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314" r:id="rId3"/>
    <p:sldId id="313" r:id="rId4"/>
    <p:sldId id="333" r:id="rId5"/>
    <p:sldId id="335" r:id="rId6"/>
    <p:sldId id="336" r:id="rId7"/>
    <p:sldId id="334" r:id="rId8"/>
    <p:sldId id="337" r:id="rId9"/>
    <p:sldId id="338" r:id="rId10"/>
    <p:sldId id="33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2"/>
    <p:restoredTop sz="94795"/>
  </p:normalViewPr>
  <p:slideViewPr>
    <p:cSldViewPr snapToGrid="0">
      <p:cViewPr varScale="1">
        <p:scale>
          <a:sx n="124" d="100"/>
          <a:sy n="124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F9F4E-F797-114C-BF85-FA4A41F2C10F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9780C-9366-F64E-BEF4-8B4790F8B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7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BEBC5-5D93-994F-CA1B-813F9F845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F7E0-24A9-A954-F899-BB5173001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D9BE3-FC78-7FBA-E7B8-FD545D19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F3C19-FD53-8F34-60BC-307F5098B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7046-BF5F-72BF-7BFA-8BD530A7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8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AC8F5-F919-1D98-68DC-F7A364DD3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30BC2-194C-7601-87FD-DF7E437C2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29F35-6B79-BD66-3863-5814CABC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25266-35D2-65CF-4835-29EFE845A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B2D71-3093-B177-A496-F09C7A55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69FB03-8EAF-A41F-49AF-A691E8AC8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CDBECA-C2C5-C0B9-BD62-9F023376A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C49A9-D8EA-98EE-C04D-5729E697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A6BD3-A6E8-0F95-85B3-0F847DB6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3E849-D0FB-CA96-6480-19DE9945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5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1196E-FBE5-DAE4-FD16-73AF82067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0D78-EE17-91AE-AA10-F68896A77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961A-7786-1B7A-97E0-4B29F647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3A626-AF6C-033A-AC67-635388CB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BF39-2144-4E59-ADCD-631B4A19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2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268E-E402-E262-0ABF-7FE8907A1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A4730-A4A2-1814-2170-6AC3C8D27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51DF3-DC68-4903-5ECA-C4098E43F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5B211-A3AB-E959-16B5-447E7B861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6F73D-3705-900A-EE0D-D8559F0C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1B749-60BF-504C-3419-3491A510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C8C05-438B-6734-1DEE-232E52D9F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78895-554D-D0FE-D7A0-67A74DC48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D455F-C464-678F-4F87-FAEDD9B64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4EC8A-E0D7-D1FA-49D6-49C41A113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077A1-C8FC-757C-33FB-44AAC396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1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F2220-03FF-0883-0D82-04AAF3C8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07F27-944F-F845-7BC6-C8FDCDAF2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75D39-3747-D231-23D6-950F5D072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2DE4DB-243B-B49E-3C3B-CB7D38EA8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B4CDAE-FDE7-99A4-A177-9273E7DC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4A03EE-F82A-7F1A-B998-6C6EEDF8D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5BC009-6221-78AF-FD55-402F5F157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F3AFF-03E0-70F0-D50C-96045A4E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3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6BBE0-611E-06DF-F0B9-759E93C6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72CB3F-0898-6B85-E08B-996F659F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48DB1-B724-0687-78B3-0F78B1A2F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B329F-6BAE-1CA6-CE50-9910E716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6EEB51-80D8-C3B2-FC8F-E6BAA3A13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1D895-952E-A47D-264A-425010130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76E32-758D-6481-9896-392537906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3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46A8-0FC1-E7A0-B02F-DB42CC0F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686F6-95B7-8A4E-C777-23887BBF1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6C27C-78DB-107F-2204-E52DF3131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1B177-ADB9-EF7D-0462-71BBD169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83223-74DE-6C5E-C386-DC7E6148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ADDA2-A1B6-A4F3-F794-541CBC9F1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2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5F0E6-ADBA-AF78-EC76-2E992E52E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EB576-6BD2-C53E-2A3E-A5518ACD0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DB806-11DC-0A93-FB86-C794E524F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54B33-19DB-A2FB-BDE6-2E327375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BC9BE-DA71-E24C-04C2-5304C79F8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5B440-599E-F449-533E-DE7C393AF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2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35796-9BA1-E6EF-864C-C16B926C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A8229-2876-66F0-8503-D998BE9BA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97AF-7ADE-EC9E-C6BC-CB06670DC0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FACC0-707B-5F4D-8FF9-B11CFED8BD2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CD6E9-AB21-703B-0E9D-3A7F4C2EE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8D415-F2B0-B212-4684-E60D5BF682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0691C1-E290-DD41-AD10-E355B467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7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pace.asu.cas.cz/~ppravec/newres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11BCFC6-467E-697F-271E-6680F2060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5133" y="6152880"/>
            <a:ext cx="6205734" cy="68288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Davide Farnocchia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2FB6F4-D7C6-728E-3C7F-86F570279FA3}"/>
              </a:ext>
            </a:extLst>
          </p:cNvPr>
          <p:cNvSpPr txBox="1"/>
          <p:nvPr/>
        </p:nvSpPr>
        <p:spPr>
          <a:xfrm>
            <a:off x="1488558" y="5856508"/>
            <a:ext cx="47669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Jet Propulsion Laboratory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California Institute of Technology</a:t>
            </a:r>
          </a:p>
          <a:p>
            <a:endParaRPr lang="en-US" sz="2400" dirty="0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A02EB54-B231-4FF8-9F48-D44E4E1F3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503" y="1122363"/>
            <a:ext cx="10870325" cy="2387600"/>
          </a:xfrm>
        </p:spPr>
        <p:txBody>
          <a:bodyPr>
            <a:noAutofit/>
          </a:bodyPr>
          <a:lstStyle/>
          <a:p>
            <a:r>
              <a:rPr lang="en-US" sz="4000" dirty="0"/>
              <a:t>Recent photometric observations of Virtual Impactors and space mission asteroid targets</a:t>
            </a:r>
            <a:br>
              <a:rPr lang="en-US" sz="4000" dirty="0"/>
            </a:br>
            <a:r>
              <a:rPr lang="en-US" sz="4000" dirty="0"/>
              <a:t>(project </a:t>
            </a:r>
            <a:r>
              <a:rPr lang="en-US" sz="4000" dirty="0" err="1"/>
              <a:t>NEOSource</a:t>
            </a:r>
            <a:r>
              <a:rPr lang="en-US" sz="4000" dirty="0"/>
              <a:t>)</a:t>
            </a:r>
            <a:endParaRPr lang="cs-CZ" sz="40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E674CBE-CB03-45AE-8CED-FAED3B4F27D7}"/>
              </a:ext>
            </a:extLst>
          </p:cNvPr>
          <p:cNvSpPr txBox="1"/>
          <p:nvPr/>
        </p:nvSpPr>
        <p:spPr>
          <a:xfrm>
            <a:off x="2317531" y="4194514"/>
            <a:ext cx="766992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Petr Pravec</a:t>
            </a:r>
          </a:p>
          <a:p>
            <a:pPr algn="ctr"/>
            <a:r>
              <a:rPr lang="en-US" sz="2000" dirty="0"/>
              <a:t>Astronomical Institute AS CR, </a:t>
            </a:r>
            <a:r>
              <a:rPr lang="en-US" sz="2000" dirty="0" err="1"/>
              <a:t>Ond</a:t>
            </a:r>
            <a:r>
              <a:rPr lang="cs-CZ" sz="2000" dirty="0" err="1"/>
              <a:t>řejov</a:t>
            </a:r>
            <a:r>
              <a:rPr lang="en-US" sz="2000" dirty="0"/>
              <a:t> Observatory</a:t>
            </a:r>
            <a:r>
              <a:rPr lang="cs-CZ" sz="2000" dirty="0"/>
              <a:t>, C</a:t>
            </a:r>
            <a:r>
              <a:rPr lang="en-US" sz="2000" dirty="0" err="1"/>
              <a:t>zech</a:t>
            </a:r>
            <a:r>
              <a:rPr lang="en-US" sz="2000" dirty="0"/>
              <a:t> Republic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34th Meeting of the NASA Small Bodies Assessment Group (SBAG)</a:t>
            </a:r>
          </a:p>
          <a:p>
            <a:pPr algn="ctr"/>
            <a:r>
              <a:rPr lang="en-US" dirty="0"/>
              <a:t>Baltimore, MD, USA (Virtual)</a:t>
            </a:r>
          </a:p>
          <a:p>
            <a:pPr algn="ctr"/>
            <a:r>
              <a:rPr lang="en-US" dirty="0"/>
              <a:t>2026 January 13-14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64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D6D4F70-3909-44F5-A478-84D28537DACA}"/>
              </a:ext>
            </a:extLst>
          </p:cNvPr>
          <p:cNvSpPr txBox="1"/>
          <p:nvPr/>
        </p:nvSpPr>
        <p:spPr>
          <a:xfrm>
            <a:off x="1049500" y="2822305"/>
            <a:ext cx="1009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+mj-lt"/>
              </a:rPr>
              <a:t>Thank you!</a:t>
            </a:r>
            <a:endParaRPr lang="cs-CZ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0513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3B36A-58F2-D501-A496-21039E3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NEOSource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164E9A-72AA-5BC1-041A-BC92EEFF8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88816"/>
            <a:ext cx="11158491" cy="50117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Targeted </a:t>
            </a:r>
            <a:r>
              <a:rPr lang="en-US" sz="2000" dirty="0" err="1"/>
              <a:t>lightcurve</a:t>
            </a:r>
            <a:r>
              <a:rPr lang="en-US" sz="2000" dirty="0"/>
              <a:t> photometry of interesting (scientifically, for planetary defense, or space missions) asteroids.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Our team: P. Pravec, P. </a:t>
            </a:r>
            <a:r>
              <a:rPr lang="en-US" sz="2000" dirty="0" err="1"/>
              <a:t>Fatka</a:t>
            </a:r>
            <a:r>
              <a:rPr lang="en-US" sz="2000" dirty="0"/>
              <a:t>, P. </a:t>
            </a:r>
            <a:r>
              <a:rPr lang="en-US" sz="2000" dirty="0" err="1"/>
              <a:t>Scheirich</a:t>
            </a:r>
            <a:r>
              <a:rPr lang="en-US" sz="2000" dirty="0"/>
              <a:t> (scientists), P. Ku</a:t>
            </a:r>
            <a:r>
              <a:rPr lang="cs-CZ" sz="2000" dirty="0" err="1"/>
              <a:t>šnirák</a:t>
            </a:r>
            <a:r>
              <a:rPr lang="cs-CZ" sz="2000" dirty="0"/>
              <a:t>, K. </a:t>
            </a:r>
            <a:r>
              <a:rPr lang="cs-CZ" sz="2000" dirty="0" err="1"/>
              <a:t>Hornoch</a:t>
            </a:r>
            <a:r>
              <a:rPr lang="cs-CZ" sz="2000" dirty="0"/>
              <a:t>, H. </a:t>
            </a:r>
            <a:r>
              <a:rPr lang="cs-CZ" sz="2000" dirty="0" err="1"/>
              <a:t>Kučáková</a:t>
            </a:r>
            <a:r>
              <a:rPr lang="cs-CZ" sz="2000" dirty="0"/>
              <a:t>, A. </a:t>
            </a:r>
            <a:r>
              <a:rPr lang="cs-CZ" sz="2000" dirty="0" err="1"/>
              <a:t>Galád</a:t>
            </a:r>
            <a:r>
              <a:rPr lang="cs-CZ" sz="2000" dirty="0"/>
              <a:t> (</a:t>
            </a:r>
            <a:r>
              <a:rPr lang="cs-CZ" sz="2000" dirty="0" err="1"/>
              <a:t>observers</a:t>
            </a:r>
            <a:r>
              <a:rPr lang="en-US" sz="2000" dirty="0"/>
              <a:t>), M. </a:t>
            </a:r>
            <a:r>
              <a:rPr lang="en-US" sz="2000" dirty="0" err="1"/>
              <a:t>Velen</a:t>
            </a:r>
            <a:r>
              <a:rPr lang="en-US" sz="2000" dirty="0"/>
              <a:t> (</a:t>
            </a:r>
            <a:r>
              <a:rPr lang="en-US" sz="2000" dirty="0" err="1"/>
              <a:t>sw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Recently supported by </a:t>
            </a:r>
            <a:r>
              <a:rPr lang="en-US" sz="2000" i="1" dirty="0" err="1"/>
              <a:t>Praemium</a:t>
            </a:r>
            <a:r>
              <a:rPr lang="en-US" sz="2000" i="1" dirty="0"/>
              <a:t> </a:t>
            </a:r>
            <a:r>
              <a:rPr lang="en-US" sz="2000" i="1" dirty="0" err="1"/>
              <a:t>Academiae</a:t>
            </a:r>
            <a:r>
              <a:rPr lang="en-US" sz="2000" i="1" dirty="0"/>
              <a:t> 2024</a:t>
            </a:r>
            <a:r>
              <a:rPr lang="en-US" sz="2000" dirty="0"/>
              <a:t> award from the Czech Academy of Sciences (since January 2025).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Our focus: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/>
              <a:t>Potentially dangerous asteroids (Virtual Impactors) during their close approaches to Earth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/>
              <a:t>Asteroids that are planned or potential targets of space missions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Determined or estimated asteroid properties:</a:t>
            </a:r>
          </a:p>
          <a:p>
            <a:r>
              <a:rPr lang="en-US" sz="2000" u="sng" dirty="0"/>
              <a:t>Spin rate, axis, and state</a:t>
            </a:r>
            <a:r>
              <a:rPr lang="en-US" sz="2000" dirty="0"/>
              <a:t> (excited vs basic spin state)</a:t>
            </a:r>
          </a:p>
          <a:p>
            <a:r>
              <a:rPr lang="en-US" sz="2000" u="sng" dirty="0"/>
              <a:t>Size, shape</a:t>
            </a:r>
            <a:r>
              <a:rPr lang="en-US" sz="2000" dirty="0"/>
              <a:t>, albedo, color</a:t>
            </a:r>
          </a:p>
          <a:p>
            <a:r>
              <a:rPr lang="en-US" sz="2000" u="sng" dirty="0"/>
              <a:t>Binarity</a:t>
            </a:r>
            <a:r>
              <a:rPr lang="en-US" sz="2000" dirty="0"/>
              <a:t> (and physical and orbital parameters of the satellite)</a:t>
            </a:r>
          </a:p>
          <a:p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56B5AE0-F9B7-44DD-B950-D1BDB33F4F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225" y="4769863"/>
            <a:ext cx="3490466" cy="196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708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0DAAD-6A33-2A7C-0DA8-3F21357F9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119C0620-5903-7DD6-7B64-6B537ECF7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170" y="297902"/>
            <a:ext cx="1193753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3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Main instrument: Danish 1.54-m telescope (DK154)</a:t>
            </a:r>
            <a:endParaRPr kumimoji="0" lang="cs-CZ" altLang="cs-CZ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pic>
        <p:nvPicPr>
          <p:cNvPr id="2" name="Picture 10" descr="dalekohled">
            <a:extLst>
              <a:ext uri="{FF2B5EF4-FFF2-40B4-BE49-F238E27FC236}">
                <a16:creationId xmlns:a16="http://schemas.microsoft.com/office/drawing/2014/main" id="{677C4903-7546-4C49-5A64-FBBE312CD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92" y="3328305"/>
            <a:ext cx="2569679" cy="342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" name="Zástupný symbol pro obsah 2">
            <a:extLst>
              <a:ext uri="{FF2B5EF4-FFF2-40B4-BE49-F238E27FC236}">
                <a16:creationId xmlns:a16="http://schemas.microsoft.com/office/drawing/2014/main" id="{32EBAD71-1FF8-7DAC-04DF-E5A311854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334" y="3328305"/>
            <a:ext cx="4929060" cy="328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3D34B6A-4B73-AB42-13BF-6FCABCDF2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0" y="1437206"/>
            <a:ext cx="11324831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cs-CZ" sz="1700" dirty="0">
                <a:latin typeface="Arial" panose="020B0604020202020204" pitchFamily="34" charset="0"/>
              </a:rPr>
              <a:t>A </a:t>
            </a:r>
            <a:r>
              <a:rPr lang="en-US" altLang="cs-CZ" sz="1700" u="sng" dirty="0">
                <a:latin typeface="Arial" panose="020B0604020202020204" pitchFamily="34" charset="0"/>
              </a:rPr>
              <a:t>remotely-operated photometric telescope</a:t>
            </a:r>
            <a:r>
              <a:rPr lang="en-US" altLang="cs-CZ" sz="1700" dirty="0">
                <a:latin typeface="Arial" panose="020B0604020202020204" pitchFamily="34" charset="0"/>
              </a:rPr>
              <a:t> at </a:t>
            </a:r>
            <a:r>
              <a:rPr lang="cs-CZ" altLang="cs-CZ" sz="1700" dirty="0">
                <a:latin typeface="Arial" panose="020B0604020202020204" pitchFamily="34" charset="0"/>
              </a:rPr>
              <a:t>ESO La Silla, Chile</a:t>
            </a:r>
            <a:r>
              <a:rPr lang="en-US" altLang="cs-CZ" sz="1700" dirty="0">
                <a:latin typeface="Arial" panose="020B0604020202020204" pitchFamily="34" charset="0"/>
              </a:rPr>
              <a:t>.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cs-CZ" sz="1700" dirty="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cs-CZ" sz="1700" dirty="0">
                <a:latin typeface="Arial" panose="020B0604020202020204" pitchFamily="34" charset="0"/>
              </a:rPr>
              <a:t>Operated collaboratively by the </a:t>
            </a:r>
            <a:r>
              <a:rPr lang="en-US" altLang="cs-CZ" sz="1700" dirty="0" err="1">
                <a:latin typeface="Arial" panose="020B0604020202020204" pitchFamily="34" charset="0"/>
              </a:rPr>
              <a:t>MiNDSTEp</a:t>
            </a:r>
            <a:r>
              <a:rPr lang="en-US" altLang="cs-CZ" sz="1700" dirty="0">
                <a:latin typeface="Arial" panose="020B0604020202020204" pitchFamily="34" charset="0"/>
              </a:rPr>
              <a:t> team of the Niels Bohr Institute, </a:t>
            </a:r>
            <a:r>
              <a:rPr lang="cs-CZ" altLang="cs-CZ" sz="1700" dirty="0" err="1">
                <a:latin typeface="Arial" panose="020B0604020202020204" pitchFamily="34" charset="0"/>
              </a:rPr>
              <a:t>Copenhagen</a:t>
            </a:r>
            <a:r>
              <a:rPr lang="cs-CZ" altLang="cs-CZ" sz="1700" dirty="0">
                <a:latin typeface="Arial" panose="020B0604020202020204" pitchFamily="34" charset="0"/>
              </a:rPr>
              <a:t> </a:t>
            </a:r>
            <a:r>
              <a:rPr lang="en-US" altLang="cs-CZ" sz="1700" dirty="0">
                <a:latin typeface="Arial" panose="020B0604020202020204" pitchFamily="34" charset="0"/>
              </a:rPr>
              <a:t>University (owner) and the Asteroid Physics team of the AI AS CR </a:t>
            </a:r>
            <a:r>
              <a:rPr lang="cs-CZ" altLang="cs-CZ" sz="1700" dirty="0">
                <a:latin typeface="Arial" panose="020B0604020202020204" pitchFamily="34" charset="0"/>
              </a:rPr>
              <a:t>Ondřejov</a:t>
            </a:r>
            <a:r>
              <a:rPr lang="en-US" altLang="cs-CZ" sz="1700" dirty="0">
                <a:latin typeface="Arial" panose="020B0604020202020204" pitchFamily="34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cs-CZ" altLang="cs-CZ" sz="1700" dirty="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700" b="1" dirty="0">
                <a:latin typeface="Arial" panose="020B0604020202020204" pitchFamily="34" charset="0"/>
              </a:rPr>
              <a:t>Precise time-resolved </a:t>
            </a:r>
            <a:r>
              <a:rPr lang="en-US" altLang="cs-CZ" sz="1700" b="1" dirty="0">
                <a:latin typeface="Arial" panose="020B0604020202020204" pitchFamily="34" charset="0"/>
              </a:rPr>
              <a:t>(</a:t>
            </a:r>
            <a:r>
              <a:rPr lang="cs-CZ" altLang="cs-CZ" sz="1700" b="1" dirty="0">
                <a:latin typeface="Arial" panose="020B0604020202020204" pitchFamily="34" charset="0"/>
              </a:rPr>
              <a:t>lightcurve</a:t>
            </a:r>
            <a:r>
              <a:rPr lang="en-US" altLang="cs-CZ" sz="1700" b="1" dirty="0">
                <a:latin typeface="Arial" panose="020B0604020202020204" pitchFamily="34" charset="0"/>
              </a:rPr>
              <a:t>) photometry for NEAs up to V = 20.  High-quality astrometry up to V = 23.5.</a:t>
            </a:r>
          </a:p>
        </p:txBody>
      </p:sp>
    </p:spTree>
    <p:extLst>
      <p:ext uri="{BB962C8B-B14F-4D97-AF65-F5344CB8AC3E}">
        <p14:creationId xmlns:p14="http://schemas.microsoft.com/office/powerpoint/2010/main" val="31187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Observations of potentially dangerous NEOs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1"/>
            <a:ext cx="11540290" cy="4993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Several nights per lunation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typically available at DK154 for our observations of potentially dangerous NEOs (VIs).  </a:t>
            </a: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Semi-flexible allocation of observing nights and time (depending also on other programs running at the telescope).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Targets selected from JPL’s Sentry and ESA’s Risk List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– “last minute” updates of our target list (several hours before an observing night).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Observed 20+ NEOs from the risk lists in 2025, of them following four still remain on Sentry: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2024 YR4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2025 QP3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2025 VP2</a:t>
            </a: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2025 WZ3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37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2024 YR4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0"/>
            <a:ext cx="11540290" cy="52630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We took thorough photometric data on 2025 Jan. 3 and 4 (~one week after its discovery and a few days after it was identified as dangerous).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First determination of its spin period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= 0.32440 ± 0.00002 h (announced via  the SBO-NASA  community via the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SBO-NASA mailing list on January 3).  </a:t>
            </a: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Constraint on its spin state: Principal axis rotation (or close to it).</a:t>
            </a: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Determined/estimated also its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(V – R)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Astrometric observations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on 18 nights (53 positions, rms residual 0.05”) until 2025Feb. 6 (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coll.XXXXXX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XXXX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Feb. 6 (collaboration with M.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Micheli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Rivkin, Mueller, MacLennan, Holler,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Burdanov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de Wit, Pravec, et al., "JWST Observations of Potentially Hazardous Asteroid 2024 YR4", RNAAS 9, 70, 2025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Devogele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Hainaut,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Micheli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Pravec, et. al., “Rapid-response characterization of near-Earth asteroid 2024 YR4 during a Torino Scale 3 alert”, Journal of the Astronautical Sciences, in press.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Micheli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Devogele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Denneau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Ryan, Ryan, Pravec, et al., “Astrometric follow-up of near-Earth asteroid 2024 YR4 during a Torino scale level 3 alert”, Journal of the Astronautical Sciences, in press.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29B09C-5A82-4130-A3CE-33DDC2438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2545" y="2058836"/>
            <a:ext cx="3568136" cy="274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8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2025 QP3 and 2025 VP2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1"/>
            <a:ext cx="11540290" cy="4993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Observed 2025-08-25 to 2025-09-01 (2025 QP3) and 2025-11-15 to 2025-11-18 (2025 VP2).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Both are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(super-)fast rotating tumblers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 Their main periods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= 2.2193 ± 0.0008 h and 0.0395847 ± 0.0000002 h, respectively.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Determined/estimated also their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(V – R)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 High-quality astrometry (errors &lt; 0.1”) also done (M.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Micheli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C6ED1C8-A348-4407-9410-8B0CFD182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92" y="3864977"/>
            <a:ext cx="5396447" cy="2796064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ED3A476-592D-4698-9258-0231C9A390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293" y="3864977"/>
            <a:ext cx="5379715" cy="279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2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Observations of (potential) s/c asteroid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1"/>
            <a:ext cx="11420090" cy="4993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Several tens of nights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at DK154 used for photometric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lightcurve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characterization of following (in flight, prepared or potential) space mission targets in 2025: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JAXA’s Hayabusa2#: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(98943)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Torifune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, (162998) 2001 SK162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ESA’s Hera extended mission: binary asteroids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(1480)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Aunus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, (2535)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Hameenlinna</a:t>
            </a: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UAE’s EMA: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(10253)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Westerwald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(13294)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Rockox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(23871) 1998 RC76, (59980) 1999 SG6, (88055) 2000 VA28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JAXA’s DESTINY+: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(3200) Phaethon, (154276) 2002 SY50, 2024 YR4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RAMSES backup target: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2011 CG2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Objects “of interest to NASA” (or from NHATS):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(3361) Orpheus, (350523) 2000 EA14, (612227) 2001 QC34, 2012 XF55, 2025 QP3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(also VI, see previous slide)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2025 WN1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Data prepared for publication (e.g., 98943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Torifune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update to Fatka+2025; 3200 Phaethon within the D+GOWG).  </a:t>
            </a: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 plan to present an overview of the results at the ACM 2026 conference in Poznan, Poland, in July 2026, followed by a paper in the 2</a:t>
            </a:r>
            <a:r>
              <a:rPr lang="en-US" sz="1700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half of the year.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 summary data for a part of the objects available in the list linked at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  <a:hlinkClick r:id="rId2"/>
              </a:rPr>
              <a:t>https://space.asu.cas.cz/~ppravec/newres.htm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5034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(3361) Orpheus and 2025 WN1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1"/>
            <a:ext cx="11540290" cy="4993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Orpheus is an NHATS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object.  We observed it on 2025-10-19 and 2025-10-31,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confirmed its </a:t>
            </a:r>
            <a:r>
              <a:rPr lang="en-US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= 3.538 h and principal axis rotation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 Its </a:t>
            </a:r>
            <a:r>
              <a:rPr lang="en-US" sz="1700" u="sng" dirty="0" err="1">
                <a:latin typeface="Arial" panose="020B0604020202020204" pitchFamily="34" charset="0"/>
                <a:cs typeface="Arial" panose="020B0604020202020204" pitchFamily="34" charset="0"/>
              </a:rPr>
              <a:t>spin&amp;shape</a:t>
            </a: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 modeling to be done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(using our and other data from previous apparitions); was also observed with the Goldstone radar in 2021.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2025 WN1 was announced as object “of interest to NASA”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on the SBO-NASA mailing list in November.  We observed it from 2025-11-26 to 2025-11-28, found it to be a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fast rotating tumbler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with main periods of 1.5193 ± 0.0004 h and 2.2131 ± 0.0008 h.  Also did high-quality astrometry with errors &lt; 0.1” (M.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Micheli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D4E8583-4B29-47D5-8B73-41546A6E71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92" y="3864978"/>
            <a:ext cx="5354806" cy="2796063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A1231E0B-15DB-464D-A560-E5E563866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1242" y="3871178"/>
            <a:ext cx="5354807" cy="278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37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3E45A-CD4B-3A9B-1235-1218875A2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9A17-A70A-ABA6-B631-14340B28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1008" cy="1325563"/>
          </a:xfrm>
        </p:spPr>
        <p:txBody>
          <a:bodyPr/>
          <a:lstStyle/>
          <a:p>
            <a:r>
              <a:rPr lang="en-US" dirty="0"/>
              <a:t>Plans for observations in 2026 (and beyond)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28E1-3A8B-405A-E216-53B1962E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118" y="1594991"/>
            <a:ext cx="11179141" cy="4993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u="sng" dirty="0">
                <a:latin typeface="Arial" panose="020B0604020202020204" pitchFamily="34" charset="0"/>
                <a:cs typeface="Arial" panose="020B0604020202020204" pitchFamily="34" charset="0"/>
              </a:rPr>
              <a:t>Continuation and further enhancement of our observing program in this and following years.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(Have got funding for ~80 nights at DK154 per year.)</a:t>
            </a:r>
          </a:p>
          <a:p>
            <a:pPr marL="0" indent="0">
              <a:buNone/>
            </a:pPr>
            <a:endParaRPr lang="en-US" sz="17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Our focus in this year still on: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Potentially dangerous asteroids (VIs) during their close approaches to Earth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Asteroids that are planned or potential targets of space missions</a:t>
            </a:r>
          </a:p>
          <a:p>
            <a:pPr marL="457200" indent="-457200">
              <a:buFont typeface="+mj-lt"/>
              <a:buAutoNum type="arabicPeriod"/>
            </a:pP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Re. 1. More VIs expected to be followed up (also as LSST begins regular survey).</a:t>
            </a: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Re. 2. Data for more (potential) space mission targets to be taken (e.g., 2017 SL14, 2025 VD24, EMA targets).</a:t>
            </a: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Continuing and enhancing our collaborations, e.g.,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With ESA (also within the EU/ESA NEOPOPS project)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Within DESTINY+ Ground Observations WG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With NASA (informally) on targets that are “of interest to NASA”.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9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28476</TotalTime>
  <Words>1213</Words>
  <Application>Microsoft Office PowerPoint</Application>
  <PresentationFormat>Širokoúhlá obrazovka</PresentationFormat>
  <Paragraphs>123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 Theme</vt:lpstr>
      <vt:lpstr>Recent photometric observations of Virtual Impactors and space mission asteroid targets (project NEOSource)</vt:lpstr>
      <vt:lpstr>Project NEOSource</vt:lpstr>
      <vt:lpstr>Prezentace aplikace PowerPoint</vt:lpstr>
      <vt:lpstr>Observations of potentially dangerous NEOs</vt:lpstr>
      <vt:lpstr>2024 YR4</vt:lpstr>
      <vt:lpstr>2025 QP3 and 2025 VP2</vt:lpstr>
      <vt:lpstr>Observations of (potential) s/c asteroid targets</vt:lpstr>
      <vt:lpstr>(3361) Orpheus and 2025 WN1</vt:lpstr>
      <vt:lpstr>Plans for observations in 2026 (and beyond)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"Physical and dynamical properties of potentially hazardous asteroids and support to asteroid space missions"</dc:title>
  <dc:creator>Farnocchia, Davide (US 392R)</dc:creator>
  <cp:lastModifiedBy>Petr Pravec</cp:lastModifiedBy>
  <cp:revision>318</cp:revision>
  <dcterms:created xsi:type="dcterms:W3CDTF">2025-01-29T18:27:53Z</dcterms:created>
  <dcterms:modified xsi:type="dcterms:W3CDTF">2026-01-07T12:51:40Z</dcterms:modified>
</cp:coreProperties>
</file>