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527" r:id="rId3"/>
    <p:sldId id="528" r:id="rId4"/>
    <p:sldId id="599" r:id="rId5"/>
    <p:sldId id="529" r:id="rId6"/>
    <p:sldId id="531" r:id="rId7"/>
    <p:sldId id="535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534" r:id="rId21"/>
    <p:sldId id="537" r:id="rId22"/>
    <p:sldId id="538" r:id="rId23"/>
    <p:sldId id="557" r:id="rId24"/>
    <p:sldId id="540" r:id="rId25"/>
    <p:sldId id="541" r:id="rId26"/>
    <p:sldId id="542" r:id="rId27"/>
    <p:sldId id="560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 baseline="-16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81" autoAdjust="0"/>
  </p:normalViewPr>
  <p:slideViewPr>
    <p:cSldViewPr>
      <p:cViewPr varScale="1">
        <p:scale>
          <a:sx n="124" d="100"/>
          <a:sy n="124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95486B-D224-4AA4-8CAF-67EAEE11F312}" type="datetimeFigureOut">
              <a:rPr lang="cs-CZ"/>
              <a:pPr>
                <a:defRPr/>
              </a:pPr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ACF0FD-ECD8-4243-8221-7A2EDE736C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47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2B4-9EEF-4EFA-ADF5-719402402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1264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0343-056D-4FEA-AE32-9CF18FFB48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3293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56C7-497D-4417-AA40-C5712E0F38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61400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40A6-8622-47B3-AF12-39CF72A8F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4302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066-7BC3-4120-AF51-1A78B8D537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1368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EE3E-39B5-408E-BA9B-0E720B2D4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1627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CD50-73C9-4464-B818-E1148CC95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16767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E7D9-6827-4008-A541-A46D3B182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0590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AF0F-7707-4474-8E0D-7DDCF28F1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0507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00C2-76A1-4568-8C4A-523A56256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50741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A6A5-FB2B-41AC-9F1E-62B923951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5113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BF13-14A0-4CA0-A360-BF4211EB98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9444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D8EC-0A0E-4770-85E4-22D091236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8163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0528-71FA-4D17-9CF0-2B1C3D9230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4128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B532-8650-4101-B976-E13ECF3F9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68303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8900-4394-455B-8CC1-FC1F7B5042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94985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540D-895F-427E-9F99-5246114D6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21746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0864D199-3C2A-4AAC-92F0-163625773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10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  <p:sldLayoutId id="2147485004" r:id="rId12"/>
    <p:sldLayoutId id="2147485005" r:id="rId13"/>
    <p:sldLayoutId id="2147485006" r:id="rId14"/>
    <p:sldLayoutId id="2147485007" r:id="rId15"/>
    <p:sldLayoutId id="2147485008" r:id="rId16"/>
    <p:sldLayoutId id="2147485009" r:id="rId17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ace.asu.cas.cz/~asteroid/binastdata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8569325" cy="2087563"/>
          </a:xfrm>
        </p:spPr>
        <p:txBody>
          <a:bodyPr/>
          <a:lstStyle/>
          <a:p>
            <a:pPr eaLnBrk="1" hangingPunct="1"/>
            <a:r>
              <a:rPr lang="en-US" altLang="cs-CZ" sz="3600" b="1" dirty="0">
                <a:solidFill>
                  <a:schemeClr val="folHlink"/>
                </a:solidFill>
                <a:latin typeface="Arial" charset="0"/>
              </a:rPr>
              <a:t>Physical parameters of near-Earth and small main-belt binary asteroids</a:t>
            </a:r>
            <a:endParaRPr lang="cs-CZ" altLang="cs-CZ" sz="36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6443" y="3500438"/>
            <a:ext cx="7704138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400" dirty="0">
                <a:latin typeface="Arial" charset="0"/>
              </a:rPr>
              <a:t>Petr Pravec</a:t>
            </a:r>
          </a:p>
          <a:p>
            <a:pPr eaLnBrk="1" hangingPunct="1">
              <a:lnSpc>
                <a:spcPct val="80000"/>
              </a:lnSpc>
            </a:pPr>
            <a:endParaRPr lang="en-US" altLang="cs-CZ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1600" dirty="0">
                <a:latin typeface="Arial" charset="0"/>
              </a:rPr>
              <a:t>Astronomical Institute AS CR, </a:t>
            </a:r>
            <a:r>
              <a:rPr lang="en-US" altLang="cs-CZ" sz="1600" dirty="0" err="1">
                <a:latin typeface="Arial" charset="0"/>
              </a:rPr>
              <a:t>Ond</a:t>
            </a:r>
            <a:r>
              <a:rPr lang="cs-CZ" altLang="cs-CZ" sz="1600" dirty="0" err="1">
                <a:latin typeface="Arial" charset="0"/>
              </a:rPr>
              <a:t>řejov</a:t>
            </a:r>
            <a:r>
              <a:rPr lang="cs-CZ" altLang="cs-CZ" sz="1600" dirty="0">
                <a:latin typeface="Arial" charset="0"/>
              </a:rPr>
              <a:t>, </a:t>
            </a:r>
            <a:r>
              <a:rPr lang="en-US" altLang="cs-CZ" sz="1600" dirty="0">
                <a:latin typeface="Arial" charset="0"/>
              </a:rPr>
              <a:t>Czech Republic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1800" dirty="0">
              <a:latin typeface="Arial" charset="0"/>
            </a:endParaRPr>
          </a:p>
          <a:p>
            <a:r>
              <a:rPr lang="en-US" altLang="cs-CZ" sz="1600" i="1" dirty="0">
                <a:latin typeface="Arial" charset="0"/>
              </a:rPr>
              <a:t>Binaries in the Solar System VI workshop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1600" i="1" dirty="0">
                <a:latin typeface="Arial" charset="0"/>
              </a:rPr>
              <a:t>Cote d’Azur Observatory, Nice, France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600" i="1" dirty="0">
                <a:latin typeface="Arial" charset="0"/>
              </a:rPr>
              <a:t>2025 September 15-17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i="1" dirty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Primary sizes (2)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D25007-CE82-4118-B340-DD2DD222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1"/>
            <a:ext cx="3744416" cy="51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NEA binaries below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1 km: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600" kern="0" baseline="0" dirty="0">
                <a:latin typeface="Arial" charset="0"/>
              </a:rPr>
              <a:t>Probably just random fluctuations </a:t>
            </a:r>
            <a:r>
              <a:rPr lang="en-US" sz="1600" kern="0" baseline="0" dirty="0" err="1">
                <a:latin typeface="Arial" charset="0"/>
              </a:rPr>
              <a:t>downto</a:t>
            </a:r>
            <a:r>
              <a:rPr lang="en-US" sz="1600" kern="0" baseline="0" dirty="0">
                <a:latin typeface="Arial" charset="0"/>
              </a:rPr>
              <a:t> (nearly) 0.1 km.</a:t>
            </a:r>
          </a:p>
          <a:p>
            <a:pPr marL="0" indent="0" eaLnBrk="1" hangingPunct="1"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The lack of binaries with 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D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about and less than 0.1 km </a:t>
            </a:r>
            <a:r>
              <a:rPr lang="en-US" sz="1600" kern="0" baseline="0" dirty="0">
                <a:latin typeface="Arial" charset="0"/>
              </a:rPr>
              <a:t>is real!</a:t>
            </a:r>
          </a:p>
          <a:p>
            <a:pPr marL="0" indent="0" eaLnBrk="1" hangingPunct="1">
              <a:buNone/>
              <a:defRPr/>
            </a:pPr>
            <a:r>
              <a:rPr lang="en-US" sz="1600" kern="0" baseline="0" dirty="0">
                <a:latin typeface="Arial" charset="0"/>
              </a:rPr>
              <a:t>The smallest known binary is 2020 AZ2 with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135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± 16 m.</a:t>
            </a:r>
          </a:p>
          <a:p>
            <a:pPr marL="0" indent="0" eaLnBrk="1" hangingPunct="1">
              <a:buNone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Coincides with the “transition” diameter around 150 m between </a:t>
            </a:r>
            <a:r>
              <a:rPr lang="en-US" sz="1400" baseline="0" dirty="0">
                <a:latin typeface="Arial" charset="0"/>
              </a:rPr>
              <a:t>larger (mostly) sub-critically rotating asteroids (nearly cohesionless rubble piles?) and smaller ones with (mostly) superfast rotations (with more significant cohesion?)</a:t>
            </a:r>
          </a:p>
          <a:p>
            <a:pPr marL="0" indent="0" eaLnBrk="1" hangingPunct="1">
              <a:buNone/>
              <a:defRPr/>
            </a:pPr>
            <a:endParaRPr lang="en-US" sz="14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400" u="sng" kern="0" baseline="0" dirty="0">
                <a:latin typeface="Arial" charset="0"/>
              </a:rPr>
              <a:t>Cohesion</a:t>
            </a:r>
            <a:r>
              <a:rPr lang="en-US" sz="1400" kern="0" baseline="0" dirty="0">
                <a:latin typeface="Arial" charset="0"/>
              </a:rPr>
              <a:t> seems to play a significant role in formation or </a:t>
            </a:r>
            <a:r>
              <a:rPr lang="cs-CZ" sz="1400" kern="0" baseline="0" dirty="0" err="1">
                <a:latin typeface="Arial" charset="0"/>
              </a:rPr>
              <a:t>evolution</a:t>
            </a:r>
            <a:r>
              <a:rPr lang="cs-CZ" sz="1400" kern="0" baseline="0" dirty="0">
                <a:latin typeface="Arial" charset="0"/>
              </a:rPr>
              <a:t>/</a:t>
            </a:r>
            <a:r>
              <a:rPr lang="cs-CZ" sz="1400" kern="0" baseline="0" dirty="0" err="1">
                <a:latin typeface="Arial" charset="0"/>
              </a:rPr>
              <a:t>survival</a:t>
            </a:r>
            <a:r>
              <a:rPr lang="en-US" sz="1400" kern="0" baseline="0" dirty="0">
                <a:latin typeface="Arial" charset="0"/>
              </a:rPr>
              <a:t> of small binaries.</a:t>
            </a:r>
          </a:p>
          <a:p>
            <a:pPr marL="0" indent="0" eaLnBrk="1" hangingPunct="1">
              <a:buFontTx/>
              <a:buNone/>
              <a:defRPr/>
            </a:pPr>
            <a:endParaRPr lang="en-US" sz="1400" i="1" kern="0" baseline="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cs-CZ" sz="1600" kern="0" baseline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797F3C-0923-4C42-ADF7-9076A9B7D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931322" cy="4899227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9C3C7BB-65FA-4180-A01A-9721326E37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1920" y="2792716"/>
            <a:ext cx="1008112" cy="186042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04840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Component size ratios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A91563-AD00-446E-BC7B-635D5513B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3"/>
            <a:ext cx="4931322" cy="4899227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00C21D0-D5F9-4B7D-8FD8-1FE26778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3744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Main features of the secondary-to-primary diameter distribution: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Fully synchronous (tidal synchronization) binaries with high size ratios are relatively rare.</a:t>
            </a:r>
            <a:r>
              <a:rPr lang="en-US" sz="1600" kern="0" baseline="0" dirty="0">
                <a:latin typeface="Arial" charset="0"/>
              </a:rPr>
              <a:t>  Uniform distribution </a:t>
            </a:r>
            <a:r>
              <a:rPr lang="en-US" sz="1600" baseline="0" dirty="0">
                <a:latin typeface="Arial" charset="0"/>
              </a:rPr>
              <a:t>– real feature or observational artifact?</a:t>
            </a: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Increase with 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D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/D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from 0.5 </a:t>
            </a:r>
            <a:r>
              <a:rPr lang="en-US" sz="1600" kern="0" baseline="0" dirty="0" err="1">
                <a:solidFill>
                  <a:srgbClr val="FFFF00"/>
                </a:solidFill>
                <a:latin typeface="Arial" charset="0"/>
              </a:rPr>
              <a:t>downto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0.25 is real </a:t>
            </a:r>
            <a:r>
              <a:rPr lang="en-US" sz="1600" baseline="0" dirty="0">
                <a:solidFill>
                  <a:srgbClr val="FFFF00"/>
                </a:solidFill>
                <a:latin typeface="Arial" charset="0"/>
              </a:rPr>
              <a:t>– smaller satellites are more numerous.</a:t>
            </a:r>
            <a:endParaRPr lang="en-US" sz="1600" kern="0" baseline="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The drop from 0.25 </a:t>
            </a:r>
            <a:r>
              <a:rPr lang="en-US" sz="1600" kern="0" baseline="0" dirty="0" err="1">
                <a:latin typeface="Arial" charset="0"/>
              </a:rPr>
              <a:t>downto</a:t>
            </a:r>
            <a:r>
              <a:rPr lang="en-US" sz="1600" kern="0" baseline="0" dirty="0">
                <a:latin typeface="Arial" charset="0"/>
              </a:rPr>
              <a:t> 0.15 is an observational selection effect (decreasing sensitivity of the photometry method).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Below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i="1" kern="0" baseline="0" dirty="0">
                <a:latin typeface="Arial" charset="0"/>
              </a:rPr>
              <a:t>/D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0.15, only radar occasionally detects binaries (photometry insensitive).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9C3C7BB-65FA-4180-A01A-9721326E37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3928" y="2492896"/>
            <a:ext cx="3878135" cy="3133688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544A46F-CBBC-4E5A-AB07-A170390281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47864" y="3645024"/>
            <a:ext cx="2880320" cy="107351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81863FF-0762-4468-A5E1-A4764939BA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920" y="4059740"/>
            <a:ext cx="1512168" cy="781027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71E9852-9135-4FDD-8F65-EB40ECF2C8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1880" y="5805264"/>
            <a:ext cx="1440160" cy="360042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30136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Secondary orbits/orbital periods (1)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89A350-BB56-4E98-B2E2-DF88369ED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950960" cy="482453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2C22DB1-28CE-4356-B3D4-F0EC6994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1"/>
            <a:ext cx="3744416" cy="51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u="sng" kern="0" baseline="0" dirty="0">
                <a:latin typeface="Arial" charset="0"/>
              </a:rPr>
              <a:t>Strong observational selection effect of the photometry technique against wider binaries</a:t>
            </a:r>
            <a:r>
              <a:rPr lang="en-US" sz="1600" kern="0" baseline="0" dirty="0">
                <a:latin typeface="Arial" charset="0"/>
              </a:rPr>
              <a:t> (longer </a:t>
            </a:r>
            <a:r>
              <a:rPr lang="en-US" sz="1600" i="1" kern="0" baseline="0" dirty="0" err="1">
                <a:latin typeface="Arial" charset="0"/>
              </a:rPr>
              <a:t>P</a:t>
            </a:r>
            <a:r>
              <a:rPr lang="en-US" sz="1600" kern="0" baseline="-25000" dirty="0" err="1">
                <a:latin typeface="Arial" charset="0"/>
              </a:rPr>
              <a:t>orb</a:t>
            </a:r>
            <a:r>
              <a:rPr lang="en-US" sz="1600" kern="0" baseline="0" dirty="0">
                <a:latin typeface="Arial" charset="0"/>
              </a:rPr>
              <a:t>).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Wide MBA binaries (with satellites on distant orbits) do exist </a:t>
            </a:r>
            <a:r>
              <a:rPr lang="en-US" sz="1600" baseline="0" dirty="0">
                <a:latin typeface="Arial" charset="0"/>
              </a:rPr>
              <a:t>– detected </a:t>
            </a:r>
            <a:r>
              <a:rPr lang="en-US" sz="1600" baseline="0">
                <a:latin typeface="Arial" charset="0"/>
              </a:rPr>
              <a:t>with the AO technique (</a:t>
            </a:r>
            <a:r>
              <a:rPr lang="en-US" sz="1600" baseline="0" dirty="0">
                <a:latin typeface="Arial" charset="0"/>
              </a:rPr>
              <a:t>and potentially also from stellar occultations)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Radar </a:t>
            </a:r>
            <a:r>
              <a:rPr lang="en-US" sz="1600" baseline="0" dirty="0">
                <a:latin typeface="Arial" charset="0"/>
              </a:rPr>
              <a:t>– wide NEA binaries could be detected, but they are not seen; there is really </a:t>
            </a:r>
            <a:r>
              <a:rPr lang="en-US" sz="1600" baseline="0" dirty="0">
                <a:solidFill>
                  <a:srgbClr val="FFFF00"/>
                </a:solidFill>
                <a:latin typeface="Arial" charset="0"/>
              </a:rPr>
              <a:t>a paucity of wide binaries among NEAs</a:t>
            </a:r>
            <a:r>
              <a:rPr lang="en-US" sz="1600" baseline="0" dirty="0">
                <a:latin typeface="Arial" charset="0"/>
              </a:rPr>
              <a:t>!</a:t>
            </a: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83272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Secondary orbits/orbital periods (2)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FBDB9B-75CD-4CB8-B5CB-A6E8D2446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56142" cy="482453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A7BC333-500B-45E5-BBEF-E88956D0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3816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The </a:t>
            </a:r>
            <a:r>
              <a:rPr lang="en-US" sz="1600" i="1" kern="0" baseline="0" dirty="0" err="1">
                <a:latin typeface="Arial" charset="0"/>
              </a:rPr>
              <a:t>P</a:t>
            </a:r>
            <a:r>
              <a:rPr lang="en-US" sz="1600" kern="0" baseline="-25000" dirty="0" err="1">
                <a:latin typeface="Arial" charset="0"/>
              </a:rPr>
              <a:t>orb</a:t>
            </a:r>
            <a:r>
              <a:rPr lang="en-US" sz="1600" kern="0" baseline="0" dirty="0">
                <a:latin typeface="Arial" charset="0"/>
              </a:rPr>
              <a:t> distribution for tight binaries (with satellites on close orbits):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The decrease from </a:t>
            </a:r>
            <a:r>
              <a:rPr lang="en-US" sz="1600" i="1" kern="0" baseline="0" dirty="0" err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1600" kern="0" baseline="-25000" dirty="0" err="1">
                <a:solidFill>
                  <a:srgbClr val="FFFF00"/>
                </a:solidFill>
                <a:latin typeface="Arial" charset="0"/>
              </a:rPr>
              <a:t>orb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= 18 to 30 h rather steep </a:t>
            </a:r>
            <a:r>
              <a:rPr lang="en-US" sz="1600" baseline="0" dirty="0">
                <a:solidFill>
                  <a:srgbClr val="FFFF00"/>
                </a:solidFill>
                <a:latin typeface="Arial" charset="0"/>
              </a:rPr>
              <a:t>– probably partially real feature</a:t>
            </a:r>
            <a:r>
              <a:rPr lang="en-US" sz="1600" baseline="0" dirty="0">
                <a:latin typeface="Arial" charset="0"/>
              </a:rPr>
              <a:t> (observational bias not so prominent at these </a:t>
            </a:r>
            <a:r>
              <a:rPr lang="en-US" sz="1600" i="1" kern="0" baseline="0" dirty="0" err="1">
                <a:latin typeface="Arial" charset="0"/>
              </a:rPr>
              <a:t>P</a:t>
            </a:r>
            <a:r>
              <a:rPr lang="en-US" sz="1600" kern="0" baseline="-25000" dirty="0" err="1">
                <a:latin typeface="Arial" charset="0"/>
              </a:rPr>
              <a:t>orb</a:t>
            </a:r>
            <a:r>
              <a:rPr lang="en-US" sz="1600" kern="0" baseline="0" dirty="0">
                <a:latin typeface="Arial" charset="0"/>
              </a:rPr>
              <a:t>  values).</a:t>
            </a:r>
          </a:p>
          <a:p>
            <a:pPr eaLnBrk="1" hangingPunct="1"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The decrease from </a:t>
            </a:r>
            <a:r>
              <a:rPr lang="en-US" sz="1600" i="1" kern="0" baseline="0" dirty="0" err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1600" kern="0" baseline="-25000" dirty="0" err="1">
                <a:solidFill>
                  <a:srgbClr val="FFFF00"/>
                </a:solidFill>
                <a:latin typeface="Arial" charset="0"/>
              </a:rPr>
              <a:t>orb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= 16 </a:t>
            </a:r>
            <a:r>
              <a:rPr lang="en-US" sz="1600" kern="0" baseline="0" dirty="0" err="1">
                <a:solidFill>
                  <a:srgbClr val="FFFF00"/>
                </a:solidFill>
                <a:latin typeface="Arial" charset="0"/>
              </a:rPr>
              <a:t>downto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10 h is a real feature.</a:t>
            </a:r>
          </a:p>
          <a:p>
            <a:pPr eaLnBrk="1" hangingPunct="1">
              <a:buAutoNum type="arabicParenR"/>
              <a:defRPr/>
            </a:pPr>
            <a:endParaRPr lang="en-US" sz="1600" kern="0" baseline="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The peak of the </a:t>
            </a:r>
            <a:r>
              <a:rPr lang="en-US" sz="1600" i="1" kern="0" baseline="0" dirty="0" err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1600" kern="0" baseline="-25000" dirty="0" err="1">
                <a:solidFill>
                  <a:srgbClr val="FFFF00"/>
                </a:solidFill>
                <a:latin typeface="Arial" charset="0"/>
              </a:rPr>
              <a:t>orb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distribution for NEA and small MBA binaries at about 17 h is real.</a:t>
            </a:r>
          </a:p>
          <a:p>
            <a:pPr eaLnBrk="1" hangingPunct="1">
              <a:buAutoNum type="arabicParenR"/>
              <a:defRPr/>
            </a:pPr>
            <a:endParaRPr lang="en-US" sz="1600" kern="0" baseline="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The lack of binaries with </a:t>
            </a:r>
            <a:r>
              <a:rPr lang="en-US" sz="1600" i="1" kern="0" baseline="0" dirty="0" err="1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1600" kern="0" baseline="-25000" dirty="0" err="1">
                <a:solidFill>
                  <a:srgbClr val="FFFF00"/>
                </a:solidFill>
                <a:latin typeface="Arial" charset="0"/>
              </a:rPr>
              <a:t>orb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&lt; 10 h is real.  </a:t>
            </a:r>
            <a:r>
              <a:rPr lang="en-US" sz="1600" kern="0" baseline="0" dirty="0">
                <a:latin typeface="Arial" charset="0"/>
              </a:rPr>
              <a:t>Consistent with Roche’s limit for strengthless satellites.</a:t>
            </a:r>
          </a:p>
          <a:p>
            <a:pPr marL="0" indent="0" eaLnBrk="1" hangingPunct="1"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 err="1">
                <a:latin typeface="Arial" charset="0"/>
              </a:rPr>
              <a:t>Didymos</a:t>
            </a:r>
            <a:r>
              <a:rPr lang="en-US" sz="1600" kern="0" baseline="0" dirty="0">
                <a:latin typeface="Arial" charset="0"/>
              </a:rPr>
              <a:t> is one of the tightest binaries!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7F8FC69-198A-4237-A9C6-C7432C8506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5936" y="2204864"/>
            <a:ext cx="2664296" cy="180020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34582D5-7164-4607-8D5B-51F42A9025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5936" y="3501008"/>
            <a:ext cx="1656184" cy="39604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5E95A6F-C920-4435-9768-77B325D11E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23928" y="1700808"/>
            <a:ext cx="2088232" cy="2664296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EF08A642-AEFF-42E3-93BA-CF25C8DDA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56142" cy="482453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DAF781A-B701-40FD-A81D-655AC7F3A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3928" y="5445224"/>
            <a:ext cx="1152130" cy="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74A2EC6-CD94-40B5-BF89-69E0E4EE3D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23928" y="5733257"/>
            <a:ext cx="1584176" cy="75877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40824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Primaries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– spin periods (1)</a:t>
            </a:r>
            <a:endParaRPr lang="cs-CZ" altLang="cs-CZ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2C22DB1-28CE-4356-B3D4-F0EC6994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1"/>
            <a:ext cx="3744416" cy="51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Vast majority of primaries are fast rotators.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Primaries with slow rotations in the realm of 10s of hours </a:t>
            </a:r>
            <a:r>
              <a:rPr lang="en-US" sz="1600" baseline="0" dirty="0">
                <a:latin typeface="Arial" charset="0"/>
              </a:rPr>
              <a:t>– tidally synchronized (systems with high size ratios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i="1" kern="0" baseline="0" dirty="0">
                <a:latin typeface="Arial" charset="0"/>
              </a:rPr>
              <a:t>/D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0.5 to 1).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7D3D73-D8D6-4F76-973A-041699BA1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95095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18001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Primaries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– spin periods (2)</a:t>
            </a:r>
            <a:endParaRPr lang="cs-CZ" altLang="cs-CZ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2C22DB1-28CE-4356-B3D4-F0EC6994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1"/>
            <a:ext cx="3888432" cy="51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The </a:t>
            </a:r>
            <a:r>
              <a:rPr lang="en-US" sz="1600" i="1" kern="0" baseline="0" dirty="0">
                <a:latin typeface="Arial" charset="0"/>
              </a:rPr>
              <a:t>P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distribution of not-fully-synchronous binaries (with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i="1" kern="0" baseline="0" dirty="0">
                <a:latin typeface="Arial" charset="0"/>
              </a:rPr>
              <a:t>/D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&lt; 0.5):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Most primaries have spin periods between 2.2 and 3.6 h.</a:t>
            </a:r>
          </a:p>
          <a:p>
            <a:pPr eaLnBrk="1" hangingPunct="1"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The 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peak at 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= 2.7 h </a:t>
            </a:r>
            <a:r>
              <a:rPr lang="en-US" sz="1600" kern="0" baseline="0" dirty="0">
                <a:latin typeface="Arial" charset="0"/>
              </a:rPr>
              <a:t>is real.</a:t>
            </a:r>
          </a:p>
          <a:p>
            <a:pPr eaLnBrk="1" hangingPunct="1"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Primaries 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do not rotate faster than the “spin barrier” </a:t>
            </a:r>
            <a:r>
              <a:rPr lang="en-US" sz="1600" kern="0" baseline="0" dirty="0">
                <a:latin typeface="Arial" charset="0"/>
              </a:rPr>
              <a:t>for (effectively) cohesionless bodies.  The fastest rotating primary: (2343) Siding Spring with </a:t>
            </a:r>
            <a:r>
              <a:rPr lang="en-US" sz="1600" i="1" kern="0" baseline="0" dirty="0">
                <a:latin typeface="Arial" charset="0"/>
              </a:rPr>
              <a:t>P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2.1064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± 0.0001 h.</a:t>
            </a: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 err="1">
                <a:latin typeface="Arial" charset="0"/>
              </a:rPr>
              <a:t>Didymos</a:t>
            </a:r>
            <a:r>
              <a:rPr lang="en-US" sz="1600" kern="0" baseline="0" dirty="0">
                <a:latin typeface="Arial" charset="0"/>
              </a:rPr>
              <a:t> is one of the fastest rotating primaries!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ED493B-B822-463D-A8F5-4D61056DC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56142" cy="4824536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406EED3-987F-45CA-80D2-E0A24D4027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19872" y="2420888"/>
            <a:ext cx="2664296" cy="57606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A00577-D405-44A1-882D-44331E916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56142" cy="4824536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C7A9D58-C5C9-47E6-92BD-D9D9D29077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1920" y="3626767"/>
            <a:ext cx="1944216" cy="1458417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E8AA5AA-2B8D-4896-8BA5-F6D438E30D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5672" y="5195882"/>
            <a:ext cx="2162472" cy="121985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49937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Primaries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– shapes</a:t>
            </a:r>
            <a:endParaRPr lang="cs-CZ" altLang="cs-CZ" sz="2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40F05D-190A-46C8-A862-6AC06C69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3021" y="4646422"/>
            <a:ext cx="4229162" cy="1776544"/>
          </a:xfrm>
          <a:prstGeom prst="rect">
            <a:avLst/>
          </a:prstGeom>
        </p:spPr>
      </p:pic>
      <p:pic>
        <p:nvPicPr>
          <p:cNvPr id="6" name="Picture 6" descr="kw4_1">
            <a:extLst>
              <a:ext uri="{FF2B5EF4-FFF2-40B4-BE49-F238E27FC236}">
                <a16:creationId xmlns:a16="http://schemas.microsoft.com/office/drawing/2014/main" id="{D4D8B98A-0855-415B-8930-C400ABD5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53" y="4646422"/>
            <a:ext cx="2031382" cy="18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2">
            <a:extLst>
              <a:ext uri="{FF2B5EF4-FFF2-40B4-BE49-F238E27FC236}">
                <a16:creationId xmlns:a16="http://schemas.microsoft.com/office/drawing/2014/main" id="{206CE0D9-436C-4533-AD64-F21604D6B5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747" y="4560311"/>
            <a:ext cx="3629709" cy="2156704"/>
          </a:xfrm>
        </p:spPr>
      </p:pic>
      <p:sp>
        <p:nvSpPr>
          <p:cNvPr id="8" name="TextovéPole 12">
            <a:extLst>
              <a:ext uri="{FF2B5EF4-FFF2-40B4-BE49-F238E27FC236}">
                <a16:creationId xmlns:a16="http://schemas.microsoft.com/office/drawing/2014/main" id="{97C57044-349A-4B9D-A3C5-9AF0FA95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35" y="6448237"/>
            <a:ext cx="1540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 dirty="0">
                <a:latin typeface="Arial" panose="020B0604020202020204" pitchFamily="34" charset="0"/>
              </a:rPr>
              <a:t>(Chabot et al. 2024)</a:t>
            </a:r>
            <a:endParaRPr lang="cs-CZ" altLang="cs-CZ" sz="1200" i="1" baseline="0" dirty="0">
              <a:latin typeface="Arial" panose="020B0604020202020204" pitchFamily="34" charset="0"/>
            </a:endParaRPr>
          </a:p>
        </p:txBody>
      </p:sp>
      <p:sp>
        <p:nvSpPr>
          <p:cNvPr id="9" name="TextovéPole 12">
            <a:extLst>
              <a:ext uri="{FF2B5EF4-FFF2-40B4-BE49-F238E27FC236}">
                <a16:creationId xmlns:a16="http://schemas.microsoft.com/office/drawing/2014/main" id="{5635BCB9-9AAF-4081-8D8A-BB6A6937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851" y="6448237"/>
            <a:ext cx="142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 dirty="0">
                <a:latin typeface="Arial" panose="020B0604020202020204" pitchFamily="34" charset="0"/>
              </a:rPr>
              <a:t>(</a:t>
            </a:r>
            <a:r>
              <a:rPr lang="en-US" altLang="cs-CZ" sz="1200" i="1" baseline="0" dirty="0" err="1">
                <a:latin typeface="Arial" panose="020B0604020202020204" pitchFamily="34" charset="0"/>
              </a:rPr>
              <a:t>Ostro</a:t>
            </a:r>
            <a:r>
              <a:rPr lang="en-US" altLang="cs-CZ" sz="1200" i="1" baseline="0" dirty="0">
                <a:latin typeface="Arial" panose="020B0604020202020204" pitchFamily="34" charset="0"/>
              </a:rPr>
              <a:t> et al. 2006)</a:t>
            </a:r>
            <a:endParaRPr lang="cs-CZ" altLang="cs-CZ" sz="1200" i="1" baseline="0" dirty="0">
              <a:latin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BAC4A21-9094-4319-A0FF-DBBB6607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605" y="4330467"/>
            <a:ext cx="19784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200" baseline="0" dirty="0"/>
              <a:t>The primary of 1999 KW4:</a:t>
            </a:r>
            <a:endParaRPr lang="cs-CZ" altLang="cs-CZ" sz="1200" baseline="0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603846D-A5CD-457F-A502-7B7C094A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29" y="4330467"/>
            <a:ext cx="8242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200" baseline="0" dirty="0" err="1"/>
              <a:t>Didymos</a:t>
            </a:r>
            <a:r>
              <a:rPr lang="en-US" altLang="cs-CZ" sz="1200" baseline="0" dirty="0"/>
              <a:t>:</a:t>
            </a:r>
            <a:endParaRPr lang="cs-CZ" altLang="cs-CZ" sz="1200" baseline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0E6D14-A097-4799-A823-92BEC112D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69" y="920437"/>
            <a:ext cx="3641987" cy="3569093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6BE35E2-CEFA-44B3-8F69-B2705339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32" y="1134468"/>
            <a:ext cx="4607806" cy="38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Primary equatorial elongations: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>
                <a:latin typeface="Arial" charset="0"/>
              </a:rPr>
              <a:t>1) 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Primaries tend to be nearly (but not perfectly) spheroidal.</a:t>
            </a:r>
          </a:p>
          <a:p>
            <a:pPr marL="0" indent="0" eaLnBrk="1" hangingPunct="1"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>
                <a:latin typeface="Arial" charset="0"/>
              </a:rPr>
              <a:t>2) They are 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less elongated than typical single asteroids</a:t>
            </a:r>
            <a:r>
              <a:rPr lang="en-US" sz="1600" kern="0" baseline="0" dirty="0">
                <a:latin typeface="Arial" charset="0"/>
              </a:rPr>
              <a:t> of similar sizes.</a:t>
            </a:r>
          </a:p>
          <a:p>
            <a:pPr marL="0" indent="0" eaLnBrk="1" hangingPunct="1"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 err="1">
                <a:latin typeface="Arial" charset="0"/>
              </a:rPr>
              <a:t>Didymos</a:t>
            </a:r>
            <a:r>
              <a:rPr lang="en-US" sz="1600" kern="0" baseline="0" dirty="0">
                <a:latin typeface="Arial" charset="0"/>
              </a:rPr>
              <a:t> is one of the least elongated primaries!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849F8A7-ACC8-457A-811B-B7D35F4BC5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72032" y="1700808"/>
            <a:ext cx="880088" cy="21602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F590F78-FBD3-46C4-A5EC-53A83E48C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1264" y="2736733"/>
            <a:ext cx="2479008" cy="3295403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00073131-3892-45E3-9E2F-33C190B771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2032" y="3569592"/>
            <a:ext cx="808080" cy="256929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86630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Secondaries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– shapes</a:t>
            </a:r>
            <a:endParaRPr lang="cs-CZ" altLang="cs-CZ" sz="2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487EA0-24AF-495D-ABC3-1C54B7BCD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867297" cy="482453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791AAE5-1552-44F4-90EC-BE8D9875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43000"/>
            <a:ext cx="3888432" cy="51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Secondary equatorial elongations: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Very elongated secondaries with 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1600" i="1" kern="0" baseline="0" dirty="0">
                <a:solidFill>
                  <a:srgbClr val="FFFF00"/>
                </a:solidFill>
                <a:latin typeface="Arial" charset="0"/>
              </a:rPr>
              <a:t>/b</a:t>
            </a:r>
            <a:r>
              <a:rPr lang="en-US" sz="1600" kern="0" baseline="-25000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1600" kern="0" baseline="0" dirty="0">
                <a:solidFill>
                  <a:srgbClr val="FFFF00"/>
                </a:solidFill>
                <a:latin typeface="Arial" charset="0"/>
              </a:rPr>
              <a:t> &gt; 1.6 are rare.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Distribution of equatorial elongations below </a:t>
            </a:r>
            <a:r>
              <a:rPr lang="en-US" sz="1600" i="1" kern="0" baseline="0" dirty="0">
                <a:latin typeface="Arial" charset="0"/>
              </a:rPr>
              <a:t>a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i="1" kern="0" baseline="0" dirty="0">
                <a:latin typeface="Arial" charset="0"/>
              </a:rPr>
              <a:t>/b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kern="0" baseline="0" dirty="0">
                <a:latin typeface="Arial" charset="0"/>
              </a:rPr>
              <a:t> = 1.6 approximately uniform (fluctuations may not be real).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Oblate secondary shapes with </a:t>
            </a:r>
            <a:r>
              <a:rPr lang="en-US" sz="1600" i="1" kern="0" baseline="0" dirty="0">
                <a:latin typeface="Arial" charset="0"/>
              </a:rPr>
              <a:t>a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i="1" kern="0" baseline="0" dirty="0">
                <a:latin typeface="Arial" charset="0"/>
              </a:rPr>
              <a:t>/b</a:t>
            </a:r>
            <a:r>
              <a:rPr lang="en-US" sz="1600" kern="0" baseline="-25000" dirty="0">
                <a:latin typeface="Arial" charset="0"/>
              </a:rPr>
              <a:t>2</a:t>
            </a:r>
            <a:r>
              <a:rPr lang="en-US" sz="1600" kern="0" baseline="0" dirty="0">
                <a:latin typeface="Arial" charset="0"/>
              </a:rPr>
              <a:t> = 1.00 to 1.05 underrepresented (the photometry method has a suppressed sensitivity to them).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kern="0" baseline="0" dirty="0" err="1">
                <a:latin typeface="Arial" charset="0"/>
              </a:rPr>
              <a:t>Dimorphos</a:t>
            </a:r>
            <a:r>
              <a:rPr lang="en-US" sz="1600" kern="0" baseline="0" dirty="0">
                <a:latin typeface="Arial" charset="0"/>
              </a:rPr>
              <a:t> (oblate figure) one of the least elongated secondaries!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F394B71-9EF2-44E3-90D3-4944F49B9F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1916" y="1916832"/>
            <a:ext cx="3176348" cy="324036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98E9E4A-5ED8-4EAD-AE35-67548D8F2E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8594" y="2924944"/>
            <a:ext cx="1843526" cy="1008112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E6148EF-4D66-4C20-BF3D-091D749295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27470" y="4072651"/>
            <a:ext cx="702887" cy="724501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416E91C-4D27-4BE6-A58D-340B3ECCD7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9920" y="5373216"/>
            <a:ext cx="1010437" cy="21602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91239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Conclusions</a:t>
            </a:r>
            <a:endParaRPr lang="cs-CZ" altLang="cs-CZ" sz="32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539552" y="1772816"/>
            <a:ext cx="82708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The </a:t>
            </a:r>
            <a:r>
              <a:rPr lang="en-US" altLang="cs-CZ" sz="1600" baseline="0" dirty="0">
                <a:solidFill>
                  <a:srgbClr val="FFFF00"/>
                </a:solidFill>
                <a:latin typeface="Arial" charset="0"/>
              </a:rPr>
              <a:t>data on physical properties </a:t>
            </a:r>
            <a:r>
              <a:rPr lang="en-US" altLang="cs-CZ" sz="1600" baseline="0" dirty="0">
                <a:latin typeface="Arial" charset="0"/>
              </a:rPr>
              <a:t>of small binary asteroids </a:t>
            </a:r>
            <a:r>
              <a:rPr lang="en-US" sz="1600" baseline="0" dirty="0">
                <a:latin typeface="Arial" charset="0"/>
              </a:rPr>
              <a:t>– reveals </a:t>
            </a:r>
            <a:r>
              <a:rPr lang="en-US" sz="1600" baseline="0" dirty="0">
                <a:solidFill>
                  <a:srgbClr val="FFFF00"/>
                </a:solidFill>
                <a:latin typeface="Arial" charset="0"/>
              </a:rPr>
              <a:t>many interesting characteristics</a:t>
            </a:r>
            <a:r>
              <a:rPr lang="en-US" altLang="cs-CZ" sz="1600" baseline="0" dirty="0">
                <a:solidFill>
                  <a:srgbClr val="FFFF00"/>
                </a:solidFill>
                <a:latin typeface="Arial" charset="0"/>
              </a:rPr>
              <a:t> of the binary asteroid population</a:t>
            </a:r>
            <a:r>
              <a:rPr lang="en-US" altLang="cs-CZ" sz="1600" baseline="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solidFill>
                  <a:srgbClr val="FFFF00"/>
                </a:solidFill>
                <a:latin typeface="Arial" charset="0"/>
              </a:rPr>
              <a:t>Need to understand observational biases</a:t>
            </a:r>
            <a:r>
              <a:rPr lang="en-US" altLang="cs-CZ" sz="1600" baseline="0" dirty="0">
                <a:latin typeface="Arial" charset="0"/>
              </a:rPr>
              <a:t> present in the data, so that we can interpret the features apparent in the data correctly.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 err="1">
                <a:solidFill>
                  <a:srgbClr val="FFFF00"/>
                </a:solidFill>
                <a:latin typeface="Arial" charset="0"/>
              </a:rPr>
              <a:t>Didymos-Dimorphos</a:t>
            </a:r>
            <a:r>
              <a:rPr lang="en-US" altLang="cs-CZ" sz="1600" baseline="0" dirty="0">
                <a:solidFill>
                  <a:srgbClr val="FFFF00"/>
                </a:solidFill>
                <a:latin typeface="Arial" charset="0"/>
              </a:rPr>
              <a:t> is *not* a typical binary asteroid system, but it is rather an “end member” of the population of binary asteroids</a:t>
            </a:r>
            <a:r>
              <a:rPr lang="en-US" altLang="cs-CZ" sz="1600" baseline="0" dirty="0">
                <a:latin typeface="Arial" charset="0"/>
              </a:rPr>
              <a:t> in a number of characteristics (very tight orbit, very fast primary rotation, low primary equatorial elongation, oblate secondary).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63938" y="54610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i="1" baseline="0">
                <a:latin typeface="Arial" charset="0"/>
              </a:rPr>
              <a:t>Thank you!</a:t>
            </a:r>
            <a:endParaRPr lang="cs-CZ" altLang="cs-CZ" sz="1600" b="1" i="1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498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ctrTitle" sz="quarter"/>
          </p:nvPr>
        </p:nvSpPr>
        <p:spPr>
          <a:xfrm>
            <a:off x="684213" y="2636838"/>
            <a:ext cx="7772400" cy="1143000"/>
          </a:xfrm>
        </p:spPr>
        <p:txBody>
          <a:bodyPr/>
          <a:lstStyle/>
          <a:p>
            <a:r>
              <a:rPr lang="en-US" altLang="cs-CZ" sz="3200" dirty="0">
                <a:solidFill>
                  <a:srgbClr val="FFFF00"/>
                </a:solidFill>
                <a:latin typeface="Arial" charset="0"/>
                <a:cs typeface="Arial" charset="0"/>
              </a:rPr>
              <a:t>Additional slides (for possible discussion)</a:t>
            </a:r>
            <a:endParaRPr lang="cs-CZ" altLang="cs-CZ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31047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0"/>
            <a:ext cx="8496300" cy="1143000"/>
          </a:xfrm>
        </p:spPr>
        <p:txBody>
          <a:bodyPr/>
          <a:lstStyle/>
          <a:p>
            <a:pPr eaLnBrk="1" hangingPunct="1"/>
            <a:r>
              <a:rPr lang="en-US" altLang="cs-CZ" sz="3200" dirty="0">
                <a:solidFill>
                  <a:schemeClr val="folHlink"/>
                </a:solidFill>
                <a:latin typeface="Arial" charset="0"/>
              </a:rPr>
              <a:t>Small asteroid systems</a:t>
            </a:r>
            <a:endParaRPr lang="cs-CZ" altLang="cs-CZ" sz="32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4100" name="Picture 18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541463"/>
            <a:ext cx="3232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191000"/>
            <a:ext cx="64103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262438"/>
            <a:ext cx="596423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539875"/>
            <a:ext cx="30051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5"/>
          <p:cNvSpPr txBox="1">
            <a:spLocks noChangeArrowheads="1"/>
          </p:cNvSpPr>
          <p:nvPr/>
        </p:nvSpPr>
        <p:spPr bwMode="auto">
          <a:xfrm>
            <a:off x="4281488" y="3790950"/>
            <a:ext cx="142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(Ostro et al. 2006)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6" name="TextovéPole 12"/>
          <p:cNvSpPr txBox="1">
            <a:spLocks noChangeArrowheads="1"/>
          </p:cNvSpPr>
          <p:nvPr/>
        </p:nvSpPr>
        <p:spPr bwMode="auto">
          <a:xfrm>
            <a:off x="6907213" y="3789363"/>
            <a:ext cx="2119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(Scheirich and Pravec 2009)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7" name="TextovéPole 13"/>
          <p:cNvSpPr txBox="1">
            <a:spLocks noChangeArrowheads="1"/>
          </p:cNvSpPr>
          <p:nvPr/>
        </p:nvSpPr>
        <p:spPr bwMode="auto">
          <a:xfrm>
            <a:off x="7488238" y="6453188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>
                <a:latin typeface="Arial" charset="0"/>
              </a:rPr>
              <a:t>(Pravec et al. 2010)</a:t>
            </a:r>
            <a:endParaRPr lang="cs-CZ" altLang="cs-CZ" sz="1200" i="1" baseline="0">
              <a:latin typeface="Arial" charset="0"/>
            </a:endParaRPr>
          </a:p>
        </p:txBody>
      </p:sp>
      <p:sp>
        <p:nvSpPr>
          <p:cNvPr id="4108" name="TextovéPole 1"/>
          <p:cNvSpPr txBox="1">
            <a:spLocks noChangeArrowheads="1"/>
          </p:cNvSpPr>
          <p:nvPr/>
        </p:nvSpPr>
        <p:spPr bwMode="auto">
          <a:xfrm>
            <a:off x="1835150" y="941388"/>
            <a:ext cx="576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aseline="0">
                <a:latin typeface="Arial" charset="0"/>
              </a:rPr>
              <a:t>Systems of 2 or more components, bound or unbound.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8448" y="1530787"/>
            <a:ext cx="24003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Binary/multiple</a:t>
            </a:r>
            <a:r>
              <a:rPr lang="en-US" altLang="cs-CZ" sz="1600" baseline="0" dirty="0">
                <a:latin typeface="Arial" charset="0"/>
              </a:rPr>
              <a:t> systems: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i="1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About 15% (</a:t>
            </a:r>
            <a:r>
              <a:rPr lang="en-US" altLang="cs-CZ" sz="1400" baseline="0" dirty="0">
                <a:latin typeface="Arial" charset="0"/>
                <a:cs typeface="Arial" charset="0"/>
              </a:rPr>
              <a:t>±4%) of asteroids smaller than 15 km are binary.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  <a:cs typeface="Arial" charset="0"/>
              </a:rPr>
              <a:t>Currently known more than 300 of them.</a:t>
            </a:r>
            <a:endParaRPr lang="cs-CZ" altLang="cs-CZ" sz="1400" baseline="0" dirty="0">
              <a:latin typeface="Arial" charset="0"/>
              <a:cs typeface="Arial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9068" y="4203343"/>
            <a:ext cx="227806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Unbound asteroids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Asteroid pairs</a:t>
            </a:r>
            <a:r>
              <a:rPr lang="en-US" altLang="cs-CZ" sz="1600" baseline="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Have highly similar heliocentric orbits (due to low-speed separation).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Currently identified more than 200 of them.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Total angular momentum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2531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7" y="885180"/>
            <a:ext cx="4418012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13"/>
          <p:cNvSpPr txBox="1">
            <a:spLocks noChangeArrowheads="1"/>
          </p:cNvSpPr>
          <p:nvPr/>
        </p:nvSpPr>
        <p:spPr bwMode="auto">
          <a:xfrm>
            <a:off x="336897" y="885180"/>
            <a:ext cx="41052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Small asteroid binaries have the total angular momentum close to critical.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l-GR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is the total angular momentum of the binary system normalized to the angular momentum of a critically rotating equivalent sphere with zero tensile strength and angle of friction/repose of 90</a:t>
            </a:r>
            <a:r>
              <a:rPr lang="en-US" sz="1600" baseline="0" dirty="0"/>
              <a:t>°.</a:t>
            </a:r>
            <a:endParaRPr lang="cs-CZ" sz="1600" baseline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For systems originating from critically spinning rubble piles, e.g., by a spin fission, </a:t>
            </a:r>
            <a:r>
              <a:rPr lang="el-GR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is close to 1 </a:t>
            </a:r>
            <a:r>
              <a:rPr lang="en-US" sz="1400" i="1" baseline="0" dirty="0">
                <a:latin typeface="Arial" charset="0"/>
              </a:rPr>
              <a:t>(</a:t>
            </a:r>
            <a:r>
              <a:rPr lang="en-US" sz="1400" i="1" baseline="0" dirty="0" err="1">
                <a:latin typeface="Arial" charset="0"/>
              </a:rPr>
              <a:t>P</a:t>
            </a:r>
            <a:r>
              <a:rPr lang="en-US" altLang="cs-CZ" sz="1400" i="1" baseline="0" dirty="0" err="1">
                <a:latin typeface="Arial" charset="0"/>
              </a:rPr>
              <a:t>ravec</a:t>
            </a:r>
            <a:r>
              <a:rPr lang="en-US" altLang="cs-CZ" sz="1400" i="1" baseline="0" dirty="0">
                <a:latin typeface="Arial" charset="0"/>
              </a:rPr>
              <a:t> and Harris 2007).</a:t>
            </a:r>
            <a:endParaRPr lang="cs-CZ" altLang="cs-CZ" sz="1600" baseline="0" dirty="0">
              <a:latin typeface="Arial" charset="0"/>
            </a:endParaRPr>
          </a:p>
        </p:txBody>
      </p:sp>
      <p:pic>
        <p:nvPicPr>
          <p:cNvPr id="2253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6490"/>
            <a:ext cx="35337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cxnSpLocks noChangeShapeType="1"/>
            <a:stCxn id="8" idx="3"/>
          </p:cNvCxnSpPr>
          <p:nvPr/>
        </p:nvCxnSpPr>
        <p:spPr bwMode="auto">
          <a:xfrm>
            <a:off x="3974891" y="4077072"/>
            <a:ext cx="2067779" cy="504056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2228900" y="3907795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/>
              <a:t>(65803) </a:t>
            </a:r>
            <a:r>
              <a:rPr lang="en-US" sz="1600" baseline="0" dirty="0" err="1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6652657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Primary rotations (mostly fast)</a:t>
            </a:r>
            <a:endParaRPr lang="cs-CZ" altLang="cs-CZ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826124"/>
            <a:ext cx="5378474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cs-CZ" sz="1400" i="1" dirty="0">
                <a:latin typeface="Arial" charset="0"/>
                <a:cs typeface="Arial" charset="0"/>
              </a:rPr>
              <a:t>At the spin barrier – balance between the gravity and centrifugal acceleration at the equator of a sphere </a:t>
            </a:r>
            <a:r>
              <a:rPr lang="en-US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altLang="cs-CZ" sz="1400" i="1" dirty="0"/>
              <a:t> </a:t>
            </a:r>
            <a:r>
              <a:rPr lang="en-US" altLang="cs-CZ" sz="1400" i="1" dirty="0">
                <a:latin typeface="Arial" charset="0"/>
                <a:cs typeface="Arial" charset="0"/>
              </a:rPr>
              <a:t>~ 3 g/cm</a:t>
            </a:r>
            <a:r>
              <a:rPr lang="en-US" altLang="cs-CZ" sz="1400" i="1" baseline="30000" dirty="0">
                <a:latin typeface="Arial" charset="0"/>
                <a:cs typeface="Arial" charset="0"/>
              </a:rPr>
              <a:t>3</a:t>
            </a:r>
            <a:r>
              <a:rPr lang="en-US" altLang="cs-CZ" sz="1400" i="1" dirty="0">
                <a:latin typeface="Arial" charset="0"/>
                <a:cs typeface="Arial" charset="0"/>
              </a:rPr>
              <a:t>, taking into account also the angle of repose/ friction  of 30-40</a:t>
            </a:r>
            <a:r>
              <a:rPr lang="en-US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cs-CZ" sz="1400" i="1" dirty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altLang="cs-CZ" sz="1400" dirty="0">
              <a:latin typeface="Arial" charset="0"/>
            </a:endParaRPr>
          </a:p>
        </p:txBody>
      </p:sp>
      <p:pic>
        <p:nvPicPr>
          <p:cNvPr id="1536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692775"/>
            <a:ext cx="36814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1"/>
          <p:cNvSpPr txBox="1">
            <a:spLocks noChangeArrowheads="1"/>
          </p:cNvSpPr>
          <p:nvPr/>
        </p:nvSpPr>
        <p:spPr bwMode="auto">
          <a:xfrm>
            <a:off x="395288" y="1556792"/>
            <a:ext cx="31686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Primaries concentrate below the spin barrier at 2.2 h; their rotational periods are mostly between 2.2 and 4 hours, with a tail to longer periods (some primaries were slowed down by spin-orbit interaction with large </a:t>
            </a:r>
            <a:r>
              <a:rPr lang="en-US" altLang="cs-CZ" sz="1600" baseline="0" dirty="0" err="1">
                <a:latin typeface="Arial" charset="0"/>
              </a:rPr>
              <a:t>secondaries</a:t>
            </a:r>
            <a:r>
              <a:rPr lang="en-US" altLang="cs-CZ" sz="1600" baseline="0" dirty="0"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This suggests that they are gravity-dominated aggregates (might call them “rubble piles”), though a small cohesion is not ruled out.</a:t>
            </a:r>
          </a:p>
        </p:txBody>
      </p:sp>
      <p:pic>
        <p:nvPicPr>
          <p:cNvPr id="1536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56792"/>
            <a:ext cx="5457874" cy="40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>
            <a:cxnSpLocks noChangeShapeType="1"/>
          </p:cNvCxnSpPr>
          <p:nvPr/>
        </p:nvCxnSpPr>
        <p:spPr bwMode="auto">
          <a:xfrm flipH="1">
            <a:off x="6135723" y="1412776"/>
            <a:ext cx="668526" cy="1656184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5931252" y="1074222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/>
              <a:t>(65803) </a:t>
            </a:r>
            <a:r>
              <a:rPr lang="en-US" sz="1600" baseline="0" dirty="0" err="1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1433071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7" y="1268760"/>
            <a:ext cx="4507469" cy="534583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Secondary rotations</a:t>
            </a:r>
            <a:endParaRPr lang="cs-CZ" altLang="cs-CZ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5" name="TextovéPole 1"/>
          <p:cNvSpPr txBox="1">
            <a:spLocks noChangeArrowheads="1"/>
          </p:cNvSpPr>
          <p:nvPr/>
        </p:nvSpPr>
        <p:spPr bwMode="auto">
          <a:xfrm>
            <a:off x="364455" y="1268760"/>
            <a:ext cx="384750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cs-CZ" sz="1600" baseline="0" dirty="0" err="1">
                <a:latin typeface="Arial" charset="0"/>
              </a:rPr>
              <a:t>Secondaries</a:t>
            </a:r>
            <a:r>
              <a:rPr lang="en-US" altLang="cs-CZ" sz="1600" baseline="0" dirty="0">
                <a:latin typeface="Arial" charset="0"/>
              </a:rPr>
              <a:t> on close orbits (</a:t>
            </a:r>
            <a:r>
              <a:rPr lang="en-US" altLang="cs-CZ" sz="1600" i="1" baseline="0" dirty="0">
                <a:latin typeface="Arial" charset="0"/>
              </a:rPr>
              <a:t>a/D</a:t>
            </a:r>
            <a:r>
              <a:rPr lang="en-US" altLang="cs-CZ" sz="1600" i="1" baseline="-25000" dirty="0">
                <a:latin typeface="Arial" charset="0"/>
              </a:rPr>
              <a:t>1</a:t>
            </a:r>
            <a:r>
              <a:rPr lang="en-US" altLang="cs-CZ" sz="1600" i="1" baseline="0" dirty="0">
                <a:latin typeface="Arial" charset="0"/>
              </a:rPr>
              <a:t> </a:t>
            </a:r>
            <a:r>
              <a:rPr lang="en-US" altLang="cs-CZ" sz="1600" baseline="0" dirty="0">
                <a:latin typeface="Arial" charset="0"/>
              </a:rPr>
              <a:t>&lt;~ 3) are mostly on low (near-zero) eccentricity orbits and in synchronous rotations (in 1:1 spin-orbit resonance).  Their long principal axes are approximately aligned with the primary and secondary COMs, </a:t>
            </a:r>
            <a:r>
              <a:rPr lang="en-US" altLang="cs-CZ" sz="1600" baseline="0" dirty="0" err="1">
                <a:latin typeface="Arial" charset="0"/>
              </a:rPr>
              <a:t>libration</a:t>
            </a:r>
            <a:r>
              <a:rPr lang="en-US" altLang="cs-CZ" sz="1600" baseline="0" dirty="0">
                <a:latin typeface="Arial" charset="0"/>
              </a:rPr>
              <a:t> angles are constrained to be mostly &lt; 20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Pravec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et al. 2016).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4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Rotation of the secondary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(65803)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has not been observationally constrained yet, but we expect it is in 1:1 synchronous state, like other close asteroid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secondaries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with similar properties.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The next opportunity to directly establish the rotation of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Didymoon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will be during 2017-03-21 to 04-03 (two nights with a 6-m or larger telescope needed).</a:t>
            </a:r>
            <a:endParaRPr lang="cs-CZ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7929139" y="3872186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/>
          <p:nvPr/>
        </p:nvCxnSpPr>
        <p:spPr bwMode="auto">
          <a:xfrm flipV="1">
            <a:off x="5940152" y="3872186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5940152" y="4160218"/>
            <a:ext cx="19859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6444208" y="385244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400" baseline="-25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orb</a:t>
            </a:r>
            <a:r>
              <a:rPr lang="en-US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/2</a:t>
            </a:r>
            <a:r>
              <a:rPr lang="en-US" sz="1400" baseline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 ~ 0)</a:t>
            </a:r>
            <a:endParaRPr lang="cs-CZ" sz="1400" i="1" baseline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Přímá spojnice se šipkou 23"/>
          <p:cNvCxnSpPr>
            <a:cxnSpLocks noChangeShapeType="1"/>
          </p:cNvCxnSpPr>
          <p:nvPr/>
        </p:nvCxnSpPr>
        <p:spPr bwMode="auto">
          <a:xfrm>
            <a:off x="5956337" y="2780928"/>
            <a:ext cx="0" cy="3533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cxnSpLocks noChangeShapeType="1"/>
          </p:cNvCxnSpPr>
          <p:nvPr/>
        </p:nvCxnSpPr>
        <p:spPr bwMode="auto">
          <a:xfrm>
            <a:off x="7926138" y="2780928"/>
            <a:ext cx="0" cy="3533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ovéPole 19"/>
          <p:cNvSpPr txBox="1"/>
          <p:nvPr/>
        </p:nvSpPr>
        <p:spPr>
          <a:xfrm>
            <a:off x="5167167" y="2561607"/>
            <a:ext cx="3562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0" dirty="0">
                <a:solidFill>
                  <a:srgbClr val="FF0000"/>
                </a:solidFill>
              </a:rPr>
              <a:t>Secondary rotational </a:t>
            </a:r>
            <a:r>
              <a:rPr lang="en-US" sz="1050" baseline="0" dirty="0" err="1">
                <a:solidFill>
                  <a:srgbClr val="FF0000"/>
                </a:solidFill>
              </a:rPr>
              <a:t>mimima</a:t>
            </a:r>
            <a:r>
              <a:rPr lang="en-US" sz="1050" baseline="0" dirty="0">
                <a:solidFill>
                  <a:srgbClr val="FF0000"/>
                </a:solidFill>
              </a:rPr>
              <a:t> aligned with mutual events</a:t>
            </a:r>
            <a:endParaRPr lang="cs-CZ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97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Primary shapes</a:t>
            </a:r>
            <a:endParaRPr lang="cs-CZ" altLang="cs-CZ" sz="32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412875"/>
            <a:ext cx="8353425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Primaries:</a:t>
            </a:r>
          </a:p>
          <a:p>
            <a:pPr eaLnBrk="1" hangingPunct="1"/>
            <a:r>
              <a:rPr lang="en-US" altLang="cs-CZ" sz="1600" u="sng" dirty="0">
                <a:latin typeface="Arial" charset="0"/>
              </a:rPr>
              <a:t>not far from spheroidal</a:t>
            </a:r>
            <a:r>
              <a:rPr lang="en-US" altLang="cs-CZ" sz="1600" dirty="0">
                <a:latin typeface="Arial" charset="0"/>
              </a:rPr>
              <a:t>, low equatorial elongations: </a:t>
            </a:r>
            <a:r>
              <a:rPr lang="en-US" altLang="cs-CZ" sz="1600" i="1" dirty="0">
                <a:latin typeface="Arial" charset="0"/>
              </a:rPr>
              <a:t>a</a:t>
            </a:r>
            <a:r>
              <a:rPr lang="en-US" altLang="cs-CZ" sz="1600" i="1" baseline="-25000" dirty="0">
                <a:latin typeface="Arial" charset="0"/>
              </a:rPr>
              <a:t>1</a:t>
            </a:r>
            <a:r>
              <a:rPr lang="en-US" altLang="cs-CZ" sz="1600" i="1" dirty="0">
                <a:latin typeface="Arial" charset="0"/>
              </a:rPr>
              <a:t>/b</a:t>
            </a:r>
            <a:r>
              <a:rPr lang="en-US" altLang="cs-CZ" sz="1600" i="1" baseline="-25000" dirty="0">
                <a:latin typeface="Arial" charset="0"/>
              </a:rPr>
              <a:t>1</a:t>
            </a:r>
            <a:r>
              <a:rPr lang="en-US" altLang="cs-CZ" sz="1600" i="1" dirty="0">
                <a:latin typeface="Arial" charset="0"/>
              </a:rPr>
              <a:t> </a:t>
            </a:r>
            <a:r>
              <a:rPr lang="en-US" altLang="cs-CZ" sz="1600" dirty="0">
                <a:latin typeface="Arial" charset="0"/>
              </a:rPr>
              <a:t>= 1.1 </a:t>
            </a:r>
            <a:r>
              <a:rPr lang="en-US" altLang="cs-CZ" sz="1600" dirty="0">
                <a:latin typeface="Arial" charset="0"/>
                <a:cs typeface="Arial" charset="0"/>
              </a:rPr>
              <a:t>± 0.1 for &gt; 90% of systems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A primary shape not far from rotational symmetry suggested to be a requirement for satellite formation or orbital stability </a:t>
            </a:r>
            <a:r>
              <a:rPr lang="en-US" altLang="cs-CZ" sz="1400" i="1" dirty="0">
                <a:latin typeface="Arial" charset="0"/>
              </a:rPr>
              <a:t>(Walsh et al. 2008, </a:t>
            </a:r>
            <a:r>
              <a:rPr lang="en-US" altLang="cs-CZ" sz="1400" i="1" dirty="0" err="1">
                <a:latin typeface="Arial" charset="0"/>
              </a:rPr>
              <a:t>Scheeres</a:t>
            </a:r>
            <a:r>
              <a:rPr lang="en-US" altLang="cs-CZ" sz="1400" i="1" dirty="0">
                <a:latin typeface="Arial" charset="0"/>
              </a:rPr>
              <a:t> 2007)</a:t>
            </a:r>
            <a:r>
              <a:rPr lang="en-US" altLang="cs-CZ" sz="1600" i="1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</p:txBody>
      </p:sp>
      <p:pic>
        <p:nvPicPr>
          <p:cNvPr id="37892" name="Picture 6" descr="kw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573463"/>
            <a:ext cx="28797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95536" y="3279775"/>
            <a:ext cx="37978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200" baseline="0" dirty="0"/>
              <a:t>Model of the primary of 1999 KW4 </a:t>
            </a:r>
            <a:r>
              <a:rPr lang="en-US" altLang="cs-CZ" sz="1200" i="1" baseline="0" dirty="0"/>
              <a:t>(</a:t>
            </a:r>
            <a:r>
              <a:rPr lang="en-US" altLang="cs-CZ" sz="1200" i="1" baseline="0" dirty="0" err="1"/>
              <a:t>Ostro</a:t>
            </a:r>
            <a:r>
              <a:rPr lang="en-US" altLang="cs-CZ" sz="1200" i="1" baseline="0" dirty="0"/>
              <a:t> et al. 2006)</a:t>
            </a:r>
            <a:endParaRPr lang="cs-CZ" altLang="cs-CZ" sz="1200" baseline="0" dirty="0"/>
          </a:p>
        </p:txBody>
      </p:sp>
      <p:pic>
        <p:nvPicPr>
          <p:cNvPr id="37894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3595688"/>
            <a:ext cx="4256088" cy="2528887"/>
          </a:xfrm>
        </p:spPr>
      </p:pic>
      <p:cxnSp>
        <p:nvCxnSpPr>
          <p:cNvPr id="7" name="Přímá spojnice se šipkou 6"/>
          <p:cNvCxnSpPr>
            <a:cxnSpLocks noChangeShapeType="1"/>
            <a:stCxn id="10" idx="0"/>
          </p:cNvCxnSpPr>
          <p:nvPr/>
        </p:nvCxnSpPr>
        <p:spPr bwMode="auto">
          <a:xfrm flipH="1" flipV="1">
            <a:off x="7086600" y="5676900"/>
            <a:ext cx="734660" cy="577899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948264" y="6254799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/>
              <a:t>(65803) </a:t>
            </a:r>
            <a:r>
              <a:rPr lang="en-US" sz="1600" baseline="0" dirty="0" err="1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2669521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Primary shapes (cont.)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355" y="1302932"/>
            <a:ext cx="4741386" cy="39982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The primary’s “top shape” with equatorial ridge – suggested to be a result of “</a:t>
            </a:r>
            <a:r>
              <a:rPr lang="en-US" altLang="cs-CZ" sz="1600" dirty="0" err="1">
                <a:latin typeface="Arial" charset="0"/>
              </a:rPr>
              <a:t>landsliding</a:t>
            </a:r>
            <a:r>
              <a:rPr lang="en-US" altLang="cs-CZ" sz="1600" dirty="0">
                <a:latin typeface="Arial" charset="0"/>
              </a:rPr>
              <a:t>” and re-deposition of a large amount of regolith by tides from the secondary </a:t>
            </a:r>
            <a:r>
              <a:rPr lang="en-US" altLang="cs-CZ" sz="1400" i="1" dirty="0">
                <a:latin typeface="Arial" charset="0"/>
              </a:rPr>
              <a:t>(Harris et al. 2009).</a:t>
            </a:r>
            <a:endParaRPr lang="en-US" altLang="cs-CZ" sz="1200" i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200" i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Preliminary model of </a:t>
            </a:r>
            <a:r>
              <a:rPr lang="en-US" altLang="cs-CZ" sz="1600" dirty="0" err="1">
                <a:latin typeface="Arial" charset="0"/>
              </a:rPr>
              <a:t>Didymos</a:t>
            </a:r>
            <a:r>
              <a:rPr lang="en-US" altLang="cs-CZ" sz="1600" dirty="0">
                <a:latin typeface="Arial" charset="0"/>
              </a:rPr>
              <a:t>’ primary shows it has a similar shape </a:t>
            </a:r>
            <a:r>
              <a:rPr lang="en-US" altLang="cs-CZ" sz="1400" i="1" dirty="0">
                <a:latin typeface="Arial" charset="0"/>
              </a:rPr>
              <a:t>(Benner and Naidu, in prep.)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Suggests a rubble pile character of the “surface layer” at least.</a:t>
            </a:r>
          </a:p>
          <a:p>
            <a:pPr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cs-CZ" sz="1600" dirty="0">
                <a:latin typeface="Arial" charset="0"/>
              </a:rPr>
              <a:t>Extremely low rigidity suggested from the apparent tidal-YORP equilibrium for 1996 FG3 </a:t>
            </a:r>
            <a:r>
              <a:rPr lang="en-US" altLang="cs-CZ" sz="1400" i="1" dirty="0">
                <a:latin typeface="Arial" charset="0"/>
              </a:rPr>
              <a:t>(</a:t>
            </a:r>
            <a:r>
              <a:rPr lang="en-US" altLang="cs-CZ" sz="1400" i="1" dirty="0" err="1">
                <a:latin typeface="Arial" charset="0"/>
              </a:rPr>
              <a:t>Scheirich</a:t>
            </a:r>
            <a:r>
              <a:rPr lang="en-US" altLang="cs-CZ" sz="1400" i="1" dirty="0">
                <a:latin typeface="Arial" charset="0"/>
              </a:rPr>
              <a:t> et al. 2015)</a:t>
            </a:r>
            <a:r>
              <a:rPr lang="en-US" altLang="cs-CZ" sz="1600" dirty="0">
                <a:latin typeface="Arial" charset="0"/>
              </a:rPr>
              <a:t>.  This suggests  that also the interior of the primary is rubble pile.</a:t>
            </a:r>
          </a:p>
          <a:p>
            <a:pPr eaLnBrk="1" hangingPunct="1">
              <a:buFontTx/>
              <a:buNone/>
              <a:defRPr/>
            </a:pPr>
            <a:endParaRPr lang="en-US" altLang="cs-CZ" sz="16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</p:txBody>
      </p:sp>
      <p:pic>
        <p:nvPicPr>
          <p:cNvPr id="28676" name="Picture 6" descr="kw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8" y="1191259"/>
            <a:ext cx="3336735" cy="295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340097" y="922291"/>
            <a:ext cx="3860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aseline="0" dirty="0">
                <a:latin typeface="Arial" charset="0"/>
              </a:rPr>
              <a:t>Model of the primary of 1999 KW4 </a:t>
            </a:r>
            <a:r>
              <a:rPr lang="en-US" altLang="cs-CZ" sz="1200" i="1" baseline="0" dirty="0">
                <a:latin typeface="Arial" charset="0"/>
              </a:rPr>
              <a:t>(</a:t>
            </a:r>
            <a:r>
              <a:rPr lang="en-US" altLang="cs-CZ" sz="1200" i="1" baseline="0" dirty="0" err="1">
                <a:latin typeface="Arial" charset="0"/>
              </a:rPr>
              <a:t>Ostro</a:t>
            </a:r>
            <a:r>
              <a:rPr lang="en-US" altLang="cs-CZ" sz="1200" i="1" baseline="0" dirty="0">
                <a:latin typeface="Arial" charset="0"/>
              </a:rPr>
              <a:t> et al. 2006)</a:t>
            </a:r>
            <a:endParaRPr lang="cs-CZ" altLang="cs-CZ" sz="1200" baseline="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227871"/>
            <a:ext cx="3324201" cy="2479415"/>
          </a:xfrm>
          <a:prstGeom prst="rect">
            <a:avLst/>
          </a:prstGeom>
        </p:spPr>
      </p:pic>
      <p:cxnSp>
        <p:nvCxnSpPr>
          <p:cNvPr id="10" name="Přímá spojnice se šipkou 9"/>
          <p:cNvCxnSpPr>
            <a:cxnSpLocks noChangeShapeType="1"/>
          </p:cNvCxnSpPr>
          <p:nvPr/>
        </p:nvCxnSpPr>
        <p:spPr bwMode="auto">
          <a:xfrm>
            <a:off x="5076056" y="3140968"/>
            <a:ext cx="2194307" cy="1728192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6350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Secondary shapes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cxnSp>
        <p:nvCxnSpPr>
          <p:cNvPr id="10" name="Přímá spojnice se šipkou 9"/>
          <p:cNvCxnSpPr>
            <a:cxnSpLocks noChangeShapeType="1"/>
          </p:cNvCxnSpPr>
          <p:nvPr/>
        </p:nvCxnSpPr>
        <p:spPr bwMode="auto">
          <a:xfrm>
            <a:off x="5076056" y="3140968"/>
            <a:ext cx="2194307" cy="1728192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177743" cy="31248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85" y="1352006"/>
            <a:ext cx="4507470" cy="5345832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6012160" y="3273625"/>
            <a:ext cx="201622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/>
          <p:cNvCxnSpPr/>
          <p:nvPr/>
        </p:nvCxnSpPr>
        <p:spPr bwMode="auto">
          <a:xfrm>
            <a:off x="7092280" y="3068960"/>
            <a:ext cx="9203" cy="21602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"/>
          <p:cNvSpPr txBox="1">
            <a:spLocks noChangeArrowheads="1"/>
          </p:cNvSpPr>
          <p:nvPr/>
        </p:nvSpPr>
        <p:spPr bwMode="auto">
          <a:xfrm>
            <a:off x="509861" y="1068412"/>
            <a:ext cx="401743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Secondary equatorial elongations (</a:t>
            </a:r>
            <a:r>
              <a:rPr lang="en-US" altLang="cs-CZ" sz="1400" i="1" baseline="0" dirty="0">
                <a:latin typeface="Arial" charset="0"/>
              </a:rPr>
              <a:t>a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/b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baseline="0" dirty="0">
                <a:latin typeface="Arial" charset="0"/>
              </a:rPr>
              <a:t>) derived from amplitudes of synchronous secondary rotational </a:t>
            </a:r>
            <a:r>
              <a:rPr lang="en-US" altLang="cs-CZ" sz="1400" baseline="0" dirty="0" err="1">
                <a:latin typeface="Arial" charset="0"/>
              </a:rPr>
              <a:t>lightcurves</a:t>
            </a:r>
            <a:r>
              <a:rPr lang="en-US" altLang="cs-CZ" sz="1400" baseline="0" dirty="0">
                <a:latin typeface="Arial" charset="0"/>
              </a:rPr>
              <a:t> reveal an upper limit of </a:t>
            </a:r>
            <a:r>
              <a:rPr lang="en-US" altLang="cs-CZ" sz="1400" i="1" baseline="0" dirty="0">
                <a:latin typeface="Arial" charset="0"/>
              </a:rPr>
              <a:t>a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/b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 </a:t>
            </a:r>
            <a:r>
              <a:rPr lang="en-US" altLang="cs-CZ" sz="1400" baseline="0" dirty="0">
                <a:latin typeface="Arial" charset="0"/>
              </a:rPr>
              <a:t>~ 1.5 </a:t>
            </a:r>
            <a:r>
              <a:rPr lang="en-US" altLang="cs-CZ" sz="1400" i="1" baseline="0" dirty="0">
                <a:latin typeface="Arial" charset="0"/>
              </a:rPr>
              <a:t>(</a:t>
            </a:r>
            <a:r>
              <a:rPr lang="en-US" altLang="cs-CZ" sz="1400" i="1" baseline="0" dirty="0" err="1">
                <a:latin typeface="Arial" charset="0"/>
              </a:rPr>
              <a:t>Pravec</a:t>
            </a:r>
            <a:r>
              <a:rPr lang="en-US" altLang="cs-CZ" sz="1400" i="1" baseline="0" dirty="0">
                <a:latin typeface="Arial" charset="0"/>
              </a:rPr>
              <a:t> et al. 2016)</a:t>
            </a:r>
            <a:r>
              <a:rPr lang="en-US" altLang="cs-CZ" sz="1400" baseline="0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2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This may be due to chaotic rotations of more elongated </a:t>
            </a:r>
            <a:r>
              <a:rPr lang="en-US" altLang="cs-CZ" sz="1400" baseline="0" dirty="0" err="1">
                <a:latin typeface="Arial" charset="0"/>
              </a:rPr>
              <a:t>secondaries</a:t>
            </a:r>
            <a:r>
              <a:rPr lang="en-US" altLang="cs-CZ" sz="1400" baseline="0" dirty="0">
                <a:latin typeface="Arial" charset="0"/>
              </a:rPr>
              <a:t> or because they do not form or stay very elongated in gravitational (tidal) field from the primary.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4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We expect that </a:t>
            </a:r>
            <a:r>
              <a:rPr lang="en-US" altLang="cs-CZ" sz="1400" baseline="0" dirty="0" err="1">
                <a:latin typeface="Arial" charset="0"/>
              </a:rPr>
              <a:t>Didymoon</a:t>
            </a:r>
            <a:r>
              <a:rPr lang="en-US" altLang="cs-CZ" sz="1400" baseline="0" dirty="0">
                <a:latin typeface="Arial" charset="0"/>
              </a:rPr>
              <a:t> also has </a:t>
            </a:r>
            <a:r>
              <a:rPr lang="en-US" altLang="cs-CZ" sz="1400" i="1" baseline="0" dirty="0">
                <a:latin typeface="Arial" charset="0"/>
              </a:rPr>
              <a:t>a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/b</a:t>
            </a:r>
            <a:r>
              <a:rPr lang="en-US" altLang="cs-CZ" sz="1400" i="1" baseline="-25000" dirty="0">
                <a:latin typeface="Arial" charset="0"/>
              </a:rPr>
              <a:t>2</a:t>
            </a:r>
            <a:r>
              <a:rPr lang="en-US" altLang="cs-CZ" sz="1400" i="1" baseline="0" dirty="0">
                <a:latin typeface="Arial" charset="0"/>
              </a:rPr>
              <a:t> &lt;</a:t>
            </a:r>
            <a:r>
              <a:rPr lang="en-US" altLang="cs-CZ" sz="1400" baseline="0" dirty="0">
                <a:latin typeface="Arial" charset="0"/>
              </a:rPr>
              <a:t>~ 1.5. </a:t>
            </a:r>
          </a:p>
        </p:txBody>
      </p:sp>
    </p:spTree>
    <p:extLst>
      <p:ext uri="{BB962C8B-B14F-4D97-AF65-F5344CB8AC3E}">
        <p14:creationId xmlns:p14="http://schemas.microsoft.com/office/powerpoint/2010/main" val="35961949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273925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Orbital pole distribution</a:t>
            </a:r>
            <a:endParaRPr lang="cs-CZ" altLang="cs-CZ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488882" cy="532765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cs-CZ" sz="1600" dirty="0">
                <a:latin typeface="Arial" charset="0"/>
              </a:rPr>
              <a:t>Orbital poles of small binary MBAs show a highly anisotropic distribution: they are oriented preferentially </a:t>
            </a:r>
            <a:r>
              <a:rPr lang="en-US" altLang="cs-CZ" sz="1600" u="sng" dirty="0">
                <a:latin typeface="Arial" charset="0"/>
              </a:rPr>
              <a:t>up/down-right</a:t>
            </a:r>
            <a:r>
              <a:rPr lang="en-US" altLang="cs-CZ" sz="1600" dirty="0">
                <a:latin typeface="Arial" charset="0"/>
              </a:rPr>
              <a:t>, concentrating within 30° of the ecliptic poles </a:t>
            </a:r>
            <a:r>
              <a:rPr lang="en-US" altLang="cs-CZ" sz="1400" i="1" dirty="0">
                <a:latin typeface="Arial" charset="0"/>
              </a:rPr>
              <a:t>(</a:t>
            </a:r>
            <a:r>
              <a:rPr lang="en-US" altLang="cs-CZ" sz="1400" i="1" dirty="0" err="1">
                <a:latin typeface="Arial" charset="0"/>
              </a:rPr>
              <a:t>Pravec</a:t>
            </a:r>
            <a:r>
              <a:rPr lang="en-US" altLang="cs-CZ" sz="1400" i="1" dirty="0">
                <a:latin typeface="Arial" charset="0"/>
              </a:rPr>
              <a:t> et al. 2012)</a:t>
            </a:r>
            <a:r>
              <a:rPr lang="en-US" altLang="cs-CZ" sz="1400" dirty="0">
                <a:latin typeface="Arial" charset="0"/>
              </a:rPr>
              <a:t>.</a:t>
            </a:r>
            <a:r>
              <a:rPr lang="en-US" altLang="cs-CZ" sz="1800" dirty="0">
                <a:latin typeface="Arial" charset="0"/>
              </a:rPr>
              <a:t>  </a:t>
            </a:r>
            <a:r>
              <a:rPr lang="en-US" altLang="cs-CZ" sz="1600" dirty="0">
                <a:latin typeface="Arial" charset="0"/>
              </a:rPr>
              <a:t>A smaller sample of NEA binary orbital poles show a similar distribution </a:t>
            </a:r>
            <a:r>
              <a:rPr lang="en-US" altLang="cs-CZ" sz="1400" i="1" dirty="0">
                <a:latin typeface="Arial" charset="0"/>
              </a:rPr>
              <a:t>(</a:t>
            </a:r>
            <a:r>
              <a:rPr lang="en-US" altLang="cs-CZ" sz="1400" i="1" dirty="0" err="1">
                <a:latin typeface="Arial" charset="0"/>
              </a:rPr>
              <a:t>Scheirich</a:t>
            </a:r>
            <a:r>
              <a:rPr lang="en-US" altLang="cs-CZ" sz="1400" i="1" dirty="0">
                <a:latin typeface="Arial" charset="0"/>
              </a:rPr>
              <a:t> et al., in prep.)</a:t>
            </a:r>
          </a:p>
          <a:p>
            <a:pPr marL="609600" indent="-609600" eaLnBrk="1" hangingPunct="1">
              <a:buFontTx/>
              <a:buNone/>
            </a:pPr>
            <a:endParaRPr lang="en-US" altLang="cs-CZ" sz="16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cs-CZ" sz="1600" dirty="0">
                <a:latin typeface="Arial" charset="0"/>
              </a:rPr>
              <a:t>It is proposed to be due to the YORP tilt of spin axes of their parent bodies or the primaries toward the asymptotic states near obliquities 0 and 180°.</a:t>
            </a:r>
            <a:endParaRPr lang="en-US" altLang="cs-CZ" sz="1800" dirty="0">
              <a:latin typeface="Arial" charset="0"/>
            </a:endParaRPr>
          </a:p>
        </p:txBody>
      </p:sp>
      <p:pic>
        <p:nvPicPr>
          <p:cNvPr id="2458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76872"/>
            <a:ext cx="5616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cxnSpLocks noChangeShapeType="1"/>
          </p:cNvCxnSpPr>
          <p:nvPr/>
        </p:nvCxnSpPr>
        <p:spPr bwMode="auto">
          <a:xfrm flipH="1" flipV="1">
            <a:off x="4791002" y="4691193"/>
            <a:ext cx="2517302" cy="54006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7308303" y="4575922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/>
              <a:t>(65803) </a:t>
            </a:r>
            <a:r>
              <a:rPr lang="en-US" sz="1600" baseline="0" dirty="0" err="1"/>
              <a:t>Didymos</a:t>
            </a:r>
            <a:endParaRPr lang="cs-CZ" sz="1600" baseline="0" dirty="0"/>
          </a:p>
        </p:txBody>
      </p:sp>
    </p:spTree>
    <p:extLst>
      <p:ext uri="{BB962C8B-B14F-4D97-AF65-F5344CB8AC3E}">
        <p14:creationId xmlns:p14="http://schemas.microsoft.com/office/powerpoint/2010/main" val="23342722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astpairfree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47" y="4092576"/>
            <a:ext cx="5241928" cy="26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 descr="bilaplo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050"/>
            <a:ext cx="871309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80400" cy="1143000"/>
          </a:xfrm>
        </p:spPr>
        <p:txBody>
          <a:bodyPr/>
          <a:lstStyle/>
          <a:p>
            <a:r>
              <a:rPr lang="en-US" altLang="cs-CZ" sz="2800">
                <a:solidFill>
                  <a:srgbClr val="FFFF00"/>
                </a:solidFill>
                <a:latin typeface="Arial" charset="0"/>
              </a:rPr>
              <a:t>Pair formation by spin fission due to YORP spin-up</a:t>
            </a:r>
            <a:endParaRPr lang="cs-CZ" altLang="cs-CZ" sz="28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1509" name="Picture 13" descr="astpair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037"/>
            <a:ext cx="74882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96838" y="4076700"/>
            <a:ext cx="363060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Rotational fission theory by</a:t>
            </a:r>
            <a:r>
              <a:rPr lang="en-US" altLang="cs-CZ" sz="1400" i="1" baseline="0" dirty="0">
                <a:latin typeface="Arial" charset="0"/>
              </a:rPr>
              <a:t> </a:t>
            </a:r>
            <a:r>
              <a:rPr lang="en-US" altLang="cs-CZ" sz="1400" i="1" baseline="0" dirty="0" err="1">
                <a:latin typeface="Arial" charset="0"/>
              </a:rPr>
              <a:t>Scheeres</a:t>
            </a:r>
            <a:r>
              <a:rPr lang="en-US" altLang="cs-CZ" sz="1400" i="1" baseline="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baseline="0" dirty="0">
                <a:latin typeface="Arial" charset="0"/>
              </a:rPr>
              <a:t>(Icarus 189, 370, 2007)</a:t>
            </a:r>
            <a:r>
              <a:rPr lang="en-US" altLang="cs-CZ" sz="1400" baseline="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Spun-up by YORP, the “rubble pile” aster-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err="1">
                <a:latin typeface="Arial" charset="0"/>
              </a:rPr>
              <a:t>oid</a:t>
            </a:r>
            <a:r>
              <a:rPr lang="en-US" altLang="cs-CZ" sz="1400" baseline="0" dirty="0">
                <a:latin typeface="Arial" charset="0"/>
              </a:rPr>
              <a:t> reaches a critical spin rate and fissions.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The secondary orbiting the primary, energy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being transferred from rotational to </a:t>
            </a:r>
            <a:r>
              <a:rPr lang="en-US" altLang="cs-CZ" sz="1400" baseline="0" dirty="0" err="1">
                <a:latin typeface="Arial" charset="0"/>
              </a:rPr>
              <a:t>transla</a:t>
            </a:r>
            <a:r>
              <a:rPr lang="en-US" altLang="cs-CZ" sz="1400" baseline="0" dirty="0">
                <a:latin typeface="Arial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 err="1">
                <a:latin typeface="Arial" charset="0"/>
              </a:rPr>
              <a:t>tional</a:t>
            </a:r>
            <a:r>
              <a:rPr lang="en-US" altLang="cs-CZ" sz="1400" baseline="0" dirty="0">
                <a:latin typeface="Arial" charset="0"/>
              </a:rPr>
              <a:t> energy and vice-versa.  If </a:t>
            </a:r>
            <a:r>
              <a:rPr lang="en-US" altLang="cs-CZ" sz="1400" i="1" baseline="0" dirty="0">
                <a:latin typeface="Arial" charset="0"/>
              </a:rPr>
              <a:t>q </a:t>
            </a:r>
            <a:r>
              <a:rPr lang="en-US" altLang="cs-CZ" sz="1400" baseline="0" dirty="0">
                <a:latin typeface="Arial" charset="0"/>
              </a:rPr>
              <a:t>&lt; ~0.2,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the proto-binary has a positive free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and the two components can escape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each other, after a period of chaotic orbit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evolution (~ several months), and become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aseline="0" dirty="0">
                <a:latin typeface="Arial" charset="0"/>
              </a:rPr>
              <a:t>an “asteroid pair”.</a:t>
            </a:r>
            <a:endParaRPr lang="cs-CZ" altLang="cs-CZ" sz="1400" baseline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941666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baseline="0" dirty="0">
                <a:solidFill>
                  <a:schemeClr val="bg1"/>
                </a:solidFill>
              </a:rPr>
              <a:t>(</a:t>
            </a:r>
            <a:r>
              <a:rPr lang="en-US" sz="1600" i="1" baseline="0" dirty="0" err="1">
                <a:solidFill>
                  <a:schemeClr val="bg1"/>
                </a:solidFill>
              </a:rPr>
              <a:t>Pravec</a:t>
            </a:r>
            <a:r>
              <a:rPr lang="en-US" sz="1600" i="1" baseline="0" dirty="0">
                <a:solidFill>
                  <a:schemeClr val="bg1"/>
                </a:solidFill>
              </a:rPr>
              <a:t> et al. 2010)</a:t>
            </a:r>
            <a:endParaRPr lang="cs-CZ" sz="1600" i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539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143000"/>
          </a:xfrm>
        </p:spPr>
        <p:txBody>
          <a:bodyPr/>
          <a:lstStyle/>
          <a:p>
            <a:pPr eaLnBrk="1" hangingPunct="1"/>
            <a:r>
              <a:rPr lang="en-US" altLang="cs-CZ" sz="3200" dirty="0">
                <a:solidFill>
                  <a:schemeClr val="folHlink"/>
                </a:solidFill>
                <a:latin typeface="Arial" charset="0"/>
              </a:rPr>
              <a:t>Observational techniques for detection of small asteroid systems</a:t>
            </a:r>
            <a:br>
              <a:rPr lang="en-US" altLang="cs-CZ" sz="3200" dirty="0">
                <a:solidFill>
                  <a:schemeClr val="folHlink"/>
                </a:solidFill>
                <a:latin typeface="Arial" charset="0"/>
              </a:rPr>
            </a:br>
            <a:r>
              <a:rPr lang="en-US" altLang="cs-CZ" sz="1800" dirty="0">
                <a:solidFill>
                  <a:schemeClr val="tx1"/>
                </a:solidFill>
                <a:latin typeface="Arial" charset="0"/>
              </a:rPr>
              <a:t>(ordered by the number of observed binaries)</a:t>
            </a:r>
            <a:endParaRPr lang="cs-CZ" altLang="cs-CZ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843808" y="3933056"/>
            <a:ext cx="26837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 sz="2000" baseline="0" dirty="0">
                <a:latin typeface="Arial" charset="0"/>
              </a:rPr>
              <a:t>Photometry</a:t>
            </a:r>
            <a:endParaRPr lang="cs-CZ" altLang="cs-CZ" sz="20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 dirty="0">
                <a:latin typeface="Arial" charset="0"/>
              </a:rPr>
              <a:t>Radar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 dirty="0">
                <a:latin typeface="Arial" charset="0"/>
              </a:rPr>
              <a:t>Adaptive optics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 dirty="0">
                <a:latin typeface="Arial" charset="0"/>
              </a:rPr>
              <a:t>Stellar occultations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000" baseline="0" dirty="0">
                <a:latin typeface="Arial" charset="0"/>
              </a:rPr>
              <a:t>S/c imaging</a:t>
            </a:r>
            <a:endParaRPr lang="cs-CZ" altLang="cs-CZ" sz="2000" baseline="0" dirty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32BFC4-8877-46B0-AA3F-C5FA6A671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82550"/>
            <a:ext cx="84963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panose="020B0604020202020204" pitchFamily="34" charset="0"/>
              </a:rPr>
              <a:t>(65803) </a:t>
            </a:r>
            <a:r>
              <a:rPr lang="en-US" altLang="cs-CZ" sz="2800" dirty="0" err="1">
                <a:solidFill>
                  <a:schemeClr val="folHlink"/>
                </a:solidFill>
                <a:latin typeface="Arial" panose="020B0604020202020204" pitchFamily="34" charset="0"/>
              </a:rPr>
              <a:t>Didymos</a:t>
            </a:r>
            <a:r>
              <a:rPr lang="en-US" altLang="cs-CZ" sz="28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br>
              <a:rPr lang="en-US" altLang="cs-CZ" sz="2800" dirty="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cs-CZ" sz="2400" dirty="0">
                <a:solidFill>
                  <a:schemeClr val="folHlink"/>
                </a:solidFill>
                <a:latin typeface="Arial" panose="020B0604020202020204" pitchFamily="34" charset="0"/>
              </a:rPr>
              <a:t>Photometric discovery and radar co-discovery of its satellite</a:t>
            </a:r>
            <a:endParaRPr lang="cs-CZ" altLang="cs-CZ" sz="32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ovéPole 12">
            <a:extLst>
              <a:ext uri="{FF2B5EF4-FFF2-40B4-BE49-F238E27FC236}">
                <a16:creationId xmlns:a16="http://schemas.microsoft.com/office/drawing/2014/main" id="{678EE680-658B-43C2-9CA5-813F07ED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396" y="6206804"/>
            <a:ext cx="1540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 dirty="0">
                <a:latin typeface="Arial" panose="020B0604020202020204" pitchFamily="34" charset="0"/>
              </a:rPr>
              <a:t>(Chabot et al. 2024)</a:t>
            </a:r>
            <a:endParaRPr lang="cs-CZ" altLang="cs-CZ" sz="1200" i="1" baseline="0" dirty="0">
              <a:latin typeface="Arial" panose="020B0604020202020204" pitchFamily="34" charset="0"/>
            </a:endParaRPr>
          </a:p>
        </p:txBody>
      </p:sp>
      <p:sp>
        <p:nvSpPr>
          <p:cNvPr id="5124" name="TextovéPole 1">
            <a:extLst>
              <a:ext uri="{FF2B5EF4-FFF2-40B4-BE49-F238E27FC236}">
                <a16:creationId xmlns:a16="http://schemas.microsoft.com/office/drawing/2014/main" id="{97C21176-4497-4248-AD85-C967AA3C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99" y="1476495"/>
            <a:ext cx="82089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panose="020B0604020202020204" pitchFamily="34" charset="0"/>
              </a:rPr>
              <a:t>The asteroid was discovered by </a:t>
            </a:r>
            <a:r>
              <a:rPr lang="en-US" altLang="cs-CZ" sz="1600" i="1" baseline="0" dirty="0">
                <a:latin typeface="Arial" panose="020B0604020202020204" pitchFamily="34" charset="0"/>
              </a:rPr>
              <a:t>Spacewatch</a:t>
            </a:r>
            <a:r>
              <a:rPr lang="en-US" altLang="cs-CZ" sz="1600" baseline="0" dirty="0">
                <a:latin typeface="Arial" panose="020B0604020202020204" pitchFamily="34" charset="0"/>
              </a:rPr>
              <a:t> from Kitt Peak on 1996 April 11.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 baseline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panose="020B0604020202020204" pitchFamily="34" charset="0"/>
              </a:rPr>
              <a:t>Its </a:t>
            </a:r>
            <a:r>
              <a:rPr lang="en-US" altLang="cs-CZ" sz="1600" u="sng" baseline="0" dirty="0">
                <a:latin typeface="Arial" panose="020B0604020202020204" pitchFamily="34" charset="0"/>
              </a:rPr>
              <a:t>binary</a:t>
            </a:r>
            <a:r>
              <a:rPr lang="en-US" altLang="cs-CZ" sz="1600" baseline="0" dirty="0">
                <a:latin typeface="Arial" panose="020B0604020202020204" pitchFamily="34" charset="0"/>
              </a:rPr>
              <a:t> nature was revealed by both photometric and radar observations taken around its close approach to Earth (min. distance 0.05 AU) during 2003 November 20-24 (Pravec et al. 2003).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200" baseline="0" dirty="0">
              <a:latin typeface="Arial" panose="020B0604020202020204" pitchFamily="34" charset="0"/>
            </a:endParaRPr>
          </a:p>
        </p:txBody>
      </p:sp>
      <p:pic>
        <p:nvPicPr>
          <p:cNvPr id="5125" name="Obrázek 1">
            <a:extLst>
              <a:ext uri="{FF2B5EF4-FFF2-40B4-BE49-F238E27FC236}">
                <a16:creationId xmlns:a16="http://schemas.microsoft.com/office/drawing/2014/main" id="{F5581C38-D9C6-4D50-B5D8-BF688F0E7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" y="4057649"/>
            <a:ext cx="36782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Pole 2">
            <a:extLst>
              <a:ext uri="{FF2B5EF4-FFF2-40B4-BE49-F238E27FC236}">
                <a16:creationId xmlns:a16="http://schemas.microsoft.com/office/drawing/2014/main" id="{B1379903-30C0-4394-A0DB-D674C35B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424" y="6515100"/>
            <a:ext cx="1516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 baseline="0" dirty="0">
                <a:latin typeface="Arial" panose="020B0604020202020204" pitchFamily="34" charset="0"/>
              </a:rPr>
              <a:t>(Pravec et al. 2006)</a:t>
            </a:r>
            <a:endParaRPr lang="cs-CZ" altLang="cs-CZ" sz="1200" i="1" baseline="0" dirty="0">
              <a:latin typeface="Arial" panose="020B0604020202020204" pitchFamily="34" charset="0"/>
            </a:endParaRPr>
          </a:p>
        </p:txBody>
      </p:sp>
      <p:sp>
        <p:nvSpPr>
          <p:cNvPr id="5127" name="TextovéPole 1">
            <a:extLst>
              <a:ext uri="{FF2B5EF4-FFF2-40B4-BE49-F238E27FC236}">
                <a16:creationId xmlns:a16="http://schemas.microsoft.com/office/drawing/2014/main" id="{594801B2-6073-4C8C-84E2-819E1C6C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99" y="3443288"/>
            <a:ext cx="4021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aseline="0" dirty="0">
                <a:latin typeface="Arial" panose="020B0604020202020204" pitchFamily="34" charset="0"/>
              </a:rPr>
              <a:t>Mutual events (</a:t>
            </a:r>
            <a:r>
              <a:rPr lang="en-US" altLang="cs-CZ" sz="1200" baseline="0" dirty="0" err="1">
                <a:latin typeface="Arial" panose="020B0604020202020204" pitchFamily="34" charset="0"/>
              </a:rPr>
              <a:t>eclipses+occultations</a:t>
            </a:r>
            <a:r>
              <a:rPr lang="en-US" altLang="cs-CZ" sz="1200" baseline="0" dirty="0">
                <a:latin typeface="Arial" panose="020B0604020202020204" pitchFamily="34" charset="0"/>
              </a:rPr>
              <a:t>) between the binary system components observed in 2003 (a sample of the data is shown):</a:t>
            </a:r>
            <a:endParaRPr lang="cs-CZ" altLang="cs-CZ" sz="1200" baseline="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F2AF2F-8C90-4238-89EA-368CA1EE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40" y="4400484"/>
            <a:ext cx="4229162" cy="1776544"/>
          </a:xfrm>
          <a:prstGeom prst="rect">
            <a:avLst/>
          </a:prstGeom>
        </p:spPr>
      </p:pic>
      <p:sp>
        <p:nvSpPr>
          <p:cNvPr id="10" name="TextovéPole 1">
            <a:extLst>
              <a:ext uri="{FF2B5EF4-FFF2-40B4-BE49-F238E27FC236}">
                <a16:creationId xmlns:a16="http://schemas.microsoft.com/office/drawing/2014/main" id="{4BC89B68-C9F2-4A73-A663-34023F59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506" y="3858786"/>
            <a:ext cx="4021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aseline="0" dirty="0">
                <a:latin typeface="Arial" panose="020B0604020202020204" pitchFamily="34" charset="0"/>
              </a:rPr>
              <a:t>DRACO@DART images of the primary </a:t>
            </a:r>
            <a:r>
              <a:rPr lang="en-US" altLang="cs-CZ" sz="1200" baseline="0" dirty="0" err="1">
                <a:latin typeface="Arial" panose="020B0604020202020204" pitchFamily="34" charset="0"/>
              </a:rPr>
              <a:t>Didymos</a:t>
            </a:r>
            <a:r>
              <a:rPr lang="en-US" altLang="cs-CZ" sz="1200" baseline="0" dirty="0">
                <a:latin typeface="Arial" panose="020B0604020202020204" pitchFamily="34" charset="0"/>
              </a:rPr>
              <a:t> (right) and the secondary </a:t>
            </a:r>
            <a:r>
              <a:rPr lang="en-US" altLang="cs-CZ" sz="1200" baseline="0" dirty="0" err="1">
                <a:latin typeface="Arial" panose="020B0604020202020204" pitchFamily="34" charset="0"/>
              </a:rPr>
              <a:t>Dimorphos</a:t>
            </a:r>
            <a:r>
              <a:rPr lang="en-US" altLang="cs-CZ" sz="1200" baseline="0" dirty="0">
                <a:latin typeface="Arial" panose="020B0604020202020204" pitchFamily="34" charset="0"/>
              </a:rPr>
              <a:t> (left):</a:t>
            </a:r>
            <a:endParaRPr lang="cs-CZ" altLang="cs-CZ" sz="120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Photometric observations of a binary asteroid</a:t>
            </a:r>
            <a:endParaRPr lang="cs-CZ" altLang="cs-CZ" sz="32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6147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557338"/>
            <a:ext cx="5599113" cy="4114800"/>
          </a:xfrm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409575" y="1778717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Full </a:t>
            </a:r>
            <a:r>
              <a:rPr lang="en-US" altLang="cs-CZ" sz="1600" baseline="0" dirty="0" err="1">
                <a:latin typeface="Arial" charset="0"/>
              </a:rPr>
              <a:t>lightcurve</a:t>
            </a:r>
            <a:endParaRPr lang="cs-CZ" altLang="cs-CZ" sz="1600" baseline="0" dirty="0">
              <a:latin typeface="Arial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11163" y="3230563"/>
            <a:ext cx="2063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Mutual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baseline="0" dirty="0">
                <a:latin typeface="Arial" charset="0"/>
              </a:rPr>
              <a:t>eclipses/occultations</a:t>
            </a:r>
          </a:p>
        </p:txBody>
      </p:sp>
      <p:cxnSp>
        <p:nvCxnSpPr>
          <p:cNvPr id="6" name="Přímá spojnice se šipkou 5"/>
          <p:cNvCxnSpPr>
            <a:cxnSpLocks noChangeShapeType="1"/>
            <a:stCxn id="2" idx="3"/>
          </p:cNvCxnSpPr>
          <p:nvPr/>
        </p:nvCxnSpPr>
        <p:spPr bwMode="auto">
          <a:xfrm>
            <a:off x="1857375" y="1947786"/>
            <a:ext cx="1922463" cy="163589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>
            <a:cxnSpLocks noChangeShapeType="1"/>
          </p:cNvCxnSpPr>
          <p:nvPr/>
        </p:nvCxnSpPr>
        <p:spPr bwMode="auto">
          <a:xfrm flipV="1">
            <a:off x="2468563" y="3460750"/>
            <a:ext cx="2247900" cy="184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>
            <a:cxnSpLocks noChangeShapeType="1"/>
          </p:cNvCxnSpPr>
          <p:nvPr/>
        </p:nvCxnSpPr>
        <p:spPr bwMode="auto">
          <a:xfrm flipV="1">
            <a:off x="2468563" y="3460750"/>
            <a:ext cx="4767262" cy="184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09575" y="4176373"/>
            <a:ext cx="2034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aseline="0" dirty="0">
                <a:latin typeface="Arial" charset="0"/>
              </a:rPr>
              <a:t>Primary rotational </a:t>
            </a:r>
            <a:r>
              <a:rPr lang="en-US" altLang="cs-CZ" sz="1600" baseline="0" dirty="0" err="1">
                <a:latin typeface="Arial" charset="0"/>
              </a:rPr>
              <a:t>lc</a:t>
            </a:r>
            <a:endParaRPr lang="en-US" altLang="cs-CZ" sz="1600" baseline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aseline="0" dirty="0">
              <a:latin typeface="Arial" charset="0"/>
            </a:endParaRPr>
          </a:p>
        </p:txBody>
      </p:sp>
      <p:cxnSp>
        <p:nvCxnSpPr>
          <p:cNvPr id="24" name="Přímá spojnice se šipkou 23"/>
          <p:cNvCxnSpPr>
            <a:cxnSpLocks noChangeShapeType="1"/>
          </p:cNvCxnSpPr>
          <p:nvPr/>
        </p:nvCxnSpPr>
        <p:spPr bwMode="auto">
          <a:xfrm>
            <a:off x="2411760" y="4365104"/>
            <a:ext cx="1584176" cy="2836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409575" y="2341522"/>
            <a:ext cx="2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0" dirty="0"/>
              <a:t>Binary asteroid </a:t>
            </a:r>
            <a:r>
              <a:rPr lang="en-US" sz="1600" i="1" baseline="0" dirty="0" err="1"/>
              <a:t>lightcurve</a:t>
            </a:r>
            <a:r>
              <a:rPr lang="en-US" sz="1600" i="1" baseline="0" dirty="0"/>
              <a:t> decomposition (Pravec et al. 2006, 2022, 2024):</a:t>
            </a:r>
            <a:endParaRPr lang="cs-CZ" sz="1600" i="1" baseline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Modeling of binary asteroids from photometry</a:t>
            </a:r>
            <a:endParaRPr lang="cs-CZ" altLang="cs-CZ" sz="32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0243" name="Picture 6" descr="eclipsege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355899"/>
            <a:ext cx="38163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227763" y="6461199"/>
            <a:ext cx="2476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400" i="1" baseline="0" dirty="0"/>
              <a:t>(</a:t>
            </a:r>
            <a:r>
              <a:rPr lang="en-US" altLang="cs-CZ" sz="1400" i="1" baseline="0" dirty="0" err="1"/>
              <a:t>Scheirich</a:t>
            </a:r>
            <a:r>
              <a:rPr lang="en-US" altLang="cs-CZ" sz="1400" i="1" dirty="0"/>
              <a:t> </a:t>
            </a:r>
            <a:r>
              <a:rPr lang="en-US" altLang="cs-CZ" sz="1400" i="1" baseline="0" dirty="0"/>
              <a:t>and </a:t>
            </a:r>
            <a:r>
              <a:rPr lang="en-US" altLang="cs-CZ" sz="1400" i="1" baseline="0" dirty="0" err="1"/>
              <a:t>Pravec</a:t>
            </a:r>
            <a:r>
              <a:rPr lang="en-US" altLang="cs-CZ" sz="1400" i="1" baseline="0" dirty="0"/>
              <a:t> 2009)</a:t>
            </a:r>
            <a:endParaRPr lang="cs-CZ" altLang="cs-CZ" sz="1400" i="1" dirty="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86854" y="1124744"/>
            <a:ext cx="811786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aseline="-1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1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600" baseline="0" dirty="0"/>
              <a:t>Modeling of observed mutual events (their timings and shapes) between system’s components and their rotational </a:t>
            </a:r>
            <a:r>
              <a:rPr lang="en-US" altLang="cs-CZ" sz="1600" baseline="0" dirty="0" err="1"/>
              <a:t>lightcurves</a:t>
            </a:r>
            <a:r>
              <a:rPr lang="en-US" altLang="cs-CZ" sz="1600" baseline="0" dirty="0"/>
              <a:t>.</a:t>
            </a:r>
          </a:p>
          <a:p>
            <a:pPr eaLnBrk="1" hangingPunct="1"/>
            <a:endParaRPr lang="en-US" altLang="cs-CZ" sz="1600" baseline="0" dirty="0"/>
          </a:p>
          <a:p>
            <a:pPr eaLnBrk="1" hangingPunct="1"/>
            <a:r>
              <a:rPr lang="en-US" altLang="cs-CZ" sz="1600" baseline="0" dirty="0"/>
              <a:t>Derived/constrained parameters: </a:t>
            </a:r>
          </a:p>
          <a:p>
            <a:pPr eaLnBrk="1" hangingPunct="1"/>
            <a:r>
              <a:rPr lang="en-US" altLang="cs-CZ" sz="1600" i="1" baseline="0" dirty="0"/>
              <a:t>P</a:t>
            </a:r>
            <a:r>
              <a:rPr lang="en-US" altLang="cs-CZ" sz="1600" i="1" dirty="0"/>
              <a:t>1</a:t>
            </a:r>
            <a:r>
              <a:rPr lang="en-US" altLang="cs-CZ" sz="1600" i="1" baseline="0" dirty="0"/>
              <a:t>, (P</a:t>
            </a:r>
            <a:r>
              <a:rPr lang="en-US" altLang="cs-CZ" sz="1600" i="1" dirty="0"/>
              <a:t>2</a:t>
            </a:r>
            <a:r>
              <a:rPr lang="en-US" altLang="cs-CZ" sz="1600" i="1" baseline="0" dirty="0"/>
              <a:t>) </a:t>
            </a:r>
            <a:r>
              <a:rPr lang="en-US" altLang="cs-CZ" sz="1600" baseline="0" dirty="0"/>
              <a:t>.... primary (secondary) periods</a:t>
            </a:r>
          </a:p>
          <a:p>
            <a:pPr eaLnBrk="1" hangingPunct="1"/>
            <a:r>
              <a:rPr lang="en-US" altLang="cs-CZ" sz="1600" i="1" baseline="0" dirty="0"/>
              <a:t>D</a:t>
            </a:r>
            <a:r>
              <a:rPr lang="en-US" altLang="cs-CZ" sz="1600" i="1" dirty="0"/>
              <a:t>2</a:t>
            </a:r>
            <a:r>
              <a:rPr lang="en-US" altLang="cs-CZ" sz="1600" i="1" baseline="0" dirty="0"/>
              <a:t>/D</a:t>
            </a:r>
            <a:r>
              <a:rPr lang="en-US" altLang="cs-CZ" sz="1600" i="1" dirty="0"/>
              <a:t>1</a:t>
            </a:r>
            <a:r>
              <a:rPr lang="en-US" altLang="cs-CZ" sz="1600" baseline="0" dirty="0"/>
              <a:t> .... ratio of effective diameters</a:t>
            </a:r>
          </a:p>
          <a:p>
            <a:pPr eaLnBrk="1" hangingPunct="1"/>
            <a:r>
              <a:rPr lang="en-US" altLang="cs-CZ" sz="1600" i="1" baseline="0" dirty="0"/>
              <a:t>a</a:t>
            </a:r>
            <a:r>
              <a:rPr lang="en-US" altLang="cs-CZ" sz="1600" i="1" dirty="0"/>
              <a:t>1</a:t>
            </a:r>
            <a:r>
              <a:rPr lang="en-US" altLang="cs-CZ" sz="1600" i="1" baseline="0" dirty="0"/>
              <a:t>/b</a:t>
            </a:r>
            <a:r>
              <a:rPr lang="en-US" altLang="cs-CZ" sz="1600" i="1" dirty="0"/>
              <a:t>1</a:t>
            </a:r>
            <a:r>
              <a:rPr lang="en-US" altLang="cs-CZ" sz="1600" i="1" baseline="0" dirty="0"/>
              <a:t>, (b</a:t>
            </a:r>
            <a:r>
              <a:rPr lang="en-US" altLang="cs-CZ" sz="1600" i="1" dirty="0"/>
              <a:t>1</a:t>
            </a:r>
            <a:r>
              <a:rPr lang="en-US" altLang="cs-CZ" sz="1600" i="1" baseline="0" dirty="0"/>
              <a:t>/c</a:t>
            </a:r>
            <a:r>
              <a:rPr lang="en-US" altLang="cs-CZ" sz="1600" i="1" dirty="0"/>
              <a:t>1</a:t>
            </a:r>
            <a:r>
              <a:rPr lang="en-US" altLang="cs-CZ" sz="1600" i="1" baseline="0" dirty="0"/>
              <a:t>), (a</a:t>
            </a:r>
            <a:r>
              <a:rPr lang="en-US" altLang="cs-CZ" sz="1600" i="1" dirty="0"/>
              <a:t>2</a:t>
            </a:r>
            <a:r>
              <a:rPr lang="en-US" altLang="cs-CZ" sz="1600" i="1" baseline="0" dirty="0"/>
              <a:t>/b</a:t>
            </a:r>
            <a:r>
              <a:rPr lang="en-US" altLang="cs-CZ" sz="1600" i="1" dirty="0"/>
              <a:t>2</a:t>
            </a:r>
            <a:r>
              <a:rPr lang="en-US" altLang="cs-CZ" sz="1600" i="1" baseline="0" dirty="0"/>
              <a:t>)</a:t>
            </a:r>
            <a:r>
              <a:rPr lang="en-US" altLang="cs-CZ" sz="1600" baseline="0" dirty="0"/>
              <a:t> …. axial ratios</a:t>
            </a:r>
            <a:endParaRPr lang="en-US" altLang="cs-CZ" sz="1600" i="1" baseline="0" dirty="0"/>
          </a:p>
          <a:p>
            <a:pPr eaLnBrk="1" hangingPunct="1"/>
            <a:r>
              <a:rPr lang="en-US" altLang="cs-CZ" sz="1600" i="1" baseline="0" dirty="0" err="1"/>
              <a:t>P</a:t>
            </a:r>
            <a:r>
              <a:rPr lang="en-US" altLang="cs-CZ" sz="1600" i="1" dirty="0" err="1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/>
              <a:t>L</a:t>
            </a:r>
            <a:r>
              <a:rPr lang="en-US" altLang="cs-CZ" sz="1600" dirty="0" err="1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/>
              <a:t>B</a:t>
            </a:r>
            <a:r>
              <a:rPr lang="en-US" altLang="cs-CZ" sz="1600" dirty="0" err="1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/>
              <a:t>a</a:t>
            </a:r>
            <a:r>
              <a:rPr lang="en-US" altLang="cs-CZ" sz="1600" baseline="-25000" dirty="0" err="1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/>
              <a:t>e</a:t>
            </a:r>
            <a:r>
              <a:rPr lang="en-US" altLang="cs-CZ" sz="1600" baseline="-25000" dirty="0" err="1"/>
              <a:t>orb</a:t>
            </a:r>
            <a:r>
              <a:rPr lang="en-US" altLang="cs-CZ" sz="1600" i="1" baseline="0" dirty="0"/>
              <a:t>, </a:t>
            </a:r>
            <a:r>
              <a:rPr lang="en-US" altLang="cs-CZ" sz="1600" i="1" baseline="0" dirty="0" err="1"/>
              <a:t>M</a:t>
            </a:r>
            <a:r>
              <a:rPr lang="en-US" altLang="cs-CZ" sz="1600" dirty="0" err="1"/>
              <a:t>orb</a:t>
            </a:r>
            <a:r>
              <a:rPr lang="en-US" altLang="cs-CZ" sz="1600" baseline="-25000" dirty="0"/>
              <a:t> </a:t>
            </a:r>
            <a:r>
              <a:rPr lang="en-US" altLang="cs-CZ" sz="1600" baseline="0" dirty="0"/>
              <a:t> …. mutual orbit</a:t>
            </a:r>
            <a:endParaRPr lang="en-US" altLang="cs-CZ" sz="1600" baseline="-25000" dirty="0"/>
          </a:p>
          <a:p>
            <a:pPr eaLnBrk="1" hangingPunct="1"/>
            <a:r>
              <a:rPr lang="el-GR" sz="1600" baseline="0" dirty="0"/>
              <a:t>ρ</a:t>
            </a:r>
            <a:r>
              <a:rPr lang="en-US" sz="1600" baseline="-25000" dirty="0"/>
              <a:t>1</a:t>
            </a:r>
            <a:r>
              <a:rPr lang="en-US" sz="1600" baseline="0" dirty="0"/>
              <a:t> …. primary bulk density</a:t>
            </a:r>
          </a:p>
          <a:p>
            <a:pPr eaLnBrk="1" hangingPunct="1"/>
            <a:r>
              <a:rPr lang="en-US" altLang="cs-CZ" sz="1600" baseline="0" dirty="0"/>
              <a:t>More parameters when combined with radar, </a:t>
            </a:r>
          </a:p>
          <a:p>
            <a:pPr eaLnBrk="1" hangingPunct="1"/>
            <a:r>
              <a:rPr lang="en-US" altLang="cs-CZ" sz="1600" baseline="0" dirty="0"/>
              <a:t>thermal or spectral data.</a:t>
            </a: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58852"/>
            <a:ext cx="4002880" cy="24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93183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8280400" cy="1143000"/>
          </a:xfrm>
        </p:spPr>
        <p:txBody>
          <a:bodyPr/>
          <a:lstStyle/>
          <a:p>
            <a:pPr eaLnBrk="1" hangingPunct="1"/>
            <a:r>
              <a:rPr lang="en-US" altLang="cs-CZ" sz="3200" dirty="0">
                <a:solidFill>
                  <a:schemeClr val="folHlink"/>
                </a:solidFill>
                <a:latin typeface="Arial" charset="0"/>
              </a:rPr>
              <a:t>Properties of small binary asteroid systems</a:t>
            </a:r>
            <a:endParaRPr lang="cs-CZ" altLang="cs-CZ" sz="3600" dirty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218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Data on small binary asteroid parameters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16794"/>
            <a:ext cx="8280400" cy="48244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1600" dirty="0">
                <a:latin typeface="Arial" charset="0"/>
              </a:rPr>
              <a:t>Ondřejov </a:t>
            </a:r>
            <a:r>
              <a:rPr lang="en-US" sz="1600" i="1" dirty="0">
                <a:latin typeface="Arial" charset="0"/>
              </a:rPr>
              <a:t>Binary Asteroid Parameters</a:t>
            </a:r>
            <a:r>
              <a:rPr lang="en-US" sz="1600" dirty="0">
                <a:latin typeface="Arial" charset="0"/>
              </a:rPr>
              <a:t> database:</a:t>
            </a:r>
          </a:p>
          <a:p>
            <a:pPr marL="0" indent="0" eaLnBrk="1" hangingPunct="1">
              <a:buNone/>
              <a:defRPr/>
            </a:pPr>
            <a:r>
              <a:rPr lang="en-US" sz="1600" i="1" dirty="0">
                <a:latin typeface="Arial" charset="0"/>
                <a:hlinkClick r:id="rId2"/>
              </a:rPr>
              <a:t>https://space.asu.cas.cz/~asteroid/binastdata.htm</a:t>
            </a:r>
            <a:endParaRPr lang="en-US" sz="1600" i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1600" i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latin typeface="Arial" charset="0"/>
              </a:rPr>
              <a:t>First </a:t>
            </a:r>
            <a:r>
              <a:rPr lang="cs-CZ" sz="1600" dirty="0" err="1">
                <a:latin typeface="Arial" charset="0"/>
              </a:rPr>
              <a:t>published</a:t>
            </a:r>
            <a:r>
              <a:rPr lang="cs-CZ" sz="1600" dirty="0">
                <a:latin typeface="Arial" charset="0"/>
              </a:rPr>
              <a:t> in Pravec and </a:t>
            </a:r>
            <a:r>
              <a:rPr lang="cs-CZ" sz="1600" dirty="0" err="1">
                <a:latin typeface="Arial" charset="0"/>
              </a:rPr>
              <a:t>Harris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(</a:t>
            </a:r>
            <a:r>
              <a:rPr lang="cs-CZ" sz="1600" dirty="0">
                <a:latin typeface="Arial" charset="0"/>
              </a:rPr>
              <a:t>2007</a:t>
            </a:r>
            <a:r>
              <a:rPr lang="en-US" sz="1600" dirty="0">
                <a:latin typeface="Arial" charset="0"/>
              </a:rPr>
              <a:t>).  Updated semi-regularly since then.</a:t>
            </a:r>
          </a:p>
          <a:p>
            <a:pPr marL="0" indent="0" eaLnBrk="1" hangingPunct="1">
              <a:buNone/>
              <a:defRPr/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latin typeface="Arial" charset="0"/>
              </a:rPr>
              <a:t>Another major update in progress.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5CCFB6-4E42-4176-98B3-EA5A70E4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8892755" cy="50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1948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chemeClr val="folHlink"/>
                </a:solidFill>
                <a:latin typeface="Arial" charset="0"/>
              </a:rPr>
              <a:t>Primary sizes (1)</a:t>
            </a:r>
            <a:endParaRPr lang="cs-CZ" altLang="cs-CZ" sz="2800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ABF07F-671D-4B32-8C7C-E26536CA9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484785"/>
            <a:ext cx="4928622" cy="48965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AD25007-CE82-4118-B340-DD2DD222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3744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600" kern="0" baseline="0" dirty="0">
                <a:latin typeface="Arial" charset="0"/>
              </a:rPr>
              <a:t>Main features of the size distribution:</a:t>
            </a:r>
          </a:p>
          <a:p>
            <a:pPr marL="0" indent="0" eaLnBrk="1" hangingPunct="1"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Binaries larger than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~ 15 km are rare.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Approximately exponential increase with 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from 12 </a:t>
            </a:r>
            <a:r>
              <a:rPr lang="en-US" sz="1600" kern="0" baseline="0" dirty="0" err="1">
                <a:latin typeface="Arial" charset="0"/>
              </a:rPr>
              <a:t>downto</a:t>
            </a:r>
            <a:r>
              <a:rPr lang="en-US" sz="1600" kern="0" baseline="0" dirty="0">
                <a:latin typeface="Arial" charset="0"/>
              </a:rPr>
              <a:t> 4 km </a:t>
            </a:r>
            <a:r>
              <a:rPr lang="en-US" sz="1600" baseline="0" dirty="0">
                <a:latin typeface="Arial" charset="0"/>
              </a:rPr>
              <a:t>– probably just reflecting the MBA SFD.</a:t>
            </a: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The drop from 4 </a:t>
            </a:r>
            <a:r>
              <a:rPr lang="en-US" sz="1600" kern="0" baseline="0" dirty="0" err="1">
                <a:latin typeface="Arial" charset="0"/>
              </a:rPr>
              <a:t>downto</a:t>
            </a:r>
            <a:r>
              <a:rPr lang="en-US" sz="1600" kern="0" baseline="0" dirty="0">
                <a:latin typeface="Arial" charset="0"/>
              </a:rPr>
              <a:t> 1 km probably just an observational bias (MBA binaries harder to detect, NEAs not numerous enough to compensate).</a:t>
            </a:r>
          </a:p>
          <a:p>
            <a:pPr eaLnBrk="1" hangingPunct="1">
              <a:buFontTx/>
              <a:buAutoNum type="arabicParenR"/>
              <a:defRPr/>
            </a:pPr>
            <a:endParaRPr lang="en-US" sz="1600" kern="0" baseline="0" dirty="0">
              <a:latin typeface="Arial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en-US" sz="1600" kern="0" baseline="0" dirty="0">
                <a:latin typeface="Arial" charset="0"/>
              </a:rPr>
              <a:t>The peak at the lowest bin (</a:t>
            </a:r>
            <a:r>
              <a:rPr lang="en-US" sz="1600" i="1" kern="0" baseline="0" dirty="0">
                <a:latin typeface="Arial" charset="0"/>
              </a:rPr>
              <a:t>D</a:t>
            </a:r>
            <a:r>
              <a:rPr lang="en-US" sz="1600" kern="0" baseline="-25000" dirty="0">
                <a:latin typeface="Arial" charset="0"/>
              </a:rPr>
              <a:t>1</a:t>
            </a:r>
            <a:r>
              <a:rPr lang="en-US" sz="1600" kern="0" baseline="0" dirty="0">
                <a:latin typeface="Arial" charset="0"/>
              </a:rPr>
              <a:t> = 0 to 1 km) are NEA binaries </a:t>
            </a:r>
            <a:r>
              <a:rPr lang="en-US" sz="1600" baseline="0" dirty="0">
                <a:latin typeface="Arial" charset="0"/>
              </a:rPr>
              <a:t>– </a:t>
            </a:r>
            <a:r>
              <a:rPr lang="en-US" sz="1600" baseline="0" dirty="0" err="1">
                <a:latin typeface="Arial" charset="0"/>
              </a:rPr>
              <a:t>lightcurve</a:t>
            </a:r>
            <a:r>
              <a:rPr lang="en-US" sz="1600" baseline="0" dirty="0">
                <a:latin typeface="Arial" charset="0"/>
              </a:rPr>
              <a:t> and radar observations focus on them.</a:t>
            </a: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i="1" kern="0" baseline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i="1" kern="0" baseline="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600" kern="0" baseline="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cs-CZ" sz="1600" kern="0" baseline="0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0821FA6-79F4-4C45-9BA6-02644688C3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3928" y="1988840"/>
            <a:ext cx="3168352" cy="3744416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432E28C-9E7C-4E41-9A00-4BA7F5490F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3928" y="2810101"/>
            <a:ext cx="1728192" cy="1843035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455F30D-DDA2-43FD-AE95-97ABD43204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19874" y="3861048"/>
            <a:ext cx="1512166" cy="212355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86AA670-95D8-4FCA-A10C-21320C9565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5917" y="3645024"/>
            <a:ext cx="828091" cy="1961121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0505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">
  <a:themeElements>
    <a:clrScheme name="Puls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-16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-16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Designs\Puls.pot</Template>
  <TotalTime>8551</TotalTime>
  <Words>2120</Words>
  <Application>Microsoft Office PowerPoint</Application>
  <PresentationFormat>Předvádění na obrazovce (4:3)</PresentationFormat>
  <Paragraphs>236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Puls</vt:lpstr>
      <vt:lpstr>Physical parameters of near-Earth and small main-belt binary asteroids</vt:lpstr>
      <vt:lpstr>Small asteroid systems</vt:lpstr>
      <vt:lpstr>Observational techniques for detection of small asteroid systems (ordered by the number of observed binaries)</vt:lpstr>
      <vt:lpstr>(65803) Didymos  Photometric discovery and radar co-discovery of its satellite</vt:lpstr>
      <vt:lpstr>Photometric observations of a binary asteroid</vt:lpstr>
      <vt:lpstr>Modeling of binary asteroids from photometry</vt:lpstr>
      <vt:lpstr>Properties of small binary asteroid systems</vt:lpstr>
      <vt:lpstr>Data on small binary asteroid parameters</vt:lpstr>
      <vt:lpstr>Primary sizes (1)</vt:lpstr>
      <vt:lpstr>Primary sizes (2)</vt:lpstr>
      <vt:lpstr>Component size ratios</vt:lpstr>
      <vt:lpstr>Secondary orbits/orbital periods (1)</vt:lpstr>
      <vt:lpstr>Secondary orbits/orbital periods (2)</vt:lpstr>
      <vt:lpstr>Primaries – spin periods (1)</vt:lpstr>
      <vt:lpstr>Primaries – spin periods (2)</vt:lpstr>
      <vt:lpstr>Primaries – shapes</vt:lpstr>
      <vt:lpstr>Secondaries – shapes</vt:lpstr>
      <vt:lpstr>Conclusions</vt:lpstr>
      <vt:lpstr>Additional slides (for possible discussion)</vt:lpstr>
      <vt:lpstr>Total angular momentum</vt:lpstr>
      <vt:lpstr>Primary rotations (mostly fast)</vt:lpstr>
      <vt:lpstr>Secondary rotations</vt:lpstr>
      <vt:lpstr>Primary shapes</vt:lpstr>
      <vt:lpstr>Primary shapes (cont.)</vt:lpstr>
      <vt:lpstr>Secondary shapes</vt:lpstr>
      <vt:lpstr>Orbital pole distribution</vt:lpstr>
      <vt:lpstr>Pair formation by spin fission due to YORP spin-up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Photometric Survey of Binary Near-Earth Asteroids</dc:title>
  <dc:creator>PC</dc:creator>
  <cp:lastModifiedBy>Petr Pravec</cp:lastModifiedBy>
  <cp:revision>1623</cp:revision>
  <dcterms:created xsi:type="dcterms:W3CDTF">2004-10-25T10:38:25Z</dcterms:created>
  <dcterms:modified xsi:type="dcterms:W3CDTF">2025-09-09T13:05:57Z</dcterms:modified>
</cp:coreProperties>
</file>