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306" r:id="rId3"/>
    <p:sldId id="259" r:id="rId4"/>
    <p:sldId id="320" r:id="rId5"/>
    <p:sldId id="343" r:id="rId6"/>
    <p:sldId id="336" r:id="rId7"/>
    <p:sldId id="337" r:id="rId8"/>
    <p:sldId id="338" r:id="rId9"/>
    <p:sldId id="332" r:id="rId10"/>
    <p:sldId id="339" r:id="rId11"/>
    <p:sldId id="340" r:id="rId12"/>
    <p:sldId id="342" r:id="rId13"/>
    <p:sldId id="335" r:id="rId14"/>
    <p:sldId id="321" r:id="rId15"/>
    <p:sldId id="330" r:id="rId16"/>
    <p:sldId id="331" r:id="rId17"/>
    <p:sldId id="333" r:id="rId18"/>
    <p:sldId id="334" r:id="rId19"/>
    <p:sldId id="341" r:id="rId20"/>
    <p:sldId id="309" r:id="rId21"/>
    <p:sldId id="310" r:id="rId22"/>
    <p:sldId id="344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22" r:id="rId32"/>
    <p:sldId id="323" r:id="rId33"/>
    <p:sldId id="327" r:id="rId34"/>
    <p:sldId id="324" r:id="rId35"/>
    <p:sldId id="326" r:id="rId36"/>
    <p:sldId id="325" r:id="rId37"/>
    <p:sldId id="328" r:id="rId38"/>
    <p:sldId id="329" r:id="rId39"/>
    <p:sldId id="30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88136" autoAdjust="0"/>
  </p:normalViewPr>
  <p:slideViewPr>
    <p:cSldViewPr snapToGrid="0" snapToObjects="1">
      <p:cViewPr varScale="1">
        <p:scale>
          <a:sx n="91" d="100"/>
          <a:sy n="91" d="100"/>
        </p:scale>
        <p:origin x="-142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9/13/12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Poměrná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mocnost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čar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nevypovídá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poměru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zastoupení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chemických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prvků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Tedy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jsou</a:t>
            </a:r>
            <a:r>
              <a:rPr lang="en-US" baseline="0" dirty="0" smtClean="0"/>
              <a:t>-li </a:t>
            </a:r>
            <a:r>
              <a:rPr lang="en-US" baseline="0" dirty="0" err="1" smtClean="0"/>
              <a:t>stejně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mocné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čáry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vodíku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železa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neznamená</a:t>
            </a:r>
            <a:r>
              <a:rPr lang="en-US" baseline="0" dirty="0" smtClean="0"/>
              <a:t> to, </a:t>
            </a:r>
            <a:r>
              <a:rPr lang="en-US" baseline="0" dirty="0" err="1" smtClean="0"/>
              <a:t>že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zastoupení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vodíku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železa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stejné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Horké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hvězdy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kovy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plně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ionizované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volně-volné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přechody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nevytvářejí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čáry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52760-6902-BD49-A43C-B9B5C8AED1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0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3.mpeg"/><Relationship Id="rId2" Type="http://schemas.openxmlformats.org/officeDocument/2006/relationships/video" Target="../media/media3.m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  <a:solidFill>
            <a:schemeClr val="tx2">
              <a:alpha val="92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Co (</a:t>
            </a:r>
            <a:r>
              <a:rPr lang="en-US" dirty="0" err="1" smtClean="0">
                <a:latin typeface="Arial"/>
                <a:cs typeface="Arial"/>
              </a:rPr>
              <a:t>si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myslíme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že</a:t>
            </a:r>
            <a:r>
              <a:rPr lang="en-US" dirty="0" smtClean="0">
                <a:latin typeface="Arial"/>
                <a:cs typeface="Arial"/>
              </a:rPr>
              <a:t>) </a:t>
            </a:r>
            <a:r>
              <a:rPr lang="en-US" dirty="0" err="1" smtClean="0">
                <a:latin typeface="Arial"/>
                <a:cs typeface="Arial"/>
              </a:rPr>
              <a:t>víme</a:t>
            </a:r>
            <a:r>
              <a:rPr lang="en-US" dirty="0" smtClean="0">
                <a:latin typeface="Arial"/>
                <a:cs typeface="Arial"/>
              </a:rPr>
              <a:t>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o </a:t>
            </a:r>
            <a:r>
              <a:rPr lang="en-US" dirty="0" err="1" smtClean="0">
                <a:latin typeface="Arial"/>
                <a:cs typeface="Arial"/>
              </a:rPr>
              <a:t>Slunci</a:t>
            </a:r>
            <a:r>
              <a:rPr lang="en-US" dirty="0" smtClean="0">
                <a:latin typeface="Arial"/>
                <a:cs typeface="Arial"/>
              </a:rPr>
              <a:t>?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4"/>
            <a:ext cx="8001000" cy="3170130"/>
          </a:xfrm>
          <a:solidFill>
            <a:schemeClr val="bg2">
              <a:lumMod val="40000"/>
              <a:lumOff val="60000"/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latin typeface="Lucida Grande CE"/>
                <a:cs typeface="Lucida Grande CE"/>
              </a:rPr>
              <a:t> </a:t>
            </a:r>
            <a:endParaRPr lang="en-US" dirty="0"/>
          </a:p>
          <a:p>
            <a:endParaRPr lang="en-US" dirty="0"/>
          </a:p>
          <a:p>
            <a:pPr algn="r"/>
            <a:r>
              <a:rPr lang="en-US" b="1" dirty="0" smtClean="0">
                <a:solidFill>
                  <a:schemeClr val="tx1"/>
                </a:solidFill>
              </a:rPr>
              <a:t>Michal </a:t>
            </a:r>
            <a:r>
              <a:rPr lang="en-US" b="1" dirty="0" err="1" smtClean="0">
                <a:solidFill>
                  <a:schemeClr val="tx1"/>
                </a:solidFill>
              </a:rPr>
              <a:t>Švanda</a:t>
            </a:r>
            <a:endParaRPr lang="en-US" b="1" dirty="0" smtClean="0">
              <a:solidFill>
                <a:schemeClr val="tx1"/>
              </a:solidFill>
            </a:endParaRP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ASTRONOMICKÝ ÚSTAV UK, PRAHA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ASTRONOMICKÝ </a:t>
            </a:r>
            <a:r>
              <a:rPr lang="en-US" sz="1400" dirty="0">
                <a:solidFill>
                  <a:schemeClr val="tx1"/>
                </a:solidFill>
              </a:rPr>
              <a:t>ÚSTAV AV ČR, ONDŘEJOV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Rozvoj</a:t>
            </a:r>
            <a:r>
              <a:rPr lang="en-US" dirty="0" smtClean="0"/>
              <a:t>: </a:t>
            </a:r>
            <a:r>
              <a:rPr lang="en-US" dirty="0" err="1" smtClean="0"/>
              <a:t>Pozorovací</a:t>
            </a:r>
            <a:r>
              <a:rPr lang="en-US" dirty="0" smtClean="0"/>
              <a:t> </a:t>
            </a:r>
            <a:r>
              <a:rPr lang="en-US" dirty="0" err="1" smtClean="0"/>
              <a:t>kombajny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2"/>
            <a:ext cx="2569690" cy="4975288"/>
          </a:xfrm>
        </p:spPr>
        <p:txBody>
          <a:bodyPr/>
          <a:lstStyle/>
          <a:p>
            <a:r>
              <a:rPr lang="en-US" dirty="0" smtClean="0"/>
              <a:t>1995: start SOHO a GONG</a:t>
            </a:r>
          </a:p>
          <a:p>
            <a:pPr lvl="1"/>
            <a:r>
              <a:rPr lang="en-US" dirty="0" err="1" smtClean="0"/>
              <a:t>Nepřeberné</a:t>
            </a:r>
            <a:r>
              <a:rPr lang="en-US" dirty="0" smtClean="0"/>
              <a:t> </a:t>
            </a:r>
            <a:r>
              <a:rPr lang="en-US" dirty="0" err="1" smtClean="0"/>
              <a:t>množství</a:t>
            </a:r>
            <a:r>
              <a:rPr lang="en-US" dirty="0" smtClean="0"/>
              <a:t> </a:t>
            </a:r>
            <a:r>
              <a:rPr lang="en-US" dirty="0" err="1" smtClean="0"/>
              <a:t>velmi</a:t>
            </a:r>
            <a:r>
              <a:rPr lang="en-US" dirty="0" smtClean="0"/>
              <a:t> </a:t>
            </a:r>
            <a:r>
              <a:rPr lang="en-US" dirty="0" err="1" smtClean="0"/>
              <a:t>kvalitních</a:t>
            </a:r>
            <a:r>
              <a:rPr lang="en-US" dirty="0" smtClean="0"/>
              <a:t> </a:t>
            </a:r>
            <a:r>
              <a:rPr lang="en-US" dirty="0" err="1" smtClean="0"/>
              <a:t>pozorovacích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endParaRPr lang="en-US" dirty="0" smtClean="0"/>
          </a:p>
          <a:p>
            <a:pPr lvl="1"/>
            <a:r>
              <a:rPr lang="en-US" dirty="0" err="1" smtClean="0"/>
              <a:t>Překotný</a:t>
            </a:r>
            <a:r>
              <a:rPr lang="en-US" dirty="0" smtClean="0"/>
              <a:t> </a:t>
            </a:r>
            <a:r>
              <a:rPr lang="en-US" dirty="0" err="1" smtClean="0"/>
              <a:t>rozvoj</a:t>
            </a:r>
            <a:r>
              <a:rPr lang="en-US" dirty="0" smtClean="0"/>
              <a:t> </a:t>
            </a:r>
            <a:r>
              <a:rPr lang="en-US" dirty="0" err="1" smtClean="0"/>
              <a:t>metod</a:t>
            </a:r>
            <a:r>
              <a:rPr lang="en-US" dirty="0" smtClean="0"/>
              <a:t> a </a:t>
            </a:r>
            <a:r>
              <a:rPr lang="en-US" dirty="0" err="1" smtClean="0"/>
              <a:t>mraky</a:t>
            </a:r>
            <a:r>
              <a:rPr lang="en-US" dirty="0" smtClean="0"/>
              <a:t> </a:t>
            </a:r>
            <a:r>
              <a:rPr lang="en-US" dirty="0" err="1" smtClean="0"/>
              <a:t>výsledků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5" name="oscilace_fulldisc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5114" y="1387631"/>
            <a:ext cx="4878699" cy="4878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1016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9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Příklad</a:t>
            </a:r>
            <a:r>
              <a:rPr lang="en-US" dirty="0" smtClean="0"/>
              <a:t>: </a:t>
            </a:r>
            <a:r>
              <a:rPr lang="en-US" dirty="0" err="1" smtClean="0"/>
              <a:t>pohyby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2"/>
            <a:ext cx="2723195" cy="4975288"/>
          </a:xfrm>
        </p:spPr>
        <p:txBody>
          <a:bodyPr/>
          <a:lstStyle/>
          <a:p>
            <a:r>
              <a:rPr lang="en-US" dirty="0" smtClean="0"/>
              <a:t>(Pod)</a:t>
            </a:r>
            <a:r>
              <a:rPr lang="en-US" dirty="0" err="1" smtClean="0"/>
              <a:t>fotosférická</a:t>
            </a:r>
            <a:r>
              <a:rPr lang="en-US" dirty="0" smtClean="0"/>
              <a:t> </a:t>
            </a:r>
            <a:r>
              <a:rPr lang="en-US" dirty="0" err="1" smtClean="0"/>
              <a:t>dynamika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endParaRPr lang="en-US" dirty="0" smtClean="0"/>
          </a:p>
          <a:p>
            <a:pPr lvl="1"/>
            <a:r>
              <a:rPr lang="en-US" dirty="0" err="1" smtClean="0"/>
              <a:t>Mnohaškálová</a:t>
            </a:r>
            <a:endParaRPr lang="en-US" dirty="0"/>
          </a:p>
        </p:txBody>
      </p:sp>
      <p:pic>
        <p:nvPicPr>
          <p:cNvPr id="4" name="Picture 13" descr="D:\Vinod\AR\AA_48\AA48-online\AA48CH09-Gizon\tif\f2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35" y="1193345"/>
            <a:ext cx="4206146" cy="556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259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Problémy</a:t>
            </a:r>
            <a:r>
              <a:rPr lang="en-US" dirty="0" smtClean="0"/>
              <a:t> </a:t>
            </a:r>
            <a:r>
              <a:rPr lang="en-US" dirty="0" err="1" smtClean="0"/>
              <a:t>helioseismologie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Náhodný</a:t>
            </a:r>
            <a:r>
              <a:rPr lang="en-US" dirty="0" smtClean="0"/>
              <a:t> </a:t>
            </a:r>
            <a:r>
              <a:rPr lang="en-US" dirty="0" err="1" smtClean="0"/>
              <a:t>šum</a:t>
            </a:r>
            <a:r>
              <a:rPr lang="en-US" dirty="0" smtClean="0"/>
              <a:t> –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hluboko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jít</a:t>
            </a:r>
            <a:r>
              <a:rPr lang="en-US" dirty="0"/>
              <a:t> </a:t>
            </a:r>
            <a:r>
              <a:rPr lang="en-US" dirty="0" smtClean="0"/>
              <a:t>v </a:t>
            </a:r>
            <a:r>
              <a:rPr lang="en-US" dirty="0" err="1" smtClean="0"/>
              <a:t>detailech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Interakce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 s </a:t>
            </a:r>
            <a:r>
              <a:rPr lang="en-US" dirty="0" err="1" smtClean="0"/>
              <a:t>magnetickými</a:t>
            </a:r>
            <a:r>
              <a:rPr lang="en-US" dirty="0" smtClean="0"/>
              <a:t> </a:t>
            </a:r>
            <a:r>
              <a:rPr lang="en-US" dirty="0" err="1" smtClean="0"/>
              <a:t>poli</a:t>
            </a:r>
            <a:endParaRPr lang="en-US" dirty="0" smtClean="0"/>
          </a:p>
          <a:p>
            <a:pPr lvl="1"/>
            <a:r>
              <a:rPr lang="en-US" dirty="0" err="1" smtClean="0"/>
              <a:t>Jaká</a:t>
            </a:r>
            <a:r>
              <a:rPr lang="en-US" dirty="0" smtClean="0"/>
              <a:t> je </a:t>
            </a:r>
            <a:r>
              <a:rPr lang="en-US" dirty="0" err="1" smtClean="0"/>
              <a:t>hloubková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</a:t>
            </a:r>
            <a:r>
              <a:rPr lang="en-US" dirty="0" err="1" smtClean="0"/>
              <a:t>slunečních</a:t>
            </a:r>
            <a:r>
              <a:rPr lang="en-US" dirty="0" smtClean="0"/>
              <a:t> </a:t>
            </a:r>
            <a:r>
              <a:rPr lang="en-US" dirty="0" err="1" smtClean="0"/>
              <a:t>skvrn</a:t>
            </a:r>
            <a:r>
              <a:rPr lang="en-US" dirty="0" smtClean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87" y="2884961"/>
            <a:ext cx="6196011" cy="361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Problém</a:t>
            </a:r>
            <a:r>
              <a:rPr lang="en-US" dirty="0" smtClean="0"/>
              <a:t> 1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Konvekce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7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přenos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9268" y="1291042"/>
            <a:ext cx="3082488" cy="4975288"/>
          </a:xfrm>
        </p:spPr>
        <p:txBody>
          <a:bodyPr/>
          <a:lstStyle/>
          <a:p>
            <a:r>
              <a:rPr lang="en-US" dirty="0" err="1" smtClean="0"/>
              <a:t>Kolektivní</a:t>
            </a:r>
            <a:r>
              <a:rPr lang="en-US" dirty="0" smtClean="0"/>
              <a:t> </a:t>
            </a:r>
            <a:r>
              <a:rPr lang="en-US" dirty="0" err="1" smtClean="0"/>
              <a:t>pohyb</a:t>
            </a:r>
            <a:r>
              <a:rPr lang="en-US" dirty="0" smtClean="0"/>
              <a:t> </a:t>
            </a:r>
            <a:r>
              <a:rPr lang="en-US" dirty="0" err="1" smtClean="0"/>
              <a:t>hmoty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účelem</a:t>
            </a:r>
            <a:r>
              <a:rPr lang="en-US" dirty="0" smtClean="0"/>
              <a:t> </a:t>
            </a:r>
            <a:r>
              <a:rPr lang="en-US" dirty="0" err="1" smtClean="0"/>
              <a:t>transportu</a:t>
            </a:r>
            <a:r>
              <a:rPr lang="en-US" dirty="0" smtClean="0"/>
              <a:t> </a:t>
            </a:r>
            <a:r>
              <a:rPr lang="en-US" dirty="0" err="1" smtClean="0"/>
              <a:t>tepla</a:t>
            </a:r>
            <a:endParaRPr lang="en-US" dirty="0" smtClean="0"/>
          </a:p>
          <a:p>
            <a:r>
              <a:rPr lang="en-US" dirty="0" err="1" smtClean="0"/>
              <a:t>Realizuje</a:t>
            </a:r>
            <a:r>
              <a:rPr lang="en-US" dirty="0" smtClean="0"/>
              <a:t> se, </a:t>
            </a:r>
            <a:r>
              <a:rPr lang="en-US" dirty="0" err="1" smtClean="0"/>
              <a:t>pokud</a:t>
            </a:r>
            <a:r>
              <a:rPr lang="en-US" dirty="0" smtClean="0"/>
              <a:t> je </a:t>
            </a:r>
            <a:r>
              <a:rPr lang="en-US" dirty="0" err="1" smtClean="0"/>
              <a:t>adiabatický</a:t>
            </a:r>
            <a:r>
              <a:rPr lang="en-US" dirty="0" smtClean="0"/>
              <a:t> </a:t>
            </a:r>
            <a:r>
              <a:rPr lang="en-US" dirty="0" err="1" smtClean="0"/>
              <a:t>teplotní</a:t>
            </a:r>
            <a:r>
              <a:rPr lang="en-US" dirty="0" smtClean="0"/>
              <a:t> gradient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teplotní</a:t>
            </a:r>
            <a:r>
              <a:rPr lang="en-US" dirty="0" smtClean="0"/>
              <a:t> gradient </a:t>
            </a:r>
            <a:r>
              <a:rPr lang="en-US" dirty="0" err="1" smtClean="0"/>
              <a:t>nepohybující</a:t>
            </a:r>
            <a:r>
              <a:rPr lang="en-US" dirty="0" smtClean="0"/>
              <a:t> se </a:t>
            </a:r>
            <a:r>
              <a:rPr lang="en-US" dirty="0" err="1" smtClean="0"/>
              <a:t>látky</a:t>
            </a:r>
            <a:endParaRPr lang="en-US" dirty="0" smtClean="0"/>
          </a:p>
          <a:p>
            <a:pPr lvl="1"/>
            <a:r>
              <a:rPr lang="en-US" dirty="0" smtClean="0"/>
              <a:t>“Je </a:t>
            </a:r>
            <a:r>
              <a:rPr lang="en-US" dirty="0" err="1" smtClean="0"/>
              <a:t>výhodnější</a:t>
            </a:r>
            <a:r>
              <a:rPr lang="en-US" dirty="0" smtClean="0"/>
              <a:t> </a:t>
            </a:r>
            <a:r>
              <a:rPr lang="en-US" dirty="0" err="1" smtClean="0"/>
              <a:t>látku</a:t>
            </a:r>
            <a:r>
              <a:rPr lang="en-US" dirty="0" smtClean="0"/>
              <a:t> </a:t>
            </a:r>
            <a:r>
              <a:rPr lang="en-US" dirty="0" err="1" smtClean="0"/>
              <a:t>rozpohybovat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čekat</a:t>
            </a:r>
            <a:r>
              <a:rPr lang="en-US" dirty="0" smtClean="0"/>
              <a:t>, </a:t>
            </a:r>
            <a:r>
              <a:rPr lang="en-US" dirty="0" err="1" smtClean="0"/>
              <a:t>až</a:t>
            </a:r>
            <a:r>
              <a:rPr lang="en-US" dirty="0" smtClean="0"/>
              <a:t> se </a:t>
            </a:r>
            <a:r>
              <a:rPr lang="en-US" dirty="0" err="1" smtClean="0"/>
              <a:t>teplo</a:t>
            </a:r>
            <a:r>
              <a:rPr lang="en-US" dirty="0" smtClean="0"/>
              <a:t> </a:t>
            </a:r>
            <a:r>
              <a:rPr lang="en-US" dirty="0" err="1" smtClean="0"/>
              <a:t>přenese</a:t>
            </a:r>
            <a:r>
              <a:rPr lang="en-US" dirty="0" smtClean="0"/>
              <a:t> </a:t>
            </a:r>
            <a:r>
              <a:rPr lang="en-US" dirty="0" err="1" smtClean="0"/>
              <a:t>vodivostí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zářením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46" y="1291042"/>
            <a:ext cx="4588267" cy="33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6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Konvekce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hvězdách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2"/>
            <a:ext cx="7610476" cy="606724"/>
          </a:xfrm>
        </p:spPr>
        <p:txBody>
          <a:bodyPr/>
          <a:lstStyle/>
          <a:p>
            <a:r>
              <a:rPr lang="en-US" dirty="0" err="1" smtClean="0"/>
              <a:t>Řízena</a:t>
            </a:r>
            <a:r>
              <a:rPr lang="en-US" dirty="0" smtClean="0"/>
              <a:t> </a:t>
            </a:r>
            <a:r>
              <a:rPr lang="en-US" dirty="0" err="1" smtClean="0"/>
              <a:t>obvykle</a:t>
            </a:r>
            <a:r>
              <a:rPr lang="en-US" dirty="0" smtClean="0"/>
              <a:t> </a:t>
            </a:r>
            <a:r>
              <a:rPr lang="en-US" dirty="0" err="1" smtClean="0"/>
              <a:t>zvýšenou</a:t>
            </a:r>
            <a:r>
              <a:rPr lang="en-US" dirty="0" smtClean="0"/>
              <a:t> </a:t>
            </a:r>
            <a:r>
              <a:rPr lang="en-US" dirty="0" err="1" smtClean="0"/>
              <a:t>opacitou</a:t>
            </a:r>
            <a:r>
              <a:rPr lang="en-US" dirty="0" smtClean="0"/>
              <a:t> (</a:t>
            </a:r>
            <a:r>
              <a:rPr lang="en-US" dirty="0" err="1" smtClean="0"/>
              <a:t>zejména</a:t>
            </a:r>
            <a:r>
              <a:rPr lang="en-US" dirty="0" smtClean="0"/>
              <a:t> </a:t>
            </a:r>
            <a:r>
              <a:rPr lang="en-US" dirty="0" err="1" smtClean="0"/>
              <a:t>vodíku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33" t="3953" r="1740" b="16359"/>
          <a:stretch/>
        </p:blipFill>
        <p:spPr>
          <a:xfrm>
            <a:off x="1742343" y="1897766"/>
            <a:ext cx="6020964" cy="460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Konvekce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Slunci</a:t>
            </a:r>
            <a:r>
              <a:rPr lang="en-US" dirty="0" smtClean="0"/>
              <a:t> (model)</a:t>
            </a:r>
            <a:endParaRPr lang="en-US" dirty="0"/>
          </a:p>
        </p:txBody>
      </p:sp>
      <p:pic>
        <p:nvPicPr>
          <p:cNvPr id="5" name="Vr_E_nam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27010"/>
            <a:ext cx="5149990" cy="514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Helioseismologie</a:t>
            </a:r>
            <a:r>
              <a:rPr lang="en-US" dirty="0" smtClean="0"/>
              <a:t> </a:t>
            </a:r>
            <a:r>
              <a:rPr lang="en-US" dirty="0" err="1" smtClean="0"/>
              <a:t>vyzývá</a:t>
            </a:r>
            <a:r>
              <a:rPr lang="en-US" dirty="0" smtClean="0"/>
              <a:t> </a:t>
            </a:r>
            <a:r>
              <a:rPr lang="en-US" dirty="0" err="1" smtClean="0"/>
              <a:t>modely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Měřené</a:t>
            </a:r>
            <a:r>
              <a:rPr lang="en-US" dirty="0" smtClean="0"/>
              <a:t> </a:t>
            </a:r>
            <a:r>
              <a:rPr lang="en-US" dirty="0" err="1" smtClean="0"/>
              <a:t>poruchy</a:t>
            </a:r>
            <a:r>
              <a:rPr lang="en-US" dirty="0" smtClean="0"/>
              <a:t> </a:t>
            </a:r>
            <a:r>
              <a:rPr lang="en-US" dirty="0" err="1" smtClean="0"/>
              <a:t>cestovních</a:t>
            </a:r>
            <a:r>
              <a:rPr lang="en-US" dirty="0" smtClean="0"/>
              <a:t> </a:t>
            </a:r>
            <a:r>
              <a:rPr lang="en-US" dirty="0" err="1" smtClean="0"/>
              <a:t>časů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od </a:t>
            </a:r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řády</a:t>
            </a:r>
            <a:r>
              <a:rPr lang="en-US" dirty="0" smtClean="0"/>
              <a:t>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předpovídá</a:t>
            </a:r>
            <a:r>
              <a:rPr lang="en-US" dirty="0" smtClean="0"/>
              <a:t> model</a:t>
            </a:r>
          </a:p>
          <a:p>
            <a:pPr lvl="1"/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konkvektivní</a:t>
            </a:r>
            <a:r>
              <a:rPr lang="en-US" dirty="0" smtClean="0"/>
              <a:t> </a:t>
            </a:r>
            <a:r>
              <a:rPr lang="en-US" dirty="0" err="1" smtClean="0"/>
              <a:t>rychlosti</a:t>
            </a:r>
            <a:r>
              <a:rPr lang="en-US" dirty="0" smtClean="0"/>
              <a:t> </a:t>
            </a:r>
            <a:r>
              <a:rPr lang="en-US" dirty="0" err="1" smtClean="0"/>
              <a:t>musí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nižší</a:t>
            </a:r>
            <a:r>
              <a:rPr lang="en-US" dirty="0" smtClean="0"/>
              <a:t> o </a:t>
            </a:r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řády</a:t>
            </a:r>
            <a:endParaRPr lang="en-US" dirty="0" smtClean="0"/>
          </a:p>
          <a:p>
            <a:r>
              <a:rPr lang="en-US" dirty="0" err="1" smtClean="0"/>
              <a:t>Amplituda</a:t>
            </a:r>
            <a:r>
              <a:rPr lang="en-US" dirty="0" smtClean="0"/>
              <a:t> </a:t>
            </a:r>
            <a:r>
              <a:rPr lang="en-US" dirty="0" err="1" smtClean="0"/>
              <a:t>konvektivních</a:t>
            </a:r>
            <a:r>
              <a:rPr lang="en-US" dirty="0" smtClean="0"/>
              <a:t> </a:t>
            </a:r>
            <a:r>
              <a:rPr lang="en-US" dirty="0" err="1" smtClean="0"/>
              <a:t>rychlostí</a:t>
            </a:r>
            <a:r>
              <a:rPr lang="en-US" dirty="0" smtClean="0"/>
              <a:t> by </a:t>
            </a:r>
            <a:r>
              <a:rPr lang="en-US" dirty="0" err="1" smtClean="0"/>
              <a:t>měla</a:t>
            </a:r>
            <a:r>
              <a:rPr lang="en-US" dirty="0" smtClean="0"/>
              <a:t> </a:t>
            </a:r>
            <a:r>
              <a:rPr lang="en-US" dirty="0" err="1" smtClean="0"/>
              <a:t>klesat</a:t>
            </a:r>
            <a:r>
              <a:rPr lang="en-US" dirty="0" smtClean="0"/>
              <a:t> </a:t>
            </a:r>
            <a:r>
              <a:rPr lang="en-US" dirty="0" err="1" smtClean="0"/>
              <a:t>směrem</a:t>
            </a:r>
            <a:r>
              <a:rPr lang="en-US" dirty="0" smtClean="0"/>
              <a:t> k </a:t>
            </a:r>
            <a:r>
              <a:rPr lang="en-US" dirty="0" err="1" smtClean="0"/>
              <a:t>povrchu</a:t>
            </a:r>
            <a:r>
              <a:rPr lang="en-US" dirty="0" smtClean="0"/>
              <a:t> a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prudce</a:t>
            </a:r>
            <a:r>
              <a:rPr lang="en-US" dirty="0" smtClean="0"/>
              <a:t> </a:t>
            </a:r>
            <a:r>
              <a:rPr lang="en-US" dirty="0" err="1" smtClean="0"/>
              <a:t>narůst</a:t>
            </a:r>
            <a:r>
              <a:rPr lang="en-US" dirty="0" smtClean="0"/>
              <a:t> (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granulární</a:t>
            </a:r>
            <a:r>
              <a:rPr lang="en-US" dirty="0" smtClean="0"/>
              <a:t> </a:t>
            </a:r>
            <a:r>
              <a:rPr lang="en-US" dirty="0" err="1" smtClean="0"/>
              <a:t>vrstvě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Měření</a:t>
            </a:r>
            <a:r>
              <a:rPr lang="en-US" dirty="0" smtClean="0"/>
              <a:t> </a:t>
            </a:r>
            <a:r>
              <a:rPr lang="en-US" dirty="0" err="1" smtClean="0"/>
              <a:t>naznačují</a:t>
            </a:r>
            <a:r>
              <a:rPr lang="en-US" dirty="0" smtClean="0"/>
              <a:t> </a:t>
            </a:r>
            <a:r>
              <a:rPr lang="en-US" dirty="0" err="1" smtClean="0"/>
              <a:t>druhý</a:t>
            </a:r>
            <a:r>
              <a:rPr lang="en-US" dirty="0" smtClean="0"/>
              <a:t> </a:t>
            </a:r>
            <a:r>
              <a:rPr lang="en-US" dirty="0" err="1" smtClean="0"/>
              <a:t>vrchol</a:t>
            </a:r>
            <a:r>
              <a:rPr lang="en-US" dirty="0" smtClean="0"/>
              <a:t> </a:t>
            </a:r>
            <a:r>
              <a:rPr lang="en-US" dirty="0" err="1" smtClean="0"/>
              <a:t>amplitudy</a:t>
            </a:r>
            <a:r>
              <a:rPr lang="en-US" dirty="0" smtClean="0"/>
              <a:t> </a:t>
            </a:r>
            <a:r>
              <a:rPr lang="en-US" dirty="0" err="1" smtClean="0"/>
              <a:t>cca</a:t>
            </a:r>
            <a:r>
              <a:rPr lang="en-US" dirty="0" smtClean="0"/>
              <a:t> 2 Mm pod </a:t>
            </a:r>
            <a:r>
              <a:rPr lang="en-US" dirty="0" err="1" smtClean="0"/>
              <a:t>povrchem</a:t>
            </a:r>
            <a:r>
              <a:rPr lang="en-US" dirty="0" smtClean="0"/>
              <a:t>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20" r="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337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Alternativní</a:t>
            </a:r>
            <a:r>
              <a:rPr lang="en-US" dirty="0" smtClean="0"/>
              <a:t> </a:t>
            </a:r>
            <a:r>
              <a:rPr lang="en-US" dirty="0" err="1" smtClean="0"/>
              <a:t>konvekce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Dnes</a:t>
            </a:r>
            <a:r>
              <a:rPr lang="en-US" dirty="0" smtClean="0"/>
              <a:t> – </a:t>
            </a:r>
            <a:r>
              <a:rPr lang="en-US" dirty="0" err="1" smtClean="0"/>
              <a:t>přiblížení</a:t>
            </a:r>
            <a:r>
              <a:rPr lang="en-US" dirty="0" smtClean="0"/>
              <a:t> </a:t>
            </a:r>
            <a:r>
              <a:rPr lang="en-US" dirty="0" err="1" smtClean="0"/>
              <a:t>směšovací</a:t>
            </a:r>
            <a:r>
              <a:rPr lang="en-US" dirty="0" smtClean="0"/>
              <a:t> </a:t>
            </a:r>
            <a:r>
              <a:rPr lang="en-US" dirty="0" err="1" smtClean="0"/>
              <a:t>délkou</a:t>
            </a:r>
            <a:endParaRPr lang="en-US" dirty="0" smtClean="0"/>
          </a:p>
          <a:p>
            <a:pPr lvl="1"/>
            <a:r>
              <a:rPr lang="en-US" dirty="0" err="1" smtClean="0"/>
              <a:t>Vyžaduje</a:t>
            </a:r>
            <a:r>
              <a:rPr lang="en-US" dirty="0" smtClean="0"/>
              <a:t> </a:t>
            </a:r>
            <a:r>
              <a:rPr lang="en-US" dirty="0" err="1" smtClean="0"/>
              <a:t>přenos</a:t>
            </a:r>
            <a:r>
              <a:rPr lang="en-US" dirty="0" smtClean="0"/>
              <a:t> 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 err="1" smtClean="0"/>
              <a:t>slunečních</a:t>
            </a:r>
            <a:r>
              <a:rPr lang="en-US" dirty="0" smtClean="0"/>
              <a:t> </a:t>
            </a:r>
            <a:r>
              <a:rPr lang="en-US" dirty="0" err="1" smtClean="0"/>
              <a:t>svítivostí</a:t>
            </a:r>
            <a:r>
              <a:rPr lang="en-US" dirty="0" smtClean="0"/>
              <a:t> </a:t>
            </a:r>
            <a:r>
              <a:rPr lang="en-US" dirty="0" err="1" smtClean="0"/>
              <a:t>nahoru</a:t>
            </a:r>
            <a:r>
              <a:rPr lang="en-US" dirty="0" smtClean="0"/>
              <a:t> a 10</a:t>
            </a:r>
            <a:r>
              <a:rPr lang="en-US" baseline="30000" dirty="0" smtClean="0"/>
              <a:t>6</a:t>
            </a:r>
            <a:r>
              <a:rPr lang="en-US" dirty="0"/>
              <a:t>–1 </a:t>
            </a:r>
            <a:r>
              <a:rPr lang="en-US" dirty="0" err="1" smtClean="0"/>
              <a:t>svítivostí</a:t>
            </a:r>
            <a:r>
              <a:rPr lang="en-US" dirty="0" smtClean="0"/>
              <a:t> </a:t>
            </a:r>
            <a:r>
              <a:rPr lang="en-US" dirty="0" err="1" smtClean="0"/>
              <a:t>dolů</a:t>
            </a:r>
            <a:endParaRPr lang="en-US" dirty="0" smtClean="0"/>
          </a:p>
          <a:p>
            <a:r>
              <a:rPr lang="en-US" dirty="0" err="1" smtClean="0"/>
              <a:t>Alternativa</a:t>
            </a:r>
            <a:endParaRPr lang="en-US" dirty="0" smtClean="0"/>
          </a:p>
          <a:p>
            <a:pPr lvl="1"/>
            <a:r>
              <a:rPr lang="en-US" dirty="0" err="1" smtClean="0"/>
              <a:t>Pomalý</a:t>
            </a:r>
            <a:r>
              <a:rPr lang="en-US" dirty="0" smtClean="0"/>
              <a:t> (cm/s) </a:t>
            </a:r>
            <a:r>
              <a:rPr lang="en-US" dirty="0" err="1" smtClean="0"/>
              <a:t>stoupavý</a:t>
            </a:r>
            <a:r>
              <a:rPr lang="en-US" dirty="0" smtClean="0"/>
              <a:t> </a:t>
            </a:r>
            <a:r>
              <a:rPr lang="en-US" dirty="0" err="1" smtClean="0"/>
              <a:t>pohyb</a:t>
            </a:r>
            <a:r>
              <a:rPr lang="en-US" dirty="0" smtClean="0"/>
              <a:t> ode </a:t>
            </a:r>
            <a:r>
              <a:rPr lang="en-US" dirty="0" err="1" smtClean="0"/>
              <a:t>dna</a:t>
            </a:r>
            <a:r>
              <a:rPr lang="en-US" dirty="0" smtClean="0"/>
              <a:t>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zóny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k </a:t>
            </a:r>
            <a:r>
              <a:rPr lang="en-US" dirty="0" err="1" smtClean="0"/>
              <a:t>přípovrchovým</a:t>
            </a:r>
            <a:r>
              <a:rPr lang="en-US" dirty="0" smtClean="0"/>
              <a:t> </a:t>
            </a:r>
            <a:r>
              <a:rPr lang="en-US" dirty="0" err="1" smtClean="0"/>
              <a:t>vrstvám</a:t>
            </a:r>
            <a:r>
              <a:rPr lang="en-US" dirty="0" smtClean="0"/>
              <a:t>,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prudké</a:t>
            </a:r>
            <a:r>
              <a:rPr lang="en-US" dirty="0" smtClean="0"/>
              <a:t> </a:t>
            </a:r>
            <a:r>
              <a:rPr lang="en-US" dirty="0" err="1" smtClean="0"/>
              <a:t>drobení</a:t>
            </a:r>
            <a:endParaRPr lang="en-US" dirty="0" smtClean="0"/>
          </a:p>
          <a:p>
            <a:pPr lvl="1"/>
            <a:r>
              <a:rPr lang="en-US" dirty="0" err="1" smtClean="0"/>
              <a:t>Zpět</a:t>
            </a:r>
            <a:r>
              <a:rPr lang="en-US" dirty="0" smtClean="0"/>
              <a:t> </a:t>
            </a:r>
            <a:r>
              <a:rPr lang="en-US" dirty="0" err="1" smtClean="0"/>
              <a:t>volný</a:t>
            </a:r>
            <a:r>
              <a:rPr lang="en-US" dirty="0" smtClean="0"/>
              <a:t> </a:t>
            </a:r>
            <a:r>
              <a:rPr lang="en-US" dirty="0" err="1" smtClean="0"/>
              <a:t>pád</a:t>
            </a:r>
            <a:r>
              <a:rPr lang="en-US" dirty="0" smtClean="0"/>
              <a:t> (</a:t>
            </a:r>
            <a:r>
              <a:rPr lang="en-US" dirty="0" err="1" smtClean="0"/>
              <a:t>stovky</a:t>
            </a:r>
            <a:r>
              <a:rPr lang="en-US" dirty="0" smtClean="0"/>
              <a:t> m/s)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velmi</a:t>
            </a:r>
            <a:r>
              <a:rPr lang="en-US" dirty="0" smtClean="0"/>
              <a:t> </a:t>
            </a:r>
            <a:r>
              <a:rPr lang="en-US" dirty="0" err="1" smtClean="0"/>
              <a:t>úzkých</a:t>
            </a:r>
            <a:r>
              <a:rPr lang="en-US" dirty="0" smtClean="0"/>
              <a:t> (</a:t>
            </a:r>
            <a:r>
              <a:rPr lang="en-US" dirty="0" err="1" smtClean="0"/>
              <a:t>stovky</a:t>
            </a:r>
            <a:r>
              <a:rPr lang="en-US" dirty="0" smtClean="0"/>
              <a:t> km) </a:t>
            </a:r>
            <a:r>
              <a:rPr lang="en-US" dirty="0" err="1" smtClean="0"/>
              <a:t>kanálech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dno</a:t>
            </a:r>
            <a:r>
              <a:rPr lang="en-US" dirty="0" smtClean="0"/>
              <a:t>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zóny</a:t>
            </a:r>
            <a:endParaRPr lang="en-US" dirty="0" smtClean="0"/>
          </a:p>
          <a:p>
            <a:r>
              <a:rPr lang="en-US" dirty="0" err="1" smtClean="0"/>
              <a:t>Změna</a:t>
            </a:r>
            <a:r>
              <a:rPr lang="en-US" dirty="0" smtClean="0"/>
              <a:t> </a:t>
            </a:r>
            <a:r>
              <a:rPr lang="en-US" dirty="0" err="1" smtClean="0"/>
              <a:t>paradigmatu</a:t>
            </a:r>
            <a:r>
              <a:rPr lang="en-US" dirty="0" smtClean="0"/>
              <a:t> </a:t>
            </a:r>
            <a:r>
              <a:rPr lang="en-US" dirty="0" err="1" smtClean="0"/>
              <a:t>ovlivňuje</a:t>
            </a:r>
            <a:r>
              <a:rPr lang="en-US" dirty="0" smtClean="0"/>
              <a:t> </a:t>
            </a:r>
            <a:r>
              <a:rPr lang="en-US" dirty="0" err="1" smtClean="0"/>
              <a:t>efektivitu</a:t>
            </a:r>
            <a:r>
              <a:rPr lang="en-US" dirty="0" smtClean="0"/>
              <a:t> </a:t>
            </a:r>
            <a:r>
              <a:rPr lang="en-US" dirty="0" err="1" smtClean="0"/>
              <a:t>konvekce</a:t>
            </a:r>
            <a:r>
              <a:rPr lang="en-US" dirty="0" smtClean="0"/>
              <a:t>, </a:t>
            </a:r>
            <a:r>
              <a:rPr lang="en-US" dirty="0" err="1" smtClean="0"/>
              <a:t>přerozdělování</a:t>
            </a:r>
            <a:r>
              <a:rPr lang="en-US" dirty="0" smtClean="0"/>
              <a:t> </a:t>
            </a:r>
            <a:r>
              <a:rPr lang="en-US" dirty="0" err="1" smtClean="0"/>
              <a:t>momentu</a:t>
            </a:r>
            <a:r>
              <a:rPr lang="en-US" dirty="0" smtClean="0"/>
              <a:t> </a:t>
            </a:r>
            <a:r>
              <a:rPr lang="en-US" dirty="0" err="1" smtClean="0"/>
              <a:t>hybnosti</a:t>
            </a:r>
            <a:r>
              <a:rPr lang="en-US" dirty="0" smtClean="0"/>
              <a:t> – </a:t>
            </a:r>
            <a:r>
              <a:rPr lang="en-US" dirty="0" err="1" smtClean="0"/>
              <a:t>čili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vliv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celkovou</a:t>
            </a:r>
            <a:r>
              <a:rPr lang="en-US" dirty="0" smtClean="0"/>
              <a:t> </a:t>
            </a:r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dynamiku</a:t>
            </a:r>
            <a:r>
              <a:rPr lang="en-US" dirty="0" smtClean="0"/>
              <a:t>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zóny</a:t>
            </a:r>
            <a:r>
              <a:rPr lang="en-US" dirty="0" smtClean="0"/>
              <a:t> a </a:t>
            </a:r>
            <a:r>
              <a:rPr lang="en-US" dirty="0" err="1" smtClean="0"/>
              <a:t>potažmo</a:t>
            </a:r>
            <a:r>
              <a:rPr lang="en-US" dirty="0" smtClean="0"/>
              <a:t> </a:t>
            </a:r>
            <a:r>
              <a:rPr lang="en-US" dirty="0" err="1" smtClean="0"/>
              <a:t>magnetismus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810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Problém</a:t>
            </a:r>
            <a:r>
              <a:rPr lang="en-US" dirty="0" smtClean="0"/>
              <a:t> 2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Chemické</a:t>
            </a:r>
            <a:r>
              <a:rPr lang="en-US" dirty="0" smtClean="0"/>
              <a:t> </a:t>
            </a:r>
            <a:r>
              <a:rPr lang="en-US" dirty="0" err="1" smtClean="0"/>
              <a:t>složení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0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/>
              <a:t>č</a:t>
            </a:r>
            <a:r>
              <a:rPr lang="en-US" dirty="0" err="1" smtClean="0"/>
              <a:t>em</a:t>
            </a:r>
            <a:r>
              <a:rPr lang="en-US" dirty="0" smtClean="0"/>
              <a:t> to </a:t>
            </a:r>
            <a:r>
              <a:rPr lang="en-US" dirty="0" err="1" smtClean="0"/>
              <a:t>bude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Slunce</a:t>
            </a:r>
            <a:r>
              <a:rPr lang="en-US" dirty="0" smtClean="0"/>
              <a:t>, </a:t>
            </a:r>
            <a:r>
              <a:rPr lang="en-US" dirty="0" err="1" smtClean="0"/>
              <a:t>naše</a:t>
            </a:r>
            <a:r>
              <a:rPr lang="en-US" dirty="0" smtClean="0"/>
              <a:t> </a:t>
            </a:r>
            <a:r>
              <a:rPr lang="en-US" dirty="0" err="1" smtClean="0"/>
              <a:t>nejbližší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r>
              <a:rPr lang="en-US" dirty="0" smtClean="0"/>
              <a:t>, je </a:t>
            </a:r>
            <a:r>
              <a:rPr lang="en-US" dirty="0" err="1" smtClean="0"/>
              <a:t>studováno</a:t>
            </a:r>
            <a:r>
              <a:rPr lang="en-US" dirty="0" smtClean="0"/>
              <a:t> </a:t>
            </a:r>
            <a:r>
              <a:rPr lang="en-US" dirty="0" err="1" smtClean="0"/>
              <a:t>intenzivně</a:t>
            </a:r>
            <a:r>
              <a:rPr lang="en-US" dirty="0" smtClean="0"/>
              <a:t> a </a:t>
            </a:r>
            <a:r>
              <a:rPr lang="en-US" dirty="0" err="1" smtClean="0"/>
              <a:t>dlouho</a:t>
            </a:r>
            <a:endParaRPr lang="en-US" dirty="0" smtClean="0"/>
          </a:p>
          <a:p>
            <a:pPr lvl="1"/>
            <a:r>
              <a:rPr lang="en-US" dirty="0" err="1" smtClean="0"/>
              <a:t>Vše</a:t>
            </a:r>
            <a:r>
              <a:rPr lang="en-US" dirty="0" smtClean="0"/>
              <a:t> by </a:t>
            </a:r>
            <a:r>
              <a:rPr lang="en-US" dirty="0" err="1" smtClean="0"/>
              <a:t>již</a:t>
            </a:r>
            <a:r>
              <a:rPr lang="en-US" dirty="0" smtClean="0"/>
              <a:t> </a:t>
            </a:r>
            <a:r>
              <a:rPr lang="en-US" dirty="0" err="1" smtClean="0"/>
              <a:t>mělo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známo</a:t>
            </a:r>
            <a:r>
              <a:rPr lang="en-US" dirty="0" smtClean="0"/>
              <a:t> – </a:t>
            </a:r>
            <a:r>
              <a:rPr lang="en-US" i="1" dirty="0" err="1" smtClean="0"/>
              <a:t>chua</a:t>
            </a:r>
            <a:r>
              <a:rPr lang="en-US" i="1" dirty="0" smtClean="0"/>
              <a:t> </a:t>
            </a:r>
            <a:r>
              <a:rPr lang="en-US" i="1" dirty="0" err="1" smtClean="0"/>
              <a:t>chua</a:t>
            </a:r>
            <a:endParaRPr lang="en-US" i="1" dirty="0" smtClean="0"/>
          </a:p>
          <a:p>
            <a:r>
              <a:rPr lang="en-US" dirty="0" err="1" smtClean="0"/>
              <a:t>Fundamentální</a:t>
            </a:r>
            <a:r>
              <a:rPr lang="en-US" dirty="0" smtClean="0"/>
              <a:t> </a:t>
            </a:r>
            <a:r>
              <a:rPr lang="en-US" dirty="0" err="1" smtClean="0"/>
              <a:t>vlastnosti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podle</a:t>
            </a:r>
            <a:r>
              <a:rPr lang="en-US" dirty="0" smtClean="0"/>
              <a:t> </a:t>
            </a:r>
            <a:r>
              <a:rPr lang="en-US" dirty="0" err="1" smtClean="0"/>
              <a:t>učebnic</a:t>
            </a:r>
            <a:endParaRPr lang="en-US" dirty="0" smtClean="0"/>
          </a:p>
          <a:p>
            <a:r>
              <a:rPr lang="en-US" dirty="0" err="1" smtClean="0"/>
              <a:t>Současné</a:t>
            </a:r>
            <a:r>
              <a:rPr lang="en-US" dirty="0" smtClean="0"/>
              <a:t> </a:t>
            </a:r>
            <a:r>
              <a:rPr lang="en-US" dirty="0" err="1" smtClean="0"/>
              <a:t>problémy</a:t>
            </a:r>
            <a:r>
              <a:rPr lang="en-US" dirty="0" smtClean="0"/>
              <a:t> </a:t>
            </a:r>
            <a:r>
              <a:rPr lang="en-US" dirty="0" err="1" smtClean="0"/>
              <a:t>zpochybňující</a:t>
            </a:r>
            <a:r>
              <a:rPr lang="en-US" dirty="0" smtClean="0"/>
              <a:t> </a:t>
            </a:r>
            <a:r>
              <a:rPr lang="en-US" dirty="0" err="1" smtClean="0"/>
              <a:t>některé</a:t>
            </a:r>
            <a:r>
              <a:rPr lang="en-US" dirty="0" smtClean="0"/>
              <a:t> </a:t>
            </a:r>
            <a:r>
              <a:rPr lang="en-US" dirty="0" err="1" smtClean="0"/>
              <a:t>statě</a:t>
            </a:r>
            <a:r>
              <a:rPr lang="en-US" dirty="0" smtClean="0"/>
              <a:t> </a:t>
            </a:r>
            <a:r>
              <a:rPr lang="en-US" dirty="0" err="1" smtClean="0"/>
              <a:t>učebnic</a:t>
            </a:r>
            <a:endParaRPr lang="en-US" dirty="0" smtClean="0"/>
          </a:p>
          <a:p>
            <a:pPr lvl="1"/>
            <a:r>
              <a:rPr lang="en-US" dirty="0" err="1" smtClean="0"/>
              <a:t>Konvekce</a:t>
            </a:r>
            <a:endParaRPr lang="en-US" dirty="0" smtClean="0"/>
          </a:p>
          <a:p>
            <a:pPr lvl="1"/>
            <a:r>
              <a:rPr lang="en-US" dirty="0" err="1" smtClean="0"/>
              <a:t>Chemické</a:t>
            </a:r>
            <a:r>
              <a:rPr lang="en-US" dirty="0" smtClean="0"/>
              <a:t> </a:t>
            </a:r>
            <a:r>
              <a:rPr lang="en-US" dirty="0" err="1" smtClean="0"/>
              <a:t>složení</a:t>
            </a:r>
            <a:endParaRPr lang="en-US" dirty="0" smtClean="0"/>
          </a:p>
          <a:p>
            <a:pPr lvl="1"/>
            <a:r>
              <a:rPr lang="en-US" dirty="0" err="1" smtClean="0"/>
              <a:t>Struktura</a:t>
            </a:r>
            <a:r>
              <a:rPr lang="en-US" dirty="0" smtClean="0"/>
              <a:t> </a:t>
            </a:r>
            <a:r>
              <a:rPr lang="en-US" dirty="0" err="1" smtClean="0"/>
              <a:t>heliosféry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669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Chemikovo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smtClean="0"/>
              <a:t>je </a:t>
            </a:r>
            <a:r>
              <a:rPr lang="en-US" dirty="0" err="1" smtClean="0"/>
              <a:t>podle</a:t>
            </a:r>
            <a:r>
              <a:rPr lang="en-US" dirty="0" smtClean="0"/>
              <a:t> </a:t>
            </a:r>
            <a:r>
              <a:rPr lang="en-US" dirty="0" err="1" smtClean="0"/>
              <a:t>učebnic</a:t>
            </a:r>
            <a:r>
              <a:rPr lang="en-US" dirty="0" smtClean="0"/>
              <a:t> </a:t>
            </a:r>
            <a:r>
              <a:rPr lang="en-US" dirty="0" err="1"/>
              <a:t>složeno</a:t>
            </a:r>
            <a:r>
              <a:rPr lang="en-US" dirty="0"/>
              <a:t> z </a:t>
            </a:r>
            <a:r>
              <a:rPr lang="en-US" dirty="0" err="1"/>
              <a:t>následující</a:t>
            </a:r>
            <a:r>
              <a:rPr lang="en-US" dirty="0"/>
              <a:t> </a:t>
            </a:r>
            <a:r>
              <a:rPr lang="en-US" dirty="0" err="1"/>
              <a:t>siláže</a:t>
            </a:r>
            <a:r>
              <a:rPr lang="en-US" dirty="0"/>
              <a:t>:</a:t>
            </a:r>
          </a:p>
          <a:p>
            <a:pPr lvl="2"/>
            <a:r>
              <a:rPr lang="cs-CZ" dirty="0" smtClean="0"/>
              <a:t>73,46 </a:t>
            </a:r>
            <a:r>
              <a:rPr lang="cs-CZ" dirty="0"/>
              <a:t>% vodíku</a:t>
            </a:r>
          </a:p>
          <a:p>
            <a:pPr lvl="2"/>
            <a:r>
              <a:rPr lang="cs-CZ" dirty="0"/>
              <a:t>24,85 % helia</a:t>
            </a:r>
          </a:p>
          <a:p>
            <a:pPr lvl="2"/>
            <a:r>
              <a:rPr lang="is-IS" dirty="0"/>
              <a:t>0,77 % kyslíku</a:t>
            </a:r>
          </a:p>
          <a:p>
            <a:pPr lvl="2"/>
            <a:r>
              <a:rPr lang="cs-CZ" dirty="0"/>
              <a:t>0,29 % uhlíku</a:t>
            </a:r>
          </a:p>
          <a:p>
            <a:pPr lvl="2"/>
            <a:r>
              <a:rPr lang="cs-CZ" dirty="0"/>
              <a:t>0,16 % železa</a:t>
            </a:r>
          </a:p>
          <a:p>
            <a:pPr lvl="2"/>
            <a:r>
              <a:rPr lang="is-IS" dirty="0"/>
              <a:t>0,12 % síry</a:t>
            </a:r>
          </a:p>
          <a:p>
            <a:pPr lvl="2"/>
            <a:r>
              <a:rPr lang="is-IS" dirty="0"/>
              <a:t>0,12 % neonu</a:t>
            </a:r>
          </a:p>
          <a:p>
            <a:pPr lvl="2"/>
            <a:r>
              <a:rPr lang="cs-CZ" dirty="0"/>
              <a:t>0,09 % dusíku</a:t>
            </a:r>
          </a:p>
          <a:p>
            <a:pPr lvl="2"/>
            <a:r>
              <a:rPr lang="cs-CZ" dirty="0"/>
              <a:t>0,07 % křemíku</a:t>
            </a:r>
          </a:p>
          <a:p>
            <a:pPr lvl="2"/>
            <a:r>
              <a:rPr lang="cs-CZ" dirty="0"/>
              <a:t>0,05 % hořčíku</a:t>
            </a:r>
          </a:p>
          <a:p>
            <a:pPr lvl="2"/>
            <a:r>
              <a:rPr lang="cs-CZ" dirty="0"/>
              <a:t>a dalšího smetí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41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Chemické</a:t>
            </a:r>
            <a:r>
              <a:rPr lang="en-US" dirty="0" smtClean="0"/>
              <a:t> </a:t>
            </a:r>
            <a:r>
              <a:rPr lang="en-US" dirty="0" err="1" smtClean="0"/>
              <a:t>složení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Nelze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zjistit</a:t>
            </a:r>
            <a:endParaRPr lang="en-US" dirty="0"/>
          </a:p>
          <a:p>
            <a:r>
              <a:rPr lang="en-US" dirty="0"/>
              <a:t>Z </a:t>
            </a:r>
            <a:r>
              <a:rPr lang="en-US" dirty="0" err="1"/>
              <a:t>analýzy</a:t>
            </a:r>
            <a:r>
              <a:rPr lang="en-US" dirty="0"/>
              <a:t> </a:t>
            </a:r>
            <a:r>
              <a:rPr lang="en-US" dirty="0" err="1"/>
              <a:t>fotosférických</a:t>
            </a:r>
            <a:r>
              <a:rPr lang="en-US" dirty="0"/>
              <a:t> </a:t>
            </a:r>
            <a:r>
              <a:rPr lang="en-US" dirty="0" err="1"/>
              <a:t>spektrálních</a:t>
            </a:r>
            <a:r>
              <a:rPr lang="en-US" dirty="0"/>
              <a:t> </a:t>
            </a:r>
            <a:r>
              <a:rPr lang="en-US" dirty="0" err="1"/>
              <a:t>čar</a:t>
            </a:r>
            <a:r>
              <a:rPr lang="en-US" dirty="0"/>
              <a:t> (</a:t>
            </a:r>
            <a:r>
              <a:rPr lang="en-US" dirty="0" err="1"/>
              <a:t>nejčastěji</a:t>
            </a:r>
            <a:r>
              <a:rPr lang="en-US" dirty="0"/>
              <a:t>, </a:t>
            </a:r>
            <a:r>
              <a:rPr lang="en-US" dirty="0" err="1"/>
              <a:t>přesnost</a:t>
            </a:r>
            <a:r>
              <a:rPr lang="en-US" dirty="0"/>
              <a:t> ~10 %)</a:t>
            </a:r>
          </a:p>
          <a:p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primordinálních</a:t>
            </a:r>
            <a:r>
              <a:rPr lang="en-US" dirty="0"/>
              <a:t> </a:t>
            </a:r>
            <a:r>
              <a:rPr lang="en-US" dirty="0" err="1"/>
              <a:t>meteoritů</a:t>
            </a:r>
            <a:r>
              <a:rPr lang="en-US" dirty="0"/>
              <a:t> (</a:t>
            </a:r>
            <a:r>
              <a:rPr lang="en-US" dirty="0" err="1"/>
              <a:t>problém</a:t>
            </a:r>
            <a:r>
              <a:rPr lang="en-US" dirty="0"/>
              <a:t> s </a:t>
            </a:r>
            <a:r>
              <a:rPr lang="en-US" dirty="0" err="1"/>
              <a:t>těkavými</a:t>
            </a:r>
            <a:r>
              <a:rPr lang="en-US" dirty="0"/>
              <a:t> </a:t>
            </a:r>
            <a:r>
              <a:rPr lang="en-US" dirty="0" err="1"/>
              <a:t>prvky</a:t>
            </a:r>
            <a:r>
              <a:rPr lang="en-US" dirty="0"/>
              <a:t>, </a:t>
            </a:r>
            <a:r>
              <a:rPr lang="en-US" dirty="0" err="1"/>
              <a:t>avšak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dobrá</a:t>
            </a:r>
            <a:r>
              <a:rPr lang="en-US" dirty="0"/>
              <a:t> </a:t>
            </a:r>
            <a:r>
              <a:rPr lang="en-US" dirty="0" err="1"/>
              <a:t>přesnost</a:t>
            </a:r>
            <a:r>
              <a:rPr lang="en-US" dirty="0"/>
              <a:t>)</a:t>
            </a:r>
          </a:p>
          <a:p>
            <a:r>
              <a:rPr lang="en-US" dirty="0" err="1"/>
              <a:t>Podobnost</a:t>
            </a:r>
            <a:r>
              <a:rPr lang="en-US" dirty="0"/>
              <a:t> s </a:t>
            </a:r>
            <a:r>
              <a:rPr lang="en-US" dirty="0" err="1"/>
              <a:t>chemickým</a:t>
            </a:r>
            <a:r>
              <a:rPr lang="en-US" dirty="0"/>
              <a:t> </a:t>
            </a:r>
            <a:r>
              <a:rPr lang="en-US" dirty="0" err="1"/>
              <a:t>složením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 smtClean="0"/>
              <a:t>okolí</a:t>
            </a:r>
            <a:endParaRPr lang="en-US" dirty="0" smtClean="0"/>
          </a:p>
          <a:p>
            <a:pPr lvl="1"/>
            <a:r>
              <a:rPr lang="en-US" dirty="0" err="1" smtClean="0"/>
              <a:t>Slunce</a:t>
            </a:r>
            <a:r>
              <a:rPr lang="en-US" dirty="0" smtClean="0"/>
              <a:t> je </a:t>
            </a:r>
            <a:r>
              <a:rPr lang="en-US" dirty="0" err="1" smtClean="0"/>
              <a:t>anomální</a:t>
            </a:r>
            <a:r>
              <a:rPr lang="en-US" dirty="0" smtClean="0"/>
              <a:t> – </a:t>
            </a:r>
            <a:r>
              <a:rPr lang="en-US" dirty="0" err="1" smtClean="0"/>
              <a:t>cca</a:t>
            </a:r>
            <a:r>
              <a:rPr lang="en-US" dirty="0" smtClean="0"/>
              <a:t> </a:t>
            </a:r>
            <a:r>
              <a:rPr lang="en-US" dirty="0" err="1" smtClean="0"/>
              <a:t>dvakrát</a:t>
            </a:r>
            <a:r>
              <a:rPr lang="en-US" dirty="0" smtClean="0"/>
              <a:t> </a:t>
            </a:r>
            <a:r>
              <a:rPr lang="en-US" dirty="0" err="1" smtClean="0"/>
              <a:t>větší</a:t>
            </a:r>
            <a:r>
              <a:rPr lang="en-US" dirty="0" smtClean="0"/>
              <a:t> </a:t>
            </a:r>
            <a:r>
              <a:rPr lang="en-US" dirty="0" err="1" smtClean="0"/>
              <a:t>zastoupení</a:t>
            </a:r>
            <a:r>
              <a:rPr lang="en-US" dirty="0" smtClean="0"/>
              <a:t> </a:t>
            </a:r>
            <a:r>
              <a:rPr lang="en-US" dirty="0" err="1" smtClean="0"/>
              <a:t>těžkých</a:t>
            </a:r>
            <a:r>
              <a:rPr lang="en-US" dirty="0" smtClean="0"/>
              <a:t> </a:t>
            </a:r>
            <a:r>
              <a:rPr lang="en-US" dirty="0" err="1" smtClean="0"/>
              <a:t>prvků</a:t>
            </a:r>
            <a:endParaRPr lang="en-US" dirty="0"/>
          </a:p>
          <a:p>
            <a:r>
              <a:rPr lang="en-US" dirty="0" err="1"/>
              <a:t>Helioseismologie</a:t>
            </a:r>
            <a:r>
              <a:rPr lang="en-US" dirty="0"/>
              <a:t> (</a:t>
            </a:r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rychlosti</a:t>
            </a:r>
            <a:r>
              <a:rPr lang="en-US" dirty="0"/>
              <a:t> </a:t>
            </a:r>
            <a:r>
              <a:rPr lang="en-US" dirty="0" err="1"/>
              <a:t>zvuku</a:t>
            </a:r>
            <a:r>
              <a:rPr lang="en-US" dirty="0"/>
              <a:t> je </a:t>
            </a:r>
            <a:r>
              <a:rPr lang="en-US" dirty="0" err="1"/>
              <a:t>citlivý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chemické</a:t>
            </a:r>
            <a:r>
              <a:rPr lang="en-US" dirty="0"/>
              <a:t> </a:t>
            </a:r>
            <a:r>
              <a:rPr lang="en-US" dirty="0" err="1"/>
              <a:t>složení</a:t>
            </a:r>
            <a:r>
              <a:rPr lang="en-US" dirty="0"/>
              <a:t>,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poloha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zóny</a:t>
            </a:r>
            <a:r>
              <a:rPr lang="en-US" dirty="0"/>
              <a:t> </a:t>
            </a:r>
            <a:r>
              <a:rPr lang="en-US" dirty="0" err="1"/>
              <a:t>atd</a:t>
            </a:r>
            <a:r>
              <a:rPr lang="en-US" dirty="0"/>
              <a:t>.)</a:t>
            </a:r>
          </a:p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neutrina</a:t>
            </a:r>
            <a:r>
              <a:rPr lang="en-US" dirty="0"/>
              <a:t> (</a:t>
            </a:r>
            <a:r>
              <a:rPr lang="en-US" dirty="0" err="1"/>
              <a:t>prozatím</a:t>
            </a:r>
            <a:r>
              <a:rPr lang="en-US" dirty="0"/>
              <a:t> </a:t>
            </a:r>
            <a:r>
              <a:rPr lang="en-US" dirty="0" err="1"/>
              <a:t>nedostatečná</a:t>
            </a:r>
            <a:r>
              <a:rPr lang="en-US" dirty="0"/>
              <a:t> </a:t>
            </a:r>
            <a:r>
              <a:rPr lang="en-US" dirty="0" err="1"/>
              <a:t>přesnost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4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Spektrální</a:t>
            </a:r>
            <a:r>
              <a:rPr lang="en-US" dirty="0" smtClean="0"/>
              <a:t> </a:t>
            </a:r>
            <a:r>
              <a:rPr lang="en-US" dirty="0" err="1" smtClean="0"/>
              <a:t>typy</a:t>
            </a:r>
            <a:r>
              <a:rPr lang="en-US" dirty="0"/>
              <a:t> </a:t>
            </a:r>
            <a:r>
              <a:rPr lang="en-US" dirty="0" err="1" smtClean="0"/>
              <a:t>hvězd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2785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4210" y="5798742"/>
            <a:ext cx="418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Hα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8760" y="5797615"/>
            <a:ext cx="417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Hβ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6315" y="5797615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Hγ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0720" y="6020927"/>
            <a:ext cx="3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Fe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1785" y="6020927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7945" y="6019800"/>
            <a:ext cx="693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Mg/Fe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1760" y="5809318"/>
            <a:ext cx="3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Fe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5795" y="5796488"/>
            <a:ext cx="390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O</a:t>
            </a:r>
            <a:r>
              <a:rPr lang="en-US" sz="1400" baseline="-25000" dirty="0" smtClean="0">
                <a:latin typeface="Arial"/>
                <a:cs typeface="Arial"/>
              </a:rPr>
              <a:t>2</a:t>
            </a:r>
            <a:endParaRPr lang="en-US" sz="1400" baseline="-25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2830" y="5796488"/>
            <a:ext cx="414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Hδ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90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Analýza</a:t>
            </a:r>
            <a:r>
              <a:rPr lang="en-US" dirty="0" smtClean="0"/>
              <a:t> </a:t>
            </a:r>
            <a:r>
              <a:rPr lang="en-US" dirty="0" err="1" smtClean="0"/>
              <a:t>spektrálních</a:t>
            </a:r>
            <a:r>
              <a:rPr lang="en-US" dirty="0" smtClean="0"/>
              <a:t> </a:t>
            </a:r>
            <a:r>
              <a:rPr lang="en-US" dirty="0" err="1" smtClean="0"/>
              <a:t>čar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Analýzu</a:t>
            </a:r>
            <a:r>
              <a:rPr lang="en-US" dirty="0"/>
              <a:t> </a:t>
            </a:r>
            <a:r>
              <a:rPr lang="en-US" dirty="0" err="1"/>
              <a:t>nelze</a:t>
            </a:r>
            <a:r>
              <a:rPr lang="en-US" dirty="0"/>
              <a:t> </a:t>
            </a:r>
            <a:r>
              <a:rPr lang="en-US" dirty="0" err="1"/>
              <a:t>provést</a:t>
            </a:r>
            <a:r>
              <a:rPr lang="en-US" dirty="0"/>
              <a:t> </a:t>
            </a:r>
            <a:r>
              <a:rPr lang="en-US" dirty="0" err="1" smtClean="0"/>
              <a:t>přímo</a:t>
            </a:r>
            <a:endParaRPr lang="en-US" dirty="0" smtClean="0"/>
          </a:p>
          <a:p>
            <a:pPr lvl="1"/>
            <a:r>
              <a:rPr lang="en-US" dirty="0" err="1" smtClean="0"/>
              <a:t>Každý</a:t>
            </a:r>
            <a:r>
              <a:rPr lang="en-US" dirty="0" smtClean="0"/>
              <a:t> </a:t>
            </a:r>
            <a:r>
              <a:rPr lang="en-US" dirty="0" err="1" smtClean="0"/>
              <a:t>prvek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mnoho</a:t>
            </a:r>
            <a:r>
              <a:rPr lang="en-US" dirty="0" smtClean="0"/>
              <a:t> </a:t>
            </a:r>
            <a:r>
              <a:rPr lang="en-US" dirty="0" err="1" smtClean="0"/>
              <a:t>čar</a:t>
            </a:r>
            <a:r>
              <a:rPr lang="en-US" dirty="0" smtClean="0"/>
              <a:t> </a:t>
            </a:r>
            <a:r>
              <a:rPr lang="en-US" dirty="0" err="1" smtClean="0"/>
              <a:t>jejichž</a:t>
            </a:r>
            <a:r>
              <a:rPr lang="en-US" dirty="0" smtClean="0"/>
              <a:t> </a:t>
            </a:r>
            <a:r>
              <a:rPr lang="en-US" dirty="0" err="1" smtClean="0"/>
              <a:t>výraznost</a:t>
            </a:r>
            <a:r>
              <a:rPr lang="en-US" dirty="0" smtClean="0"/>
              <a:t> </a:t>
            </a:r>
            <a:r>
              <a:rPr lang="en-US" dirty="0" err="1" smtClean="0"/>
              <a:t>závisí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teplotě</a:t>
            </a:r>
            <a:r>
              <a:rPr lang="en-US" dirty="0" smtClean="0"/>
              <a:t> a </a:t>
            </a:r>
            <a:r>
              <a:rPr lang="en-US" dirty="0" err="1" smtClean="0"/>
              <a:t>dalších</a:t>
            </a:r>
            <a:r>
              <a:rPr lang="en-US" dirty="0" smtClean="0"/>
              <a:t> </a:t>
            </a:r>
            <a:r>
              <a:rPr lang="en-US" dirty="0" err="1" smtClean="0"/>
              <a:t>parametrech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endParaRPr lang="en-US" dirty="0"/>
          </a:p>
          <a:p>
            <a:r>
              <a:rPr lang="en-US" dirty="0" err="1"/>
              <a:t>Vyžaduje</a:t>
            </a:r>
            <a:r>
              <a:rPr lang="en-US" dirty="0"/>
              <a:t> model </a:t>
            </a:r>
            <a:r>
              <a:rPr lang="en-US" dirty="0" err="1"/>
              <a:t>atmosféry</a:t>
            </a:r>
            <a:r>
              <a:rPr lang="en-US" dirty="0"/>
              <a:t> (</a:t>
            </a:r>
            <a:r>
              <a:rPr lang="en-US" dirty="0" err="1"/>
              <a:t>realistický</a:t>
            </a:r>
            <a:r>
              <a:rPr lang="en-US" dirty="0"/>
              <a:t>) se </a:t>
            </a:r>
            <a:r>
              <a:rPr lang="en-US" dirty="0" err="1"/>
              <a:t>započtenou</a:t>
            </a:r>
            <a:r>
              <a:rPr lang="en-US" dirty="0"/>
              <a:t> </a:t>
            </a:r>
            <a:r>
              <a:rPr lang="en-US" dirty="0" err="1"/>
              <a:t>fyzikou</a:t>
            </a:r>
            <a:r>
              <a:rPr lang="en-US" dirty="0"/>
              <a:t> (</a:t>
            </a:r>
            <a:r>
              <a:rPr lang="en-US" dirty="0" err="1"/>
              <a:t>realistickou</a:t>
            </a:r>
            <a:r>
              <a:rPr lang="en-US" dirty="0"/>
              <a:t>)</a:t>
            </a:r>
          </a:p>
          <a:p>
            <a:r>
              <a:rPr lang="en-US" dirty="0" err="1"/>
              <a:t>Tradičně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1-D model se </a:t>
            </a:r>
            <a:r>
              <a:rPr lang="en-US" dirty="0" err="1"/>
              <a:t>zjednodušenou</a:t>
            </a:r>
            <a:r>
              <a:rPr lang="en-US" dirty="0"/>
              <a:t> </a:t>
            </a:r>
            <a:r>
              <a:rPr lang="en-US" dirty="0" err="1"/>
              <a:t>fyzikou</a:t>
            </a:r>
            <a:r>
              <a:rPr lang="en-US" dirty="0"/>
              <a:t>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(</a:t>
            </a:r>
            <a:r>
              <a:rPr lang="en-US" dirty="0" err="1" smtClean="0"/>
              <a:t>ignoruje</a:t>
            </a:r>
            <a:r>
              <a:rPr lang="en-US" dirty="0" smtClean="0"/>
              <a:t> </a:t>
            </a:r>
            <a:r>
              <a:rPr lang="en-US" dirty="0" err="1" smtClean="0"/>
              <a:t>konvekci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/>
              <a:t>Ignorují</a:t>
            </a:r>
            <a:r>
              <a:rPr lang="en-US" dirty="0"/>
              <a:t> se 3-D </a:t>
            </a:r>
            <a:r>
              <a:rPr lang="en-US" dirty="0" err="1"/>
              <a:t>jevy</a:t>
            </a:r>
            <a:r>
              <a:rPr lang="en-US" dirty="0"/>
              <a:t> (</a:t>
            </a:r>
            <a:r>
              <a:rPr lang="en-US" dirty="0" err="1"/>
              <a:t>neradiální</a:t>
            </a:r>
            <a:r>
              <a:rPr lang="en-US" dirty="0"/>
              <a:t> </a:t>
            </a:r>
            <a:r>
              <a:rPr lang="en-US" dirty="0" err="1"/>
              <a:t>složky</a:t>
            </a:r>
            <a:r>
              <a:rPr lang="en-US" dirty="0"/>
              <a:t>, </a:t>
            </a:r>
            <a:r>
              <a:rPr lang="en-US" dirty="0" err="1"/>
              <a:t>okrajové</a:t>
            </a:r>
            <a:r>
              <a:rPr lang="en-US" dirty="0"/>
              <a:t> </a:t>
            </a:r>
            <a:r>
              <a:rPr lang="en-US" dirty="0" err="1" smtClean="0"/>
              <a:t>ztemnění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parametricky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/>
              <a:t>Předpokládá</a:t>
            </a:r>
            <a:r>
              <a:rPr lang="en-US" dirty="0"/>
              <a:t> se </a:t>
            </a:r>
            <a:r>
              <a:rPr lang="en-US" dirty="0" err="1"/>
              <a:t>lokálně</a:t>
            </a:r>
            <a:r>
              <a:rPr lang="en-US" dirty="0"/>
              <a:t> </a:t>
            </a:r>
            <a:r>
              <a:rPr lang="en-US" dirty="0" err="1"/>
              <a:t>rovnováha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částicemi</a:t>
            </a:r>
            <a:r>
              <a:rPr lang="en-US" dirty="0"/>
              <a:t> a </a:t>
            </a:r>
            <a:r>
              <a:rPr lang="en-US" dirty="0" err="1"/>
              <a:t>zářením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00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spektrum</a:t>
            </a:r>
            <a:endParaRPr lang="en-US" dirty="0"/>
          </a:p>
        </p:txBody>
      </p:sp>
      <p:pic>
        <p:nvPicPr>
          <p:cNvPr id="4" name="Content Placeholder 3" descr="sun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" b="9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978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Modelování</a:t>
            </a:r>
            <a:r>
              <a:rPr lang="en-US" dirty="0" smtClean="0"/>
              <a:t> </a:t>
            </a:r>
            <a:r>
              <a:rPr lang="en-US" dirty="0" err="1" smtClean="0"/>
              <a:t>spektra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2"/>
            <a:ext cx="7610476" cy="338916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Formace</a:t>
            </a:r>
            <a:r>
              <a:rPr lang="en-US" dirty="0" smtClean="0"/>
              <a:t> </a:t>
            </a:r>
            <a:r>
              <a:rPr lang="en-US" dirty="0" err="1" smtClean="0"/>
              <a:t>spektrálních</a:t>
            </a:r>
            <a:r>
              <a:rPr lang="en-US" dirty="0" smtClean="0"/>
              <a:t> </a:t>
            </a:r>
            <a:r>
              <a:rPr lang="en-US" dirty="0" err="1" smtClean="0"/>
              <a:t>čar</a:t>
            </a:r>
            <a:endParaRPr lang="en-US" dirty="0" smtClean="0"/>
          </a:p>
          <a:p>
            <a:pPr lvl="1"/>
            <a:r>
              <a:rPr lang="en-US" dirty="0" err="1" smtClean="0"/>
              <a:t>Kolize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zářivým</a:t>
            </a:r>
            <a:r>
              <a:rPr lang="en-US" dirty="0" smtClean="0"/>
              <a:t> </a:t>
            </a:r>
            <a:r>
              <a:rPr lang="en-US" dirty="0" err="1" smtClean="0"/>
              <a:t>polem</a:t>
            </a:r>
            <a:r>
              <a:rPr lang="en-US" dirty="0" smtClean="0"/>
              <a:t> a </a:t>
            </a:r>
            <a:r>
              <a:rPr lang="en-US" dirty="0" err="1" smtClean="0"/>
              <a:t>částicemi</a:t>
            </a:r>
            <a:r>
              <a:rPr lang="en-US" dirty="0" smtClean="0"/>
              <a:t> – </a:t>
            </a:r>
            <a:r>
              <a:rPr lang="en-US" dirty="0" err="1" smtClean="0"/>
              <a:t>rozptyl</a:t>
            </a:r>
            <a:r>
              <a:rPr lang="en-US" dirty="0"/>
              <a:t> –</a:t>
            </a:r>
            <a:r>
              <a:rPr lang="en-US" dirty="0" smtClean="0"/>
              <a:t> </a:t>
            </a:r>
            <a:r>
              <a:rPr lang="en-US" dirty="0" err="1" smtClean="0"/>
              <a:t>dále</a:t>
            </a:r>
            <a:r>
              <a:rPr lang="en-US" dirty="0" smtClean="0"/>
              <a:t> </a:t>
            </a:r>
            <a:r>
              <a:rPr lang="en-US" dirty="0" err="1" smtClean="0"/>
              <a:t>kvantování</a:t>
            </a:r>
            <a:r>
              <a:rPr lang="en-US" dirty="0" smtClean="0"/>
              <a:t> </a:t>
            </a:r>
            <a:r>
              <a:rPr lang="en-US" dirty="0" err="1" smtClean="0"/>
              <a:t>fotonů</a:t>
            </a:r>
            <a:r>
              <a:rPr lang="en-US" dirty="0" smtClean="0"/>
              <a:t> a </a:t>
            </a:r>
            <a:r>
              <a:rPr lang="en-US" dirty="0" err="1" smtClean="0"/>
              <a:t>relace</a:t>
            </a:r>
            <a:r>
              <a:rPr lang="en-US" dirty="0" smtClean="0"/>
              <a:t> </a:t>
            </a:r>
            <a:r>
              <a:rPr lang="en-US" dirty="0" err="1" smtClean="0"/>
              <a:t>neurčitosti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Popis</a:t>
            </a:r>
            <a:r>
              <a:rPr lang="en-US" dirty="0" smtClean="0"/>
              <a:t> </a:t>
            </a:r>
            <a:r>
              <a:rPr lang="en-US" dirty="0" err="1" smtClean="0"/>
              <a:t>interakce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a </a:t>
            </a:r>
            <a:r>
              <a:rPr lang="en-US" dirty="0" err="1" smtClean="0"/>
              <a:t>atomů</a:t>
            </a:r>
            <a:r>
              <a:rPr lang="en-US" dirty="0" smtClean="0"/>
              <a:t>/</a:t>
            </a:r>
            <a:r>
              <a:rPr lang="en-US" dirty="0" err="1" smtClean="0"/>
              <a:t>iontů</a:t>
            </a:r>
            <a:r>
              <a:rPr lang="en-US" dirty="0" smtClean="0"/>
              <a:t> </a:t>
            </a:r>
            <a:r>
              <a:rPr lang="en-US" dirty="0" err="1" smtClean="0"/>
              <a:t>pomocí</a:t>
            </a:r>
            <a:r>
              <a:rPr lang="en-US" dirty="0" smtClean="0"/>
              <a:t> </a:t>
            </a:r>
            <a:r>
              <a:rPr lang="en-US" dirty="0" err="1" smtClean="0"/>
              <a:t>Einsteinových</a:t>
            </a:r>
            <a:r>
              <a:rPr lang="en-US" dirty="0" smtClean="0"/>
              <a:t> </a:t>
            </a:r>
            <a:r>
              <a:rPr lang="en-US" dirty="0" err="1" smtClean="0"/>
              <a:t>koeficientů</a:t>
            </a:r>
            <a:r>
              <a:rPr lang="en-US" dirty="0" smtClean="0"/>
              <a:t> – </a:t>
            </a:r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výpočet</a:t>
            </a:r>
            <a:r>
              <a:rPr lang="en-US" dirty="0" smtClean="0"/>
              <a:t> je </a:t>
            </a:r>
            <a:r>
              <a:rPr lang="en-US" dirty="0" err="1" smtClean="0"/>
              <a:t>záležitost</a:t>
            </a:r>
            <a:r>
              <a:rPr lang="en-US" dirty="0" smtClean="0"/>
              <a:t> </a:t>
            </a:r>
            <a:r>
              <a:rPr lang="en-US" dirty="0" err="1" smtClean="0"/>
              <a:t>mikrofyziky</a:t>
            </a:r>
            <a:endParaRPr lang="en-US" dirty="0" smtClean="0"/>
          </a:p>
          <a:p>
            <a:r>
              <a:rPr lang="en-US" dirty="0" err="1" smtClean="0"/>
              <a:t>Výpočet</a:t>
            </a:r>
            <a:r>
              <a:rPr lang="en-US" dirty="0" smtClean="0"/>
              <a:t> </a:t>
            </a:r>
            <a:r>
              <a:rPr lang="en-US" dirty="0" err="1" smtClean="0"/>
              <a:t>pravděpodobnosti</a:t>
            </a:r>
            <a:r>
              <a:rPr lang="en-US" dirty="0" smtClean="0"/>
              <a:t> </a:t>
            </a:r>
            <a:r>
              <a:rPr lang="en-US" dirty="0" err="1" smtClean="0"/>
              <a:t>výskytu</a:t>
            </a:r>
            <a:r>
              <a:rPr lang="en-US" dirty="0" smtClean="0"/>
              <a:t> </a:t>
            </a:r>
            <a:r>
              <a:rPr lang="en-US" dirty="0" err="1" smtClean="0"/>
              <a:t>stavových</a:t>
            </a:r>
            <a:r>
              <a:rPr lang="en-US" dirty="0" smtClean="0"/>
              <a:t> </a:t>
            </a:r>
            <a:r>
              <a:rPr lang="en-US" dirty="0" err="1" smtClean="0"/>
              <a:t>přechodů</a:t>
            </a:r>
            <a:endParaRPr lang="en-US" dirty="0" smtClean="0"/>
          </a:p>
          <a:p>
            <a:pPr lvl="1"/>
            <a:r>
              <a:rPr lang="en-US" dirty="0" err="1" smtClean="0"/>
              <a:t>Každému</a:t>
            </a:r>
            <a:r>
              <a:rPr lang="en-US" dirty="0" smtClean="0"/>
              <a:t> </a:t>
            </a:r>
            <a:r>
              <a:rPr lang="en-US" dirty="0" err="1" smtClean="0"/>
              <a:t>přechodu</a:t>
            </a:r>
            <a:r>
              <a:rPr lang="en-US" dirty="0" smtClean="0"/>
              <a:t> </a:t>
            </a:r>
            <a:r>
              <a:rPr lang="en-US" dirty="0" err="1" smtClean="0"/>
              <a:t>odpovídá</a:t>
            </a:r>
            <a:r>
              <a:rPr lang="en-US" dirty="0" smtClean="0"/>
              <a:t> </a:t>
            </a:r>
            <a:r>
              <a:rPr lang="en-US" dirty="0" err="1" smtClean="0"/>
              <a:t>spektrální</a:t>
            </a:r>
            <a:r>
              <a:rPr lang="en-US" dirty="0" smtClean="0"/>
              <a:t> </a:t>
            </a:r>
            <a:r>
              <a:rPr lang="en-US" dirty="0" err="1" smtClean="0"/>
              <a:t>čára</a:t>
            </a:r>
            <a:endParaRPr lang="en-US" dirty="0" smtClean="0"/>
          </a:p>
          <a:p>
            <a:pPr lvl="1"/>
            <a:r>
              <a:rPr lang="en-US" dirty="0" err="1" smtClean="0"/>
              <a:t>Každá</a:t>
            </a:r>
            <a:r>
              <a:rPr lang="en-US" dirty="0" smtClean="0"/>
              <a:t> </a:t>
            </a:r>
            <a:r>
              <a:rPr lang="en-US" dirty="0" err="1" smtClean="0"/>
              <a:t>spektrální</a:t>
            </a:r>
            <a:r>
              <a:rPr lang="en-US" dirty="0" smtClean="0"/>
              <a:t> </a:t>
            </a:r>
            <a:r>
              <a:rPr lang="en-US" dirty="0" err="1" smtClean="0"/>
              <a:t>čára</a:t>
            </a:r>
            <a:r>
              <a:rPr lang="en-US" dirty="0" smtClean="0"/>
              <a:t> </a:t>
            </a:r>
            <a:r>
              <a:rPr lang="en-US" dirty="0" err="1" smtClean="0"/>
              <a:t>zvyšuje</a:t>
            </a:r>
            <a:r>
              <a:rPr lang="en-US" dirty="0" smtClean="0"/>
              <a:t> </a:t>
            </a:r>
            <a:r>
              <a:rPr lang="en-US" dirty="0" err="1" smtClean="0"/>
              <a:t>opacitu</a:t>
            </a:r>
            <a:endParaRPr lang="en-US" dirty="0" smtClean="0"/>
          </a:p>
          <a:p>
            <a:r>
              <a:rPr lang="en-US" dirty="0" err="1" smtClean="0"/>
              <a:t>Chemické</a:t>
            </a:r>
            <a:r>
              <a:rPr lang="en-US" dirty="0" smtClean="0"/>
              <a:t> </a:t>
            </a:r>
            <a:r>
              <a:rPr lang="en-US" dirty="0" err="1" smtClean="0"/>
              <a:t>složení</a:t>
            </a:r>
            <a:r>
              <a:rPr lang="en-US" dirty="0" smtClean="0"/>
              <a:t> </a:t>
            </a:r>
            <a:r>
              <a:rPr lang="en-US" dirty="0" err="1" smtClean="0"/>
              <a:t>hraje</a:t>
            </a:r>
            <a:r>
              <a:rPr lang="en-US" dirty="0" smtClean="0"/>
              <a:t> </a:t>
            </a:r>
            <a:r>
              <a:rPr lang="en-US" dirty="0" err="1" smtClean="0"/>
              <a:t>roli</a:t>
            </a:r>
            <a:r>
              <a:rPr lang="en-US" dirty="0" smtClean="0"/>
              <a:t> –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použít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neznámou</a:t>
            </a:r>
            <a:r>
              <a:rPr lang="en-US" dirty="0" smtClean="0"/>
              <a:t> a </a:t>
            </a:r>
            <a:r>
              <a:rPr lang="en-US" dirty="0" err="1" smtClean="0"/>
              <a:t>úlohu</a:t>
            </a:r>
            <a:r>
              <a:rPr lang="en-US" dirty="0" smtClean="0"/>
              <a:t> </a:t>
            </a:r>
            <a:r>
              <a:rPr lang="en-US" dirty="0" err="1" smtClean="0"/>
              <a:t>invertovat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4823337"/>
            <a:ext cx="2233158" cy="1673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343" y="4680206"/>
            <a:ext cx="2290857" cy="1717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136" y="4823335"/>
            <a:ext cx="2329886" cy="174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3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Semiempirický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19" y="1291042"/>
            <a:ext cx="2968321" cy="4975288"/>
          </a:xfrm>
        </p:spPr>
        <p:txBody>
          <a:bodyPr/>
          <a:lstStyle/>
          <a:p>
            <a:r>
              <a:rPr lang="en-US" dirty="0" err="1" smtClean="0"/>
              <a:t>Inverze</a:t>
            </a:r>
            <a:r>
              <a:rPr lang="en-US" dirty="0" smtClean="0"/>
              <a:t> </a:t>
            </a:r>
            <a:r>
              <a:rPr lang="en-US" dirty="0" err="1" smtClean="0"/>
              <a:t>spektrálních</a:t>
            </a:r>
            <a:r>
              <a:rPr lang="en-US" dirty="0" smtClean="0"/>
              <a:t> </a:t>
            </a:r>
            <a:r>
              <a:rPr lang="en-US" dirty="0" err="1" smtClean="0"/>
              <a:t>čar</a:t>
            </a:r>
            <a:endParaRPr lang="en-US" dirty="0" smtClean="0"/>
          </a:p>
          <a:p>
            <a:r>
              <a:rPr lang="en-US" dirty="0" err="1" smtClean="0"/>
              <a:t>Každá</a:t>
            </a:r>
            <a:r>
              <a:rPr lang="en-US" dirty="0" smtClean="0"/>
              <a:t> </a:t>
            </a:r>
            <a:r>
              <a:rPr lang="en-US" dirty="0" err="1" smtClean="0"/>
              <a:t>část</a:t>
            </a:r>
            <a:r>
              <a:rPr lang="en-US" dirty="0" smtClean="0"/>
              <a:t> </a:t>
            </a:r>
            <a:r>
              <a:rPr lang="en-US" dirty="0" err="1" smtClean="0"/>
              <a:t>čáry</a:t>
            </a:r>
            <a:r>
              <a:rPr lang="en-US" dirty="0" smtClean="0"/>
              <a:t> se </a:t>
            </a:r>
            <a:r>
              <a:rPr lang="en-US" dirty="0" err="1" smtClean="0"/>
              <a:t>formuje</a:t>
            </a:r>
            <a:r>
              <a:rPr lang="en-US" dirty="0" smtClean="0"/>
              <a:t> v </a:t>
            </a:r>
            <a:r>
              <a:rPr lang="en-US" dirty="0" err="1" smtClean="0"/>
              <a:t>jiné</a:t>
            </a:r>
            <a:r>
              <a:rPr lang="en-US" dirty="0" smtClean="0"/>
              <a:t> </a:t>
            </a:r>
            <a:r>
              <a:rPr lang="en-US" dirty="0" err="1" smtClean="0"/>
              <a:t>hloubce</a:t>
            </a:r>
            <a:endParaRPr lang="en-US" dirty="0" smtClean="0"/>
          </a:p>
          <a:p>
            <a:pPr lvl="1"/>
            <a:r>
              <a:rPr lang="en-US" dirty="0" smtClean="0"/>
              <a:t>Ne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docela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</a:t>
            </a:r>
          </a:p>
          <a:p>
            <a:pPr lvl="1"/>
            <a:r>
              <a:rPr lang="en-US" dirty="0" err="1" smtClean="0"/>
              <a:t>Intenzita</a:t>
            </a:r>
            <a:r>
              <a:rPr lang="en-US" dirty="0" smtClean="0"/>
              <a:t> </a:t>
            </a:r>
            <a:r>
              <a:rPr lang="en-US" dirty="0" err="1" smtClean="0"/>
              <a:t>odpovídá</a:t>
            </a:r>
            <a:r>
              <a:rPr lang="en-US" dirty="0" smtClean="0"/>
              <a:t> </a:t>
            </a:r>
            <a:r>
              <a:rPr lang="en-US" dirty="0" err="1" smtClean="0"/>
              <a:t>teplotě</a:t>
            </a:r>
            <a:endParaRPr lang="en-US" dirty="0" smtClean="0"/>
          </a:p>
          <a:p>
            <a:pPr lvl="1"/>
            <a:r>
              <a:rPr lang="en-US" dirty="0" smtClean="0"/>
              <a:t>Z </a:t>
            </a:r>
            <a:r>
              <a:rPr lang="en-US" dirty="0" err="1" smtClean="0"/>
              <a:t>profilu</a:t>
            </a:r>
            <a:r>
              <a:rPr lang="en-US" dirty="0" smtClean="0"/>
              <a:t> 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spektrálních</a:t>
            </a:r>
            <a:r>
              <a:rPr lang="en-US" dirty="0" smtClean="0"/>
              <a:t> </a:t>
            </a:r>
            <a:r>
              <a:rPr lang="en-US" dirty="0" err="1" smtClean="0"/>
              <a:t>čar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odhadnout</a:t>
            </a:r>
            <a:r>
              <a:rPr lang="en-US" dirty="0" smtClean="0"/>
              <a:t> </a:t>
            </a:r>
            <a:r>
              <a:rPr lang="en-US" dirty="0" err="1" smtClean="0"/>
              <a:t>vlastnosti</a:t>
            </a:r>
            <a:r>
              <a:rPr lang="en-US" dirty="0" smtClean="0"/>
              <a:t> </a:t>
            </a:r>
            <a:r>
              <a:rPr lang="en-US" dirty="0" err="1" smtClean="0"/>
              <a:t>atmosféry</a:t>
            </a:r>
            <a:endParaRPr lang="en-US" dirty="0" smtClean="0"/>
          </a:p>
          <a:p>
            <a:r>
              <a:rPr lang="en-US" dirty="0" err="1" smtClean="0"/>
              <a:t>Formační</a:t>
            </a:r>
            <a:r>
              <a:rPr lang="en-US" dirty="0" smtClean="0"/>
              <a:t> </a:t>
            </a:r>
            <a:r>
              <a:rPr lang="en-US" dirty="0" err="1" smtClean="0"/>
              <a:t>hlouby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výsledkem</a:t>
            </a:r>
            <a:r>
              <a:rPr lang="en-US" dirty="0" smtClean="0"/>
              <a:t> </a:t>
            </a:r>
            <a:r>
              <a:rPr lang="en-US" dirty="0" err="1" smtClean="0"/>
              <a:t>modelu</a:t>
            </a:r>
            <a:r>
              <a:rPr lang="en-US" dirty="0" smtClean="0"/>
              <a:t>!</a:t>
            </a:r>
          </a:p>
        </p:txBody>
      </p:sp>
      <p:pic>
        <p:nvPicPr>
          <p:cNvPr id="4" name="Picture 3" descr="AACHCYR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90" y="1291042"/>
            <a:ext cx="5205023" cy="388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5625" y="5835989"/>
            <a:ext cx="192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VAL, </a:t>
            </a:r>
            <a:r>
              <a:rPr lang="en-US" dirty="0" err="1" smtClean="0">
                <a:latin typeface="Arial"/>
                <a:cs typeface="Arial"/>
              </a:rPr>
              <a:t>Maltby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atd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42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1-D vs. 3-D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06" y="1291042"/>
            <a:ext cx="4095713" cy="497528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1-D – </a:t>
            </a:r>
            <a:r>
              <a:rPr lang="en-US" dirty="0" err="1" smtClean="0"/>
              <a:t>radiální</a:t>
            </a:r>
            <a:r>
              <a:rPr lang="en-US" dirty="0" smtClean="0"/>
              <a:t> </a:t>
            </a:r>
            <a:r>
              <a:rPr lang="en-US" dirty="0" err="1" smtClean="0"/>
              <a:t>závislost</a:t>
            </a:r>
            <a:r>
              <a:rPr lang="en-US" dirty="0" smtClean="0"/>
              <a:t>, </a:t>
            </a:r>
            <a:r>
              <a:rPr lang="en-US" dirty="0" err="1" smtClean="0"/>
              <a:t>konvekce</a:t>
            </a:r>
            <a:r>
              <a:rPr lang="en-US" dirty="0" smtClean="0"/>
              <a:t> </a:t>
            </a:r>
            <a:r>
              <a:rPr lang="en-US" dirty="0" err="1" smtClean="0"/>
              <a:t>parametricky</a:t>
            </a:r>
            <a:endParaRPr lang="en-US" dirty="0" smtClean="0"/>
          </a:p>
          <a:p>
            <a:pPr lvl="1"/>
            <a:r>
              <a:rPr lang="en-US" dirty="0" err="1" smtClean="0"/>
              <a:t>Snadno</a:t>
            </a:r>
            <a:r>
              <a:rPr lang="en-US" dirty="0" smtClean="0"/>
              <a:t> se </a:t>
            </a:r>
            <a:r>
              <a:rPr lang="en-US" dirty="0" err="1" smtClean="0"/>
              <a:t>počítá</a:t>
            </a:r>
            <a:endParaRPr lang="en-US" dirty="0" smtClean="0"/>
          </a:p>
          <a:p>
            <a:pPr lvl="1"/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započítat</a:t>
            </a:r>
            <a:r>
              <a:rPr lang="en-US" dirty="0" smtClean="0"/>
              <a:t> </a:t>
            </a:r>
            <a:r>
              <a:rPr lang="en-US" dirty="0" err="1" smtClean="0"/>
              <a:t>detailnější</a:t>
            </a:r>
            <a:r>
              <a:rPr lang="en-US" dirty="0" smtClean="0"/>
              <a:t> </a:t>
            </a:r>
            <a:r>
              <a:rPr lang="en-US" dirty="0" err="1" smtClean="0"/>
              <a:t>fyziku</a:t>
            </a:r>
            <a:r>
              <a:rPr lang="en-US" dirty="0" smtClean="0"/>
              <a:t> (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spektrálních</a:t>
            </a:r>
            <a:r>
              <a:rPr lang="en-US" dirty="0" smtClean="0"/>
              <a:t> </a:t>
            </a:r>
            <a:r>
              <a:rPr lang="en-US" dirty="0" err="1" smtClean="0"/>
              <a:t>čar</a:t>
            </a:r>
            <a:r>
              <a:rPr lang="en-US" dirty="0" smtClean="0"/>
              <a:t> </a:t>
            </a:r>
            <a:r>
              <a:rPr lang="en-US" dirty="0" err="1" smtClean="0"/>
              <a:t>atd</a:t>
            </a:r>
            <a:r>
              <a:rPr lang="en-US" dirty="0" smtClean="0"/>
              <a:t>.)</a:t>
            </a:r>
          </a:p>
          <a:p>
            <a:pPr lvl="1"/>
            <a:r>
              <a:rPr lang="en-US" dirty="0" smtClean="0"/>
              <a:t>Ad hoc </a:t>
            </a:r>
            <a:r>
              <a:rPr lang="en-US" dirty="0" err="1" smtClean="0"/>
              <a:t>parametry</a:t>
            </a:r>
            <a:r>
              <a:rPr lang="en-US" dirty="0" smtClean="0"/>
              <a:t> (</a:t>
            </a:r>
            <a:r>
              <a:rPr lang="en-US" dirty="0" err="1" smtClean="0"/>
              <a:t>mikroturbulence</a:t>
            </a:r>
            <a:r>
              <a:rPr lang="en-US" dirty="0" smtClean="0"/>
              <a:t>, </a:t>
            </a:r>
            <a:r>
              <a:rPr lang="en-US" dirty="0" err="1" smtClean="0"/>
              <a:t>makroturbulence</a:t>
            </a:r>
            <a:r>
              <a:rPr lang="en-US" dirty="0" smtClean="0"/>
              <a:t>, …)</a:t>
            </a:r>
            <a:endParaRPr lang="en-US" dirty="0"/>
          </a:p>
          <a:p>
            <a:pPr lvl="1"/>
            <a:r>
              <a:rPr lang="en-US" dirty="0" smtClean="0"/>
              <a:t>1-D </a:t>
            </a:r>
            <a:r>
              <a:rPr lang="en-US" dirty="0" err="1" smtClean="0"/>
              <a:t>aproximace</a:t>
            </a:r>
            <a:r>
              <a:rPr lang="en-US" dirty="0" smtClean="0"/>
              <a:t> je </a:t>
            </a:r>
            <a:r>
              <a:rPr lang="en-US" dirty="0" err="1" smtClean="0"/>
              <a:t>přijatelná</a:t>
            </a:r>
            <a:endParaRPr lang="en-US" dirty="0"/>
          </a:p>
          <a:p>
            <a:r>
              <a:rPr lang="en-US" dirty="0" smtClean="0"/>
              <a:t>3-D – </a:t>
            </a:r>
            <a:r>
              <a:rPr lang="en-US" dirty="0" err="1" smtClean="0"/>
              <a:t>detailní</a:t>
            </a:r>
            <a:r>
              <a:rPr lang="en-US" dirty="0" smtClean="0"/>
              <a:t> model </a:t>
            </a:r>
            <a:r>
              <a:rPr lang="en-US" dirty="0" err="1" smtClean="0"/>
              <a:t>včetně</a:t>
            </a:r>
            <a:r>
              <a:rPr lang="en-US" dirty="0" smtClean="0"/>
              <a:t> 3-D </a:t>
            </a:r>
            <a:r>
              <a:rPr lang="en-US" dirty="0" err="1" smtClean="0"/>
              <a:t>konvekce</a:t>
            </a:r>
            <a:endParaRPr lang="en-US" dirty="0" smtClean="0"/>
          </a:p>
          <a:p>
            <a:pPr lvl="1"/>
            <a:r>
              <a:rPr lang="en-US" dirty="0" err="1" smtClean="0"/>
              <a:t>Velmi</a:t>
            </a:r>
            <a:r>
              <a:rPr lang="en-US" dirty="0" smtClean="0"/>
              <a:t> </a:t>
            </a:r>
            <a:r>
              <a:rPr lang="en-US" dirty="0" err="1" smtClean="0"/>
              <a:t>náročné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výpočty</a:t>
            </a:r>
            <a:endParaRPr lang="en-US" dirty="0" smtClean="0"/>
          </a:p>
          <a:p>
            <a:pPr lvl="2"/>
            <a:r>
              <a:rPr lang="en-US" dirty="0" err="1" smtClean="0"/>
              <a:t>Nutné</a:t>
            </a:r>
            <a:r>
              <a:rPr lang="en-US" dirty="0" smtClean="0"/>
              <a:t> </a:t>
            </a:r>
            <a:r>
              <a:rPr lang="en-US" dirty="0" err="1" smtClean="0"/>
              <a:t>ořezat</a:t>
            </a:r>
            <a:r>
              <a:rPr lang="en-US" dirty="0" smtClean="0"/>
              <a:t> </a:t>
            </a:r>
            <a:r>
              <a:rPr lang="en-US" dirty="0" err="1" smtClean="0"/>
              <a:t>fyziku</a:t>
            </a:r>
            <a:r>
              <a:rPr lang="en-US" dirty="0" smtClean="0"/>
              <a:t> – </a:t>
            </a:r>
            <a:r>
              <a:rPr lang="en-US" dirty="0" err="1" smtClean="0"/>
              <a:t>výběr</a:t>
            </a:r>
            <a:r>
              <a:rPr lang="en-US" dirty="0" smtClean="0"/>
              <a:t> </a:t>
            </a:r>
            <a:r>
              <a:rPr lang="en-US" dirty="0" err="1" smtClean="0"/>
              <a:t>jen</a:t>
            </a:r>
            <a:r>
              <a:rPr lang="en-US" dirty="0" smtClean="0"/>
              <a:t> </a:t>
            </a:r>
            <a:r>
              <a:rPr lang="en-US" dirty="0" err="1" smtClean="0"/>
              <a:t>určitých</a:t>
            </a:r>
            <a:r>
              <a:rPr lang="en-US" dirty="0" smtClean="0"/>
              <a:t> </a:t>
            </a:r>
            <a:r>
              <a:rPr lang="en-US" dirty="0" err="1" smtClean="0"/>
              <a:t>spektrálních</a:t>
            </a:r>
            <a:r>
              <a:rPr lang="en-US" dirty="0" smtClean="0"/>
              <a:t> </a:t>
            </a:r>
            <a:r>
              <a:rPr lang="en-US" dirty="0" err="1" smtClean="0"/>
              <a:t>čar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určitá</a:t>
            </a:r>
            <a:r>
              <a:rPr lang="en-US" dirty="0" smtClean="0"/>
              <a:t> forma </a:t>
            </a:r>
            <a:r>
              <a:rPr lang="en-US" dirty="0" err="1" smtClean="0"/>
              <a:t>průměrování</a:t>
            </a:r>
            <a:endParaRPr lang="en-US" dirty="0" smtClean="0"/>
          </a:p>
          <a:p>
            <a:pPr lvl="1"/>
            <a:r>
              <a:rPr lang="en-US" dirty="0" smtClean="0"/>
              <a:t>Ad hoc </a:t>
            </a:r>
            <a:r>
              <a:rPr lang="en-US" dirty="0" err="1" smtClean="0"/>
              <a:t>nejsou</a:t>
            </a:r>
            <a:r>
              <a:rPr lang="en-US" dirty="0" smtClean="0"/>
              <a:t> </a:t>
            </a:r>
            <a:r>
              <a:rPr lang="en-US" dirty="0" err="1" smtClean="0"/>
              <a:t>nutné</a:t>
            </a:r>
            <a:r>
              <a:rPr lang="en-US" dirty="0" smtClean="0"/>
              <a:t> –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automaticky</a:t>
            </a:r>
            <a:r>
              <a:rPr lang="en-US" dirty="0" smtClean="0"/>
              <a:t> </a:t>
            </a:r>
            <a:r>
              <a:rPr lang="en-US" dirty="0" err="1" smtClean="0"/>
              <a:t>zahrnuty</a:t>
            </a:r>
            <a:r>
              <a:rPr lang="en-US" dirty="0" smtClean="0"/>
              <a:t> v </a:t>
            </a:r>
            <a:r>
              <a:rPr lang="en-US" dirty="0" err="1" smtClean="0"/>
              <a:t>hydrodynamickém</a:t>
            </a:r>
            <a:r>
              <a:rPr lang="en-US" dirty="0" smtClean="0"/>
              <a:t> </a:t>
            </a:r>
            <a:r>
              <a:rPr lang="en-US" dirty="0" err="1" smtClean="0"/>
              <a:t>modelu</a:t>
            </a:r>
            <a:endParaRPr lang="en-US" dirty="0" smtClean="0"/>
          </a:p>
          <a:p>
            <a:pPr lvl="1"/>
            <a:r>
              <a:rPr lang="en-US" dirty="0" err="1" smtClean="0"/>
              <a:t>Konvekce</a:t>
            </a:r>
            <a:r>
              <a:rPr lang="en-US" dirty="0" smtClean="0"/>
              <a:t> je </a:t>
            </a:r>
            <a:r>
              <a:rPr lang="en-US" dirty="0" err="1" smtClean="0"/>
              <a:t>nerealistická</a:t>
            </a:r>
            <a:r>
              <a:rPr lang="en-US" dirty="0" smtClean="0"/>
              <a:t> – </a:t>
            </a:r>
            <a:r>
              <a:rPr lang="en-US" dirty="0" err="1" smtClean="0"/>
              <a:t>nelze</a:t>
            </a:r>
            <a:r>
              <a:rPr lang="en-US" dirty="0" smtClean="0"/>
              <a:t> </a:t>
            </a:r>
            <a:r>
              <a:rPr lang="en-US" dirty="0" err="1" smtClean="0"/>
              <a:t>modelovat</a:t>
            </a:r>
            <a:r>
              <a:rPr lang="en-US" dirty="0" smtClean="0"/>
              <a:t> </a:t>
            </a:r>
            <a:r>
              <a:rPr lang="en-US" dirty="0" err="1" smtClean="0"/>
              <a:t>každý</a:t>
            </a:r>
            <a:r>
              <a:rPr lang="en-US" dirty="0" smtClean="0"/>
              <a:t> atom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913" y="1291042"/>
            <a:ext cx="41529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7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Průlet</a:t>
            </a:r>
            <a:r>
              <a:rPr lang="en-US" dirty="0" smtClean="0"/>
              <a:t> </a:t>
            </a:r>
            <a:r>
              <a:rPr lang="en-US" dirty="0" err="1" smtClean="0"/>
              <a:t>nad</a:t>
            </a:r>
            <a:r>
              <a:rPr lang="en-US" dirty="0" smtClean="0"/>
              <a:t> </a:t>
            </a:r>
            <a:r>
              <a:rPr lang="en-US" dirty="0" err="1" smtClean="0"/>
              <a:t>granulací</a:t>
            </a:r>
            <a:endParaRPr lang="en-US" dirty="0"/>
          </a:p>
        </p:txBody>
      </p:sp>
      <p:pic>
        <p:nvPicPr>
          <p:cNvPr id="4" name="fly_movie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9563" y="1290638"/>
            <a:ext cx="6678612" cy="4975225"/>
          </a:xfrm>
        </p:spPr>
      </p:pic>
    </p:spTree>
    <p:extLst>
      <p:ext uri="{BB962C8B-B14F-4D97-AF65-F5344CB8AC3E}">
        <p14:creationId xmlns:p14="http://schemas.microsoft.com/office/powerpoint/2010/main" val="78036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Nové</a:t>
            </a:r>
            <a:r>
              <a:rPr lang="en-US" dirty="0" smtClean="0"/>
              <a:t> </a:t>
            </a:r>
            <a:r>
              <a:rPr lang="en-US" dirty="0" err="1" smtClean="0"/>
              <a:t>chemické</a:t>
            </a:r>
            <a:r>
              <a:rPr lang="en-US" dirty="0" smtClean="0"/>
              <a:t> </a:t>
            </a:r>
            <a:r>
              <a:rPr lang="en-US" dirty="0" err="1" smtClean="0"/>
              <a:t>složení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769" y="1291042"/>
            <a:ext cx="4330231" cy="497528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Detailní</a:t>
            </a:r>
            <a:r>
              <a:rPr lang="en-US" dirty="0" smtClean="0"/>
              <a:t> 3-D model –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zastoupení</a:t>
            </a:r>
            <a:r>
              <a:rPr lang="en-US" dirty="0" smtClean="0"/>
              <a:t> </a:t>
            </a:r>
            <a:r>
              <a:rPr lang="en-US" dirty="0" err="1" smtClean="0"/>
              <a:t>těžkých</a:t>
            </a:r>
            <a:r>
              <a:rPr lang="en-US" dirty="0" smtClean="0"/>
              <a:t> </a:t>
            </a:r>
            <a:r>
              <a:rPr lang="en-US" dirty="0" err="1" smtClean="0"/>
              <a:t>prvků</a:t>
            </a:r>
            <a:endParaRPr lang="en-US" dirty="0" smtClean="0"/>
          </a:p>
          <a:p>
            <a:r>
              <a:rPr lang="en-US" dirty="0" err="1" smtClean="0"/>
              <a:t>Metalicita</a:t>
            </a:r>
            <a:r>
              <a:rPr lang="en-US" dirty="0" smtClean="0"/>
              <a:t> </a:t>
            </a:r>
            <a:r>
              <a:rPr lang="en-US" dirty="0" err="1" smtClean="0"/>
              <a:t>předtím</a:t>
            </a:r>
            <a:r>
              <a:rPr lang="en-US" dirty="0" smtClean="0"/>
              <a:t> 0,023, </a:t>
            </a:r>
            <a:r>
              <a:rPr lang="en-US" dirty="0" err="1" smtClean="0"/>
              <a:t>dnes</a:t>
            </a:r>
            <a:r>
              <a:rPr lang="en-US" dirty="0" smtClean="0"/>
              <a:t> 0,012</a:t>
            </a:r>
          </a:p>
          <a:p>
            <a:pPr lvl="1"/>
            <a:r>
              <a:rPr lang="en-US" dirty="0" err="1" smtClean="0"/>
              <a:t>Souhlasí</a:t>
            </a:r>
            <a:r>
              <a:rPr lang="en-US" dirty="0" smtClean="0"/>
              <a:t> s </a:t>
            </a:r>
            <a:r>
              <a:rPr lang="en-US" dirty="0" err="1" smtClean="0"/>
              <a:t>chemickým</a:t>
            </a:r>
            <a:r>
              <a:rPr lang="en-US" dirty="0" smtClean="0"/>
              <a:t> </a:t>
            </a:r>
            <a:r>
              <a:rPr lang="en-US" dirty="0" err="1" smtClean="0"/>
              <a:t>složením</a:t>
            </a:r>
            <a:r>
              <a:rPr lang="en-US" dirty="0" smtClean="0"/>
              <a:t> v </a:t>
            </a:r>
            <a:r>
              <a:rPr lang="en-US" dirty="0" err="1" smtClean="0"/>
              <a:t>slunečním</a:t>
            </a:r>
            <a:r>
              <a:rPr lang="en-US" dirty="0" smtClean="0"/>
              <a:t> </a:t>
            </a:r>
            <a:r>
              <a:rPr lang="en-US" dirty="0" err="1" smtClean="0"/>
              <a:t>okolí</a:t>
            </a:r>
            <a:endParaRPr lang="en-US" dirty="0" smtClean="0"/>
          </a:p>
          <a:p>
            <a:pPr lvl="1"/>
            <a:r>
              <a:rPr lang="en-US" dirty="0" err="1" smtClean="0"/>
              <a:t>Lépe</a:t>
            </a:r>
            <a:r>
              <a:rPr lang="en-US" dirty="0" smtClean="0"/>
              <a:t> </a:t>
            </a:r>
            <a:r>
              <a:rPr lang="en-US" dirty="0" err="1" smtClean="0"/>
              <a:t>vysvětluje</a:t>
            </a:r>
            <a:r>
              <a:rPr lang="en-US" dirty="0" smtClean="0"/>
              <a:t> </a:t>
            </a:r>
            <a:r>
              <a:rPr lang="en-US" dirty="0" err="1" smtClean="0"/>
              <a:t>tok</a:t>
            </a:r>
            <a:r>
              <a:rPr lang="en-US" dirty="0" smtClean="0"/>
              <a:t> </a:t>
            </a:r>
            <a:r>
              <a:rPr lang="en-US" dirty="0" err="1" smtClean="0"/>
              <a:t>neutrin</a:t>
            </a:r>
            <a:r>
              <a:rPr lang="en-US" dirty="0" smtClean="0"/>
              <a:t> (ale </a:t>
            </a:r>
            <a:r>
              <a:rPr lang="en-US" dirty="0" err="1" smtClean="0"/>
              <a:t>velké</a:t>
            </a:r>
            <a:r>
              <a:rPr lang="en-US" dirty="0" smtClean="0"/>
              <a:t> </a:t>
            </a:r>
            <a:r>
              <a:rPr lang="en-US" dirty="0" err="1" smtClean="0"/>
              <a:t>chyby</a:t>
            </a:r>
            <a:r>
              <a:rPr lang="en-US" dirty="0" smtClean="0"/>
              <a:t>, </a:t>
            </a:r>
            <a:r>
              <a:rPr lang="en-US" dirty="0" err="1" smtClean="0"/>
              <a:t>takže</a:t>
            </a:r>
            <a:r>
              <a:rPr lang="en-US" dirty="0" smtClean="0"/>
              <a:t> </a:t>
            </a:r>
            <a:r>
              <a:rPr lang="en-US" dirty="0" err="1" smtClean="0"/>
              <a:t>nerozhodně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Problém</a:t>
            </a:r>
            <a:r>
              <a:rPr lang="en-US" dirty="0" smtClean="0"/>
              <a:t> s </a:t>
            </a:r>
            <a:r>
              <a:rPr lang="en-US" dirty="0" err="1" smtClean="0"/>
              <a:t>helioseismologií</a:t>
            </a:r>
            <a:r>
              <a:rPr lang="en-US" dirty="0" smtClean="0"/>
              <a:t> – </a:t>
            </a:r>
            <a:r>
              <a:rPr lang="en-US" dirty="0" err="1" smtClean="0"/>
              <a:t>jiný</a:t>
            </a:r>
            <a:r>
              <a:rPr lang="en-US" dirty="0" smtClean="0"/>
              <a:t> </a:t>
            </a:r>
            <a:r>
              <a:rPr lang="en-US" dirty="0" err="1" smtClean="0"/>
              <a:t>profil</a:t>
            </a:r>
            <a:r>
              <a:rPr lang="en-US" dirty="0" smtClean="0"/>
              <a:t> </a:t>
            </a:r>
            <a:r>
              <a:rPr lang="en-US" dirty="0" err="1" smtClean="0"/>
              <a:t>rychlosti</a:t>
            </a:r>
            <a:r>
              <a:rPr lang="en-US" dirty="0" smtClean="0"/>
              <a:t> </a:t>
            </a:r>
            <a:r>
              <a:rPr lang="en-US" dirty="0" err="1" smtClean="0"/>
              <a:t>zvuku</a:t>
            </a:r>
            <a:r>
              <a:rPr lang="en-US" dirty="0" smtClean="0"/>
              <a:t> a </a:t>
            </a:r>
            <a:r>
              <a:rPr lang="en-US" dirty="0" err="1" smtClean="0"/>
              <a:t>mělčí</a:t>
            </a:r>
            <a:r>
              <a:rPr lang="en-US" dirty="0" smtClean="0"/>
              <a:t>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zóna</a:t>
            </a:r>
            <a:endParaRPr lang="en-US" dirty="0" smtClean="0"/>
          </a:p>
          <a:p>
            <a:pPr lvl="2"/>
            <a:r>
              <a:rPr lang="en-US" dirty="0" smtClean="0"/>
              <a:t>Pro </a:t>
            </a:r>
            <a:r>
              <a:rPr lang="en-US" dirty="0" err="1" smtClean="0"/>
              <a:t>návrat</a:t>
            </a:r>
            <a:r>
              <a:rPr lang="en-US" dirty="0" smtClean="0"/>
              <a:t> k </a:t>
            </a:r>
            <a:r>
              <a:rPr lang="en-US" dirty="0" err="1" smtClean="0"/>
              <a:t>souhlasu</a:t>
            </a:r>
            <a:r>
              <a:rPr lang="en-US" dirty="0" smtClean="0"/>
              <a:t> je </a:t>
            </a:r>
            <a:r>
              <a:rPr lang="en-US" dirty="0" err="1" smtClean="0"/>
              <a:t>zapotřebí</a:t>
            </a:r>
            <a:r>
              <a:rPr lang="en-US" dirty="0" smtClean="0"/>
              <a:t> o </a:t>
            </a:r>
            <a:r>
              <a:rPr lang="en-US" dirty="0" err="1" smtClean="0"/>
              <a:t>cca</a:t>
            </a:r>
            <a:r>
              <a:rPr lang="en-US" dirty="0" smtClean="0"/>
              <a:t> 10 % </a:t>
            </a:r>
            <a:r>
              <a:rPr lang="en-US" dirty="0" err="1" smtClean="0"/>
              <a:t>větší</a:t>
            </a:r>
            <a:r>
              <a:rPr lang="en-US" dirty="0" smtClean="0"/>
              <a:t> </a:t>
            </a:r>
            <a:r>
              <a:rPr lang="en-US" dirty="0" err="1" smtClean="0"/>
              <a:t>opacita</a:t>
            </a:r>
            <a:r>
              <a:rPr lang="en-US" dirty="0" smtClean="0"/>
              <a:t> v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zóně</a:t>
            </a:r>
            <a:endParaRPr lang="en-US" dirty="0" smtClean="0"/>
          </a:p>
          <a:p>
            <a:pPr lvl="3"/>
            <a:r>
              <a:rPr lang="en-US" dirty="0" err="1" smtClean="0"/>
              <a:t>Nedostatečná</a:t>
            </a:r>
            <a:r>
              <a:rPr lang="en-US" dirty="0" smtClean="0"/>
              <a:t> </a:t>
            </a:r>
            <a:r>
              <a:rPr lang="en-US" dirty="0" err="1" smtClean="0"/>
              <a:t>mikrofyzika</a:t>
            </a:r>
            <a:r>
              <a:rPr lang="en-US" dirty="0" smtClean="0"/>
              <a:t>? </a:t>
            </a:r>
          </a:p>
          <a:p>
            <a:pPr lvl="3"/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míchání</a:t>
            </a:r>
            <a:r>
              <a:rPr lang="en-US" dirty="0" smtClean="0"/>
              <a:t> </a:t>
            </a:r>
            <a:r>
              <a:rPr lang="en-US" dirty="0" err="1" smtClean="0"/>
              <a:t>zvukovými</a:t>
            </a:r>
            <a:r>
              <a:rPr lang="en-US" dirty="0" smtClean="0"/>
              <a:t> </a:t>
            </a:r>
            <a:r>
              <a:rPr lang="en-US" dirty="0" err="1" smtClean="0"/>
              <a:t>vlnami</a:t>
            </a:r>
            <a:r>
              <a:rPr lang="en-US" dirty="0" smtClean="0"/>
              <a:t>?</a:t>
            </a:r>
          </a:p>
          <a:p>
            <a:pPr lvl="3"/>
            <a:r>
              <a:rPr lang="en-US" dirty="0" err="1" smtClean="0"/>
              <a:t>Jiné</a:t>
            </a:r>
            <a:r>
              <a:rPr lang="en-US" dirty="0" smtClean="0"/>
              <a:t> </a:t>
            </a:r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chemické</a:t>
            </a:r>
            <a:r>
              <a:rPr lang="en-US" dirty="0" smtClean="0"/>
              <a:t> </a:t>
            </a:r>
            <a:r>
              <a:rPr lang="en-US" dirty="0" err="1" smtClean="0"/>
              <a:t>složení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001" y="1291042"/>
            <a:ext cx="4226811" cy="3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5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Když</a:t>
            </a:r>
            <a:r>
              <a:rPr lang="en-US" dirty="0" smtClean="0"/>
              <a:t> </a:t>
            </a:r>
            <a:r>
              <a:rPr lang="en-US" dirty="0" err="1" smtClean="0"/>
              <a:t>astronom</a:t>
            </a:r>
            <a:r>
              <a:rPr lang="en-US" dirty="0" smtClean="0"/>
              <a:t> </a:t>
            </a:r>
            <a:r>
              <a:rPr lang="en-US" dirty="0" err="1" smtClean="0"/>
              <a:t>slyší</a:t>
            </a:r>
            <a:r>
              <a:rPr lang="en-US" dirty="0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Slunce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7" name="Picture 6" descr="slu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/>
          <a:stretch/>
        </p:blipFill>
        <p:spPr>
          <a:xfrm>
            <a:off x="573061" y="865131"/>
            <a:ext cx="8115954" cy="5838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467" y="6610889"/>
            <a:ext cx="1556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Kresba</a:t>
            </a:r>
            <a:r>
              <a:rPr lang="en-US" sz="1200" dirty="0" smtClean="0">
                <a:latin typeface="Arial"/>
                <a:cs typeface="Arial"/>
              </a:rPr>
              <a:t> P. </a:t>
            </a:r>
            <a:r>
              <a:rPr lang="en-US" sz="1200" dirty="0" err="1" smtClean="0">
                <a:latin typeface="Arial"/>
                <a:cs typeface="Arial"/>
              </a:rPr>
              <a:t>Vaňáčová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42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Problém</a:t>
            </a:r>
            <a:r>
              <a:rPr lang="en-US" dirty="0" smtClean="0"/>
              <a:t> 3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</a:t>
            </a:r>
            <a:r>
              <a:rPr lang="en-US" dirty="0" err="1" smtClean="0"/>
              <a:t>heliosféry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6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vítr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556560" y="1354019"/>
            <a:ext cx="3953005" cy="4922956"/>
          </a:xfrm>
        </p:spPr>
        <p:txBody>
          <a:bodyPr/>
          <a:lstStyle/>
          <a:p>
            <a:r>
              <a:rPr lang="en-US" dirty="0" err="1" smtClean="0"/>
              <a:t>Neustálý</a:t>
            </a:r>
            <a:r>
              <a:rPr lang="en-US" dirty="0" smtClean="0"/>
              <a:t> proud </a:t>
            </a:r>
            <a:r>
              <a:rPr lang="en-US" dirty="0" err="1" smtClean="0"/>
              <a:t>částic</a:t>
            </a:r>
            <a:r>
              <a:rPr lang="en-US" dirty="0" smtClean="0"/>
              <a:t> od </a:t>
            </a:r>
            <a:r>
              <a:rPr lang="en-US" dirty="0" err="1" smtClean="0"/>
              <a:t>Slunce</a:t>
            </a:r>
            <a:endParaRPr lang="en-US" dirty="0" smtClean="0"/>
          </a:p>
          <a:p>
            <a:pPr lvl="1"/>
            <a:r>
              <a:rPr lang="en-US" dirty="0" err="1" smtClean="0"/>
              <a:t>Projevy</a:t>
            </a:r>
            <a:r>
              <a:rPr lang="en-US" dirty="0" smtClean="0"/>
              <a:t> </a:t>
            </a:r>
            <a:r>
              <a:rPr lang="en-US" dirty="0" err="1" smtClean="0"/>
              <a:t>známy</a:t>
            </a:r>
            <a:r>
              <a:rPr lang="en-US" dirty="0" smtClean="0"/>
              <a:t> z </a:t>
            </a:r>
            <a:r>
              <a:rPr lang="en-US" dirty="0" err="1" smtClean="0"/>
              <a:t>pozorování</a:t>
            </a:r>
            <a:r>
              <a:rPr lang="en-US" dirty="0" smtClean="0"/>
              <a:t> </a:t>
            </a:r>
            <a:r>
              <a:rPr lang="en-US" dirty="0" err="1" smtClean="0"/>
              <a:t>komet</a:t>
            </a:r>
            <a:endParaRPr lang="en-US" dirty="0" smtClean="0"/>
          </a:p>
          <a:p>
            <a:pPr lvl="1"/>
            <a:r>
              <a:rPr lang="en-US" dirty="0" err="1" smtClean="0"/>
              <a:t>Správný</a:t>
            </a:r>
            <a:r>
              <a:rPr lang="en-US" dirty="0" smtClean="0"/>
              <a:t> model Parker (1957)</a:t>
            </a:r>
          </a:p>
          <a:p>
            <a:pPr lvl="2"/>
            <a:r>
              <a:rPr lang="en-US" dirty="0" err="1" smtClean="0"/>
              <a:t>Potvrzeno</a:t>
            </a:r>
            <a:r>
              <a:rPr lang="en-US" dirty="0" smtClean="0"/>
              <a:t> </a:t>
            </a:r>
            <a:r>
              <a:rPr lang="en-US" dirty="0" err="1" smtClean="0"/>
              <a:t>Lunou</a:t>
            </a:r>
            <a:r>
              <a:rPr lang="en-US" dirty="0" smtClean="0"/>
              <a:t> 2 (1958)</a:t>
            </a:r>
          </a:p>
          <a:p>
            <a:r>
              <a:rPr lang="en-US" dirty="0" err="1" smtClean="0"/>
              <a:t>Interakcí</a:t>
            </a:r>
            <a:r>
              <a:rPr lang="en-US" dirty="0" smtClean="0"/>
              <a:t> s </a:t>
            </a:r>
            <a:r>
              <a:rPr lang="en-US" dirty="0" err="1" smtClean="0"/>
              <a:t>mezihvězdným</a:t>
            </a:r>
            <a:r>
              <a:rPr lang="en-US" dirty="0" smtClean="0"/>
              <a:t> </a:t>
            </a:r>
            <a:r>
              <a:rPr lang="en-US" dirty="0" err="1" smtClean="0"/>
              <a:t>plazmatem</a:t>
            </a:r>
            <a:r>
              <a:rPr lang="en-US" dirty="0" smtClean="0"/>
              <a:t> </a:t>
            </a:r>
            <a:r>
              <a:rPr lang="en-US" dirty="0" err="1" smtClean="0"/>
              <a:t>vytváří</a:t>
            </a:r>
            <a:r>
              <a:rPr lang="en-US" dirty="0" smtClean="0"/>
              <a:t> </a:t>
            </a:r>
            <a:r>
              <a:rPr lang="en-US" dirty="0" err="1" smtClean="0"/>
              <a:t>heliosféru</a:t>
            </a:r>
            <a:endParaRPr lang="en-US" dirty="0" smtClean="0"/>
          </a:p>
          <a:p>
            <a:pPr lvl="1"/>
            <a:r>
              <a:rPr lang="en-US" dirty="0" err="1" smtClean="0"/>
              <a:t>Sféra</a:t>
            </a:r>
            <a:r>
              <a:rPr lang="en-US" dirty="0" smtClean="0"/>
              <a:t> </a:t>
            </a:r>
            <a:r>
              <a:rPr lang="en-US" dirty="0" err="1" smtClean="0"/>
              <a:t>vlivu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751" r="13661"/>
          <a:stretch/>
        </p:blipFill>
        <p:spPr>
          <a:xfrm>
            <a:off x="4746869" y="1354019"/>
            <a:ext cx="4166944" cy="3782792"/>
          </a:xfrm>
        </p:spPr>
      </p:pic>
    </p:spTree>
    <p:extLst>
      <p:ext uri="{BB962C8B-B14F-4D97-AF65-F5344CB8AC3E}">
        <p14:creationId xmlns:p14="http://schemas.microsoft.com/office/powerpoint/2010/main" val="406801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Učebnicová</a:t>
            </a:r>
            <a:r>
              <a:rPr lang="en-US" dirty="0" smtClean="0"/>
              <a:t> </a:t>
            </a:r>
            <a:r>
              <a:rPr lang="en-US" dirty="0" err="1" smtClean="0"/>
              <a:t>heliosféra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10" y="1184320"/>
            <a:ext cx="7897452" cy="53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8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Heliosféra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dřezu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364" y="1220152"/>
            <a:ext cx="7009131" cy="52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Nová</a:t>
            </a:r>
            <a:r>
              <a:rPr lang="en-US" dirty="0" smtClean="0"/>
              <a:t> </a:t>
            </a:r>
            <a:r>
              <a:rPr lang="en-US" dirty="0" err="1" smtClean="0"/>
              <a:t>měření</a:t>
            </a:r>
            <a:r>
              <a:rPr lang="en-US" dirty="0" smtClean="0"/>
              <a:t> - ENA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Galileo, IBEX</a:t>
            </a:r>
          </a:p>
          <a:p>
            <a:pPr lvl="1"/>
            <a:r>
              <a:rPr lang="en-US" dirty="0" err="1" smtClean="0"/>
              <a:t>Energetické</a:t>
            </a:r>
            <a:r>
              <a:rPr lang="en-US" dirty="0" smtClean="0"/>
              <a:t> </a:t>
            </a:r>
            <a:r>
              <a:rPr lang="en-US" dirty="0" err="1" smtClean="0"/>
              <a:t>neutrální</a:t>
            </a:r>
            <a:r>
              <a:rPr lang="en-US" dirty="0" smtClean="0"/>
              <a:t> atomy (ENA)</a:t>
            </a:r>
          </a:p>
          <a:p>
            <a:pPr lvl="2"/>
            <a:r>
              <a:rPr lang="en-US" dirty="0" err="1" smtClean="0"/>
              <a:t>Vznikají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procesech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ionty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horkým</a:t>
            </a:r>
            <a:r>
              <a:rPr lang="en-US" dirty="0" smtClean="0"/>
              <a:t> </a:t>
            </a:r>
            <a:r>
              <a:rPr lang="en-US" dirty="0" err="1" smtClean="0"/>
              <a:t>plazmatem</a:t>
            </a:r>
            <a:r>
              <a:rPr lang="en-US" dirty="0" smtClean="0"/>
              <a:t> a </a:t>
            </a:r>
            <a:r>
              <a:rPr lang="en-US" dirty="0" err="1" smtClean="0"/>
              <a:t>pozaďovým</a:t>
            </a:r>
            <a:r>
              <a:rPr lang="en-US" dirty="0" smtClean="0"/>
              <a:t> </a:t>
            </a:r>
            <a:r>
              <a:rPr lang="en-US" dirty="0" err="1" smtClean="0"/>
              <a:t>chladným</a:t>
            </a:r>
            <a:r>
              <a:rPr lang="en-US" dirty="0" smtClean="0"/>
              <a:t> </a:t>
            </a:r>
            <a:r>
              <a:rPr lang="en-US" dirty="0" err="1" smtClean="0"/>
              <a:t>neutrálním</a:t>
            </a:r>
            <a:r>
              <a:rPr lang="en-US" dirty="0" smtClean="0"/>
              <a:t> </a:t>
            </a:r>
            <a:r>
              <a:rPr lang="en-US" dirty="0" err="1" smtClean="0"/>
              <a:t>plynem</a:t>
            </a:r>
            <a:r>
              <a:rPr lang="en-US" dirty="0" smtClean="0"/>
              <a:t>,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nichž</a:t>
            </a:r>
            <a:r>
              <a:rPr lang="en-US" dirty="0" smtClean="0"/>
              <a:t> se </a:t>
            </a:r>
            <a:r>
              <a:rPr lang="en-US" dirty="0" err="1" smtClean="0"/>
              <a:t>vyměňuje</a:t>
            </a:r>
            <a:r>
              <a:rPr lang="en-US" dirty="0" smtClean="0"/>
              <a:t> </a:t>
            </a:r>
            <a:r>
              <a:rPr lang="en-US" dirty="0" err="1" smtClean="0"/>
              <a:t>náboj</a:t>
            </a:r>
            <a:endParaRPr lang="en-US" dirty="0" smtClean="0"/>
          </a:p>
          <a:p>
            <a:pPr lvl="2"/>
            <a:r>
              <a:rPr lang="en-US" dirty="0" err="1" smtClean="0"/>
              <a:t>Nejsou</a:t>
            </a:r>
            <a:r>
              <a:rPr lang="en-US" dirty="0" smtClean="0"/>
              <a:t> </a:t>
            </a:r>
            <a:r>
              <a:rPr lang="en-US" dirty="0" err="1" smtClean="0"/>
              <a:t>odkláněny</a:t>
            </a:r>
            <a:r>
              <a:rPr lang="en-US" dirty="0" smtClean="0"/>
              <a:t> </a:t>
            </a:r>
            <a:r>
              <a:rPr lang="en-US" dirty="0" err="1" smtClean="0"/>
              <a:t>magnetickým</a:t>
            </a:r>
            <a:r>
              <a:rPr lang="en-US" dirty="0" smtClean="0"/>
              <a:t> </a:t>
            </a:r>
            <a:r>
              <a:rPr lang="en-US" dirty="0" err="1" smtClean="0"/>
              <a:t>polem</a:t>
            </a:r>
            <a:endParaRPr lang="en-US" dirty="0" smtClean="0"/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Zastanou</a:t>
            </a:r>
            <a:r>
              <a:rPr lang="en-US" dirty="0" smtClean="0"/>
              <a:t> </a:t>
            </a:r>
            <a:r>
              <a:rPr lang="en-US" dirty="0" err="1" smtClean="0"/>
              <a:t>funkci</a:t>
            </a:r>
            <a:r>
              <a:rPr lang="en-US" dirty="0" smtClean="0"/>
              <a:t> </a:t>
            </a:r>
            <a:r>
              <a:rPr lang="en-US" dirty="0" err="1" smtClean="0"/>
              <a:t>fotonů</a:t>
            </a:r>
            <a:r>
              <a:rPr lang="en-US" dirty="0" smtClean="0"/>
              <a:t>”</a:t>
            </a:r>
          </a:p>
          <a:p>
            <a:pPr lvl="2"/>
            <a:r>
              <a:rPr lang="en-US" dirty="0" err="1" smtClean="0"/>
              <a:t>Pásové</a:t>
            </a:r>
            <a:r>
              <a:rPr lang="en-US" dirty="0" smtClean="0"/>
              <a:t> </a:t>
            </a:r>
            <a:r>
              <a:rPr lang="en-US" dirty="0" err="1" smtClean="0"/>
              <a:t>struktury</a:t>
            </a:r>
            <a:r>
              <a:rPr lang="en-US" dirty="0" smtClean="0"/>
              <a:t> </a:t>
            </a:r>
            <a:r>
              <a:rPr lang="en-US" dirty="0" err="1" smtClean="0"/>
              <a:t>měnící</a:t>
            </a:r>
            <a:r>
              <a:rPr lang="en-US" dirty="0" smtClean="0"/>
              <a:t> se v </a:t>
            </a:r>
            <a:r>
              <a:rPr lang="en-US" dirty="0" err="1" smtClean="0"/>
              <a:t>čase</a:t>
            </a:r>
            <a:r>
              <a:rPr lang="en-US" dirty="0" smtClean="0"/>
              <a:t> – </a:t>
            </a:r>
            <a:r>
              <a:rPr lang="en-US" dirty="0" err="1" smtClean="0"/>
              <a:t>dosud</a:t>
            </a:r>
            <a:r>
              <a:rPr lang="en-US" dirty="0" smtClean="0"/>
              <a:t> </a:t>
            </a:r>
            <a:r>
              <a:rPr lang="en-US" dirty="0" err="1" smtClean="0"/>
              <a:t>nevysvětleny</a:t>
            </a:r>
            <a:r>
              <a:rPr lang="en-US" dirty="0" smtClean="0"/>
              <a:t>, </a:t>
            </a:r>
            <a:r>
              <a:rPr lang="en-US" dirty="0" err="1" smtClean="0"/>
              <a:t>ukazují</a:t>
            </a:r>
            <a:r>
              <a:rPr lang="en-US" dirty="0" smtClean="0"/>
              <a:t> ale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mnohem</a:t>
            </a:r>
            <a:r>
              <a:rPr lang="en-US" dirty="0" smtClean="0"/>
              <a:t> </a:t>
            </a:r>
            <a:r>
              <a:rPr lang="en-US" dirty="0" err="1" smtClean="0"/>
              <a:t>větší</a:t>
            </a:r>
            <a:r>
              <a:rPr lang="en-US" dirty="0" smtClean="0"/>
              <a:t> </a:t>
            </a:r>
            <a:r>
              <a:rPr lang="en-US" dirty="0" err="1" smtClean="0"/>
              <a:t>vliv</a:t>
            </a:r>
            <a:r>
              <a:rPr lang="en-US" dirty="0" smtClean="0"/>
              <a:t> </a:t>
            </a:r>
            <a:r>
              <a:rPr lang="en-US" dirty="0" err="1" smtClean="0"/>
              <a:t>okolního</a:t>
            </a:r>
            <a:r>
              <a:rPr lang="en-US" dirty="0" smtClean="0"/>
              <a:t> </a:t>
            </a:r>
            <a:r>
              <a:rPr lang="en-US" dirty="0" err="1" smtClean="0"/>
              <a:t>prostředí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heliosféru</a:t>
            </a:r>
            <a:endParaRPr lang="en-US" dirty="0" smtClean="0"/>
          </a:p>
          <a:p>
            <a:pPr lvl="2"/>
            <a:r>
              <a:rPr lang="en-US" dirty="0" err="1" smtClean="0"/>
              <a:t>Nepozorují</a:t>
            </a:r>
            <a:r>
              <a:rPr lang="en-US" dirty="0" smtClean="0"/>
              <a:t> se </a:t>
            </a:r>
            <a:r>
              <a:rPr lang="en-US" dirty="0" err="1" smtClean="0"/>
              <a:t>předpovězené</a:t>
            </a:r>
            <a:r>
              <a:rPr lang="en-US" dirty="0" smtClean="0"/>
              <a:t> </a:t>
            </a:r>
            <a:r>
              <a:rPr lang="en-US" dirty="0" err="1" smtClean="0"/>
              <a:t>struktury</a:t>
            </a:r>
            <a:r>
              <a:rPr lang="en-US" dirty="0" smtClean="0"/>
              <a:t> </a:t>
            </a:r>
            <a:r>
              <a:rPr lang="en-US" dirty="0" err="1" smtClean="0"/>
              <a:t>související</a:t>
            </a:r>
            <a:r>
              <a:rPr lang="en-US" dirty="0" smtClean="0"/>
              <a:t> se </a:t>
            </a:r>
            <a:r>
              <a:rPr lang="en-US" dirty="0" err="1" smtClean="0"/>
              <a:t>plazmovým</a:t>
            </a:r>
            <a:r>
              <a:rPr lang="en-US" dirty="0" smtClean="0"/>
              <a:t> </a:t>
            </a:r>
            <a:r>
              <a:rPr lang="en-US" dirty="0" err="1" smtClean="0"/>
              <a:t>chvostem</a:t>
            </a:r>
            <a:r>
              <a:rPr lang="en-US" dirty="0" smtClean="0"/>
              <a:t> </a:t>
            </a:r>
            <a:r>
              <a:rPr lang="en-US" dirty="0" err="1" smtClean="0"/>
              <a:t>heliosféry</a:t>
            </a:r>
            <a:endParaRPr lang="en-US" dirty="0" smtClean="0"/>
          </a:p>
          <a:p>
            <a:pPr lvl="2"/>
            <a:r>
              <a:rPr lang="en-US" dirty="0" err="1" smtClean="0"/>
              <a:t>Relativní</a:t>
            </a:r>
            <a:r>
              <a:rPr lang="en-US" dirty="0" smtClean="0"/>
              <a:t> </a:t>
            </a:r>
            <a:r>
              <a:rPr lang="en-US" dirty="0" err="1" smtClean="0"/>
              <a:t>rychlost</a:t>
            </a:r>
            <a:r>
              <a:rPr lang="en-US" dirty="0" smtClean="0"/>
              <a:t> </a:t>
            </a:r>
            <a:r>
              <a:rPr lang="en-US" dirty="0" err="1" smtClean="0"/>
              <a:t>okolního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r>
              <a:rPr lang="en-US" dirty="0" smtClean="0"/>
              <a:t> je </a:t>
            </a:r>
            <a:r>
              <a:rPr lang="en-US" dirty="0" err="1" smtClean="0"/>
              <a:t>nižší</a:t>
            </a:r>
            <a:r>
              <a:rPr lang="en-US" dirty="0" smtClean="0"/>
              <a:t>, </a:t>
            </a:r>
            <a:r>
              <a:rPr lang="en-US" dirty="0" err="1" smtClean="0"/>
              <a:t>než</a:t>
            </a:r>
            <a:r>
              <a:rPr lang="en-US" dirty="0" smtClean="0"/>
              <a:t> se </a:t>
            </a:r>
            <a:r>
              <a:rPr lang="en-US" dirty="0" err="1" smtClean="0"/>
              <a:t>myslelo</a:t>
            </a:r>
            <a:r>
              <a:rPr lang="en-US" dirty="0" smtClean="0"/>
              <a:t> 23 km/s </a:t>
            </a:r>
            <a:r>
              <a:rPr lang="en-US" dirty="0" err="1" smtClean="0"/>
              <a:t>místo</a:t>
            </a:r>
            <a:r>
              <a:rPr lang="en-US" dirty="0" smtClean="0"/>
              <a:t> 27 km/s</a:t>
            </a:r>
          </a:p>
          <a:p>
            <a:pPr lvl="2"/>
            <a:r>
              <a:rPr lang="en-US" dirty="0" err="1" smtClean="0"/>
              <a:t>Nepozoruje</a:t>
            </a:r>
            <a:r>
              <a:rPr lang="en-US" dirty="0" smtClean="0"/>
              <a:t> se </a:t>
            </a:r>
            <a:r>
              <a:rPr lang="en-US" dirty="0" err="1" smtClean="0"/>
              <a:t>projev</a:t>
            </a:r>
            <a:r>
              <a:rPr lang="en-US" dirty="0" smtClean="0"/>
              <a:t> </a:t>
            </a:r>
            <a:r>
              <a:rPr lang="en-US" dirty="0" err="1" smtClean="0"/>
              <a:t>čelní</a:t>
            </a:r>
            <a:r>
              <a:rPr lang="en-US" dirty="0" smtClean="0"/>
              <a:t> </a:t>
            </a:r>
            <a:r>
              <a:rPr lang="en-US" dirty="0" err="1" smtClean="0"/>
              <a:t>rázové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831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Nová</a:t>
            </a:r>
            <a:r>
              <a:rPr lang="en-US" dirty="0" smtClean="0"/>
              <a:t> </a:t>
            </a:r>
            <a:r>
              <a:rPr lang="en-US" dirty="0" err="1" smtClean="0"/>
              <a:t>měření</a:t>
            </a:r>
            <a:r>
              <a:rPr lang="en-US" dirty="0" smtClean="0"/>
              <a:t> - Voyager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Voyagery</a:t>
            </a:r>
            <a:r>
              <a:rPr lang="en-US" dirty="0" smtClean="0"/>
              <a:t> –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palubě</a:t>
            </a:r>
            <a:r>
              <a:rPr lang="en-US" dirty="0" smtClean="0"/>
              <a:t> </a:t>
            </a:r>
            <a:r>
              <a:rPr lang="en-US" dirty="0" err="1" smtClean="0"/>
              <a:t>detektory</a:t>
            </a:r>
            <a:r>
              <a:rPr lang="en-US" dirty="0" smtClean="0"/>
              <a:t> </a:t>
            </a:r>
            <a:r>
              <a:rPr lang="en-US" dirty="0" err="1" smtClean="0"/>
              <a:t>plazmatu</a:t>
            </a:r>
            <a:r>
              <a:rPr lang="en-US" dirty="0" smtClean="0"/>
              <a:t> (</a:t>
            </a:r>
            <a:r>
              <a:rPr lang="en-US" dirty="0" err="1" smtClean="0"/>
              <a:t>na</a:t>
            </a:r>
            <a:r>
              <a:rPr lang="en-US" dirty="0" smtClean="0"/>
              <a:t> V2 </a:t>
            </a:r>
            <a:r>
              <a:rPr lang="en-US" dirty="0" err="1" smtClean="0"/>
              <a:t>stále</a:t>
            </a:r>
            <a:r>
              <a:rPr lang="en-US" dirty="0" smtClean="0"/>
              <a:t> </a:t>
            </a:r>
            <a:r>
              <a:rPr lang="en-US" dirty="0" err="1" smtClean="0"/>
              <a:t>funkční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Průlet</a:t>
            </a:r>
            <a:r>
              <a:rPr lang="en-US" dirty="0" smtClean="0"/>
              <a:t> </a:t>
            </a:r>
            <a:r>
              <a:rPr lang="en-US" dirty="0" err="1" smtClean="0"/>
              <a:t>terminační</a:t>
            </a:r>
            <a:r>
              <a:rPr lang="en-US" dirty="0" smtClean="0"/>
              <a:t> </a:t>
            </a:r>
            <a:r>
              <a:rPr lang="en-US" dirty="0" err="1" smtClean="0"/>
              <a:t>vlnou</a:t>
            </a:r>
            <a:r>
              <a:rPr lang="en-US" dirty="0" smtClean="0"/>
              <a:t> 2005 (V1) a 2007 (V2) – </a:t>
            </a:r>
            <a:r>
              <a:rPr lang="en-US" dirty="0" err="1" smtClean="0"/>
              <a:t>zřejmě</a:t>
            </a:r>
            <a:r>
              <a:rPr lang="en-US" dirty="0" smtClean="0"/>
              <a:t> </a:t>
            </a:r>
            <a:r>
              <a:rPr lang="en-US" dirty="0" err="1" smtClean="0"/>
              <a:t>kvůli</a:t>
            </a:r>
            <a:r>
              <a:rPr lang="en-US" dirty="0" smtClean="0"/>
              <a:t> </a:t>
            </a:r>
            <a:r>
              <a:rPr lang="en-US" dirty="0" err="1" smtClean="0"/>
              <a:t>zvlněnému</a:t>
            </a:r>
            <a:r>
              <a:rPr lang="en-US" dirty="0" smtClean="0"/>
              <a:t> </a:t>
            </a:r>
            <a:r>
              <a:rPr lang="en-US" dirty="0" err="1" smtClean="0"/>
              <a:t>tvaru</a:t>
            </a:r>
            <a:r>
              <a:rPr lang="en-US" dirty="0" smtClean="0"/>
              <a:t> </a:t>
            </a:r>
            <a:r>
              <a:rPr lang="en-US" dirty="0" err="1" smtClean="0"/>
              <a:t>heliosféry</a:t>
            </a:r>
            <a:endParaRPr lang="en-US" dirty="0" smtClean="0"/>
          </a:p>
          <a:p>
            <a:pPr lvl="1"/>
            <a:r>
              <a:rPr lang="en-US" dirty="0" smtClean="0"/>
              <a:t>V1 se </a:t>
            </a:r>
            <a:r>
              <a:rPr lang="en-US" dirty="0" err="1" smtClean="0"/>
              <a:t>zřejmě</a:t>
            </a:r>
            <a:r>
              <a:rPr lang="en-US" dirty="0" smtClean="0"/>
              <a:t> </a:t>
            </a:r>
            <a:r>
              <a:rPr lang="en-US" dirty="0" err="1" smtClean="0"/>
              <a:t>blíží</a:t>
            </a:r>
            <a:r>
              <a:rPr lang="en-US" dirty="0" smtClean="0"/>
              <a:t> k </a:t>
            </a:r>
            <a:r>
              <a:rPr lang="en-US" dirty="0" err="1" smtClean="0"/>
              <a:t>heliopauze</a:t>
            </a:r>
            <a:r>
              <a:rPr lang="en-US" dirty="0" smtClean="0"/>
              <a:t> (</a:t>
            </a:r>
            <a:r>
              <a:rPr lang="en-US" dirty="0" err="1" smtClean="0"/>
              <a:t>cca</a:t>
            </a:r>
            <a:r>
              <a:rPr lang="en-US" dirty="0" smtClean="0"/>
              <a:t> 120 AU od </a:t>
            </a:r>
            <a:r>
              <a:rPr lang="en-US" dirty="0" err="1" smtClean="0"/>
              <a:t>Slunce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V2 je </a:t>
            </a:r>
            <a:r>
              <a:rPr lang="en-US" dirty="0" err="1" smtClean="0"/>
              <a:t>hluboko</a:t>
            </a:r>
            <a:r>
              <a:rPr lang="en-US" dirty="0" smtClean="0"/>
              <a:t> v </a:t>
            </a:r>
            <a:r>
              <a:rPr lang="en-US" dirty="0" err="1" smtClean="0"/>
              <a:t>plazmové</a:t>
            </a:r>
            <a:r>
              <a:rPr lang="en-US" dirty="0" smtClean="0"/>
              <a:t> </a:t>
            </a:r>
            <a:r>
              <a:rPr lang="en-US" dirty="0" err="1" smtClean="0"/>
              <a:t>pochvě</a:t>
            </a:r>
            <a:r>
              <a:rPr lang="en-US" dirty="0" smtClean="0"/>
              <a:t> (</a:t>
            </a:r>
            <a:r>
              <a:rPr lang="en-US" dirty="0" err="1" smtClean="0"/>
              <a:t>cca</a:t>
            </a:r>
            <a:r>
              <a:rPr lang="en-US" dirty="0" smtClean="0"/>
              <a:t> 100 AU od </a:t>
            </a:r>
            <a:r>
              <a:rPr lang="en-US" dirty="0" err="1" smtClean="0"/>
              <a:t>Slunce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 smtClean="0"/>
              <a:t>Magnetické</a:t>
            </a:r>
            <a:r>
              <a:rPr lang="en-US" dirty="0" smtClean="0"/>
              <a:t> </a:t>
            </a:r>
            <a:r>
              <a:rPr lang="en-US" dirty="0"/>
              <a:t>pole v </a:t>
            </a:r>
            <a:r>
              <a:rPr lang="en-US" dirty="0" err="1"/>
              <a:t>plazmové</a:t>
            </a:r>
            <a:r>
              <a:rPr lang="en-US" dirty="0"/>
              <a:t> </a:t>
            </a:r>
            <a:r>
              <a:rPr lang="en-US" dirty="0" err="1"/>
              <a:t>pochvě</a:t>
            </a:r>
            <a:r>
              <a:rPr lang="en-US" dirty="0"/>
              <a:t> je </a:t>
            </a:r>
            <a:r>
              <a:rPr lang="en-US" dirty="0" err="1"/>
              <a:t>mnohem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turbulentní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se </a:t>
            </a:r>
            <a:r>
              <a:rPr lang="en-US" dirty="0" err="1"/>
              <a:t>myslelo</a:t>
            </a:r>
            <a:r>
              <a:rPr lang="en-US" dirty="0"/>
              <a:t> – 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jakési</a:t>
            </a:r>
            <a:r>
              <a:rPr lang="en-US" dirty="0"/>
              <a:t> 10 </a:t>
            </a:r>
            <a:r>
              <a:rPr lang="en-US" dirty="0" err="1"/>
              <a:t>milionů</a:t>
            </a:r>
            <a:r>
              <a:rPr lang="en-US" dirty="0"/>
              <a:t> km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samostatně</a:t>
            </a:r>
            <a:r>
              <a:rPr lang="en-US" dirty="0"/>
              <a:t> </a:t>
            </a:r>
            <a:r>
              <a:rPr lang="en-US" dirty="0" err="1"/>
              <a:t>existující</a:t>
            </a:r>
            <a:r>
              <a:rPr lang="en-US" dirty="0"/>
              <a:t> </a:t>
            </a:r>
            <a:r>
              <a:rPr lang="en-US" dirty="0" err="1" smtClean="0"/>
              <a:t>bubliny</a:t>
            </a:r>
            <a:endParaRPr lang="en-US" dirty="0" smtClean="0"/>
          </a:p>
          <a:p>
            <a:pPr lvl="2"/>
            <a:r>
              <a:rPr lang="en-US" dirty="0" err="1" smtClean="0"/>
              <a:t>Magnetické</a:t>
            </a:r>
            <a:r>
              <a:rPr lang="en-US" dirty="0" smtClean="0"/>
              <a:t> pole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okraji</a:t>
            </a:r>
            <a:r>
              <a:rPr lang="en-US" dirty="0" smtClean="0"/>
              <a:t> </a:t>
            </a:r>
            <a:r>
              <a:rPr lang="en-US" dirty="0" err="1" smtClean="0"/>
              <a:t>soustavy</a:t>
            </a:r>
            <a:r>
              <a:rPr lang="en-US" dirty="0" smtClean="0"/>
              <a:t> je </a:t>
            </a:r>
            <a:r>
              <a:rPr lang="en-US" dirty="0" err="1" smtClean="0"/>
              <a:t>zřejmě</a:t>
            </a:r>
            <a:r>
              <a:rPr lang="en-US" dirty="0" smtClean="0"/>
              <a:t> </a:t>
            </a:r>
            <a:r>
              <a:rPr lang="en-US" dirty="0" err="1" smtClean="0"/>
              <a:t>silnější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dirty="0" err="1" smtClean="0"/>
              <a:t>Silnější</a:t>
            </a:r>
            <a:r>
              <a:rPr lang="en-US" dirty="0" smtClean="0"/>
              <a:t> </a:t>
            </a:r>
            <a:r>
              <a:rPr lang="en-US" dirty="0" err="1" smtClean="0"/>
              <a:t>magnetické</a:t>
            </a:r>
            <a:r>
              <a:rPr lang="en-US" dirty="0" smtClean="0"/>
              <a:t> pole = </a:t>
            </a:r>
            <a:r>
              <a:rPr lang="en-US" dirty="0" err="1" smtClean="0"/>
              <a:t>větší</a:t>
            </a:r>
            <a:r>
              <a:rPr lang="en-US" dirty="0" smtClean="0"/>
              <a:t> </a:t>
            </a:r>
            <a:r>
              <a:rPr lang="en-US" dirty="0" err="1" smtClean="0"/>
              <a:t>lokální</a:t>
            </a:r>
            <a:r>
              <a:rPr lang="en-US" dirty="0" smtClean="0"/>
              <a:t> </a:t>
            </a:r>
            <a:r>
              <a:rPr lang="en-US" dirty="0" err="1" smtClean="0"/>
              <a:t>rychlost</a:t>
            </a:r>
            <a:r>
              <a:rPr lang="en-US" dirty="0" smtClean="0"/>
              <a:t> </a:t>
            </a:r>
            <a:r>
              <a:rPr lang="en-US" dirty="0" err="1" smtClean="0"/>
              <a:t>zvuku</a:t>
            </a:r>
            <a:endParaRPr lang="en-US" dirty="0" smtClean="0"/>
          </a:p>
          <a:p>
            <a:r>
              <a:rPr lang="en-US" dirty="0" err="1" smtClean="0"/>
              <a:t>Rázová</a:t>
            </a:r>
            <a:r>
              <a:rPr lang="en-US" dirty="0" smtClean="0"/>
              <a:t> </a:t>
            </a:r>
            <a:r>
              <a:rPr lang="en-US" dirty="0" err="1" smtClean="0"/>
              <a:t>vlna</a:t>
            </a:r>
            <a:r>
              <a:rPr lang="en-US" dirty="0" smtClean="0"/>
              <a:t> se </a:t>
            </a:r>
            <a:r>
              <a:rPr lang="en-US" dirty="0" err="1" smtClean="0"/>
              <a:t>vytvoří</a:t>
            </a:r>
            <a:r>
              <a:rPr lang="en-US" dirty="0" smtClean="0"/>
              <a:t>, </a:t>
            </a:r>
            <a:r>
              <a:rPr lang="en-US" dirty="0" err="1" smtClean="0"/>
              <a:t>pokud</a:t>
            </a:r>
            <a:r>
              <a:rPr lang="en-US" dirty="0" smtClean="0"/>
              <a:t> je </a:t>
            </a:r>
            <a:r>
              <a:rPr lang="en-US" dirty="0" err="1" smtClean="0"/>
              <a:t>relativní</a:t>
            </a:r>
            <a:r>
              <a:rPr lang="en-US" dirty="0" smtClean="0"/>
              <a:t> </a:t>
            </a:r>
            <a:r>
              <a:rPr lang="en-US" dirty="0" err="1" smtClean="0"/>
              <a:t>pohyb</a:t>
            </a:r>
            <a:r>
              <a:rPr lang="en-US" dirty="0" smtClean="0"/>
              <a:t> </a:t>
            </a:r>
            <a:r>
              <a:rPr lang="en-US" dirty="0" err="1" smtClean="0"/>
              <a:t>částic</a:t>
            </a:r>
            <a:r>
              <a:rPr lang="en-US" dirty="0" smtClean="0"/>
              <a:t> </a:t>
            </a:r>
            <a:r>
              <a:rPr lang="en-US" dirty="0" err="1" smtClean="0"/>
              <a:t>větší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lokální</a:t>
            </a:r>
            <a:r>
              <a:rPr lang="en-US" dirty="0" smtClean="0"/>
              <a:t> </a:t>
            </a:r>
            <a:r>
              <a:rPr lang="en-US" dirty="0" err="1" smtClean="0"/>
              <a:t>rychlost</a:t>
            </a:r>
            <a:r>
              <a:rPr lang="en-US" dirty="0" smtClean="0"/>
              <a:t> </a:t>
            </a:r>
            <a:r>
              <a:rPr lang="en-US" dirty="0" err="1" smtClean="0"/>
              <a:t>zvuku</a:t>
            </a:r>
            <a:endParaRPr lang="en-US" dirty="0" smtClean="0"/>
          </a:p>
          <a:p>
            <a:pPr lvl="1"/>
            <a:r>
              <a:rPr lang="en-US" dirty="0" smtClean="0"/>
              <a:t>Pro </a:t>
            </a:r>
            <a:r>
              <a:rPr lang="en-US" dirty="0" err="1" smtClean="0"/>
              <a:t>rázovou</a:t>
            </a:r>
            <a:r>
              <a:rPr lang="en-US" dirty="0" smtClean="0"/>
              <a:t> </a:t>
            </a:r>
            <a:r>
              <a:rPr lang="en-US" dirty="0" err="1" smtClean="0"/>
              <a:t>vlnu</a:t>
            </a:r>
            <a:r>
              <a:rPr lang="en-US" dirty="0" smtClean="0"/>
              <a:t>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heliosférou</a:t>
            </a:r>
            <a:r>
              <a:rPr lang="en-US" dirty="0" smtClean="0"/>
              <a:t>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důvod</a:t>
            </a:r>
            <a:endParaRPr lang="en-US" dirty="0"/>
          </a:p>
          <a:p>
            <a:pPr marL="34925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4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Nová</a:t>
            </a:r>
            <a:r>
              <a:rPr lang="en-US" dirty="0" smtClean="0"/>
              <a:t> </a:t>
            </a:r>
            <a:r>
              <a:rPr lang="en-US" dirty="0" err="1" smtClean="0"/>
              <a:t>heliosféra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10" y="1242948"/>
            <a:ext cx="7806114" cy="525148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364030" y="2045936"/>
            <a:ext cx="529150" cy="2586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64030" y="2045936"/>
            <a:ext cx="529150" cy="2586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69958" y="1707382"/>
            <a:ext cx="71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3"/>
                </a:solidFill>
                <a:latin typeface="Arial"/>
                <a:cs typeface="Arial"/>
              </a:rPr>
              <a:t>Wave</a:t>
            </a:r>
            <a:endParaRPr lang="en-US" sz="1600" b="1" dirty="0">
              <a:solidFill>
                <a:schemeClr val="accent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10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Čelní</a:t>
            </a:r>
            <a:r>
              <a:rPr lang="en-US" dirty="0" smtClean="0"/>
              <a:t> </a:t>
            </a:r>
            <a:r>
              <a:rPr lang="en-US" dirty="0" err="1" smtClean="0"/>
              <a:t>rázové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u </a:t>
            </a:r>
            <a:r>
              <a:rPr lang="en-US" dirty="0" err="1" smtClean="0"/>
              <a:t>jiných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71729"/>
            <a:ext cx="3895387" cy="3246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183" y="1355546"/>
            <a:ext cx="150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LL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Ori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z HST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32" t="19766" r="51320" b="32900"/>
          <a:stretch/>
        </p:blipFill>
        <p:spPr>
          <a:xfrm>
            <a:off x="5103513" y="1171730"/>
            <a:ext cx="3810300" cy="3246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2690" y="135554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R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Hya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z Spitzer ST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3382"/>
            <a:ext cx="9144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846873"/>
            <a:ext cx="16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Mira z GALEX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04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Nové</a:t>
            </a:r>
            <a:r>
              <a:rPr lang="en-US" dirty="0" smtClean="0"/>
              <a:t> </a:t>
            </a:r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paradigma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en-US" dirty="0" err="1" smtClean="0"/>
              <a:t>poznatky</a:t>
            </a:r>
            <a:r>
              <a:rPr lang="en-US" dirty="0" smtClean="0"/>
              <a:t> o </a:t>
            </a:r>
            <a:r>
              <a:rPr lang="en-US" dirty="0" err="1" smtClean="0"/>
              <a:t>Slunci</a:t>
            </a:r>
            <a:r>
              <a:rPr lang="en-US" dirty="0" smtClean="0"/>
              <a:t> se </a:t>
            </a:r>
            <a:r>
              <a:rPr lang="en-US" dirty="0" err="1" smtClean="0"/>
              <a:t>neustále</a:t>
            </a:r>
            <a:r>
              <a:rPr lang="en-US" dirty="0" smtClean="0"/>
              <a:t> </a:t>
            </a:r>
            <a:r>
              <a:rPr lang="en-US" dirty="0" err="1" smtClean="0"/>
              <a:t>mění</a:t>
            </a:r>
            <a:endParaRPr lang="en-US" dirty="0"/>
          </a:p>
          <a:p>
            <a:pPr lvl="1"/>
            <a:r>
              <a:rPr lang="en-US" dirty="0" err="1" smtClean="0"/>
              <a:t>Velké</a:t>
            </a:r>
            <a:r>
              <a:rPr lang="en-US" dirty="0" smtClean="0"/>
              <a:t> </a:t>
            </a:r>
            <a:r>
              <a:rPr lang="en-US" dirty="0" err="1" smtClean="0"/>
              <a:t>změny</a:t>
            </a:r>
            <a:r>
              <a:rPr lang="en-US" dirty="0" smtClean="0"/>
              <a:t> </a:t>
            </a:r>
            <a:r>
              <a:rPr lang="en-US" dirty="0" err="1" smtClean="0"/>
              <a:t>mají</a:t>
            </a:r>
            <a:r>
              <a:rPr lang="en-US" dirty="0" smtClean="0"/>
              <a:t> </a:t>
            </a:r>
            <a:r>
              <a:rPr lang="en-US" dirty="0" err="1" smtClean="0"/>
              <a:t>dalekosáhlé</a:t>
            </a:r>
            <a:r>
              <a:rPr lang="en-US" dirty="0" smtClean="0"/>
              <a:t> </a:t>
            </a:r>
            <a:r>
              <a:rPr lang="en-US" dirty="0" err="1" smtClean="0"/>
              <a:t>důsledky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modely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často</a:t>
            </a:r>
            <a:r>
              <a:rPr lang="en-US" dirty="0" smtClean="0"/>
              <a:t> “</a:t>
            </a:r>
            <a:r>
              <a:rPr lang="en-US" dirty="0" err="1" smtClean="0"/>
              <a:t>kalibrovány</a:t>
            </a:r>
            <a:r>
              <a:rPr lang="en-US" dirty="0" smtClean="0"/>
              <a:t>”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, </a:t>
            </a:r>
            <a:r>
              <a:rPr lang="en-US" dirty="0" err="1" smtClean="0"/>
              <a:t>tudíž</a:t>
            </a:r>
            <a:r>
              <a:rPr lang="en-US" dirty="0" smtClean="0"/>
              <a:t> </a:t>
            </a:r>
            <a:r>
              <a:rPr lang="en-US" dirty="0" err="1" smtClean="0"/>
              <a:t>změníme</a:t>
            </a:r>
            <a:r>
              <a:rPr lang="en-US" dirty="0" smtClean="0"/>
              <a:t>-li </a:t>
            </a:r>
            <a:r>
              <a:rPr lang="en-US" dirty="0" err="1" smtClean="0"/>
              <a:t>platnou</a:t>
            </a:r>
            <a:r>
              <a:rPr lang="en-US" dirty="0" smtClean="0"/>
              <a:t> </a:t>
            </a:r>
            <a:r>
              <a:rPr lang="en-US" dirty="0" err="1" smtClean="0"/>
              <a:t>fyziku</a:t>
            </a:r>
            <a:r>
              <a:rPr lang="en-US" dirty="0" smtClean="0"/>
              <a:t> </a:t>
            </a:r>
            <a:r>
              <a:rPr lang="en-US" dirty="0" err="1" smtClean="0"/>
              <a:t>uplatňující</a:t>
            </a:r>
            <a:r>
              <a:rPr lang="en-US" dirty="0" smtClean="0"/>
              <a:t> se u </a:t>
            </a:r>
            <a:r>
              <a:rPr lang="en-US" dirty="0" err="1" smtClean="0"/>
              <a:t>Slunce</a:t>
            </a:r>
            <a:r>
              <a:rPr lang="en-US" dirty="0" smtClean="0"/>
              <a:t>, </a:t>
            </a:r>
            <a:r>
              <a:rPr lang="en-US" dirty="0" err="1" smtClean="0"/>
              <a:t>měníme</a:t>
            </a:r>
            <a:r>
              <a:rPr lang="en-US" dirty="0" smtClean="0"/>
              <a:t> I </a:t>
            </a:r>
            <a:r>
              <a:rPr lang="en-US" dirty="0" err="1" smtClean="0"/>
              <a:t>fundamentální</a:t>
            </a:r>
            <a:r>
              <a:rPr lang="en-US" dirty="0" smtClean="0"/>
              <a:t> </a:t>
            </a:r>
            <a:r>
              <a:rPr lang="en-US" dirty="0" err="1" smtClean="0"/>
              <a:t>parametry</a:t>
            </a:r>
            <a:r>
              <a:rPr lang="en-US" dirty="0" smtClean="0"/>
              <a:t> </a:t>
            </a:r>
            <a:r>
              <a:rPr lang="en-US" dirty="0" err="1" smtClean="0"/>
              <a:t>jiných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endParaRPr lang="en-US" dirty="0" smtClean="0"/>
          </a:p>
          <a:p>
            <a:pPr lvl="1"/>
            <a:r>
              <a:rPr lang="en-US" dirty="0" err="1" smtClean="0"/>
              <a:t>Naštěstí</a:t>
            </a:r>
            <a:r>
              <a:rPr lang="en-US" dirty="0" smtClean="0"/>
              <a:t> </a:t>
            </a:r>
            <a:r>
              <a:rPr lang="en-US" dirty="0" err="1" smtClean="0"/>
              <a:t>jde</a:t>
            </a:r>
            <a:r>
              <a:rPr lang="en-US" dirty="0" smtClean="0"/>
              <a:t> o “</a:t>
            </a:r>
            <a:r>
              <a:rPr lang="en-US" dirty="0" err="1" smtClean="0"/>
              <a:t>kosmetické</a:t>
            </a:r>
            <a:r>
              <a:rPr lang="en-US" dirty="0" smtClean="0"/>
              <a:t>” </a:t>
            </a:r>
            <a:r>
              <a:rPr lang="en-US" dirty="0" err="1" smtClean="0"/>
              <a:t>opravy</a:t>
            </a:r>
            <a:endParaRPr lang="en-US" dirty="0" smtClean="0"/>
          </a:p>
          <a:p>
            <a:pPr lvl="2"/>
            <a:r>
              <a:rPr lang="en-US" dirty="0" smtClean="0"/>
              <a:t>U </a:t>
            </a:r>
            <a:r>
              <a:rPr lang="en-US" dirty="0" err="1" smtClean="0"/>
              <a:t>konvekce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dopad</a:t>
            </a:r>
            <a:r>
              <a:rPr lang="en-US" dirty="0" smtClean="0"/>
              <a:t> </a:t>
            </a:r>
            <a:r>
              <a:rPr lang="en-US" dirty="0" err="1" smtClean="0"/>
              <a:t>výraznější</a:t>
            </a:r>
            <a:endParaRPr lang="en-US" dirty="0" smtClean="0"/>
          </a:p>
          <a:p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otevřené</a:t>
            </a:r>
            <a:r>
              <a:rPr lang="en-US" dirty="0" smtClean="0"/>
              <a:t> </a:t>
            </a:r>
            <a:r>
              <a:rPr lang="en-US" dirty="0" err="1" smtClean="0"/>
              <a:t>otázky</a:t>
            </a:r>
            <a:endParaRPr lang="en-US" dirty="0" smtClean="0"/>
          </a:p>
          <a:p>
            <a:pPr lvl="1"/>
            <a:r>
              <a:rPr lang="en-US" dirty="0" err="1" smtClean="0"/>
              <a:t>Ohřev</a:t>
            </a:r>
            <a:r>
              <a:rPr lang="en-US" dirty="0" smtClean="0"/>
              <a:t> </a:t>
            </a:r>
            <a:r>
              <a:rPr lang="en-US" dirty="0" err="1" smtClean="0"/>
              <a:t>chromosféry</a:t>
            </a:r>
            <a:endParaRPr lang="en-US" dirty="0" smtClean="0"/>
          </a:p>
          <a:p>
            <a:pPr lvl="1"/>
            <a:r>
              <a:rPr lang="en-US" dirty="0" err="1" smtClean="0"/>
              <a:t>Koronální</a:t>
            </a:r>
            <a:r>
              <a:rPr lang="en-US" dirty="0" smtClean="0"/>
              <a:t> </a:t>
            </a:r>
            <a:r>
              <a:rPr lang="en-US" strike="dblStrike" dirty="0" err="1" smtClean="0"/>
              <a:t>ohřev</a:t>
            </a:r>
            <a:r>
              <a:rPr lang="en-US" dirty="0" smtClean="0"/>
              <a:t> </a:t>
            </a:r>
            <a:r>
              <a:rPr lang="en-US" dirty="0" err="1" smtClean="0"/>
              <a:t>ochlazování</a:t>
            </a:r>
            <a:endParaRPr lang="en-US" dirty="0" smtClean="0"/>
          </a:p>
          <a:p>
            <a:pPr lvl="1"/>
            <a:r>
              <a:rPr lang="en-US" dirty="0" err="1" smtClean="0"/>
              <a:t>Magnetické</a:t>
            </a:r>
            <a:r>
              <a:rPr lang="en-US" dirty="0" smtClean="0"/>
              <a:t> pole v </a:t>
            </a:r>
            <a:r>
              <a:rPr lang="en-US" dirty="0" err="1" smtClean="0"/>
              <a:t>hlubokém</a:t>
            </a:r>
            <a:r>
              <a:rPr lang="en-US" dirty="0" smtClean="0"/>
              <a:t> </a:t>
            </a:r>
            <a:r>
              <a:rPr lang="en-US" dirty="0" err="1" smtClean="0"/>
              <a:t>nitru</a:t>
            </a:r>
            <a:endParaRPr lang="en-US" dirty="0" smtClean="0"/>
          </a:p>
          <a:p>
            <a:pPr lvl="1"/>
            <a:r>
              <a:rPr lang="en-US" dirty="0" err="1" smtClean="0"/>
              <a:t>Původ</a:t>
            </a:r>
            <a:r>
              <a:rPr lang="en-US" dirty="0" smtClean="0"/>
              <a:t> </a:t>
            </a:r>
            <a:r>
              <a:rPr lang="en-US" dirty="0" err="1" smtClean="0"/>
              <a:t>slunečního</a:t>
            </a:r>
            <a:r>
              <a:rPr lang="en-US" dirty="0" smtClean="0"/>
              <a:t> </a:t>
            </a:r>
            <a:r>
              <a:rPr lang="en-US" dirty="0" err="1" smtClean="0"/>
              <a:t>dynama</a:t>
            </a:r>
            <a:endParaRPr lang="en-US" dirty="0" smtClean="0"/>
          </a:p>
          <a:p>
            <a:r>
              <a:rPr lang="en-US" dirty="0" smtClean="0"/>
              <a:t>A proto: </a:t>
            </a:r>
            <a:r>
              <a:rPr lang="en-US" dirty="0" err="1" smtClean="0"/>
              <a:t>studium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pořád</a:t>
            </a:r>
            <a:r>
              <a:rPr lang="en-US" dirty="0" smtClean="0"/>
              <a:t> </a:t>
            </a:r>
            <a:r>
              <a:rPr lang="en-US" dirty="0" err="1" smtClean="0"/>
              <a:t>smysl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490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365" r="365"/>
          <a:stretch>
            <a:fillRect/>
          </a:stretch>
        </p:blipFill>
        <p:spPr>
          <a:xfrm>
            <a:off x="0" y="-57468"/>
            <a:ext cx="10695861" cy="6992334"/>
          </a:xfrm>
        </p:spPr>
      </p:pic>
      <p:sp>
        <p:nvSpPr>
          <p:cNvPr id="5" name="TextBox 4"/>
          <p:cNvSpPr txBox="1"/>
          <p:nvPr/>
        </p:nvSpPr>
        <p:spPr>
          <a:xfrm>
            <a:off x="2152916" y="3438699"/>
            <a:ext cx="6956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Děkuji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za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pozornost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!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60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Helioseismologie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8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Odkud</a:t>
            </a:r>
            <a:r>
              <a:rPr lang="en-US" dirty="0" smtClean="0"/>
              <a:t> </a:t>
            </a:r>
            <a:r>
              <a:rPr lang="en-US" dirty="0" err="1" smtClean="0"/>
              <a:t>máme</a:t>
            </a:r>
            <a:r>
              <a:rPr lang="en-US" dirty="0" smtClean="0"/>
              <a:t> </a:t>
            </a:r>
            <a:r>
              <a:rPr lang="en-US" dirty="0" err="1" smtClean="0"/>
              <a:t>informace</a:t>
            </a:r>
            <a:r>
              <a:rPr lang="en-US" dirty="0" smtClean="0"/>
              <a:t> o </a:t>
            </a:r>
            <a:r>
              <a:rPr lang="en-US" dirty="0" err="1" smtClean="0"/>
              <a:t>Slunci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Nitro </a:t>
            </a:r>
            <a:r>
              <a:rPr lang="en-US" dirty="0" err="1" smtClean="0"/>
              <a:t>opticky</a:t>
            </a:r>
            <a:r>
              <a:rPr lang="en-US" dirty="0" smtClean="0"/>
              <a:t> </a:t>
            </a:r>
            <a:r>
              <a:rPr lang="en-US" dirty="0" err="1" smtClean="0"/>
              <a:t>tlusté</a:t>
            </a:r>
            <a:r>
              <a:rPr lang="en-US" dirty="0" smtClean="0"/>
              <a:t> –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nemáme</a:t>
            </a:r>
            <a:r>
              <a:rPr lang="en-US" dirty="0" smtClean="0"/>
              <a:t> </a:t>
            </a:r>
            <a:r>
              <a:rPr lang="en-US" dirty="0" err="1" smtClean="0"/>
              <a:t>přímou</a:t>
            </a:r>
            <a:r>
              <a:rPr lang="en-US" dirty="0" smtClean="0"/>
              <a:t> </a:t>
            </a:r>
            <a:r>
              <a:rPr lang="en-US" dirty="0" err="1" smtClean="0"/>
              <a:t>informaci</a:t>
            </a:r>
            <a:r>
              <a:rPr lang="en-US" dirty="0" smtClean="0"/>
              <a:t> z </a:t>
            </a:r>
            <a:r>
              <a:rPr lang="en-US" dirty="0" err="1" smtClean="0"/>
              <a:t>hloubek</a:t>
            </a:r>
            <a:r>
              <a:rPr lang="en-US" dirty="0" smtClean="0"/>
              <a:t> </a:t>
            </a:r>
            <a:r>
              <a:rPr lang="en-US" dirty="0" err="1" smtClean="0"/>
              <a:t>větších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cca</a:t>
            </a:r>
            <a:r>
              <a:rPr lang="en-US" dirty="0" smtClean="0"/>
              <a:t> 200 km pod </a:t>
            </a:r>
            <a:r>
              <a:rPr lang="en-US" dirty="0" err="1" smtClean="0"/>
              <a:t>teplotním</a:t>
            </a:r>
            <a:r>
              <a:rPr lang="en-US" dirty="0" smtClean="0"/>
              <a:t> </a:t>
            </a:r>
            <a:r>
              <a:rPr lang="en-US" dirty="0" err="1" smtClean="0"/>
              <a:t>minimem</a:t>
            </a:r>
            <a:endParaRPr lang="en-US" dirty="0" smtClean="0"/>
          </a:p>
          <a:p>
            <a:pPr lvl="1"/>
            <a:r>
              <a:rPr lang="en-US" dirty="0" err="1" smtClean="0"/>
              <a:t>Pozorujeme</a:t>
            </a:r>
            <a:r>
              <a:rPr lang="en-US" dirty="0" smtClean="0"/>
              <a:t>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atmosféru</a:t>
            </a:r>
            <a:endParaRPr lang="en-US" dirty="0" smtClean="0"/>
          </a:p>
          <a:p>
            <a:r>
              <a:rPr lang="en-US" dirty="0" err="1" smtClean="0"/>
              <a:t>Informace</a:t>
            </a:r>
            <a:r>
              <a:rPr lang="en-US" dirty="0" smtClean="0"/>
              <a:t> o </a:t>
            </a:r>
            <a:r>
              <a:rPr lang="en-US" dirty="0" err="1" smtClean="0"/>
              <a:t>nitru</a:t>
            </a:r>
            <a:r>
              <a:rPr lang="en-US" dirty="0" smtClean="0"/>
              <a:t> – </a:t>
            </a:r>
            <a:r>
              <a:rPr lang="en-US" dirty="0" err="1" smtClean="0"/>
              <a:t>doména</a:t>
            </a:r>
            <a:r>
              <a:rPr lang="en-US" dirty="0" smtClean="0"/>
              <a:t> </a:t>
            </a:r>
            <a:r>
              <a:rPr lang="en-US" dirty="0" err="1" smtClean="0"/>
              <a:t>teoretických</a:t>
            </a:r>
            <a:r>
              <a:rPr lang="en-US" dirty="0" smtClean="0"/>
              <a:t> </a:t>
            </a:r>
            <a:r>
              <a:rPr lang="en-US" dirty="0" err="1" smtClean="0"/>
              <a:t>modelů</a:t>
            </a:r>
            <a:endParaRPr lang="en-US" dirty="0" smtClean="0"/>
          </a:p>
          <a:p>
            <a:r>
              <a:rPr lang="en-US" dirty="0" err="1" smtClean="0"/>
              <a:t>Seismologie</a:t>
            </a:r>
            <a:r>
              <a:rPr lang="en-US" dirty="0" smtClean="0"/>
              <a:t> – </a:t>
            </a:r>
            <a:r>
              <a:rPr lang="en-US" dirty="0" err="1" smtClean="0"/>
              <a:t>standardní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nástroj</a:t>
            </a:r>
            <a:r>
              <a:rPr lang="en-US" dirty="0" smtClean="0"/>
              <a:t> </a:t>
            </a:r>
            <a:r>
              <a:rPr lang="en-US" dirty="0" err="1" smtClean="0"/>
              <a:t>výzkumu</a:t>
            </a:r>
            <a:r>
              <a:rPr lang="en-US" dirty="0" smtClean="0"/>
              <a:t> niter </a:t>
            </a:r>
            <a:r>
              <a:rPr lang="en-US" dirty="0" err="1" smtClean="0"/>
              <a:t>těles</a:t>
            </a:r>
            <a:endParaRPr lang="en-US" dirty="0" smtClean="0"/>
          </a:p>
          <a:p>
            <a:pPr lvl="1"/>
            <a:r>
              <a:rPr lang="en-US" dirty="0" err="1" smtClean="0"/>
              <a:t>Geoseismologie</a:t>
            </a:r>
            <a:endParaRPr lang="en-US" dirty="0" smtClean="0"/>
          </a:p>
          <a:p>
            <a:pPr lvl="1"/>
            <a:r>
              <a:rPr lang="en-US" dirty="0" err="1" smtClean="0"/>
              <a:t>Helioseismologie</a:t>
            </a:r>
            <a:endParaRPr lang="en-US" dirty="0" smtClean="0"/>
          </a:p>
          <a:p>
            <a:pPr lvl="1"/>
            <a:r>
              <a:rPr lang="en-US" dirty="0" err="1" smtClean="0"/>
              <a:t>Selenoseismologie</a:t>
            </a:r>
            <a:endParaRPr lang="en-US" dirty="0" smtClean="0"/>
          </a:p>
          <a:p>
            <a:pPr lvl="1"/>
            <a:r>
              <a:rPr lang="en-US" dirty="0" err="1" smtClean="0"/>
              <a:t>Asteroseismologie</a:t>
            </a:r>
            <a:endParaRPr lang="en-US" dirty="0" smtClean="0"/>
          </a:p>
          <a:p>
            <a:pPr lvl="1"/>
            <a:r>
              <a:rPr lang="en-US" dirty="0" err="1" smtClean="0"/>
              <a:t>Joviseismologie</a:t>
            </a:r>
            <a:endParaRPr lang="en-US" dirty="0"/>
          </a:p>
          <a:p>
            <a:pPr lvl="1"/>
            <a:r>
              <a:rPr lang="en-US" dirty="0" smtClean="0"/>
              <a:t>... </a:t>
            </a:r>
            <a:r>
              <a:rPr lang="en-US" dirty="0" err="1" smtClean="0"/>
              <a:t>kolo</a:t>
            </a:r>
            <a:r>
              <a:rPr lang="en-US" dirty="0" err="1" smtClean="0"/>
              <a:t>ťuk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77" y="3169476"/>
            <a:ext cx="4094236" cy="320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0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Sluncetřesení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Vznik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: </a:t>
            </a:r>
            <a:r>
              <a:rPr lang="en-US" dirty="0" err="1" smtClean="0"/>
              <a:t>odezva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hydrodynamické</a:t>
            </a:r>
            <a:r>
              <a:rPr lang="en-US" dirty="0" smtClean="0"/>
              <a:t> </a:t>
            </a:r>
            <a:r>
              <a:rPr lang="en-US" dirty="0" err="1" smtClean="0"/>
              <a:t>poruchy</a:t>
            </a:r>
            <a:r>
              <a:rPr lang="en-US" dirty="0" smtClean="0"/>
              <a:t> </a:t>
            </a:r>
            <a:r>
              <a:rPr lang="en-US" dirty="0" smtClean="0"/>
              <a:t>v </a:t>
            </a:r>
            <a:r>
              <a:rPr lang="en-US" dirty="0" err="1" smtClean="0"/>
              <a:t>prostředí</a:t>
            </a:r>
            <a:endParaRPr lang="en-US" dirty="0"/>
          </a:p>
          <a:p>
            <a:pPr lvl="1"/>
            <a:r>
              <a:rPr lang="en-US" dirty="0" err="1" smtClean="0"/>
              <a:t>Chaotická</a:t>
            </a:r>
            <a:r>
              <a:rPr lang="en-US" dirty="0" smtClean="0"/>
              <a:t> </a:t>
            </a:r>
            <a:r>
              <a:rPr lang="en-US" dirty="0" err="1" smtClean="0"/>
              <a:t>konvekce</a:t>
            </a:r>
            <a:r>
              <a:rPr lang="en-US" dirty="0" smtClean="0"/>
              <a:t> </a:t>
            </a:r>
            <a:r>
              <a:rPr lang="en-US" dirty="0" err="1" smtClean="0"/>
              <a:t>poskytuje</a:t>
            </a:r>
            <a:r>
              <a:rPr lang="en-US" dirty="0" smtClean="0"/>
              <a:t> </a:t>
            </a:r>
            <a:r>
              <a:rPr lang="en-US" dirty="0" err="1" smtClean="0"/>
              <a:t>takových</a:t>
            </a:r>
            <a:r>
              <a:rPr lang="en-US" dirty="0" smtClean="0"/>
              <a:t> </a:t>
            </a:r>
            <a:r>
              <a:rPr lang="en-US" dirty="0" err="1" smtClean="0"/>
              <a:t>poruch</a:t>
            </a:r>
            <a:r>
              <a:rPr lang="en-US" dirty="0" smtClean="0"/>
              <a:t> </a:t>
            </a:r>
            <a:r>
              <a:rPr lang="en-US" dirty="0" err="1" smtClean="0"/>
              <a:t>nespočetně</a:t>
            </a:r>
            <a:endParaRPr lang="en-US" dirty="0" smtClean="0"/>
          </a:p>
          <a:p>
            <a:r>
              <a:rPr lang="en-US" dirty="0" err="1" smtClean="0"/>
              <a:t>Podle</a:t>
            </a:r>
            <a:r>
              <a:rPr lang="en-US" dirty="0" smtClean="0"/>
              <a:t> </a:t>
            </a:r>
            <a:r>
              <a:rPr lang="en-US" dirty="0" err="1" smtClean="0"/>
              <a:t>řídící</a:t>
            </a:r>
            <a:r>
              <a:rPr lang="en-US" dirty="0" smtClean="0"/>
              <a:t> </a:t>
            </a:r>
            <a:r>
              <a:rPr lang="en-US" dirty="0" err="1" smtClean="0"/>
              <a:t>síly</a:t>
            </a:r>
            <a:r>
              <a:rPr lang="en-US" dirty="0" smtClean="0"/>
              <a:t> </a:t>
            </a:r>
            <a:r>
              <a:rPr lang="en-US" dirty="0" err="1" smtClean="0"/>
              <a:t>typ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endParaRPr lang="en-US" dirty="0" smtClean="0"/>
          </a:p>
          <a:p>
            <a:r>
              <a:rPr lang="en-US" dirty="0" err="1" smtClean="0"/>
              <a:t>Rezonance</a:t>
            </a:r>
            <a:endParaRPr lang="en-US" dirty="0"/>
          </a:p>
          <a:p>
            <a:pPr lvl="1"/>
            <a:r>
              <a:rPr lang="en-US" dirty="0" err="1" smtClean="0"/>
              <a:t>Hloubková</a:t>
            </a:r>
            <a:r>
              <a:rPr lang="en-US" dirty="0" smtClean="0"/>
              <a:t> </a:t>
            </a:r>
            <a:r>
              <a:rPr lang="en-US" dirty="0" err="1" smtClean="0"/>
              <a:t>lokalizace</a:t>
            </a:r>
            <a:endParaRPr lang="en-US" dirty="0" smtClean="0"/>
          </a:p>
          <a:p>
            <a:pPr lvl="1"/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určité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se </a:t>
            </a:r>
            <a:r>
              <a:rPr lang="en-US" dirty="0" err="1" smtClean="0"/>
              <a:t>dlouhodobě</a:t>
            </a:r>
            <a:r>
              <a:rPr lang="en-US" dirty="0" smtClean="0"/>
              <a:t> </a:t>
            </a:r>
            <a:r>
              <a:rPr lang="en-US" dirty="0" err="1" smtClean="0"/>
              <a:t>uchovají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g</a:t>
            </a:r>
            <a:r>
              <a:rPr lang="en-US" dirty="0" smtClean="0"/>
              <a:t>:</a:t>
            </a:r>
            <a:r>
              <a:rPr lang="en-US" i="1" dirty="0" smtClean="0"/>
              <a:t> </a:t>
            </a:r>
            <a:r>
              <a:rPr lang="en-US" dirty="0" err="1" smtClean="0"/>
              <a:t>gravitační</a:t>
            </a:r>
            <a:r>
              <a:rPr lang="en-US" dirty="0" smtClean="0"/>
              <a:t> – v </a:t>
            </a:r>
            <a:r>
              <a:rPr lang="en-US" dirty="0" err="1" smtClean="0"/>
              <a:t>konvektivně</a:t>
            </a:r>
            <a:r>
              <a:rPr lang="en-US" dirty="0" smtClean="0"/>
              <a:t> </a:t>
            </a:r>
            <a:r>
              <a:rPr lang="en-US" dirty="0" err="1" smtClean="0"/>
              <a:t>stabilním</a:t>
            </a:r>
            <a:r>
              <a:rPr lang="en-US" dirty="0" smtClean="0"/>
              <a:t> </a:t>
            </a:r>
            <a:r>
              <a:rPr lang="en-US" dirty="0" err="1" smtClean="0"/>
              <a:t>prostředí</a:t>
            </a:r>
            <a:endParaRPr lang="en-US" dirty="0" smtClean="0"/>
          </a:p>
          <a:p>
            <a:r>
              <a:rPr lang="en-US" i="1" dirty="0" smtClean="0"/>
              <a:t>p</a:t>
            </a:r>
            <a:r>
              <a:rPr lang="en-US" dirty="0" smtClean="0"/>
              <a:t>: </a:t>
            </a:r>
            <a:r>
              <a:rPr lang="en-US" dirty="0" err="1" smtClean="0"/>
              <a:t>zvukové</a:t>
            </a:r>
            <a:r>
              <a:rPr lang="en-US" dirty="0" smtClean="0"/>
              <a:t> – v </a:t>
            </a:r>
            <a:r>
              <a:rPr lang="en-US" dirty="0" err="1" smtClean="0"/>
              <a:t>konvektivně</a:t>
            </a:r>
            <a:r>
              <a:rPr lang="en-US" dirty="0" smtClean="0"/>
              <a:t> </a:t>
            </a:r>
            <a:r>
              <a:rPr lang="en-US" dirty="0" err="1" smtClean="0"/>
              <a:t>nestabilním</a:t>
            </a:r>
            <a:r>
              <a:rPr lang="en-US" dirty="0" smtClean="0"/>
              <a:t> </a:t>
            </a:r>
            <a:r>
              <a:rPr lang="en-US" dirty="0" err="1" smtClean="0"/>
              <a:t>prostředu</a:t>
            </a:r>
            <a:endParaRPr lang="en-US" dirty="0" smtClean="0"/>
          </a:p>
          <a:p>
            <a:r>
              <a:rPr lang="en-US" i="1" dirty="0" smtClean="0"/>
              <a:t>f</a:t>
            </a:r>
            <a:r>
              <a:rPr lang="en-US" dirty="0" smtClean="0"/>
              <a:t>: </a:t>
            </a:r>
            <a:r>
              <a:rPr lang="en-US" dirty="0" err="1" smtClean="0"/>
              <a:t>povrchové</a:t>
            </a:r>
            <a:r>
              <a:rPr lang="en-US" dirty="0" smtClean="0"/>
              <a:t> </a:t>
            </a:r>
            <a:r>
              <a:rPr lang="en-US" dirty="0" err="1" smtClean="0"/>
              <a:t>gravitační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– </a:t>
            </a:r>
            <a:r>
              <a:rPr lang="en-US" dirty="0" err="1" smtClean="0"/>
              <a:t>fyzikálně</a:t>
            </a:r>
            <a:r>
              <a:rPr lang="en-US" dirty="0" smtClean="0"/>
              <a:t> </a:t>
            </a:r>
            <a:r>
              <a:rPr lang="en-US" dirty="0" err="1" smtClean="0"/>
              <a:t>podobné</a:t>
            </a:r>
            <a:r>
              <a:rPr lang="en-US" dirty="0" smtClean="0"/>
              <a:t> </a:t>
            </a:r>
            <a:r>
              <a:rPr lang="en-US" dirty="0" err="1" smtClean="0"/>
              <a:t>vlnám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moři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631" y="3641637"/>
            <a:ext cx="3020063" cy="28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0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</a:t>
            </a:r>
            <a:r>
              <a:rPr lang="en-US" dirty="0" err="1" smtClean="0"/>
              <a:t>ω</a:t>
            </a:r>
            <a:r>
              <a:rPr lang="en-US" dirty="0" smtClean="0"/>
              <a:t> (l-</a:t>
            </a:r>
            <a:r>
              <a:rPr lang="en-US" dirty="0" err="1" smtClean="0"/>
              <a:t>ν</a:t>
            </a:r>
            <a:r>
              <a:rPr lang="en-US" dirty="0" smtClean="0"/>
              <a:t>) diagram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99" y="1271469"/>
            <a:ext cx="6461155" cy="527524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48940" y="5680399"/>
            <a:ext cx="3670160" cy="390789"/>
          </a:xfrm>
          <a:prstGeom prst="ellipse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81928" y="5041616"/>
            <a:ext cx="153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Oblast g-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vln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H="1">
            <a:off x="4521414" y="5289613"/>
            <a:ext cx="474469" cy="43265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48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Helioseismologie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Leighton 1960 – </a:t>
            </a:r>
            <a:r>
              <a:rPr lang="en-US" dirty="0" err="1" smtClean="0"/>
              <a:t>pozoroval</a:t>
            </a:r>
            <a:r>
              <a:rPr lang="en-US" dirty="0" smtClean="0"/>
              <a:t> </a:t>
            </a:r>
            <a:r>
              <a:rPr lang="en-US" dirty="0" err="1" smtClean="0"/>
              <a:t>supergranulaci</a:t>
            </a:r>
            <a:r>
              <a:rPr lang="en-US" dirty="0" smtClean="0"/>
              <a:t>, </a:t>
            </a:r>
            <a:r>
              <a:rPr lang="en-US" dirty="0" err="1" smtClean="0"/>
              <a:t>všiml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pětiminutové</a:t>
            </a:r>
            <a:r>
              <a:rPr lang="en-US" dirty="0" smtClean="0"/>
              <a:t> periodicity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vertikální</a:t>
            </a:r>
            <a:r>
              <a:rPr lang="en-US" dirty="0" smtClean="0"/>
              <a:t> </a:t>
            </a:r>
            <a:r>
              <a:rPr lang="en-US" dirty="0" err="1" smtClean="0"/>
              <a:t>rychlosti</a:t>
            </a:r>
            <a:endParaRPr lang="en-US" dirty="0" smtClean="0"/>
          </a:p>
          <a:p>
            <a:r>
              <a:rPr lang="en-US" dirty="0" err="1" smtClean="0"/>
              <a:t>Deubner</a:t>
            </a:r>
            <a:r>
              <a:rPr lang="en-US" dirty="0" smtClean="0"/>
              <a:t> 1974 – </a:t>
            </a:r>
            <a:r>
              <a:rPr lang="en-US" dirty="0" err="1" smtClean="0"/>
              <a:t>pozorování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Capri – </a:t>
            </a:r>
            <a:r>
              <a:rPr lang="en-US" dirty="0" err="1" smtClean="0"/>
              <a:t>první</a:t>
            </a:r>
            <a:r>
              <a:rPr lang="en-US" dirty="0" smtClean="0"/>
              <a:t> k-</a:t>
            </a:r>
            <a:r>
              <a:rPr lang="en-US" dirty="0" err="1" smtClean="0"/>
              <a:t>ω</a:t>
            </a:r>
            <a:r>
              <a:rPr lang="en-US" dirty="0" smtClean="0"/>
              <a:t> diagram</a:t>
            </a:r>
          </a:p>
          <a:p>
            <a:r>
              <a:rPr lang="en-US" dirty="0" smtClean="0"/>
              <a:t>Od 1979 – </a:t>
            </a:r>
            <a:r>
              <a:rPr lang="en-US" dirty="0" err="1" smtClean="0"/>
              <a:t>dlouhodobá</a:t>
            </a:r>
            <a:r>
              <a:rPr lang="en-US" dirty="0" smtClean="0"/>
              <a:t> </a:t>
            </a:r>
            <a:r>
              <a:rPr lang="en-US" dirty="0" err="1" smtClean="0"/>
              <a:t>pozorování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jižním</a:t>
            </a:r>
            <a:r>
              <a:rPr lang="en-US" dirty="0" smtClean="0"/>
              <a:t> </a:t>
            </a:r>
            <a:r>
              <a:rPr lang="en-US" dirty="0" err="1" smtClean="0"/>
              <a:t>pólu</a:t>
            </a:r>
            <a:endParaRPr lang="en-US" dirty="0" smtClean="0"/>
          </a:p>
          <a:p>
            <a:r>
              <a:rPr lang="en-US" dirty="0" smtClean="0"/>
              <a:t>Od 1976 BISON – </a:t>
            </a:r>
            <a:r>
              <a:rPr lang="en-US" dirty="0" err="1" smtClean="0"/>
              <a:t>š</a:t>
            </a:r>
            <a:r>
              <a:rPr lang="en-US" dirty="0" err="1" smtClean="0"/>
              <a:t>tafeta</a:t>
            </a:r>
            <a:r>
              <a:rPr lang="en-US" dirty="0" smtClean="0"/>
              <a:t> </a:t>
            </a:r>
            <a:r>
              <a:rPr lang="en-US" dirty="0" err="1" smtClean="0"/>
              <a:t>stanic</a:t>
            </a:r>
            <a:r>
              <a:rPr lang="en-US" dirty="0" smtClean="0"/>
              <a:t> </a:t>
            </a:r>
            <a:r>
              <a:rPr lang="en-US" dirty="0" err="1" smtClean="0"/>
              <a:t>kolem</a:t>
            </a:r>
            <a:r>
              <a:rPr lang="en-US" dirty="0" smtClean="0"/>
              <a:t> </a:t>
            </a:r>
            <a:r>
              <a:rPr lang="en-US" dirty="0" err="1" smtClean="0"/>
              <a:t>světa</a:t>
            </a:r>
            <a:r>
              <a:rPr lang="en-US" dirty="0" smtClean="0"/>
              <a:t> (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jedno</a:t>
            </a:r>
            <a:r>
              <a:rPr lang="en-US" dirty="0" smtClean="0"/>
              <a:t> </a:t>
            </a:r>
            <a:r>
              <a:rPr lang="en-US" dirty="0" err="1" smtClean="0"/>
              <a:t>měření</a:t>
            </a:r>
            <a:r>
              <a:rPr lang="en-US" dirty="0" smtClean="0"/>
              <a:t>, </a:t>
            </a:r>
            <a:r>
              <a:rPr lang="en-US" dirty="0" err="1" smtClean="0"/>
              <a:t>žádné</a:t>
            </a:r>
            <a:r>
              <a:rPr lang="en-US" dirty="0" smtClean="0"/>
              <a:t> </a:t>
            </a:r>
            <a:r>
              <a:rPr lang="en-US" dirty="0" err="1" smtClean="0"/>
              <a:t>obrázky</a:t>
            </a:r>
            <a:r>
              <a:rPr lang="en-US" dirty="0" smtClean="0"/>
              <a:t>), </a:t>
            </a:r>
            <a:r>
              <a:rPr lang="en-US" dirty="0" err="1" smtClean="0"/>
              <a:t>podobně</a:t>
            </a:r>
            <a:r>
              <a:rPr lang="en-US" dirty="0" smtClean="0"/>
              <a:t> </a:t>
            </a:r>
            <a:r>
              <a:rPr lang="en-US" dirty="0" err="1" smtClean="0"/>
              <a:t>funguje</a:t>
            </a:r>
            <a:r>
              <a:rPr lang="en-US" dirty="0" smtClean="0"/>
              <a:t> GONG (ale s </a:t>
            </a:r>
            <a:r>
              <a:rPr lang="en-US" dirty="0" err="1" smtClean="0"/>
              <a:t>obrázky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Kosmické</a:t>
            </a:r>
            <a:r>
              <a:rPr lang="en-US" dirty="0" smtClean="0"/>
              <a:t> </a:t>
            </a:r>
            <a:r>
              <a:rPr lang="en-US" dirty="0" err="1" smtClean="0"/>
              <a:t>sondy</a:t>
            </a:r>
            <a:r>
              <a:rPr lang="en-US" dirty="0" smtClean="0"/>
              <a:t> (MDI/SOHO, HMI/SDO, HINODE </a:t>
            </a:r>
            <a:r>
              <a:rPr lang="en-US" dirty="0" err="1" smtClean="0"/>
              <a:t>atd</a:t>
            </a:r>
            <a:r>
              <a:rPr lang="en-US" dirty="0" smtClean="0"/>
              <a:t>.)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60" r="937"/>
          <a:stretch/>
        </p:blipFill>
        <p:spPr>
          <a:xfrm>
            <a:off x="5749452" y="3373160"/>
            <a:ext cx="3042186" cy="305001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813" y="1354019"/>
            <a:ext cx="3048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8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6"/>
          <a:stretch>
            <a:fillRect/>
          </a:stretch>
        </p:blipFill>
        <p:spPr bwMode="auto">
          <a:xfrm>
            <a:off x="5532487" y="1196975"/>
            <a:ext cx="4040188" cy="36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9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Lokální</a:t>
            </a:r>
            <a:r>
              <a:rPr lang="en-US" dirty="0" smtClean="0"/>
              <a:t> </a:t>
            </a:r>
            <a:r>
              <a:rPr lang="en-US" dirty="0" err="1" smtClean="0"/>
              <a:t>helioseismologie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2"/>
            <a:ext cx="3623474" cy="4975288"/>
          </a:xfrm>
        </p:spPr>
        <p:txBody>
          <a:bodyPr/>
          <a:lstStyle/>
          <a:p>
            <a:r>
              <a:rPr lang="en-US" dirty="0" err="1" smtClean="0"/>
              <a:t>Seismické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(v </a:t>
            </a:r>
            <a:r>
              <a:rPr lang="en-US" dirty="0" err="1" smtClean="0"/>
              <a:t>přípovrchových</a:t>
            </a:r>
            <a:r>
              <a:rPr lang="en-US" dirty="0" smtClean="0"/>
              <a:t> </a:t>
            </a:r>
            <a:r>
              <a:rPr lang="en-US" dirty="0" err="1" smtClean="0"/>
              <a:t>vrstvách</a:t>
            </a:r>
            <a:r>
              <a:rPr lang="en-US" dirty="0" smtClean="0"/>
              <a:t> </a:t>
            </a:r>
            <a:r>
              <a:rPr lang="en-US" dirty="0" err="1" smtClean="0"/>
              <a:t>zvukové</a:t>
            </a:r>
            <a:r>
              <a:rPr lang="en-US" dirty="0" smtClean="0"/>
              <a:t>) se </a:t>
            </a:r>
            <a:r>
              <a:rPr lang="en-US" dirty="0" err="1" smtClean="0"/>
              <a:t>šíří</a:t>
            </a:r>
            <a:r>
              <a:rPr lang="en-US" dirty="0" smtClean="0"/>
              <a:t> </a:t>
            </a:r>
            <a:r>
              <a:rPr lang="en-US" dirty="0" err="1" smtClean="0"/>
              <a:t>nitrem</a:t>
            </a:r>
            <a:r>
              <a:rPr lang="en-US" dirty="0" smtClean="0"/>
              <a:t> a </a:t>
            </a:r>
            <a:r>
              <a:rPr lang="en-US" dirty="0" err="1" smtClean="0"/>
              <a:t>interagují</a:t>
            </a:r>
            <a:r>
              <a:rPr lang="en-US" dirty="0" smtClean="0"/>
              <a:t> s </a:t>
            </a:r>
            <a:r>
              <a:rPr lang="en-US" dirty="0" err="1" smtClean="0"/>
              <a:t>překážkami</a:t>
            </a:r>
            <a:r>
              <a:rPr lang="en-US" dirty="0" smtClean="0"/>
              <a:t> a </a:t>
            </a:r>
            <a:r>
              <a:rPr lang="en-US" dirty="0" err="1" smtClean="0"/>
              <a:t>anomáliemi</a:t>
            </a:r>
            <a:endParaRPr lang="en-US" dirty="0" smtClean="0"/>
          </a:p>
          <a:p>
            <a:pPr lvl="1"/>
            <a:r>
              <a:rPr lang="en-US" dirty="0" smtClean="0"/>
              <a:t>Ty </a:t>
            </a:r>
            <a:r>
              <a:rPr lang="en-US" dirty="0" err="1" smtClean="0"/>
              <a:t>ovlivňují</a:t>
            </a:r>
            <a:r>
              <a:rPr lang="en-US" dirty="0" smtClean="0"/>
              <a:t> </a:t>
            </a:r>
            <a:r>
              <a:rPr lang="en-US" dirty="0" err="1" smtClean="0"/>
              <a:t>rychlost</a:t>
            </a:r>
            <a:r>
              <a:rPr lang="en-US" dirty="0" smtClean="0"/>
              <a:t> </a:t>
            </a:r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šíření</a:t>
            </a:r>
            <a:endParaRPr lang="en-US" dirty="0" smtClean="0"/>
          </a:p>
          <a:p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měřit</a:t>
            </a:r>
            <a:r>
              <a:rPr lang="en-US" dirty="0" smtClean="0"/>
              <a:t> </a:t>
            </a:r>
            <a:r>
              <a:rPr lang="en-US" dirty="0" err="1" smtClean="0"/>
              <a:t>čas</a:t>
            </a:r>
            <a:r>
              <a:rPr lang="en-US" dirty="0" smtClean="0"/>
              <a:t> </a:t>
            </a:r>
            <a:r>
              <a:rPr lang="en-US" dirty="0" err="1" smtClean="0"/>
              <a:t>průchodu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nitrem</a:t>
            </a:r>
            <a:r>
              <a:rPr lang="en-US" dirty="0" smtClean="0"/>
              <a:t> v </a:t>
            </a:r>
            <a:r>
              <a:rPr lang="en-US" dirty="0" err="1" smtClean="0"/>
              <a:t>závislosti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vzdálenosti</a:t>
            </a:r>
            <a:r>
              <a:rPr lang="en-US" dirty="0" smtClean="0"/>
              <a:t> (</a:t>
            </a:r>
            <a:r>
              <a:rPr lang="en-US" dirty="0" err="1" smtClean="0"/>
              <a:t>hloubce</a:t>
            </a:r>
            <a:r>
              <a:rPr lang="en-US" dirty="0" smtClean="0"/>
              <a:t> </a:t>
            </a:r>
            <a:r>
              <a:rPr lang="en-US" dirty="0" err="1" smtClean="0"/>
              <a:t>prostupu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Inverzí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získat</a:t>
            </a:r>
            <a:r>
              <a:rPr lang="en-US" dirty="0" smtClean="0"/>
              <a:t> </a:t>
            </a:r>
            <a:r>
              <a:rPr lang="en-US" dirty="0" err="1" smtClean="0"/>
              <a:t>informace</a:t>
            </a:r>
            <a:r>
              <a:rPr lang="en-US" dirty="0" smtClean="0"/>
              <a:t> o </a:t>
            </a:r>
            <a:r>
              <a:rPr lang="en-US" dirty="0" err="1" smtClean="0"/>
              <a:t>dění</a:t>
            </a:r>
            <a:r>
              <a:rPr lang="en-US" dirty="0" smtClean="0"/>
              <a:t> pod </a:t>
            </a:r>
            <a:r>
              <a:rPr lang="en-US" dirty="0" err="1" smtClean="0"/>
              <a:t>povrchem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83200" y="2376488"/>
            <a:ext cx="119062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4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sz="2000" i="1" dirty="0" err="1"/>
              <a:t>pozorovatel</a:t>
            </a:r>
            <a:endParaRPr lang="en-US" sz="2000" i="1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95975" y="2952750"/>
            <a:ext cx="5143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40" rIns="0" bIns="0"/>
          <a:lstStyle/>
          <a:p>
            <a:r>
              <a:rPr lang="en-US" sz="2000" i="1" dirty="0" err="1">
                <a:solidFill>
                  <a:srgbClr val="B84700"/>
                </a:solidFill>
                <a:latin typeface="Times"/>
                <a:cs typeface="Times"/>
              </a:rPr>
              <a:t>zdroj</a:t>
            </a:r>
            <a:endParaRPr lang="en-US" sz="2000" i="1" dirty="0">
              <a:solidFill>
                <a:srgbClr val="B84700"/>
              </a:solidFill>
              <a:latin typeface="Times"/>
              <a:cs typeface="Time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748387" y="3276600"/>
            <a:ext cx="5143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40" rIns="0" bIns="0"/>
          <a:lstStyle/>
          <a:p>
            <a:r>
              <a:rPr lang="en-US" sz="2000" i="1" dirty="0" err="1">
                <a:solidFill>
                  <a:srgbClr val="008000"/>
                </a:solidFill>
                <a:latin typeface="Times"/>
                <a:cs typeface="Times"/>
              </a:rPr>
              <a:t>zdroj</a:t>
            </a:r>
            <a:endParaRPr lang="en-US" sz="2000" i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6257975" y="2808288"/>
            <a:ext cx="539750" cy="179387"/>
          </a:xfrm>
          <a:prstGeom prst="ellipse">
            <a:avLst/>
          </a:prstGeom>
          <a:gradFill rotWithShape="0">
            <a:gsLst>
              <a:gs pos="0">
                <a:srgbClr val="E6FF00"/>
              </a:gs>
              <a:gs pos="100000">
                <a:srgbClr val="FF3333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27887" y="2519363"/>
            <a:ext cx="947738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4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sz="2000" i="1">
                <a:solidFill>
                  <a:srgbClr val="FF0000"/>
                </a:solidFill>
              </a:rPr>
              <a:t>anomálie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432600" y="4032250"/>
            <a:ext cx="5143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40" rIns="0" bIns="0"/>
          <a:lstStyle/>
          <a:p>
            <a:r>
              <a:rPr lang="en-US" sz="2000" i="1" dirty="0" err="1">
                <a:solidFill>
                  <a:srgbClr val="99284C"/>
                </a:solidFill>
                <a:latin typeface="Times"/>
                <a:cs typeface="Times"/>
              </a:rPr>
              <a:t>zdroj</a:t>
            </a:r>
            <a:endParaRPr lang="en-US" sz="2000" i="1" dirty="0">
              <a:solidFill>
                <a:srgbClr val="99284C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9276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43625</TotalTime>
  <Words>1097</Words>
  <Application>Microsoft Macintosh PowerPoint</Application>
  <PresentationFormat>On-screen Show (4:3)</PresentationFormat>
  <Paragraphs>218</Paragraphs>
  <Slides>39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Perception</vt:lpstr>
      <vt:lpstr>Co (si myslíme že) víme  o Slunci?</vt:lpstr>
      <vt:lpstr>O čem to bude?</vt:lpstr>
      <vt:lpstr>Když astronom slyší “Slunce”</vt:lpstr>
      <vt:lpstr>Helioseismologie</vt:lpstr>
      <vt:lpstr>Odkud máme informace o Slunci</vt:lpstr>
      <vt:lpstr>Sluncetřesení</vt:lpstr>
      <vt:lpstr>k-ω (l-ν) diagram</vt:lpstr>
      <vt:lpstr>Helioseismologie</vt:lpstr>
      <vt:lpstr>Lokální helioseismologie</vt:lpstr>
      <vt:lpstr>Rozvoj: Pozorovací kombajny</vt:lpstr>
      <vt:lpstr>Příklad: pohyby plazmatu</vt:lpstr>
      <vt:lpstr>Problémy helioseismologie</vt:lpstr>
      <vt:lpstr>Problém 1: Konvekce</vt:lpstr>
      <vt:lpstr>Konvektivní přenos</vt:lpstr>
      <vt:lpstr>Konvekce ve hvězdách</vt:lpstr>
      <vt:lpstr>Konvekce ve Slunci (model)</vt:lpstr>
      <vt:lpstr>Helioseismologie vyzývá modely</vt:lpstr>
      <vt:lpstr>Alternativní konvekce?</vt:lpstr>
      <vt:lpstr>Problém 2: Chemické složení Slunce</vt:lpstr>
      <vt:lpstr>Chemikovo Slunce</vt:lpstr>
      <vt:lpstr>Chemické složení Slunce</vt:lpstr>
      <vt:lpstr>Spektrální typy hvězd</vt:lpstr>
      <vt:lpstr>Analýza spektrálních čar</vt:lpstr>
      <vt:lpstr>Sluneční spektrum</vt:lpstr>
      <vt:lpstr>Modelování spektra</vt:lpstr>
      <vt:lpstr>Semiempirický model</vt:lpstr>
      <vt:lpstr>1-D vs. 3-D model</vt:lpstr>
      <vt:lpstr>Průlet nad granulací</vt:lpstr>
      <vt:lpstr>Nové chemické složení Slunce</vt:lpstr>
      <vt:lpstr>Problém 3: Struktura heliosféry</vt:lpstr>
      <vt:lpstr>Sluneční vítr</vt:lpstr>
      <vt:lpstr>Učebnicová heliosféra</vt:lpstr>
      <vt:lpstr>Heliosféra ve dřezu</vt:lpstr>
      <vt:lpstr>Nová měření - ENA</vt:lpstr>
      <vt:lpstr>Nová měření - Voyager</vt:lpstr>
      <vt:lpstr>Nová heliosféra</vt:lpstr>
      <vt:lpstr>Čelní rázové vlny u jiných hvězd</vt:lpstr>
      <vt:lpstr>Nové sluneční paradigma</vt:lpstr>
      <vt:lpstr>PowerPoint Presentation</vt:lpstr>
    </vt:vector>
  </TitlesOfParts>
  <Company>Max Planck Institut fuer Sonnensystemforschung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Svanda</cp:lastModifiedBy>
  <cp:revision>178</cp:revision>
  <cp:lastPrinted>2012-03-17T19:51:39Z</cp:lastPrinted>
  <dcterms:created xsi:type="dcterms:W3CDTF">2012-01-05T14:21:50Z</dcterms:created>
  <dcterms:modified xsi:type="dcterms:W3CDTF">2012-09-21T18:08:32Z</dcterms:modified>
</cp:coreProperties>
</file>