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527" r:id="rId3"/>
    <p:sldId id="528" r:id="rId4"/>
    <p:sldId id="529" r:id="rId5"/>
    <p:sldId id="531" r:id="rId6"/>
    <p:sldId id="530" r:id="rId7"/>
    <p:sldId id="533" r:id="rId8"/>
    <p:sldId id="532" r:id="rId9"/>
    <p:sldId id="535" r:id="rId10"/>
    <p:sldId id="554" r:id="rId11"/>
    <p:sldId id="534" r:id="rId12"/>
    <p:sldId id="537" r:id="rId13"/>
    <p:sldId id="538" r:id="rId14"/>
    <p:sldId id="539" r:id="rId15"/>
    <p:sldId id="557" r:id="rId16"/>
    <p:sldId id="540" r:id="rId17"/>
    <p:sldId id="541" r:id="rId18"/>
    <p:sldId id="542" r:id="rId19"/>
    <p:sldId id="559" r:id="rId20"/>
    <p:sldId id="558" r:id="rId21"/>
    <p:sldId id="543" r:id="rId22"/>
    <p:sldId id="560" r:id="rId23"/>
    <p:sldId id="553" r:id="rId24"/>
    <p:sldId id="544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81" autoAdjust="0"/>
  </p:normalViewPr>
  <p:slideViewPr>
    <p:cSldViewPr>
      <p:cViewPr>
        <p:scale>
          <a:sx n="100" d="100"/>
          <a:sy n="100" d="100"/>
        </p:scale>
        <p:origin x="-25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95486B-D224-4AA4-8CAF-67EAEE11F312}" type="datetimeFigureOut">
              <a:rPr lang="cs-CZ"/>
              <a:pPr>
                <a:defRPr/>
              </a:pPr>
              <a:t>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ACF0FD-ECD8-4243-8221-7A2EDE736C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47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2B4-9EEF-4EFA-ADF5-719402402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1264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0343-056D-4FEA-AE32-9CF18FFB48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3293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56C7-497D-4417-AA40-C5712E0F38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61400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40A6-8622-47B3-AF12-39CF72A8F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4302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066-7BC3-4120-AF51-1A78B8D537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1368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EE3E-39B5-408E-BA9B-0E720B2D4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1627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CD50-73C9-4464-B818-E1148CC95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16767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E7D9-6827-4008-A541-A46D3B182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0590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AF0F-7707-4474-8E0D-7DDCF28F1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0507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00C2-76A1-4568-8C4A-523A56256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50741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A6A5-FB2B-41AC-9F1E-62B923951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5113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BF13-14A0-4CA0-A360-BF4211EB98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9444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D8EC-0A0E-4770-85E4-22D091236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8163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0528-71FA-4D17-9CF0-2B1C3D9230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4128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B532-8650-4101-B976-E13ECF3F9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68303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8900-4394-455B-8CC1-FC1F7B5042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94985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540D-895F-427E-9F99-5246114D6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21746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0864D199-3C2A-4AAC-92F0-163625773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10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  <p:sldLayoutId id="2147485004" r:id="rId12"/>
    <p:sldLayoutId id="2147485005" r:id="rId13"/>
    <p:sldLayoutId id="2147485006" r:id="rId14"/>
    <p:sldLayoutId id="2147485007" r:id="rId15"/>
    <p:sldLayoutId id="2147485008" r:id="rId16"/>
    <p:sldLayoutId id="2147485009" r:id="rId17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8569325" cy="2087563"/>
          </a:xfrm>
        </p:spPr>
        <p:txBody>
          <a:bodyPr/>
          <a:lstStyle/>
          <a:p>
            <a:pPr eaLnBrk="1" hangingPunct="1"/>
            <a:r>
              <a:rPr lang="en-US" altLang="cs-CZ" sz="3600" b="1" smtClean="0">
                <a:solidFill>
                  <a:schemeClr val="folHlink"/>
                </a:solidFill>
                <a:latin typeface="Arial" charset="0"/>
              </a:rPr>
              <a:t>Population of small asteroid systems: </a:t>
            </a:r>
            <a:br>
              <a:rPr lang="en-US" altLang="cs-CZ" sz="3600" b="1" smtClean="0">
                <a:solidFill>
                  <a:schemeClr val="folHlink"/>
                </a:solidFill>
                <a:latin typeface="Arial" charset="0"/>
              </a:rPr>
            </a:br>
            <a:r>
              <a:rPr lang="en-US" altLang="cs-CZ" sz="3600" b="1" smtClean="0">
                <a:solidFill>
                  <a:schemeClr val="folHlink"/>
                </a:solidFill>
                <a:latin typeface="Arial" charset="0"/>
              </a:rPr>
              <a:t>Binaries, triples, and pairs</a:t>
            </a:r>
            <a:r>
              <a:rPr lang="en-US" altLang="cs-CZ" sz="2800" b="1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altLang="cs-CZ" sz="2800" b="1" smtClean="0">
                <a:solidFill>
                  <a:schemeClr val="folHlink"/>
                </a:solidFill>
                <a:latin typeface="Arial" charset="0"/>
              </a:rPr>
            </a:br>
            <a:endParaRPr lang="cs-CZ" altLang="cs-CZ" sz="3600" b="1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357563"/>
            <a:ext cx="7704138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400" smtClean="0">
                <a:latin typeface="Arial" charset="0"/>
              </a:rPr>
              <a:t>Petr Pravec</a:t>
            </a:r>
          </a:p>
          <a:p>
            <a:pPr eaLnBrk="1" hangingPunct="1">
              <a:lnSpc>
                <a:spcPct val="80000"/>
              </a:lnSpc>
            </a:pPr>
            <a:endParaRPr lang="en-US" altLang="cs-CZ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1600" smtClean="0">
                <a:latin typeface="Arial" charset="0"/>
              </a:rPr>
              <a:t>Astronomical Institute AS CR, Ond</a:t>
            </a:r>
            <a:r>
              <a:rPr lang="cs-CZ" altLang="cs-CZ" sz="1600" smtClean="0">
                <a:latin typeface="Arial" charset="0"/>
              </a:rPr>
              <a:t>řejov, </a:t>
            </a:r>
            <a:r>
              <a:rPr lang="en-US" altLang="cs-CZ" sz="1600" smtClean="0">
                <a:latin typeface="Arial" charset="0"/>
              </a:rPr>
              <a:t>Czech Republic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1800" smtClean="0">
              <a:latin typeface="Arial" charset="0"/>
            </a:endParaRPr>
          </a:p>
          <a:p>
            <a:r>
              <a:rPr lang="en-US" altLang="cs-CZ" sz="1600" i="1" smtClean="0">
                <a:latin typeface="Arial" charset="0"/>
              </a:rPr>
              <a:t>AIM Science Meeting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600" i="1" smtClean="0">
                <a:latin typeface="Arial" charset="0"/>
              </a:rPr>
              <a:t>ESAC, Madrid, 2016 March 1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i="1" smtClean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Component size ratios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80400" cy="48244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1600" u="sng" dirty="0" err="1" smtClean="0">
                <a:latin typeface="Arial" charset="0"/>
              </a:rPr>
              <a:t>Secondaries</a:t>
            </a:r>
            <a:r>
              <a:rPr lang="en-US" sz="1600" u="sng" dirty="0" smtClean="0">
                <a:latin typeface="Arial" charset="0"/>
              </a:rPr>
              <a:t> mostly less than half primary diameter (less than ~10% primary mass)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Largest 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/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1</a:t>
            </a:r>
            <a:r>
              <a:rPr lang="en-US" sz="1600" dirty="0" smtClean="0">
                <a:latin typeface="Arial" charset="0"/>
              </a:rPr>
              <a:t> close to 1 (“Double Asteroids”)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</a:rPr>
              <a:t>(69230) Hermes, (809) </a:t>
            </a:r>
            <a:r>
              <a:rPr lang="en-US" sz="1400" dirty="0" err="1" smtClean="0">
                <a:latin typeface="Arial" charset="0"/>
              </a:rPr>
              <a:t>Lundia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>
                <a:latin typeface="Arial" charset="0"/>
              </a:rPr>
              <a:t>(854) </a:t>
            </a:r>
            <a:r>
              <a:rPr lang="en-US" sz="1400" dirty="0" err="1">
                <a:latin typeface="Arial" charset="0"/>
              </a:rPr>
              <a:t>Frostia</a:t>
            </a:r>
            <a:r>
              <a:rPr lang="en-US" sz="1400" dirty="0">
                <a:latin typeface="Arial" charset="0"/>
              </a:rPr>
              <a:t>, </a:t>
            </a: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400" dirty="0" smtClean="0">
                <a:latin typeface="Arial" charset="0"/>
              </a:rPr>
              <a:t>(1089) Tama, (1139) Atami, (1313) Berna, (2478) Tokai, </a:t>
            </a:r>
          </a:p>
          <a:p>
            <a:pPr marL="0" indent="0" eaLnBrk="1" hangingPunct="1">
              <a:buNone/>
              <a:defRPr/>
            </a:pPr>
            <a:r>
              <a:rPr lang="en-US" sz="1400" dirty="0" smtClean="0">
                <a:latin typeface="Arial" charset="0"/>
              </a:rPr>
              <a:t>(4492) Debussy, (4951) Iwamoto – all have </a:t>
            </a:r>
            <a:r>
              <a:rPr lang="en-US" sz="1400" i="1" dirty="0" smtClean="0">
                <a:latin typeface="Arial" charset="0"/>
              </a:rPr>
              <a:t>D</a:t>
            </a:r>
            <a:r>
              <a:rPr lang="en-US" sz="1400" baseline="-25000" dirty="0" smtClean="0">
                <a:latin typeface="Arial" charset="0"/>
              </a:rPr>
              <a:t>2 </a:t>
            </a:r>
            <a:r>
              <a:rPr lang="en-US" sz="1400" dirty="0">
                <a:latin typeface="Arial" charset="0"/>
              </a:rPr>
              <a:t>/</a:t>
            </a:r>
            <a:r>
              <a:rPr lang="en-US" sz="1400" i="1" dirty="0" smtClean="0">
                <a:latin typeface="Arial" charset="0"/>
              </a:rPr>
              <a:t>D</a:t>
            </a:r>
            <a:r>
              <a:rPr lang="en-US" sz="1400" baseline="-25000" dirty="0" smtClean="0">
                <a:latin typeface="Arial" charset="0"/>
              </a:rPr>
              <a:t>1 </a:t>
            </a:r>
          </a:p>
          <a:p>
            <a:pPr marL="0" indent="0" eaLnBrk="1" hangingPunct="1">
              <a:buNone/>
              <a:defRPr/>
            </a:pPr>
            <a:r>
              <a:rPr lang="en-US" sz="1400" dirty="0" smtClean="0">
                <a:latin typeface="Arial" charset="0"/>
              </a:rPr>
              <a:t>between 0.8 and 1</a:t>
            </a:r>
            <a:endParaRPr lang="en-US" sz="12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i="1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Smallest 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/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1</a:t>
            </a:r>
            <a:r>
              <a:rPr lang="en-US" sz="1600" dirty="0" smtClean="0">
                <a:latin typeface="Arial" charset="0"/>
              </a:rPr>
              <a:t> (observational sensitivity-limited)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</a:rPr>
              <a:t>(1862) Apollo: </a:t>
            </a:r>
            <a:r>
              <a:rPr lang="en-US" sz="1400" i="1" dirty="0" smtClean="0">
                <a:latin typeface="Arial" charset="0"/>
              </a:rPr>
              <a:t>D</a:t>
            </a:r>
            <a:r>
              <a:rPr lang="en-US" sz="1400" baseline="-25000" dirty="0" smtClean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/</a:t>
            </a:r>
            <a:r>
              <a:rPr lang="en-US" sz="1400" i="1" dirty="0" smtClean="0">
                <a:latin typeface="Arial" charset="0"/>
              </a:rPr>
              <a:t>D</a:t>
            </a:r>
            <a:r>
              <a:rPr lang="en-US" sz="1400" baseline="-25000" dirty="0" smtClean="0">
                <a:latin typeface="Arial" charset="0"/>
              </a:rPr>
              <a:t>1</a:t>
            </a:r>
            <a:r>
              <a:rPr lang="en-US" sz="1400" dirty="0" smtClean="0">
                <a:latin typeface="Arial" charset="0"/>
              </a:rPr>
              <a:t> ~ 0.04 </a:t>
            </a:r>
            <a:r>
              <a:rPr lang="en-US" sz="1200" i="1" dirty="0" smtClean="0">
                <a:latin typeface="Arial" charset="0"/>
              </a:rPr>
              <a:t>(</a:t>
            </a:r>
            <a:r>
              <a:rPr lang="en-US" sz="1200" i="1" dirty="0" err="1" smtClean="0">
                <a:latin typeface="Arial" charset="0"/>
              </a:rPr>
              <a:t>Ostro</a:t>
            </a:r>
            <a:r>
              <a:rPr lang="en-US" sz="1200" i="1" dirty="0" smtClean="0">
                <a:latin typeface="Arial" charset="0"/>
              </a:rPr>
              <a:t> et al. 2005, </a:t>
            </a:r>
            <a:r>
              <a:rPr lang="en-US" sz="1200" i="1" dirty="0" err="1" smtClean="0">
                <a:latin typeface="Arial" charset="0"/>
              </a:rPr>
              <a:t>unc</a:t>
            </a:r>
            <a:r>
              <a:rPr lang="en-US" sz="1200" i="1" dirty="0" smtClean="0">
                <a:latin typeface="Arial" charset="0"/>
              </a:rPr>
              <a:t>. factor 2)</a:t>
            </a:r>
            <a:endParaRPr lang="en-US" sz="140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Systems with 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/</a:t>
            </a:r>
            <a:r>
              <a:rPr lang="en-US" sz="1600" i="1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&lt; ~0.4-0.5 abundant.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Decrease at </a:t>
            </a:r>
            <a:r>
              <a:rPr lang="en-US" sz="1600" i="1" dirty="0">
                <a:latin typeface="Arial" charset="0"/>
              </a:rPr>
              <a:t>D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/</a:t>
            </a:r>
            <a:r>
              <a:rPr lang="en-US" sz="1600" i="1" dirty="0">
                <a:latin typeface="Arial" charset="0"/>
              </a:rPr>
              <a:t>D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&lt; 0.3 and especially below 0.2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   maybe observational bias.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i="1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i="1" dirty="0" smtClean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cs-CZ" sz="1600" dirty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53" y="3068638"/>
            <a:ext cx="355441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cxnSpLocks noChangeShapeType="1"/>
          </p:cNvCxnSpPr>
          <p:nvPr/>
        </p:nvCxnSpPr>
        <p:spPr bwMode="auto">
          <a:xfrm>
            <a:off x="6301363" y="3007400"/>
            <a:ext cx="71422" cy="99766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5428368" y="266884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(65803) </a:t>
            </a:r>
            <a:r>
              <a:rPr lang="en-US" sz="1600" baseline="0" dirty="0" err="1" smtClean="0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23338731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Total angular momentum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2531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7" y="885180"/>
            <a:ext cx="4418012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13"/>
          <p:cNvSpPr txBox="1">
            <a:spLocks noChangeArrowheads="1"/>
          </p:cNvSpPr>
          <p:nvPr/>
        </p:nvSpPr>
        <p:spPr bwMode="auto">
          <a:xfrm>
            <a:off x="336897" y="885180"/>
            <a:ext cx="41052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Small </a:t>
            </a:r>
            <a:r>
              <a:rPr lang="en-US" altLang="cs-CZ" sz="1600" baseline="0" dirty="0" smtClean="0">
                <a:latin typeface="Arial" charset="0"/>
              </a:rPr>
              <a:t>asteroid binaries </a:t>
            </a:r>
            <a:r>
              <a:rPr lang="en-US" altLang="cs-CZ" sz="1600" baseline="0" dirty="0">
                <a:latin typeface="Arial" charset="0"/>
              </a:rPr>
              <a:t>have the total angular momentum close to </a:t>
            </a:r>
            <a:r>
              <a:rPr lang="en-US" altLang="cs-CZ" sz="1600" baseline="0" dirty="0" smtClean="0">
                <a:latin typeface="Arial" charset="0"/>
              </a:rPr>
              <a:t>critical.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l-G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total angular momentum of the binary system normalized to the angular momentum of a critically rotating equivalent sphere with zero tensile strength and angle of friction/repose of 90</a:t>
            </a:r>
            <a:r>
              <a:rPr lang="en-US" sz="1600" baseline="0" dirty="0" smtClean="0"/>
              <a:t>°.</a:t>
            </a:r>
            <a:endParaRPr lang="cs-CZ" sz="1600" baseline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smtClean="0">
                <a:latin typeface="Arial" charset="0"/>
              </a:rPr>
              <a:t>For </a:t>
            </a:r>
            <a:r>
              <a:rPr lang="en-US" altLang="cs-CZ" sz="1600" baseline="0" dirty="0">
                <a:latin typeface="Arial" charset="0"/>
              </a:rPr>
              <a:t>systems </a:t>
            </a:r>
            <a:r>
              <a:rPr lang="en-US" altLang="cs-CZ" sz="1600" baseline="0" dirty="0" smtClean="0">
                <a:latin typeface="Arial" charset="0"/>
              </a:rPr>
              <a:t>originating </a:t>
            </a:r>
            <a:r>
              <a:rPr lang="en-US" altLang="cs-CZ" sz="1600" baseline="0" dirty="0">
                <a:latin typeface="Arial" charset="0"/>
              </a:rPr>
              <a:t>from critically spinning rubble </a:t>
            </a:r>
            <a:r>
              <a:rPr lang="en-US" altLang="cs-CZ" sz="1600" baseline="0" dirty="0" smtClean="0">
                <a:latin typeface="Arial" charset="0"/>
              </a:rPr>
              <a:t>piles, e.g., by a spin fission, </a:t>
            </a:r>
            <a:r>
              <a:rPr lang="el-G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 close to 1 </a:t>
            </a:r>
            <a:r>
              <a:rPr lang="en-US" sz="1400" i="1" baseline="0" dirty="0" smtClean="0">
                <a:latin typeface="Arial" charset="0"/>
              </a:rPr>
              <a:t>(</a:t>
            </a:r>
            <a:r>
              <a:rPr lang="en-US" sz="1400" i="1" baseline="0" dirty="0" err="1" smtClean="0">
                <a:latin typeface="Arial" charset="0"/>
              </a:rPr>
              <a:t>P</a:t>
            </a:r>
            <a:r>
              <a:rPr lang="en-US" altLang="cs-CZ" sz="1400" i="1" baseline="0" dirty="0" err="1" smtClean="0">
                <a:latin typeface="Arial" charset="0"/>
              </a:rPr>
              <a:t>ravec</a:t>
            </a:r>
            <a:r>
              <a:rPr lang="en-US" altLang="cs-CZ" sz="1400" i="1" baseline="0" dirty="0" smtClean="0">
                <a:latin typeface="Arial" charset="0"/>
              </a:rPr>
              <a:t> </a:t>
            </a:r>
            <a:r>
              <a:rPr lang="en-US" altLang="cs-CZ" sz="1400" i="1" baseline="0" dirty="0">
                <a:latin typeface="Arial" charset="0"/>
              </a:rPr>
              <a:t>and Harris </a:t>
            </a:r>
            <a:r>
              <a:rPr lang="en-US" altLang="cs-CZ" sz="1400" i="1" baseline="0" dirty="0" smtClean="0">
                <a:latin typeface="Arial" charset="0"/>
              </a:rPr>
              <a:t>2007).</a:t>
            </a:r>
            <a:endParaRPr lang="cs-CZ" altLang="cs-CZ" sz="1600" baseline="0" dirty="0">
              <a:latin typeface="Arial" charset="0"/>
            </a:endParaRPr>
          </a:p>
        </p:txBody>
      </p:sp>
      <p:pic>
        <p:nvPicPr>
          <p:cNvPr id="2253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6490"/>
            <a:ext cx="35337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cxnSpLocks noChangeShapeType="1"/>
            <a:stCxn id="8" idx="3"/>
          </p:cNvCxnSpPr>
          <p:nvPr/>
        </p:nvCxnSpPr>
        <p:spPr bwMode="auto">
          <a:xfrm>
            <a:off x="3974891" y="4077072"/>
            <a:ext cx="2067779" cy="504056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2228900" y="3907795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(65803) </a:t>
            </a:r>
            <a:r>
              <a:rPr lang="en-US" sz="1600" baseline="0" dirty="0" err="1" smtClean="0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6652657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Primary rotations (mostly </a:t>
            </a:r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ast)</a:t>
            </a:r>
            <a:endParaRPr lang="cs-CZ" altLang="cs-CZ" sz="2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826124"/>
            <a:ext cx="5378474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cs-CZ" sz="1400" i="1" dirty="0" smtClean="0">
                <a:latin typeface="Arial" charset="0"/>
                <a:cs typeface="Arial" charset="0"/>
              </a:rPr>
              <a:t>At the spin barrier – balance between the gravity and centrifugal acceleration at the equator of a sphere </a:t>
            </a:r>
            <a:r>
              <a:rPr lang="en-US" alt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altLang="cs-CZ" sz="1400" i="1" dirty="0" smtClean="0"/>
              <a:t> </a:t>
            </a:r>
            <a:r>
              <a:rPr lang="en-US" altLang="cs-CZ" sz="1400" i="1" dirty="0" smtClean="0">
                <a:latin typeface="Arial" charset="0"/>
                <a:cs typeface="Arial" charset="0"/>
              </a:rPr>
              <a:t>~ 3 g/cm</a:t>
            </a:r>
            <a:r>
              <a:rPr lang="en-US" altLang="cs-CZ" sz="1400" i="1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cs-CZ" sz="1400" i="1" dirty="0" smtClean="0">
                <a:latin typeface="Arial" charset="0"/>
                <a:cs typeface="Arial" charset="0"/>
              </a:rPr>
              <a:t>, taking into account also the angle of repose/ friction  of 30-40</a:t>
            </a:r>
            <a:r>
              <a:rPr lang="en-US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cs-CZ" sz="1400" i="1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altLang="cs-CZ" sz="1400" dirty="0" smtClean="0">
              <a:latin typeface="Arial" charset="0"/>
            </a:endParaRPr>
          </a:p>
        </p:txBody>
      </p:sp>
      <p:pic>
        <p:nvPicPr>
          <p:cNvPr id="1536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692775"/>
            <a:ext cx="36814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1"/>
          <p:cNvSpPr txBox="1">
            <a:spLocks noChangeArrowheads="1"/>
          </p:cNvSpPr>
          <p:nvPr/>
        </p:nvSpPr>
        <p:spPr bwMode="auto">
          <a:xfrm>
            <a:off x="395288" y="1556792"/>
            <a:ext cx="31686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smtClean="0">
                <a:latin typeface="Arial" charset="0"/>
              </a:rPr>
              <a:t>Primaries concentrate below the spin barrier at 2.2 h; their rotational periods are mostly between 2.2 and 4 hours, with a tail to longer periods (some primaries were slowed down by spin-orbit interaction with large </a:t>
            </a:r>
            <a:r>
              <a:rPr lang="en-US" altLang="cs-CZ" sz="1600" baseline="0" dirty="0" err="1" smtClean="0">
                <a:latin typeface="Arial" charset="0"/>
              </a:rPr>
              <a:t>secondaries</a:t>
            </a:r>
            <a:r>
              <a:rPr lang="en-US" altLang="cs-CZ" sz="1600" baseline="0" dirty="0" smtClean="0"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smtClean="0">
                <a:latin typeface="Arial" charset="0"/>
              </a:rPr>
              <a:t>This suggests that they are gravity-dominated aggregates (might call them “rubble piles”), though a small cohesion is not ruled out.</a:t>
            </a:r>
          </a:p>
        </p:txBody>
      </p:sp>
      <p:pic>
        <p:nvPicPr>
          <p:cNvPr id="1536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56792"/>
            <a:ext cx="5457874" cy="40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>
            <a:cxnSpLocks noChangeShapeType="1"/>
          </p:cNvCxnSpPr>
          <p:nvPr/>
        </p:nvCxnSpPr>
        <p:spPr bwMode="auto">
          <a:xfrm flipH="1">
            <a:off x="6135723" y="1412776"/>
            <a:ext cx="668526" cy="1656184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5931252" y="1074222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(65803) </a:t>
            </a:r>
            <a:r>
              <a:rPr lang="en-US" sz="1600" baseline="0" dirty="0" err="1" smtClean="0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1433071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7" y="1268760"/>
            <a:ext cx="4507469" cy="534583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Secondary rotations</a:t>
            </a:r>
            <a:endParaRPr lang="cs-CZ" altLang="cs-CZ" sz="2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5" name="TextovéPole 1"/>
          <p:cNvSpPr txBox="1">
            <a:spLocks noChangeArrowheads="1"/>
          </p:cNvSpPr>
          <p:nvPr/>
        </p:nvSpPr>
        <p:spPr bwMode="auto">
          <a:xfrm>
            <a:off x="364455" y="1268760"/>
            <a:ext cx="384750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cs-CZ" sz="1600" baseline="0" dirty="0" err="1" smtClean="0">
                <a:latin typeface="Arial" charset="0"/>
              </a:rPr>
              <a:t>Secondaries</a:t>
            </a:r>
            <a:r>
              <a:rPr lang="en-US" altLang="cs-CZ" sz="1600" baseline="0" dirty="0" smtClean="0">
                <a:latin typeface="Arial" charset="0"/>
              </a:rPr>
              <a:t> on close orbits (</a:t>
            </a:r>
            <a:r>
              <a:rPr lang="en-US" altLang="cs-CZ" sz="1600" i="1" baseline="0" dirty="0" smtClean="0">
                <a:latin typeface="Arial" charset="0"/>
              </a:rPr>
              <a:t>a/D</a:t>
            </a:r>
            <a:r>
              <a:rPr lang="en-US" altLang="cs-CZ" sz="1600" i="1" baseline="-25000" dirty="0" smtClean="0">
                <a:latin typeface="Arial" charset="0"/>
              </a:rPr>
              <a:t>1</a:t>
            </a:r>
            <a:r>
              <a:rPr lang="en-US" altLang="cs-CZ" sz="1600" i="1" baseline="0" dirty="0" smtClean="0">
                <a:latin typeface="Arial" charset="0"/>
              </a:rPr>
              <a:t> </a:t>
            </a:r>
            <a:r>
              <a:rPr lang="en-US" altLang="cs-CZ" sz="1600" baseline="0" dirty="0" smtClean="0">
                <a:latin typeface="Arial" charset="0"/>
              </a:rPr>
              <a:t>&lt;~ 3) are mostly on low (near-zero) eccentricity orbits and in synchronous rotations (in 1:1 spin-orbit resonance).  Their long principal axes are approximately aligned with the primary and secondary COMs, </a:t>
            </a:r>
            <a:r>
              <a:rPr lang="en-US" altLang="cs-CZ" sz="1600" baseline="0" dirty="0" err="1" smtClean="0">
                <a:latin typeface="Arial" charset="0"/>
              </a:rPr>
              <a:t>libration</a:t>
            </a:r>
            <a:r>
              <a:rPr lang="en-US" altLang="cs-CZ" sz="1600" baseline="0" dirty="0" smtClean="0">
                <a:latin typeface="Arial" charset="0"/>
              </a:rPr>
              <a:t> angles are constrained to be mostly &lt; 20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14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Pravec</a:t>
            </a:r>
            <a:r>
              <a:rPr lang="en-US" sz="14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2016).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4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of the secondary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(65803) </a:t>
            </a:r>
            <a:r>
              <a:rPr lang="en-US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has not been observationally constrained yet, but we expect it is in 1:1 synchronous state, like other close asteroid </a:t>
            </a:r>
            <a:r>
              <a:rPr lang="en-US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secondaries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with similar properties.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opportunity to directly establish the rotation of </a:t>
            </a:r>
            <a:r>
              <a:rPr lang="en-US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Didymoon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during 2017-03-21 to 04-03 (two nights with a 6-m or larger telescope needed).</a:t>
            </a:r>
            <a:endParaRPr lang="cs-CZ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7929139" y="3872186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/>
          <p:nvPr/>
        </p:nvCxnSpPr>
        <p:spPr bwMode="auto">
          <a:xfrm flipV="1">
            <a:off x="5940152" y="3872186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5940152" y="4160218"/>
            <a:ext cx="19859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6444208" y="385244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400" baseline="-25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orb</a:t>
            </a:r>
            <a:r>
              <a:rPr lang="en-US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/2</a:t>
            </a:r>
            <a:r>
              <a:rPr lang="en-US" sz="1400" baseline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 ~ 0)</a:t>
            </a:r>
            <a:endParaRPr lang="cs-CZ" sz="1400" i="1" baseline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Přímá spojnice se šipkou 23"/>
          <p:cNvCxnSpPr>
            <a:cxnSpLocks noChangeShapeType="1"/>
          </p:cNvCxnSpPr>
          <p:nvPr/>
        </p:nvCxnSpPr>
        <p:spPr bwMode="auto">
          <a:xfrm>
            <a:off x="5956337" y="2780928"/>
            <a:ext cx="0" cy="3533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cxnSpLocks noChangeShapeType="1"/>
          </p:cNvCxnSpPr>
          <p:nvPr/>
        </p:nvCxnSpPr>
        <p:spPr bwMode="auto">
          <a:xfrm>
            <a:off x="7926138" y="2780928"/>
            <a:ext cx="0" cy="3533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ovéPole 19"/>
          <p:cNvSpPr txBox="1"/>
          <p:nvPr/>
        </p:nvSpPr>
        <p:spPr>
          <a:xfrm>
            <a:off x="5167167" y="2561607"/>
            <a:ext cx="3562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0" dirty="0" smtClean="0">
                <a:solidFill>
                  <a:srgbClr val="FF0000"/>
                </a:solidFill>
              </a:rPr>
              <a:t>Secondary rotational </a:t>
            </a:r>
            <a:r>
              <a:rPr lang="en-US" sz="1050" baseline="0" dirty="0" err="1" smtClean="0">
                <a:solidFill>
                  <a:srgbClr val="FF0000"/>
                </a:solidFill>
              </a:rPr>
              <a:t>mimima</a:t>
            </a:r>
            <a:r>
              <a:rPr lang="en-US" sz="1050" baseline="0" dirty="0" smtClean="0">
                <a:solidFill>
                  <a:srgbClr val="FF0000"/>
                </a:solidFill>
              </a:rPr>
              <a:t> aligned with mutual events</a:t>
            </a:r>
            <a:endParaRPr lang="cs-CZ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97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smtClean="0">
                <a:solidFill>
                  <a:schemeClr val="folHlink"/>
                </a:solidFill>
                <a:latin typeface="Arial" charset="0"/>
              </a:rPr>
              <a:t>Secondaries above the Roche’s limit for strenghtless satellites</a:t>
            </a:r>
            <a:endParaRPr lang="cs-CZ" altLang="cs-CZ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58900"/>
            <a:ext cx="3320901" cy="48244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1600" u="sng" dirty="0" smtClean="0">
                <a:latin typeface="Arial" charset="0"/>
              </a:rPr>
              <a:t>Distances between components: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Shortest </a:t>
            </a:r>
            <a:r>
              <a:rPr lang="en-US" sz="1600" i="1" dirty="0" err="1" smtClean="0">
                <a:latin typeface="Arial" charset="0"/>
              </a:rPr>
              <a:t>P</a:t>
            </a:r>
            <a:r>
              <a:rPr lang="en-US" sz="1600" baseline="-25000" dirty="0" err="1" smtClean="0">
                <a:latin typeface="Arial" charset="0"/>
              </a:rPr>
              <a:t>orb</a:t>
            </a:r>
            <a:r>
              <a:rPr lang="en-US" sz="1600" dirty="0" smtClean="0"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</a:rPr>
              <a:t>(65803) </a:t>
            </a:r>
            <a:r>
              <a:rPr lang="en-US" sz="1400" dirty="0" err="1" smtClean="0">
                <a:latin typeface="Arial" charset="0"/>
              </a:rPr>
              <a:t>Didymos</a:t>
            </a:r>
            <a:r>
              <a:rPr lang="en-US" sz="1400" dirty="0" smtClean="0">
                <a:latin typeface="Arial" charset="0"/>
              </a:rPr>
              <a:t>: 11.920 </a:t>
            </a:r>
            <a:r>
              <a:rPr lang="en-US" sz="1400" dirty="0"/>
              <a:t>±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0.005 h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i="1" dirty="0" smtClean="0">
                <a:latin typeface="Arial" charset="0"/>
              </a:rPr>
              <a:t>           </a:t>
            </a:r>
            <a:r>
              <a:rPr lang="en-US" sz="1200" i="1" dirty="0" smtClean="0">
                <a:latin typeface="Arial" charset="0"/>
              </a:rPr>
              <a:t>(</a:t>
            </a:r>
            <a:r>
              <a:rPr lang="en-US" sz="1200" i="1" dirty="0" err="1" smtClean="0">
                <a:latin typeface="Arial" charset="0"/>
              </a:rPr>
              <a:t>Scheirich</a:t>
            </a:r>
            <a:r>
              <a:rPr lang="en-US" sz="1200" i="1" dirty="0" smtClean="0">
                <a:latin typeface="Arial" charset="0"/>
              </a:rPr>
              <a:t> and </a:t>
            </a:r>
            <a:r>
              <a:rPr lang="en-US" sz="1200" i="1" dirty="0" err="1" smtClean="0">
                <a:latin typeface="Arial" charset="0"/>
              </a:rPr>
              <a:t>Pravec</a:t>
            </a:r>
            <a:r>
              <a:rPr lang="en-US" sz="1200" i="1" dirty="0" smtClean="0">
                <a:latin typeface="Arial" charset="0"/>
              </a:rPr>
              <a:t> 2009, updated)</a:t>
            </a:r>
          </a:p>
          <a:p>
            <a:pPr marL="0" indent="0" eaLnBrk="1" hangingPunct="1">
              <a:buFontTx/>
              <a:buNone/>
              <a:defRPr/>
            </a:pPr>
            <a:endParaRPr lang="en-US" sz="1200" i="1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</a:rPr>
              <a:t>2006 GY2: 	11.7 </a:t>
            </a:r>
            <a:r>
              <a:rPr lang="en-US" sz="1400" dirty="0"/>
              <a:t>±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0.2 </a:t>
            </a:r>
            <a:r>
              <a:rPr lang="en-US" sz="1400" dirty="0">
                <a:latin typeface="Arial" charset="0"/>
              </a:rPr>
              <a:t>h </a:t>
            </a:r>
            <a:endParaRPr lang="en-US" sz="14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i="1" dirty="0">
                <a:latin typeface="Arial" charset="0"/>
              </a:rPr>
              <a:t> </a:t>
            </a:r>
            <a:r>
              <a:rPr lang="en-US" sz="1400" i="1" dirty="0" smtClean="0">
                <a:latin typeface="Arial" charset="0"/>
              </a:rPr>
              <a:t>                                      </a:t>
            </a:r>
            <a:r>
              <a:rPr lang="en-US" sz="1200" i="1" dirty="0" smtClean="0">
                <a:latin typeface="Arial" charset="0"/>
              </a:rPr>
              <a:t>(Brooks 2006)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Corresponds to </a:t>
            </a:r>
            <a:r>
              <a:rPr lang="en-US" sz="1600" i="1" dirty="0" smtClean="0">
                <a:latin typeface="Arial" charset="0"/>
              </a:rPr>
              <a:t>a/R</a:t>
            </a:r>
            <a:r>
              <a:rPr lang="en-US" sz="1600" baseline="-25000" dirty="0" smtClean="0">
                <a:latin typeface="Arial" charset="0"/>
              </a:rPr>
              <a:t>1</a:t>
            </a:r>
            <a:r>
              <a:rPr lang="en-US" sz="1600" dirty="0" smtClean="0">
                <a:latin typeface="Arial" charset="0"/>
              </a:rPr>
              <a:t> ~ 3.0</a:t>
            </a:r>
            <a:r>
              <a:rPr lang="en-US" sz="2000" dirty="0">
                <a:latin typeface="Arial" charset="0"/>
              </a:rPr>
              <a:t>.</a:t>
            </a:r>
            <a:r>
              <a:rPr lang="en-US" sz="1600" dirty="0" smtClean="0">
                <a:latin typeface="Arial" charset="0"/>
              </a:rPr>
              <a:t>  Consistent </a:t>
            </a:r>
            <a:r>
              <a:rPr lang="en-US" sz="1600" dirty="0">
                <a:latin typeface="Arial" charset="0"/>
              </a:rPr>
              <a:t>with the Roche’s limit for </a:t>
            </a:r>
            <a:r>
              <a:rPr lang="en-US" sz="1600" dirty="0" err="1" smtClean="0">
                <a:latin typeface="Arial" charset="0"/>
              </a:rPr>
              <a:t>strengthless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satellites at </a:t>
            </a:r>
            <a:r>
              <a:rPr lang="en-US" sz="1600" i="1" dirty="0" smtClean="0">
                <a:latin typeface="Arial" charset="0"/>
              </a:rPr>
              <a:t>a/R</a:t>
            </a:r>
            <a:r>
              <a:rPr lang="en-US" sz="1600" baseline="-25000" dirty="0" smtClean="0">
                <a:latin typeface="Arial" charset="0"/>
              </a:rPr>
              <a:t>1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= </a:t>
            </a:r>
            <a:r>
              <a:rPr lang="en-US" sz="1600" dirty="0" smtClean="0">
                <a:latin typeface="Arial" charset="0"/>
              </a:rPr>
              <a:t>2.54 </a:t>
            </a:r>
            <a:r>
              <a:rPr lang="en-US" sz="1600" dirty="0">
                <a:latin typeface="Arial" charset="0"/>
              </a:rPr>
              <a:t>(for same densities of the two bodies) that </a:t>
            </a:r>
            <a:r>
              <a:rPr lang="en-US" sz="1600" dirty="0" smtClean="0">
                <a:latin typeface="Arial" charset="0"/>
              </a:rPr>
              <a:t>corresponds to </a:t>
            </a:r>
            <a:r>
              <a:rPr lang="en-US" sz="1600" i="1" dirty="0" err="1">
                <a:latin typeface="Arial" charset="0"/>
              </a:rPr>
              <a:t>P</a:t>
            </a:r>
            <a:r>
              <a:rPr lang="en-US" sz="1600" baseline="-25000" dirty="0" err="1">
                <a:latin typeface="Arial" charset="0"/>
              </a:rPr>
              <a:t>orb</a:t>
            </a:r>
            <a:r>
              <a:rPr lang="en-US" sz="1600" dirty="0">
                <a:latin typeface="Arial" charset="0"/>
              </a:rPr>
              <a:t> ~ 9.5 h for the bulk density of 2 </a:t>
            </a:r>
            <a:r>
              <a:rPr lang="en-US" sz="1600" dirty="0" smtClean="0">
                <a:latin typeface="Arial" charset="0"/>
              </a:rPr>
              <a:t>g/cm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sz="14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Alternative hypothesis: Closer orbits may be unstable or short-living?</a:t>
            </a:r>
          </a:p>
          <a:p>
            <a:pPr eaLnBrk="1" hangingPunct="1">
              <a:defRPr/>
            </a:pPr>
            <a:endParaRPr lang="en-US" sz="14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400" i="1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400" i="1" dirty="0" smtClean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cs-CZ" sz="1600" dirty="0"/>
          </a:p>
        </p:txBody>
      </p:sp>
      <p:pic>
        <p:nvPicPr>
          <p:cNvPr id="3072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58900"/>
            <a:ext cx="528161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cxnSpLocks noChangeShapeType="1"/>
          </p:cNvCxnSpPr>
          <p:nvPr/>
        </p:nvCxnSpPr>
        <p:spPr bwMode="auto">
          <a:xfrm>
            <a:off x="3635896" y="2492896"/>
            <a:ext cx="1008112" cy="2592288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5422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Primary shapes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412875"/>
            <a:ext cx="8353425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Primaries:</a:t>
            </a:r>
          </a:p>
          <a:p>
            <a:pPr eaLnBrk="1" hangingPunct="1"/>
            <a:r>
              <a:rPr lang="en-US" altLang="cs-CZ" sz="1600" u="sng" dirty="0" smtClean="0">
                <a:latin typeface="Arial" charset="0"/>
              </a:rPr>
              <a:t>not far from spheroidal</a:t>
            </a:r>
            <a:r>
              <a:rPr lang="en-US" altLang="cs-CZ" sz="1600" dirty="0" smtClean="0">
                <a:latin typeface="Arial" charset="0"/>
              </a:rPr>
              <a:t>, low equatorial elongations: </a:t>
            </a:r>
            <a:r>
              <a:rPr lang="en-US" altLang="cs-CZ" sz="1600" i="1" dirty="0" smtClean="0">
                <a:latin typeface="Arial" charset="0"/>
              </a:rPr>
              <a:t>a</a:t>
            </a:r>
            <a:r>
              <a:rPr lang="en-US" altLang="cs-CZ" sz="1600" i="1" baseline="-25000" dirty="0" smtClean="0">
                <a:latin typeface="Arial" charset="0"/>
              </a:rPr>
              <a:t>1</a:t>
            </a:r>
            <a:r>
              <a:rPr lang="en-US" altLang="cs-CZ" sz="1600" i="1" dirty="0" smtClean="0">
                <a:latin typeface="Arial" charset="0"/>
              </a:rPr>
              <a:t>/b</a:t>
            </a:r>
            <a:r>
              <a:rPr lang="en-US" altLang="cs-CZ" sz="1600" i="1" baseline="-25000" dirty="0" smtClean="0">
                <a:latin typeface="Arial" charset="0"/>
              </a:rPr>
              <a:t>1</a:t>
            </a:r>
            <a:r>
              <a:rPr lang="en-US" altLang="cs-CZ" sz="1600" i="1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= 1.1 </a:t>
            </a:r>
            <a:r>
              <a:rPr lang="en-US" altLang="cs-CZ" sz="1600" dirty="0" smtClean="0">
                <a:latin typeface="Arial" charset="0"/>
                <a:cs typeface="Arial" charset="0"/>
              </a:rPr>
              <a:t>± 0.1 for &gt; 90% of systems</a:t>
            </a:r>
            <a:endParaRPr lang="cs-CZ" altLang="cs-CZ" sz="16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cs-CZ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A primary shape not far from rotational symmetry suggested to be a requirement for satellite formation or orbital stability </a:t>
            </a:r>
            <a:r>
              <a:rPr lang="en-US" altLang="cs-CZ" sz="1400" i="1" dirty="0" smtClean="0">
                <a:latin typeface="Arial" charset="0"/>
              </a:rPr>
              <a:t>(Walsh et al. 2008, </a:t>
            </a:r>
            <a:r>
              <a:rPr lang="en-US" altLang="cs-CZ" sz="1400" i="1" dirty="0" err="1" smtClean="0">
                <a:latin typeface="Arial" charset="0"/>
              </a:rPr>
              <a:t>Scheeres</a:t>
            </a:r>
            <a:r>
              <a:rPr lang="en-US" altLang="cs-CZ" sz="1400" i="1" dirty="0" smtClean="0">
                <a:latin typeface="Arial" charset="0"/>
              </a:rPr>
              <a:t> 2007)</a:t>
            </a:r>
            <a:r>
              <a:rPr lang="en-US" altLang="cs-CZ" sz="1600" i="1" dirty="0" smtClean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</p:txBody>
      </p:sp>
      <p:pic>
        <p:nvPicPr>
          <p:cNvPr id="37892" name="Picture 6" descr="kw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573463"/>
            <a:ext cx="28797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95536" y="3279775"/>
            <a:ext cx="37978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200" baseline="0" dirty="0"/>
              <a:t>Model of the primary of 1999 KW4 </a:t>
            </a:r>
            <a:r>
              <a:rPr lang="en-US" altLang="cs-CZ" sz="1200" i="1" baseline="0" dirty="0"/>
              <a:t>(</a:t>
            </a:r>
            <a:r>
              <a:rPr lang="en-US" altLang="cs-CZ" sz="1200" i="1" baseline="0" dirty="0" err="1"/>
              <a:t>Ostro</a:t>
            </a:r>
            <a:r>
              <a:rPr lang="en-US" altLang="cs-CZ" sz="1200" i="1" baseline="0" dirty="0"/>
              <a:t> et al. 2006)</a:t>
            </a:r>
            <a:endParaRPr lang="cs-CZ" altLang="cs-CZ" sz="1200" baseline="0" dirty="0"/>
          </a:p>
        </p:txBody>
      </p:sp>
      <p:pic>
        <p:nvPicPr>
          <p:cNvPr id="37894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3595688"/>
            <a:ext cx="4256088" cy="2528887"/>
          </a:xfrm>
        </p:spPr>
      </p:pic>
      <p:cxnSp>
        <p:nvCxnSpPr>
          <p:cNvPr id="7" name="Přímá spojnice se šipkou 6"/>
          <p:cNvCxnSpPr>
            <a:cxnSpLocks noChangeShapeType="1"/>
            <a:stCxn id="10" idx="0"/>
          </p:cNvCxnSpPr>
          <p:nvPr/>
        </p:nvCxnSpPr>
        <p:spPr bwMode="auto">
          <a:xfrm flipH="1" flipV="1">
            <a:off x="7086600" y="5676900"/>
            <a:ext cx="734660" cy="577899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948264" y="6254799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(65803) </a:t>
            </a:r>
            <a:r>
              <a:rPr lang="en-US" sz="1600" baseline="0" dirty="0" err="1" smtClean="0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2669521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Primary shapes (cont.)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355" y="1302932"/>
            <a:ext cx="4741386" cy="39982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The primary’s “top shape” with equatorial ridge – suggested to be a result of “</a:t>
            </a:r>
            <a:r>
              <a:rPr lang="en-US" altLang="cs-CZ" sz="1600" dirty="0" err="1" smtClean="0">
                <a:latin typeface="Arial" charset="0"/>
              </a:rPr>
              <a:t>landsliding</a:t>
            </a:r>
            <a:r>
              <a:rPr lang="en-US" altLang="cs-CZ" sz="1600" dirty="0" smtClean="0">
                <a:latin typeface="Arial" charset="0"/>
              </a:rPr>
              <a:t>” and re-deposition of a large amount of regolith by tides from the secondary</a:t>
            </a:r>
            <a:r>
              <a:rPr lang="en-US" altLang="cs-CZ" sz="1600" dirty="0">
                <a:latin typeface="Arial" charset="0"/>
              </a:rPr>
              <a:t> </a:t>
            </a:r>
            <a:r>
              <a:rPr lang="en-US" altLang="cs-CZ" sz="1400" i="1" dirty="0" smtClean="0">
                <a:latin typeface="Arial" charset="0"/>
              </a:rPr>
              <a:t>(Harris et al. 2009).</a:t>
            </a:r>
            <a:endParaRPr lang="en-US" altLang="cs-CZ" sz="1200" i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200" i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Preliminary model of </a:t>
            </a:r>
            <a:r>
              <a:rPr lang="en-US" altLang="cs-CZ" sz="1600" dirty="0" err="1" smtClean="0">
                <a:latin typeface="Arial" charset="0"/>
              </a:rPr>
              <a:t>Didymos</a:t>
            </a:r>
            <a:r>
              <a:rPr lang="en-US" altLang="cs-CZ" sz="1600" dirty="0" smtClean="0">
                <a:latin typeface="Arial" charset="0"/>
              </a:rPr>
              <a:t>’ primary shows it has a similar shape </a:t>
            </a:r>
            <a:r>
              <a:rPr lang="en-US" altLang="cs-CZ" sz="1400" i="1" dirty="0" smtClean="0">
                <a:latin typeface="Arial" charset="0"/>
              </a:rPr>
              <a:t>(Benner and Naidu, in prep.)</a:t>
            </a:r>
            <a:endParaRPr lang="en-US" altLang="cs-CZ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Suggests a rubble pile character of the “surface layer” at least.</a:t>
            </a:r>
          </a:p>
          <a:p>
            <a:pPr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cs-CZ" sz="1600" dirty="0">
                <a:latin typeface="Arial" charset="0"/>
              </a:rPr>
              <a:t>Extremely low rigidity suggested from the apparent tidal-YORP equilibrium for 1996 FG3 </a:t>
            </a:r>
            <a:r>
              <a:rPr lang="en-US" altLang="cs-CZ" sz="1400" i="1" dirty="0">
                <a:latin typeface="Arial" charset="0"/>
              </a:rPr>
              <a:t>(</a:t>
            </a:r>
            <a:r>
              <a:rPr lang="en-US" altLang="cs-CZ" sz="1400" i="1" dirty="0" err="1">
                <a:latin typeface="Arial" charset="0"/>
              </a:rPr>
              <a:t>Scheirich</a:t>
            </a:r>
            <a:r>
              <a:rPr lang="en-US" altLang="cs-CZ" sz="1400" i="1" dirty="0">
                <a:latin typeface="Arial" charset="0"/>
              </a:rPr>
              <a:t> et al. 2015</a:t>
            </a:r>
            <a:r>
              <a:rPr lang="en-US" altLang="cs-CZ" sz="1400" i="1" dirty="0" smtClean="0">
                <a:latin typeface="Arial" charset="0"/>
              </a:rPr>
              <a:t>)</a:t>
            </a:r>
            <a:r>
              <a:rPr lang="en-US" altLang="cs-CZ" sz="1600" dirty="0" smtClean="0">
                <a:latin typeface="Arial" charset="0"/>
              </a:rPr>
              <a:t>.  This suggests  that also the interior of the primary is rubble pile.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</p:txBody>
      </p:sp>
      <p:pic>
        <p:nvPicPr>
          <p:cNvPr id="28676" name="Picture 6" descr="kw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8" y="1191259"/>
            <a:ext cx="3336735" cy="295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340097" y="922291"/>
            <a:ext cx="3860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aseline="0" dirty="0">
                <a:latin typeface="Arial" charset="0"/>
              </a:rPr>
              <a:t>Model of the primary of 1999 KW4 </a:t>
            </a:r>
            <a:r>
              <a:rPr lang="en-US" altLang="cs-CZ" sz="1200" i="1" baseline="0" dirty="0" smtClean="0">
                <a:latin typeface="Arial" charset="0"/>
              </a:rPr>
              <a:t>(</a:t>
            </a:r>
            <a:r>
              <a:rPr lang="en-US" altLang="cs-CZ" sz="1200" i="1" baseline="0" dirty="0" err="1">
                <a:latin typeface="Arial" charset="0"/>
              </a:rPr>
              <a:t>Ostro</a:t>
            </a:r>
            <a:r>
              <a:rPr lang="en-US" altLang="cs-CZ" sz="1200" i="1" baseline="0" dirty="0">
                <a:latin typeface="Arial" charset="0"/>
              </a:rPr>
              <a:t> et al. 2006)</a:t>
            </a:r>
            <a:endParaRPr lang="cs-CZ" altLang="cs-CZ" sz="1200" baseline="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227871"/>
            <a:ext cx="3324201" cy="2479415"/>
          </a:xfrm>
          <a:prstGeom prst="rect">
            <a:avLst/>
          </a:prstGeom>
        </p:spPr>
      </p:pic>
      <p:cxnSp>
        <p:nvCxnSpPr>
          <p:cNvPr id="10" name="Přímá spojnice se šipkou 9"/>
          <p:cNvCxnSpPr>
            <a:cxnSpLocks noChangeShapeType="1"/>
          </p:cNvCxnSpPr>
          <p:nvPr/>
        </p:nvCxnSpPr>
        <p:spPr bwMode="auto">
          <a:xfrm>
            <a:off x="5076056" y="3140968"/>
            <a:ext cx="2194307" cy="1728192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6350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Secondary shapes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cxnSp>
        <p:nvCxnSpPr>
          <p:cNvPr id="10" name="Přímá spojnice se šipkou 9"/>
          <p:cNvCxnSpPr>
            <a:cxnSpLocks noChangeShapeType="1"/>
          </p:cNvCxnSpPr>
          <p:nvPr/>
        </p:nvCxnSpPr>
        <p:spPr bwMode="auto">
          <a:xfrm>
            <a:off x="5076056" y="3140968"/>
            <a:ext cx="2194307" cy="1728192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177743" cy="31248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85" y="1352006"/>
            <a:ext cx="4507470" cy="5345832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6012160" y="3273625"/>
            <a:ext cx="201622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/>
          <p:cNvCxnSpPr/>
          <p:nvPr/>
        </p:nvCxnSpPr>
        <p:spPr bwMode="auto">
          <a:xfrm>
            <a:off x="7092280" y="3068960"/>
            <a:ext cx="9203" cy="21602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"/>
          <p:cNvSpPr txBox="1">
            <a:spLocks noChangeArrowheads="1"/>
          </p:cNvSpPr>
          <p:nvPr/>
        </p:nvSpPr>
        <p:spPr bwMode="auto">
          <a:xfrm>
            <a:off x="509861" y="1068412"/>
            <a:ext cx="401743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Secondary equatorial elongations (</a:t>
            </a:r>
            <a:r>
              <a:rPr lang="en-US" altLang="cs-CZ" sz="1400" i="1" baseline="0" dirty="0" smtClean="0">
                <a:latin typeface="Arial" charset="0"/>
              </a:rPr>
              <a:t>a</a:t>
            </a:r>
            <a:r>
              <a:rPr lang="en-US" altLang="cs-CZ" sz="1400" i="1" baseline="-25000" dirty="0" smtClean="0">
                <a:latin typeface="Arial" charset="0"/>
              </a:rPr>
              <a:t>2</a:t>
            </a:r>
            <a:r>
              <a:rPr lang="en-US" altLang="cs-CZ" sz="1400" i="1" baseline="0" dirty="0" smtClean="0">
                <a:latin typeface="Arial" charset="0"/>
              </a:rPr>
              <a:t>/b</a:t>
            </a:r>
            <a:r>
              <a:rPr lang="en-US" altLang="cs-CZ" sz="1400" i="1" baseline="-25000" dirty="0" smtClean="0">
                <a:latin typeface="Arial" charset="0"/>
              </a:rPr>
              <a:t>2</a:t>
            </a:r>
            <a:r>
              <a:rPr lang="en-US" altLang="cs-CZ" sz="1400" baseline="0" dirty="0" smtClean="0">
                <a:latin typeface="Arial" charset="0"/>
              </a:rPr>
              <a:t>) derived from amplitudes of synchronous secondary rotational </a:t>
            </a:r>
            <a:r>
              <a:rPr lang="en-US" altLang="cs-CZ" sz="1400" baseline="0" dirty="0" err="1" smtClean="0">
                <a:latin typeface="Arial" charset="0"/>
              </a:rPr>
              <a:t>lightcurves</a:t>
            </a:r>
            <a:r>
              <a:rPr lang="en-US" altLang="cs-CZ" sz="1400" baseline="0" dirty="0" smtClean="0">
                <a:latin typeface="Arial" charset="0"/>
              </a:rPr>
              <a:t> reveal an upper limit of </a:t>
            </a:r>
            <a:r>
              <a:rPr lang="en-US" altLang="cs-CZ" sz="1400" i="1" baseline="0" dirty="0" smtClean="0">
                <a:latin typeface="Arial" charset="0"/>
              </a:rPr>
              <a:t>a</a:t>
            </a:r>
            <a:r>
              <a:rPr lang="en-US" altLang="cs-CZ" sz="1400" i="1" baseline="-25000" dirty="0" smtClean="0">
                <a:latin typeface="Arial" charset="0"/>
              </a:rPr>
              <a:t>2</a:t>
            </a:r>
            <a:r>
              <a:rPr lang="en-US" altLang="cs-CZ" sz="1400" i="1" baseline="0" dirty="0" smtClean="0">
                <a:latin typeface="Arial" charset="0"/>
              </a:rPr>
              <a:t>/b</a:t>
            </a:r>
            <a:r>
              <a:rPr lang="en-US" altLang="cs-CZ" sz="1400" i="1" baseline="-25000" dirty="0" smtClean="0">
                <a:latin typeface="Arial" charset="0"/>
              </a:rPr>
              <a:t>2</a:t>
            </a:r>
            <a:r>
              <a:rPr lang="en-US" altLang="cs-CZ" sz="1400" i="1" baseline="0" dirty="0" smtClean="0">
                <a:latin typeface="Arial" charset="0"/>
              </a:rPr>
              <a:t> </a:t>
            </a:r>
            <a:r>
              <a:rPr lang="en-US" altLang="cs-CZ" sz="1400" baseline="0" dirty="0" smtClean="0">
                <a:latin typeface="Arial" charset="0"/>
              </a:rPr>
              <a:t>~ 1.5 </a:t>
            </a:r>
            <a:r>
              <a:rPr lang="en-US" altLang="cs-CZ" sz="1400" i="1" baseline="0" dirty="0" smtClean="0">
                <a:latin typeface="Arial" charset="0"/>
              </a:rPr>
              <a:t>(</a:t>
            </a:r>
            <a:r>
              <a:rPr lang="en-US" altLang="cs-CZ" sz="1400" i="1" baseline="0" dirty="0" err="1" smtClean="0">
                <a:latin typeface="Arial" charset="0"/>
              </a:rPr>
              <a:t>Pravec</a:t>
            </a:r>
            <a:r>
              <a:rPr lang="en-US" altLang="cs-CZ" sz="1400" i="1" baseline="0" dirty="0" smtClean="0">
                <a:latin typeface="Arial" charset="0"/>
              </a:rPr>
              <a:t> et al. 2016)</a:t>
            </a:r>
            <a:r>
              <a:rPr lang="en-US" altLang="cs-CZ" sz="1400" baseline="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2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This may be due to chaotic rotations of more elongated </a:t>
            </a:r>
            <a:r>
              <a:rPr lang="en-US" altLang="cs-CZ" sz="1400" baseline="0" dirty="0" err="1" smtClean="0">
                <a:latin typeface="Arial" charset="0"/>
              </a:rPr>
              <a:t>secondaries</a:t>
            </a:r>
            <a:r>
              <a:rPr lang="en-US" altLang="cs-CZ" sz="1400" baseline="0" dirty="0" smtClean="0">
                <a:latin typeface="Arial" charset="0"/>
              </a:rPr>
              <a:t> or because they do not form or stay very elongated in gravitational (tidal) field from the primary.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We expect that </a:t>
            </a:r>
            <a:r>
              <a:rPr lang="en-US" altLang="cs-CZ" sz="1400" baseline="0" dirty="0" err="1" smtClean="0">
                <a:latin typeface="Arial" charset="0"/>
              </a:rPr>
              <a:t>Didymoon</a:t>
            </a:r>
            <a:r>
              <a:rPr lang="en-US" altLang="cs-CZ" sz="1400" baseline="0" dirty="0" smtClean="0">
                <a:latin typeface="Arial" charset="0"/>
              </a:rPr>
              <a:t> also has </a:t>
            </a:r>
            <a:r>
              <a:rPr lang="en-US" altLang="cs-CZ" sz="1400" i="1" baseline="0" dirty="0">
                <a:latin typeface="Arial" charset="0"/>
              </a:rPr>
              <a:t>a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/b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 </a:t>
            </a:r>
            <a:r>
              <a:rPr lang="en-US" altLang="cs-CZ" sz="1400" i="1" baseline="0" dirty="0" smtClean="0">
                <a:latin typeface="Arial" charset="0"/>
              </a:rPr>
              <a:t>&lt;</a:t>
            </a:r>
            <a:r>
              <a:rPr lang="en-US" altLang="cs-CZ" sz="1400" baseline="0" dirty="0" smtClean="0">
                <a:latin typeface="Arial" charset="0"/>
              </a:rPr>
              <a:t>~ 1.5. </a:t>
            </a:r>
          </a:p>
        </p:txBody>
      </p:sp>
    </p:spTree>
    <p:extLst>
      <p:ext uri="{BB962C8B-B14F-4D97-AF65-F5344CB8AC3E}">
        <p14:creationId xmlns:p14="http://schemas.microsoft.com/office/powerpoint/2010/main" val="35961949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273925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Orbital pole distribution</a:t>
            </a:r>
            <a:endParaRPr lang="cs-CZ" altLang="cs-CZ" sz="28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488882" cy="532765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cs-CZ" sz="1600" dirty="0" smtClean="0">
                <a:latin typeface="Arial" charset="0"/>
              </a:rPr>
              <a:t>Orbital poles of small binary MBAs show a highly anisotropic distribution: they are oriented preferentially </a:t>
            </a:r>
            <a:r>
              <a:rPr lang="en-US" altLang="cs-CZ" sz="1600" u="sng" dirty="0" smtClean="0">
                <a:latin typeface="Arial" charset="0"/>
              </a:rPr>
              <a:t>up/down-right</a:t>
            </a:r>
            <a:r>
              <a:rPr lang="en-US" altLang="cs-CZ" sz="1600" dirty="0" smtClean="0">
                <a:latin typeface="Arial" charset="0"/>
              </a:rPr>
              <a:t>, concentrating within 30° of the ecliptic poles </a:t>
            </a:r>
            <a:r>
              <a:rPr lang="en-US" altLang="cs-CZ" sz="1400" i="1" dirty="0" smtClean="0">
                <a:latin typeface="Arial" charset="0"/>
              </a:rPr>
              <a:t>(</a:t>
            </a:r>
            <a:r>
              <a:rPr lang="en-US" altLang="cs-CZ" sz="1400" i="1" dirty="0" err="1" smtClean="0">
                <a:latin typeface="Arial" charset="0"/>
              </a:rPr>
              <a:t>Pravec</a:t>
            </a:r>
            <a:r>
              <a:rPr lang="en-US" altLang="cs-CZ" sz="1400" i="1" dirty="0" smtClean="0">
                <a:latin typeface="Arial" charset="0"/>
              </a:rPr>
              <a:t> </a:t>
            </a:r>
            <a:r>
              <a:rPr lang="en-US" altLang="cs-CZ" sz="1400" i="1" dirty="0">
                <a:latin typeface="Arial" charset="0"/>
              </a:rPr>
              <a:t>et al. 2012</a:t>
            </a:r>
            <a:r>
              <a:rPr lang="en-US" altLang="cs-CZ" sz="1400" i="1" dirty="0" smtClean="0">
                <a:latin typeface="Arial" charset="0"/>
              </a:rPr>
              <a:t>)</a:t>
            </a:r>
            <a:r>
              <a:rPr lang="en-US" altLang="cs-CZ" sz="1400" dirty="0" smtClean="0">
                <a:latin typeface="Arial" charset="0"/>
              </a:rPr>
              <a:t>.</a:t>
            </a:r>
            <a:r>
              <a:rPr lang="en-US" altLang="cs-CZ" sz="1800" dirty="0">
                <a:latin typeface="Arial" charset="0"/>
              </a:rPr>
              <a:t> </a:t>
            </a:r>
            <a:r>
              <a:rPr lang="en-US" altLang="cs-CZ" sz="1800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A smaller sample of NEA binary orbital poles show a similar distribution </a:t>
            </a:r>
            <a:r>
              <a:rPr lang="en-US" altLang="cs-CZ" sz="1400" i="1" dirty="0" smtClean="0">
                <a:latin typeface="Arial" charset="0"/>
              </a:rPr>
              <a:t>(</a:t>
            </a:r>
            <a:r>
              <a:rPr lang="en-US" altLang="cs-CZ" sz="1400" i="1" dirty="0" err="1" smtClean="0">
                <a:latin typeface="Arial" charset="0"/>
              </a:rPr>
              <a:t>Scheirich</a:t>
            </a:r>
            <a:r>
              <a:rPr lang="en-US" altLang="cs-CZ" sz="1400" i="1" dirty="0" smtClean="0">
                <a:latin typeface="Arial" charset="0"/>
              </a:rPr>
              <a:t> et al., in prep.)</a:t>
            </a:r>
          </a:p>
          <a:p>
            <a:pPr marL="609600" indent="-609600" eaLnBrk="1" hangingPunct="1">
              <a:buFontTx/>
              <a:buNone/>
            </a:pPr>
            <a:endParaRPr lang="en-US" altLang="cs-CZ" sz="16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It is proposed to be due to the YORP tilt of spin axes of their parent bodies or the primaries toward the asymptotic states near obliquities 0 and 180°.</a:t>
            </a:r>
            <a:endParaRPr lang="en-US" altLang="cs-CZ" sz="1800" dirty="0" smtClean="0">
              <a:latin typeface="Arial" charset="0"/>
            </a:endParaRPr>
          </a:p>
        </p:txBody>
      </p:sp>
      <p:pic>
        <p:nvPicPr>
          <p:cNvPr id="2458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76872"/>
            <a:ext cx="5616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cxnSpLocks noChangeShapeType="1"/>
          </p:cNvCxnSpPr>
          <p:nvPr/>
        </p:nvCxnSpPr>
        <p:spPr bwMode="auto">
          <a:xfrm flipH="1" flipV="1">
            <a:off x="4791002" y="4691193"/>
            <a:ext cx="2517302" cy="54006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7308303" y="4575922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(65803) </a:t>
            </a:r>
            <a:r>
              <a:rPr lang="en-US" sz="1600" baseline="0" dirty="0" err="1" smtClean="0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23342722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143000"/>
          </a:xfrm>
        </p:spPr>
        <p:txBody>
          <a:bodyPr/>
          <a:lstStyle/>
          <a:p>
            <a:pPr eaLnBrk="1" hangingPunct="1"/>
            <a:r>
              <a:rPr lang="en-US" altLang="cs-CZ" sz="3200" dirty="0" smtClean="0">
                <a:solidFill>
                  <a:schemeClr val="folHlink"/>
                </a:solidFill>
                <a:latin typeface="Arial" charset="0"/>
              </a:rPr>
              <a:t>Binary/pair/multiple asteroid formation</a:t>
            </a:r>
            <a:endParaRPr lang="cs-CZ" altLang="cs-CZ" sz="3600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197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0"/>
            <a:ext cx="8496300" cy="1143000"/>
          </a:xfrm>
        </p:spPr>
        <p:txBody>
          <a:bodyPr/>
          <a:lstStyle/>
          <a:p>
            <a:pPr eaLnBrk="1" hangingPunct="1"/>
            <a:r>
              <a:rPr lang="en-US" altLang="cs-CZ" sz="3200" dirty="0" smtClean="0">
                <a:solidFill>
                  <a:schemeClr val="folHlink"/>
                </a:solidFill>
                <a:latin typeface="Arial" charset="0"/>
              </a:rPr>
              <a:t>Asteroid systems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58763" y="1412875"/>
            <a:ext cx="2357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Binary/ternary</a:t>
            </a:r>
            <a:r>
              <a:rPr lang="en-US" altLang="cs-CZ" sz="1600" baseline="0" dirty="0">
                <a:latin typeface="Arial" charset="0"/>
              </a:rPr>
              <a:t> systems: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i="1" baseline="0" dirty="0">
              <a:latin typeface="Arial" charset="0"/>
            </a:endParaRPr>
          </a:p>
        </p:txBody>
      </p:sp>
      <p:pic>
        <p:nvPicPr>
          <p:cNvPr id="4100" name="Picture 18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541463"/>
            <a:ext cx="3232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191000"/>
            <a:ext cx="6410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262438"/>
            <a:ext cx="596423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539875"/>
            <a:ext cx="30051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338138" y="4262438"/>
            <a:ext cx="2087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Unbound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Asteroid pairs</a:t>
            </a:r>
            <a:r>
              <a:rPr lang="en-US" altLang="cs-CZ" sz="1600" baseline="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</p:txBody>
      </p:sp>
      <p:sp>
        <p:nvSpPr>
          <p:cNvPr id="4105" name="TextovéPole 5"/>
          <p:cNvSpPr txBox="1">
            <a:spLocks noChangeArrowheads="1"/>
          </p:cNvSpPr>
          <p:nvPr/>
        </p:nvSpPr>
        <p:spPr bwMode="auto">
          <a:xfrm>
            <a:off x="4281488" y="3790950"/>
            <a:ext cx="142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(Ostro et al. 2006)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6" name="TextovéPole 12"/>
          <p:cNvSpPr txBox="1">
            <a:spLocks noChangeArrowheads="1"/>
          </p:cNvSpPr>
          <p:nvPr/>
        </p:nvSpPr>
        <p:spPr bwMode="auto">
          <a:xfrm>
            <a:off x="6907213" y="3789363"/>
            <a:ext cx="2119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(Scheirich and Pravec 2009)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7" name="TextovéPole 13"/>
          <p:cNvSpPr txBox="1">
            <a:spLocks noChangeArrowheads="1"/>
          </p:cNvSpPr>
          <p:nvPr/>
        </p:nvSpPr>
        <p:spPr bwMode="auto">
          <a:xfrm>
            <a:off x="7488238" y="6453188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(Pravec et al. 2010)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8" name="TextovéPole 1"/>
          <p:cNvSpPr txBox="1">
            <a:spLocks noChangeArrowheads="1"/>
          </p:cNvSpPr>
          <p:nvPr/>
        </p:nvSpPr>
        <p:spPr bwMode="auto">
          <a:xfrm>
            <a:off x="1835150" y="941388"/>
            <a:ext cx="576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aseline="0">
                <a:latin typeface="Arial" charset="0"/>
              </a:rPr>
              <a:t>Systems of 2 or more components, bound or unbound.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8762" y="1412875"/>
            <a:ext cx="2357437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Binary/ternary</a:t>
            </a:r>
            <a:r>
              <a:rPr lang="en-US" altLang="cs-CZ" sz="1600" baseline="0" dirty="0">
                <a:latin typeface="Arial" charset="0"/>
              </a:rPr>
              <a:t> systems: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i="1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About 15% (</a:t>
            </a:r>
            <a:r>
              <a:rPr lang="en-US" altLang="cs-CZ" sz="1400" baseline="0" dirty="0">
                <a:latin typeface="Arial" charset="0"/>
                <a:cs typeface="Arial" charset="0"/>
              </a:rPr>
              <a:t>±4%) of asteroids smaller than 15 km are binary.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  <a:cs typeface="Arial" charset="0"/>
              </a:rPr>
              <a:t>Currently known (discovered) more than 150 of them.</a:t>
            </a:r>
            <a:endParaRPr lang="cs-CZ" altLang="cs-CZ" sz="1400" baseline="0" dirty="0">
              <a:latin typeface="Arial" charset="0"/>
              <a:cs typeface="Arial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8137" y="4257676"/>
            <a:ext cx="227806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Unbound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Asteroid pairs</a:t>
            </a:r>
            <a:r>
              <a:rPr lang="en-US" altLang="cs-CZ" sz="1600" baseline="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Have highly similar heliocentric </a:t>
            </a:r>
            <a:r>
              <a:rPr lang="en-US" altLang="cs-CZ" sz="1400" baseline="0" dirty="0" smtClean="0">
                <a:latin typeface="Arial" charset="0"/>
              </a:rPr>
              <a:t>orbits (due to low-speed separation).</a:t>
            </a: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Currently identified more than 200 of them (all in the main belt).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3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Binary formation theories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235" cy="4751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600" u="sng" dirty="0" smtClean="0">
                <a:latin typeface="Arial" charset="0"/>
              </a:rPr>
              <a:t>Ejecta from </a:t>
            </a:r>
            <a:r>
              <a:rPr lang="cs-CZ" altLang="cs-CZ" sz="1600" u="sng" dirty="0" err="1" smtClean="0">
                <a:latin typeface="Arial" charset="0"/>
              </a:rPr>
              <a:t>large</a:t>
            </a:r>
            <a:r>
              <a:rPr lang="cs-CZ" altLang="cs-CZ" sz="1600" u="sng" dirty="0" smtClean="0">
                <a:latin typeface="Arial" charset="0"/>
              </a:rPr>
              <a:t> </a:t>
            </a:r>
            <a:r>
              <a:rPr lang="en-US" altLang="cs-CZ" sz="1600" u="sng" dirty="0" smtClean="0">
                <a:latin typeface="Arial" charset="0"/>
              </a:rPr>
              <a:t>asteroid</a:t>
            </a:r>
            <a:r>
              <a:rPr lang="cs-CZ" altLang="cs-CZ" sz="1600" u="sng" dirty="0" smtClean="0">
                <a:latin typeface="Arial" charset="0"/>
              </a:rPr>
              <a:t>al </a:t>
            </a:r>
            <a:r>
              <a:rPr lang="cs-CZ" altLang="cs-CZ" sz="1600" u="sng" dirty="0" err="1" smtClean="0">
                <a:latin typeface="Arial" charset="0"/>
              </a:rPr>
              <a:t>impacts</a:t>
            </a:r>
            <a:r>
              <a:rPr lang="en-US" altLang="cs-CZ" sz="1600" dirty="0" smtClean="0">
                <a:latin typeface="Arial" charset="0"/>
              </a:rPr>
              <a:t> </a:t>
            </a:r>
            <a:r>
              <a:rPr lang="en-US" altLang="cs-CZ" sz="1400" i="1" dirty="0" smtClean="0">
                <a:latin typeface="Arial" charset="0"/>
              </a:rPr>
              <a:t>(e.g., </a:t>
            </a:r>
            <a:r>
              <a:rPr lang="en-US" altLang="cs-CZ" sz="1400" i="1" dirty="0" err="1" smtClean="0">
                <a:latin typeface="Arial" charset="0"/>
              </a:rPr>
              <a:t>Durda</a:t>
            </a:r>
            <a:r>
              <a:rPr lang="en-US" altLang="cs-CZ" sz="1400" i="1" dirty="0" smtClean="0">
                <a:latin typeface="Arial" charset="0"/>
              </a:rPr>
              <a:t> et al. 2004)</a:t>
            </a:r>
            <a:r>
              <a:rPr lang="en-US" altLang="cs-CZ" sz="1600" i="1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– does not predict the observed critical spin.</a:t>
            </a:r>
          </a:p>
          <a:p>
            <a:pPr eaLnBrk="1" hangingPunct="1"/>
            <a:endParaRPr lang="en-US" altLang="cs-CZ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u="sng" dirty="0" smtClean="0">
                <a:latin typeface="Arial" charset="0"/>
              </a:rPr>
              <a:t>Tidal disruptions during close encounters with terrestrial planets</a:t>
            </a:r>
            <a:r>
              <a:rPr lang="en-US" altLang="cs-CZ" sz="1600" dirty="0">
                <a:latin typeface="Arial" charset="0"/>
              </a:rPr>
              <a:t> </a:t>
            </a:r>
            <a:r>
              <a:rPr lang="en-US" altLang="cs-CZ" sz="1400" i="1" dirty="0" smtClean="0">
                <a:latin typeface="Arial" charset="0"/>
              </a:rPr>
              <a:t>(</a:t>
            </a:r>
            <a:r>
              <a:rPr lang="en-US" altLang="cs-CZ" sz="1400" i="1" dirty="0" err="1" smtClean="0">
                <a:latin typeface="Arial" charset="0"/>
              </a:rPr>
              <a:t>Bottke</a:t>
            </a:r>
            <a:r>
              <a:rPr lang="en-US" altLang="cs-CZ" sz="1400" i="1" dirty="0" smtClean="0">
                <a:latin typeface="Arial" charset="0"/>
              </a:rPr>
              <a:t> et al. 1996; Richardson and Walsh)</a:t>
            </a:r>
            <a:r>
              <a:rPr lang="en-US" altLang="cs-CZ" sz="1600" i="1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– does not work in the main belt, so, it cannot be a formation mechanism for MB binaries.  It may contribute to and shape the population of NEA binaries.</a:t>
            </a:r>
            <a:endParaRPr lang="en-US" altLang="cs-CZ" sz="1600" i="1" dirty="0" smtClean="0">
              <a:latin typeface="Arial" charset="0"/>
            </a:endParaRPr>
          </a:p>
          <a:p>
            <a:pPr eaLnBrk="1" hangingPunct="1"/>
            <a:endParaRPr lang="en-US" altLang="cs-CZ" sz="1800" i="1" dirty="0" smtClean="0">
              <a:latin typeface="Arial" charset="0"/>
            </a:endParaRPr>
          </a:p>
          <a:p>
            <a:pPr eaLnBrk="1" hangingPunct="1"/>
            <a:endParaRPr lang="en-US" altLang="cs-CZ" sz="1800" i="1" dirty="0" smtClean="0">
              <a:latin typeface="Arial" charset="0"/>
            </a:endParaRPr>
          </a:p>
          <a:p>
            <a:pPr eaLnBrk="1" hangingPunct="1"/>
            <a:endParaRPr lang="en-US" altLang="cs-CZ" sz="1800" i="1" dirty="0" smtClean="0">
              <a:latin typeface="Arial" charset="0"/>
            </a:endParaRPr>
          </a:p>
          <a:p>
            <a:pPr eaLnBrk="1" hangingPunct="1"/>
            <a:endParaRPr lang="en-US" altLang="cs-CZ" sz="1800" i="1" dirty="0" smtClean="0">
              <a:latin typeface="Arial" charset="0"/>
            </a:endParaRPr>
          </a:p>
          <a:p>
            <a:pPr eaLnBrk="1" hangingPunct="1"/>
            <a:endParaRPr lang="en-US" altLang="cs-CZ" sz="1800" i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u="sng" dirty="0" smtClean="0">
                <a:latin typeface="Arial" charset="0"/>
              </a:rPr>
              <a:t>Fission of critically spinning parent bodies spun up by YORP</a:t>
            </a:r>
            <a:r>
              <a:rPr lang="en-US" altLang="cs-CZ" sz="1600" dirty="0" smtClean="0">
                <a:latin typeface="Arial" charset="0"/>
              </a:rPr>
              <a:t> 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 smtClean="0">
                <a:latin typeface="Arial" charset="0"/>
              </a:rPr>
              <a:t>– appears to be a primary formation mechanism for small binary asteroids </a:t>
            </a:r>
            <a:r>
              <a:rPr lang="en-US" altLang="cs-CZ" sz="1400" i="1" dirty="0">
                <a:latin typeface="Arial" charset="0"/>
              </a:rPr>
              <a:t>(e.g., Walsh et al. 2008</a:t>
            </a:r>
            <a:r>
              <a:rPr lang="en-US" altLang="cs-CZ" sz="1400" i="1" dirty="0" smtClean="0">
                <a:latin typeface="Arial" charset="0"/>
              </a:rPr>
              <a:t>)</a:t>
            </a:r>
            <a:r>
              <a:rPr lang="en-US" altLang="cs-CZ" sz="1600" i="1" dirty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as well as for asteroid pairs </a:t>
            </a:r>
            <a:r>
              <a:rPr lang="en-US" altLang="cs-CZ" sz="1400" i="1" dirty="0" smtClean="0">
                <a:latin typeface="Arial" charset="0"/>
              </a:rPr>
              <a:t>(</a:t>
            </a:r>
            <a:r>
              <a:rPr lang="en-US" altLang="cs-CZ" sz="1400" i="1" dirty="0" err="1" smtClean="0">
                <a:latin typeface="Arial" charset="0"/>
              </a:rPr>
              <a:t>Scheeres</a:t>
            </a:r>
            <a:r>
              <a:rPr lang="en-US" altLang="cs-CZ" sz="1400" i="1" dirty="0" smtClean="0">
                <a:latin typeface="Arial" charset="0"/>
              </a:rPr>
              <a:t> 2007, </a:t>
            </a:r>
            <a:r>
              <a:rPr lang="en-US" altLang="cs-CZ" sz="1400" i="1" dirty="0" err="1" smtClean="0">
                <a:latin typeface="Arial" charset="0"/>
              </a:rPr>
              <a:t>Pravec</a:t>
            </a:r>
            <a:r>
              <a:rPr lang="en-US" altLang="cs-CZ" sz="1400" i="1" dirty="0" smtClean="0">
                <a:latin typeface="Arial" charset="0"/>
              </a:rPr>
              <a:t> et al. 2010)</a:t>
            </a:r>
            <a:endParaRPr lang="en-US" altLang="cs-CZ" sz="1600" dirty="0" smtClean="0">
              <a:latin typeface="Arial" charset="0"/>
            </a:endParaRPr>
          </a:p>
        </p:txBody>
      </p:sp>
      <p:pic>
        <p:nvPicPr>
          <p:cNvPr id="39940" name="Picture 4" descr="walshrichardso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73463"/>
            <a:ext cx="48244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11638" y="4437063"/>
            <a:ext cx="2528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400" i="1" baseline="0"/>
              <a:t>(Walsh and Richardson 2006)</a:t>
            </a:r>
            <a:endParaRPr lang="cs-CZ" altLang="cs-CZ" sz="1400" i="1" baseline="0"/>
          </a:p>
        </p:txBody>
      </p:sp>
    </p:spTree>
    <p:extLst>
      <p:ext uri="{BB962C8B-B14F-4D97-AF65-F5344CB8AC3E}">
        <p14:creationId xmlns:p14="http://schemas.microsoft.com/office/powerpoint/2010/main" val="1616551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err="1" smtClean="0">
                <a:solidFill>
                  <a:srgbClr val="FFFF00"/>
                </a:solidFill>
                <a:latin typeface="Arial" charset="0"/>
              </a:rPr>
              <a:t>Yarkovsky</a:t>
            </a:r>
            <a:r>
              <a:rPr lang="en-US" altLang="cs-CZ" sz="2800" dirty="0" smtClean="0">
                <a:solidFill>
                  <a:srgbClr val="FFFF00"/>
                </a:solidFill>
                <a:latin typeface="Arial" charset="0"/>
              </a:rPr>
              <a:t>-O'Keefe-</a:t>
            </a:r>
            <a:r>
              <a:rPr lang="en-US" altLang="cs-CZ" sz="2800" dirty="0" err="1" smtClean="0">
                <a:solidFill>
                  <a:srgbClr val="FFFF00"/>
                </a:solidFill>
                <a:latin typeface="Arial" charset="0"/>
              </a:rPr>
              <a:t>Radzievskii</a:t>
            </a:r>
            <a:r>
              <a:rPr lang="en-US" altLang="cs-CZ" sz="2800" dirty="0" smtClean="0">
                <a:solidFill>
                  <a:srgbClr val="FFFF00"/>
                </a:solidFill>
                <a:latin typeface="Arial" charset="0"/>
              </a:rPr>
              <a:t>-Paddack (YORP) effect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435" name="TextovéPole 3"/>
          <p:cNvSpPr txBox="1">
            <a:spLocks noChangeArrowheads="1"/>
          </p:cNvSpPr>
          <p:nvPr/>
        </p:nvSpPr>
        <p:spPr bwMode="auto">
          <a:xfrm>
            <a:off x="5148064" y="6200776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baseline="0" dirty="0">
                <a:latin typeface="Arial" charset="0"/>
              </a:rPr>
              <a:t>(</a:t>
            </a:r>
            <a:r>
              <a:rPr lang="en-US" altLang="cs-CZ" sz="1400" i="1" baseline="0" dirty="0" err="1">
                <a:latin typeface="Arial" charset="0"/>
              </a:rPr>
              <a:t>Rubincam</a:t>
            </a:r>
            <a:r>
              <a:rPr lang="en-US" altLang="cs-CZ" sz="1400" i="1" baseline="0" dirty="0">
                <a:latin typeface="Arial" charset="0"/>
              </a:rPr>
              <a:t> and Paddack 2007)</a:t>
            </a:r>
            <a:endParaRPr lang="cs-CZ" altLang="cs-CZ" sz="1400" i="1" baseline="0" dirty="0">
              <a:latin typeface="Arial" charset="0"/>
            </a:endParaRPr>
          </a:p>
        </p:txBody>
      </p:sp>
      <p:pic>
        <p:nvPicPr>
          <p:cNvPr id="18436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7188"/>
            <a:ext cx="6299200" cy="4559300"/>
          </a:xfrm>
        </p:spPr>
      </p:pic>
    </p:spTree>
    <p:extLst>
      <p:ext uri="{BB962C8B-B14F-4D97-AF65-F5344CB8AC3E}">
        <p14:creationId xmlns:p14="http://schemas.microsoft.com/office/powerpoint/2010/main" val="14539992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astpairfree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47" y="4092576"/>
            <a:ext cx="5241928" cy="26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 descr="bilaplo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050"/>
            <a:ext cx="871309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80400" cy="1143000"/>
          </a:xfrm>
        </p:spPr>
        <p:txBody>
          <a:bodyPr/>
          <a:lstStyle/>
          <a:p>
            <a:r>
              <a:rPr lang="en-US" altLang="cs-CZ" sz="2800" smtClean="0">
                <a:solidFill>
                  <a:srgbClr val="FFFF00"/>
                </a:solidFill>
                <a:latin typeface="Arial" charset="0"/>
              </a:rPr>
              <a:t>Pair formation by spin fission due to YORP spin-up</a:t>
            </a:r>
            <a:endParaRPr lang="cs-CZ" altLang="cs-CZ" sz="280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1509" name="Picture 13" descr="astpair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037"/>
            <a:ext cx="74882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96838" y="4076700"/>
            <a:ext cx="363060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Rotational fission theory by</a:t>
            </a:r>
            <a:r>
              <a:rPr lang="en-US" altLang="cs-CZ" sz="1400" i="1" baseline="0" dirty="0">
                <a:latin typeface="Arial" charset="0"/>
              </a:rPr>
              <a:t> </a:t>
            </a:r>
            <a:r>
              <a:rPr lang="en-US" altLang="cs-CZ" sz="1400" i="1" baseline="0" dirty="0" err="1">
                <a:latin typeface="Arial" charset="0"/>
              </a:rPr>
              <a:t>Scheeres</a:t>
            </a:r>
            <a:r>
              <a:rPr lang="en-US" altLang="cs-CZ" sz="1400" i="1" baseline="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baseline="0" dirty="0">
                <a:latin typeface="Arial" charset="0"/>
              </a:rPr>
              <a:t>(Icarus 189, 370, 2007)</a:t>
            </a:r>
            <a:r>
              <a:rPr lang="en-US" altLang="cs-CZ" sz="1400" baseline="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Spun-up by YORP, the “rubble pile” aster-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err="1">
                <a:latin typeface="Arial" charset="0"/>
              </a:rPr>
              <a:t>oid</a:t>
            </a:r>
            <a:r>
              <a:rPr lang="en-US" altLang="cs-CZ" sz="1400" baseline="0" dirty="0">
                <a:latin typeface="Arial" charset="0"/>
              </a:rPr>
              <a:t> reaches a critical spin rate and fissions.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The secondary orbiting the primary, energy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being transferred from rotational to </a:t>
            </a:r>
            <a:r>
              <a:rPr lang="en-US" altLang="cs-CZ" sz="1400" baseline="0" dirty="0" err="1">
                <a:latin typeface="Arial" charset="0"/>
              </a:rPr>
              <a:t>transla</a:t>
            </a:r>
            <a:r>
              <a:rPr lang="en-US" altLang="cs-CZ" sz="1400" baseline="0" dirty="0">
                <a:latin typeface="Arial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err="1">
                <a:latin typeface="Arial" charset="0"/>
              </a:rPr>
              <a:t>tional</a:t>
            </a:r>
            <a:r>
              <a:rPr lang="en-US" altLang="cs-CZ" sz="1400" baseline="0" dirty="0">
                <a:latin typeface="Arial" charset="0"/>
              </a:rPr>
              <a:t> energy and vice-versa.  If </a:t>
            </a:r>
            <a:r>
              <a:rPr lang="en-US" altLang="cs-CZ" sz="1400" i="1" baseline="0" dirty="0">
                <a:latin typeface="Arial" charset="0"/>
              </a:rPr>
              <a:t>q </a:t>
            </a:r>
            <a:r>
              <a:rPr lang="en-US" altLang="cs-CZ" sz="1400" baseline="0" dirty="0">
                <a:latin typeface="Arial" charset="0"/>
              </a:rPr>
              <a:t>&lt; ~0.2,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the proto-binary has a positive free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and the two components can escape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each other, after a period of chaotic orbit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evolution (~ several months), and become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an “asteroid pair”.</a:t>
            </a:r>
            <a:endParaRPr lang="cs-CZ" altLang="cs-CZ" sz="1400" baseline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941666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baseline="0" dirty="0" smtClean="0">
                <a:solidFill>
                  <a:schemeClr val="bg1"/>
                </a:solidFill>
              </a:rPr>
              <a:t>(</a:t>
            </a:r>
            <a:r>
              <a:rPr lang="en-US" sz="1600" i="1" baseline="0" dirty="0" err="1" smtClean="0">
                <a:solidFill>
                  <a:schemeClr val="bg1"/>
                </a:solidFill>
              </a:rPr>
              <a:t>Pravec</a:t>
            </a:r>
            <a:r>
              <a:rPr lang="en-US" sz="1600" i="1" baseline="0" dirty="0" smtClean="0">
                <a:solidFill>
                  <a:schemeClr val="bg1"/>
                </a:solidFill>
              </a:rPr>
              <a:t> et al. 2010)</a:t>
            </a:r>
            <a:endParaRPr lang="cs-CZ" sz="1600" i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53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err="1" smtClean="0">
                <a:solidFill>
                  <a:schemeClr val="folHlink"/>
                </a:solidFill>
                <a:latin typeface="Arial" charset="0"/>
              </a:rPr>
              <a:t>Didymos</a:t>
            </a:r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 in context of the binary asteroid population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404813" y="1773238"/>
            <a:ext cx="8270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err="1">
                <a:latin typeface="Arial" charset="0"/>
              </a:rPr>
              <a:t>Didymos</a:t>
            </a:r>
            <a:r>
              <a:rPr lang="en-US" altLang="cs-CZ" sz="1600" baseline="0" dirty="0">
                <a:latin typeface="Arial" charset="0"/>
              </a:rPr>
              <a:t> appears to be a </a:t>
            </a:r>
            <a:r>
              <a:rPr lang="en-US" altLang="cs-CZ" sz="1600" u="sng" baseline="0" dirty="0">
                <a:latin typeface="Arial" charset="0"/>
              </a:rPr>
              <a:t>typical member of the population of small binary asteroids</a:t>
            </a:r>
            <a:r>
              <a:rPr lang="en-US" altLang="cs-CZ" sz="1600" baseline="0" dirty="0">
                <a:latin typeface="Arial" charset="0"/>
              </a:rPr>
              <a:t> formed by spin-up fission, </a:t>
            </a:r>
            <a:r>
              <a:rPr lang="en-US" altLang="cs-CZ" sz="1600" u="sng" baseline="0" dirty="0">
                <a:latin typeface="Arial" charset="0"/>
              </a:rPr>
              <a:t>in most of its characteristics</a:t>
            </a:r>
            <a:r>
              <a:rPr lang="en-US" altLang="cs-CZ" sz="1600" baseline="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With </a:t>
            </a:r>
            <a:r>
              <a:rPr lang="en-US" altLang="cs-CZ" sz="1600" i="1" baseline="0" dirty="0" smtClean="0">
                <a:latin typeface="Arial" charset="0"/>
              </a:rPr>
              <a:t>P</a:t>
            </a:r>
            <a:r>
              <a:rPr lang="en-US" altLang="cs-CZ" sz="1600" i="1" baseline="-25000" dirty="0">
                <a:latin typeface="Arial" charset="0"/>
              </a:rPr>
              <a:t>1</a:t>
            </a:r>
            <a:r>
              <a:rPr lang="en-US" altLang="cs-CZ" sz="1600" baseline="0" dirty="0" smtClean="0">
                <a:latin typeface="Arial" charset="0"/>
              </a:rPr>
              <a:t> </a:t>
            </a:r>
            <a:r>
              <a:rPr lang="en-US" altLang="cs-CZ" sz="1600" baseline="0" dirty="0">
                <a:latin typeface="Arial" charset="0"/>
                <a:cs typeface="Arial" charset="0"/>
              </a:rPr>
              <a:t>= </a:t>
            </a:r>
            <a:r>
              <a:rPr lang="en-US" altLang="cs-CZ" sz="1600" baseline="0" dirty="0">
                <a:latin typeface="Arial" charset="0"/>
              </a:rPr>
              <a:t>2.26 h and </a:t>
            </a:r>
            <a:r>
              <a:rPr lang="en-US" altLang="cs-CZ" sz="1600" i="1" baseline="0" dirty="0" err="1">
                <a:latin typeface="Arial" charset="0"/>
              </a:rPr>
              <a:t>P</a:t>
            </a:r>
            <a:r>
              <a:rPr lang="en-US" altLang="cs-CZ" sz="1600" baseline="-25000" dirty="0" err="1">
                <a:latin typeface="Arial" charset="0"/>
              </a:rPr>
              <a:t>orb</a:t>
            </a:r>
            <a:r>
              <a:rPr lang="en-US" altLang="cs-CZ" sz="1600" baseline="0" dirty="0">
                <a:latin typeface="Arial" charset="0"/>
              </a:rPr>
              <a:t> </a:t>
            </a:r>
            <a:r>
              <a:rPr lang="en-US" altLang="cs-CZ" sz="1600" baseline="0" dirty="0">
                <a:latin typeface="Arial" charset="0"/>
                <a:cs typeface="Arial" charset="0"/>
              </a:rPr>
              <a:t>= 11.9 h, </a:t>
            </a:r>
            <a:r>
              <a:rPr lang="en-US" altLang="cs-CZ" sz="1600" baseline="0" dirty="0">
                <a:latin typeface="Arial" charset="0"/>
              </a:rPr>
              <a:t>it lies </a:t>
            </a:r>
            <a:r>
              <a:rPr lang="en-US" altLang="cs-CZ" sz="1600" u="sng" baseline="0" dirty="0">
                <a:latin typeface="Arial" charset="0"/>
              </a:rPr>
              <a:t>close to the high end of the distributions of primary rotational and secondary orbital rates</a:t>
            </a:r>
            <a:r>
              <a:rPr lang="en-US" altLang="cs-CZ" sz="1600" baseline="0" dirty="0">
                <a:latin typeface="Arial" charset="0"/>
              </a:rPr>
              <a:t> among small binary asteroid systems – this might be due to its bulk density higher than average for binary asteroids.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63938" y="54610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i="1" baseline="0">
                <a:latin typeface="Arial" charset="0"/>
              </a:rPr>
              <a:t>Thank you!</a:t>
            </a:r>
            <a:endParaRPr lang="cs-CZ" altLang="cs-CZ" sz="1600" b="1" i="1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92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ctrTitle" sz="quarter"/>
          </p:nvPr>
        </p:nvSpPr>
        <p:spPr>
          <a:xfrm>
            <a:off x="684213" y="2636838"/>
            <a:ext cx="7772400" cy="1143000"/>
          </a:xfrm>
        </p:spPr>
        <p:txBody>
          <a:bodyPr/>
          <a:lstStyle/>
          <a:p>
            <a:r>
              <a:rPr lang="en-US" altLang="cs-CZ" sz="3600" smtClean="0">
                <a:solidFill>
                  <a:srgbClr val="FFFF00"/>
                </a:solidFill>
                <a:latin typeface="Arial" charset="0"/>
                <a:cs typeface="Arial" charset="0"/>
              </a:rPr>
              <a:t>Thank you</a:t>
            </a:r>
            <a:endParaRPr lang="cs-CZ" altLang="cs-CZ" sz="36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640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1430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chemeClr val="folHlink"/>
                </a:solidFill>
                <a:latin typeface="Arial" charset="0"/>
              </a:rPr>
              <a:t>Observational techniques for detection and description of asteroid systems</a:t>
            </a:r>
            <a:endParaRPr lang="cs-CZ" altLang="cs-CZ" sz="36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692275" y="3944938"/>
            <a:ext cx="4773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 sz="2000" baseline="0">
                <a:latin typeface="Arial" charset="0"/>
              </a:rPr>
              <a:t>Photometry </a:t>
            </a:r>
            <a:r>
              <a:rPr lang="cs-CZ" altLang="cs-CZ" sz="2000" baseline="0">
                <a:latin typeface="Arial" charset="0"/>
              </a:rPr>
              <a:t>(</a:t>
            </a:r>
            <a:r>
              <a:rPr lang="en-US" altLang="cs-CZ" sz="2000" baseline="0">
                <a:latin typeface="Arial" charset="0"/>
              </a:rPr>
              <a:t>light curve observations</a:t>
            </a:r>
            <a:r>
              <a:rPr lang="cs-CZ" altLang="cs-CZ" sz="2000" baseline="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>
                <a:latin typeface="Arial" charset="0"/>
              </a:rPr>
              <a:t>Radar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>
                <a:latin typeface="Arial" charset="0"/>
              </a:rPr>
              <a:t>Adaptive optics</a:t>
            </a:r>
            <a:endParaRPr lang="cs-CZ" altLang="cs-CZ" sz="2000" baseline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Photometric observations of a binary asteroid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614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557338"/>
            <a:ext cx="5599113" cy="4114800"/>
          </a:xfrm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9575" y="1928813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>
                <a:latin typeface="Arial" charset="0"/>
              </a:rPr>
              <a:t>Full lightcurve</a:t>
            </a:r>
            <a:endParaRPr lang="cs-CZ" altLang="cs-CZ" sz="1600" baseline="0">
              <a:latin typeface="Arial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11163" y="3230563"/>
            <a:ext cx="2740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Mutual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eclipses/</a:t>
            </a:r>
            <a:r>
              <a:rPr lang="en-US" altLang="cs-CZ" sz="1600" baseline="0" dirty="0" err="1">
                <a:latin typeface="Arial" charset="0"/>
              </a:rPr>
              <a:t>occultations</a:t>
            </a: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(after </a:t>
            </a:r>
            <a:r>
              <a:rPr lang="en-US" altLang="cs-CZ" sz="1600" baseline="0" dirty="0" err="1">
                <a:latin typeface="Arial" charset="0"/>
              </a:rPr>
              <a:t>lc</a:t>
            </a:r>
            <a:r>
              <a:rPr lang="en-US" altLang="cs-CZ" sz="1600" baseline="0" dirty="0">
                <a:latin typeface="Arial" charset="0"/>
              </a:rPr>
              <a:t> decomposition, i.e.,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the primary rotational </a:t>
            </a:r>
            <a:r>
              <a:rPr lang="en-US" altLang="cs-CZ" sz="1600" baseline="0" dirty="0" err="1">
                <a:latin typeface="Arial" charset="0"/>
              </a:rPr>
              <a:t>lc</a:t>
            </a:r>
            <a:r>
              <a:rPr lang="en-US" altLang="cs-CZ" sz="1600" baseline="0" dirty="0">
                <a:latin typeface="Arial" charset="0"/>
              </a:rPr>
              <a:t> was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subtracted)</a:t>
            </a:r>
            <a:endParaRPr lang="cs-CZ" altLang="cs-CZ" sz="1800" baseline="0" dirty="0">
              <a:latin typeface="Arial" charset="0"/>
            </a:endParaRPr>
          </a:p>
        </p:txBody>
      </p:sp>
      <p:cxnSp>
        <p:nvCxnSpPr>
          <p:cNvPr id="6" name="Přímá spojnice se šipkou 5"/>
          <p:cNvCxnSpPr>
            <a:cxnSpLocks noChangeShapeType="1"/>
          </p:cNvCxnSpPr>
          <p:nvPr/>
        </p:nvCxnSpPr>
        <p:spPr bwMode="auto">
          <a:xfrm>
            <a:off x="1857375" y="2111375"/>
            <a:ext cx="1922463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>
            <a:cxnSpLocks noChangeShapeType="1"/>
          </p:cNvCxnSpPr>
          <p:nvPr/>
        </p:nvCxnSpPr>
        <p:spPr bwMode="auto">
          <a:xfrm flipV="1">
            <a:off x="2468563" y="3460750"/>
            <a:ext cx="2247900" cy="184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>
            <a:cxnSpLocks noChangeShapeType="1"/>
          </p:cNvCxnSpPr>
          <p:nvPr/>
        </p:nvCxnSpPr>
        <p:spPr bwMode="auto">
          <a:xfrm flipV="1">
            <a:off x="2468563" y="3460750"/>
            <a:ext cx="4767262" cy="184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09575" y="4916488"/>
            <a:ext cx="199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>
                <a:latin typeface="Arial" charset="0"/>
              </a:rPr>
              <a:t>Primary rotational lc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>
                <a:latin typeface="Arial" charset="0"/>
              </a:rPr>
              <a:t>(enlarged)</a:t>
            </a:r>
            <a:endParaRPr lang="cs-CZ" altLang="cs-CZ" sz="1600" baseline="0">
              <a:latin typeface="Arial" charset="0"/>
            </a:endParaRPr>
          </a:p>
        </p:txBody>
      </p:sp>
      <p:cxnSp>
        <p:nvCxnSpPr>
          <p:cNvPr id="24" name="Přímá spojnice se šipkou 23"/>
          <p:cNvCxnSpPr>
            <a:cxnSpLocks noChangeShapeType="1"/>
          </p:cNvCxnSpPr>
          <p:nvPr/>
        </p:nvCxnSpPr>
        <p:spPr bwMode="auto">
          <a:xfrm flipV="1">
            <a:off x="2333625" y="4868863"/>
            <a:ext cx="1446213" cy="2159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440160" y="2572326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/>
              <a:t>Decomposition:</a:t>
            </a:r>
            <a:endParaRPr lang="cs-CZ" sz="1600" baseline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Modeling of binary asteroids from photometry</a:t>
            </a:r>
            <a:endParaRPr lang="cs-CZ" altLang="cs-CZ" sz="3200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0243" name="Picture 6" descr="eclipsege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355899"/>
            <a:ext cx="38163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227763" y="6461199"/>
            <a:ext cx="2476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400" i="1" baseline="0" dirty="0"/>
              <a:t>(</a:t>
            </a:r>
            <a:r>
              <a:rPr lang="en-US" altLang="cs-CZ" sz="1400" i="1" baseline="0" dirty="0" err="1"/>
              <a:t>Scheirich</a:t>
            </a:r>
            <a:r>
              <a:rPr lang="en-US" altLang="cs-CZ" sz="1400" i="1" dirty="0"/>
              <a:t> </a:t>
            </a:r>
            <a:r>
              <a:rPr lang="en-US" altLang="cs-CZ" sz="1400" i="1" baseline="0" dirty="0"/>
              <a:t>and </a:t>
            </a:r>
            <a:r>
              <a:rPr lang="en-US" altLang="cs-CZ" sz="1400" i="1" baseline="0" dirty="0" err="1" smtClean="0"/>
              <a:t>Pravec</a:t>
            </a:r>
            <a:r>
              <a:rPr lang="en-US" altLang="cs-CZ" sz="1400" i="1" baseline="0" dirty="0" smtClean="0"/>
              <a:t> </a:t>
            </a:r>
            <a:r>
              <a:rPr lang="en-US" altLang="cs-CZ" sz="1400" i="1" baseline="0" dirty="0"/>
              <a:t>2009)</a:t>
            </a:r>
            <a:endParaRPr lang="cs-CZ" altLang="cs-CZ" sz="1400" i="1" dirty="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86854" y="1124744"/>
            <a:ext cx="811786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600" baseline="0" dirty="0" smtClean="0"/>
              <a:t>Modeling of observed mutual events (their timings and shapes) between system’s components and their rotational </a:t>
            </a:r>
            <a:r>
              <a:rPr lang="en-US" altLang="cs-CZ" sz="1600" baseline="0" dirty="0" err="1" smtClean="0"/>
              <a:t>lightcurves</a:t>
            </a:r>
            <a:r>
              <a:rPr lang="en-US" altLang="cs-CZ" sz="1600" baseline="0" dirty="0"/>
              <a:t>.</a:t>
            </a:r>
            <a:endParaRPr lang="en-US" altLang="cs-CZ" sz="1600" baseline="0" dirty="0" smtClean="0"/>
          </a:p>
          <a:p>
            <a:pPr eaLnBrk="1" hangingPunct="1"/>
            <a:endParaRPr lang="en-US" altLang="cs-CZ" sz="1600" baseline="0" dirty="0"/>
          </a:p>
          <a:p>
            <a:pPr eaLnBrk="1" hangingPunct="1"/>
            <a:r>
              <a:rPr lang="en-US" altLang="cs-CZ" sz="1600" baseline="0" dirty="0" smtClean="0"/>
              <a:t>Derived/constrained </a:t>
            </a:r>
            <a:r>
              <a:rPr lang="en-US" altLang="cs-CZ" sz="1600" baseline="0" dirty="0"/>
              <a:t>parameters: </a:t>
            </a:r>
            <a:endParaRPr lang="en-US" altLang="cs-CZ" sz="1600" baseline="0" dirty="0" smtClean="0"/>
          </a:p>
          <a:p>
            <a:pPr eaLnBrk="1" hangingPunct="1"/>
            <a:r>
              <a:rPr lang="en-US" altLang="cs-CZ" sz="1600" i="1" baseline="0" dirty="0" smtClean="0"/>
              <a:t>P</a:t>
            </a:r>
            <a:r>
              <a:rPr lang="en-US" altLang="cs-CZ" sz="1600" i="1" dirty="0" smtClean="0"/>
              <a:t>1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smtClean="0"/>
              <a:t>(</a:t>
            </a:r>
            <a:r>
              <a:rPr lang="en-US" altLang="cs-CZ" sz="1600" i="1" baseline="0" dirty="0"/>
              <a:t>P</a:t>
            </a:r>
            <a:r>
              <a:rPr lang="en-US" altLang="cs-CZ" sz="1600" i="1" dirty="0"/>
              <a:t>2</a:t>
            </a:r>
            <a:r>
              <a:rPr lang="en-US" altLang="cs-CZ" sz="1600" i="1" baseline="0" dirty="0" smtClean="0"/>
              <a:t>) </a:t>
            </a:r>
            <a:r>
              <a:rPr lang="en-US" altLang="cs-CZ" sz="1600" baseline="0" dirty="0" smtClean="0"/>
              <a:t>.... primary (secondary) periods</a:t>
            </a:r>
          </a:p>
          <a:p>
            <a:pPr eaLnBrk="1" hangingPunct="1"/>
            <a:r>
              <a:rPr lang="en-US" altLang="cs-CZ" sz="1600" i="1" baseline="0" dirty="0" smtClean="0"/>
              <a:t>D</a:t>
            </a:r>
            <a:r>
              <a:rPr lang="en-US" altLang="cs-CZ" sz="1600" i="1" dirty="0" smtClean="0"/>
              <a:t>2</a:t>
            </a:r>
            <a:r>
              <a:rPr lang="en-US" altLang="cs-CZ" sz="1600" i="1" baseline="0" dirty="0" smtClean="0"/>
              <a:t>/D</a:t>
            </a:r>
            <a:r>
              <a:rPr lang="en-US" altLang="cs-CZ" sz="1600" i="1" dirty="0" smtClean="0"/>
              <a:t>1</a:t>
            </a:r>
            <a:r>
              <a:rPr lang="en-US" altLang="cs-CZ" sz="1600" baseline="0" dirty="0" smtClean="0"/>
              <a:t> .... ratio of effective diameters</a:t>
            </a:r>
          </a:p>
          <a:p>
            <a:pPr eaLnBrk="1" hangingPunct="1"/>
            <a:r>
              <a:rPr lang="en-US" altLang="cs-CZ" sz="1600" i="1" baseline="0" dirty="0" smtClean="0"/>
              <a:t>a</a:t>
            </a:r>
            <a:r>
              <a:rPr lang="en-US" altLang="cs-CZ" sz="1600" i="1" dirty="0" smtClean="0"/>
              <a:t>1</a:t>
            </a:r>
            <a:r>
              <a:rPr lang="en-US" altLang="cs-CZ" sz="1600" i="1" baseline="0" dirty="0" smtClean="0"/>
              <a:t>/b</a:t>
            </a:r>
            <a:r>
              <a:rPr lang="en-US" altLang="cs-CZ" sz="1600" i="1" dirty="0" smtClean="0"/>
              <a:t>1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smtClean="0"/>
              <a:t>(b</a:t>
            </a:r>
            <a:r>
              <a:rPr lang="en-US" altLang="cs-CZ" sz="1600" i="1" dirty="0" smtClean="0"/>
              <a:t>1</a:t>
            </a:r>
            <a:r>
              <a:rPr lang="en-US" altLang="cs-CZ" sz="1600" i="1" baseline="0" dirty="0" smtClean="0"/>
              <a:t>/c</a:t>
            </a:r>
            <a:r>
              <a:rPr lang="en-US" altLang="cs-CZ" sz="1600" i="1" dirty="0"/>
              <a:t>1</a:t>
            </a:r>
            <a:r>
              <a:rPr lang="en-US" altLang="cs-CZ" sz="1600" i="1" baseline="0" dirty="0" smtClean="0"/>
              <a:t>), (</a:t>
            </a:r>
            <a:r>
              <a:rPr lang="en-US" altLang="cs-CZ" sz="1600" i="1" baseline="0" dirty="0"/>
              <a:t>a</a:t>
            </a:r>
            <a:r>
              <a:rPr lang="en-US" altLang="cs-CZ" sz="1600" i="1" dirty="0"/>
              <a:t>2</a:t>
            </a:r>
            <a:r>
              <a:rPr lang="en-US" altLang="cs-CZ" sz="1600" i="1" baseline="0" dirty="0"/>
              <a:t>/b</a:t>
            </a:r>
            <a:r>
              <a:rPr lang="en-US" altLang="cs-CZ" sz="1600" i="1" dirty="0"/>
              <a:t>2</a:t>
            </a:r>
            <a:r>
              <a:rPr lang="en-US" altLang="cs-CZ" sz="1600" i="1" baseline="0" dirty="0" smtClean="0"/>
              <a:t>)</a:t>
            </a:r>
            <a:r>
              <a:rPr lang="en-US" altLang="cs-CZ" sz="1600" baseline="0" dirty="0" smtClean="0"/>
              <a:t> …. axial ratios</a:t>
            </a:r>
            <a:endParaRPr lang="en-US" altLang="cs-CZ" sz="1600" i="1" baseline="0" dirty="0" smtClean="0"/>
          </a:p>
          <a:p>
            <a:pPr eaLnBrk="1" hangingPunct="1"/>
            <a:r>
              <a:rPr lang="en-US" altLang="cs-CZ" sz="1600" i="1" baseline="0" dirty="0" err="1" smtClean="0"/>
              <a:t>P</a:t>
            </a:r>
            <a:r>
              <a:rPr lang="en-US" altLang="cs-CZ" sz="1600" i="1" dirty="0" err="1" smtClean="0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 smtClean="0"/>
              <a:t>L</a:t>
            </a:r>
            <a:r>
              <a:rPr lang="en-US" altLang="cs-CZ" sz="1600" dirty="0" err="1" smtClean="0"/>
              <a:t>orb</a:t>
            </a:r>
            <a:r>
              <a:rPr lang="en-US" altLang="cs-CZ" sz="1600" i="1" baseline="0" dirty="0" smtClean="0"/>
              <a:t>, </a:t>
            </a:r>
            <a:r>
              <a:rPr lang="en-US" altLang="cs-CZ" sz="1600" i="1" baseline="0" dirty="0" err="1" smtClean="0"/>
              <a:t>B</a:t>
            </a:r>
            <a:r>
              <a:rPr lang="en-US" altLang="cs-CZ" sz="1600" dirty="0" err="1" smtClean="0"/>
              <a:t>orb</a:t>
            </a:r>
            <a:r>
              <a:rPr lang="en-US" altLang="cs-CZ" sz="1600" i="1" baseline="0" dirty="0" smtClean="0"/>
              <a:t>, </a:t>
            </a:r>
            <a:r>
              <a:rPr lang="en-US" altLang="cs-CZ" sz="1600" i="1" baseline="0" dirty="0" err="1"/>
              <a:t>a</a:t>
            </a:r>
            <a:r>
              <a:rPr lang="en-US" altLang="cs-CZ" sz="1600" baseline="-25000" dirty="0" err="1" smtClean="0"/>
              <a:t>orb</a:t>
            </a:r>
            <a:r>
              <a:rPr lang="en-US" altLang="cs-CZ" sz="1600" i="1" baseline="0" dirty="0" smtClean="0"/>
              <a:t>, </a:t>
            </a:r>
            <a:r>
              <a:rPr lang="en-US" altLang="cs-CZ" sz="1600" i="1" baseline="0" dirty="0" err="1" smtClean="0"/>
              <a:t>e</a:t>
            </a:r>
            <a:r>
              <a:rPr lang="en-US" altLang="cs-CZ" sz="1600" baseline="-25000" dirty="0" err="1" smtClean="0"/>
              <a:t>orb</a:t>
            </a:r>
            <a:r>
              <a:rPr lang="en-US" altLang="cs-CZ" sz="1600" i="1" baseline="0" dirty="0" smtClean="0"/>
              <a:t>, </a:t>
            </a:r>
            <a:r>
              <a:rPr lang="en-US" altLang="cs-CZ" sz="1600" i="1" baseline="0" dirty="0" err="1" smtClean="0"/>
              <a:t>M</a:t>
            </a:r>
            <a:r>
              <a:rPr lang="en-US" altLang="cs-CZ" sz="1600" dirty="0" err="1" smtClean="0"/>
              <a:t>orb</a:t>
            </a:r>
            <a:r>
              <a:rPr lang="en-US" altLang="cs-CZ" sz="1600" baseline="-25000" dirty="0" smtClean="0"/>
              <a:t> </a:t>
            </a:r>
            <a:r>
              <a:rPr lang="en-US" altLang="cs-CZ" sz="1600" baseline="0" dirty="0" smtClean="0"/>
              <a:t> …. mutual orbit</a:t>
            </a:r>
            <a:endParaRPr lang="en-US" altLang="cs-CZ" sz="1600" baseline="-25000" dirty="0" smtClean="0"/>
          </a:p>
          <a:p>
            <a:pPr eaLnBrk="1" hangingPunct="1"/>
            <a:r>
              <a:rPr lang="el-GR" sz="1600" baseline="0" dirty="0" smtClean="0"/>
              <a:t>ρ</a:t>
            </a:r>
            <a:r>
              <a:rPr lang="en-US" sz="1600" baseline="-25000" dirty="0" smtClean="0"/>
              <a:t>1</a:t>
            </a:r>
            <a:r>
              <a:rPr lang="en-US" sz="1600" baseline="0" dirty="0" smtClean="0"/>
              <a:t> …. primary bulk density</a:t>
            </a:r>
          </a:p>
          <a:p>
            <a:pPr eaLnBrk="1" hangingPunct="1"/>
            <a:r>
              <a:rPr lang="en-US" altLang="cs-CZ" sz="1600" baseline="0" dirty="0" smtClean="0"/>
              <a:t>More parameters when combined with radar, </a:t>
            </a:r>
          </a:p>
          <a:p>
            <a:pPr eaLnBrk="1" hangingPunct="1"/>
            <a:r>
              <a:rPr lang="en-US" altLang="cs-CZ" sz="1600" baseline="0" dirty="0" smtClean="0"/>
              <a:t>thermal or spectral data.</a:t>
            </a: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58852"/>
            <a:ext cx="4002880" cy="24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931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smtClean="0">
                <a:solidFill>
                  <a:schemeClr val="folHlink"/>
                </a:solidFill>
                <a:latin typeface="Arial" charset="0"/>
              </a:rPr>
              <a:t>Radar observations of a binary asteroid</a:t>
            </a:r>
            <a:endParaRPr lang="cs-CZ" altLang="cs-CZ" sz="280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171" name="Picture 5" descr="kw4mod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41663"/>
            <a:ext cx="4194175" cy="314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7" descr="kw4rad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636838"/>
            <a:ext cx="3665538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116013" y="1052513"/>
            <a:ext cx="79216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>
                <a:latin typeface="Arial" charset="0"/>
              </a:rPr>
              <a:t>The best characterized binary: (66391) 1999 KW4 observed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>
                <a:latin typeface="Arial" charset="0"/>
              </a:rPr>
              <a:t>the Arecibo radar in 2001 at distance 0.042-0.050 AU.  The detailed model constructed by </a:t>
            </a:r>
            <a:r>
              <a:rPr lang="en-US" altLang="cs-CZ" sz="1600" i="1" baseline="0">
                <a:latin typeface="Arial" charset="0"/>
              </a:rPr>
              <a:t>Ostro et al. (Science 314, 1276-1280, 2006).</a:t>
            </a:r>
            <a:endParaRPr lang="en-US" altLang="cs-CZ" sz="1600" baseline="0">
              <a:latin typeface="Arial" charset="0"/>
            </a:endParaRPr>
          </a:p>
        </p:txBody>
      </p:sp>
      <p:sp>
        <p:nvSpPr>
          <p:cNvPr id="7174" name="TextovéPole 1"/>
          <p:cNvSpPr txBox="1">
            <a:spLocks noChangeArrowheads="1"/>
          </p:cNvSpPr>
          <p:nvPr/>
        </p:nvSpPr>
        <p:spPr bwMode="auto">
          <a:xfrm>
            <a:off x="677863" y="1966913"/>
            <a:ext cx="151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 baseline="0">
                <a:latin typeface="Arial" charset="0"/>
              </a:rPr>
              <a:t>Radar images:</a:t>
            </a:r>
            <a:endParaRPr lang="cs-CZ" altLang="cs-CZ" sz="1600" i="1" baseline="0">
              <a:latin typeface="Arial" charset="0"/>
            </a:endParaRPr>
          </a:p>
        </p:txBody>
      </p:sp>
      <p:sp>
        <p:nvSpPr>
          <p:cNvPr id="7175" name="TextovéPole 6"/>
          <p:cNvSpPr txBox="1">
            <a:spLocks noChangeArrowheads="1"/>
          </p:cNvSpPr>
          <p:nvPr/>
        </p:nvSpPr>
        <p:spPr bwMode="auto">
          <a:xfrm>
            <a:off x="4643438" y="2778125"/>
            <a:ext cx="2697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 baseline="0">
                <a:latin typeface="Arial" charset="0"/>
              </a:rPr>
              <a:t>Model of the binary system:</a:t>
            </a:r>
            <a:endParaRPr lang="cs-CZ" altLang="cs-CZ" sz="1600" i="1" baseline="0">
              <a:latin typeface="Arial" charset="0"/>
            </a:endParaRPr>
          </a:p>
        </p:txBody>
      </p:sp>
      <p:cxnSp>
        <p:nvCxnSpPr>
          <p:cNvPr id="7176" name="Přímá spojnice se šipkou 2"/>
          <p:cNvCxnSpPr>
            <a:cxnSpLocks noChangeShapeType="1"/>
          </p:cNvCxnSpPr>
          <p:nvPr/>
        </p:nvCxnSpPr>
        <p:spPr bwMode="auto">
          <a:xfrm>
            <a:off x="677863" y="2586038"/>
            <a:ext cx="1673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" name="Přímá spojnice se šipkou 10"/>
          <p:cNvCxnSpPr>
            <a:cxnSpLocks noChangeShapeType="1"/>
          </p:cNvCxnSpPr>
          <p:nvPr/>
        </p:nvCxnSpPr>
        <p:spPr bwMode="auto">
          <a:xfrm flipH="1">
            <a:off x="677863" y="2586038"/>
            <a:ext cx="9525" cy="1779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ovéPole 5"/>
          <p:cNvSpPr txBox="1"/>
          <p:nvPr/>
        </p:nvSpPr>
        <p:spPr>
          <a:xfrm>
            <a:off x="302774" y="2546857"/>
            <a:ext cx="369332" cy="171457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200" baseline="0" dirty="0"/>
              <a:t>Distance from radar (m)</a:t>
            </a:r>
            <a:endParaRPr lang="cs-CZ" sz="1200" baseline="0" dirty="0"/>
          </a:p>
        </p:txBody>
      </p:sp>
      <p:sp>
        <p:nvSpPr>
          <p:cNvPr id="7179" name="TextovéPole 16"/>
          <p:cNvSpPr txBox="1">
            <a:spLocks noChangeArrowheads="1"/>
          </p:cNvSpPr>
          <p:nvPr/>
        </p:nvSpPr>
        <p:spPr bwMode="auto">
          <a:xfrm>
            <a:off x="815975" y="227012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200" baseline="0"/>
              <a:t>Frequency (Hz)</a:t>
            </a:r>
            <a:endParaRPr lang="cs-CZ" altLang="cs-CZ" sz="1200" baseline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Adaptive optics observations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983135" y="1340767"/>
            <a:ext cx="54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smtClean="0">
                <a:latin typeface="Arial" charset="0"/>
              </a:rPr>
              <a:t>Typical resolution limit: angular separation 0.2 </a:t>
            </a:r>
            <a:r>
              <a:rPr lang="en-US" altLang="cs-CZ" sz="1600" baseline="0" dirty="0" err="1" smtClean="0">
                <a:latin typeface="Arial" charset="0"/>
              </a:rPr>
              <a:t>arcsec</a:t>
            </a:r>
            <a:r>
              <a:rPr lang="en-US" altLang="cs-CZ" sz="1600" baseline="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smtClean="0">
                <a:latin typeface="Arial" charset="0"/>
              </a:rPr>
              <a:t>Limited to wide/large binary systems.</a:t>
            </a:r>
            <a:endParaRPr lang="en-US" altLang="cs-CZ" sz="1600" baseline="0" dirty="0">
              <a:latin typeface="Arial" charset="0"/>
            </a:endParaRPr>
          </a:p>
        </p:txBody>
      </p:sp>
      <p:sp>
        <p:nvSpPr>
          <p:cNvPr id="7175" name="TextovéPole 6"/>
          <p:cNvSpPr txBox="1">
            <a:spLocks noChangeArrowheads="1"/>
          </p:cNvSpPr>
          <p:nvPr/>
        </p:nvSpPr>
        <p:spPr bwMode="auto">
          <a:xfrm>
            <a:off x="5940152" y="6347621"/>
            <a:ext cx="2443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baseline="0" dirty="0" smtClean="0">
                <a:latin typeface="Arial" charset="0"/>
              </a:rPr>
              <a:t>(</a:t>
            </a:r>
            <a:r>
              <a:rPr lang="en-US" altLang="cs-CZ" sz="1400" i="1" baseline="0" dirty="0" err="1" smtClean="0">
                <a:latin typeface="Arial" charset="0"/>
              </a:rPr>
              <a:t>Scheirich</a:t>
            </a:r>
            <a:r>
              <a:rPr lang="en-US" altLang="cs-CZ" sz="1400" i="1" baseline="0" dirty="0" smtClean="0">
                <a:latin typeface="Arial" charset="0"/>
              </a:rPr>
              <a:t> and </a:t>
            </a:r>
            <a:r>
              <a:rPr lang="en-US" altLang="cs-CZ" sz="1400" i="1" baseline="0" dirty="0" err="1" smtClean="0">
                <a:latin typeface="Arial" charset="0"/>
              </a:rPr>
              <a:t>Pravec</a:t>
            </a:r>
            <a:r>
              <a:rPr lang="en-US" altLang="cs-CZ" sz="1400" i="1" baseline="0" dirty="0" smtClean="0">
                <a:latin typeface="Arial" charset="0"/>
              </a:rPr>
              <a:t> 2012)</a:t>
            </a:r>
            <a:endParaRPr lang="cs-CZ" altLang="cs-CZ" sz="1600" i="1" baseline="0" dirty="0"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9" y="2708920"/>
            <a:ext cx="3871368" cy="3626001"/>
          </a:xfrm>
          <a:prstGeom prst="rect">
            <a:avLst/>
          </a:prstGeom>
        </p:spPr>
      </p:pic>
      <p:cxnSp>
        <p:nvCxnSpPr>
          <p:cNvPr id="15" name="Přímá spojnice se šipkou 14"/>
          <p:cNvCxnSpPr>
            <a:cxnSpLocks noChangeShapeType="1"/>
            <a:stCxn id="7173" idx="2"/>
          </p:cNvCxnSpPr>
          <p:nvPr/>
        </p:nvCxnSpPr>
        <p:spPr bwMode="auto">
          <a:xfrm>
            <a:off x="4683435" y="2171764"/>
            <a:ext cx="2696877" cy="255338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84983"/>
            <a:ext cx="4603438" cy="3062637"/>
          </a:xfrm>
          <a:prstGeom prst="rect">
            <a:avLst/>
          </a:prstGeom>
        </p:spPr>
      </p:pic>
      <p:sp>
        <p:nvSpPr>
          <p:cNvPr id="23" name="TextovéPole 6"/>
          <p:cNvSpPr txBox="1">
            <a:spLocks noChangeArrowheads="1"/>
          </p:cNvSpPr>
          <p:nvPr/>
        </p:nvSpPr>
        <p:spPr bwMode="auto">
          <a:xfrm>
            <a:off x="274949" y="6373619"/>
            <a:ext cx="1814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baseline="0" dirty="0" smtClean="0">
                <a:latin typeface="Arial" charset="0"/>
              </a:rPr>
              <a:t>(</a:t>
            </a:r>
            <a:r>
              <a:rPr lang="en-US" altLang="cs-CZ" sz="1400" i="1" baseline="0" dirty="0" err="1" smtClean="0">
                <a:latin typeface="Arial" charset="0"/>
              </a:rPr>
              <a:t>Marchis</a:t>
            </a:r>
            <a:r>
              <a:rPr lang="en-US" altLang="cs-CZ" sz="1400" i="1" baseline="0" dirty="0" smtClean="0">
                <a:latin typeface="Arial" charset="0"/>
              </a:rPr>
              <a:t> et al. 2006)</a:t>
            </a:r>
            <a:endParaRPr lang="cs-CZ" altLang="cs-CZ" sz="1600" i="1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39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Observational techniques - summary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827584" y="1340768"/>
            <a:ext cx="777686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Each of the three techniques has strong points as well as limitations.  Main ones: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Radar 	+ Detailed model of the primary and a lower-resolution model of the 				secondary (when sufficient S/N and sky coverage)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</a:t>
            </a:r>
            <a:r>
              <a:rPr lang="en-US" altLang="cs-CZ" sz="1400" baseline="0" dirty="0" smtClean="0">
                <a:latin typeface="Arial" charset="0"/>
              </a:rPr>
              <a:t>+ Direct determination of the mutual orbit (when sufficient S/N and sky/time 			coverage)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</a:t>
            </a:r>
            <a:r>
              <a:rPr lang="en-US" altLang="cs-CZ" sz="1400" baseline="0" dirty="0" smtClean="0">
                <a:latin typeface="Arial" charset="0"/>
              </a:rPr>
              <a:t>–  Echo strength decreases with the 4</a:t>
            </a:r>
            <a:r>
              <a:rPr lang="en-US" altLang="cs-CZ" sz="1400" baseline="30000" dirty="0" smtClean="0">
                <a:latin typeface="Arial" charset="0"/>
              </a:rPr>
              <a:t>th</a:t>
            </a:r>
            <a:r>
              <a:rPr lang="en-US" altLang="cs-CZ" sz="1400" baseline="0" dirty="0" smtClean="0">
                <a:latin typeface="Arial" charset="0"/>
              </a:rPr>
              <a:t> power of the distance from target; efficient 		for objects closer than ~0.1 AU (only limited data for more distant NEAs)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–  </a:t>
            </a:r>
            <a:r>
              <a:rPr lang="en-US" altLang="cs-CZ" sz="1400" baseline="0" dirty="0" smtClean="0">
                <a:latin typeface="Arial" charset="0"/>
              </a:rPr>
              <a:t>Observing windows for radar observations are usually short (days, rarely weeks), 		precluding or limiting studies requiring long time coverage.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smtClean="0">
                <a:latin typeface="Arial" charset="0"/>
              </a:rPr>
              <a:t>Photometry    + Binary asteroids detected at large distances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 </a:t>
            </a:r>
            <a:r>
              <a:rPr lang="en-US" altLang="cs-CZ" sz="1400" baseline="0" dirty="0" smtClean="0">
                <a:latin typeface="Arial" charset="0"/>
              </a:rPr>
              <a:t>   + Long time coverage can be obtained (depending on favorable observing			circumstances, e.g., angular distance from the sun, phase angle)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</a:t>
            </a:r>
            <a:r>
              <a:rPr lang="en-US" altLang="cs-CZ" sz="1400" baseline="0" dirty="0" smtClean="0">
                <a:latin typeface="Arial" charset="0"/>
              </a:rPr>
              <a:t>    –  Only limited constraints on primary and secondary shapes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cs-CZ" sz="1400" baseline="0" dirty="0">
                <a:latin typeface="Arial" charset="0"/>
              </a:rPr>
              <a:t>	    –  </a:t>
            </a:r>
            <a:r>
              <a:rPr lang="en-US" altLang="cs-CZ" sz="1400" baseline="0" dirty="0" smtClean="0">
                <a:latin typeface="Arial" charset="0"/>
              </a:rPr>
              <a:t>Determination of absolute dimensions requires adding thermal data (a 			constraint possible when albedo estimated based on spectral data)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cs-CZ" sz="1400" baseline="0" dirty="0" smtClean="0">
                <a:latin typeface="Arial" charset="0"/>
              </a:rPr>
              <a:t>Adaptive optics    + Direct resolution of system’s components: Astrometric solution for the mutual 	</a:t>
            </a:r>
            <a:r>
              <a:rPr lang="en-US" altLang="cs-CZ" sz="1400" baseline="0" smtClean="0">
                <a:latin typeface="Arial" charset="0"/>
              </a:rPr>
              <a:t>	orbit</a:t>
            </a: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	     </a:t>
            </a:r>
            <a:r>
              <a:rPr lang="en-US" altLang="cs-CZ" sz="1400" baseline="0" dirty="0" smtClean="0">
                <a:latin typeface="Arial" charset="0"/>
              </a:rPr>
              <a:t>     –  Limited to wide/large binary systems; most binary systems not resolved.</a:t>
            </a:r>
          </a:p>
        </p:txBody>
      </p:sp>
    </p:spTree>
    <p:extLst>
      <p:ext uri="{BB962C8B-B14F-4D97-AF65-F5344CB8AC3E}">
        <p14:creationId xmlns:p14="http://schemas.microsoft.com/office/powerpoint/2010/main" val="246238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143000"/>
          </a:xfrm>
        </p:spPr>
        <p:txBody>
          <a:bodyPr/>
          <a:lstStyle/>
          <a:p>
            <a:pPr eaLnBrk="1" hangingPunct="1"/>
            <a:r>
              <a:rPr lang="en-US" altLang="cs-CZ" sz="3200" dirty="0" smtClean="0">
                <a:solidFill>
                  <a:schemeClr val="folHlink"/>
                </a:solidFill>
                <a:latin typeface="Arial" charset="0"/>
              </a:rPr>
              <a:t>Properties of small asteroid systems</a:t>
            </a:r>
            <a:endParaRPr lang="cs-CZ" altLang="cs-CZ" sz="3600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218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</p:bldLst>
  </p:timing>
</p:sld>
</file>

<file path=ppt/theme/theme1.xml><?xml version="1.0" encoding="utf-8"?>
<a:theme xmlns:a="http://schemas.openxmlformats.org/drawingml/2006/main" name="Puls">
  <a:themeElements>
    <a:clrScheme name="Puls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-16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-16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Designs\Puls.pot</Template>
  <TotalTime>8250</TotalTime>
  <Words>1596</Words>
  <Application>Microsoft Office PowerPoint</Application>
  <PresentationFormat>Předvádění na obrazovce (4:3)</PresentationFormat>
  <Paragraphs>216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Puls</vt:lpstr>
      <vt:lpstr>Population of small asteroid systems:  Binaries, triples, and pairs </vt:lpstr>
      <vt:lpstr>Asteroid systems</vt:lpstr>
      <vt:lpstr>Observational techniques for detection and description of asteroid systems</vt:lpstr>
      <vt:lpstr>Photometric observations of a binary asteroid</vt:lpstr>
      <vt:lpstr>Modeling of binary asteroids from photometry</vt:lpstr>
      <vt:lpstr>Radar observations of a binary asteroid</vt:lpstr>
      <vt:lpstr>Adaptive optics observations</vt:lpstr>
      <vt:lpstr>Observational techniques - summary</vt:lpstr>
      <vt:lpstr>Properties of small asteroid systems</vt:lpstr>
      <vt:lpstr>Component size ratios</vt:lpstr>
      <vt:lpstr>Total angular momentum</vt:lpstr>
      <vt:lpstr>Primary rotations (mostly fast)</vt:lpstr>
      <vt:lpstr>Secondary rotations</vt:lpstr>
      <vt:lpstr>Secondaries above the Roche’s limit for strenghtless satellites</vt:lpstr>
      <vt:lpstr>Primary shapes</vt:lpstr>
      <vt:lpstr>Primary shapes (cont.)</vt:lpstr>
      <vt:lpstr>Secondary shapes</vt:lpstr>
      <vt:lpstr>Orbital pole distribution</vt:lpstr>
      <vt:lpstr>Binary/pair/multiple asteroid formation</vt:lpstr>
      <vt:lpstr>Binary formation theories</vt:lpstr>
      <vt:lpstr>Yarkovsky-O'Keefe-Radzievskii-Paddack (YORP) effect</vt:lpstr>
      <vt:lpstr>Pair formation by spin fission due to YORP spin-up</vt:lpstr>
      <vt:lpstr>Didymos in context of the binary asteroid population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Photometric Survey of Binary Near-Earth Asteroids</dc:title>
  <dc:creator>PC</dc:creator>
  <cp:lastModifiedBy>Lenovo</cp:lastModifiedBy>
  <cp:revision>1540</cp:revision>
  <dcterms:created xsi:type="dcterms:W3CDTF">2004-10-25T10:38:25Z</dcterms:created>
  <dcterms:modified xsi:type="dcterms:W3CDTF">2016-09-05T13:17:14Z</dcterms:modified>
</cp:coreProperties>
</file>