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sldIdLst>
    <p:sldId id="256" r:id="rId2"/>
  </p:sldIdLst>
  <p:sldSz cx="40233600" cy="34747200"/>
  <p:notesSz cx="9144000" cy="6858000"/>
  <p:defaultTextStyle>
    <a:defPPr>
      <a:defRPr lang="en-US"/>
    </a:defPPr>
    <a:lvl1pPr marL="0" algn="l" defTabSz="3862426" rtl="0" eaLnBrk="1" latinLnBrk="0" hangingPunct="1">
      <a:defRPr sz="7603" kern="1200">
        <a:solidFill>
          <a:schemeClr val="tx1"/>
        </a:solidFill>
        <a:latin typeface="+mn-lt"/>
        <a:ea typeface="+mn-ea"/>
        <a:cs typeface="+mn-cs"/>
      </a:defRPr>
    </a:lvl1pPr>
    <a:lvl2pPr marL="1931213" algn="l" defTabSz="3862426" rtl="0" eaLnBrk="1" latinLnBrk="0" hangingPunct="1">
      <a:defRPr sz="7603" kern="1200">
        <a:solidFill>
          <a:schemeClr val="tx1"/>
        </a:solidFill>
        <a:latin typeface="+mn-lt"/>
        <a:ea typeface="+mn-ea"/>
        <a:cs typeface="+mn-cs"/>
      </a:defRPr>
    </a:lvl2pPr>
    <a:lvl3pPr marL="3862426" algn="l" defTabSz="3862426" rtl="0" eaLnBrk="1" latinLnBrk="0" hangingPunct="1">
      <a:defRPr sz="7603" kern="1200">
        <a:solidFill>
          <a:schemeClr val="tx1"/>
        </a:solidFill>
        <a:latin typeface="+mn-lt"/>
        <a:ea typeface="+mn-ea"/>
        <a:cs typeface="+mn-cs"/>
      </a:defRPr>
    </a:lvl3pPr>
    <a:lvl4pPr marL="5793638" algn="l" defTabSz="3862426" rtl="0" eaLnBrk="1" latinLnBrk="0" hangingPunct="1">
      <a:defRPr sz="7603" kern="1200">
        <a:solidFill>
          <a:schemeClr val="tx1"/>
        </a:solidFill>
        <a:latin typeface="+mn-lt"/>
        <a:ea typeface="+mn-ea"/>
        <a:cs typeface="+mn-cs"/>
      </a:defRPr>
    </a:lvl4pPr>
    <a:lvl5pPr marL="7724851" algn="l" defTabSz="3862426" rtl="0" eaLnBrk="1" latinLnBrk="0" hangingPunct="1">
      <a:defRPr sz="7603" kern="1200">
        <a:solidFill>
          <a:schemeClr val="tx1"/>
        </a:solidFill>
        <a:latin typeface="+mn-lt"/>
        <a:ea typeface="+mn-ea"/>
        <a:cs typeface="+mn-cs"/>
      </a:defRPr>
    </a:lvl5pPr>
    <a:lvl6pPr marL="9656064" algn="l" defTabSz="3862426" rtl="0" eaLnBrk="1" latinLnBrk="0" hangingPunct="1">
      <a:defRPr sz="7603" kern="1200">
        <a:solidFill>
          <a:schemeClr val="tx1"/>
        </a:solidFill>
        <a:latin typeface="+mn-lt"/>
        <a:ea typeface="+mn-ea"/>
        <a:cs typeface="+mn-cs"/>
      </a:defRPr>
    </a:lvl6pPr>
    <a:lvl7pPr marL="11587277" algn="l" defTabSz="3862426" rtl="0" eaLnBrk="1" latinLnBrk="0" hangingPunct="1">
      <a:defRPr sz="7603" kern="1200">
        <a:solidFill>
          <a:schemeClr val="tx1"/>
        </a:solidFill>
        <a:latin typeface="+mn-lt"/>
        <a:ea typeface="+mn-ea"/>
        <a:cs typeface="+mn-cs"/>
      </a:defRPr>
    </a:lvl7pPr>
    <a:lvl8pPr marL="13518490" algn="l" defTabSz="3862426" rtl="0" eaLnBrk="1" latinLnBrk="0" hangingPunct="1">
      <a:defRPr sz="7603" kern="1200">
        <a:solidFill>
          <a:schemeClr val="tx1"/>
        </a:solidFill>
        <a:latin typeface="+mn-lt"/>
        <a:ea typeface="+mn-ea"/>
        <a:cs typeface="+mn-cs"/>
      </a:defRPr>
    </a:lvl8pPr>
    <a:lvl9pPr marL="15449702" algn="l" defTabSz="3862426"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92"/>
    <p:restoredTop sz="93692"/>
  </p:normalViewPr>
  <p:slideViewPr>
    <p:cSldViewPr snapToGrid="0" snapToObjects="1">
      <p:cViewPr>
        <p:scale>
          <a:sx n="30" d="100"/>
          <a:sy n="30" d="100"/>
        </p:scale>
        <p:origin x="13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550100" cy="34747200"/>
          </a:xfrm>
          <a:prstGeom prst="rect">
            <a:avLst/>
          </a:prstGeom>
        </p:spPr>
      </p:pic>
      <p:sp>
        <p:nvSpPr>
          <p:cNvPr id="2" name="Title 1"/>
          <p:cNvSpPr>
            <a:spLocks noGrp="1"/>
          </p:cNvSpPr>
          <p:nvPr>
            <p:ph type="ctrTitle"/>
          </p:nvPr>
        </p:nvSpPr>
        <p:spPr>
          <a:xfrm>
            <a:off x="12073481" y="9952286"/>
            <a:ext cx="25142603" cy="12268751"/>
          </a:xfrm>
        </p:spPr>
        <p:txBody>
          <a:bodyPr anchor="b">
            <a:normAutofit/>
          </a:bodyPr>
          <a:lstStyle>
            <a:lvl1pPr algn="r">
              <a:defRPr sz="19360">
                <a:effectLst/>
              </a:defRPr>
            </a:lvl1pPr>
          </a:lstStyle>
          <a:p>
            <a:r>
              <a:rPr lang="en-US"/>
              <a:t>Click to edit Master title style</a:t>
            </a:r>
            <a:endParaRPr lang="en-US" dirty="0"/>
          </a:p>
        </p:txBody>
      </p:sp>
      <p:sp>
        <p:nvSpPr>
          <p:cNvPr id="3" name="Subtitle 2"/>
          <p:cNvSpPr>
            <a:spLocks noGrp="1"/>
          </p:cNvSpPr>
          <p:nvPr>
            <p:ph type="subTitle" idx="1"/>
          </p:nvPr>
        </p:nvSpPr>
        <p:spPr>
          <a:xfrm>
            <a:off x="12073481" y="22221050"/>
            <a:ext cx="25142603" cy="7121033"/>
          </a:xfrm>
        </p:spPr>
        <p:txBody>
          <a:bodyPr anchor="t">
            <a:normAutofit/>
          </a:bodyPr>
          <a:lstStyle>
            <a:lvl1pPr marL="0" indent="0" algn="r">
              <a:buNone/>
              <a:defRPr sz="7920" cap="all">
                <a:solidFill>
                  <a:schemeClr val="tx1"/>
                </a:solidFill>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9710171" y="29744254"/>
            <a:ext cx="5333561" cy="1914313"/>
          </a:xfrm>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a:xfrm>
            <a:off x="12073483" y="29744254"/>
            <a:ext cx="17301403" cy="1914313"/>
          </a:xfrm>
        </p:spPr>
        <p:txBody>
          <a:bodyPr/>
          <a:lstStyle/>
          <a:p>
            <a:endParaRPr lang="en-US"/>
          </a:p>
        </p:txBody>
      </p:sp>
      <p:sp>
        <p:nvSpPr>
          <p:cNvPr id="6" name="Slide Number Placeholder 5"/>
          <p:cNvSpPr>
            <a:spLocks noGrp="1"/>
          </p:cNvSpPr>
          <p:nvPr>
            <p:ph type="sldNum" sz="quarter" idx="12"/>
          </p:nvPr>
        </p:nvSpPr>
        <p:spPr>
          <a:xfrm>
            <a:off x="35379014" y="29744254"/>
            <a:ext cx="1837070" cy="1914313"/>
          </a:xfrm>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4" y="23979849"/>
            <a:ext cx="34198560" cy="2871473"/>
          </a:xfrm>
        </p:spPr>
        <p:txBody>
          <a:bodyPr anchor="b">
            <a:normAutofit/>
          </a:bodyPr>
          <a:lstStyle>
            <a:lvl1pPr algn="l">
              <a:defRPr sz="8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23364" y="4722701"/>
            <a:ext cx="30175200" cy="160358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704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2011684" y="26851322"/>
            <a:ext cx="34198560" cy="2501474"/>
          </a:xfrm>
        </p:spPr>
        <p:txBody>
          <a:bodyPr>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A2A92E92-7237-D145-986A-289B8FE1D19B}"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95" y="3088653"/>
            <a:ext cx="34198556" cy="15829275"/>
          </a:xfrm>
        </p:spPr>
        <p:txBody>
          <a:bodyPr anchor="ctr">
            <a:normAutofit/>
          </a:bodyPr>
          <a:lstStyle>
            <a:lvl1pPr algn="l">
              <a:defRPr sz="14080" b="0" cap="none"/>
            </a:lvl1pPr>
          </a:lstStyle>
          <a:p>
            <a:r>
              <a:rPr lang="en-US"/>
              <a:t>Click to edit Master title style</a:t>
            </a:r>
            <a:endParaRPr lang="en-US" dirty="0"/>
          </a:p>
        </p:txBody>
      </p:sp>
      <p:sp>
        <p:nvSpPr>
          <p:cNvPr id="3" name="Text Placeholder 2"/>
          <p:cNvSpPr>
            <a:spLocks noGrp="1"/>
          </p:cNvSpPr>
          <p:nvPr>
            <p:ph type="body" idx="1"/>
          </p:nvPr>
        </p:nvSpPr>
        <p:spPr>
          <a:xfrm>
            <a:off x="2011691" y="22006560"/>
            <a:ext cx="34198556" cy="7335520"/>
          </a:xfrm>
        </p:spPr>
        <p:txBody>
          <a:bodyPr anchor="ctr">
            <a:normAutofit/>
          </a:bodyPr>
          <a:lstStyle>
            <a:lvl1pPr marL="0" indent="0" algn="l">
              <a:buNone/>
              <a:defRPr sz="8800">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14" name="TextBox 13"/>
          <p:cNvSpPr txBox="1"/>
          <p:nvPr/>
        </p:nvSpPr>
        <p:spPr>
          <a:xfrm>
            <a:off x="1855904" y="3638444"/>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200" dirty="0">
                <a:solidFill>
                  <a:schemeClr val="tx1"/>
                </a:solidFill>
                <a:effectLst/>
              </a:rPr>
              <a:t>“</a:t>
            </a:r>
          </a:p>
        </p:txBody>
      </p:sp>
      <p:sp>
        <p:nvSpPr>
          <p:cNvPr id="15" name="TextBox 14"/>
          <p:cNvSpPr txBox="1"/>
          <p:nvPr/>
        </p:nvSpPr>
        <p:spPr>
          <a:xfrm>
            <a:off x="34037522" y="13941800"/>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200" dirty="0">
                <a:solidFill>
                  <a:schemeClr val="tx1"/>
                </a:solidFill>
                <a:effectLst/>
              </a:rPr>
              <a:t>”</a:t>
            </a:r>
          </a:p>
        </p:txBody>
      </p:sp>
      <p:sp>
        <p:nvSpPr>
          <p:cNvPr id="2" name="Title 1"/>
          <p:cNvSpPr>
            <a:spLocks noGrp="1"/>
          </p:cNvSpPr>
          <p:nvPr>
            <p:ph type="title"/>
          </p:nvPr>
        </p:nvSpPr>
        <p:spPr>
          <a:xfrm>
            <a:off x="3868108" y="3088653"/>
            <a:ext cx="31201707" cy="13898875"/>
          </a:xfrm>
        </p:spPr>
        <p:txBody>
          <a:bodyPr anchor="ctr">
            <a:normAutofit/>
          </a:bodyPr>
          <a:lstStyle>
            <a:lvl1pPr algn="l">
              <a:defRPr sz="1408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350155" y="16987520"/>
            <a:ext cx="30254985" cy="1930400"/>
          </a:xfrm>
        </p:spPr>
        <p:txBody>
          <a:bodyPr anchor="ctr">
            <a:normAutofit/>
          </a:bodyPr>
          <a:lstStyle>
            <a:lvl1pPr marL="0" indent="0">
              <a:buFontTx/>
              <a:buNone/>
              <a:defRPr sz="7040"/>
            </a:lvl1pPr>
            <a:lvl2pPr marL="2011680" indent="0">
              <a:buFontTx/>
              <a:buNone/>
              <a:defRPr/>
            </a:lvl2pPr>
            <a:lvl3pPr marL="4023360" indent="0">
              <a:buFontTx/>
              <a:buNone/>
              <a:defRPr/>
            </a:lvl3pPr>
            <a:lvl4pPr marL="6035040" indent="0">
              <a:buFontTx/>
              <a:buNone/>
              <a:defRPr/>
            </a:lvl4pPr>
            <a:lvl5pPr marL="8046720" indent="0">
              <a:buFontTx/>
              <a:buNone/>
              <a:defRPr/>
            </a:lvl5pPr>
          </a:lstStyle>
          <a:p>
            <a:pPr lvl="0"/>
            <a:r>
              <a:rPr lang="en-US"/>
              <a:t>Click to edit Master text styles</a:t>
            </a:r>
          </a:p>
        </p:txBody>
      </p:sp>
      <p:sp>
        <p:nvSpPr>
          <p:cNvPr id="3" name="Text Placeholder 2"/>
          <p:cNvSpPr>
            <a:spLocks noGrp="1"/>
          </p:cNvSpPr>
          <p:nvPr>
            <p:ph type="body" idx="1"/>
          </p:nvPr>
        </p:nvSpPr>
        <p:spPr>
          <a:xfrm>
            <a:off x="2033970" y="22006560"/>
            <a:ext cx="34198560" cy="7335520"/>
          </a:xfrm>
        </p:spPr>
        <p:txBody>
          <a:bodyPr anchor="ctr">
            <a:normAutofit/>
          </a:bodyPr>
          <a:lstStyle>
            <a:lvl1pPr marL="0" indent="0" algn="l">
              <a:buNone/>
              <a:defRPr sz="8800">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7" y="16677683"/>
            <a:ext cx="34198564" cy="7441920"/>
          </a:xfrm>
        </p:spPr>
        <p:txBody>
          <a:bodyPr anchor="b">
            <a:normAutofit/>
          </a:bodyPr>
          <a:lstStyle>
            <a:lvl1pPr algn="l">
              <a:defRPr sz="12320" b="0" cap="none"/>
            </a:lvl1pPr>
          </a:lstStyle>
          <a:p>
            <a:r>
              <a:rPr lang="en-US"/>
              <a:t>Click to edit Master title style</a:t>
            </a:r>
            <a:endParaRPr lang="en-US" dirty="0"/>
          </a:p>
        </p:txBody>
      </p:sp>
      <p:sp>
        <p:nvSpPr>
          <p:cNvPr id="3" name="Text Placeholder 2"/>
          <p:cNvSpPr>
            <a:spLocks noGrp="1"/>
          </p:cNvSpPr>
          <p:nvPr>
            <p:ph type="body" idx="1"/>
          </p:nvPr>
        </p:nvSpPr>
        <p:spPr>
          <a:xfrm>
            <a:off x="2011680" y="24119603"/>
            <a:ext cx="34198569" cy="4359360"/>
          </a:xfrm>
        </p:spPr>
        <p:txBody>
          <a:bodyPr anchor="t">
            <a:normAutofit/>
          </a:bodyPr>
          <a:lstStyle>
            <a:lvl1pPr marL="0" indent="0" algn="l">
              <a:buNone/>
              <a:defRPr sz="7920">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11" name="TextBox 10"/>
          <p:cNvSpPr txBox="1"/>
          <p:nvPr/>
        </p:nvSpPr>
        <p:spPr>
          <a:xfrm>
            <a:off x="1855904" y="3638444"/>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200" dirty="0">
                <a:solidFill>
                  <a:schemeClr val="tx1"/>
                </a:solidFill>
                <a:effectLst/>
              </a:rPr>
              <a:t>“</a:t>
            </a:r>
          </a:p>
        </p:txBody>
      </p:sp>
      <p:sp>
        <p:nvSpPr>
          <p:cNvPr id="16" name="TextBox 15"/>
          <p:cNvSpPr txBox="1"/>
          <p:nvPr/>
        </p:nvSpPr>
        <p:spPr>
          <a:xfrm>
            <a:off x="34037522" y="13941800"/>
            <a:ext cx="2012204" cy="296286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200" dirty="0">
                <a:solidFill>
                  <a:schemeClr val="tx1"/>
                </a:solidFill>
                <a:effectLst/>
              </a:rPr>
              <a:t>”</a:t>
            </a:r>
          </a:p>
        </p:txBody>
      </p:sp>
      <p:sp>
        <p:nvSpPr>
          <p:cNvPr id="2" name="Title 1"/>
          <p:cNvSpPr>
            <a:spLocks noGrp="1"/>
          </p:cNvSpPr>
          <p:nvPr>
            <p:ph type="title"/>
          </p:nvPr>
        </p:nvSpPr>
        <p:spPr>
          <a:xfrm>
            <a:off x="3868108" y="3088653"/>
            <a:ext cx="31201707" cy="13898875"/>
          </a:xfrm>
        </p:spPr>
        <p:txBody>
          <a:bodyPr anchor="ctr">
            <a:normAutofit/>
          </a:bodyPr>
          <a:lstStyle>
            <a:lvl1pPr algn="l">
              <a:defRPr sz="1408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11682" y="19690080"/>
            <a:ext cx="34198564" cy="4504267"/>
          </a:xfrm>
        </p:spPr>
        <p:txBody>
          <a:bodyPr vert="horz" lIns="91440" tIns="45720" rIns="91440" bIns="45720" rtlCol="0" anchor="b">
            <a:normAutofit/>
          </a:bodyPr>
          <a:lstStyle>
            <a:lvl1pPr>
              <a:buNone/>
              <a:defRPr lang="en-US" sz="8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011682" y="24194347"/>
            <a:ext cx="34198564" cy="5147733"/>
          </a:xfrm>
        </p:spPr>
        <p:txBody>
          <a:bodyPr anchor="t">
            <a:normAutofit/>
          </a:bodyPr>
          <a:lstStyle>
            <a:lvl1pPr marL="0" indent="0" algn="l">
              <a:buNone/>
              <a:defRPr sz="7040">
                <a:solidFill>
                  <a:schemeClr val="tx1"/>
                </a:solidFill>
              </a:defRPr>
            </a:lvl1pPr>
            <a:lvl2pPr marL="2011680" indent="0">
              <a:buNone/>
              <a:defRPr sz="704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43538" y="3088653"/>
            <a:ext cx="34198564" cy="13898875"/>
          </a:xfrm>
        </p:spPr>
        <p:txBody>
          <a:bodyPr vert="horz" lIns="91440" tIns="45720" rIns="91440" bIns="45720" rtlCol="0" anchor="ctr">
            <a:normAutofit/>
          </a:bodyPr>
          <a:lstStyle>
            <a:lvl1pPr>
              <a:defRPr lang="en-US" sz="1232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2043538" y="17759680"/>
            <a:ext cx="34198564" cy="4246880"/>
          </a:xfrm>
        </p:spPr>
        <p:txBody>
          <a:bodyPr vert="horz" lIns="91440" tIns="45720" rIns="91440" bIns="45720" rtlCol="0" anchor="b">
            <a:normAutofit/>
          </a:bodyPr>
          <a:lstStyle>
            <a:lvl1pPr>
              <a:buNone/>
              <a:defRPr lang="en-US" sz="8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043534" y="22006560"/>
            <a:ext cx="34198564" cy="7335520"/>
          </a:xfrm>
        </p:spPr>
        <p:txBody>
          <a:bodyPr anchor="t">
            <a:normAutofit/>
          </a:bodyPr>
          <a:lstStyle>
            <a:lvl1pPr marL="0" indent="0" algn="l">
              <a:buNone/>
              <a:defRPr sz="7040">
                <a:solidFill>
                  <a:schemeClr val="tx1"/>
                </a:solidFill>
              </a:defRPr>
            </a:lvl1pPr>
            <a:lvl2pPr marL="2011680" indent="0">
              <a:buNone/>
              <a:defRPr sz="704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8" name="Title 1"/>
          <p:cNvSpPr>
            <a:spLocks noGrp="1"/>
          </p:cNvSpPr>
          <p:nvPr>
            <p:ph type="title"/>
          </p:nvPr>
        </p:nvSpPr>
        <p:spPr>
          <a:xfrm>
            <a:off x="2011680" y="3088648"/>
            <a:ext cx="34198560" cy="7378419"/>
          </a:xfrm>
        </p:spPr>
        <p:txBody>
          <a:bodyPr>
            <a:normAutofit/>
          </a:bodyPr>
          <a:lstStyle>
            <a:lvl1pPr>
              <a:defRPr sz="1232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Vertical Title 1"/>
          <p:cNvSpPr>
            <a:spLocks noGrp="1"/>
          </p:cNvSpPr>
          <p:nvPr>
            <p:ph type="title" orient="vert"/>
          </p:nvPr>
        </p:nvSpPr>
        <p:spPr>
          <a:xfrm>
            <a:off x="28833106" y="3088643"/>
            <a:ext cx="7377132" cy="26253445"/>
          </a:xfrm>
        </p:spPr>
        <p:txBody>
          <a:bodyPr vert="eaVert">
            <a:normAutofit/>
          </a:bodyPr>
          <a:lstStyle>
            <a:lvl1pPr>
              <a:defRPr sz="1232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011680" y="3088640"/>
            <a:ext cx="26356810" cy="262534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p:txBody>
          <a:bodyPr>
            <a:normAutofit/>
          </a:bodyPr>
          <a:lstStyle>
            <a:lvl1pPr>
              <a:defRPr sz="1232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9" y="16763477"/>
            <a:ext cx="34198560" cy="7441920"/>
          </a:xfrm>
        </p:spPr>
        <p:txBody>
          <a:bodyPr anchor="b">
            <a:normAutofit/>
          </a:bodyPr>
          <a:lstStyle>
            <a:lvl1pPr algn="l">
              <a:defRPr sz="14080" b="0" cap="all"/>
            </a:lvl1pPr>
          </a:lstStyle>
          <a:p>
            <a:r>
              <a:rPr lang="en-US"/>
              <a:t>Click to edit Master title style</a:t>
            </a:r>
            <a:endParaRPr lang="en-US" dirty="0"/>
          </a:p>
        </p:txBody>
      </p:sp>
      <p:sp>
        <p:nvSpPr>
          <p:cNvPr id="3" name="Text Placeholder 2"/>
          <p:cNvSpPr>
            <a:spLocks noGrp="1"/>
          </p:cNvSpPr>
          <p:nvPr>
            <p:ph type="body" idx="1"/>
          </p:nvPr>
        </p:nvSpPr>
        <p:spPr>
          <a:xfrm>
            <a:off x="2011684" y="24205397"/>
            <a:ext cx="34198560" cy="4359360"/>
          </a:xfrm>
        </p:spPr>
        <p:txBody>
          <a:bodyPr anchor="t">
            <a:normAutofit/>
          </a:bodyPr>
          <a:lstStyle>
            <a:lvl1pPr marL="0" indent="0" algn="l">
              <a:buNone/>
              <a:defRPr sz="7920" cap="all">
                <a:solidFill>
                  <a:schemeClr val="tx1"/>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92E92-7237-D145-986A-289B8FE1D19B}" type="datetimeFigureOut">
              <a:rPr lang="en-US" smtClean="0"/>
              <a:t>3/3/19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11685" y="10853144"/>
            <a:ext cx="16777411" cy="184889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32833" y="10853147"/>
            <a:ext cx="16777411" cy="184889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92E92-7237-D145-986A-289B8FE1D19B}"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p:txBody>
          <a:bodyPr>
            <a:normAutofit/>
          </a:bodyPr>
          <a:lstStyle>
            <a:lvl1pPr>
              <a:defRPr sz="14080"/>
            </a:lvl1pPr>
          </a:lstStyle>
          <a:p>
            <a:r>
              <a:rPr lang="en-US"/>
              <a:t>Click to edit Master title style</a:t>
            </a:r>
            <a:endParaRPr lang="en-US" dirty="0"/>
          </a:p>
        </p:txBody>
      </p:sp>
      <p:sp>
        <p:nvSpPr>
          <p:cNvPr id="3" name="Text Placeholder 2"/>
          <p:cNvSpPr>
            <a:spLocks noGrp="1"/>
          </p:cNvSpPr>
          <p:nvPr>
            <p:ph type="body" idx="1"/>
          </p:nvPr>
        </p:nvSpPr>
        <p:spPr>
          <a:xfrm>
            <a:off x="3271314" y="11239220"/>
            <a:ext cx="15578653" cy="2919727"/>
          </a:xfrm>
        </p:spPr>
        <p:txBody>
          <a:bodyPr anchor="b">
            <a:noAutofit/>
          </a:bodyPr>
          <a:lstStyle>
            <a:lvl1pPr marL="0" indent="0">
              <a:buNone/>
              <a:defRPr sz="10560" b="0"/>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011680" y="14542352"/>
            <a:ext cx="16777411" cy="147997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728928" y="11239220"/>
            <a:ext cx="15481312" cy="2919727"/>
          </a:xfrm>
        </p:spPr>
        <p:txBody>
          <a:bodyPr anchor="b">
            <a:noAutofit/>
          </a:bodyPr>
          <a:lstStyle>
            <a:lvl1pPr marL="0" indent="0">
              <a:buNone/>
              <a:defRPr sz="10560" b="0"/>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19432829" y="14542352"/>
            <a:ext cx="16777411" cy="147997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92E92-7237-D145-986A-289B8FE1D19B}" type="datetimeFigureOut">
              <a:rPr lang="en-US" smtClean="0"/>
              <a:t>3/3/19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11684" y="3088648"/>
            <a:ext cx="34198560" cy="7378419"/>
          </a:xfrm>
        </p:spPr>
        <p:txBody>
          <a:bodyPr>
            <a:normAutofit/>
          </a:bodyPr>
          <a:lstStyle>
            <a:lvl1pPr>
              <a:defRPr sz="14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92E92-7237-D145-986A-289B8FE1D19B}" type="datetimeFigureOut">
              <a:rPr lang="en-US" smtClean="0"/>
              <a:t>3/3/19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Date Placeholder 1"/>
          <p:cNvSpPr>
            <a:spLocks noGrp="1"/>
          </p:cNvSpPr>
          <p:nvPr>
            <p:ph type="dt" sz="half" idx="10"/>
          </p:nvPr>
        </p:nvSpPr>
        <p:spPr/>
        <p:txBody>
          <a:bodyPr/>
          <a:lstStyle/>
          <a:p>
            <a:fld id="{A2A92E92-7237-D145-986A-289B8FE1D19B}" type="datetimeFigureOut">
              <a:rPr lang="en-US" smtClean="0"/>
              <a:t>3/3/19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31559" y="7893198"/>
            <a:ext cx="12596804" cy="7292615"/>
          </a:xfrm>
        </p:spPr>
        <p:txBody>
          <a:bodyPr anchor="b">
            <a:normAutofit/>
          </a:bodyPr>
          <a:lstStyle>
            <a:lvl1pPr algn="l">
              <a:defRPr sz="10560" b="0"/>
            </a:lvl1pPr>
          </a:lstStyle>
          <a:p>
            <a:r>
              <a:rPr lang="en-US"/>
              <a:t>Click to edit Master title style</a:t>
            </a:r>
            <a:endParaRPr lang="en-US" dirty="0"/>
          </a:p>
        </p:txBody>
      </p:sp>
      <p:sp>
        <p:nvSpPr>
          <p:cNvPr id="3" name="Content Placeholder 2"/>
          <p:cNvSpPr>
            <a:spLocks noGrp="1"/>
          </p:cNvSpPr>
          <p:nvPr>
            <p:ph idx="1"/>
          </p:nvPr>
        </p:nvSpPr>
        <p:spPr>
          <a:xfrm>
            <a:off x="15867036" y="3088645"/>
            <a:ext cx="20363090" cy="262534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31559" y="15185816"/>
            <a:ext cx="12596804" cy="9351724"/>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A2A92E92-7237-D145-986A-289B8FE1D19B}"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6" y="0"/>
            <a:ext cx="40121840" cy="34747200"/>
          </a:xfrm>
          <a:prstGeom prst="rect">
            <a:avLst/>
          </a:prstGeom>
        </p:spPr>
      </p:pic>
      <p:sp>
        <p:nvSpPr>
          <p:cNvPr id="2" name="Title 1"/>
          <p:cNvSpPr>
            <a:spLocks noGrp="1"/>
          </p:cNvSpPr>
          <p:nvPr>
            <p:ph type="title"/>
          </p:nvPr>
        </p:nvSpPr>
        <p:spPr>
          <a:xfrm>
            <a:off x="2033363" y="8794071"/>
            <a:ext cx="18027698" cy="6949440"/>
          </a:xfrm>
        </p:spPr>
        <p:txBody>
          <a:bodyPr anchor="b">
            <a:normAutofit/>
          </a:bodyPr>
          <a:lstStyle>
            <a:lvl1pPr algn="l">
              <a:defRPr sz="1056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22128480" y="4632960"/>
            <a:ext cx="14081760" cy="231648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7040" dirty="0"/>
            </a:lvl1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a:xfrm>
            <a:off x="2033363" y="15743511"/>
            <a:ext cx="18027698" cy="9265920"/>
          </a:xfrm>
        </p:spPr>
        <p:txBody>
          <a:bodyPr anchor="t">
            <a:normAutofit/>
          </a:bodyPr>
          <a:lstStyle>
            <a:lvl1pPr marL="0" indent="0">
              <a:buNone/>
              <a:defRPr sz="704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5" name="Date Placeholder 4"/>
          <p:cNvSpPr>
            <a:spLocks noGrp="1"/>
          </p:cNvSpPr>
          <p:nvPr>
            <p:ph type="dt" sz="half" idx="10"/>
          </p:nvPr>
        </p:nvSpPr>
        <p:spPr/>
        <p:txBody>
          <a:bodyPr/>
          <a:lstStyle/>
          <a:p>
            <a:fld id="{A2A92E92-7237-D145-986A-289B8FE1D19B}" type="datetimeFigureOut">
              <a:rPr lang="en-US" smtClean="0"/>
              <a:t>3/3/19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E4A42-5709-3542-927F-AF467C2B2B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3088648"/>
            <a:ext cx="34198560" cy="737841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1680" y="10853147"/>
            <a:ext cx="34198560" cy="1848894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704335" y="29744254"/>
            <a:ext cx="5333561" cy="1914313"/>
          </a:xfrm>
          <a:prstGeom prst="rect">
            <a:avLst/>
          </a:prstGeom>
        </p:spPr>
        <p:txBody>
          <a:bodyPr vert="horz" lIns="91440" tIns="45720" rIns="91440" bIns="45720" rtlCol="0" anchor="ctr"/>
          <a:lstStyle>
            <a:lvl1pPr algn="r">
              <a:defRPr sz="4400" b="0" i="0">
                <a:solidFill>
                  <a:schemeClr val="tx1"/>
                </a:solidFill>
                <a:effectLst/>
                <a:latin typeface="+mn-lt"/>
              </a:defRPr>
            </a:lvl1pPr>
          </a:lstStyle>
          <a:p>
            <a:fld id="{A2A92E92-7237-D145-986A-289B8FE1D19B}" type="datetimeFigureOut">
              <a:rPr lang="en-US" smtClean="0"/>
              <a:t>3/3/19</a:t>
            </a:fld>
            <a:endParaRPr lang="en-US"/>
          </a:p>
        </p:txBody>
      </p:sp>
      <p:sp>
        <p:nvSpPr>
          <p:cNvPr id="5" name="Footer Placeholder 4"/>
          <p:cNvSpPr>
            <a:spLocks noGrp="1"/>
          </p:cNvSpPr>
          <p:nvPr>
            <p:ph type="ftr" sz="quarter" idx="3"/>
          </p:nvPr>
        </p:nvSpPr>
        <p:spPr>
          <a:xfrm>
            <a:off x="2011682" y="29744254"/>
            <a:ext cx="26357368" cy="1914313"/>
          </a:xfrm>
          <a:prstGeom prst="rect">
            <a:avLst/>
          </a:prstGeom>
        </p:spPr>
        <p:txBody>
          <a:bodyPr vert="horz" lIns="91440" tIns="45720" rIns="91440" bIns="45720" rtlCol="0" anchor="ctr"/>
          <a:lstStyle>
            <a:lvl1pPr algn="l">
              <a:defRPr sz="44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34373174" y="29744254"/>
            <a:ext cx="1837070" cy="1914313"/>
          </a:xfrm>
          <a:prstGeom prst="rect">
            <a:avLst/>
          </a:prstGeom>
        </p:spPr>
        <p:txBody>
          <a:bodyPr vert="horz" lIns="91440" tIns="45720" rIns="91440" bIns="45720" rtlCol="0" anchor="ctr"/>
          <a:lstStyle>
            <a:lvl1pPr algn="r">
              <a:defRPr sz="4400" b="0" i="0">
                <a:solidFill>
                  <a:schemeClr val="tx1"/>
                </a:solidFill>
                <a:effectLst/>
                <a:latin typeface="+mn-lt"/>
              </a:defRPr>
            </a:lvl1pPr>
          </a:lstStyle>
          <a:p>
            <a:fld id="{C15E4A42-5709-3542-927F-AF467C2B2B68}" type="slidenum">
              <a:rPr lang="en-US" smtClean="0"/>
              <a:t>‹#›</a:t>
            </a:fld>
            <a:endParaRPr lang="en-US"/>
          </a:p>
        </p:txBody>
      </p:sp>
    </p:spTree>
    <p:extLst>
      <p:ext uri="{BB962C8B-B14F-4D97-AF65-F5344CB8AC3E}">
        <p14:creationId xmlns:p14="http://schemas.microsoft.com/office/powerpoint/2010/main" val="1699154698"/>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2011680" rtl="0" eaLnBrk="1" latinLnBrk="0" hangingPunct="1">
        <a:spcBef>
          <a:spcPct val="0"/>
        </a:spcBef>
        <a:buNone/>
        <a:defRPr sz="1408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57300" indent="-1257300" algn="l" defTabSz="2011680" rtl="0" eaLnBrk="1" latinLnBrk="0" hangingPunct="1">
        <a:spcBef>
          <a:spcPts val="0"/>
        </a:spcBef>
        <a:spcAft>
          <a:spcPts val="4400"/>
        </a:spcAft>
        <a:buClr>
          <a:schemeClr val="tx1"/>
        </a:buClr>
        <a:buSzPct val="100000"/>
        <a:buFont typeface="Arial"/>
        <a:buChar char="•"/>
        <a:defRPr sz="7920" kern="1200" cap="none">
          <a:solidFill>
            <a:schemeClr val="tx1"/>
          </a:solidFill>
          <a:effectLst/>
          <a:latin typeface="+mn-lt"/>
          <a:ea typeface="+mn-ea"/>
          <a:cs typeface="+mn-cs"/>
        </a:defRPr>
      </a:lvl1pPr>
      <a:lvl2pPr marL="3268980" indent="-1257300" algn="l" defTabSz="2011680" rtl="0" eaLnBrk="1" latinLnBrk="0" hangingPunct="1">
        <a:spcBef>
          <a:spcPts val="0"/>
        </a:spcBef>
        <a:spcAft>
          <a:spcPts val="4400"/>
        </a:spcAft>
        <a:buClr>
          <a:schemeClr val="tx1"/>
        </a:buClr>
        <a:buSzPct val="100000"/>
        <a:buFont typeface="Arial"/>
        <a:buChar char="•"/>
        <a:defRPr sz="7040" kern="1200" cap="none">
          <a:solidFill>
            <a:schemeClr val="tx1"/>
          </a:solidFill>
          <a:effectLst/>
          <a:latin typeface="+mn-lt"/>
          <a:ea typeface="+mn-ea"/>
          <a:cs typeface="+mn-cs"/>
        </a:defRPr>
      </a:lvl2pPr>
      <a:lvl3pPr marL="5280660" indent="-1257300" algn="l" defTabSz="2011680" rtl="0" eaLnBrk="1" latinLnBrk="0" hangingPunct="1">
        <a:spcBef>
          <a:spcPts val="0"/>
        </a:spcBef>
        <a:spcAft>
          <a:spcPts val="4400"/>
        </a:spcAft>
        <a:buClr>
          <a:schemeClr val="tx1"/>
        </a:buClr>
        <a:buSzPct val="100000"/>
        <a:buFont typeface="Arial"/>
        <a:buChar char="•"/>
        <a:defRPr sz="6160" kern="1200" cap="none">
          <a:solidFill>
            <a:schemeClr val="tx1"/>
          </a:solidFill>
          <a:effectLst/>
          <a:latin typeface="+mn-lt"/>
          <a:ea typeface="+mn-ea"/>
          <a:cs typeface="+mn-cs"/>
        </a:defRPr>
      </a:lvl3pPr>
      <a:lvl4pPr marL="6789420" indent="-75438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4pPr>
      <a:lvl5pPr marL="8801100" indent="-75438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5pPr>
      <a:lvl6pPr marL="1106424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6pPr>
      <a:lvl7pPr marL="1307592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7pPr>
      <a:lvl8pPr marL="1508760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8pPr>
      <a:lvl9pPr marL="17099280" indent="-1005840" algn="l" defTabSz="2011680" rtl="0" eaLnBrk="1" latinLnBrk="0" hangingPunct="1">
        <a:spcBef>
          <a:spcPts val="0"/>
        </a:spcBef>
        <a:spcAft>
          <a:spcPts val="4400"/>
        </a:spcAft>
        <a:buClr>
          <a:schemeClr val="tx1"/>
        </a:buClr>
        <a:buSzPct val="100000"/>
        <a:buFont typeface="Arial"/>
        <a:buChar char="•"/>
        <a:defRPr sz="5280" kern="1200" cap="none">
          <a:solidFill>
            <a:schemeClr val="tx1"/>
          </a:solidFill>
          <a:effectLst/>
          <a:latin typeface="+mn-lt"/>
          <a:ea typeface="+mn-ea"/>
          <a:cs typeface="+mn-cs"/>
        </a:defRPr>
      </a:lvl9pPr>
    </p:bodyStyle>
    <p:otherStyle>
      <a:defPPr>
        <a:defRPr lang="en-US"/>
      </a:defPPr>
      <a:lvl1pPr marL="0" algn="l" defTabSz="2011680" rtl="0" eaLnBrk="1" latinLnBrk="0" hangingPunct="1">
        <a:defRPr sz="7920" kern="1200">
          <a:solidFill>
            <a:schemeClr val="tx1"/>
          </a:solidFill>
          <a:latin typeface="+mn-lt"/>
          <a:ea typeface="+mn-ea"/>
          <a:cs typeface="+mn-cs"/>
        </a:defRPr>
      </a:lvl1pPr>
      <a:lvl2pPr marL="2011680" algn="l" defTabSz="2011680" rtl="0" eaLnBrk="1" latinLnBrk="0" hangingPunct="1">
        <a:defRPr sz="7920" kern="1200">
          <a:solidFill>
            <a:schemeClr val="tx1"/>
          </a:solidFill>
          <a:latin typeface="+mn-lt"/>
          <a:ea typeface="+mn-ea"/>
          <a:cs typeface="+mn-cs"/>
        </a:defRPr>
      </a:lvl2pPr>
      <a:lvl3pPr marL="4023360" algn="l" defTabSz="2011680" rtl="0" eaLnBrk="1" latinLnBrk="0" hangingPunct="1">
        <a:defRPr sz="7920" kern="1200">
          <a:solidFill>
            <a:schemeClr val="tx1"/>
          </a:solidFill>
          <a:latin typeface="+mn-lt"/>
          <a:ea typeface="+mn-ea"/>
          <a:cs typeface="+mn-cs"/>
        </a:defRPr>
      </a:lvl3pPr>
      <a:lvl4pPr marL="6035040" algn="l" defTabSz="2011680" rtl="0" eaLnBrk="1" latinLnBrk="0" hangingPunct="1">
        <a:defRPr sz="7920" kern="1200">
          <a:solidFill>
            <a:schemeClr val="tx1"/>
          </a:solidFill>
          <a:latin typeface="+mn-lt"/>
          <a:ea typeface="+mn-ea"/>
          <a:cs typeface="+mn-cs"/>
        </a:defRPr>
      </a:lvl4pPr>
      <a:lvl5pPr marL="8046720" algn="l" defTabSz="2011680" rtl="0" eaLnBrk="1" latinLnBrk="0" hangingPunct="1">
        <a:defRPr sz="7920" kern="1200">
          <a:solidFill>
            <a:schemeClr val="tx1"/>
          </a:solidFill>
          <a:latin typeface="+mn-lt"/>
          <a:ea typeface="+mn-ea"/>
          <a:cs typeface="+mn-cs"/>
        </a:defRPr>
      </a:lvl5pPr>
      <a:lvl6pPr marL="10058400" algn="l" defTabSz="2011680" rtl="0" eaLnBrk="1" latinLnBrk="0" hangingPunct="1">
        <a:defRPr sz="7920" kern="1200">
          <a:solidFill>
            <a:schemeClr val="tx1"/>
          </a:solidFill>
          <a:latin typeface="+mn-lt"/>
          <a:ea typeface="+mn-ea"/>
          <a:cs typeface="+mn-cs"/>
        </a:defRPr>
      </a:lvl6pPr>
      <a:lvl7pPr marL="12070080" algn="l" defTabSz="2011680" rtl="0" eaLnBrk="1" latinLnBrk="0" hangingPunct="1">
        <a:defRPr sz="7920" kern="1200">
          <a:solidFill>
            <a:schemeClr val="tx1"/>
          </a:solidFill>
          <a:latin typeface="+mn-lt"/>
          <a:ea typeface="+mn-ea"/>
          <a:cs typeface="+mn-cs"/>
        </a:defRPr>
      </a:lvl7pPr>
      <a:lvl8pPr marL="14081760" algn="l" defTabSz="2011680" rtl="0" eaLnBrk="1" latinLnBrk="0" hangingPunct="1">
        <a:defRPr sz="7920" kern="1200">
          <a:solidFill>
            <a:schemeClr val="tx1"/>
          </a:solidFill>
          <a:latin typeface="+mn-lt"/>
          <a:ea typeface="+mn-ea"/>
          <a:cs typeface="+mn-cs"/>
        </a:defRPr>
      </a:lvl8pPr>
      <a:lvl9pPr marL="16093440" algn="l" defTabSz="2011680" rtl="0" eaLnBrk="1" latinLnBrk="0" hangingPunct="1">
        <a:defRPr sz="7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773" y="244408"/>
            <a:ext cx="19006827" cy="623889"/>
          </a:xfrm>
          <a:prstGeom prst="rect">
            <a:avLst/>
          </a:prstGeom>
        </p:spPr>
        <p:txBody>
          <a:bodyPr wrap="square">
            <a:spAutoFit/>
          </a:bodyPr>
          <a:lstStyle/>
          <a:p>
            <a:r>
              <a:rPr lang="en-US" sz="3454" dirty="0"/>
              <a:t>50th Lunar and Planetary Science Conference, March 18-23,2018, Woodlands, Texas, USA, abstract #1364</a:t>
            </a:r>
          </a:p>
        </p:txBody>
      </p:sp>
      <p:sp>
        <p:nvSpPr>
          <p:cNvPr id="5" name="Rectangle 4"/>
          <p:cNvSpPr/>
          <p:nvPr/>
        </p:nvSpPr>
        <p:spPr>
          <a:xfrm>
            <a:off x="652773" y="1117515"/>
            <a:ext cx="39188941" cy="2554545"/>
          </a:xfrm>
          <a:prstGeom prst="rect">
            <a:avLst/>
          </a:prstGeom>
        </p:spPr>
        <p:txBody>
          <a:bodyPr wrap="square">
            <a:spAutoFit/>
          </a:bodyPr>
          <a:lstStyle/>
          <a:p>
            <a:r>
              <a:rPr lang="en-US" sz="8000" b="1" dirty="0"/>
              <a:t>An independent discovery of subglacial impact crater in northwest Greenland by gravity aspects from Earth gravity model EIGEN 6C4 and magnetic anomaly </a:t>
            </a:r>
            <a:r>
              <a:rPr lang="en-US" sz="8000" b="1" dirty="0" err="1"/>
              <a:t>datad</a:t>
            </a:r>
            <a:endParaRPr lang="en-US" sz="8000" b="1" dirty="0"/>
          </a:p>
        </p:txBody>
      </p:sp>
      <p:sp>
        <p:nvSpPr>
          <p:cNvPr id="6" name="Rectangle 5"/>
          <p:cNvSpPr/>
          <p:nvPr/>
        </p:nvSpPr>
        <p:spPr>
          <a:xfrm>
            <a:off x="602957" y="3739172"/>
            <a:ext cx="19977865" cy="2308324"/>
          </a:xfrm>
          <a:prstGeom prst="rect">
            <a:avLst/>
          </a:prstGeom>
        </p:spPr>
        <p:txBody>
          <a:bodyPr wrap="square">
            <a:spAutoFit/>
          </a:bodyPr>
          <a:lstStyle/>
          <a:p>
            <a:r>
              <a:rPr lang="en-US" sz="2400" dirty="0"/>
              <a:t>G. Kletetschka </a:t>
            </a:r>
            <a:r>
              <a:rPr lang="en-US" sz="2400" baseline="30000" dirty="0"/>
              <a:t>1,2,3 </a:t>
            </a:r>
            <a:r>
              <a:rPr lang="en-US" sz="2400" dirty="0"/>
              <a:t>, , J. </a:t>
            </a:r>
            <a:r>
              <a:rPr lang="en-US" sz="2400" dirty="0" err="1"/>
              <a:t>Klokočník</a:t>
            </a:r>
            <a:r>
              <a:rPr lang="en-US" sz="2400" dirty="0"/>
              <a:t> 4, J. Kostelecký5,6, A. Bezděk6,7, V. Cílek1</a:t>
            </a:r>
            <a:endParaRPr lang="en-US" sz="2400" baseline="30000" dirty="0"/>
          </a:p>
          <a:p>
            <a:r>
              <a:rPr lang="en-US" sz="2400" baseline="30000" dirty="0"/>
              <a:t>1</a:t>
            </a:r>
            <a:r>
              <a:rPr lang="en-US" sz="2400" dirty="0"/>
              <a:t> Charles University, Faculty of Natural Science, </a:t>
            </a:r>
            <a:r>
              <a:rPr lang="en-US" sz="2400" dirty="0" err="1"/>
              <a:t>Albertov</a:t>
            </a:r>
            <a:r>
              <a:rPr lang="en-US" sz="2400" dirty="0"/>
              <a:t> 6, Prague, Czech Republic, </a:t>
            </a:r>
            <a:r>
              <a:rPr lang="en-US" sz="2400" dirty="0" err="1"/>
              <a:t>Kletetschka@gmail.com</a:t>
            </a:r>
            <a:r>
              <a:rPr lang="en-US" sz="2400" dirty="0"/>
              <a:t>, </a:t>
            </a:r>
          </a:p>
          <a:p>
            <a:r>
              <a:rPr lang="en-US" sz="2400" baseline="30000" dirty="0"/>
              <a:t>2</a:t>
            </a:r>
            <a:r>
              <a:rPr lang="en-US" sz="2400" dirty="0"/>
              <a:t> Czech Academy of Sciences, Institute of Geology, </a:t>
            </a:r>
            <a:r>
              <a:rPr lang="en-US" sz="2400" dirty="0" err="1"/>
              <a:t>Rozvojova</a:t>
            </a:r>
            <a:r>
              <a:rPr lang="en-US" sz="2400" dirty="0"/>
              <a:t> 269, Czech Republic, </a:t>
            </a:r>
          </a:p>
          <a:p>
            <a:r>
              <a:rPr lang="en-US" sz="2400" baseline="30000" dirty="0"/>
              <a:t>3</a:t>
            </a:r>
            <a:r>
              <a:rPr lang="en-US" sz="2400" dirty="0"/>
              <a:t> Geophysical Institute, University of Alaska Fairbanks, 903 N Koyukuk Drive, Fairbanks, AK 99775-7320, USA</a:t>
            </a:r>
          </a:p>
          <a:p>
            <a:r>
              <a:rPr lang="en-US" sz="2400" dirty="0"/>
              <a:t>4Astronomical Institute, Czech Academy of Sciences, </a:t>
            </a:r>
            <a:r>
              <a:rPr lang="en-US" sz="2400" dirty="0" err="1"/>
              <a:t>Fričova</a:t>
            </a:r>
            <a:r>
              <a:rPr lang="en-US" sz="2400" dirty="0"/>
              <a:t> 298, </a:t>
            </a:r>
            <a:r>
              <a:rPr lang="en-US" sz="2400" dirty="0" err="1"/>
              <a:t>Ondřejov</a:t>
            </a:r>
            <a:r>
              <a:rPr lang="en-US" sz="2400" dirty="0"/>
              <a:t>, 25165 CZ, 5Research Institute of Ge-</a:t>
            </a:r>
            <a:r>
              <a:rPr lang="en-US" sz="2400" dirty="0" err="1"/>
              <a:t>odesy</a:t>
            </a:r>
            <a:r>
              <a:rPr lang="en-US" sz="2400" dirty="0"/>
              <a:t>, Topography and Cartography, </a:t>
            </a:r>
            <a:r>
              <a:rPr lang="en-US" sz="2400" dirty="0" err="1"/>
              <a:t>Zdiby</a:t>
            </a:r>
            <a:r>
              <a:rPr lang="en-US" sz="2400" dirty="0"/>
              <a:t> 98, 250 66 CZ, 6 Faculty of Mining and Geology, VSB-TU, Ostrava, 708 33 CZ, 7Faculty of Civil Engineering, Czech Technical </a:t>
            </a:r>
            <a:r>
              <a:rPr lang="en-US" sz="2400" dirty="0" err="1"/>
              <a:t>Univeristy</a:t>
            </a:r>
            <a:r>
              <a:rPr lang="en-US" sz="2400" dirty="0"/>
              <a:t> in Prague, Prague, 166 29, CZ .</a:t>
            </a:r>
          </a:p>
        </p:txBody>
      </p:sp>
      <p:sp>
        <p:nvSpPr>
          <p:cNvPr id="7" name="Rectangle 6"/>
          <p:cNvSpPr/>
          <p:nvPr/>
        </p:nvSpPr>
        <p:spPr>
          <a:xfrm>
            <a:off x="620115" y="6771606"/>
            <a:ext cx="12703999" cy="3539430"/>
          </a:xfrm>
          <a:prstGeom prst="rect">
            <a:avLst/>
          </a:prstGeom>
        </p:spPr>
        <p:txBody>
          <a:bodyPr wrap="square">
            <a:spAutoFit/>
          </a:bodyPr>
          <a:lstStyle/>
          <a:p>
            <a:pPr algn="just"/>
            <a:r>
              <a:rPr lang="en-US" sz="2800" b="1" u="sng" dirty="0"/>
              <a:t>Introduction:</a:t>
            </a:r>
            <a:r>
              <a:rPr lang="en-US" sz="2800" b="1" dirty="0"/>
              <a:t> </a:t>
            </a:r>
            <a:r>
              <a:rPr lang="en-US" sz="2800" b="1" dirty="0" err="1"/>
              <a:t>Kjær</a:t>
            </a:r>
            <a:r>
              <a:rPr lang="en-US" sz="2800" b="1" dirty="0"/>
              <a:t> et al [1] reported the discovery of a large impact crater in NW Greenland under Hiawatha Glacier. The bedrock topography from airplane surveys shows a “flat depression with a diameter 31.1±0.3 km, a rim-to-floor depth 320±70 m” and a central uplift. It is „slightly asymmetric, with a gentler slope toward the southwest and maximum depth in the southeast of the structure“ [1]. The age is not clear but could be from Pleistocene age, allowing it to play a role during an onset of Younger Dryas [2, 3, 4, 5]. We checked this location for any available gravity and magnetic </a:t>
            </a:r>
            <a:r>
              <a:rPr lang="en-US" sz="2800" b="1" dirty="0" err="1"/>
              <a:t>expres-sions</a:t>
            </a:r>
            <a:r>
              <a:rPr lang="en-US" sz="2800" b="1" dirty="0"/>
              <a:t>.</a:t>
            </a:r>
          </a:p>
        </p:txBody>
      </p:sp>
      <p:sp>
        <p:nvSpPr>
          <p:cNvPr id="11" name="Rectangle 10"/>
          <p:cNvSpPr/>
          <p:nvPr/>
        </p:nvSpPr>
        <p:spPr>
          <a:xfrm>
            <a:off x="602957" y="22069382"/>
            <a:ext cx="12770973" cy="11726287"/>
          </a:xfrm>
          <a:prstGeom prst="rect">
            <a:avLst/>
          </a:prstGeom>
        </p:spPr>
        <p:txBody>
          <a:bodyPr wrap="square">
            <a:spAutoFit/>
          </a:bodyPr>
          <a:lstStyle/>
          <a:p>
            <a:r>
              <a:rPr lang="en-US" sz="2800" u="sng" dirty="0"/>
              <a:t>Acknowledgements:</a:t>
            </a:r>
            <a:r>
              <a:rPr lang="en-US" sz="2800" dirty="0"/>
              <a:t> This work has been prepared in the frame of the project RVO #679 858 15 (Czech Academy of Sciences, Czech Republic, CR) and partly supported  by the project LC 1506 (PUNTIS) from the Ministry of Edu-cation of the CR. G. Kletetschka was supported by the grant from GACR 17-05935S and by the project RVO #679 859 39. The input data – harmonic geopotential coefficients of EIGEN 6C4  and the magnetic </a:t>
            </a:r>
            <a:r>
              <a:rPr lang="en-US" sz="2800" dirty="0" err="1"/>
              <a:t>anoma</a:t>
            </a:r>
            <a:r>
              <a:rPr lang="en-US" sz="2800" dirty="0"/>
              <a:t>-lies – are publicly available;  data to our figures (in surfer, </a:t>
            </a:r>
            <a:r>
              <a:rPr lang="en-US" sz="2800" dirty="0" err="1"/>
              <a:t>png</a:t>
            </a:r>
            <a:r>
              <a:rPr lang="en-US" sz="2800" dirty="0"/>
              <a:t> files) and our figures with high resolution can be received from J. </a:t>
            </a:r>
            <a:r>
              <a:rPr lang="en-US" sz="2800" dirty="0" err="1"/>
              <a:t>Kostelecky</a:t>
            </a:r>
            <a:r>
              <a:rPr lang="en-US" sz="2800" dirty="0"/>
              <a:t> (</a:t>
            </a:r>
            <a:r>
              <a:rPr lang="en-US" sz="2800" dirty="0" err="1"/>
              <a:t>kost@fsv.cvut.cz</a:t>
            </a:r>
            <a:r>
              <a:rPr lang="en-US" sz="2800" dirty="0"/>
              <a:t>) on a request. </a:t>
            </a:r>
          </a:p>
          <a:p>
            <a:r>
              <a:rPr lang="en-US" sz="2800" u="sng" dirty="0"/>
              <a:t>References:</a:t>
            </a:r>
          </a:p>
          <a:p>
            <a:r>
              <a:rPr lang="en-US" sz="2800" dirty="0"/>
              <a:t>[1] </a:t>
            </a:r>
            <a:r>
              <a:rPr lang="en-US" sz="2800" dirty="0" err="1"/>
              <a:t>Kjær</a:t>
            </a:r>
            <a:r>
              <a:rPr lang="en-US" sz="2800" dirty="0"/>
              <a:t>, K.H., et al. (2018). Science Advances 4, 11: eaar8173. [2] Kletetschka, G., et al. (2018). Journal of Geology, 126, 561-575. [3] </a:t>
            </a:r>
            <a:r>
              <a:rPr lang="en-US" sz="2800" dirty="0" err="1"/>
              <a:t>Wittke</a:t>
            </a:r>
            <a:r>
              <a:rPr lang="en-US" sz="2800" dirty="0"/>
              <a:t>, J. H., et al. (2013). PNAS 110, (23), E2088-E2097, [4] </a:t>
            </a:r>
            <a:r>
              <a:rPr lang="en-US" sz="2800" dirty="0" err="1"/>
              <a:t>Wolbach</a:t>
            </a:r>
            <a:r>
              <a:rPr lang="en-US" sz="2800" dirty="0"/>
              <a:t>, W. S., et al. (2018), Journal of Geology, 126(2), 165-184. [5] </a:t>
            </a:r>
            <a:r>
              <a:rPr lang="en-US" sz="2800" dirty="0" err="1"/>
              <a:t>Wolbach</a:t>
            </a:r>
            <a:r>
              <a:rPr lang="en-US" sz="2800" dirty="0"/>
              <a:t>, W. S., et al. (2018), Journal of Geology, 126(2), 185-205. [6] </a:t>
            </a:r>
            <a:r>
              <a:rPr lang="en-US" sz="2800" dirty="0" err="1"/>
              <a:t>Foerste</a:t>
            </a:r>
            <a:r>
              <a:rPr lang="en-US" sz="2800" dirty="0"/>
              <a:t> Ch., et al. (2014). 5th GOCE, Paris 25–28. [7] </a:t>
            </a:r>
            <a:r>
              <a:rPr lang="en-US" sz="2800" dirty="0" err="1"/>
              <a:t>Klokočník</a:t>
            </a:r>
            <a:r>
              <a:rPr lang="en-US" sz="2800" dirty="0"/>
              <a:t> J., et al. (2017).  Gravitational Atlas of Antarctica. Spring-</a:t>
            </a:r>
            <a:r>
              <a:rPr lang="en-US" sz="2800" dirty="0" err="1"/>
              <a:t>er</a:t>
            </a:r>
            <a:r>
              <a:rPr lang="en-US" sz="2800" dirty="0"/>
              <a:t> Geophysics, 113 pp, ISBN 978-3-319-56639-9. [8] </a:t>
            </a:r>
            <a:r>
              <a:rPr lang="en-US" sz="2800" dirty="0" err="1"/>
              <a:t>Klokočník</a:t>
            </a:r>
            <a:r>
              <a:rPr lang="en-US" sz="2800" dirty="0"/>
              <a:t> J. et al, (2017). Arab. J. </a:t>
            </a:r>
            <a:r>
              <a:rPr lang="en-US" sz="2800" dirty="0" err="1"/>
              <a:t>Geosci</a:t>
            </a:r>
            <a:r>
              <a:rPr lang="en-US" sz="2800" dirty="0"/>
              <a:t>. 10, 199. [9] </a:t>
            </a:r>
            <a:r>
              <a:rPr lang="en-US" sz="2800" dirty="0" err="1"/>
              <a:t>Klokočník</a:t>
            </a:r>
            <a:r>
              <a:rPr lang="en-US" sz="2800" dirty="0"/>
              <a:t> J. and </a:t>
            </a:r>
            <a:r>
              <a:rPr lang="en-US" sz="2800" dirty="0" err="1"/>
              <a:t>Kostelecký</a:t>
            </a:r>
            <a:r>
              <a:rPr lang="en-US" sz="2800" dirty="0"/>
              <a:t> J., (2015). Arab. J. </a:t>
            </a:r>
            <a:r>
              <a:rPr lang="en-US" sz="2800" dirty="0" err="1"/>
              <a:t>Geosci</a:t>
            </a:r>
            <a:r>
              <a:rPr lang="en-US" sz="2800" dirty="0"/>
              <a:t>., 8, 3515. [10] </a:t>
            </a:r>
            <a:r>
              <a:rPr lang="en-US" sz="2800" dirty="0" err="1"/>
              <a:t>Klokočník</a:t>
            </a:r>
            <a:r>
              <a:rPr lang="en-US" sz="2800" dirty="0"/>
              <a:t> J., et al. (2017). Annals of </a:t>
            </a:r>
            <a:r>
              <a:rPr lang="en-US" sz="2800" dirty="0" err="1"/>
              <a:t>Geoph</a:t>
            </a:r>
            <a:r>
              <a:rPr lang="en-US" sz="2800" dirty="0"/>
              <a:t>. 60, 6, S0661. [11] </a:t>
            </a:r>
            <a:r>
              <a:rPr lang="en-US" sz="2800" dirty="0" err="1"/>
              <a:t>Klokočník</a:t>
            </a:r>
            <a:r>
              <a:rPr lang="en-US" sz="2800" dirty="0"/>
              <a:t> J., et al. (2018). Polar Science, Elsevier, https://</a:t>
            </a:r>
            <a:r>
              <a:rPr lang="en-US" sz="2800" dirty="0" err="1"/>
              <a:t>doi.org</a:t>
            </a:r>
            <a:r>
              <a:rPr lang="en-US" sz="2800" dirty="0"/>
              <a:t>/10.1016/j.polar.2018.05.002. [12] </a:t>
            </a:r>
            <a:r>
              <a:rPr lang="en-US" sz="2800" dirty="0" err="1"/>
              <a:t>Klokočník</a:t>
            </a:r>
            <a:r>
              <a:rPr lang="en-US" sz="2800" dirty="0"/>
              <a:t> J., et al. (2018). Earth, Planets and Space 70, 135, Springer Open Access. [13] Hirt Ch., et al. (2016). J. </a:t>
            </a:r>
            <a:r>
              <a:rPr lang="en-US" sz="2800" dirty="0" err="1"/>
              <a:t>Geod</a:t>
            </a:r>
            <a:r>
              <a:rPr lang="en-US" sz="2800" dirty="0"/>
              <a:t>. 90, 105–127. [14] </a:t>
            </a:r>
            <a:r>
              <a:rPr lang="en-US" sz="2800" dirty="0" err="1"/>
              <a:t>Bankey</a:t>
            </a:r>
            <a:r>
              <a:rPr lang="en-US" sz="2800" dirty="0"/>
              <a:t>, V., et al. (2002). Rep., Denver, Colorado, USA. [15] Maus, S., et al. (2009). Geochemistry, Geophysics, Geosystems 10, Q08005. [16] </a:t>
            </a:r>
            <a:r>
              <a:rPr lang="en-US" sz="2800" dirty="0" err="1"/>
              <a:t>Ravat</a:t>
            </a:r>
            <a:r>
              <a:rPr lang="en-US" sz="2800" dirty="0"/>
              <a:t>, D., et al. (2002). Geophysics, 67(2), 546-554. [17] Kletetschka, G., and J. H. Stout (1998). Geophysical Research Letters, 25(2), 199-202. [18] Adachi, T., and G. Kletetschka (2008). </a:t>
            </a:r>
            <a:r>
              <a:rPr lang="en-US" sz="2800" dirty="0" err="1"/>
              <a:t>Studia</a:t>
            </a:r>
            <a:r>
              <a:rPr lang="en-US" sz="2800" dirty="0"/>
              <a:t> </a:t>
            </a:r>
            <a:r>
              <a:rPr lang="en-US" sz="2800" dirty="0" err="1"/>
              <a:t>Geophysica</a:t>
            </a:r>
            <a:r>
              <a:rPr lang="en-US" sz="2800" dirty="0"/>
              <a:t> Et </a:t>
            </a:r>
            <a:r>
              <a:rPr lang="en-US" sz="2800" dirty="0" err="1"/>
              <a:t>Geodaetica</a:t>
            </a:r>
            <a:r>
              <a:rPr lang="en-US" sz="2800" dirty="0"/>
              <a:t>, 52(2), 237-254. [19] </a:t>
            </a:r>
            <a:r>
              <a:rPr lang="en-US" sz="2800" dirty="0" err="1"/>
              <a:t>Klete-tschka</a:t>
            </a:r>
            <a:r>
              <a:rPr lang="en-US" sz="2800" dirty="0"/>
              <a:t>, G., et al. (2004). Meteoritics &amp; Planetary Science, 39(11), 1839-1848. [20] </a:t>
            </a:r>
            <a:r>
              <a:rPr lang="en-US" sz="2800" dirty="0" err="1"/>
              <a:t>Pierazzo</a:t>
            </a:r>
            <a:r>
              <a:rPr lang="en-US" sz="2800" dirty="0"/>
              <a:t>, E., and H. J. </a:t>
            </a:r>
            <a:r>
              <a:rPr lang="en-US" sz="2800" dirty="0" err="1"/>
              <a:t>Melosh</a:t>
            </a:r>
            <a:r>
              <a:rPr lang="en-US" sz="2800" dirty="0"/>
              <a:t> (2000). </a:t>
            </a:r>
            <a:r>
              <a:rPr lang="en-US" sz="2800" dirty="0" err="1"/>
              <a:t>Meteorit</a:t>
            </a:r>
            <a:r>
              <a:rPr lang="en-US" sz="2800" dirty="0"/>
              <a:t>. Planet. Sci., 35(1), 117-130</a:t>
            </a:r>
          </a:p>
        </p:txBody>
      </p:sp>
      <p:grpSp>
        <p:nvGrpSpPr>
          <p:cNvPr id="33" name="Group 32">
            <a:extLst>
              <a:ext uri="{FF2B5EF4-FFF2-40B4-BE49-F238E27FC236}">
                <a16:creationId xmlns:a16="http://schemas.microsoft.com/office/drawing/2014/main" id="{E9799BC0-68E7-6341-B944-537E355799CF}"/>
              </a:ext>
            </a:extLst>
          </p:cNvPr>
          <p:cNvGrpSpPr/>
          <p:nvPr/>
        </p:nvGrpSpPr>
        <p:grpSpPr>
          <a:xfrm>
            <a:off x="20968038" y="3921278"/>
            <a:ext cx="18184821" cy="2431362"/>
            <a:chOff x="21179915" y="3111710"/>
            <a:chExt cx="18184821" cy="2431362"/>
          </a:xfrm>
        </p:grpSpPr>
        <p:pic>
          <p:nvPicPr>
            <p:cNvPr id="36" name="Picture 35"/>
            <p:cNvPicPr>
              <a:picLocks noChangeAspect="1"/>
            </p:cNvPicPr>
            <p:nvPr/>
          </p:nvPicPr>
          <p:blipFill>
            <a:blip r:embed="rId2"/>
            <a:stretch>
              <a:fillRect/>
            </a:stretch>
          </p:blipFill>
          <p:spPr>
            <a:xfrm>
              <a:off x="21179915" y="3111710"/>
              <a:ext cx="2424461" cy="2424461"/>
            </a:xfrm>
            <a:prstGeom prst="rect">
              <a:avLst/>
            </a:prstGeom>
          </p:spPr>
        </p:pic>
        <p:pic>
          <p:nvPicPr>
            <p:cNvPr id="37" name="Picture 36"/>
            <p:cNvPicPr>
              <a:picLocks noChangeAspect="1"/>
            </p:cNvPicPr>
            <p:nvPr/>
          </p:nvPicPr>
          <p:blipFill>
            <a:blip r:embed="rId3"/>
            <a:stretch>
              <a:fillRect/>
            </a:stretch>
          </p:blipFill>
          <p:spPr>
            <a:xfrm>
              <a:off x="23876899" y="3118611"/>
              <a:ext cx="4007374" cy="2424461"/>
            </a:xfrm>
            <a:prstGeom prst="rect">
              <a:avLst/>
            </a:prstGeom>
          </p:spPr>
        </p:pic>
        <p:pic>
          <p:nvPicPr>
            <p:cNvPr id="38" name="Picture 14" descr="https://www.uaf.edu/files/universityrelations/branding/UAFLogo_A_black_hori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6794" y="3118611"/>
              <a:ext cx="11207942" cy="2417560"/>
            </a:xfrm>
            <a:prstGeom prst="rect">
              <a:avLst/>
            </a:prstGeom>
            <a:solidFill>
              <a:srgbClr val="FFFFFF"/>
            </a:solidFill>
            <a:extLst/>
          </p:spPr>
        </p:pic>
      </p:grpSp>
      <p:sp>
        <p:nvSpPr>
          <p:cNvPr id="32" name="Rectangle 31">
            <a:extLst>
              <a:ext uri="{FF2B5EF4-FFF2-40B4-BE49-F238E27FC236}">
                <a16:creationId xmlns:a16="http://schemas.microsoft.com/office/drawing/2014/main" id="{EBC5C762-C1E0-C045-B31C-3156ED0EB86F}"/>
              </a:ext>
            </a:extLst>
          </p:cNvPr>
          <p:cNvSpPr/>
          <p:nvPr/>
        </p:nvSpPr>
        <p:spPr>
          <a:xfrm>
            <a:off x="28738286" y="6934259"/>
            <a:ext cx="10722004" cy="28100000"/>
          </a:xfrm>
          <a:prstGeom prst="rect">
            <a:avLst/>
          </a:prstGeom>
        </p:spPr>
        <p:txBody>
          <a:bodyPr wrap="square">
            <a:spAutoFit/>
          </a:bodyPr>
          <a:lstStyle/>
          <a:p>
            <a:pPr algn="just"/>
            <a:r>
              <a:rPr lang="en-US" sz="2800" b="1" u="sng" dirty="0"/>
              <a:t>Results:</a:t>
            </a:r>
            <a:r>
              <a:rPr lang="en-US" sz="2800" b="1" dirty="0"/>
              <a:t> </a:t>
            </a:r>
          </a:p>
          <a:p>
            <a:pPr algn="just"/>
            <a:r>
              <a:rPr lang="en-US" sz="2800" b="1" dirty="0"/>
              <a:t>We derived the gravity aspects computed with EIGEIN 6C4, namely the gravity disturbances </a:t>
            </a:r>
            <a:r>
              <a:rPr lang="el-GR" sz="2800" b="1" dirty="0"/>
              <a:t>Δ</a:t>
            </a:r>
            <a:r>
              <a:rPr lang="en-US" sz="2800" b="1" dirty="0"/>
              <a:t>g (in </a:t>
            </a:r>
            <a:r>
              <a:rPr lang="en-US" sz="2800" b="1" dirty="0" err="1"/>
              <a:t>miligals</a:t>
            </a:r>
            <a:r>
              <a:rPr lang="en-US" sz="2800" b="1" dirty="0"/>
              <a:t>), the second radial derivative </a:t>
            </a:r>
            <a:r>
              <a:rPr lang="en-US" sz="2800" b="1" dirty="0" err="1"/>
              <a:t>Tzz</a:t>
            </a:r>
            <a:r>
              <a:rPr lang="en-US" sz="2800" b="1" dirty="0"/>
              <a:t> (in </a:t>
            </a:r>
            <a:r>
              <a:rPr lang="en-US" sz="2800" b="1" dirty="0" err="1"/>
              <a:t>Eötvös</a:t>
            </a:r>
            <a:r>
              <a:rPr lang="en-US" sz="2800" b="1" dirty="0"/>
              <a:t>), one of the gravity invariants I2 (in s-6), and the virtual </a:t>
            </a:r>
            <a:r>
              <a:rPr lang="en-US" sz="2800" b="1" dirty="0" err="1"/>
              <a:t>defor-mations</a:t>
            </a:r>
            <a:r>
              <a:rPr lang="en-US" sz="2800" b="1" dirty="0"/>
              <a:t> </a:t>
            </a:r>
            <a:r>
              <a:rPr lang="en-US" sz="2800" b="1" dirty="0" err="1"/>
              <a:t>vd</a:t>
            </a:r>
            <a:r>
              <a:rPr lang="en-US" sz="2800" b="1" dirty="0"/>
              <a:t> [7]. </a:t>
            </a:r>
          </a:p>
          <a:p>
            <a:pPr algn="just"/>
            <a:endParaRPr lang="en-US" sz="2800" b="1" dirty="0"/>
          </a:p>
          <a:p>
            <a:pPr algn="just"/>
            <a:r>
              <a:rPr lang="en-US" sz="2800" b="1" dirty="0"/>
              <a:t>    For an impact crater, it is expected – based on our experience with proven impact craters ¬– that </a:t>
            </a:r>
            <a:r>
              <a:rPr lang="el-GR" sz="2800" b="1" dirty="0"/>
              <a:t>Δ</a:t>
            </a:r>
            <a:r>
              <a:rPr lang="en-US" sz="2800" b="1" dirty="0"/>
              <a:t>g and </a:t>
            </a:r>
            <a:r>
              <a:rPr lang="en-US" sz="2800" b="1" dirty="0" err="1"/>
              <a:t>Tzz</a:t>
            </a:r>
            <a:r>
              <a:rPr lang="en-US" sz="2800" b="1" dirty="0"/>
              <a:t>  will be negative inside the crater, changing positive and negative values for the respective rims and space between them around the crater, the invariants have extreme values inside and around the crater </a:t>
            </a:r>
            <a:r>
              <a:rPr lang="en-US" sz="2800" b="1" dirty="0" err="1"/>
              <a:t>concentrat-ed</a:t>
            </a:r>
            <a:r>
              <a:rPr lang="en-US" sz="2800" b="1" dirty="0"/>
              <a:t> to local extrema in the rim(s), and </a:t>
            </a:r>
            <a:r>
              <a:rPr lang="en-US" sz="2800" b="1" dirty="0" err="1"/>
              <a:t>vd</a:t>
            </a:r>
            <a:r>
              <a:rPr lang="en-US" sz="2800" b="1" dirty="0"/>
              <a:t> inside the crater show the compression, around dilatation.  </a:t>
            </a:r>
          </a:p>
          <a:p>
            <a:pPr algn="just"/>
            <a:endParaRPr lang="en-US" sz="2800" b="1" dirty="0"/>
          </a:p>
          <a:p>
            <a:pPr algn="just"/>
            <a:r>
              <a:rPr lang="en-US" sz="2800" b="1" dirty="0"/>
              <a:t>    Exactly as expected for a typical impact crater, we could see the just described characteristics of our </a:t>
            </a:r>
            <a:r>
              <a:rPr lang="en-US" sz="2800" b="1" dirty="0" err="1"/>
              <a:t>gravi</a:t>
            </a:r>
            <a:r>
              <a:rPr lang="en-US" sz="2800" b="1" dirty="0"/>
              <a:t>-ty aspects for this crater under Hiawatha Glacier, NW Greenland.  These results therefore independently sup-port the crater discovery [1] from new aspects. We do not see, however, any central uplift. Either it is not there or due to a low resolution of EIGEN 6C4. </a:t>
            </a:r>
          </a:p>
          <a:p>
            <a:pPr algn="just"/>
            <a:endParaRPr lang="en-US" sz="2800" b="1" dirty="0"/>
          </a:p>
          <a:p>
            <a:pPr algn="just"/>
            <a:r>
              <a:rPr lang="en-US" sz="2800" b="1" dirty="0"/>
              <a:t>   We note that the geometric </a:t>
            </a:r>
            <a:r>
              <a:rPr lang="en-US" sz="2800" b="1" dirty="0" err="1"/>
              <a:t>centre</a:t>
            </a:r>
            <a:r>
              <a:rPr lang="en-US" sz="2800" b="1" dirty="0"/>
              <a:t> of the surface and the bed topography derived from Figs. 1 c, d  in [1] and the </a:t>
            </a:r>
            <a:r>
              <a:rPr lang="en-US" sz="2800" b="1" dirty="0" err="1"/>
              <a:t>centre</a:t>
            </a:r>
            <a:r>
              <a:rPr lang="en-US" sz="2800" b="1" dirty="0"/>
              <a:t> of the features shown by the gravity aspects have a significant offset. The gravity aspects show a shift to the south by about 25 km. We </a:t>
            </a:r>
            <a:r>
              <a:rPr lang="en-US" sz="2800" b="1" dirty="0" err="1"/>
              <a:t>specu</a:t>
            </a:r>
            <a:r>
              <a:rPr lang="en-US" sz="2800" b="1" dirty="0"/>
              <a:t>-late that this may be due to a slant angle of the impact-</a:t>
            </a:r>
            <a:r>
              <a:rPr lang="en-US" sz="2800" b="1" dirty="0" err="1"/>
              <a:t>ing</a:t>
            </a:r>
            <a:r>
              <a:rPr lang="en-US" sz="2800" b="1" dirty="0"/>
              <a:t> asteroid (impactor) or due to a subsequent </a:t>
            </a:r>
            <a:r>
              <a:rPr lang="en-US" sz="2800" b="1" dirty="0" err="1"/>
              <a:t>geologi-cal</a:t>
            </a:r>
            <a:r>
              <a:rPr lang="en-US" sz="2800" b="1" dirty="0"/>
              <a:t> evolution on the spot or both. While the former variant was suggested [1] we bring analyses of  mag-</a:t>
            </a:r>
            <a:r>
              <a:rPr lang="en-US" sz="2800" b="1" dirty="0" err="1"/>
              <a:t>netic</a:t>
            </a:r>
            <a:r>
              <a:rPr lang="en-US" sz="2800" b="1" dirty="0"/>
              <a:t> data set EMAG2.</a:t>
            </a:r>
          </a:p>
          <a:p>
            <a:pPr algn="just"/>
            <a:endParaRPr lang="en-US" sz="2800" b="1" dirty="0"/>
          </a:p>
          <a:p>
            <a:pPr algn="just"/>
            <a:r>
              <a:rPr lang="en-US" sz="2800" b="1" dirty="0"/>
              <a:t>    Note that the magnetic anomaly map shows large negative anomaly centered towards north from the </a:t>
            </a:r>
            <a:r>
              <a:rPr lang="en-US" sz="2800" b="1" dirty="0" err="1"/>
              <a:t>cen-ter</a:t>
            </a:r>
            <a:r>
              <a:rPr lang="en-US" sz="2800" b="1" dirty="0"/>
              <a:t> of the impact crater. The distribution of the magnet-</a:t>
            </a:r>
            <a:r>
              <a:rPr lang="en-US" sz="2800" b="1" dirty="0" err="1"/>
              <a:t>ic</a:t>
            </a:r>
            <a:r>
              <a:rPr lang="en-US" sz="2800" b="1" dirty="0"/>
              <a:t> anomalies in this area is dictated by the underlying geology and in this part of </a:t>
            </a:r>
            <a:r>
              <a:rPr lang="en-US" sz="2800" b="1" dirty="0" err="1"/>
              <a:t>precambian</a:t>
            </a:r>
            <a:r>
              <a:rPr lang="en-US" sz="2800" b="1" dirty="0"/>
              <a:t> shield the </a:t>
            </a:r>
            <a:r>
              <a:rPr lang="en-US" sz="2800" b="1" dirty="0" err="1"/>
              <a:t>nega-tive</a:t>
            </a:r>
            <a:r>
              <a:rPr lang="en-US" sz="2800" b="1" dirty="0"/>
              <a:t> magnetic anomalies often indicate presence of un-</a:t>
            </a:r>
            <a:r>
              <a:rPr lang="en-US" sz="2800" b="1" dirty="0" err="1"/>
              <a:t>derlying</a:t>
            </a:r>
            <a:r>
              <a:rPr lang="en-US" sz="2800" b="1" dirty="0"/>
              <a:t> </a:t>
            </a:r>
            <a:r>
              <a:rPr lang="en-US" sz="2800" b="1" dirty="0" err="1"/>
              <a:t>allochtonous</a:t>
            </a:r>
            <a:r>
              <a:rPr lang="en-US" sz="2800" b="1" dirty="0"/>
              <a:t> crustal blocks with reversed magnetizations [17]. However, in terms of meteorite impact, the negative anomaly could also originate from the shock delivered to the Precambrian gneiss sheet. This sheet contains magnetic carriers that in general include both induced and remanent magnetic </a:t>
            </a:r>
            <a:r>
              <a:rPr lang="en-US" sz="2800" b="1" dirty="0" err="1"/>
              <a:t>expres-sion</a:t>
            </a:r>
            <a:r>
              <a:rPr lang="en-US" sz="2800" b="1" dirty="0"/>
              <a:t> [17]. Impact demagnetizes this crust to a shock pressure wave that decays away from the impact </a:t>
            </a:r>
            <a:r>
              <a:rPr lang="en-US" sz="2800" b="1" dirty="0" err="1"/>
              <a:t>struc-ture</a:t>
            </a:r>
            <a:r>
              <a:rPr lang="en-US" sz="2800" b="1" dirty="0"/>
              <a:t> depending on the nature of magnetic carrier [18, 19]. Crust acquires a demagnetized volume that is con-</a:t>
            </a:r>
            <a:r>
              <a:rPr lang="en-US" sz="2800" b="1" dirty="0" err="1"/>
              <a:t>centrated</a:t>
            </a:r>
            <a:r>
              <a:rPr lang="en-US" sz="2800" b="1" dirty="0"/>
              <a:t> within the crater boundaries. This causes the return flux from the </a:t>
            </a:r>
            <a:r>
              <a:rPr lang="en-US" sz="2800" b="1" dirty="0" err="1"/>
              <a:t>neighbouring</a:t>
            </a:r>
            <a:r>
              <a:rPr lang="en-US" sz="2800" b="1" dirty="0"/>
              <a:t> magnetized crust to go through this magnetic gap and contributes to a neg-</a:t>
            </a:r>
            <a:r>
              <a:rPr lang="en-US" sz="2800" b="1" dirty="0" err="1"/>
              <a:t>ative</a:t>
            </a:r>
            <a:r>
              <a:rPr lang="en-US" sz="2800" b="1" dirty="0"/>
              <a:t> magnetic expression. However, because this </a:t>
            </a:r>
            <a:r>
              <a:rPr lang="en-US" sz="2800" b="1" dirty="0" err="1"/>
              <a:t>im-pactor</a:t>
            </a:r>
            <a:r>
              <a:rPr lang="en-US" sz="2800" b="1" dirty="0"/>
              <a:t> contained iron, and significant component of the impactor material distributes according to the angle of the impact [20], the collapse of the negative magnetic anomaly in the southern part of the crater is consistent with an overwhelming presence of the impactor </a:t>
            </a:r>
            <a:r>
              <a:rPr lang="en-US" sz="2800" b="1" dirty="0" err="1"/>
              <a:t>materi</a:t>
            </a:r>
            <a:r>
              <a:rPr lang="en-US" sz="2800" b="1" dirty="0"/>
              <a:t>-al south from the crater center.  This is consistent with our observation of the negative magnetic anomaly does not go all the way to the southern rim of the crater. Positive magnetic flux coming through this part of the crater is consistent with the gravity data, that the </a:t>
            </a:r>
            <a:r>
              <a:rPr lang="en-US" sz="2800" b="1" dirty="0" err="1"/>
              <a:t>im</a:t>
            </a:r>
            <a:r>
              <a:rPr lang="en-US" sz="2800" b="1" dirty="0"/>
              <a:t>-pact angle was coming from the north direction to-wards the south. The iron rich breccia, incorporated in the southern portion of the crater, contributes with the overall induced positive magnetic flux that is con-</a:t>
            </a:r>
            <a:r>
              <a:rPr lang="en-US" sz="2800" b="1" dirty="0" err="1"/>
              <a:t>sistent</a:t>
            </a:r>
            <a:r>
              <a:rPr lang="en-US" sz="2800" b="1" dirty="0"/>
              <a:t> with the gravity asymmetry.</a:t>
            </a:r>
          </a:p>
          <a:p>
            <a:pPr algn="just"/>
            <a:endParaRPr lang="en-US" sz="2800" b="1" dirty="0"/>
          </a:p>
          <a:p>
            <a:pPr algn="just"/>
            <a:r>
              <a:rPr lang="en-US" sz="2800" b="1" u="sng" dirty="0"/>
              <a:t>Conclusions:</a:t>
            </a:r>
            <a:r>
              <a:rPr lang="en-US" sz="2800" b="1" dirty="0"/>
              <a:t> </a:t>
            </a:r>
          </a:p>
          <a:p>
            <a:pPr algn="just"/>
            <a:r>
              <a:rPr lang="en-US" sz="2800" b="1" dirty="0"/>
              <a:t>We independently support the recent discovery of a large impact crater beneath Hiawatha Glacier in north-west Greenland [1]. We use gravity aspects derived from the Earth gravity field model EIGEN 6C4 and digital magnetic anomaly field database. </a:t>
            </a:r>
          </a:p>
        </p:txBody>
      </p:sp>
      <p:sp>
        <p:nvSpPr>
          <p:cNvPr id="3" name="Rectangle 2">
            <a:extLst>
              <a:ext uri="{FF2B5EF4-FFF2-40B4-BE49-F238E27FC236}">
                <a16:creationId xmlns:a16="http://schemas.microsoft.com/office/drawing/2014/main" id="{1017E8FC-DAD9-7E4C-912F-157929979EA6}"/>
              </a:ext>
            </a:extLst>
          </p:cNvPr>
          <p:cNvSpPr/>
          <p:nvPr/>
        </p:nvSpPr>
        <p:spPr>
          <a:xfrm>
            <a:off x="652773" y="10672884"/>
            <a:ext cx="12721157" cy="11295400"/>
          </a:xfrm>
          <a:prstGeom prst="rect">
            <a:avLst/>
          </a:prstGeom>
        </p:spPr>
        <p:txBody>
          <a:bodyPr wrap="square">
            <a:spAutoFit/>
          </a:bodyPr>
          <a:lstStyle/>
          <a:p>
            <a:pPr algn="just"/>
            <a:r>
              <a:rPr lang="en-US" sz="2800" b="1" u="sng" dirty="0"/>
              <a:t>Method and data:</a:t>
            </a:r>
          </a:p>
          <a:p>
            <a:pPr algn="just"/>
            <a:r>
              <a:rPr lang="en-US" sz="2800" b="1" dirty="0"/>
              <a:t>The gravity aspects (gravity anomalies/disturbances </a:t>
            </a:r>
            <a:r>
              <a:rPr lang="el-GR" sz="2800" b="1" dirty="0"/>
              <a:t>Δ</a:t>
            </a:r>
            <a:r>
              <a:rPr lang="en-US" sz="2800" b="1" dirty="0"/>
              <a:t>g, second radial derivatives </a:t>
            </a:r>
            <a:r>
              <a:rPr lang="en-US" sz="2800" b="1" dirty="0" err="1"/>
              <a:t>Tzz</a:t>
            </a:r>
            <a:r>
              <a:rPr lang="en-US" sz="2800" b="1" dirty="0"/>
              <a:t> as a part of the </a:t>
            </a:r>
            <a:r>
              <a:rPr lang="en-US" sz="2800" b="1" dirty="0" err="1"/>
              <a:t>Marus-si</a:t>
            </a:r>
            <a:r>
              <a:rPr lang="en-US" sz="2800" b="1" dirty="0"/>
              <a:t> tensor, the gravity invariants Ii and their specific ratio, known also as a “2D indicator”, the strike angles and virtual deformations </a:t>
            </a:r>
            <a:r>
              <a:rPr lang="en-US" sz="2800" b="1" dirty="0" err="1"/>
              <a:t>vd</a:t>
            </a:r>
            <a:r>
              <a:rPr lang="en-US" sz="2800" b="1" dirty="0"/>
              <a:t>) were computed from the global, static, combined (from satellite and terrestrial data) gravity field model EIGEN 6C4 [6]. This gravity model is expanded in spherical harmonics (</a:t>
            </a:r>
            <a:r>
              <a:rPr lang="en-US" sz="2800" b="1" dirty="0" err="1"/>
              <a:t>geopoten-tial</a:t>
            </a:r>
            <a:r>
              <a:rPr lang="en-US" sz="2800" b="1" dirty="0"/>
              <a:t> coefficients, also known as Stokes parameters) to degree and order 2190 and yields the ground resolution of about 9 km and typical precision 10 </a:t>
            </a:r>
            <a:r>
              <a:rPr lang="en-US" sz="2800" b="1" dirty="0" err="1"/>
              <a:t>mgal</a:t>
            </a:r>
            <a:r>
              <a:rPr lang="en-US" sz="2800" b="1" dirty="0"/>
              <a:t> (but not everywhere). The input data to compute all the gravity aspects, are the geopotential harmonic coefficients. These specific derived gravity aspects together provide a more complex view about the causative (under-ground) density variations and bodies than only the traditional gravity anomalies. For theory and more </a:t>
            </a:r>
            <a:r>
              <a:rPr lang="en-US" sz="2800" b="1" dirty="0" err="1"/>
              <a:t>detailes</a:t>
            </a:r>
            <a:r>
              <a:rPr lang="en-US" sz="2800" b="1" dirty="0"/>
              <a:t> see [7]. We have tested various structures with this method (e.g. confirmed the discoveries of paleo-lakes under the sands of Sahara [8], tested oil and gas deposits by means of the strike angle [9], found </a:t>
            </a:r>
            <a:r>
              <a:rPr lang="en-US" sz="2800" b="1" dirty="0" err="1"/>
              <a:t>candi</a:t>
            </a:r>
            <a:r>
              <a:rPr lang="en-US" sz="2800" b="1" dirty="0"/>
              <a:t>-dates for subglacial volcanoes and lakes in Antarctica [10,11], and supported the hypothesis about a giant subglacial impact crater in Wilkes Land [12]). For Antarctica, we used SatGravRET2104 </a:t>
            </a:r>
            <a:r>
              <a:rPr lang="en-US" sz="2800" b="1" dirty="0" err="1"/>
              <a:t>gravito</a:t>
            </a:r>
            <a:r>
              <a:rPr lang="en-US" sz="2800" b="1" dirty="0"/>
              <a:t>-topography model [13], instead of EIGEN 6C4. We apply this approach to Greenland; and make a use of EIGEN 6C4. </a:t>
            </a:r>
          </a:p>
          <a:p>
            <a:pPr algn="just"/>
            <a:endParaRPr lang="en-US" sz="2800" b="1" dirty="0"/>
          </a:p>
          <a:p>
            <a:pPr algn="just"/>
            <a:r>
              <a:rPr lang="en-US" sz="2800" b="1" dirty="0"/>
              <a:t>While we are well aware that the gravity data alone are complex, other data types are welcome; in this case they were provided by [1] by a set of in situ data. We add magnetic anomalies from the EMAG2 project , which is a global 2-arc-minute resolution grid of the anomaly of the magnetic intensity at an altitude of 4 km above mean sea level, compiled from satellite, marine, aeromagnetic and ground magnetic surveys [14,15,16]. </a:t>
            </a:r>
          </a:p>
        </p:txBody>
      </p:sp>
      <p:pic>
        <p:nvPicPr>
          <p:cNvPr id="8" name="Picture 7">
            <a:extLst>
              <a:ext uri="{FF2B5EF4-FFF2-40B4-BE49-F238E27FC236}">
                <a16:creationId xmlns:a16="http://schemas.microsoft.com/office/drawing/2014/main" id="{73655F95-3127-DD49-917C-70CB0000B722}"/>
              </a:ext>
            </a:extLst>
          </p:cNvPr>
          <p:cNvPicPr>
            <a:picLocks noChangeAspect="1"/>
          </p:cNvPicPr>
          <p:nvPr/>
        </p:nvPicPr>
        <p:blipFill>
          <a:blip r:embed="rId5"/>
          <a:stretch>
            <a:fillRect/>
          </a:stretch>
        </p:blipFill>
        <p:spPr>
          <a:xfrm>
            <a:off x="13541529" y="8662002"/>
            <a:ext cx="7403964" cy="4679214"/>
          </a:xfrm>
          <a:prstGeom prst="rect">
            <a:avLst/>
          </a:prstGeom>
        </p:spPr>
      </p:pic>
      <p:grpSp>
        <p:nvGrpSpPr>
          <p:cNvPr id="12" name="Group 11">
            <a:extLst>
              <a:ext uri="{FF2B5EF4-FFF2-40B4-BE49-F238E27FC236}">
                <a16:creationId xmlns:a16="http://schemas.microsoft.com/office/drawing/2014/main" id="{C642F331-4A35-8B46-B8D4-452F79620D85}"/>
              </a:ext>
            </a:extLst>
          </p:cNvPr>
          <p:cNvGrpSpPr/>
          <p:nvPr/>
        </p:nvGrpSpPr>
        <p:grpSpPr>
          <a:xfrm>
            <a:off x="13541529" y="14415634"/>
            <a:ext cx="14918742" cy="18894651"/>
            <a:chOff x="13981799" y="14327414"/>
            <a:chExt cx="9410700" cy="11246200"/>
          </a:xfrm>
        </p:grpSpPr>
        <p:pic>
          <p:nvPicPr>
            <p:cNvPr id="9" name="Picture 8">
              <a:extLst>
                <a:ext uri="{FF2B5EF4-FFF2-40B4-BE49-F238E27FC236}">
                  <a16:creationId xmlns:a16="http://schemas.microsoft.com/office/drawing/2014/main" id="{A2BF3A25-EE89-E544-97BB-424C7F8B2F34}"/>
                </a:ext>
              </a:extLst>
            </p:cNvPr>
            <p:cNvPicPr>
              <a:picLocks noChangeAspect="1"/>
            </p:cNvPicPr>
            <p:nvPr/>
          </p:nvPicPr>
          <p:blipFill>
            <a:blip r:embed="rId6"/>
            <a:stretch>
              <a:fillRect/>
            </a:stretch>
          </p:blipFill>
          <p:spPr>
            <a:xfrm>
              <a:off x="13981799" y="14327414"/>
              <a:ext cx="9410700" cy="5918200"/>
            </a:xfrm>
            <a:prstGeom prst="rect">
              <a:avLst/>
            </a:prstGeom>
          </p:spPr>
        </p:pic>
        <p:pic>
          <p:nvPicPr>
            <p:cNvPr id="10" name="Picture 9">
              <a:extLst>
                <a:ext uri="{FF2B5EF4-FFF2-40B4-BE49-F238E27FC236}">
                  <a16:creationId xmlns:a16="http://schemas.microsoft.com/office/drawing/2014/main" id="{25DFB7B0-E2DD-D243-85F4-1B54CB083305}"/>
                </a:ext>
              </a:extLst>
            </p:cNvPr>
            <p:cNvPicPr>
              <a:picLocks noChangeAspect="1"/>
            </p:cNvPicPr>
            <p:nvPr/>
          </p:nvPicPr>
          <p:blipFill>
            <a:blip r:embed="rId7"/>
            <a:stretch>
              <a:fillRect/>
            </a:stretch>
          </p:blipFill>
          <p:spPr>
            <a:xfrm>
              <a:off x="13981799" y="20245613"/>
              <a:ext cx="9410700" cy="5328001"/>
            </a:xfrm>
            <a:prstGeom prst="rect">
              <a:avLst/>
            </a:prstGeom>
          </p:spPr>
        </p:pic>
      </p:grpSp>
      <p:pic>
        <p:nvPicPr>
          <p:cNvPr id="13" name="Picture 12">
            <a:extLst>
              <a:ext uri="{FF2B5EF4-FFF2-40B4-BE49-F238E27FC236}">
                <a16:creationId xmlns:a16="http://schemas.microsoft.com/office/drawing/2014/main" id="{E2DED3AC-0A16-AF41-9BA4-A2799DAD64D4}"/>
              </a:ext>
            </a:extLst>
          </p:cNvPr>
          <p:cNvPicPr>
            <a:picLocks noChangeAspect="1"/>
          </p:cNvPicPr>
          <p:nvPr/>
        </p:nvPicPr>
        <p:blipFill>
          <a:blip r:embed="rId8"/>
          <a:stretch>
            <a:fillRect/>
          </a:stretch>
        </p:blipFill>
        <p:spPr>
          <a:xfrm>
            <a:off x="20968039" y="8662003"/>
            <a:ext cx="7492232" cy="4679214"/>
          </a:xfrm>
          <a:prstGeom prst="rect">
            <a:avLst/>
          </a:prstGeom>
        </p:spPr>
      </p:pic>
    </p:spTree>
    <p:extLst>
      <p:ext uri="{BB962C8B-B14F-4D97-AF65-F5344CB8AC3E}">
        <p14:creationId xmlns:p14="http://schemas.microsoft.com/office/powerpoint/2010/main" val="1043328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4400</TotalTime>
  <Words>1908</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Celestial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Kletetschka</dc:creator>
  <cp:lastModifiedBy>gunther KLETETSCHKA</cp:lastModifiedBy>
  <cp:revision>23</cp:revision>
  <cp:lastPrinted>2018-03-07T12:11:26Z</cp:lastPrinted>
  <dcterms:created xsi:type="dcterms:W3CDTF">2017-07-14T12:19:08Z</dcterms:created>
  <dcterms:modified xsi:type="dcterms:W3CDTF">2019-03-03T21:19:36Z</dcterms:modified>
</cp:coreProperties>
</file>