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0"/>
  </p:notesMasterIdLst>
  <p:handoutMasterIdLst>
    <p:handoutMasterId r:id="rId51"/>
  </p:handoutMasterIdLst>
  <p:sldIdLst>
    <p:sldId id="1537" r:id="rId2"/>
    <p:sldId id="1698" r:id="rId3"/>
    <p:sldId id="850" r:id="rId4"/>
    <p:sldId id="1478" r:id="rId5"/>
    <p:sldId id="852" r:id="rId6"/>
    <p:sldId id="854" r:id="rId7"/>
    <p:sldId id="856" r:id="rId8"/>
    <p:sldId id="832" r:id="rId9"/>
    <p:sldId id="1506" r:id="rId10"/>
    <p:sldId id="857" r:id="rId11"/>
    <p:sldId id="1239" r:id="rId12"/>
    <p:sldId id="274" r:id="rId13"/>
    <p:sldId id="976" r:id="rId14"/>
    <p:sldId id="1125" r:id="rId15"/>
    <p:sldId id="1654" r:id="rId16"/>
    <p:sldId id="1513" r:id="rId17"/>
    <p:sldId id="1127" r:id="rId18"/>
    <p:sldId id="1676" r:id="rId19"/>
    <p:sldId id="335" r:id="rId20"/>
    <p:sldId id="347" r:id="rId21"/>
    <p:sldId id="1187" r:id="rId22"/>
    <p:sldId id="1701" r:id="rId23"/>
    <p:sldId id="1590" r:id="rId24"/>
    <p:sldId id="1645" r:id="rId25"/>
    <p:sldId id="1696" r:id="rId26"/>
    <p:sldId id="343" r:id="rId27"/>
    <p:sldId id="319" r:id="rId28"/>
    <p:sldId id="1699" r:id="rId29"/>
    <p:sldId id="1700" r:id="rId30"/>
    <p:sldId id="1531" r:id="rId31"/>
    <p:sldId id="311" r:id="rId32"/>
    <p:sldId id="277" r:id="rId33"/>
    <p:sldId id="317" r:id="rId34"/>
    <p:sldId id="1534" r:id="rId35"/>
    <p:sldId id="323" r:id="rId36"/>
    <p:sldId id="259" r:id="rId37"/>
    <p:sldId id="261" r:id="rId38"/>
    <p:sldId id="260" r:id="rId39"/>
    <p:sldId id="300" r:id="rId40"/>
    <p:sldId id="307" r:id="rId41"/>
    <p:sldId id="276" r:id="rId42"/>
    <p:sldId id="310" r:id="rId43"/>
    <p:sldId id="334" r:id="rId44"/>
    <p:sldId id="1535" r:id="rId45"/>
    <p:sldId id="1616" r:id="rId46"/>
    <p:sldId id="342" r:id="rId47"/>
    <p:sldId id="1614" r:id="rId48"/>
    <p:sldId id="256" r:id="rId49"/>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F1A03F"/>
    <a:srgbClr val="FF3300"/>
    <a:srgbClr val="003366"/>
    <a:srgbClr val="0033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86431" autoAdjust="0"/>
  </p:normalViewPr>
  <p:slideViewPr>
    <p:cSldViewPr>
      <p:cViewPr varScale="1">
        <p:scale>
          <a:sx n="81" d="100"/>
          <a:sy n="81" d="100"/>
        </p:scale>
        <p:origin x="-96" y="-186"/>
      </p:cViewPr>
      <p:guideLst>
        <p:guide orient="horz" pos="2160"/>
        <p:guide pos="2880"/>
      </p:guideLst>
    </p:cSldViewPr>
  </p:slideViewPr>
  <p:outlineViewPr>
    <p:cViewPr>
      <p:scale>
        <a:sx n="33" d="100"/>
        <a:sy n="33" d="100"/>
      </p:scale>
      <p:origin x="0" y="-4723"/>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1"/>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15.7.2025</a:t>
            </a:fld>
            <a:endParaRPr lang="cs-CZ"/>
          </a:p>
        </p:txBody>
      </p:sp>
      <p:sp>
        <p:nvSpPr>
          <p:cNvPr id="4" name="Zástupný symbol pro zápatí 3"/>
          <p:cNvSpPr>
            <a:spLocks noGrp="1"/>
          </p:cNvSpPr>
          <p:nvPr>
            <p:ph type="ftr" sz="quarter" idx="2"/>
          </p:nvPr>
        </p:nvSpPr>
        <p:spPr>
          <a:xfrm>
            <a:off x="0" y="9429832"/>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2"/>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2"/>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2"/>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15.7.2025</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9428244"/>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4"/>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01CAE4-CF3D-49F7-89C7-FD355832CE69}" type="slidenum">
              <a:rPr lang="en-GB" altLang="cs-CZ"/>
              <a:pPr/>
              <a:t>3</a:t>
            </a:fld>
            <a:endParaRPr lang="en-GB" altLang="cs-CZ"/>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GB" altLang="cs-CZ"/>
          </a:p>
        </p:txBody>
      </p:sp>
    </p:spTree>
    <p:extLst>
      <p:ext uri="{BB962C8B-B14F-4D97-AF65-F5344CB8AC3E}">
        <p14:creationId xmlns:p14="http://schemas.microsoft.com/office/powerpoint/2010/main" val="2479689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EA7D01C-E0C4-4C5D-9EDE-C8DE3912DFA0}" type="slidenum">
              <a:rPr lang="cs-CZ" smtClean="0"/>
              <a:t>27</a:t>
            </a:fld>
            <a:endParaRPr lang="cs-CZ"/>
          </a:p>
        </p:txBody>
      </p:sp>
    </p:spTree>
    <p:extLst>
      <p:ext uri="{BB962C8B-B14F-4D97-AF65-F5344CB8AC3E}">
        <p14:creationId xmlns:p14="http://schemas.microsoft.com/office/powerpoint/2010/main" val="1084079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29</a:t>
            </a:fld>
            <a:endParaRPr lang="cs-CZ"/>
          </a:p>
        </p:txBody>
      </p:sp>
    </p:spTree>
    <p:extLst>
      <p:ext uri="{BB962C8B-B14F-4D97-AF65-F5344CB8AC3E}">
        <p14:creationId xmlns:p14="http://schemas.microsoft.com/office/powerpoint/2010/main" val="1321739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EA7D01C-E0C4-4C5D-9EDE-C8DE3912DFA0}" type="slidenum">
              <a:rPr lang="cs-CZ" smtClean="0"/>
              <a:t>33</a:t>
            </a:fld>
            <a:endParaRPr lang="cs-CZ"/>
          </a:p>
        </p:txBody>
      </p:sp>
    </p:spTree>
    <p:extLst>
      <p:ext uri="{BB962C8B-B14F-4D97-AF65-F5344CB8AC3E}">
        <p14:creationId xmlns:p14="http://schemas.microsoft.com/office/powerpoint/2010/main" val="1241489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EA7D01C-E0C4-4C5D-9EDE-C8DE3912DFA0}" type="slidenum">
              <a:rPr lang="cs-CZ" smtClean="0"/>
              <a:t>36</a:t>
            </a:fld>
            <a:endParaRPr lang="cs-CZ"/>
          </a:p>
        </p:txBody>
      </p:sp>
    </p:spTree>
    <p:extLst>
      <p:ext uri="{BB962C8B-B14F-4D97-AF65-F5344CB8AC3E}">
        <p14:creationId xmlns:p14="http://schemas.microsoft.com/office/powerpoint/2010/main" val="1104498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47</a:t>
            </a:fld>
            <a:endParaRPr lang="cs-CZ"/>
          </a:p>
        </p:txBody>
      </p:sp>
    </p:spTree>
    <p:extLst>
      <p:ext uri="{BB962C8B-B14F-4D97-AF65-F5344CB8AC3E}">
        <p14:creationId xmlns:p14="http://schemas.microsoft.com/office/powerpoint/2010/main" val="198225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48</a:t>
            </a:fld>
            <a:endParaRPr lang="cs-CZ"/>
          </a:p>
        </p:txBody>
      </p:sp>
    </p:spTree>
    <p:extLst>
      <p:ext uri="{BB962C8B-B14F-4D97-AF65-F5344CB8AC3E}">
        <p14:creationId xmlns:p14="http://schemas.microsoft.com/office/powerpoint/2010/main" val="124895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Legendre associated functions,… free-air</a:t>
            </a:r>
            <a:r>
              <a:rPr lang="en-US" baseline="0" dirty="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a:t>
            </a:fld>
            <a:endParaRPr lang="cs-CZ"/>
          </a:p>
        </p:txBody>
      </p:sp>
    </p:spTree>
    <p:extLst>
      <p:ext uri="{BB962C8B-B14F-4D97-AF65-F5344CB8AC3E}">
        <p14:creationId xmlns:p14="http://schemas.microsoft.com/office/powerpoint/2010/main" val="66184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6</a:t>
            </a:fld>
            <a:endParaRPr lang="cs-CZ"/>
          </a:p>
        </p:txBody>
      </p:sp>
    </p:spTree>
    <p:extLst>
      <p:ext uri="{BB962C8B-B14F-4D97-AF65-F5344CB8AC3E}">
        <p14:creationId xmlns:p14="http://schemas.microsoft.com/office/powerpoint/2010/main" val="167317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12</a:t>
            </a:fld>
            <a:endParaRPr lang="cs-CZ"/>
          </a:p>
        </p:txBody>
      </p:sp>
    </p:spTree>
    <p:extLst>
      <p:ext uri="{BB962C8B-B14F-4D97-AF65-F5344CB8AC3E}">
        <p14:creationId xmlns:p14="http://schemas.microsoft.com/office/powerpoint/2010/main" val="967994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pPr>
              <a:defRPr/>
            </a:pPr>
            <a:fld id="{48F818A0-3BA9-4014-9C68-6487CDF9AA6D}" type="slidenum">
              <a:rPr lang="cs-CZ" smtClean="0"/>
              <a:pPr>
                <a:defRPr/>
              </a:pPr>
              <a:t>15</a:t>
            </a:fld>
            <a:endParaRPr lang="cs-CZ"/>
          </a:p>
        </p:txBody>
      </p:sp>
    </p:spTree>
    <p:extLst>
      <p:ext uri="{BB962C8B-B14F-4D97-AF65-F5344CB8AC3E}">
        <p14:creationId xmlns:p14="http://schemas.microsoft.com/office/powerpoint/2010/main" val="16292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16</a:t>
            </a:fld>
            <a:endParaRPr lang="cs-CZ"/>
          </a:p>
        </p:txBody>
      </p:sp>
    </p:spTree>
    <p:extLst>
      <p:ext uri="{BB962C8B-B14F-4D97-AF65-F5344CB8AC3E}">
        <p14:creationId xmlns:p14="http://schemas.microsoft.com/office/powerpoint/2010/main" val="3603102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EA7D01C-E0C4-4C5D-9EDE-C8DE3912DFA0}" type="slidenum">
              <a:rPr lang="cs-CZ" smtClean="0"/>
              <a:t>20</a:t>
            </a:fld>
            <a:endParaRPr lang="cs-CZ"/>
          </a:p>
        </p:txBody>
      </p:sp>
    </p:spTree>
    <p:extLst>
      <p:ext uri="{BB962C8B-B14F-4D97-AF65-F5344CB8AC3E}">
        <p14:creationId xmlns:p14="http://schemas.microsoft.com/office/powerpoint/2010/main" val="1133053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48F818A0-3BA9-4014-9C68-6487CDF9AA6D}" type="slidenum">
              <a:rPr lang="cs-CZ" smtClean="0"/>
              <a:pPr>
                <a:defRPr/>
              </a:pPr>
              <a:t>25</a:t>
            </a:fld>
            <a:endParaRPr lang="cs-CZ"/>
          </a:p>
        </p:txBody>
      </p:sp>
    </p:spTree>
    <p:extLst>
      <p:ext uri="{BB962C8B-B14F-4D97-AF65-F5344CB8AC3E}">
        <p14:creationId xmlns:p14="http://schemas.microsoft.com/office/powerpoint/2010/main" val="69005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EA7D01C-E0C4-4C5D-9EDE-C8DE3912DFA0}" type="slidenum">
              <a:rPr lang="cs-CZ" smtClean="0"/>
              <a:t>26</a:t>
            </a:fld>
            <a:endParaRPr lang="cs-CZ"/>
          </a:p>
        </p:txBody>
      </p:sp>
    </p:spTree>
    <p:extLst>
      <p:ext uri="{BB962C8B-B14F-4D97-AF65-F5344CB8AC3E}">
        <p14:creationId xmlns:p14="http://schemas.microsoft.com/office/powerpoint/2010/main" val="414419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ost@fsv.cvut.cz"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cilek@gli.cas.cz" TargetMode="External"/><Relationship Id="rId5" Type="http://schemas.openxmlformats.org/officeDocument/2006/relationships/hyperlink" Target="https://www.asu.cas.cz/~bezdek/vyzkum/rotating_3d_globe/" TargetMode="External"/><Relationship Id="rId4" Type="http://schemas.openxmlformats.org/officeDocument/2006/relationships/hyperlink" Target="mailto:bezdek@asu.cas.cz"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Intuitive_Machines_Nova-C" TargetMode="External"/><Relationship Id="rId2" Type="http://schemas.openxmlformats.org/officeDocument/2006/relationships/hyperlink" Target="https://en.wikipedia.org/wiki/Intuitive_Machines" TargetMode="External"/><Relationship Id="rId1" Type="http://schemas.openxmlformats.org/officeDocument/2006/relationships/slideLayout" Target="../slideLayouts/slideLayout7.xml"/><Relationship Id="rId6" Type="http://schemas.openxmlformats.org/officeDocument/2006/relationships/hyperlink" Target="https://www.nasa.gov/wp-content/uploads/2020/12/artemis_plan-20200921.pdf" TargetMode="External"/><Relationship Id="rId5" Type="http://schemas.openxmlformats.org/officeDocument/2006/relationships/hyperlink" Target="https://www.nasa.gov/feature/artemis/" TargetMode="External"/><Relationship Id="rId4" Type="http://schemas.openxmlformats.org/officeDocument/2006/relationships/hyperlink" Target="https://nssdc.gsfc.nasa.gov/nmc/spacecraft/display.action?id=IM-1-NOV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jp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16/j.icarus.2022.115086" TargetMode="External"/><Relationship Id="rId2" Type="http://schemas.openxmlformats.org/officeDocument/2006/relationships/hyperlink" Target="https://science.nasa.gov/mission/chandrayaan-1/"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Asteroid"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nature.com/articles/s41598-022-08305-x" TargetMode="External"/><Relationship Id="rId5" Type="http://schemas.openxmlformats.org/officeDocument/2006/relationships/hyperlink" Target="https://en.wikipedia.org/wiki/Solar_wind" TargetMode="External"/><Relationship Id="rId4" Type="http://schemas.openxmlformats.org/officeDocument/2006/relationships/hyperlink" Target="https://en.wikipedia.org/wiki/Proto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4.png"/><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hyperlink" Target="http://www.asu.cas.cz/~jklokocn" TargetMode="External"/><Relationship Id="rId3" Type="http://schemas.openxmlformats.org/officeDocument/2006/relationships/image" Target="../media/image70.jpe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hyperlink" Target="https://doi.org/10.1016/j.icarus.2022.115086" TargetMode="External"/><Relationship Id="rId10" Type="http://schemas.openxmlformats.org/officeDocument/2006/relationships/hyperlink" Target="https://www.asu.cas.cz/~jklokocn/MOON25_supplements/" TargetMode="External"/><Relationship Id="rId4" Type="http://schemas.openxmlformats.org/officeDocument/2006/relationships/hyperlink" Target="https://doi.org/10.1007/978-3-031-08867-4_2" TargetMode="External"/><Relationship Id="rId9" Type="http://schemas.openxmlformats.org/officeDocument/2006/relationships/hyperlink" Target="http://www.asu.cas.cz/~jklokoc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BAA9A651-E056-B80C-CD4D-F9A83744BD8C}"/>
              </a:ext>
            </a:extLst>
          </p:cNvPr>
          <p:cNvPicPr>
            <a:picLocks noChangeAspect="1"/>
          </p:cNvPicPr>
          <p:nvPr/>
        </p:nvPicPr>
        <p:blipFill>
          <a:blip r:embed="rId2"/>
          <a:stretch>
            <a:fillRect/>
          </a:stretch>
        </p:blipFill>
        <p:spPr>
          <a:xfrm>
            <a:off x="-6733256" y="-4195018"/>
            <a:ext cx="21078350" cy="11349880"/>
          </a:xfrm>
          <a:prstGeom prst="rect">
            <a:avLst/>
          </a:prstGeom>
        </p:spPr>
      </p:pic>
      <p:sp>
        <p:nvSpPr>
          <p:cNvPr id="4" name="TextovéPole 3">
            <a:extLst>
              <a:ext uri="{FF2B5EF4-FFF2-40B4-BE49-F238E27FC236}">
                <a16:creationId xmlns:a16="http://schemas.microsoft.com/office/drawing/2014/main" xmlns="" id="{DD8199E0-C1A0-31D1-17AF-B4BF2E6D32F8}"/>
              </a:ext>
            </a:extLst>
          </p:cNvPr>
          <p:cNvSpPr txBox="1"/>
          <p:nvPr/>
        </p:nvSpPr>
        <p:spPr>
          <a:xfrm>
            <a:off x="9468544" y="6381328"/>
            <a:ext cx="184731" cy="369332"/>
          </a:xfrm>
          <a:prstGeom prst="rect">
            <a:avLst/>
          </a:prstGeom>
          <a:noFill/>
        </p:spPr>
        <p:txBody>
          <a:bodyPr wrap="none" rtlCol="0">
            <a:spAutoFit/>
          </a:bodyPr>
          <a:lstStyle/>
          <a:p>
            <a:endParaRPr lang="cs-CZ" dirty="0"/>
          </a:p>
        </p:txBody>
      </p:sp>
      <p:sp>
        <p:nvSpPr>
          <p:cNvPr id="6" name="TextovéPole 5">
            <a:extLst>
              <a:ext uri="{FF2B5EF4-FFF2-40B4-BE49-F238E27FC236}">
                <a16:creationId xmlns:a16="http://schemas.microsoft.com/office/drawing/2014/main" xmlns="" id="{192FCC14-6B41-F87D-6498-17B82A3DEAF1}"/>
              </a:ext>
            </a:extLst>
          </p:cNvPr>
          <p:cNvSpPr txBox="1"/>
          <p:nvPr/>
        </p:nvSpPr>
        <p:spPr>
          <a:xfrm>
            <a:off x="6804248" y="6470684"/>
            <a:ext cx="2474788" cy="276999"/>
          </a:xfrm>
          <a:prstGeom prst="rect">
            <a:avLst/>
          </a:prstGeom>
          <a:noFill/>
        </p:spPr>
        <p:txBody>
          <a:bodyPr wrap="square">
            <a:spAutoFit/>
          </a:bodyPr>
          <a:lstStyle/>
          <a:p>
            <a:r>
              <a:rPr lang="cs-CZ" sz="1200" dirty="0" err="1">
                <a:solidFill>
                  <a:srgbClr val="0070C0"/>
                </a:solidFill>
                <a:latin typeface="Times New Roman" panose="02020603050405020304" pitchFamily="18" charset="0"/>
                <a:cs typeface="Times New Roman" panose="02020603050405020304" pitchFamily="18" charset="0"/>
              </a:rPr>
              <a:t>Credit</a:t>
            </a:r>
            <a:r>
              <a:rPr lang="cs-CZ" sz="1200" dirty="0">
                <a:solidFill>
                  <a:srgbClr val="0070C0"/>
                </a:solidFill>
                <a:latin typeface="Times New Roman" panose="02020603050405020304" pitchFamily="18" charset="0"/>
                <a:cs typeface="Times New Roman" panose="02020603050405020304" pitchFamily="18" charset="0"/>
              </a:rPr>
              <a:t>: </a:t>
            </a:r>
            <a:r>
              <a:rPr lang="cs-CZ" sz="1200" dirty="0" err="1">
                <a:solidFill>
                  <a:srgbClr val="0070C0"/>
                </a:solidFill>
                <a:latin typeface="Times New Roman" panose="02020603050405020304" pitchFamily="18" charset="0"/>
                <a:cs typeface="Times New Roman" panose="02020603050405020304" pitchFamily="18" charset="0"/>
              </a:rPr>
              <a:t>Zolt</a:t>
            </a:r>
            <a:r>
              <a:rPr lang="cs-CZ" sz="1200" dirty="0">
                <a:solidFill>
                  <a:srgbClr val="0070C0"/>
                </a:solidFill>
                <a:latin typeface="Times New Roman" panose="02020603050405020304" pitchFamily="18" charset="0"/>
                <a:cs typeface="Times New Roman" panose="02020603050405020304" pitchFamily="18" charset="0"/>
              </a:rPr>
              <a:t> </a:t>
            </a:r>
            <a:r>
              <a:rPr lang="cs-CZ" sz="1200" dirty="0" err="1">
                <a:solidFill>
                  <a:srgbClr val="0070C0"/>
                </a:solidFill>
                <a:latin typeface="Times New Roman" panose="02020603050405020304" pitchFamily="18" charset="0"/>
                <a:cs typeface="Times New Roman" panose="02020603050405020304" pitchFamily="18" charset="0"/>
              </a:rPr>
              <a:t>Levay</a:t>
            </a:r>
            <a:endParaRPr lang="cs-CZ" sz="12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E1878E87-2E50-5C5B-F113-9D4FFB15E50C}"/>
              </a:ext>
            </a:extLst>
          </p:cNvPr>
          <p:cNvSpPr>
            <a:spLocks noChangeArrowheads="1"/>
          </p:cNvSpPr>
          <p:nvPr/>
        </p:nvSpPr>
        <p:spPr bwMode="auto">
          <a:xfrm>
            <a:off x="2189287" y="3861048"/>
            <a:ext cx="691276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Prof. Jan Kostelecký</a:t>
            </a:r>
            <a:r>
              <a:rPr kumimoji="0" lang="cs-CZ" altLang="cs-CZ" sz="14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a:t>
            </a:r>
            <a:r>
              <a:rPr lang="cs-CZ" altLang="cs-CZ" sz="1400" dirty="0">
                <a:solidFill>
                  <a:schemeClr val="bg1"/>
                </a:solidFill>
                <a:latin typeface="Times New Roman" panose="02020603050405020304" pitchFamily="18" charset="0"/>
                <a:cs typeface="Times New Roman" panose="02020603050405020304" pitchFamily="18" charset="0"/>
              </a:rPr>
              <a:t>, </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Katedra geodezie a </a:t>
            </a:r>
            <a:r>
              <a:rPr kumimoji="0" lang="cs-CZ" altLang="cs-CZ" sz="14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důlniho</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cs-CZ" altLang="cs-CZ" sz="14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měřctvi</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endParaRPr kumimoji="0" lang="en-US"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lang="en-US" altLang="cs-CZ" sz="1400" dirty="0">
                <a:solidFill>
                  <a:schemeClr val="bg1"/>
                </a:solidFill>
                <a:latin typeface="Times New Roman" panose="02020603050405020304" pitchFamily="18" charset="0"/>
                <a:cs typeface="Times New Roman" panose="02020603050405020304" pitchFamily="18" charset="0"/>
              </a:rPr>
              <a:t>      </a:t>
            </a:r>
            <a:r>
              <a:rPr lang="cs-CZ" altLang="cs-CZ" sz="1400" dirty="0">
                <a:solidFill>
                  <a:schemeClr val="bg1"/>
                </a:solidFill>
                <a:latin typeface="Times New Roman" panose="02020603050405020304" pitchFamily="18" charset="0"/>
                <a:cs typeface="Times New Roman" panose="02020603050405020304" pitchFamily="18" charset="0"/>
              </a:rPr>
              <a:t>   </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Hornicko-</a:t>
            </a:r>
            <a:r>
              <a:rPr kumimoji="0" lang="cs-CZ" altLang="cs-CZ" sz="14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geologicka</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fakulta VSB - TU Ostrava, </a:t>
            </a:r>
            <a:endParaRPr kumimoji="0" lang="en-US"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kumimoji="0" lang="en-US"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&amp; </a:t>
            </a:r>
            <a:r>
              <a:rPr kumimoji="0" lang="cs-CZ" altLang="cs-CZ" sz="14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Výzkumny</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ustav geodeticky, topograficky a kartograficky, GO </a:t>
            </a:r>
            <a:r>
              <a:rPr kumimoji="0" lang="cs-CZ" altLang="cs-CZ" sz="14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Pecný</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Ondřejov, </a:t>
            </a:r>
            <a:endParaRPr kumimoji="0" lang="en-US"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lang="en-US" altLang="cs-CZ" sz="1400" dirty="0">
                <a:solidFill>
                  <a:schemeClr val="bg1"/>
                </a:solidFill>
                <a:latin typeface="Times New Roman" panose="02020603050405020304" pitchFamily="18" charset="0"/>
                <a:cs typeface="Times New Roman" panose="02020603050405020304" pitchFamily="18" charset="0"/>
              </a:rPr>
              <a:t>         </a:t>
            </a:r>
            <a:r>
              <a:rPr lang="cs-CZ" altLang="cs-CZ" sz="1400" dirty="0">
                <a:solidFill>
                  <a:schemeClr val="bg1"/>
                </a:solidFill>
                <a:latin typeface="Times New Roman" panose="02020603050405020304" pitchFamily="18" charset="0"/>
                <a:cs typeface="Times New Roman" panose="02020603050405020304" pitchFamily="18" charset="0"/>
              </a:rPr>
              <a:t> </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kost@fsv.cvut.cz</a:t>
            </a:r>
            <a:endParaRPr lang="cs-CZ" altLang="cs-CZ" sz="1400" dirty="0">
              <a:solidFill>
                <a:schemeClr val="bg1"/>
              </a:solidFill>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lang="cs-CZ" altLang="cs-CZ" sz="1400" dirty="0">
              <a:solidFill>
                <a:schemeClr val="bg1"/>
              </a:solidFill>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lang="en-US" altLang="cs-CZ" sz="1400" dirty="0">
                <a:solidFill>
                  <a:schemeClr val="bg1"/>
                </a:solidFill>
                <a:latin typeface="Times New Roman" panose="02020603050405020304" pitchFamily="18" charset="0"/>
                <a:cs typeface="Times New Roman" panose="02020603050405020304" pitchFamily="18" charset="0"/>
              </a:rPr>
              <a:t>Ale</a:t>
            </a:r>
            <a:r>
              <a:rPr lang="cs-CZ" altLang="cs-CZ" sz="1400" dirty="0">
                <a:solidFill>
                  <a:schemeClr val="bg1"/>
                </a:solidFill>
                <a:latin typeface="Times New Roman" panose="02020603050405020304" pitchFamily="18" charset="0"/>
                <a:cs typeface="Times New Roman" panose="02020603050405020304" pitchFamily="18" charset="0"/>
              </a:rPr>
              <a:t>š Bezděk, A</a:t>
            </a:r>
            <a:r>
              <a:rPr lang="en-US" altLang="cs-CZ" sz="1400" dirty="0">
                <a:solidFill>
                  <a:schemeClr val="bg1"/>
                </a:solidFill>
                <a:latin typeface="Times New Roman" panose="02020603050405020304" pitchFamily="18" charset="0"/>
                <a:cs typeface="Times New Roman" panose="02020603050405020304" pitchFamily="18" charset="0"/>
              </a:rPr>
              <a:t>S</a:t>
            </a:r>
            <a:r>
              <a:rPr lang="cs-CZ" altLang="cs-CZ" sz="1400" dirty="0">
                <a:solidFill>
                  <a:schemeClr val="bg1"/>
                </a:solidFill>
                <a:latin typeface="Times New Roman" panose="02020603050405020304" pitchFamily="18" charset="0"/>
                <a:cs typeface="Times New Roman" panose="02020603050405020304" pitchFamily="18" charset="0"/>
              </a:rPr>
              <a:t>Ú </a:t>
            </a:r>
            <a:r>
              <a:rPr lang="cs-CZ" altLang="cs-CZ" sz="1400">
                <a:solidFill>
                  <a:schemeClr val="bg1"/>
                </a:solidFill>
                <a:latin typeface="Times New Roman" panose="02020603050405020304" pitchFamily="18" charset="0"/>
                <a:cs typeface="Times New Roman" panose="02020603050405020304" pitchFamily="18" charset="0"/>
              </a:rPr>
              <a:t>AV </a:t>
            </a:r>
            <a:r>
              <a:rPr lang="cs-CZ" altLang="cs-CZ" sz="1400" smtClean="0">
                <a:solidFill>
                  <a:schemeClr val="bg1"/>
                </a:solidFill>
                <a:latin typeface="Times New Roman" panose="02020603050405020304" pitchFamily="18" charset="0"/>
                <a:cs typeface="Times New Roman" panose="02020603050405020304" pitchFamily="18" charset="0"/>
              </a:rPr>
              <a:t>Ondřejov</a:t>
            </a:r>
            <a:r>
              <a:rPr lang="cs-CZ" altLang="cs-CZ" sz="1400" dirty="0">
                <a:solidFill>
                  <a:schemeClr val="bg1"/>
                </a:solidFill>
                <a:latin typeface="Times New Roman" panose="02020603050405020304" pitchFamily="18" charset="0"/>
                <a:cs typeface="Times New Roman" panose="02020603050405020304" pitchFamily="18" charset="0"/>
              </a:rPr>
              <a:t>, </a:t>
            </a:r>
            <a:r>
              <a:rPr lang="en-US" altLang="cs-CZ" sz="14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b</a:t>
            </a:r>
            <a:r>
              <a:rPr lang="cs-CZ" altLang="cs-CZ" sz="1400" dirty="0" err="1">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ezdek</a:t>
            </a:r>
            <a:r>
              <a:rPr lang="en-US" altLang="cs-CZ" sz="14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a:t>
            </a:r>
            <a:r>
              <a:rPr lang="cs-CZ" altLang="cs-CZ" sz="1400"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asu.cas.cz</a:t>
            </a:r>
            <a:r>
              <a:rPr lang="en-US" altLang="cs-CZ" sz="1400" dirty="0">
                <a:solidFill>
                  <a:schemeClr val="bg1"/>
                </a:solidFill>
                <a:latin typeface="Times New Roman" panose="02020603050405020304" pitchFamily="18" charset="0"/>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pPr>
            <a:r>
              <a:rPr lang="en-US" altLang="cs-CZ" sz="1400" dirty="0">
                <a:solidFill>
                  <a:schemeClr val="bg1"/>
                </a:solidFill>
                <a:latin typeface="Times New Roman" panose="02020603050405020304" pitchFamily="18" charset="0"/>
                <a:cs typeface="Times New Roman" panose="02020603050405020304" pitchFamily="18" charset="0"/>
              </a:rPr>
              <a:t>         ©</a:t>
            </a:r>
            <a:r>
              <a:rPr lang="cs-CZ" altLang="cs-CZ" sz="1400" dirty="0">
                <a:solidFill>
                  <a:schemeClr val="bg1"/>
                </a:solidFill>
                <a:latin typeface="Times New Roman" panose="02020603050405020304" pitchFamily="18" charset="0"/>
                <a:cs typeface="Times New Roman" panose="02020603050405020304" pitchFamily="18" charset="0"/>
              </a:rPr>
              <a:t>  a</a:t>
            </a:r>
            <a:r>
              <a:rPr lang="en-US" altLang="cs-CZ" sz="1400" dirty="0" err="1">
                <a:solidFill>
                  <a:schemeClr val="bg1"/>
                </a:solidFill>
                <a:latin typeface="Times New Roman" panose="02020603050405020304" pitchFamily="18" charset="0"/>
                <a:cs typeface="Times New Roman" panose="02020603050405020304" pitchFamily="18" charset="0"/>
              </a:rPr>
              <a:t>nimace</a:t>
            </a:r>
            <a:r>
              <a:rPr lang="en-US" altLang="cs-CZ" sz="1400" dirty="0">
                <a:solidFill>
                  <a:schemeClr val="bg1"/>
                </a:solidFill>
                <a:latin typeface="Times New Roman" panose="02020603050405020304" pitchFamily="18" charset="0"/>
                <a:cs typeface="Times New Roman" panose="02020603050405020304" pitchFamily="18" charset="0"/>
              </a:rPr>
              <a:t> </a:t>
            </a:r>
            <a:r>
              <a:rPr lang="en-US" altLang="cs-CZ" sz="1400" dirty="0" err="1">
                <a:solidFill>
                  <a:schemeClr val="bg1"/>
                </a:solidFill>
                <a:latin typeface="Times New Roman" panose="02020603050405020304" pitchFamily="18" charset="0"/>
                <a:cs typeface="Times New Roman" panose="02020603050405020304" pitchFamily="18" charset="0"/>
              </a:rPr>
              <a:t>topografie</a:t>
            </a:r>
            <a:r>
              <a:rPr lang="en-US" altLang="cs-CZ" sz="1400" dirty="0">
                <a:solidFill>
                  <a:schemeClr val="bg1"/>
                </a:solidFill>
                <a:latin typeface="Times New Roman" panose="02020603050405020304" pitchFamily="18" charset="0"/>
                <a:cs typeface="Times New Roman" panose="02020603050405020304" pitchFamily="18" charset="0"/>
              </a:rPr>
              <a:t> pro Zemi, Mesic  </a:t>
            </a:r>
            <a:r>
              <a:rPr lang="en-US" altLang="cs-CZ" sz="1400" dirty="0" err="1">
                <a:solidFill>
                  <a:schemeClr val="bg1"/>
                </a:solidFill>
                <a:latin typeface="Times New Roman" panose="02020603050405020304" pitchFamily="18" charset="0"/>
                <a:cs typeface="Times New Roman" panose="02020603050405020304" pitchFamily="18" charset="0"/>
              </a:rPr>
              <a:t>i</a:t>
            </a:r>
            <a:r>
              <a:rPr lang="en-US" altLang="cs-CZ" sz="1400" dirty="0">
                <a:solidFill>
                  <a:schemeClr val="bg1"/>
                </a:solidFill>
                <a:latin typeface="Times New Roman" panose="02020603050405020304" pitchFamily="18" charset="0"/>
                <a:cs typeface="Times New Roman" panose="02020603050405020304" pitchFamily="18" charset="0"/>
              </a:rPr>
              <a:t>  Mar</a:t>
            </a:r>
            <a:r>
              <a:rPr lang="cs-CZ" altLang="cs-CZ" sz="1400" dirty="0">
                <a:solidFill>
                  <a:schemeClr val="bg1"/>
                </a:solidFill>
                <a:latin typeface="Times New Roman" panose="02020603050405020304" pitchFamily="18" charset="0"/>
                <a:cs typeface="Times New Roman" panose="02020603050405020304" pitchFamily="18" charset="0"/>
              </a:rPr>
              <a:t>s</a:t>
            </a:r>
            <a:endParaRPr lang="en-US" altLang="cs-CZ" sz="1400" dirty="0">
              <a:solidFill>
                <a:schemeClr val="bg1"/>
              </a:solidFill>
              <a:latin typeface="Times New Roman" panose="02020603050405020304" pitchFamily="18" charset="0"/>
              <a:cs typeface="Times New Roman" panose="02020603050405020304" pitchFamily="18" charset="0"/>
            </a:endParaRPr>
          </a:p>
          <a:p>
            <a:r>
              <a:rPr lang="en-GB" sz="1800" b="1" u="sng" dirty="0">
                <a:solidFill>
                  <a:srgbClr val="009999"/>
                </a:solidFill>
                <a:effectLst/>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xmlns="" val="tx"/>
                    </a:ext>
                  </a:extLst>
                </a:hlinkClick>
              </a:rPr>
              <a:t>       https://www.asu.cas.cz/~bezdek/vyzkum/rotating_3d_globe</a:t>
            </a:r>
            <a:r>
              <a:rPr lang="en-GB" sz="1800" u="sng" dirty="0">
                <a:solidFill>
                  <a:srgbClr val="00B0F0"/>
                </a:solidFill>
                <a:effectLst/>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xmlns="" val="tx"/>
                    </a:ext>
                  </a:extLst>
                </a:hlinkClick>
              </a:rPr>
              <a:t>/</a:t>
            </a:r>
            <a:endParaRPr lang="cs-CZ" sz="1800" u="sng" dirty="0">
              <a:solidFill>
                <a:srgbClr val="00B0F0"/>
              </a:solidFill>
              <a:effectLst/>
              <a:latin typeface="Times New Roman" panose="02020603050405020304" pitchFamily="18" charset="0"/>
              <a:ea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lang="cs-CZ" altLang="cs-CZ" sz="1400" dirty="0">
              <a:solidFill>
                <a:schemeClr val="bg1"/>
              </a:solidFill>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lang="cs-CZ" altLang="cs-CZ" sz="1400" dirty="0">
                <a:solidFill>
                  <a:schemeClr val="bg1"/>
                </a:solidFill>
                <a:latin typeface="Times New Roman" panose="02020603050405020304" pitchFamily="18" charset="0"/>
                <a:cs typeface="Times New Roman" panose="02020603050405020304" pitchFamily="18" charset="0"/>
              </a:rPr>
              <a:t>  </a:t>
            </a:r>
            <a:endParaRPr lang="en-US" altLang="cs-CZ" sz="1400" dirty="0">
              <a:solidFill>
                <a:schemeClr val="bg1"/>
              </a:solidFill>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lang="cs-CZ" altLang="cs-CZ" sz="1400" dirty="0">
                <a:solidFill>
                  <a:schemeClr val="bg1"/>
                </a:solidFill>
                <a:latin typeface="Times New Roman" panose="02020603050405020304" pitchFamily="18" charset="0"/>
                <a:cs typeface="Times New Roman" panose="02020603050405020304" pitchFamily="18" charset="0"/>
              </a:rPr>
              <a:t>     </a:t>
            </a:r>
            <a:r>
              <a:rPr lang="en-US" altLang="cs-CZ" sz="1400" dirty="0">
                <a:solidFill>
                  <a:schemeClr val="bg1"/>
                </a:solidFill>
                <a:latin typeface="Times New Roman" panose="02020603050405020304" pitchFamily="18" charset="0"/>
                <a:cs typeface="Times New Roman" panose="02020603050405020304" pitchFamily="18" charset="0"/>
              </a:rPr>
              <a:t>V</a:t>
            </a:r>
            <a:r>
              <a:rPr lang="cs-CZ" altLang="cs-CZ" sz="1400" dirty="0" err="1">
                <a:solidFill>
                  <a:schemeClr val="bg1"/>
                </a:solidFill>
                <a:latin typeface="Times New Roman" panose="02020603050405020304" pitchFamily="18" charset="0"/>
                <a:cs typeface="Times New Roman" panose="02020603050405020304" pitchFamily="18" charset="0"/>
              </a:rPr>
              <a:t>áclav</a:t>
            </a:r>
            <a:r>
              <a:rPr lang="cs-CZ" altLang="cs-CZ" sz="1400" dirty="0">
                <a:solidFill>
                  <a:schemeClr val="bg1"/>
                </a:solidFill>
                <a:latin typeface="Times New Roman" panose="02020603050405020304" pitchFamily="18" charset="0"/>
                <a:cs typeface="Times New Roman" panose="02020603050405020304" pitchFamily="18" charset="0"/>
              </a:rPr>
              <a:t> </a:t>
            </a:r>
            <a:r>
              <a:rPr lang="cs-CZ" altLang="cs-CZ" sz="1400" dirty="0" err="1">
                <a:solidFill>
                  <a:schemeClr val="bg1"/>
                </a:solidFill>
                <a:latin typeface="Times New Roman" panose="02020603050405020304" pitchFamily="18" charset="0"/>
                <a:cs typeface="Times New Roman" panose="02020603050405020304" pitchFamily="18" charset="0"/>
              </a:rPr>
              <a:t>Cílek</a:t>
            </a:r>
            <a:r>
              <a:rPr lang="cs-CZ" altLang="cs-CZ" sz="1400" dirty="0">
                <a:solidFill>
                  <a:schemeClr val="bg1"/>
                </a:solidFill>
                <a:latin typeface="Times New Roman" panose="02020603050405020304" pitchFamily="18" charset="0"/>
                <a:cs typeface="Times New Roman" panose="02020603050405020304" pitchFamily="18" charset="0"/>
              </a:rPr>
              <a:t>, GÚ </a:t>
            </a:r>
            <a:r>
              <a:rPr lang="en-US" altLang="cs-CZ" sz="1400" dirty="0">
                <a:solidFill>
                  <a:schemeClr val="bg1"/>
                </a:solidFill>
                <a:latin typeface="Times New Roman" panose="02020603050405020304" pitchFamily="18" charset="0"/>
                <a:cs typeface="Times New Roman" panose="02020603050405020304" pitchFamily="18" charset="0"/>
              </a:rPr>
              <a:t> AV </a:t>
            </a:r>
            <a:r>
              <a:rPr lang="cs-CZ" altLang="cs-CZ" sz="1400" dirty="0">
                <a:solidFill>
                  <a:schemeClr val="bg1"/>
                </a:solidFill>
                <a:latin typeface="Times New Roman" panose="02020603050405020304" pitchFamily="18" charset="0"/>
                <a:cs typeface="Times New Roman" panose="02020603050405020304" pitchFamily="18" charset="0"/>
              </a:rPr>
              <a:t>Praha, </a:t>
            </a:r>
            <a:r>
              <a:rPr lang="cs-CZ" altLang="cs-CZ" sz="1400" dirty="0" err="1">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cilek</a:t>
            </a:r>
            <a:r>
              <a:rPr lang="en-US" altLang="cs-CZ" sz="1400" dirty="0">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a:t>
            </a:r>
            <a:r>
              <a:rPr lang="cs-CZ" altLang="cs-CZ" sz="1400" dirty="0">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gli.cas.cz</a:t>
            </a:r>
            <a:endParaRPr lang="en-US" altLang="cs-CZ" sz="1400" dirty="0">
              <a:solidFill>
                <a:schemeClr val="bg1"/>
              </a:solidFill>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kumimoji="0" lang="cs-CZ" altLang="cs-CZ"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r>
              <a:rPr lang="cs-CZ" altLang="cs-CZ" sz="1400" dirty="0">
                <a:solidFill>
                  <a:schemeClr val="bg1"/>
                </a:solidFill>
                <a:latin typeface="Times New Roman" panose="02020603050405020304" pitchFamily="18" charset="0"/>
                <a:cs typeface="Times New Roman" panose="02020603050405020304" pitchFamily="18" charset="0"/>
              </a:rPr>
              <a:t>    </a:t>
            </a:r>
            <a: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r>
            <a:br>
              <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br>
            <a:endParaRPr kumimoji="0" lang="cs-CZ" altLang="cs-CZ"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5" name="TextovéPole 4">
            <a:extLst>
              <a:ext uri="{FF2B5EF4-FFF2-40B4-BE49-F238E27FC236}">
                <a16:creationId xmlns:a16="http://schemas.microsoft.com/office/drawing/2014/main" xmlns="" id="{E0CA6CE7-B1A2-6DE6-1EB5-A6FB456D58FB}"/>
              </a:ext>
            </a:extLst>
          </p:cNvPr>
          <p:cNvSpPr txBox="1"/>
          <p:nvPr/>
        </p:nvSpPr>
        <p:spPr>
          <a:xfrm>
            <a:off x="3995936" y="110317"/>
            <a:ext cx="4956998" cy="2739211"/>
          </a:xfrm>
          <a:prstGeom prst="rect">
            <a:avLst/>
          </a:prstGeom>
          <a:noFill/>
        </p:spPr>
        <p:txBody>
          <a:bodyPr wrap="none" rtlCol="0">
            <a:spAutoFit/>
          </a:bodyPr>
          <a:lstStyle/>
          <a:p>
            <a:r>
              <a:rPr lang="en-US" sz="6000" dirty="0">
                <a:solidFill>
                  <a:schemeClr val="bg1"/>
                </a:solidFill>
                <a:latin typeface="Times New Roman" panose="02020603050405020304" pitchFamily="18" charset="0"/>
                <a:cs typeface="Times New Roman" panose="02020603050405020304" pitchFamily="18" charset="0"/>
              </a:rPr>
              <a:t>Voda </a:t>
            </a:r>
            <a:r>
              <a:rPr lang="en-US" sz="6000" dirty="0" err="1">
                <a:solidFill>
                  <a:schemeClr val="bg1"/>
                </a:solidFill>
                <a:latin typeface="Times New Roman" panose="02020603050405020304" pitchFamily="18" charset="0"/>
                <a:cs typeface="Times New Roman" panose="02020603050405020304" pitchFamily="18" charset="0"/>
              </a:rPr>
              <a:t>na</a:t>
            </a:r>
            <a:r>
              <a:rPr lang="en-US" sz="6000" dirty="0">
                <a:solidFill>
                  <a:schemeClr val="bg1"/>
                </a:solidFill>
                <a:latin typeface="Times New Roman" panose="02020603050405020304" pitchFamily="18" charset="0"/>
                <a:cs typeface="Times New Roman" panose="02020603050405020304" pitchFamily="18" charset="0"/>
              </a:rPr>
              <a:t> M</a:t>
            </a:r>
            <a:r>
              <a:rPr lang="cs-CZ" sz="6000" dirty="0" err="1">
                <a:solidFill>
                  <a:schemeClr val="bg1"/>
                </a:solidFill>
                <a:latin typeface="Times New Roman" panose="02020603050405020304" pitchFamily="18" charset="0"/>
                <a:cs typeface="Times New Roman" panose="02020603050405020304" pitchFamily="18" charset="0"/>
              </a:rPr>
              <a:t>ěsí</a:t>
            </a:r>
            <a:r>
              <a:rPr lang="en-US" sz="6000" dirty="0">
                <a:solidFill>
                  <a:schemeClr val="bg1"/>
                </a:solidFill>
                <a:latin typeface="Times New Roman" panose="02020603050405020304" pitchFamily="18" charset="0"/>
                <a:cs typeface="Times New Roman" panose="02020603050405020304" pitchFamily="18" charset="0"/>
              </a:rPr>
              <a:t>ci</a:t>
            </a:r>
          </a:p>
          <a:p>
            <a:endParaRPr lang="en-US" sz="4000" dirty="0">
              <a:solidFill>
                <a:schemeClr val="bg1"/>
              </a:solidFill>
              <a:latin typeface="Times New Roman" panose="02020603050405020304" pitchFamily="18" charset="0"/>
              <a:cs typeface="Times New Roman" panose="02020603050405020304" pitchFamily="18" charset="0"/>
            </a:endParaRPr>
          </a:p>
          <a:p>
            <a:r>
              <a:rPr lang="cs-CZ"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M</a:t>
            </a:r>
            <a:r>
              <a:rPr lang="cs-CZ" sz="2400" dirty="0">
                <a:solidFill>
                  <a:schemeClr val="bg1"/>
                </a:solidFill>
                <a:latin typeface="Times New Roman" panose="02020603050405020304" pitchFamily="18" charset="0"/>
                <a:cs typeface="Times New Roman" panose="02020603050405020304" pitchFamily="18" charset="0"/>
              </a:rPr>
              <a:t>Ú AV ČR a ČAS Praha</a:t>
            </a:r>
          </a:p>
          <a:p>
            <a:r>
              <a:rPr lang="cs-CZ" sz="2400" dirty="0">
                <a:solidFill>
                  <a:schemeClr val="bg1"/>
                </a:solidFill>
                <a:latin typeface="Times New Roman" panose="02020603050405020304" pitchFamily="18" charset="0"/>
                <a:cs typeface="Times New Roman" panose="02020603050405020304" pitchFamily="18" charset="0"/>
              </a:rPr>
              <a:t>       11. 6. 2025</a:t>
            </a:r>
          </a:p>
          <a:p>
            <a:r>
              <a:rPr lang="cs-CZ" altLang="cs-CZ" sz="2400" dirty="0">
                <a:solidFill>
                  <a:schemeClr val="bg1"/>
                </a:solidFill>
                <a:latin typeface="Times New Roman" panose="02020603050405020304" pitchFamily="18" charset="0"/>
                <a:cs typeface="Times New Roman" panose="02020603050405020304" pitchFamily="18" charset="0"/>
              </a:rPr>
              <a:t>       Přednáší Jaroslav Klokočník</a:t>
            </a:r>
            <a:endParaRPr lang="cs-CZ"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206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1691680" y="1934128"/>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1691680" y="1934128"/>
                <a:ext cx="1522148" cy="667619"/>
              </a:xfrm>
              <a:prstGeom prst="rect">
                <a:avLst/>
              </a:prstGeom>
              <a:blipFill rotWithShape="0">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5220072" y="193412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5220072" y="1934128"/>
                <a:ext cx="2020233" cy="667619"/>
              </a:xfrm>
              <a:prstGeom prst="rect">
                <a:avLst/>
              </a:prstGeom>
              <a:blipFill rotWithShape="0">
                <a:blip r:embed="rId3"/>
                <a:stretch>
                  <a:fillRect/>
                </a:stretch>
              </a:blipFill>
            </p:spPr>
            <p:txBody>
              <a:bodyPr/>
              <a:lstStyle/>
              <a:p>
                <a:r>
                  <a:rPr lang="cs-CZ">
                    <a:noFill/>
                  </a:rPr>
                  <a:t> </a:t>
                </a:r>
              </a:p>
            </p:txBody>
          </p:sp>
        </mc:Fallback>
      </mc:AlternateContent>
      <p:sp>
        <p:nvSpPr>
          <p:cNvPr id="8" name="Obdélník 7"/>
          <p:cNvSpPr/>
          <p:nvPr/>
        </p:nvSpPr>
        <p:spPr>
          <a:xfrm>
            <a:off x="1421650" y="256477"/>
            <a:ext cx="7020780" cy="800219"/>
          </a:xfrm>
          <a:prstGeom prst="rect">
            <a:avLst/>
          </a:prstGeom>
        </p:spPr>
        <p:txBody>
          <a:bodyPr wrap="square">
            <a:spAutoFit/>
          </a:bodyPr>
          <a:lstStyle/>
          <a:p>
            <a:r>
              <a:rPr lang="en-GB" i="1" dirty="0">
                <a:latin typeface="Times New Roman" panose="02020603050405020304" pitchFamily="18" charset="0"/>
                <a:ea typeface="Times New Roman" panose="02020603050405020304" pitchFamily="18" charset="0"/>
              </a:rPr>
              <a:t>Virtual deformations </a:t>
            </a:r>
            <a:r>
              <a:rPr lang="en-GB" sz="1600" dirty="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a:latin typeface="Times New Roman" panose="02020603050405020304" pitchFamily="18" charset="0"/>
                <a:ea typeface="Times New Roman" panose="02020603050405020304" pitchFamily="18" charset="0"/>
              </a:rPr>
              <a:t>2012, </a:t>
            </a:r>
            <a:r>
              <a:rPr lang="en-GB" sz="1600" dirty="0" err="1">
                <a:latin typeface="Times New Roman" panose="02020603050405020304" pitchFamily="18" charset="0"/>
                <a:ea typeface="Times New Roman" panose="02020603050405020304" pitchFamily="18" charset="0"/>
              </a:rPr>
              <a:t>Klokočník</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a:latin typeface="Times New Roman" panose="02020603050405020304" pitchFamily="18" charset="0"/>
                <a:ea typeface="Times New Roman" panose="02020603050405020304" pitchFamily="18" charset="0"/>
              </a:rPr>
              <a:t>2013)</a:t>
            </a:r>
            <a:r>
              <a:rPr lang="en-GB" sz="1600" dirty="0">
                <a:solidFill>
                  <a:srgbClr val="FF0000"/>
                </a:solidFill>
                <a:latin typeface="Times New Roman" panose="02020603050405020304" pitchFamily="18" charset="0"/>
                <a:ea typeface="Times New Roman" panose="02020603050405020304" pitchFamily="18" charset="0"/>
              </a:rPr>
              <a:t> </a:t>
            </a:r>
          </a:p>
          <a:p>
            <a:endParaRPr lang="en-GB" sz="1600" dirty="0">
              <a:solidFill>
                <a:srgbClr val="FF0000"/>
              </a:solidFill>
              <a:latin typeface="Times New Roman" panose="02020603050405020304" pitchFamily="18" charset="0"/>
            </a:endParaRPr>
          </a:p>
          <a:p>
            <a:endParaRPr lang="cs-CZ" sz="1200" dirty="0"/>
          </a:p>
        </p:txBody>
      </p:sp>
      <p:sp>
        <p:nvSpPr>
          <p:cNvPr id="15" name="Rectangle 1"/>
          <p:cNvSpPr>
            <a:spLocks noChangeArrowheads="1"/>
          </p:cNvSpPr>
          <p:nvPr/>
        </p:nvSpPr>
        <p:spPr bwMode="auto">
          <a:xfrm>
            <a:off x="34336" y="908720"/>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directions of such a deformation due to “erosion” brought about solely by “gravity origin”.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If there would be a tidal potential </a:t>
            </a:r>
            <a:r>
              <a:rPr kumimoji="0" lang="en-GB"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a:t>
            </a: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then the horizontal shifts (deformations) would exist due to it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 they could be expressed </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 north-south direction (latitude direction) … [left] </a:t>
            </a:r>
            <a:r>
              <a:rPr lang="en-US" sz="1200" dirty="0">
                <a:ea typeface="Times New Roman" panose="02020603050405020304" pitchFamily="18" charset="0"/>
              </a:rPr>
              <a:t>             </a:t>
            </a: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and in east-west direction (longitudinal direction) … [right]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where </a:t>
            </a:r>
            <a:r>
              <a:rPr kumimoji="0" lang="en-GB"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g</a:t>
            </a:r>
            <a:r>
              <a:rPr kumimoji="0" lang="en-GB"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is the gravity acceleration 9.81 m</a:t>
            </a:r>
            <a:r>
              <a:rPr kumimoji="0" lang="en-GB"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GB" sz="1200" b="0" i="0" u="none" strike="noStrike" cap="none" normalizeH="0" baseline="0" dirty="0">
                <a:ln>
                  <a:noFill/>
                </a:ln>
                <a:solidFill>
                  <a:schemeClr val="tx1"/>
                </a:solidFill>
                <a:effectLst/>
                <a:ea typeface="Times New Roman" panose="02020603050405020304" pitchFamily="18" charset="0"/>
              </a:rPr>
              <a:t>s</a:t>
            </a:r>
            <a:r>
              <a:rPr kumimoji="0" lang="en-GB" sz="12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a:t>
            </a:r>
            <a:r>
              <a:rPr kumimoji="0" lang="en-GB"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err="1">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is the elastic coefficient (</a:t>
            </a:r>
            <a:r>
              <a:rPr kumimoji="0" lang="en-GB" sz="1200" b="0" i="0" u="none" strike="noStrike" cap="none" normalizeH="0" baseline="0" dirty="0" err="1">
                <a:ln>
                  <a:noFill/>
                </a:ln>
                <a:solidFill>
                  <a:schemeClr val="tx1"/>
                </a:solidFill>
                <a:effectLst/>
                <a:latin typeface="+mn-lt"/>
                <a:ea typeface="Times New Roman" panose="02020603050405020304" pitchFamily="18" charset="0"/>
                <a:sym typeface="Symbol" panose="05050102010706020507" pitchFamily="18" charset="2"/>
              </a:rPr>
              <a:t>Shida</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number) expressing the elastic properties of the Earth as a planet (</a:t>
            </a:r>
            <a:r>
              <a:rPr kumimoji="0" lang="en-GB" sz="1200" b="0" i="1" u="none" strike="noStrike" cap="none" normalizeH="0" baseline="0" dirty="0" err="1">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 0.08),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φ</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and </a:t>
            </a: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λ</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are the geocentric coordinates (latitude and longitude) of a point </a:t>
            </a: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P</a:t>
            </a:r>
            <a:r>
              <a:rPr kumimoji="0" lang="en-GB"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where we measure </a:t>
            </a:r>
            <a:r>
              <a:rPr kumimoji="0" lang="en-GB" sz="1200" b="0"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T</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kumimoji="0" lang="en-GB" altLang="zh-CN" sz="1200" b="0" i="0" u="none" strike="noStrike" cap="none" normalizeH="0" baseline="0" dirty="0" err="1">
                <a:ln>
                  <a:noFill/>
                </a:ln>
                <a:effectLst/>
                <a:latin typeface="+mn-lt"/>
                <a:ea typeface="Times New Roman" panose="02020603050405020304" pitchFamily="18" charset="0"/>
                <a:sym typeface="Symbol" panose="05050102010706020507" pitchFamily="18" charset="2"/>
              </a:rPr>
              <a:t>Brdička</a:t>
            </a: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 </a:t>
            </a:r>
            <a:r>
              <a:rPr kumimoji="0" lang="en-GB" altLang="zh-CN" sz="1200" b="0" i="1" u="none" strike="noStrike" cap="none" normalizeH="0" baseline="0" dirty="0">
                <a:ln>
                  <a:noFill/>
                </a:ln>
                <a:effectLst/>
                <a:latin typeface="+mn-lt"/>
                <a:ea typeface="Times New Roman" panose="02020603050405020304" pitchFamily="18" charset="0"/>
                <a:sym typeface="Symbol" panose="05050102010706020507" pitchFamily="18" charset="2"/>
              </a:rPr>
              <a:t>et al. </a:t>
            </a: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2000).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The tensor of (small) deformation </a:t>
            </a:r>
            <a:r>
              <a:rPr kumimoji="0" lang="en-GB" altLang="zh-CN" sz="1200" b="1" i="1" u="none" strike="noStrike" cap="none" normalizeH="0" baseline="0" dirty="0">
                <a:ln>
                  <a:noFill/>
                </a:ln>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rPr>
              <a:t> is defined as a gradient of shift. It holds that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a:ln>
                <a:noFill/>
              </a:ln>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The tensor </a:t>
            </a:r>
            <a:r>
              <a:rPr kumimoji="0" lang="en-GB" altLang="zh-CN" sz="1200" b="1"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can be separated into two parts: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where </a:t>
            </a:r>
            <a:r>
              <a:rPr kumimoji="0" lang="en-GB" altLang="zh-CN" sz="1200" b="1"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is the symmetrical tensor and </a:t>
            </a:r>
            <a:r>
              <a:rPr kumimoji="0" lang="en-GB" altLang="zh-CN" sz="1200" b="1" i="1"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Ω</a:t>
            </a: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 the anti-symmetrical tensor of deformation, respectively. The symmetrical tensor is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chemeClr val="tx1"/>
                </a:solidFill>
                <a:effectLst/>
                <a:latin typeface="+mn-lt"/>
                <a:ea typeface="Times New Roman" panose="02020603050405020304" pitchFamily="18" charset="0"/>
                <a:sym typeface="Symbol" panose="05050102010706020507" pitchFamily="18" charset="2"/>
              </a:rPr>
              <a:t>and the parameters of deformation are:</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lvl="0" algn="just"/>
            <a:endPar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a:p>
            <a:pPr lvl="0" algn="just"/>
            <a:r>
              <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Δ   = e</a:t>
            </a:r>
            <a:r>
              <a:rPr kumimoji="0" lang="en-GB" altLang="zh-CN" sz="12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11 </a:t>
            </a:r>
            <a:r>
              <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e</a:t>
            </a:r>
            <a:r>
              <a:rPr kumimoji="0" lang="en-GB" altLang="zh-CN" sz="12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22</a:t>
            </a:r>
            <a:r>
              <a:rPr kumimoji="0" lang="en-GB"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major 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direction 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a:latin typeface="Times New Roman" panose="02020603050405020304" pitchFamily="18" charset="0"/>
                <a:ea typeface="Times New Roman" panose="02020603050405020304" pitchFamily="18" charset="0"/>
                <a:sym typeface="Symbol" panose="05050102010706020507" pitchFamily="18" charset="2"/>
              </a:rPr>
              <a:t>.</a:t>
            </a:r>
            <a:endParaRPr kumimoji="0" lang="en-US" altLang="zh-CN"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4932040" y="3356992"/>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smtClean="0">
                          <a:latin typeface="Cambria Math" panose="02040503050406030204" pitchFamily="18" charset="0"/>
                        </a:rPr>
                        <m:t>𝑬</m:t>
                      </m:r>
                      <m:r>
                        <a:rPr lang="cs-CZ" sz="1600" b="0" i="0">
                          <a:latin typeface="Cambria Math" panose="02040503050406030204" pitchFamily="18" charset="0"/>
                        </a:rPr>
                        <m:t>=</m:t>
                      </m:r>
                      <m:d>
                        <m:dPr>
                          <m:ctrlPr>
                            <a:rPr lang="cs-CZ" sz="1600" b="0" i="1">
                              <a:latin typeface="Cambria Math"/>
                            </a:rPr>
                          </m:ctrlPr>
                        </m:dPr>
                        <m:e>
                          <m:m>
                            <m:mPr>
                              <m:mcs>
                                <m:mc>
                                  <m:mcPr>
                                    <m:count m:val="2"/>
                                    <m:mcJc m:val="center"/>
                                  </m:mcPr>
                                </m:mc>
                              </m:mcs>
                              <m:ctrlPr>
                                <a:rPr lang="cs-CZ" sz="1600" b="0" i="1">
                                  <a:latin typeface="Cambria Math"/>
                                </a:rPr>
                              </m:ctrlPr>
                            </m:mPr>
                            <m:mr>
                              <m:e>
                                <m:sSub>
                                  <m:sSubPr>
                                    <m:ctrlPr>
                                      <a:rPr lang="cs-CZ" sz="1600" b="0" i="1">
                                        <a:latin typeface="Cambria Math"/>
                                      </a:rPr>
                                    </m:ctrlPr>
                                  </m:sSubPr>
                                  <m:e>
                                    <m:r>
                                      <a:rPr lang="cs-CZ" sz="1600" b="0" i="1">
                                        <a:latin typeface="Cambria Math" panose="02040503050406030204" pitchFamily="18" charset="0"/>
                                      </a:rPr>
                                      <m:t>𝜖</m:t>
                                    </m:r>
                                  </m:e>
                                  <m:sub>
                                    <m:r>
                                      <a:rPr lang="cs-CZ" sz="1600" b="0" i="0">
                                        <a:latin typeface="Cambria Math" panose="02040503050406030204" pitchFamily="18" charset="0"/>
                                      </a:rPr>
                                      <m:t>11</m:t>
                                    </m:r>
                                  </m:sub>
                                </m:sSub>
                              </m:e>
                              <m:e>
                                <m:sSub>
                                  <m:sSubPr>
                                    <m:ctrlPr>
                                      <a:rPr lang="cs-CZ" sz="1600" b="0" i="1">
                                        <a:latin typeface="Cambria Math"/>
                                      </a:rPr>
                                    </m:ctrlPr>
                                  </m:sSubPr>
                                  <m:e>
                                    <m:r>
                                      <a:rPr lang="cs-CZ" sz="1600" b="0" i="1">
                                        <a:latin typeface="Cambria Math" panose="02040503050406030204" pitchFamily="18" charset="0"/>
                                      </a:rPr>
                                      <m:t>𝜖</m:t>
                                    </m:r>
                                  </m:e>
                                  <m:sub>
                                    <m:r>
                                      <a:rPr lang="cs-CZ" sz="1600" b="0" i="0">
                                        <a:latin typeface="Cambria Math" panose="02040503050406030204" pitchFamily="18" charset="0"/>
                                      </a:rPr>
                                      <m:t>12</m:t>
                                    </m:r>
                                  </m:sub>
                                </m:sSub>
                              </m:e>
                            </m:mr>
                            <m:mr>
                              <m:e>
                                <m:sSub>
                                  <m:sSubPr>
                                    <m:ctrlPr>
                                      <a:rPr lang="cs-CZ" sz="1600" b="0" i="1">
                                        <a:latin typeface="Cambria Math"/>
                                      </a:rPr>
                                    </m:ctrlPr>
                                  </m:sSubPr>
                                  <m:e>
                                    <m:r>
                                      <a:rPr lang="cs-CZ" sz="1600" b="0" i="1">
                                        <a:latin typeface="Cambria Math" panose="02040503050406030204" pitchFamily="18" charset="0"/>
                                      </a:rPr>
                                      <m:t>𝜖</m:t>
                                    </m:r>
                                  </m:e>
                                  <m:sub>
                                    <m:r>
                                      <a:rPr lang="cs-CZ" sz="1600" b="0" i="0">
                                        <a:latin typeface="Cambria Math" panose="02040503050406030204" pitchFamily="18" charset="0"/>
                                      </a:rPr>
                                      <m:t>21</m:t>
                                    </m:r>
                                  </m:sub>
                                </m:sSub>
                              </m:e>
                              <m:e>
                                <m:sSub>
                                  <m:sSubPr>
                                    <m:ctrlPr>
                                      <a:rPr lang="cs-CZ" sz="1600" b="0" i="1">
                                        <a:latin typeface="Cambria Math"/>
                                      </a:rPr>
                                    </m:ctrlPr>
                                  </m:sSubPr>
                                  <m:e>
                                    <m:r>
                                      <a:rPr lang="cs-CZ" sz="1600" b="0" i="1">
                                        <a:latin typeface="Cambria Math" panose="02040503050406030204" pitchFamily="18" charset="0"/>
                                      </a:rPr>
                                      <m:t>𝜖</m:t>
                                    </m:r>
                                  </m:e>
                                  <m:sub>
                                    <m:r>
                                      <a:rPr lang="cs-CZ" sz="1600" b="0" i="0">
                                        <a:latin typeface="Cambria Math" panose="02040503050406030204" pitchFamily="18" charset="0"/>
                                      </a:rPr>
                                      <m:t>22</m:t>
                                    </m:r>
                                  </m:sub>
                                </m:sSub>
                              </m:e>
                            </m:mr>
                          </m:m>
                        </m:e>
                      </m:d>
                      <m:r>
                        <a:rPr lang="cs-CZ" sz="1600" b="0" i="0">
                          <a:latin typeface="Cambria Math" panose="02040503050406030204" pitchFamily="18" charset="0"/>
                        </a:rPr>
                        <m:t>=</m:t>
                      </m:r>
                      <m:d>
                        <m:dPr>
                          <m:ctrlPr>
                            <a:rPr lang="cs-CZ" sz="1600" b="0" i="1">
                              <a:latin typeface="Cambria Math"/>
                            </a:rPr>
                          </m:ctrlPr>
                        </m:dPr>
                        <m:e>
                          <m:m>
                            <m:mPr>
                              <m:mcs>
                                <m:mc>
                                  <m:mcPr>
                                    <m:count m:val="2"/>
                                    <m:mcJc m:val="center"/>
                                  </m:mcPr>
                                </m:mc>
                              </m:mcs>
                              <m:ctrlPr>
                                <a:rPr lang="cs-CZ" sz="1600" b="0" i="1">
                                  <a:latin typeface="Cambria Math"/>
                                </a:rPr>
                              </m:ctrlPr>
                            </m:mPr>
                            <m:mr>
                              <m:e>
                                <m:f>
                                  <m:fPr>
                                    <m:ctrlPr>
                                      <a:rPr lang="cs-CZ" sz="1600" b="0" i="1">
                                        <a:latin typeface="Cambria Math"/>
                                      </a:rPr>
                                    </m:ctrlPr>
                                  </m:fPr>
                                  <m:num>
                                    <m:r>
                                      <a:rPr lang="cs-CZ" sz="1600" b="0" i="0">
                                        <a:latin typeface="Cambria Math" panose="02040503050406030204" pitchFamily="18" charset="0"/>
                                      </a:rPr>
                                      <m:t>𝜕</m:t>
                                    </m:r>
                                    <m:sSub>
                                      <m:sSubPr>
                                        <m:ctrlPr>
                                          <a:rPr lang="cs-CZ" sz="1600" b="0" i="1">
                                            <a:latin typeface="Cambria Math"/>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a:rPr>
                                    </m:ctrlPr>
                                  </m:fPr>
                                  <m:num>
                                    <m:r>
                                      <a:rPr lang="cs-CZ" sz="1600" b="0" i="0">
                                        <a:latin typeface="Cambria Math" panose="02040503050406030204" pitchFamily="18" charset="0"/>
                                      </a:rPr>
                                      <m:t>𝜕</m:t>
                                    </m:r>
                                    <m:sSub>
                                      <m:sSubPr>
                                        <m:ctrlPr>
                                          <a:rPr lang="cs-CZ" sz="1600" b="0" i="1">
                                            <a:latin typeface="Cambria Math"/>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r>
                              <m:e>
                                <m:f>
                                  <m:fPr>
                                    <m:ctrlPr>
                                      <a:rPr lang="cs-CZ" sz="1600" b="0" i="1">
                                        <a:latin typeface="Cambria Math"/>
                                      </a:rPr>
                                    </m:ctrlPr>
                                  </m:fPr>
                                  <m:num>
                                    <m:r>
                                      <a:rPr lang="cs-CZ" sz="1600" b="0" i="0">
                                        <a:latin typeface="Cambria Math" panose="02040503050406030204" pitchFamily="18" charset="0"/>
                                      </a:rPr>
                                      <m:t>𝜕</m:t>
                                    </m:r>
                                    <m:sSub>
                                      <m:sSubPr>
                                        <m:ctrlPr>
                                          <a:rPr lang="cs-CZ" sz="1600" b="0" i="1">
                                            <a:latin typeface="Cambria Math"/>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a:rPr>
                                    </m:ctrlPr>
                                  </m:fPr>
                                  <m:num>
                                    <m:r>
                                      <a:rPr lang="cs-CZ" sz="1600" b="0" i="0">
                                        <a:latin typeface="Cambria Math" panose="02040503050406030204" pitchFamily="18" charset="0"/>
                                      </a:rPr>
                                      <m:t>𝜕</m:t>
                                    </m:r>
                                    <m:sSub>
                                      <m:sSubPr>
                                        <m:ctrlPr>
                                          <a:rPr lang="cs-CZ" sz="1600" b="0" i="1">
                                            <a:latin typeface="Cambria Math"/>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4932040" y="3356992"/>
                <a:ext cx="3076868" cy="1261243"/>
              </a:xfrm>
              <a:prstGeom prst="rect">
                <a:avLst/>
              </a:prstGeom>
              <a:blipFill rotWithShape="0">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2135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a:rPr>
                          </m:ctrlPr>
                        </m:dPr>
                        <m:e>
                          <m:sSub>
                            <m:sSubPr>
                              <m:ctrlPr>
                                <a:rPr lang="cs-CZ" b="0" i="1">
                                  <a:latin typeface="Cambria Math"/>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a:rPr>
                          </m:ctrlPr>
                        </m:dPr>
                        <m:e>
                          <m:sSub>
                            <m:sSubPr>
                              <m:ctrlPr>
                                <a:rPr lang="cs-CZ" b="0" i="1">
                                  <a:latin typeface="Cambria Math"/>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2135919" y="4284342"/>
                <a:ext cx="2819426" cy="414794"/>
              </a:xfrm>
              <a:prstGeom prst="rect">
                <a:avLst/>
              </a:prstGeom>
              <a:blipFill rotWithShape="0">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3210788" y="5173940"/>
                <a:ext cx="7902624" cy="627416"/>
              </a:xfrm>
              <a:prstGeom prst="rect">
                <a:avLst/>
              </a:prstGeom>
            </p:spPr>
            <p:txBody>
              <a:bodyPr wrap="square">
                <a:spAutoFit/>
              </a:bodyPr>
              <a:lstStyle/>
              <a:p>
                <a:r>
                  <a:rPr lang="cs-CZ" b="1" dirty="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a:rPr>
                        </m:ctrlPr>
                      </m:dPr>
                      <m:e>
                        <m:m>
                          <m:mPr>
                            <m:mcs>
                              <m:mc>
                                <m:mcPr>
                                  <m:count m:val="2"/>
                                  <m:mcJc m:val="center"/>
                                </m:mcPr>
                              </m:mc>
                            </m:mcs>
                            <m:ctrlPr>
                              <a:rPr lang="cs-CZ" i="1">
                                <a:effectLst/>
                                <a:latin typeface="Cambria Math"/>
                              </a:rPr>
                            </m:ctrlPr>
                          </m:mPr>
                          <m:mr>
                            <m:e>
                              <m:sSub>
                                <m:sSubPr>
                                  <m:ctrlPr>
                                    <a:rPr lang="cs-CZ" i="1">
                                      <a:effectLst/>
                                      <a:latin typeface="Cambria Math"/>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a:rPr>
                        </m:ctrlPr>
                      </m:dPr>
                      <m:e>
                        <m:m>
                          <m:mPr>
                            <m:mcs>
                              <m:mc>
                                <m:mcPr>
                                  <m:count m:val="2"/>
                                  <m:mcJc m:val="center"/>
                                </m:mcPr>
                              </m:mc>
                            </m:mcs>
                            <m:ctrlPr>
                              <a:rPr lang="cs-CZ" i="1">
                                <a:effectLst/>
                                <a:latin typeface="Cambria Math"/>
                              </a:rPr>
                            </m:ctrlPr>
                          </m:mPr>
                          <m:mr>
                            <m:e>
                              <m:sSub>
                                <m:sSubPr>
                                  <m:ctrlPr>
                                    <a:rPr lang="cs-CZ" i="1">
                                      <a:effectLst/>
                                      <a:latin typeface="Cambria Math"/>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3210788" y="5173940"/>
                <a:ext cx="7902624" cy="627416"/>
              </a:xfrm>
              <a:prstGeom prst="rect">
                <a:avLst/>
              </a:prstGeom>
              <a:blipFill rotWithShape="0">
                <a:blip r:embed="rId6"/>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126386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36BB3C3D-7B9A-4082-9267-53C2537E3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31" y="116632"/>
            <a:ext cx="4536504" cy="5066607"/>
          </a:xfrm>
          <a:prstGeom prst="rect">
            <a:avLst/>
          </a:prstGeom>
        </p:spPr>
      </p:pic>
      <p:pic>
        <p:nvPicPr>
          <p:cNvPr id="5" name="Obrázek 4">
            <a:extLst>
              <a:ext uri="{FF2B5EF4-FFF2-40B4-BE49-F238E27FC236}">
                <a16:creationId xmlns:a16="http://schemas.microsoft.com/office/drawing/2014/main" xmlns="" id="{824E8C63-3294-4447-9803-E81475953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988840"/>
            <a:ext cx="4230767" cy="4725144"/>
          </a:xfrm>
          <a:prstGeom prst="rect">
            <a:avLst/>
          </a:prstGeom>
        </p:spPr>
      </p:pic>
    </p:spTree>
    <p:extLst>
      <p:ext uri="{BB962C8B-B14F-4D97-AF65-F5344CB8AC3E}">
        <p14:creationId xmlns:p14="http://schemas.microsoft.com/office/powerpoint/2010/main" val="299948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dirty="0"/>
          </a:p>
        </p:txBody>
      </p:sp>
      <p:sp>
        <p:nvSpPr>
          <p:cNvPr id="18435" name="Rectangle 3"/>
          <p:cNvSpPr>
            <a:spLocks noGrp="1" noChangeArrowheads="1"/>
          </p:cNvSpPr>
          <p:nvPr>
            <p:ph type="body" idx="1"/>
          </p:nvPr>
        </p:nvSpPr>
        <p:spPr/>
        <p:txBody>
          <a:bodyPr/>
          <a:lstStyle/>
          <a:p>
            <a:pPr marL="0" indent="0" eaLnBrk="1" hangingPunct="1">
              <a:buFontTx/>
              <a:buNone/>
            </a:pPr>
            <a:endParaRPr lang="cs-CZ" altLang="cs-CZ" dirty="0"/>
          </a:p>
        </p:txBody>
      </p:sp>
      <p:sp>
        <p:nvSpPr>
          <p:cNvPr id="18436" name="Rectangle 4"/>
          <p:cNvSpPr>
            <a:spLocks noChangeArrowheads="1"/>
          </p:cNvSpPr>
          <p:nvPr/>
        </p:nvSpPr>
        <p:spPr bwMode="auto">
          <a:xfrm>
            <a:off x="1116013" y="188913"/>
            <a:ext cx="720090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ja-JP" sz="2000" b="1" dirty="0">
                <a:solidFill>
                  <a:schemeClr val="tx2"/>
                </a:solidFill>
                <a:latin typeface="Times New Roman" panose="02020603050405020304" pitchFamily="18" charset="0"/>
                <a:ea typeface="ＭＳ Ｐゴシック" panose="020B0600070205080204" pitchFamily="34" charset="-128"/>
              </a:rPr>
              <a:t>Figures</a:t>
            </a:r>
          </a:p>
          <a:p>
            <a:pPr algn="ctr" eaLnBrk="1" hangingPunct="1">
              <a:spcBef>
                <a:spcPct val="0"/>
              </a:spcBef>
              <a:buFontTx/>
              <a:buNone/>
            </a:pPr>
            <a:endParaRPr lang="cs-CZ" altLang="ja-JP" sz="2000" b="1"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A note about the units of the gravity aspects</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algn="ctr" eaLnBrk="1" hangingPunct="1">
              <a:spcBef>
                <a:spcPct val="0"/>
              </a:spcBef>
              <a:buFontTx/>
              <a:buNone/>
            </a:pP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err="1">
                <a:solidFill>
                  <a:schemeClr val="tx2"/>
                </a:solidFill>
                <a:latin typeface="Times New Roman" panose="02020603050405020304" pitchFamily="18" charset="0"/>
                <a:ea typeface="ＭＳ Ｐゴシック" panose="020B0600070205080204" pitchFamily="34" charset="-128"/>
              </a:rPr>
              <a:t>mGal</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cs-CZ" altLang="ja-JP" sz="2000" dirty="0" err="1">
                <a:solidFill>
                  <a:schemeClr val="tx2"/>
                </a:solidFill>
                <a:latin typeface="Times New Roman" panose="02020603050405020304" pitchFamily="18" charset="0"/>
                <a:ea typeface="ＭＳ Ｐゴシック" panose="020B0600070205080204" pitchFamily="34" charset="-128"/>
              </a:rPr>
              <a:t>miligals</a:t>
            </a:r>
            <a:r>
              <a:rPr lang="cs-CZ"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for the </a:t>
            </a:r>
            <a:r>
              <a:rPr lang="en-GB" altLang="ja-JP" sz="2000" i="1" dirty="0">
                <a:solidFill>
                  <a:schemeClr val="tx2"/>
                </a:solidFill>
                <a:latin typeface="Times New Roman" panose="02020603050405020304" pitchFamily="18" charset="0"/>
                <a:ea typeface="ＭＳ Ｐゴシック" panose="020B0600070205080204" pitchFamily="34" charset="-128"/>
              </a:rPr>
              <a:t>gravity anomalies </a:t>
            </a:r>
            <a:r>
              <a:rPr lang="en-GB" altLang="ja-JP" sz="2000" dirty="0">
                <a:solidFill>
                  <a:schemeClr val="tx2"/>
                </a:solidFill>
                <a:latin typeface="Times New Roman" panose="02020603050405020304" pitchFamily="18" charset="0"/>
                <a:ea typeface="ＭＳ Ｐゴシック" panose="020B0600070205080204" pitchFamily="34" charset="-128"/>
              </a:rPr>
              <a:t>and/or disturbances, </a:t>
            </a:r>
            <a:endParaRPr lang="cs-CZ" altLang="ja-JP" sz="2000" dirty="0">
              <a:solidFill>
                <a:schemeClr val="tx2"/>
              </a:solidFill>
              <a:latin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E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err="1">
                <a:solidFill>
                  <a:schemeClr val="tx2"/>
                </a:solidFill>
                <a:latin typeface="Times New Roman" panose="02020603050405020304" pitchFamily="18" charset="0"/>
                <a:ea typeface="ＭＳ Ｐゴシック" panose="020B0600070205080204" pitchFamily="34" charset="-128"/>
              </a:rPr>
              <a:t>Eötvös</a:t>
            </a:r>
            <a:r>
              <a:rPr lang="en-GB" altLang="ja-JP" sz="2000" dirty="0">
                <a:solidFill>
                  <a:schemeClr val="tx2"/>
                </a:solidFill>
                <a:latin typeface="Times New Roman" panose="02020603050405020304" pitchFamily="18" charset="0"/>
                <a:ea typeface="ＭＳ Ｐゴシック" panose="020B0600070205080204" pitchFamily="34" charset="-128"/>
              </a:rPr>
              <a:t> for the second order potential derivatives,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        components of </a:t>
            </a:r>
            <a:r>
              <a:rPr lang="en-GB" altLang="ja-JP" sz="2000" i="1" dirty="0" err="1">
                <a:solidFill>
                  <a:schemeClr val="tx2"/>
                </a:solidFill>
                <a:latin typeface="Times New Roman" panose="02020603050405020304" pitchFamily="18" charset="0"/>
                <a:ea typeface="ＭＳ Ｐゴシック" panose="020B0600070205080204" pitchFamily="34" charset="-128"/>
              </a:rPr>
              <a:t>Marussi</a:t>
            </a:r>
            <a:r>
              <a:rPr lang="en-GB" altLang="ja-JP" sz="2000" i="1" dirty="0">
                <a:solidFill>
                  <a:schemeClr val="tx2"/>
                </a:solidFill>
                <a:latin typeface="Times New Roman" panose="02020603050405020304" pitchFamily="18" charset="0"/>
                <a:ea typeface="ＭＳ Ｐゴシック" panose="020B0600070205080204" pitchFamily="34" charset="-128"/>
              </a:rPr>
              <a:t> tensor</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eaLnBrk="1" hangingPunct="1">
              <a:spcBef>
                <a:spcPct val="0"/>
              </a:spcBef>
              <a:buNone/>
            </a:pPr>
            <a:r>
              <a:rPr lang="en-GB" altLang="cs-CZ" sz="2000" dirty="0">
                <a:latin typeface="Times New Roman" panose="02020603050405020304" pitchFamily="18" charset="0"/>
              </a:rPr>
              <a:t>        recalling that  1mGal = 10</a:t>
            </a:r>
            <a:r>
              <a:rPr lang="en-GB" altLang="cs-CZ" sz="2000" baseline="30000" dirty="0">
                <a:latin typeface="Times New Roman" panose="02020603050405020304" pitchFamily="18" charset="0"/>
              </a:rPr>
              <a:t>-5 </a:t>
            </a:r>
            <a:r>
              <a:rPr lang="en-GB" altLang="cs-CZ" sz="2000" dirty="0">
                <a:latin typeface="Times New Roman" panose="02020603050405020304" pitchFamily="18" charset="0"/>
              </a:rPr>
              <a:t>ms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 1E = 1 Eötvös = 10</a:t>
            </a:r>
            <a:r>
              <a:rPr lang="en-GB" altLang="cs-CZ" sz="2000" baseline="30000" dirty="0">
                <a:latin typeface="Times New Roman" panose="02020603050405020304" pitchFamily="18" charset="0"/>
              </a:rPr>
              <a:t>-9</a:t>
            </a:r>
            <a:r>
              <a:rPr lang="en-GB" altLang="cs-CZ" sz="2000" dirty="0">
                <a:latin typeface="Times New Roman" panose="02020603050405020304" pitchFamily="18" charset="0"/>
              </a:rPr>
              <a:t> 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a:t>
            </a: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invariants I</a:t>
            </a:r>
            <a:r>
              <a:rPr lang="en-GB" altLang="ja-JP" sz="1200" i="1" dirty="0">
                <a:solidFill>
                  <a:schemeClr val="tx2"/>
                </a:solidFill>
                <a:latin typeface="Times New Roman" panose="02020603050405020304" pitchFamily="18" charset="0"/>
                <a:ea typeface="ＭＳ Ｐゴシック" panose="020B0600070205080204" pitchFamily="34" charset="-128"/>
              </a:rPr>
              <a:t>1</a:t>
            </a:r>
            <a:r>
              <a:rPr lang="en-GB" altLang="ja-JP" sz="2000" dirty="0">
                <a:solidFill>
                  <a:schemeClr val="tx2"/>
                </a:solidFill>
                <a:latin typeface="Times New Roman" panose="02020603050405020304" pitchFamily="18" charset="0"/>
                <a:ea typeface="ＭＳ Ｐゴシック" panose="020B0600070205080204" pitchFamily="34" charset="-128"/>
              </a:rPr>
              <a:t> and </a:t>
            </a:r>
            <a:r>
              <a:rPr lang="en-GB" altLang="ja-JP" sz="2000" i="1" dirty="0">
                <a:solidFill>
                  <a:schemeClr val="tx2"/>
                </a:solidFill>
                <a:latin typeface="Times New Roman" panose="02020603050405020304" pitchFamily="18" charset="0"/>
                <a:ea typeface="ＭＳ Ｐゴシック" panose="020B0600070205080204" pitchFamily="34" charset="-128"/>
              </a:rPr>
              <a:t>I</a:t>
            </a:r>
            <a:r>
              <a:rPr lang="en-GB" altLang="ja-JP" sz="1400" i="1" dirty="0">
                <a:solidFill>
                  <a:schemeClr val="tx2"/>
                </a:solidFill>
                <a:latin typeface="Times New Roman" panose="02020603050405020304" pitchFamily="18" charset="0"/>
                <a:ea typeface="ＭＳ Ｐゴシック" panose="020B0600070205080204" pitchFamily="34" charset="-128"/>
              </a:rPr>
              <a:t>2</a:t>
            </a:r>
            <a:r>
              <a:rPr lang="en-GB" altLang="ja-JP" sz="2000" b="1"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have units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-4</a:t>
            </a:r>
            <a:r>
              <a:rPr lang="en-GB" altLang="ja-JP" sz="2000" dirty="0">
                <a:solidFill>
                  <a:schemeClr val="tx2"/>
                </a:solidFill>
                <a:latin typeface="Times New Roman" panose="02020603050405020304" pitchFamily="18" charset="0"/>
                <a:ea typeface="ＭＳ Ｐゴシック" panose="020B0600070205080204" pitchFamily="34" charset="-128"/>
              </a:rPr>
              <a:t>] and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-6</a:t>
            </a:r>
            <a:r>
              <a:rPr lang="en-GB" altLang="ja-JP" sz="2000" dirty="0">
                <a:solidFill>
                  <a:schemeClr val="tx2"/>
                </a:solidFill>
                <a:latin typeface="Times New Roman" panose="02020603050405020304" pitchFamily="18" charset="0"/>
                <a:ea typeface="ＭＳ Ｐゴシック" panose="020B0600070205080204" pitchFamily="34" charset="-128"/>
              </a:rPr>
              <a:t>] and their ratio </a:t>
            </a:r>
            <a:r>
              <a:rPr lang="en-GB" altLang="ja-JP" sz="2000" i="1" dirty="0">
                <a:solidFill>
                  <a:schemeClr val="tx2"/>
                </a:solidFill>
                <a:latin typeface="Times New Roman" panose="02020603050405020304" pitchFamily="18" charset="0"/>
                <a:ea typeface="ＭＳ Ｐゴシック" panose="020B0600070205080204" pitchFamily="34" charset="-128"/>
              </a:rPr>
              <a:t>I </a:t>
            </a:r>
            <a:r>
              <a:rPr lang="en-GB" altLang="ja-JP" sz="2000" dirty="0">
                <a:solidFill>
                  <a:schemeClr val="tx2"/>
                </a:solidFill>
                <a:latin typeface="Times New Roman" panose="02020603050405020304" pitchFamily="18" charset="0"/>
                <a:ea typeface="ＭＳ Ｐゴシック" panose="020B0600070205080204" pitchFamily="34" charset="-128"/>
              </a:rPr>
              <a:t>is dimensionless. </a:t>
            </a:r>
          </a:p>
          <a:p>
            <a:pPr eaLnBrk="1" hangingPunct="1">
              <a:spcBef>
                <a:spcPct val="0"/>
              </a:spcBef>
              <a:buNone/>
            </a:pPr>
            <a:r>
              <a:rPr lang="en-GB" altLang="ja-JP" sz="1800" b="1" dirty="0">
                <a:solidFill>
                  <a:schemeClr val="tx2"/>
                </a:solidFill>
                <a:latin typeface="Times New Roman" panose="02020603050405020304" pitchFamily="18" charset="0"/>
                <a:ea typeface="ＭＳ Ｐゴシック" panose="020B0600070205080204" pitchFamily="34" charset="-128"/>
              </a:rPr>
              <a:t>The </a:t>
            </a:r>
            <a:r>
              <a:rPr lang="en-GB" altLang="ja-JP" sz="1800" b="1" i="1" dirty="0">
                <a:solidFill>
                  <a:schemeClr val="tx2"/>
                </a:solidFill>
                <a:latin typeface="Times New Roman" panose="02020603050405020304" pitchFamily="18" charset="0"/>
                <a:ea typeface="ＭＳ Ｐゴシック" panose="020B0600070205080204" pitchFamily="34" charset="-128"/>
              </a:rPr>
              <a:t>strike angle θ </a:t>
            </a:r>
            <a:r>
              <a:rPr lang="en-GB" altLang="ja-JP" sz="1800" dirty="0">
                <a:solidFill>
                  <a:schemeClr val="tx2"/>
                </a:solidFill>
                <a:latin typeface="Times New Roman" panose="02020603050405020304" pitchFamily="18" charset="0"/>
                <a:ea typeface="ＭＳ Ｐゴシック" panose="020B0600070205080204" pitchFamily="34" charset="-128"/>
              </a:rPr>
              <a:t>[</a:t>
            </a:r>
            <a:r>
              <a:rPr lang="en-GB" altLang="ja-JP" sz="1800" dirty="0" err="1">
                <a:solidFill>
                  <a:schemeClr val="tx2"/>
                </a:solidFill>
                <a:latin typeface="Times New Roman" panose="02020603050405020304" pitchFamily="18" charset="0"/>
                <a:ea typeface="ＭＳ Ｐゴシック" panose="020B0600070205080204" pitchFamily="34" charset="-128"/>
              </a:rPr>
              <a:t>deg</a:t>
            </a:r>
            <a:r>
              <a:rPr lang="en-GB" altLang="ja-JP" sz="1800" dirty="0">
                <a:solidFill>
                  <a:schemeClr val="tx2"/>
                </a:solidFill>
                <a:latin typeface="Times New Roman" panose="02020603050405020304" pitchFamily="18" charset="0"/>
                <a:ea typeface="ＭＳ Ｐゴシック" panose="020B0600070205080204" pitchFamily="34" charset="-128"/>
              </a:rPr>
              <a:t>, </a:t>
            </a:r>
            <a:r>
              <a:rPr lang="en-GB" altLang="cs-CZ" sz="1800" baseline="30000" dirty="0">
                <a:latin typeface="Times New Roman" panose="02020603050405020304" pitchFamily="18" charset="0"/>
              </a:rPr>
              <a:t>0</a:t>
            </a:r>
            <a:r>
              <a:rPr lang="en-GB" altLang="ja-JP" sz="1800" dirty="0">
                <a:solidFill>
                  <a:schemeClr val="tx2"/>
                </a:solidFill>
                <a:latin typeface="Times New Roman" panose="02020603050405020304" pitchFamily="18" charset="0"/>
                <a:ea typeface="ＭＳ Ｐゴシック" panose="020B0600070205080204" pitchFamily="34" charset="-128"/>
              </a:rPr>
              <a:t>] </a:t>
            </a:r>
            <a:r>
              <a:rPr lang="en-GB" altLang="ja-JP" sz="1800" b="1" dirty="0">
                <a:solidFill>
                  <a:schemeClr val="tx2"/>
                </a:solidFill>
                <a:latin typeface="Times New Roman" panose="02020603050405020304" pitchFamily="18" charset="0"/>
                <a:ea typeface="ＭＳ Ｐゴシック" panose="020B0600070205080204" pitchFamily="34" charset="-128"/>
              </a:rPr>
              <a:t>is expressed in degrees and its demonstration in </a:t>
            </a:r>
            <a:r>
              <a:rPr lang="en-GB" sz="1800" b="1" dirty="0">
                <a:solidFill>
                  <a:srgbClr val="0070C0"/>
                </a:solidFill>
                <a:effectLst/>
                <a:latin typeface="Times New Roman" panose="02020603050405020304" pitchFamily="18" charset="0"/>
                <a:ea typeface="Times New Roman" panose="02020603050405020304" pitchFamily="18" charset="0"/>
              </a:rPr>
              <a:t>blue colour signalizes the direction to North from East </a:t>
            </a:r>
            <a:r>
              <a:rPr lang="en-GB" sz="1800" b="1" dirty="0">
                <a:effectLst/>
                <a:latin typeface="Times New Roman" panose="02020603050405020304" pitchFamily="18" charset="0"/>
                <a:ea typeface="Times New Roman" panose="02020603050405020304" pitchFamily="18" charset="0"/>
              </a:rPr>
              <a:t>and</a:t>
            </a:r>
          </a:p>
          <a:p>
            <a:pPr eaLnBrk="1" hangingPunct="1">
              <a:spcBef>
                <a:spcPct val="0"/>
              </a:spcBef>
              <a:buNone/>
            </a:pPr>
            <a:r>
              <a:rPr lang="en-GB" sz="1800" b="1" dirty="0">
                <a:solidFill>
                  <a:srgbClr val="FF0000"/>
                </a:solidFill>
                <a:effectLst/>
                <a:latin typeface="Times New Roman" panose="02020603050405020304" pitchFamily="18" charset="0"/>
                <a:ea typeface="Times New Roman" panose="02020603050405020304" pitchFamily="18" charset="0"/>
              </a:rPr>
              <a:t>red to South from East</a:t>
            </a:r>
            <a:endParaRPr lang="cs-CZ" sz="1800" b="1" dirty="0">
              <a:solidFill>
                <a:srgbClr val="FF0000"/>
              </a:solidFill>
              <a:effectLst/>
              <a:latin typeface="Times New Roman" panose="02020603050405020304" pitchFamily="18" charset="0"/>
              <a:ea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virtual deformations (</a:t>
            </a:r>
            <a:r>
              <a:rPr lang="en-GB" altLang="ja-JP" sz="2000" i="1" dirty="0" err="1">
                <a:solidFill>
                  <a:schemeClr val="tx2"/>
                </a:solidFill>
                <a:latin typeface="Times New Roman" panose="02020603050405020304" pitchFamily="18" charset="0"/>
                <a:ea typeface="ＭＳ Ｐゴシック" panose="020B0600070205080204" pitchFamily="34" charset="-128"/>
              </a:rPr>
              <a:t>vd</a:t>
            </a:r>
            <a:r>
              <a:rPr lang="en-GB" altLang="ja-JP" sz="2000" dirty="0">
                <a:solidFill>
                  <a:schemeClr val="tx2"/>
                </a:solidFill>
                <a:latin typeface="Times New Roman" panose="02020603050405020304" pitchFamily="18" charset="0"/>
                <a:ea typeface="ＭＳ Ｐゴシック" panose="020B0600070205080204" pitchFamily="34" charset="-128"/>
              </a:rPr>
              <a:t>)  are dimensionless and express a direction of </a:t>
            </a:r>
            <a:r>
              <a:rPr lang="en-GB" altLang="ja-JP" sz="2000" dirty="0">
                <a:solidFill>
                  <a:srgbClr val="FF0000"/>
                </a:solidFill>
                <a:latin typeface="Times New Roman" panose="02020603050405020304" pitchFamily="18" charset="0"/>
                <a:ea typeface="ＭＳ Ｐゴシック" panose="020B0600070205080204" pitchFamily="34" charset="-128"/>
              </a:rPr>
              <a:t>dilatation (red</a:t>
            </a:r>
            <a:r>
              <a:rPr lang="en-GB" altLang="ja-JP" sz="2000" dirty="0">
                <a:solidFill>
                  <a:schemeClr val="tx2"/>
                </a:solidFill>
                <a:latin typeface="Times New Roman" panose="02020603050405020304" pitchFamily="18" charset="0"/>
                <a:ea typeface="ＭＳ Ｐゴシック" panose="020B0600070205080204" pitchFamily="34" charset="-128"/>
              </a:rPr>
              <a:t>) or </a:t>
            </a:r>
            <a:r>
              <a:rPr lang="en-GB" altLang="ja-JP" sz="2000" dirty="0">
                <a:solidFill>
                  <a:srgbClr val="00B0F0"/>
                </a:solidFill>
                <a:latin typeface="Times New Roman" panose="02020603050405020304" pitchFamily="18" charset="0"/>
                <a:ea typeface="ＭＳ Ｐゴシック" panose="020B0600070205080204" pitchFamily="34" charset="-128"/>
              </a:rPr>
              <a:t>compression (blue)</a:t>
            </a:r>
            <a:r>
              <a:rPr lang="en-GB" altLang="ja-JP" sz="2000" dirty="0">
                <a:solidFill>
                  <a:schemeClr val="tx2"/>
                </a:solidFill>
                <a:latin typeface="Times New Roman" panose="02020603050405020304" pitchFamily="18" charset="0"/>
                <a:ea typeface="ＭＳ Ｐゴシック" panose="020B0600070205080204" pitchFamily="34" charset="-128"/>
              </a:rPr>
              <a:t>. These units are used in all figures presented below.</a:t>
            </a:r>
          </a:p>
          <a:p>
            <a:pPr eaLnBrk="1" hangingPunct="1">
              <a:spcBef>
                <a:spcPct val="0"/>
              </a:spcBef>
              <a:buFontTx/>
              <a:buNone/>
            </a:pPr>
            <a:r>
              <a:rPr lang="en-GB" altLang="cs-CZ" sz="1600" dirty="0">
                <a:latin typeface="Times New Roman" panose="02020603050405020304" pitchFamily="18" charset="0"/>
              </a:rPr>
              <a:t>                </a:t>
            </a:r>
            <a:endParaRPr lang="en-GB" altLang="cs-CZ" sz="2000" baseline="30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US" altLang="cs-CZ" sz="2000" dirty="0">
                <a:solidFill>
                  <a:schemeClr val="tx2"/>
                </a:solidFill>
                <a:latin typeface="Times New Roman" panose="02020603050405020304" pitchFamily="18" charset="0"/>
              </a:rPr>
              <a:t>      </a:t>
            </a:r>
            <a:r>
              <a:rPr lang="en-US" altLang="cs-CZ" sz="2000" b="1" dirty="0">
                <a:solidFill>
                  <a:schemeClr val="tx2"/>
                </a:solidFill>
                <a:latin typeface="Times New Roman" panose="02020603050405020304" pitchFamily="18" charset="0"/>
              </a:rPr>
              <a:t>Notation</a:t>
            </a:r>
            <a:r>
              <a:rPr lang="en-US" altLang="cs-CZ" sz="2000" dirty="0">
                <a:solidFill>
                  <a:schemeClr val="tx2"/>
                </a:solidFill>
                <a:latin typeface="Times New Roman" panose="02020603050405020304" pitchFamily="18" charset="0"/>
              </a:rPr>
              <a:t>: delta g =</a:t>
            </a:r>
            <a:r>
              <a:rPr lang="el-GR" altLang="cs-CZ" sz="2000" i="1" dirty="0">
                <a:solidFill>
                  <a:schemeClr val="tx2"/>
                </a:solidFill>
                <a:latin typeface="Times New Roman" panose="02020603050405020304" pitchFamily="18" charset="0"/>
              </a:rPr>
              <a:t>Δ</a:t>
            </a:r>
            <a:r>
              <a:rPr lang="en-US" altLang="cs-CZ" sz="2000" i="1" dirty="0">
                <a:solidFill>
                  <a:schemeClr val="tx2"/>
                </a:solidFill>
                <a:latin typeface="Times New Roman" panose="02020603050405020304" pitchFamily="18" charset="0"/>
              </a:rPr>
              <a:t>g</a:t>
            </a:r>
            <a:r>
              <a:rPr lang="en-US" altLang="cs-CZ" sz="2000" dirty="0">
                <a:solidFill>
                  <a:schemeClr val="tx2"/>
                </a:solidFill>
                <a:latin typeface="Times New Roman" panose="02020603050405020304" pitchFamily="18" charset="0"/>
              </a:rPr>
              <a:t>, </a:t>
            </a:r>
            <a:r>
              <a:rPr lang="en-US" altLang="cs-CZ" sz="2000" dirty="0" err="1">
                <a:solidFill>
                  <a:schemeClr val="tx2"/>
                </a:solidFill>
                <a:latin typeface="Times New Roman" panose="02020603050405020304" pitchFamily="18" charset="0"/>
              </a:rPr>
              <a:t>Tzz</a:t>
            </a:r>
            <a:r>
              <a:rPr lang="en-US" altLang="cs-CZ" sz="2000" dirty="0">
                <a:solidFill>
                  <a:schemeClr val="tx2"/>
                </a:solidFill>
                <a:latin typeface="Times New Roman" panose="02020603050405020304" pitchFamily="18" charset="0"/>
              </a:rPr>
              <a:t>= </a:t>
            </a:r>
            <a:r>
              <a:rPr lang="en-US" altLang="cs-CZ" sz="2000" i="1" dirty="0" err="1">
                <a:solidFill>
                  <a:schemeClr val="tx2"/>
                </a:solidFill>
                <a:latin typeface="Times New Roman" panose="02020603050405020304" pitchFamily="18" charset="0"/>
              </a:rPr>
              <a:t>T</a:t>
            </a:r>
            <a:r>
              <a:rPr lang="en-US" altLang="cs-CZ" sz="2000" i="1" baseline="-25000" dirty="0" err="1">
                <a:solidFill>
                  <a:schemeClr val="tx2"/>
                </a:solidFill>
                <a:latin typeface="Times New Roman" panose="02020603050405020304" pitchFamily="18" charset="0"/>
              </a:rPr>
              <a:t>zz</a:t>
            </a:r>
            <a:r>
              <a:rPr lang="en-US" altLang="cs-CZ" sz="2000" dirty="0">
                <a:solidFill>
                  <a:schemeClr val="tx2"/>
                </a:solidFill>
                <a:latin typeface="Times New Roman" panose="02020603050405020304" pitchFamily="18" charset="0"/>
              </a:rPr>
              <a:t>, RI2=</a:t>
            </a:r>
            <a:r>
              <a:rPr lang="en-US" altLang="cs-CZ" sz="2000" i="1" dirty="0">
                <a:solidFill>
                  <a:schemeClr val="tx2"/>
                </a:solidFill>
                <a:latin typeface="Times New Roman" panose="02020603050405020304" pitchFamily="18" charset="0"/>
              </a:rPr>
              <a:t>I</a:t>
            </a:r>
            <a:r>
              <a:rPr lang="en-US" altLang="cs-CZ" sz="2000" i="1" baseline="-25000" dirty="0">
                <a:solidFill>
                  <a:schemeClr val="tx2"/>
                </a:solidFill>
                <a:latin typeface="Times New Roman" panose="02020603050405020304" pitchFamily="18" charset="0"/>
              </a:rPr>
              <a:t>1</a:t>
            </a:r>
            <a:r>
              <a:rPr lang="en-US" altLang="cs-CZ" sz="2000" dirty="0">
                <a:solidFill>
                  <a:schemeClr val="tx2"/>
                </a:solidFill>
                <a:latin typeface="Times New Roman" panose="02020603050405020304" pitchFamily="18" charset="0"/>
              </a:rPr>
              <a:t>, RI3=</a:t>
            </a:r>
            <a:r>
              <a:rPr lang="en-US" altLang="cs-CZ" sz="2000" i="1" dirty="0">
                <a:solidFill>
                  <a:schemeClr val="tx2"/>
                </a:solidFill>
                <a:latin typeface="Times New Roman" panose="02020603050405020304" pitchFamily="18" charset="0"/>
              </a:rPr>
              <a:t>I</a:t>
            </a:r>
            <a:r>
              <a:rPr lang="en-US" altLang="cs-CZ" sz="2000" i="1" baseline="-25000" dirty="0">
                <a:solidFill>
                  <a:schemeClr val="tx2"/>
                </a:solidFill>
                <a:latin typeface="Times New Roman" panose="02020603050405020304" pitchFamily="18" charset="0"/>
              </a:rPr>
              <a:t>2</a:t>
            </a:r>
            <a:r>
              <a:rPr lang="en-US" altLang="cs-CZ" sz="2000" dirty="0">
                <a:solidFill>
                  <a:schemeClr val="tx2"/>
                </a:solidFill>
                <a:latin typeface="Times New Roman" panose="02020603050405020304" pitchFamily="18" charset="0"/>
              </a:rPr>
              <a:t>, theta = </a:t>
            </a:r>
            <a:r>
              <a:rPr lang="el-GR" altLang="cs-CZ" sz="2000" i="1" dirty="0">
                <a:solidFill>
                  <a:schemeClr val="tx2"/>
                </a:solidFill>
                <a:latin typeface="Times New Roman" panose="02020603050405020304" pitchFamily="18" charset="0"/>
              </a:rPr>
              <a:t>θ</a:t>
            </a:r>
            <a:endParaRPr lang="cs-CZ" altLang="cs-CZ" sz="2000" i="1" dirty="0">
              <a:solidFill>
                <a:schemeClr val="tx2"/>
              </a:solidFill>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51520" y="750161"/>
            <a:ext cx="5112568" cy="5955680"/>
          </a:xfrm>
          <a:prstGeom prst="rect">
            <a:avLst/>
          </a:prstGeom>
        </p:spPr>
      </p:pic>
      <p:sp>
        <p:nvSpPr>
          <p:cNvPr id="8" name="TextovéPole 7"/>
          <p:cNvSpPr txBox="1"/>
          <p:nvPr/>
        </p:nvSpPr>
        <p:spPr>
          <a:xfrm>
            <a:off x="5940152" y="932234"/>
            <a:ext cx="3046021"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huge impact crater</a:t>
            </a: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Vredefort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South Africa</a:t>
            </a:r>
            <a:endParaRPr lang="cs-CZ" dirty="0">
              <a:latin typeface="Times New Roman" panose="02020603050405020304" pitchFamily="18" charset="0"/>
              <a:cs typeface="Times New Roman" panose="02020603050405020304" pitchFamily="18" charset="0"/>
            </a:endParaRPr>
          </a:p>
        </p:txBody>
      </p:sp>
      <p:sp>
        <p:nvSpPr>
          <p:cNvPr id="9" name="Obdélník 8"/>
          <p:cNvSpPr/>
          <p:nvPr/>
        </p:nvSpPr>
        <p:spPr>
          <a:xfrm>
            <a:off x="5557084" y="4149080"/>
            <a:ext cx="3339935" cy="2031325"/>
          </a:xfrm>
          <a:prstGeom prst="rect">
            <a:avLst/>
          </a:prstGeom>
        </p:spPr>
        <p:txBody>
          <a:bodyPr wrap="square">
            <a:spAutoFit/>
          </a:bodyPr>
          <a:lstStyle/>
          <a:p>
            <a:r>
              <a:rPr lang="en-US" sz="1400" dirty="0">
                <a:solidFill>
                  <a:srgbClr val="000000"/>
                </a:solidFill>
                <a:latin typeface="Times New Roman" panose="02020603050405020304" pitchFamily="18" charset="0"/>
                <a:cs typeface="Times New Roman" panose="02020603050405020304" pitchFamily="18" charset="0"/>
              </a:rPr>
              <a:t>The strike angles follow rings of the impact structure </a:t>
            </a:r>
            <a:r>
              <a:rPr lang="en-US" sz="1400" dirty="0" err="1">
                <a:solidFill>
                  <a:srgbClr val="000000"/>
                </a:solidFill>
                <a:latin typeface="Times New Roman" panose="02020603050405020304" pitchFamily="18" charset="0"/>
                <a:cs typeface="Times New Roman" panose="02020603050405020304" pitchFamily="18" charset="0"/>
              </a:rPr>
              <a:t>Vredefort</a:t>
            </a:r>
            <a:r>
              <a:rPr lang="en-US" sz="1400" dirty="0">
                <a:solidFill>
                  <a:srgbClr val="000000"/>
                </a:solidFill>
                <a:latin typeface="Times New Roman" panose="02020603050405020304" pitchFamily="18" charset="0"/>
                <a:cs typeface="Times New Roman" panose="02020603050405020304" pitchFamily="18" charset="0"/>
              </a:rPr>
              <a:t>, South Africa. In the central part of the crater they are combed not around the crater but in one prevailing direction. </a:t>
            </a:r>
          </a:p>
          <a:p>
            <a:endParaRPr lang="en-US" sz="1400" dirty="0">
              <a:solidFill>
                <a:srgbClr val="000000"/>
              </a:solidFill>
              <a:latin typeface="Times New Roman" panose="02020603050405020304" pitchFamily="18" charset="0"/>
              <a:cs typeface="Times New Roman" panose="02020603050405020304" pitchFamily="18" charset="0"/>
            </a:endParaRPr>
          </a:p>
          <a:p>
            <a:r>
              <a:rPr lang="en-US" sz="1400" dirty="0">
                <a:solidFill>
                  <a:srgbClr val="000000"/>
                </a:solidFill>
                <a:latin typeface="Times New Roman" panose="02020603050405020304" pitchFamily="18" charset="0"/>
                <a:cs typeface="Times New Roman" panose="02020603050405020304" pitchFamily="18" charset="0"/>
              </a:rPr>
              <a:t>To draw this, </a:t>
            </a:r>
            <a:r>
              <a:rPr lang="en-US" sz="1400" b="1" dirty="0" err="1">
                <a:latin typeface="Times New Roman" panose="02020603050405020304" pitchFamily="18" charset="0"/>
                <a:cs typeface="Times New Roman" panose="02020603050405020304" pitchFamily="18" charset="0"/>
              </a:rPr>
              <a:t>Beiki</a:t>
            </a:r>
            <a:r>
              <a:rPr lang="en-US" sz="1400" b="1" dirty="0">
                <a:latin typeface="Times New Roman" panose="02020603050405020304" pitchFamily="18" charset="0"/>
                <a:cs typeface="Times New Roman" panose="02020603050405020304" pitchFamily="18" charset="0"/>
              </a:rPr>
              <a:t> and Pedersen (2010</a:t>
            </a:r>
            <a:r>
              <a:rPr lang="en-US" sz="1400" dirty="0">
                <a:latin typeface="Times New Roman" panose="02020603050405020304" pitchFamily="18" charset="0"/>
                <a:cs typeface="Times New Roman" panose="02020603050405020304" pitchFamily="18" charset="0"/>
              </a:rPr>
              <a:t>) used the detailed local airborne </a:t>
            </a:r>
            <a:r>
              <a:rPr lang="en-US" sz="1400" dirty="0" err="1">
                <a:latin typeface="Times New Roman" panose="02020603050405020304" pitchFamily="18" charset="0"/>
                <a:cs typeface="Times New Roman" panose="02020603050405020304" pitchFamily="18" charset="0"/>
              </a:rPr>
              <a:t>gradiometry</a:t>
            </a:r>
            <a:r>
              <a:rPr lang="en-US" sz="1400" dirty="0">
                <a:latin typeface="Times New Roman" panose="02020603050405020304" pitchFamily="18" charset="0"/>
                <a:cs typeface="Times New Roman" panose="02020603050405020304" pitchFamily="18" charset="0"/>
              </a:rPr>
              <a:t> data</a:t>
            </a:r>
            <a:endParaRPr lang="en-US"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5243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xmlns="" id="{0BE7DF11-9E20-F171-A7D6-4E5CA77641E6}"/>
              </a:ext>
            </a:extLst>
          </p:cNvPr>
          <p:cNvSpPr txBox="1"/>
          <p:nvPr/>
        </p:nvSpPr>
        <p:spPr>
          <a:xfrm>
            <a:off x="8227883" y="1879238"/>
            <a:ext cx="901209" cy="923330"/>
          </a:xfrm>
          <a:prstGeom prst="rect">
            <a:avLst/>
          </a:prstGeom>
          <a:noFill/>
        </p:spPr>
        <p:txBody>
          <a:bodyPr wrap="none" rtlCol="0">
            <a:spAutoFit/>
          </a:bodyPr>
          <a:lstStyle/>
          <a:p>
            <a:r>
              <a:rPr lang="el-GR" i="1" dirty="0">
                <a:latin typeface="Times New Roman" panose="02020603050405020304" pitchFamily="18" charset="0"/>
                <a:cs typeface="Times New Roman" panose="02020603050405020304" pitchFamily="18" charset="0"/>
              </a:rPr>
              <a:t>θ</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[deg] </a:t>
            </a:r>
          </a:p>
          <a:p>
            <a:r>
              <a:rPr lang="en-US" dirty="0">
                <a:latin typeface="Times New Roman" panose="02020603050405020304" pitchFamily="18" charset="0"/>
                <a:cs typeface="Times New Roman" panose="02020603050405020304" pitchFamily="18" charset="0"/>
              </a:rPr>
              <a:t>and</a:t>
            </a:r>
          </a:p>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xmlns="" id="{3B6E9906-145F-9E67-CE5E-8015ED07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88433" cy="3834676"/>
          </a:xfrm>
          <a:prstGeom prst="rect">
            <a:avLst/>
          </a:prstGeom>
        </p:spPr>
      </p:pic>
      <p:pic>
        <p:nvPicPr>
          <p:cNvPr id="3" name="Obrázek 2">
            <a:extLst>
              <a:ext uri="{FF2B5EF4-FFF2-40B4-BE49-F238E27FC236}">
                <a16:creationId xmlns:a16="http://schemas.microsoft.com/office/drawing/2014/main" xmlns="" id="{7E5F894D-FF6D-04AB-1BE8-A66F9C039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2233452"/>
            <a:ext cx="5544616" cy="4611600"/>
          </a:xfrm>
          <a:prstGeom prst="rect">
            <a:avLst/>
          </a:prstGeom>
        </p:spPr>
      </p:pic>
    </p:spTree>
    <p:extLst>
      <p:ext uri="{BB962C8B-B14F-4D97-AF65-F5344CB8AC3E}">
        <p14:creationId xmlns:p14="http://schemas.microsoft.com/office/powerpoint/2010/main" val="356333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6" y="116632"/>
            <a:ext cx="3988374" cy="3461821"/>
          </a:xfrm>
          <a:prstGeom prst="rect">
            <a:avLst/>
          </a:prstGeom>
        </p:spPr>
      </p:pic>
      <p:pic>
        <p:nvPicPr>
          <p:cNvPr id="4" name="Obrázek 3"/>
          <p:cNvPicPr>
            <a:picLocks noChangeAspect="1"/>
          </p:cNvPicPr>
          <p:nvPr/>
        </p:nvPicPr>
        <p:blipFill rotWithShape="1">
          <a:blip r:embed="rId4" cstate="print">
            <a:extLst>
              <a:ext uri="{28A0092B-C50C-407E-A947-70E740481C1C}">
                <a14:useLocalDpi xmlns:a14="http://schemas.microsoft.com/office/drawing/2010/main" val="0"/>
              </a:ext>
            </a:extLst>
          </a:blip>
          <a:srcRect l="3426"/>
          <a:stretch/>
        </p:blipFill>
        <p:spPr>
          <a:xfrm>
            <a:off x="4860624" y="353675"/>
            <a:ext cx="3775452" cy="3393289"/>
          </a:xfrm>
          <a:prstGeom prst="rect">
            <a:avLst/>
          </a:prstGeom>
        </p:spPr>
      </p:pic>
      <p:pic>
        <p:nvPicPr>
          <p:cNvPr id="5" name="Obrázek 4">
            <a:extLst>
              <a:ext uri="{FF2B5EF4-FFF2-40B4-BE49-F238E27FC236}">
                <a16:creationId xmlns:a16="http://schemas.microsoft.com/office/drawing/2014/main" xmlns="" id="{F485369D-DD22-4074-B0E3-71ED98364E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90" y="3472508"/>
            <a:ext cx="4001770" cy="3268860"/>
          </a:xfrm>
          <a:prstGeom prst="rect">
            <a:avLst/>
          </a:prstGeom>
        </p:spPr>
      </p:pic>
      <p:sp>
        <p:nvSpPr>
          <p:cNvPr id="2" name="TextovéPole 1"/>
          <p:cNvSpPr txBox="1"/>
          <p:nvPr/>
        </p:nvSpPr>
        <p:spPr>
          <a:xfrm>
            <a:off x="3686175" y="0"/>
            <a:ext cx="543609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Copernicus</a:t>
            </a:r>
            <a:r>
              <a:rPr lang="en-US" dirty="0">
                <a:latin typeface="Times New Roman" panose="02020603050405020304" pitchFamily="18" charset="0"/>
                <a:cs typeface="Times New Roman" panose="02020603050405020304" pitchFamily="18" charset="0"/>
              </a:rPr>
              <a:t> main crater and Copernicus H mascon SE </a:t>
            </a:r>
          </a:p>
          <a:p>
            <a:r>
              <a:rPr lang="en-US"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pic>
        <p:nvPicPr>
          <p:cNvPr id="6" name="Obrázek 3">
            <a:extLst>
              <a:ext uri="{FF2B5EF4-FFF2-40B4-BE49-F238E27FC236}">
                <a16:creationId xmlns:a16="http://schemas.microsoft.com/office/drawing/2014/main" xmlns="" id="{2AD19B80-AD9F-F822-9970-C832EC9ADA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3758" y="3645457"/>
            <a:ext cx="3240360" cy="3186751"/>
          </a:xfrm>
          <a:prstGeom prst="rect">
            <a:avLst/>
          </a:prstGeom>
        </p:spPr>
      </p:pic>
    </p:spTree>
    <p:extLst>
      <p:ext uri="{BB962C8B-B14F-4D97-AF65-F5344CB8AC3E}">
        <p14:creationId xmlns:p14="http://schemas.microsoft.com/office/powerpoint/2010/main" val="2786556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xmlns="" id="{C770F24D-AEB4-4647-8C6B-8C1C3CAF2100}"/>
              </a:ext>
            </a:extLst>
          </p:cNvPr>
          <p:cNvSpPr>
            <a:spLocks noChangeArrowheads="1"/>
          </p:cNvSpPr>
          <p:nvPr/>
        </p:nvSpPr>
        <p:spPr bwMode="auto">
          <a:xfrm>
            <a:off x="747038" y="1668550"/>
            <a:ext cx="1016497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4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GB" altLang="cs-CZ" sz="1800" b="0" i="0" u="none" strike="noStrike" cap="none" normalizeH="0" baseline="0">
              <a:ln>
                <a:noFill/>
              </a:ln>
              <a:solidFill>
                <a:schemeClr val="tx1"/>
              </a:solidFill>
              <a:effectLst/>
              <a:latin typeface="Arial" panose="020B0604020202020204" pitchFamily="34" charset="0"/>
            </a:endParaRPr>
          </a:p>
        </p:txBody>
      </p:sp>
      <p:sp>
        <p:nvSpPr>
          <p:cNvPr id="8" name="Rectangle 12">
            <a:extLst>
              <a:ext uri="{FF2B5EF4-FFF2-40B4-BE49-F238E27FC236}">
                <a16:creationId xmlns:a16="http://schemas.microsoft.com/office/drawing/2014/main" xmlns="" id="{472046B9-DE98-468C-8096-6F39BCBDC7F6}"/>
              </a:ext>
            </a:extLst>
          </p:cNvPr>
          <p:cNvSpPr>
            <a:spLocks noChangeArrowheads="1"/>
          </p:cNvSpPr>
          <p:nvPr/>
        </p:nvSpPr>
        <p:spPr bwMode="auto">
          <a:xfrm>
            <a:off x="747038" y="4640440"/>
            <a:ext cx="1016497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6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5" name="TextovéPole 14">
            <a:extLst>
              <a:ext uri="{FF2B5EF4-FFF2-40B4-BE49-F238E27FC236}">
                <a16:creationId xmlns:a16="http://schemas.microsoft.com/office/drawing/2014/main" xmlns="" id="{6FBAD47A-8010-4B5F-BC94-49876A5CD7FC}"/>
              </a:ext>
            </a:extLst>
          </p:cNvPr>
          <p:cNvSpPr txBox="1"/>
          <p:nvPr/>
        </p:nvSpPr>
        <p:spPr>
          <a:xfrm>
            <a:off x="6786587" y="110780"/>
            <a:ext cx="2843808" cy="193899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Comments: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strike angles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Left </a:t>
            </a:r>
          </a:p>
          <a:p>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combed</a:t>
            </a:r>
            <a:r>
              <a:rPr lang="cs-CZ" sz="2000" dirty="0">
                <a:latin typeface="Times New Roman" panose="02020603050405020304" pitchFamily="18" charset="0"/>
                <a:cs typeface="Times New Roman" panose="02020603050405020304" pitchFamily="18" charset="0"/>
              </a:rPr>
              <a:t> in </a:t>
            </a:r>
            <a:r>
              <a:rPr lang="cs-CZ" sz="2000" dirty="0" err="1">
                <a:latin typeface="Times New Roman" panose="02020603050405020304" pitchFamily="18" charset="0"/>
                <a:cs typeface="Times New Roman" panose="02020603050405020304" pitchFamily="18" charset="0"/>
              </a:rPr>
              <a:t>plates</a:t>
            </a:r>
            <a:endParaRPr lang="en-US" sz="2000" dirty="0">
              <a:latin typeface="Times New Roman" panose="02020603050405020304" pitchFamily="18" charset="0"/>
              <a:cs typeface="Times New Roman" panose="02020603050405020304" pitchFamily="18" charset="0"/>
            </a:endParaRPr>
          </a:p>
        </p:txBody>
      </p:sp>
      <p:sp>
        <p:nvSpPr>
          <p:cNvPr id="2" name="Obdélník 1">
            <a:extLst>
              <a:ext uri="{FF2B5EF4-FFF2-40B4-BE49-F238E27FC236}">
                <a16:creationId xmlns:a16="http://schemas.microsoft.com/office/drawing/2014/main" xmlns="" id="{56EEB25A-0D67-449A-B079-75310EAD4FFD}"/>
              </a:ext>
            </a:extLst>
          </p:cNvPr>
          <p:cNvSpPr/>
          <p:nvPr/>
        </p:nvSpPr>
        <p:spPr>
          <a:xfrm>
            <a:off x="6942906" y="3642533"/>
            <a:ext cx="2531170" cy="1600438"/>
          </a:xfrm>
          <a:prstGeom prst="rect">
            <a:avLst/>
          </a:prstGeom>
        </p:spPr>
        <p:txBody>
          <a:bodyPr wrap="square">
            <a:spAutoFit/>
          </a:bodyPr>
          <a:lstStyle/>
          <a:p>
            <a:endParaRPr lang="en-US"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Right down</a:t>
            </a:r>
          </a:p>
          <a:p>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combed</a:t>
            </a:r>
            <a:r>
              <a:rPr lang="cs-CZ" sz="2000" dirty="0">
                <a:latin typeface="Times New Roman" panose="02020603050405020304" pitchFamily="18" charset="0"/>
                <a:cs typeface="Times New Roman" panose="02020603050405020304" pitchFamily="18" charset="0"/>
              </a:rPr>
              <a:t> in </a:t>
            </a:r>
            <a:r>
              <a:rPr lang="cs-CZ" sz="2000" dirty="0" err="1">
                <a:latin typeface="Times New Roman" panose="02020603050405020304" pitchFamily="18" charset="0"/>
                <a:cs typeface="Times New Roman" panose="02020603050405020304" pitchFamily="18" charset="0"/>
              </a:rPr>
              <a:t>plates</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b&amp;w</a:t>
            </a:r>
            <a:r>
              <a:rPr lang="en-US" sz="2000" dirty="0">
                <a:latin typeface="Times New Roman" panose="02020603050405020304" pitchFamily="18" charset="0"/>
                <a:cs typeface="Times New Roman" panose="02020603050405020304" pitchFamily="18" charset="0"/>
              </a:rPr>
              <a:t> versions</a:t>
            </a:r>
            <a:endParaRPr lang="cs-CZ" sz="2000"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xmlns="" id="{30E80744-F399-4A83-AEB0-169A6B2555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52"/>
          <a:stretch/>
        </p:blipFill>
        <p:spPr>
          <a:xfrm>
            <a:off x="2556892" y="1799355"/>
            <a:ext cx="4387130" cy="4973732"/>
          </a:xfrm>
          <a:prstGeom prst="rect">
            <a:avLst/>
          </a:prstGeom>
        </p:spPr>
      </p:pic>
      <p:pic>
        <p:nvPicPr>
          <p:cNvPr id="10" name="Obrázek 9">
            <a:extLst>
              <a:ext uri="{FF2B5EF4-FFF2-40B4-BE49-F238E27FC236}">
                <a16:creationId xmlns:a16="http://schemas.microsoft.com/office/drawing/2014/main" xmlns="" id="{259569AD-3EBB-4809-A7F4-0F543909AE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49" r="6154" b="6814"/>
          <a:stretch/>
        </p:blipFill>
        <p:spPr>
          <a:xfrm>
            <a:off x="0" y="-243408"/>
            <a:ext cx="3816425" cy="4686160"/>
          </a:xfrm>
          <a:prstGeom prst="rect">
            <a:avLst/>
          </a:prstGeom>
        </p:spPr>
      </p:pic>
      <p:sp>
        <p:nvSpPr>
          <p:cNvPr id="11" name="TextovéPole 10">
            <a:extLst>
              <a:ext uri="{FF2B5EF4-FFF2-40B4-BE49-F238E27FC236}">
                <a16:creationId xmlns:a16="http://schemas.microsoft.com/office/drawing/2014/main" xmlns="" id="{530D8BD1-86FE-40F8-9889-AB94BBDE535F}"/>
              </a:ext>
            </a:extLst>
          </p:cNvPr>
          <p:cNvSpPr txBox="1"/>
          <p:nvPr/>
        </p:nvSpPr>
        <p:spPr>
          <a:xfrm>
            <a:off x="4544144" y="467601"/>
            <a:ext cx="768159" cy="707886"/>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Mars</a:t>
            </a:r>
          </a:p>
          <a:p>
            <a:r>
              <a:rPr lang="en-US" sz="2000" b="1" dirty="0" err="1">
                <a:latin typeface="Times New Roman" panose="02020603050405020304" pitchFamily="18" charset="0"/>
                <a:cs typeface="Times New Roman" panose="02020603050405020304" pitchFamily="18" charset="0"/>
              </a:rPr>
              <a:t>Isidis</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201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B58578EC-45EB-F44E-BD51-838B50851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0"/>
            <a:ext cx="7233263" cy="6858000"/>
          </a:xfrm>
          <a:prstGeom prst="rect">
            <a:avLst/>
          </a:prstGeom>
        </p:spPr>
      </p:pic>
      <p:sp>
        <p:nvSpPr>
          <p:cNvPr id="2" name="TextovéPole 1">
            <a:extLst>
              <a:ext uri="{FF2B5EF4-FFF2-40B4-BE49-F238E27FC236}">
                <a16:creationId xmlns:a16="http://schemas.microsoft.com/office/drawing/2014/main" xmlns="" id="{142112EC-9382-9E5D-DB98-5171BA1E010A}"/>
              </a:ext>
            </a:extLst>
          </p:cNvPr>
          <p:cNvSpPr txBox="1"/>
          <p:nvPr/>
        </p:nvSpPr>
        <p:spPr>
          <a:xfrm>
            <a:off x="7183251" y="5661248"/>
            <a:ext cx="1960749"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 </a:t>
            </a:r>
            <a:endParaRPr lang="cs-CZ"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69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83774A87-3C5E-4587-927D-370C0F1D9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4150" y="116632"/>
            <a:ext cx="5475699" cy="6309320"/>
          </a:xfrm>
          <a:prstGeom prst="rect">
            <a:avLst/>
          </a:prstGeom>
        </p:spPr>
      </p:pic>
    </p:spTree>
    <p:extLst>
      <p:ext uri="{BB962C8B-B14F-4D97-AF65-F5344CB8AC3E}">
        <p14:creationId xmlns:p14="http://schemas.microsoft.com/office/powerpoint/2010/main" val="186437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xmlns="" id="{6EDBD3F6-650B-F075-3C0D-58463C87D0E5}"/>
              </a:ext>
            </a:extLst>
          </p:cNvPr>
          <p:cNvSpPr txBox="1"/>
          <p:nvPr/>
        </p:nvSpPr>
        <p:spPr>
          <a:xfrm>
            <a:off x="6053747" y="5517232"/>
            <a:ext cx="2733441" cy="784830"/>
          </a:xfrm>
          <a:prstGeom prst="rect">
            <a:avLst/>
          </a:prstGeom>
          <a:noFill/>
        </p:spPr>
        <p:txBody>
          <a:bodyPr wrap="none" rtlCol="0">
            <a:spAutoFit/>
          </a:bodyPr>
          <a:lstStyle/>
          <a:p>
            <a:r>
              <a:rPr lang="en-US" sz="4500" b="1" dirty="0">
                <a:latin typeface="Times New Roman" panose="02020603050405020304" pitchFamily="18" charset="0"/>
                <a:cs typeface="Times New Roman" panose="02020603050405020304" pitchFamily="18" charset="0"/>
              </a:rPr>
              <a:t>The Earth</a:t>
            </a:r>
            <a:endParaRPr lang="cs-CZ" sz="4500" b="1"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xmlns="" id="{A7E161F9-185A-FBC8-58D8-80E8D3467B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
          <a:stretch/>
        </p:blipFill>
        <p:spPr bwMode="auto">
          <a:xfrm>
            <a:off x="145142" y="71801"/>
            <a:ext cx="4183349" cy="3248064"/>
          </a:xfrm>
          <a:prstGeom prst="rect">
            <a:avLst/>
          </a:prstGeom>
          <a:ln>
            <a:noFill/>
          </a:ln>
          <a:extLst>
            <a:ext uri="{53640926-AAD7-44D8-BBD7-CCE9431645EC}">
              <a14:shadowObscured xmlns:a14="http://schemas.microsoft.com/office/drawing/2010/main"/>
            </a:ext>
          </a:extLst>
        </p:spPr>
      </p:pic>
      <p:pic>
        <p:nvPicPr>
          <p:cNvPr id="3" name="Obrázek 2">
            <a:extLst>
              <a:ext uri="{FF2B5EF4-FFF2-40B4-BE49-F238E27FC236}">
                <a16:creationId xmlns:a16="http://schemas.microsoft.com/office/drawing/2014/main" xmlns="" id="{E62B2969-4038-39E7-6233-1B267B89C5CE}"/>
              </a:ext>
            </a:extLst>
          </p:cNvPr>
          <p:cNvPicPr>
            <a:picLocks noChangeAspect="1"/>
          </p:cNvPicPr>
          <p:nvPr/>
        </p:nvPicPr>
        <p:blipFill>
          <a:blip r:embed="rId3" cstate="print">
            <a:extLst>
              <a:ext uri="{28A0092B-C50C-407E-A947-70E740481C1C}">
                <a14:useLocalDpi xmlns:a14="http://schemas.microsoft.com/office/drawing/2010/main" val="0"/>
              </a:ext>
            </a:extLst>
          </a:blip>
          <a:srcRect t="3678"/>
          <a:stretch/>
        </p:blipFill>
        <p:spPr>
          <a:xfrm>
            <a:off x="4815509" y="56174"/>
            <a:ext cx="4183349" cy="3506969"/>
          </a:xfrm>
          <a:prstGeom prst="rect">
            <a:avLst/>
          </a:prstGeom>
        </p:spPr>
      </p:pic>
      <p:pic>
        <p:nvPicPr>
          <p:cNvPr id="4" name="Obrázek 3">
            <a:extLst>
              <a:ext uri="{FF2B5EF4-FFF2-40B4-BE49-F238E27FC236}">
                <a16:creationId xmlns:a16="http://schemas.microsoft.com/office/drawing/2014/main" xmlns="" id="{6BCB2AE8-1617-ACA2-47F7-4F8346C7CD54}"/>
              </a:ext>
            </a:extLst>
          </p:cNvPr>
          <p:cNvPicPr>
            <a:picLocks noChangeAspect="1"/>
          </p:cNvPicPr>
          <p:nvPr/>
        </p:nvPicPr>
        <p:blipFill rotWithShape="1">
          <a:blip r:embed="rId4">
            <a:extLst>
              <a:ext uri="{28A0092B-C50C-407E-A947-70E740481C1C}">
                <a14:useLocalDpi xmlns:a14="http://schemas.microsoft.com/office/drawing/2010/main" val="0"/>
              </a:ext>
            </a:extLst>
          </a:blip>
          <a:srcRect l="16665" t="12286" r="5154" b="9543"/>
          <a:stretch/>
        </p:blipFill>
        <p:spPr>
          <a:xfrm>
            <a:off x="1403648" y="3169506"/>
            <a:ext cx="4497561" cy="3747523"/>
          </a:xfrm>
          <a:prstGeom prst="rect">
            <a:avLst/>
          </a:prstGeom>
        </p:spPr>
      </p:pic>
    </p:spTree>
    <p:extLst>
      <p:ext uri="{BB962C8B-B14F-4D97-AF65-F5344CB8AC3E}">
        <p14:creationId xmlns:p14="http://schemas.microsoft.com/office/powerpoint/2010/main" val="26897717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EA2336-E42A-746C-8395-B7CC19A562DB}"/>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xmlns="" id="{0402BA5E-9CA2-7885-C455-53463D96776D}"/>
              </a:ext>
            </a:extLst>
          </p:cNvPr>
          <p:cNvSpPr txBox="1"/>
          <p:nvPr/>
        </p:nvSpPr>
        <p:spPr>
          <a:xfrm>
            <a:off x="323528" y="476672"/>
            <a:ext cx="11235935" cy="6052939"/>
          </a:xfrm>
          <a:prstGeom prst="rect">
            <a:avLst/>
          </a:prstGeom>
          <a:noFill/>
        </p:spPr>
        <p:txBody>
          <a:bodyPr wrap="square" rtlCol="0">
            <a:spAutoFit/>
          </a:bodyPr>
          <a:lstStyle/>
          <a:p>
            <a:pPr>
              <a:spcAft>
                <a:spcPts val="800"/>
              </a:spcAft>
              <a:buNone/>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Our contribution to search for ground water </a:t>
            </a:r>
          </a:p>
          <a:p>
            <a:pPr>
              <a:spcAft>
                <a:spcPts val="800"/>
              </a:spcAft>
              <a:buNone/>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at the southern pole of the Moon</a:t>
            </a:r>
          </a:p>
          <a:p>
            <a:pPr>
              <a:spcAft>
                <a:spcPts val="800"/>
              </a:spcAft>
              <a:buNone/>
            </a:pPr>
            <a:r>
              <a:rPr lang="en-GB" sz="2400" dirty="0">
                <a:latin typeface="Times New Roman" panose="02020603050405020304" pitchFamily="18" charset="0"/>
                <a:ea typeface="Calibri" panose="020F0502020204030204" pitchFamily="34" charset="0"/>
                <a:cs typeface="Times New Roman" panose="02020603050405020304" pitchFamily="18" charset="0"/>
              </a:rPr>
              <a:t>(independent of all other approaches)</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buNone/>
            </a:pPr>
            <a:endParaRPr lang="en-GB" sz="2400" b="1" i="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n-GB" sz="2400" b="1" i="1" dirty="0">
                <a:effectLst/>
                <a:latin typeface="Times New Roman" panose="02020603050405020304" pitchFamily="18" charset="0"/>
                <a:ea typeface="Calibri" panose="020F0502020204030204" pitchFamily="34" charset="0"/>
                <a:cs typeface="Times New Roman" panose="02020603050405020304" pitchFamily="18" charset="0"/>
              </a:rPr>
              <a:t>IM-1/Odysseus</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buNone/>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2000" i="1" u="sng" dirty="0">
                <a:effectLst/>
                <a:latin typeface="Times New Roman" panose="02020603050405020304" pitchFamily="18" charset="0"/>
                <a:ea typeface="Calibri" panose="020F0502020204030204" pitchFamily="34" charset="0"/>
                <a:cs typeface="Times New Roman" panose="02020603050405020304" pitchFamily="18" charset="0"/>
                <a:hlinkClick r:id="rId2" tooltip="Intuitive Machines">
                  <a:extLst>
                    <a:ext uri="{A12FA001-AC4F-418D-AE19-62706E023703}">
                      <ahyp:hlinkClr xmlns:ahyp="http://schemas.microsoft.com/office/drawing/2018/hyperlinkcolor" xmlns="" val="tx"/>
                    </a:ext>
                  </a:extLst>
                </a:hlinkClick>
              </a:rPr>
              <a:t>I</a:t>
            </a:r>
            <a:r>
              <a:rPr lang="en-GB" sz="2000" u="sng" dirty="0">
                <a:effectLst/>
                <a:latin typeface="Times New Roman" panose="02020603050405020304" pitchFamily="18" charset="0"/>
                <a:ea typeface="Calibri" panose="020F0502020204030204" pitchFamily="34" charset="0"/>
                <a:cs typeface="Times New Roman" panose="02020603050405020304" pitchFamily="18" charset="0"/>
                <a:hlinkClick r:id="rId2" tooltip="Intuitive Machines">
                  <a:extLst>
                    <a:ext uri="{A12FA001-AC4F-418D-AE19-62706E023703}">
                      <ahyp:hlinkClr xmlns:ahyp="http://schemas.microsoft.com/office/drawing/2018/hyperlinkcolor" xmlns="" val="tx"/>
                    </a:ext>
                  </a:extLst>
                </a:hlinkClick>
              </a:rPr>
              <a:t>ntuitive </a:t>
            </a:r>
            <a:r>
              <a:rPr lang="en-GB" sz="2000" i="1" u="sng" dirty="0">
                <a:effectLst/>
                <a:latin typeface="Times New Roman" panose="02020603050405020304" pitchFamily="18" charset="0"/>
                <a:ea typeface="Calibri" panose="020F0502020204030204" pitchFamily="34" charset="0"/>
                <a:cs typeface="Times New Roman" panose="02020603050405020304" pitchFamily="18" charset="0"/>
                <a:hlinkClick r:id="rId2" tooltip="Intuitive Machines">
                  <a:extLst>
                    <a:ext uri="{A12FA001-AC4F-418D-AE19-62706E023703}">
                      <ahyp:hlinkClr xmlns:ahyp="http://schemas.microsoft.com/office/drawing/2018/hyperlinkcolor" xmlns="" val="tx"/>
                    </a:ext>
                  </a:extLst>
                </a:hlinkClick>
              </a:rPr>
              <a:t>M</a:t>
            </a:r>
            <a:r>
              <a:rPr lang="en-GB" sz="2000" u="sng" dirty="0">
                <a:effectLst/>
                <a:latin typeface="Times New Roman" panose="02020603050405020304" pitchFamily="18" charset="0"/>
                <a:ea typeface="Calibri" panose="020F0502020204030204" pitchFamily="34" charset="0"/>
                <a:cs typeface="Times New Roman" panose="02020603050405020304" pitchFamily="18" charset="0"/>
                <a:hlinkClick r:id="rId2" tooltip="Intuitive Machines">
                  <a:extLst>
                    <a:ext uri="{A12FA001-AC4F-418D-AE19-62706E023703}">
                      <ahyp:hlinkClr xmlns:ahyp="http://schemas.microsoft.com/office/drawing/2018/hyperlinkcolor" xmlns="" val="tx"/>
                    </a:ext>
                  </a:extLst>
                </a:hlinkClick>
              </a:rPr>
              <a:t>achines</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u="sng" dirty="0">
                <a:effectLst/>
                <a:latin typeface="Times New Roman" panose="02020603050405020304" pitchFamily="18" charset="0"/>
                <a:ea typeface="Calibri" panose="020F0502020204030204" pitchFamily="34" charset="0"/>
                <a:cs typeface="Times New Roman" panose="02020603050405020304" pitchFamily="18" charset="0"/>
                <a:hlinkClick r:id="rId3" tooltip="Intuitive Machines Nova-C">
                  <a:extLst>
                    <a:ext uri="{A12FA001-AC4F-418D-AE19-62706E023703}">
                      <ahyp:hlinkClr xmlns:ahyp="http://schemas.microsoft.com/office/drawing/2018/hyperlinkcolor" xmlns="" val="tx"/>
                    </a:ext>
                  </a:extLst>
                </a:hlinkClick>
              </a:rPr>
              <a:t>Nova-C</a:t>
            </a: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 lunar lander named Odysseus)                                                                    </a:t>
            </a:r>
          </a:p>
          <a:p>
            <a:pPr algn="just">
              <a:spcAft>
                <a:spcPts val="800"/>
              </a:spcAft>
              <a:buNone/>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at the Malapert A crater (near the southern pole)</a:t>
            </a:r>
          </a:p>
          <a:p>
            <a:pPr algn="just">
              <a:spcAft>
                <a:spcPts val="800"/>
              </a:spcAft>
              <a:buNone/>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(e.g., </a:t>
            </a:r>
            <a:r>
              <a:rPr lang="en-GB" sz="2000" u="sng"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https://www.intuitivemachines.com/im-1</a:t>
            </a:r>
            <a:r>
              <a:rPr lang="en-GB" sz="2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cs-C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None/>
            </a:pPr>
            <a:r>
              <a:rPr lang="en-GB" sz="2000" u="sng"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https://nssdc.gsfc.nasa.gov/nmc/spacecraft/display.action?id=IM-1-NOVA</a:t>
            </a:r>
            <a:r>
              <a:rPr lang="en-GB" sz="20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buNone/>
            </a:pPr>
            <a:endParaRPr lang="en-GB" sz="2000" dirty="0">
              <a:latin typeface="Times New Roman" panose="02020603050405020304" pitchFamily="18" charset="0"/>
              <a:ea typeface="Calibri" panose="020F0502020204030204" pitchFamily="34" charset="0"/>
              <a:cs typeface="Times New Roman" panose="02020603050405020304" pitchFamily="18" charset="0"/>
            </a:endParaRPr>
          </a:p>
          <a:p>
            <a:pPr>
              <a:buNone/>
            </a:pPr>
            <a:endParaRPr lang="en-GB" dirty="0">
              <a:latin typeface="Times New Roman" panose="02020603050405020304" pitchFamily="18" charset="0"/>
              <a:ea typeface="Calibri" panose="020F0502020204030204" pitchFamily="34" charset="0"/>
            </a:endParaRPr>
          </a:p>
          <a:p>
            <a:pPr>
              <a:buNone/>
            </a:pPr>
            <a:r>
              <a:rPr lang="en-GB" sz="2400" dirty="0">
                <a:effectLst/>
                <a:latin typeface="Times New Roman" panose="02020603050405020304" pitchFamily="18" charset="0"/>
                <a:ea typeface="Calibri" panose="020F0502020204030204" pitchFamily="34" charset="0"/>
              </a:rPr>
              <a:t>forthcoming </a:t>
            </a:r>
            <a:r>
              <a:rPr lang="en-GB" sz="2400" b="1" i="1" dirty="0">
                <a:effectLst/>
                <a:latin typeface="Times New Roman" panose="02020603050405020304" pitchFamily="18" charset="0"/>
                <a:ea typeface="Calibri" panose="020F0502020204030204" pitchFamily="34" charset="0"/>
              </a:rPr>
              <a:t>Artemis</a:t>
            </a:r>
            <a:r>
              <a:rPr lang="en-GB" sz="2400" b="1" dirty="0">
                <a:effectLst/>
                <a:latin typeface="Times New Roman" panose="02020603050405020304" pitchFamily="18" charset="0"/>
                <a:ea typeface="Calibri" panose="020F0502020204030204" pitchFamily="34" charset="0"/>
              </a:rPr>
              <a:t> </a:t>
            </a:r>
            <a:r>
              <a:rPr lang="en-GB" sz="2400" dirty="0">
                <a:effectLst/>
                <a:latin typeface="Times New Roman" panose="02020603050405020304" pitchFamily="18" charset="0"/>
                <a:ea typeface="Calibri" panose="020F0502020204030204" pitchFamily="34" charset="0"/>
              </a:rPr>
              <a:t>programme</a:t>
            </a:r>
          </a:p>
          <a:p>
            <a:pPr>
              <a:buNone/>
            </a:pPr>
            <a:r>
              <a:rPr lang="en-GB" sz="2400" dirty="0">
                <a:effectLst/>
                <a:latin typeface="Times New Roman" panose="02020603050405020304" pitchFamily="18" charset="0"/>
                <a:ea typeface="Calibri" panose="020F0502020204030204" pitchFamily="34" charset="0"/>
              </a:rPr>
              <a:t> </a:t>
            </a:r>
          </a:p>
          <a:p>
            <a:pPr>
              <a:buNone/>
            </a:pPr>
            <a:r>
              <a:rPr lang="en-GB" sz="2000" dirty="0">
                <a:effectLst/>
                <a:latin typeface="Times New Roman" panose="02020603050405020304" pitchFamily="18" charset="0"/>
                <a:ea typeface="Calibri" panose="020F0502020204030204" pitchFamily="34" charset="0"/>
              </a:rPr>
              <a:t>(e.g.</a:t>
            </a:r>
            <a:r>
              <a:rPr lang="en-GB" sz="20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000" u="sng"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https://www.nasa.gov/feature/artemis/</a:t>
            </a:r>
            <a:r>
              <a:rPr lang="en-GB" sz="2000" dirty="0">
                <a:solidFill>
                  <a:schemeClr val="accent2"/>
                </a:solidFill>
                <a:effectLst/>
                <a:latin typeface="Times New Roman" panose="02020603050405020304" pitchFamily="18" charset="0"/>
                <a:ea typeface="Calibri" panose="020F0502020204030204" pitchFamily="34" charset="0"/>
              </a:rPr>
              <a:t>; </a:t>
            </a:r>
          </a:p>
          <a:p>
            <a:pPr>
              <a:buNone/>
            </a:pPr>
            <a:r>
              <a:rPr lang="en-GB" sz="2000" u="sng"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https://www.nasa.gov/wp-content/uploads/2020/12/artemis_plan-20200921.pdf</a:t>
            </a:r>
            <a:r>
              <a:rPr lang="en-GB" sz="1800" dirty="0">
                <a:solidFill>
                  <a:schemeClr val="accent2"/>
                </a:solidFill>
                <a:effectLst/>
                <a:latin typeface="Times New Roman" panose="02020603050405020304" pitchFamily="18" charset="0"/>
                <a:ea typeface="Times New Roman" panose="02020603050405020304" pitchFamily="18" charset="0"/>
              </a:rPr>
              <a:t>)</a:t>
            </a:r>
            <a:endParaRPr lang="cs-CZ" dirty="0">
              <a:solidFill>
                <a:schemeClr val="accent2"/>
              </a:solidFill>
            </a:endParaRPr>
          </a:p>
        </p:txBody>
      </p:sp>
    </p:spTree>
    <p:extLst>
      <p:ext uri="{BB962C8B-B14F-4D97-AF65-F5344CB8AC3E}">
        <p14:creationId xmlns:p14="http://schemas.microsoft.com/office/powerpoint/2010/main" val="565324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xmlns="" id="{CD81672A-38F1-9D61-0FAB-4D6069913A9F}"/>
              </a:ext>
            </a:extLst>
          </p:cNvPr>
          <p:cNvSpPr txBox="1"/>
          <p:nvPr/>
        </p:nvSpPr>
        <p:spPr>
          <a:xfrm>
            <a:off x="6948264" y="188640"/>
            <a:ext cx="1499128" cy="784830"/>
          </a:xfrm>
          <a:prstGeom prst="rect">
            <a:avLst/>
          </a:prstGeom>
          <a:noFill/>
        </p:spPr>
        <p:txBody>
          <a:bodyPr wrap="none" rtlCol="0">
            <a:spAutoFit/>
          </a:bodyPr>
          <a:lstStyle/>
          <a:p>
            <a:r>
              <a:rPr lang="en-US" sz="4500" b="1" dirty="0">
                <a:latin typeface="Times New Roman" panose="02020603050405020304" pitchFamily="18" charset="0"/>
                <a:cs typeface="Times New Roman" panose="02020603050405020304" pitchFamily="18" charset="0"/>
              </a:rPr>
              <a:t>Mars</a:t>
            </a:r>
            <a:endParaRPr lang="cs-CZ" sz="4500" b="1" dirty="0">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xmlns="" id="{BA17FE95-27AA-347B-B75D-0C7DC625BCB3}"/>
              </a:ext>
            </a:extLst>
          </p:cNvPr>
          <p:cNvPicPr>
            <a:picLocks noChangeAspect="1"/>
          </p:cNvPicPr>
          <p:nvPr/>
        </p:nvPicPr>
        <p:blipFill>
          <a:blip r:embed="rId3">
            <a:extLst>
              <a:ext uri="{28A0092B-C50C-407E-A947-70E740481C1C}">
                <a14:useLocalDpi xmlns:a14="http://schemas.microsoft.com/office/drawing/2010/main" val="0"/>
              </a:ext>
            </a:extLst>
          </a:blip>
          <a:srcRect l="17179" t="9724" r="5437" b="10149"/>
          <a:stretch/>
        </p:blipFill>
        <p:spPr>
          <a:xfrm>
            <a:off x="107504" y="0"/>
            <a:ext cx="5844228" cy="5042917"/>
          </a:xfrm>
          <a:prstGeom prst="rect">
            <a:avLst/>
          </a:prstGeom>
        </p:spPr>
      </p:pic>
      <p:pic>
        <p:nvPicPr>
          <p:cNvPr id="3" name="Obrázek 2">
            <a:extLst>
              <a:ext uri="{FF2B5EF4-FFF2-40B4-BE49-F238E27FC236}">
                <a16:creationId xmlns:a16="http://schemas.microsoft.com/office/drawing/2014/main" xmlns="" id="{1EFBDCB2-581E-629A-F315-8FB3525B9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629" y="4581128"/>
            <a:ext cx="3336371" cy="2502278"/>
          </a:xfrm>
          <a:prstGeom prst="rect">
            <a:avLst/>
          </a:prstGeom>
        </p:spPr>
      </p:pic>
    </p:spTree>
    <p:extLst>
      <p:ext uri="{BB962C8B-B14F-4D97-AF65-F5344CB8AC3E}">
        <p14:creationId xmlns:p14="http://schemas.microsoft.com/office/powerpoint/2010/main" val="37593361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D6EA3163-7D43-4D3A-A858-EC97B5B80DD8}"/>
              </a:ext>
            </a:extLst>
          </p:cNvPr>
          <p:cNvPicPr>
            <a:picLocks noChangeAspect="1"/>
          </p:cNvPicPr>
          <p:nvPr/>
        </p:nvPicPr>
        <p:blipFill rotWithShape="1">
          <a:blip r:embed="rId2"/>
          <a:srcRect l="29526" t="29117" r="12988" b="4319"/>
          <a:stretch/>
        </p:blipFill>
        <p:spPr>
          <a:xfrm>
            <a:off x="-108520" y="0"/>
            <a:ext cx="6137853" cy="4288090"/>
          </a:xfrm>
          <a:prstGeom prst="rect">
            <a:avLst/>
          </a:prstGeom>
        </p:spPr>
      </p:pic>
      <p:pic>
        <p:nvPicPr>
          <p:cNvPr id="3" name="Obrázek 2">
            <a:extLst>
              <a:ext uri="{FF2B5EF4-FFF2-40B4-BE49-F238E27FC236}">
                <a16:creationId xmlns:a16="http://schemas.microsoft.com/office/drawing/2014/main" xmlns="" id="{D06D1B2C-C9D7-4250-AC74-B84D046C5946}"/>
              </a:ext>
            </a:extLst>
          </p:cNvPr>
          <p:cNvPicPr>
            <a:picLocks noChangeAspect="1"/>
          </p:cNvPicPr>
          <p:nvPr/>
        </p:nvPicPr>
        <p:blipFill rotWithShape="1">
          <a:blip r:embed="rId3"/>
          <a:srcRect l="25587" t="21286" r="26375"/>
          <a:stretch/>
        </p:blipFill>
        <p:spPr>
          <a:xfrm>
            <a:off x="5148064" y="3140968"/>
            <a:ext cx="3855963" cy="3812299"/>
          </a:xfrm>
          <a:prstGeom prst="rect">
            <a:avLst/>
          </a:prstGeom>
        </p:spPr>
      </p:pic>
      <p:sp>
        <p:nvSpPr>
          <p:cNvPr id="4" name="TextovéPole 3">
            <a:extLst>
              <a:ext uri="{FF2B5EF4-FFF2-40B4-BE49-F238E27FC236}">
                <a16:creationId xmlns:a16="http://schemas.microsoft.com/office/drawing/2014/main" xmlns="" id="{CEBF01EB-8D17-4D31-8345-1F4A889D4BD7}"/>
              </a:ext>
            </a:extLst>
          </p:cNvPr>
          <p:cNvSpPr txBox="1"/>
          <p:nvPr/>
        </p:nvSpPr>
        <p:spPr>
          <a:xfrm>
            <a:off x="467544" y="4797152"/>
            <a:ext cx="4544834" cy="1477328"/>
          </a:xfrm>
          <a:prstGeom prst="rect">
            <a:avLst/>
          </a:prstGeom>
          <a:noFill/>
        </p:spPr>
        <p:txBody>
          <a:bodyPr wrap="none" rtlCol="0">
            <a:spAutoFit/>
          </a:bodyPr>
          <a:lstStyle/>
          <a:p>
            <a:r>
              <a:rPr lang="en-US" dirty="0"/>
              <a:t>northern</a:t>
            </a:r>
          </a:p>
          <a:p>
            <a:endParaRPr lang="en-US" dirty="0"/>
          </a:p>
          <a:p>
            <a:endParaRPr lang="en-US" dirty="0"/>
          </a:p>
          <a:p>
            <a:endParaRPr lang="en-US" dirty="0"/>
          </a:p>
          <a:p>
            <a:r>
              <a:rPr lang="en-US" dirty="0"/>
              <a:t>                                                    southern</a:t>
            </a:r>
            <a:endParaRPr lang="cs-CZ" dirty="0"/>
          </a:p>
        </p:txBody>
      </p:sp>
    </p:spTree>
    <p:extLst>
      <p:ext uri="{BB962C8B-B14F-4D97-AF65-F5344CB8AC3E}">
        <p14:creationId xmlns:p14="http://schemas.microsoft.com/office/powerpoint/2010/main" val="113491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CCFBBF96-8060-1899-DE8D-473F79466F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85"/>
          <a:stretch/>
        </p:blipFill>
        <p:spPr bwMode="auto">
          <a:xfrm>
            <a:off x="35496" y="-17537"/>
            <a:ext cx="5550297" cy="4394821"/>
          </a:xfrm>
          <a:prstGeom prst="rect">
            <a:avLst/>
          </a:prstGeom>
          <a:ln>
            <a:noFill/>
          </a:ln>
          <a:extLst>
            <a:ext uri="{53640926-AAD7-44D8-BBD7-CCE9431645EC}">
              <a14:shadowObscured xmlns:a14="http://schemas.microsoft.com/office/drawing/2010/main"/>
            </a:ext>
          </a:extLst>
        </p:spPr>
      </p:pic>
      <p:pic>
        <p:nvPicPr>
          <p:cNvPr id="4" name="Obrázek 3">
            <a:extLst>
              <a:ext uri="{FF2B5EF4-FFF2-40B4-BE49-F238E27FC236}">
                <a16:creationId xmlns:a16="http://schemas.microsoft.com/office/drawing/2014/main" xmlns="" id="{161E290D-3C7B-EE16-77F9-FDF0109E7F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3" t="4151" r="18568"/>
          <a:stretch/>
        </p:blipFill>
        <p:spPr bwMode="auto">
          <a:xfrm>
            <a:off x="4644008" y="2492896"/>
            <a:ext cx="4176464" cy="4246626"/>
          </a:xfrm>
          <a:prstGeom prst="rect">
            <a:avLst/>
          </a:prstGeom>
          <a:ln>
            <a:noFill/>
          </a:ln>
          <a:extLst>
            <a:ext uri="{53640926-AAD7-44D8-BBD7-CCE9431645EC}">
              <a14:shadowObscured xmlns:a14="http://schemas.microsoft.com/office/drawing/2010/main"/>
            </a:ext>
          </a:extLst>
        </p:spPr>
      </p:pic>
      <p:sp>
        <p:nvSpPr>
          <p:cNvPr id="6" name="TextovéPole 5">
            <a:extLst>
              <a:ext uri="{FF2B5EF4-FFF2-40B4-BE49-F238E27FC236}">
                <a16:creationId xmlns:a16="http://schemas.microsoft.com/office/drawing/2014/main" xmlns="" id="{1F89E465-62C7-28CA-8947-BC28264847FA}"/>
              </a:ext>
            </a:extLst>
          </p:cNvPr>
          <p:cNvSpPr txBox="1"/>
          <p:nvPr/>
        </p:nvSpPr>
        <p:spPr>
          <a:xfrm>
            <a:off x="323528" y="4941168"/>
            <a:ext cx="4572000" cy="1477328"/>
          </a:xfrm>
          <a:prstGeom prst="rect">
            <a:avLst/>
          </a:prstGeom>
          <a:noFill/>
        </p:spPr>
        <p:txBody>
          <a:bodyPr wrap="square">
            <a:spAutoFit/>
          </a:bodyPr>
          <a:lstStyle/>
          <a:p>
            <a:pPr>
              <a:buNone/>
            </a:pPr>
            <a:r>
              <a:rPr lang="en-GB" sz="1800" dirty="0">
                <a:effectLst/>
                <a:latin typeface="Times New Roman" panose="02020603050405020304" pitchFamily="18" charset="0"/>
                <a:ea typeface="Times New Roman" panose="02020603050405020304" pitchFamily="18" charset="0"/>
              </a:rPr>
              <a:t>The </a:t>
            </a:r>
            <a:r>
              <a:rPr lang="en-GB" sz="1800" i="1" dirty="0">
                <a:effectLst/>
                <a:latin typeface="Times New Roman" panose="02020603050405020304" pitchFamily="18" charset="0"/>
                <a:ea typeface="Times New Roman" panose="02020603050405020304" pitchFamily="18" charset="0"/>
              </a:rPr>
              <a:t>Comb </a:t>
            </a:r>
            <a:r>
              <a:rPr lang="en-GB" sz="1800" dirty="0">
                <a:effectLst/>
                <a:latin typeface="Times New Roman" panose="02020603050405020304" pitchFamily="18" charset="0"/>
                <a:ea typeface="Times New Roman" panose="02020603050405020304" pitchFamily="18" charset="0"/>
              </a:rPr>
              <a:t>factors for Mars </a:t>
            </a:r>
          </a:p>
          <a:p>
            <a:pPr>
              <a:buNone/>
            </a:pPr>
            <a:r>
              <a:rPr lang="en-GB" sz="1800" dirty="0">
                <a:effectLst/>
                <a:latin typeface="Times New Roman" panose="02020603050405020304" pitchFamily="18" charset="0"/>
                <a:ea typeface="Times New Roman" panose="02020603050405020304" pitchFamily="18" charset="0"/>
              </a:rPr>
              <a:t>north pole zone,  left,</a:t>
            </a:r>
            <a:endParaRPr lang="en-GB" b="1" dirty="0">
              <a:latin typeface="Times New Roman" panose="02020603050405020304" pitchFamily="18" charset="0"/>
              <a:ea typeface="Times New Roman" panose="02020603050405020304" pitchFamily="18" charset="0"/>
            </a:endParaRPr>
          </a:p>
          <a:p>
            <a:pPr>
              <a:buNone/>
            </a:pPr>
            <a:r>
              <a:rPr lang="en-GB" sz="1800" dirty="0">
                <a:effectLst/>
                <a:latin typeface="Times New Roman" panose="02020603050405020304" pitchFamily="18" charset="0"/>
                <a:ea typeface="Times New Roman" panose="02020603050405020304" pitchFamily="18" charset="0"/>
              </a:rPr>
              <a:t>south pole zone.     </a:t>
            </a:r>
          </a:p>
          <a:p>
            <a:pPr>
              <a:buNone/>
            </a:pPr>
            <a:r>
              <a:rPr lang="en-GB" sz="1800" dirty="0">
                <a:effectLst/>
                <a:latin typeface="Times New Roman" panose="02020603050405020304" pitchFamily="18" charset="0"/>
                <a:ea typeface="Times New Roman" panose="02020603050405020304" pitchFamily="18" charset="0"/>
              </a:rPr>
              <a:t>The MOLA topography. </a:t>
            </a:r>
          </a:p>
          <a:p>
            <a:pPr>
              <a:buNone/>
            </a:pPr>
            <a:r>
              <a:rPr lang="en-GB" dirty="0">
                <a:latin typeface="Times New Roman" panose="02020603050405020304" pitchFamily="18" charset="0"/>
                <a:ea typeface="Times New Roman" panose="02020603050405020304" pitchFamily="18" charset="0"/>
              </a:rPr>
              <a:t>C</a:t>
            </a:r>
            <a:r>
              <a:rPr lang="en-GB" sz="1800" dirty="0">
                <a:effectLst/>
                <a:latin typeface="Times New Roman" panose="02020603050405020304" pitchFamily="18" charset="0"/>
                <a:ea typeface="Times New Roman" panose="02020603050405020304" pitchFamily="18" charset="0"/>
              </a:rPr>
              <a:t>olour scale is the same for both figures            </a:t>
            </a:r>
            <a:endParaRPr lang="cs-CZ"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77043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2B3233DA-F90D-4F21-A12D-038982EAF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15" y="0"/>
            <a:ext cx="8998770" cy="6858000"/>
          </a:xfrm>
          <a:prstGeom prst="rect">
            <a:avLst/>
          </a:prstGeom>
        </p:spPr>
      </p:pic>
    </p:spTree>
    <p:extLst>
      <p:ext uri="{BB962C8B-B14F-4D97-AF65-F5344CB8AC3E}">
        <p14:creationId xmlns:p14="http://schemas.microsoft.com/office/powerpoint/2010/main" val="4003834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ál 1">
            <a:extLst>
              <a:ext uri="{FF2B5EF4-FFF2-40B4-BE49-F238E27FC236}">
                <a16:creationId xmlns:a16="http://schemas.microsoft.com/office/drawing/2014/main" xmlns="" id="{6CC798D5-AE04-6F4F-F03E-FA2927051274}"/>
              </a:ext>
            </a:extLst>
          </p:cNvPr>
          <p:cNvSpPr/>
          <p:nvPr/>
        </p:nvSpPr>
        <p:spPr>
          <a:xfrm>
            <a:off x="323528" y="2708920"/>
            <a:ext cx="914400" cy="9144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a:extLst>
              <a:ext uri="{FF2B5EF4-FFF2-40B4-BE49-F238E27FC236}">
                <a16:creationId xmlns:a16="http://schemas.microsoft.com/office/drawing/2014/main" xmlns="" id="{4BB96CB0-6098-1533-84D2-77DC4D90E8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32241"/>
            <a:ext cx="9144000" cy="4193517"/>
          </a:xfrm>
          <a:prstGeom prst="rect">
            <a:avLst/>
          </a:prstGeom>
        </p:spPr>
      </p:pic>
      <p:sp>
        <p:nvSpPr>
          <p:cNvPr id="4" name="Ovál 3">
            <a:extLst>
              <a:ext uri="{FF2B5EF4-FFF2-40B4-BE49-F238E27FC236}">
                <a16:creationId xmlns:a16="http://schemas.microsoft.com/office/drawing/2014/main" xmlns="" id="{DE09F10F-5712-A5BE-F86F-CB2B51F91EAF}"/>
              </a:ext>
            </a:extLst>
          </p:cNvPr>
          <p:cNvSpPr/>
          <p:nvPr/>
        </p:nvSpPr>
        <p:spPr>
          <a:xfrm>
            <a:off x="323528" y="2708920"/>
            <a:ext cx="914400" cy="914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xmlns="" id="{2E674DDE-BAE6-CCEC-AF3C-B6E2DF16966B}"/>
              </a:ext>
            </a:extLst>
          </p:cNvPr>
          <p:cNvSpPr txBox="1"/>
          <p:nvPr/>
        </p:nvSpPr>
        <p:spPr>
          <a:xfrm>
            <a:off x="775395" y="621816"/>
            <a:ext cx="48205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where is the Medusae Fossae Formation on Mars?</a:t>
            </a:r>
            <a:endParaRPr lang="cs-CZ" dirty="0">
              <a:latin typeface="Times New Roman" panose="02020603050405020304" pitchFamily="18" charset="0"/>
              <a:cs typeface="Times New Roman" panose="02020603050405020304" pitchFamily="18" charset="0"/>
            </a:endParaRPr>
          </a:p>
        </p:txBody>
      </p:sp>
      <p:cxnSp>
        <p:nvCxnSpPr>
          <p:cNvPr id="7" name="Přímá spojnice se šipkou 6">
            <a:extLst>
              <a:ext uri="{FF2B5EF4-FFF2-40B4-BE49-F238E27FC236}">
                <a16:creationId xmlns:a16="http://schemas.microsoft.com/office/drawing/2014/main" xmlns="" id="{5ED07655-8B87-36C2-A545-0A7941F64485}"/>
              </a:ext>
            </a:extLst>
          </p:cNvPr>
          <p:cNvCxnSpPr/>
          <p:nvPr/>
        </p:nvCxnSpPr>
        <p:spPr>
          <a:xfrm flipH="1">
            <a:off x="780728" y="1010083"/>
            <a:ext cx="457200" cy="18722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xmlns="" id="{D9B48EAC-7E96-73B4-73F6-818883EA16B0}"/>
              </a:ext>
            </a:extLst>
          </p:cNvPr>
          <p:cNvSpPr txBox="1"/>
          <p:nvPr/>
        </p:nvSpPr>
        <p:spPr>
          <a:xfrm>
            <a:off x="2267744" y="6236184"/>
            <a:ext cx="44294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based on the MOLA data of the MGS mission</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627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E9EC2167-22AE-8579-1A17-558E9ABAF7EA}"/>
              </a:ext>
            </a:extLst>
          </p:cNvPr>
          <p:cNvPicPr>
            <a:picLocks noChangeAspect="1"/>
          </p:cNvPicPr>
          <p:nvPr/>
        </p:nvPicPr>
        <p:blipFill rotWithShape="1">
          <a:blip r:embed="rId3">
            <a:extLst>
              <a:ext uri="{28A0092B-C50C-407E-A947-70E740481C1C}">
                <a14:useLocalDpi xmlns:a14="http://schemas.microsoft.com/office/drawing/2010/main" val="0"/>
              </a:ext>
            </a:extLst>
          </a:blip>
          <a:srcRect l="-105" r="105"/>
          <a:stretch/>
        </p:blipFill>
        <p:spPr>
          <a:xfrm>
            <a:off x="-149425" y="260648"/>
            <a:ext cx="9144000" cy="6858000"/>
          </a:xfrm>
          <a:prstGeom prst="roundRect">
            <a:avLst/>
          </a:prstGeom>
          <a:solidFill>
            <a:srgbClr val="F1A03F">
              <a:alpha val="38000"/>
            </a:srgbClr>
          </a:solidFill>
          <a:effectLst>
            <a:softEdge rad="63500"/>
          </a:effectLst>
        </p:spPr>
      </p:pic>
      <p:pic>
        <p:nvPicPr>
          <p:cNvPr id="4" name="Obrázek 3">
            <a:extLst>
              <a:ext uri="{FF2B5EF4-FFF2-40B4-BE49-F238E27FC236}">
                <a16:creationId xmlns:a16="http://schemas.microsoft.com/office/drawing/2014/main" xmlns="" id="{3CD645D0-F645-FF24-F0C5-0E17B34941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81" t="11181" r="20670" b="16542"/>
          <a:stretch/>
        </p:blipFill>
        <p:spPr bwMode="auto">
          <a:xfrm>
            <a:off x="3529382" y="1275230"/>
            <a:ext cx="1028876" cy="1622044"/>
          </a:xfrm>
          <a:prstGeom prst="trapezoid">
            <a:avLst/>
          </a:prstGeom>
          <a:solidFill>
            <a:srgbClr val="FF9933">
              <a:alpha val="36000"/>
            </a:srgbClr>
          </a:solidFill>
          <a:ln>
            <a:noFill/>
          </a:ln>
          <a:effectLst>
            <a:softEdge rad="63500"/>
          </a:effectLst>
          <a:extLst>
            <a:ext uri="{53640926-AAD7-44D8-BBD7-CCE9431645EC}">
              <a14:shadowObscured xmlns:a14="http://schemas.microsoft.com/office/drawing/2010/main"/>
            </a:ext>
          </a:extLst>
        </p:spPr>
      </p:pic>
      <p:pic>
        <p:nvPicPr>
          <p:cNvPr id="5" name="Obrázek 4">
            <a:extLst>
              <a:ext uri="{FF2B5EF4-FFF2-40B4-BE49-F238E27FC236}">
                <a16:creationId xmlns:a16="http://schemas.microsoft.com/office/drawing/2014/main" xmlns="" id="{747D1EB0-5F72-3708-1475-D89DD58BC8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97" t="26984" r="31012" b="25397"/>
          <a:stretch/>
        </p:blipFill>
        <p:spPr>
          <a:xfrm rot="20655759">
            <a:off x="1225426" y="1815725"/>
            <a:ext cx="1224136" cy="648955"/>
          </a:xfrm>
          <a:prstGeom prst="rect">
            <a:avLst/>
          </a:prstGeom>
          <a:effectLst>
            <a:softEdge rad="63500"/>
          </a:effectLst>
        </p:spPr>
      </p:pic>
      <p:pic>
        <p:nvPicPr>
          <p:cNvPr id="6" name="Obrázek 5">
            <a:extLst>
              <a:ext uri="{FF2B5EF4-FFF2-40B4-BE49-F238E27FC236}">
                <a16:creationId xmlns:a16="http://schemas.microsoft.com/office/drawing/2014/main" xmlns="" id="{6F1BBAB3-AA17-02B7-872E-4B72260718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471" t="29773" r="34642" b="13906"/>
          <a:stretch/>
        </p:blipFill>
        <p:spPr>
          <a:xfrm rot="326498">
            <a:off x="2231300" y="3088148"/>
            <a:ext cx="1533313" cy="1198429"/>
          </a:xfrm>
          <a:prstGeom prst="rect">
            <a:avLst/>
          </a:prstGeom>
          <a:effectLst>
            <a:softEdge rad="63500"/>
          </a:effectLst>
        </p:spPr>
      </p:pic>
      <p:pic>
        <p:nvPicPr>
          <p:cNvPr id="7" name="Obrázek 6">
            <a:extLst>
              <a:ext uri="{FF2B5EF4-FFF2-40B4-BE49-F238E27FC236}">
                <a16:creationId xmlns:a16="http://schemas.microsoft.com/office/drawing/2014/main" xmlns="" id="{B77D9656-1475-BADD-19B7-6A05A125DB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419" t="17913" r="18463" b="28660"/>
          <a:stretch/>
        </p:blipFill>
        <p:spPr bwMode="auto">
          <a:xfrm>
            <a:off x="4712599" y="1172261"/>
            <a:ext cx="1110749" cy="1323675"/>
          </a:xfrm>
          <a:prstGeom prst="trapezoid">
            <a:avLst/>
          </a:prstGeom>
          <a:ln>
            <a:noFill/>
          </a:ln>
          <a:effectLst>
            <a:softEdge rad="63500"/>
          </a:effectLst>
          <a:extLst>
            <a:ext uri="{53640926-AAD7-44D8-BBD7-CCE9431645EC}">
              <a14:shadowObscured xmlns:a14="http://schemas.microsoft.com/office/drawing/2010/main"/>
            </a:ext>
          </a:extLst>
        </p:spPr>
      </p:pic>
      <p:pic>
        <p:nvPicPr>
          <p:cNvPr id="9" name="Obrázek 8">
            <a:extLst>
              <a:ext uri="{FF2B5EF4-FFF2-40B4-BE49-F238E27FC236}">
                <a16:creationId xmlns:a16="http://schemas.microsoft.com/office/drawing/2014/main" xmlns="" id="{0577FD70-48B2-BEB5-D19E-8D27F982AB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403" t="10071" r="43707" b="24799"/>
          <a:stretch/>
        </p:blipFill>
        <p:spPr bwMode="auto">
          <a:xfrm rot="20070626">
            <a:off x="7242529" y="1427893"/>
            <a:ext cx="986964" cy="1702072"/>
          </a:xfrm>
          <a:prstGeom prst="rect">
            <a:avLst/>
          </a:prstGeom>
          <a:ln>
            <a:noFill/>
          </a:ln>
          <a:effectLst>
            <a:softEdge rad="63500"/>
          </a:effectLst>
          <a:extLst>
            <a:ext uri="{53640926-AAD7-44D8-BBD7-CCE9431645EC}">
              <a14:shadowObscured xmlns:a14="http://schemas.microsoft.com/office/drawing/2010/main"/>
            </a:ext>
          </a:extLst>
        </p:spPr>
      </p:pic>
      <p:pic>
        <p:nvPicPr>
          <p:cNvPr id="8" name="Obrázek 7">
            <a:extLst>
              <a:ext uri="{FF2B5EF4-FFF2-40B4-BE49-F238E27FC236}">
                <a16:creationId xmlns:a16="http://schemas.microsoft.com/office/drawing/2014/main" xmlns="" id="{B26737C3-E70D-AC61-D3EF-827CE252677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792" t="8841" r="22249" b="15635"/>
          <a:stretch/>
        </p:blipFill>
        <p:spPr bwMode="auto">
          <a:xfrm rot="21061184">
            <a:off x="5877365" y="1390339"/>
            <a:ext cx="1632559" cy="2008076"/>
          </a:xfrm>
          <a:prstGeom prst="trapezoid">
            <a:avLst/>
          </a:prstGeom>
          <a:ln>
            <a:noFill/>
          </a:ln>
          <a:effectLst>
            <a:softEdge rad="63500"/>
          </a:effectLst>
          <a:extLst>
            <a:ext uri="{53640926-AAD7-44D8-BBD7-CCE9431645EC}">
              <a14:shadowObscured xmlns:a14="http://schemas.microsoft.com/office/drawing/2010/main"/>
            </a:ext>
          </a:extLst>
        </p:spPr>
      </p:pic>
      <p:sp>
        <p:nvSpPr>
          <p:cNvPr id="10" name="TextovéPole 9">
            <a:extLst>
              <a:ext uri="{FF2B5EF4-FFF2-40B4-BE49-F238E27FC236}">
                <a16:creationId xmlns:a16="http://schemas.microsoft.com/office/drawing/2014/main" xmlns="" id="{6B788779-A4FF-FAE3-71A1-99554A90F53F}"/>
              </a:ext>
            </a:extLst>
          </p:cNvPr>
          <p:cNvSpPr txBox="1"/>
          <p:nvPr/>
        </p:nvSpPr>
        <p:spPr>
          <a:xfrm>
            <a:off x="179512" y="4834572"/>
            <a:ext cx="9289032" cy="830997"/>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Review of localities with the highest </a:t>
            </a:r>
            <a:r>
              <a:rPr lang="en-US" sz="2400" b="1" i="1" dirty="0">
                <a:solidFill>
                  <a:schemeClr val="bg1"/>
                </a:solidFill>
                <a:latin typeface="Times New Roman" panose="02020603050405020304" pitchFamily="18" charset="0"/>
                <a:cs typeface="Times New Roman" panose="02020603050405020304" pitchFamily="18" charset="0"/>
              </a:rPr>
              <a:t>Comb</a:t>
            </a:r>
            <a:r>
              <a:rPr lang="en-US" sz="2400" b="1" dirty="0">
                <a:solidFill>
                  <a:schemeClr val="bg1"/>
                </a:solidFill>
                <a:latin typeface="Times New Roman" panose="02020603050405020304" pitchFamily="18" charset="0"/>
                <a:cs typeface="Times New Roman" panose="02020603050405020304" pitchFamily="18" charset="0"/>
              </a:rPr>
              <a:t> factor of the strike angles</a:t>
            </a:r>
          </a:p>
          <a:p>
            <a:r>
              <a:rPr lang="en-US" sz="2400" b="1" dirty="0">
                <a:solidFill>
                  <a:schemeClr val="bg1"/>
                </a:solidFill>
                <a:latin typeface="Times New Roman" panose="02020603050405020304" pitchFamily="18" charset="0"/>
                <a:cs typeface="Times New Roman" panose="02020603050405020304" pitchFamily="18" charset="0"/>
              </a:rPr>
              <a:t>              in the hypothetical northern Martian paleo-ocean</a:t>
            </a:r>
            <a:endParaRPr lang="cs-CZ"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134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34A6A5-71B7-9AF0-0CEA-767A7B48B8CD}"/>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xmlns="" id="{7B092AC2-0CF9-A018-B85A-6A679AAE9D27}"/>
              </a:ext>
            </a:extLst>
          </p:cNvPr>
          <p:cNvSpPr txBox="1"/>
          <p:nvPr/>
        </p:nvSpPr>
        <p:spPr>
          <a:xfrm>
            <a:off x="5707118" y="3978823"/>
            <a:ext cx="2733441" cy="784830"/>
          </a:xfrm>
          <a:prstGeom prst="rect">
            <a:avLst/>
          </a:prstGeom>
          <a:noFill/>
        </p:spPr>
        <p:txBody>
          <a:bodyPr wrap="none" rtlCol="0">
            <a:spAutoFit/>
          </a:bodyPr>
          <a:lstStyle/>
          <a:p>
            <a:r>
              <a:rPr lang="en-US" sz="4500" b="1" dirty="0">
                <a:solidFill>
                  <a:schemeClr val="bg1"/>
                </a:solidFill>
                <a:latin typeface="Times New Roman" panose="02020603050405020304" pitchFamily="18" charset="0"/>
                <a:cs typeface="Times New Roman" panose="02020603050405020304" pitchFamily="18" charset="0"/>
              </a:rPr>
              <a:t>The Moon</a:t>
            </a:r>
            <a:endParaRPr lang="cs-CZ" sz="4500" b="1" dirty="0">
              <a:solidFill>
                <a:schemeClr val="bg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xmlns="" id="{2F8CFD7E-B2EE-5C04-4A38-2FFC318A0B64}"/>
              </a:ext>
            </a:extLst>
          </p:cNvPr>
          <p:cNvPicPr>
            <a:picLocks noChangeAspect="1"/>
          </p:cNvPicPr>
          <p:nvPr/>
        </p:nvPicPr>
        <p:blipFill>
          <a:blip r:embed="rId3">
            <a:extLst>
              <a:ext uri="{28A0092B-C50C-407E-A947-70E740481C1C}">
                <a14:useLocalDpi xmlns:a14="http://schemas.microsoft.com/office/drawing/2010/main" val="0"/>
              </a:ext>
            </a:extLst>
          </a:blip>
          <a:srcRect l="-166" t="7620" r="4149" b="-598"/>
          <a:stretch/>
        </p:blipFill>
        <p:spPr>
          <a:xfrm>
            <a:off x="231647" y="666654"/>
            <a:ext cx="8208912" cy="6624338"/>
          </a:xfrm>
          <a:prstGeom prst="rect">
            <a:avLst/>
          </a:prstGeom>
        </p:spPr>
      </p:pic>
      <p:sp>
        <p:nvSpPr>
          <p:cNvPr id="3" name="TextovéPole 2">
            <a:extLst>
              <a:ext uri="{FF2B5EF4-FFF2-40B4-BE49-F238E27FC236}">
                <a16:creationId xmlns:a16="http://schemas.microsoft.com/office/drawing/2014/main" xmlns="" id="{B78C82F2-41EB-30A7-2A2D-DB207BC7F157}"/>
              </a:ext>
            </a:extLst>
          </p:cNvPr>
          <p:cNvSpPr txBox="1"/>
          <p:nvPr/>
        </p:nvSpPr>
        <p:spPr>
          <a:xfrm>
            <a:off x="3371222" y="188640"/>
            <a:ext cx="2335896" cy="707886"/>
          </a:xfrm>
          <a:prstGeom prst="rect">
            <a:avLst/>
          </a:prstGeom>
          <a:noFill/>
        </p:spPr>
        <p:txBody>
          <a:bodyPr wrap="none" rtlCol="0">
            <a:spAutoFit/>
          </a:bodyPr>
          <a:lstStyle/>
          <a:p>
            <a:r>
              <a:rPr lang="cs-CZ" sz="4000" dirty="0" err="1">
                <a:latin typeface="Times New Roman" panose="02020603050405020304" pitchFamily="18" charset="0"/>
                <a:cs typeface="Times New Roman" panose="02020603050405020304" pitchFamily="18" charset="0"/>
              </a:rPr>
              <a:t>The</a:t>
            </a:r>
            <a:r>
              <a:rPr lang="cs-CZ" sz="4000" dirty="0">
                <a:latin typeface="Times New Roman" panose="02020603050405020304" pitchFamily="18" charset="0"/>
                <a:cs typeface="Times New Roman" panose="02020603050405020304" pitchFamily="18" charset="0"/>
              </a:rPr>
              <a:t> </a:t>
            </a:r>
            <a:r>
              <a:rPr lang="cs-CZ" sz="4000" dirty="0" err="1">
                <a:latin typeface="Times New Roman" panose="02020603050405020304" pitchFamily="18" charset="0"/>
                <a:cs typeface="Times New Roman" panose="02020603050405020304" pitchFamily="18" charset="0"/>
              </a:rPr>
              <a:t>Moon</a:t>
            </a:r>
            <a:endParaRPr lang="cs-CZ" sz="4000" dirty="0">
              <a:latin typeface="Times New Roman" panose="02020603050405020304" pitchFamily="18" charset="0"/>
              <a:cs typeface="Times New Roman" panose="02020603050405020304" pitchFamily="18" charset="0"/>
            </a:endParaRPr>
          </a:p>
        </p:txBody>
      </p:sp>
      <p:sp>
        <p:nvSpPr>
          <p:cNvPr id="5" name="Šipka: doprava 4">
            <a:extLst>
              <a:ext uri="{FF2B5EF4-FFF2-40B4-BE49-F238E27FC236}">
                <a16:creationId xmlns:a16="http://schemas.microsoft.com/office/drawing/2014/main" xmlns="" id="{2BD82BF7-A541-C51C-A014-42E4B8859949}"/>
              </a:ext>
            </a:extLst>
          </p:cNvPr>
          <p:cNvSpPr/>
          <p:nvPr/>
        </p:nvSpPr>
        <p:spPr>
          <a:xfrm>
            <a:off x="7668344" y="6191346"/>
            <a:ext cx="1080120" cy="550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889158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xmlns="" id="{040D9B2D-C09D-7D31-96EA-ECB949070498}"/>
              </a:ext>
            </a:extLst>
          </p:cNvPr>
          <p:cNvSpPr txBox="1"/>
          <p:nvPr/>
        </p:nvSpPr>
        <p:spPr>
          <a:xfrm>
            <a:off x="395536" y="340167"/>
            <a:ext cx="8564336" cy="64633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Global view on the Moon, LOLA topography and nomenclature</a:t>
            </a:r>
            <a:endParaRPr lang="cs-CZ" sz="1350" dirty="0">
              <a:latin typeface="Times New Roman" panose="02020603050405020304" pitchFamily="18" charset="0"/>
              <a:ea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xmlns="" id="{449CFFFA-EEE4-8916-EA48-5A8E6EDA5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4"/>
          <a:stretch/>
        </p:blipFill>
        <p:spPr>
          <a:xfrm>
            <a:off x="0" y="836712"/>
            <a:ext cx="9063756" cy="4523758"/>
          </a:xfrm>
          <a:prstGeom prst="rect">
            <a:avLst/>
          </a:prstGeom>
        </p:spPr>
      </p:pic>
      <p:sp>
        <p:nvSpPr>
          <p:cNvPr id="4" name="TextovéPole 3">
            <a:extLst>
              <a:ext uri="{FF2B5EF4-FFF2-40B4-BE49-F238E27FC236}">
                <a16:creationId xmlns:a16="http://schemas.microsoft.com/office/drawing/2014/main" xmlns="" id="{DF5E59AE-4FF1-FF26-BAC8-DA499065435F}"/>
              </a:ext>
            </a:extLst>
          </p:cNvPr>
          <p:cNvSpPr txBox="1"/>
          <p:nvPr/>
        </p:nvSpPr>
        <p:spPr>
          <a:xfrm>
            <a:off x="5770751" y="5049989"/>
            <a:ext cx="320472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from </a:t>
            </a:r>
            <a:r>
              <a:rPr lang="de-DE" sz="1400" dirty="0">
                <a:latin typeface="Times New Roman" panose="02020603050405020304" pitchFamily="18" charset="0"/>
                <a:cs typeface="Times New Roman" panose="02020603050405020304" pitchFamily="18" charset="0"/>
              </a:rPr>
              <a:t>Klokočník, et al. (2022b),  </a:t>
            </a:r>
            <a:r>
              <a:rPr lang="de-DE" sz="1400" i="1" dirty="0" err="1">
                <a:latin typeface="Times New Roman" panose="02020603050405020304" pitchFamily="18" charset="0"/>
                <a:cs typeface="Times New Roman" panose="02020603050405020304" pitchFamily="18" charset="0"/>
              </a:rPr>
              <a:t>fig</a:t>
            </a:r>
            <a:r>
              <a:rPr lang="de-DE" sz="1400" i="1" dirty="0">
                <a:latin typeface="Times New Roman" panose="02020603050405020304" pitchFamily="18" charset="0"/>
                <a:cs typeface="Times New Roman" panose="02020603050405020304" pitchFamily="18" charset="0"/>
              </a:rPr>
              <a:t> 81.1a</a:t>
            </a:r>
            <a:r>
              <a:rPr lang="en-US" sz="1400" i="1" dirty="0">
                <a:latin typeface="Times New Roman" panose="02020603050405020304" pitchFamily="18" charset="0"/>
                <a:cs typeface="Times New Roman" panose="02020603050405020304" pitchFamily="18" charset="0"/>
              </a:rPr>
              <a:t> </a:t>
            </a:r>
            <a:endParaRPr lang="cs-CZ" sz="1400" i="1" dirty="0">
              <a:latin typeface="Times New Roman" panose="02020603050405020304" pitchFamily="18" charset="0"/>
              <a:cs typeface="Times New Roman" panose="02020603050405020304" pitchFamily="18" charset="0"/>
            </a:endParaRPr>
          </a:p>
        </p:txBody>
      </p:sp>
      <p:sp>
        <p:nvSpPr>
          <p:cNvPr id="5" name="TextovéPole 4">
            <a:extLst>
              <a:ext uri="{FF2B5EF4-FFF2-40B4-BE49-F238E27FC236}">
                <a16:creationId xmlns:a16="http://schemas.microsoft.com/office/drawing/2014/main" xmlns="" id="{A3C131E3-CD67-F0BC-7234-150734B4ECB2}"/>
              </a:ext>
            </a:extLst>
          </p:cNvPr>
          <p:cNvSpPr txBox="1"/>
          <p:nvPr/>
        </p:nvSpPr>
        <p:spPr>
          <a:xfrm>
            <a:off x="683568" y="5445224"/>
            <a:ext cx="6149184" cy="1600438"/>
          </a:xfrm>
          <a:prstGeom prst="rect">
            <a:avLst/>
          </a:prstGeom>
          <a:noFill/>
        </p:spPr>
        <p:txBody>
          <a:bodyPr wrap="none" rtlCol="0">
            <a:spAutoFit/>
          </a:bodyPr>
          <a:lstStyle/>
          <a:p>
            <a:r>
              <a:rPr lang="en-GB" sz="1600" dirty="0">
                <a:latin typeface="Times New Roman" panose="02020603050405020304" pitchFamily="18" charset="0"/>
                <a:cs typeface="Times New Roman" panose="02020603050405020304" pitchFamily="18" charset="0"/>
              </a:rPr>
              <a:t>Surface topography data from a lunar digital elevation model </a:t>
            </a:r>
          </a:p>
          <a:p>
            <a:r>
              <a:rPr lang="en-GB" sz="1600" dirty="0">
                <a:latin typeface="Times New Roman" panose="02020603050405020304" pitchFamily="18" charset="0"/>
                <a:cs typeface="Times New Roman" panose="02020603050405020304" pitchFamily="18" charset="0"/>
              </a:rPr>
              <a:t>from the measurements of the LOLA (Lunar Orbiter Laser Altimeter) on</a:t>
            </a:r>
          </a:p>
          <a:p>
            <a:r>
              <a:rPr lang="en-US" sz="1600" dirty="0">
                <a:latin typeface="Times New Roman" panose="02020603050405020304" pitchFamily="18" charset="0"/>
                <a:cs typeface="Times New Roman" panose="02020603050405020304" pitchFamily="18" charset="0"/>
              </a:rPr>
              <a:t>the </a:t>
            </a:r>
            <a:r>
              <a:rPr lang="cs-CZ" sz="1600" dirty="0">
                <a:latin typeface="Times New Roman" panose="02020603050405020304" pitchFamily="18" charset="0"/>
                <a:cs typeface="Times New Roman" panose="02020603050405020304" pitchFamily="18" charset="0"/>
              </a:rPr>
              <a:t>NASA </a:t>
            </a:r>
            <a:r>
              <a:rPr lang="en-US" sz="1600" dirty="0">
                <a:latin typeface="Times New Roman" panose="02020603050405020304" pitchFamily="18" charset="0"/>
                <a:cs typeface="Times New Roman" panose="02020603050405020304" pitchFamily="18" charset="0"/>
              </a:rPr>
              <a:t>LRO (</a:t>
            </a:r>
            <a:r>
              <a:rPr lang="cs-CZ" sz="1600" dirty="0" err="1">
                <a:latin typeface="Times New Roman" panose="02020603050405020304" pitchFamily="18" charset="0"/>
                <a:cs typeface="Times New Roman" panose="02020603050405020304" pitchFamily="18" charset="0"/>
              </a:rPr>
              <a:t>Lunar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Reconnaissance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Orbiter</a:t>
            </a:r>
            <a:r>
              <a:rPr lang="en-US" sz="1600" dirty="0">
                <a:latin typeface="Times New Roman" panose="02020603050405020304" pitchFamily="18" charset="0"/>
                <a:cs typeface="Times New Roman" panose="02020603050405020304" pitchFamily="18" charset="0"/>
              </a:rPr>
              <a:t>)</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spacecraft</a:t>
            </a:r>
            <a:r>
              <a:rPr lang="en-US" sz="1600" dirty="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rPr>
              <a:t>    The heights are given relative to a reference radius of 1737.4 km. </a:t>
            </a:r>
          </a:p>
          <a:p>
            <a:r>
              <a:rPr lang="en-GB" sz="1600" dirty="0">
                <a:latin typeface="Times New Roman" panose="02020603050405020304" pitchFamily="18" charset="0"/>
                <a:cs typeface="Times New Roman" panose="02020603050405020304" pitchFamily="18" charset="0"/>
              </a:rPr>
              <a:t>     A nominal precision of the LOLA altimeter heights ~10 cm. </a:t>
            </a:r>
            <a:endParaRPr lang="cs-CZ" sz="1600"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42623721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xmlns="" id="{31AC2A20-9ADE-7D7F-F5AD-592B3F5A8D9E}"/>
              </a:ext>
            </a:extLst>
          </p:cNvPr>
          <p:cNvSpPr txBox="1"/>
          <p:nvPr/>
        </p:nvSpPr>
        <p:spPr>
          <a:xfrm>
            <a:off x="467544" y="43458"/>
            <a:ext cx="8064896" cy="6924973"/>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1.</a:t>
            </a:r>
          </a:p>
          <a:p>
            <a:r>
              <a:rPr lang="en-GB" dirty="0">
                <a:latin typeface="Times New Roman" panose="02020603050405020304" pitchFamily="18" charset="0"/>
                <a:cs typeface="Times New Roman" panose="02020603050405020304" pitchFamily="18" charset="0"/>
              </a:rPr>
              <a:t>“The absence of any bodies of water on the Moon is placed beyond doubt, both by actual telescopic examination and by inference from absence of clouds. There are no streams, lakes or seas…”    Dana (1846).</a:t>
            </a:r>
          </a:p>
          <a:p>
            <a:r>
              <a:rPr lang="en-GB" dirty="0">
                <a:latin typeface="Times New Roman" panose="02020603050405020304" pitchFamily="18" charset="0"/>
                <a:cs typeface="Times New Roman" panose="02020603050405020304" pitchFamily="18" charset="0"/>
              </a:rPr>
              <a:t>2.</a:t>
            </a:r>
          </a:p>
          <a:p>
            <a:r>
              <a:rPr lang="en-GB" dirty="0">
                <a:latin typeface="Times New Roman" panose="02020603050405020304" pitchFamily="18" charset="0"/>
                <a:cs typeface="Times New Roman" panose="02020603050405020304" pitchFamily="18" charset="0"/>
              </a:rPr>
              <a:t>Urey 1956, Newell 1972, </a:t>
            </a:r>
            <a:r>
              <a:rPr lang="en-GB" b="1" dirty="0">
                <a:latin typeface="Times New Roman" panose="02020603050405020304" pitchFamily="18" charset="0"/>
                <a:cs typeface="Times New Roman" panose="02020603050405020304" pitchFamily="18" charset="0"/>
              </a:rPr>
              <a:t>Crotts (2011, 2012)</a:t>
            </a:r>
          </a:p>
          <a:p>
            <a:r>
              <a:rPr lang="en-GB" dirty="0">
                <a:latin typeface="Times New Roman" panose="02020603050405020304" pitchFamily="18" charset="0"/>
                <a:cs typeface="Times New Roman" panose="02020603050405020304" pitchFamily="18" charset="0"/>
              </a:rPr>
              <a:t>3.</a:t>
            </a:r>
          </a:p>
          <a:p>
            <a:r>
              <a:rPr lang="en-GB" dirty="0">
                <a:latin typeface="Times New Roman" panose="02020603050405020304" pitchFamily="18" charset="0"/>
                <a:cs typeface="Times New Roman" panose="02020603050405020304" pitchFamily="18" charset="0"/>
              </a:rPr>
              <a:t>Water (or hydroxyl) imbedded in some minerals, </a:t>
            </a:r>
            <a:r>
              <a:rPr lang="en-GB" dirty="0" err="1">
                <a:latin typeface="Times New Roman" panose="02020603050405020304" pitchFamily="18" charset="0"/>
                <a:cs typeface="Times New Roman" panose="02020603050405020304" pitchFamily="18" charset="0"/>
              </a:rPr>
              <a:t>regolith</a:t>
            </a:r>
            <a:r>
              <a:rPr lang="en-GB" dirty="0">
                <a:latin typeface="Times New Roman" panose="02020603050405020304" pitchFamily="18" charset="0"/>
                <a:cs typeface="Times New Roman" panose="02020603050405020304" pitchFamily="18" charset="0"/>
              </a:rPr>
              <a:t>, groundwater or ice =</a:t>
            </a:r>
          </a:p>
          <a:p>
            <a:r>
              <a:rPr lang="en-GB" dirty="0">
                <a:latin typeface="Times New Roman" panose="02020603050405020304" pitchFamily="18" charset="0"/>
                <a:cs typeface="Times New Roman" panose="02020603050405020304" pitchFamily="18" charset="0"/>
              </a:rPr>
              <a:t>not drinkable without some processing; it can be tainted with chemical and isotopic components. The volcanic samples collected by Apollo astronauts contained traces of water. Water vapor ions observed by the mass spectrometer near the Apollo 14 landing site.</a:t>
            </a:r>
          </a:p>
          <a:p>
            <a:r>
              <a:rPr lang="en-GB" dirty="0">
                <a:latin typeface="Times New Roman" panose="02020603050405020304" pitchFamily="18" charset="0"/>
                <a:cs typeface="Times New Roman" panose="02020603050405020304" pitchFamily="18" charset="0"/>
              </a:rPr>
              <a:t>4.</a:t>
            </a:r>
          </a:p>
          <a:p>
            <a:r>
              <a:rPr lang="en-GB" dirty="0">
                <a:latin typeface="Times New Roman" panose="02020603050405020304" pitchFamily="18" charset="0"/>
                <a:cs typeface="Times New Roman" panose="02020603050405020304" pitchFamily="18" charset="0"/>
              </a:rPr>
              <a:t>The first definitive discovery of water on the Moon was made in 2008 by the Indian mission </a:t>
            </a:r>
            <a:r>
              <a:rPr lang="en-GB" u="sng"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Chandra-</a:t>
            </a:r>
            <a:r>
              <a:rPr lang="en-GB" u="sng" dirty="0" err="1">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yaan</a:t>
            </a:r>
            <a:r>
              <a:rPr lang="en-GB" u="sng"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 1</a:t>
            </a:r>
            <a:r>
              <a:rPr lang="en-GB" u="sng"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hydroxyl molecules spread across the lunar surface but concentrated at the poles).</a:t>
            </a:r>
            <a:endParaRPr lang="cs-CZ"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5.</a:t>
            </a:r>
          </a:p>
          <a:p>
            <a:r>
              <a:rPr lang="en-GB" dirty="0" err="1">
                <a:latin typeface="Times New Roman" panose="02020603050405020304" pitchFamily="18" charset="0"/>
                <a:cs typeface="Times New Roman" panose="02020603050405020304" pitchFamily="18" charset="0"/>
              </a:rPr>
              <a:t>Honniball</a:t>
            </a:r>
            <a:r>
              <a:rPr lang="en-GB" dirty="0">
                <a:latin typeface="Times New Roman" panose="02020603050405020304" pitchFamily="18" charset="0"/>
                <a:cs typeface="Times New Roman" panose="02020603050405020304" pitchFamily="18" charset="0"/>
              </a:rPr>
              <a:t> et al. (2021) confirmed the presence of water, SOFIA (NASA/DLR Stratospheric Observatory for Infrared Astronomy), at Clavius and Mare Serenitatis. </a:t>
            </a:r>
            <a:endParaRPr lang="cs-CZ"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6.</a:t>
            </a:r>
          </a:p>
          <a:p>
            <a:r>
              <a:rPr lang="en-US" dirty="0">
                <a:latin typeface="Times New Roman" panose="02020603050405020304" pitchFamily="18" charset="0"/>
                <a:cs typeface="Times New Roman" panose="02020603050405020304" pitchFamily="18" charset="0"/>
              </a:rPr>
              <a:t>IM 1 and Artemis.</a:t>
            </a:r>
          </a:p>
          <a:p>
            <a:endParaRPr lang="en-US" dirty="0">
              <a:latin typeface="Times New Roman" panose="02020603050405020304" pitchFamily="18" charset="0"/>
              <a:cs typeface="Times New Roman" panose="02020603050405020304" pitchFamily="18" charset="0"/>
            </a:endParaRPr>
          </a:p>
          <a:p>
            <a:r>
              <a:rPr lang="en-US" sz="1200" dirty="0" err="1">
                <a:solidFill>
                  <a:srgbClr val="009900"/>
                </a:solidFill>
                <a:latin typeface="Times New Roman" panose="02020603050405020304" pitchFamily="18" charset="0"/>
                <a:cs typeface="Times New Roman" panose="02020603050405020304" pitchFamily="18" charset="0"/>
              </a:rPr>
              <a:t>Citace</a:t>
            </a:r>
            <a:r>
              <a:rPr lang="en-US" sz="1200" dirty="0">
                <a:solidFill>
                  <a:srgbClr val="009900"/>
                </a:solidFill>
                <a:latin typeface="Times New Roman" panose="02020603050405020304" pitchFamily="18" charset="0"/>
                <a:cs typeface="Times New Roman" panose="02020603050405020304" pitchFamily="18" charset="0"/>
              </a:rPr>
              <a:t>:  Klokočník, J., Kostelecký, J., </a:t>
            </a:r>
            <a:r>
              <a:rPr lang="cs-CZ" sz="1200" dirty="0" err="1">
                <a:solidFill>
                  <a:srgbClr val="009900"/>
                </a:solidFill>
                <a:latin typeface="Times New Roman" panose="02020603050405020304" pitchFamily="18" charset="0"/>
                <a:cs typeface="Times New Roman" panose="02020603050405020304" pitchFamily="18" charset="0"/>
              </a:rPr>
              <a:t>Cílek</a:t>
            </a:r>
            <a:r>
              <a:rPr lang="cs-CZ" sz="1200" dirty="0">
                <a:solidFill>
                  <a:srgbClr val="009900"/>
                </a:solidFill>
                <a:latin typeface="Times New Roman" panose="02020603050405020304" pitchFamily="18" charset="0"/>
                <a:cs typeface="Times New Roman" panose="02020603050405020304" pitchFamily="18" charset="0"/>
              </a:rPr>
              <a:t>, V., </a:t>
            </a:r>
            <a:r>
              <a:rPr lang="cs-CZ" sz="1200" dirty="0" err="1">
                <a:solidFill>
                  <a:srgbClr val="009900"/>
                </a:solidFill>
                <a:latin typeface="Times New Roman" panose="02020603050405020304" pitchFamily="18" charset="0"/>
                <a:cs typeface="Times New Roman" panose="02020603050405020304" pitchFamily="18" charset="0"/>
              </a:rPr>
              <a:t>Kletetschka</a:t>
            </a:r>
            <a:r>
              <a:rPr lang="cs-CZ" sz="1200" dirty="0">
                <a:solidFill>
                  <a:srgbClr val="009900"/>
                </a:solidFill>
                <a:latin typeface="Times New Roman" panose="02020603050405020304" pitchFamily="18" charset="0"/>
                <a:cs typeface="Times New Roman" panose="02020603050405020304" pitchFamily="18" charset="0"/>
              </a:rPr>
              <a:t>, G., </a:t>
            </a:r>
            <a:r>
              <a:rPr lang="en-US" sz="1200" dirty="0" err="1">
                <a:solidFill>
                  <a:srgbClr val="009900"/>
                </a:solidFill>
                <a:latin typeface="Times New Roman" panose="02020603050405020304" pitchFamily="18" charset="0"/>
                <a:cs typeface="Times New Roman" panose="02020603050405020304" pitchFamily="18" charset="0"/>
              </a:rPr>
              <a:t>Bezděk</a:t>
            </a:r>
            <a:r>
              <a:rPr lang="en-US" sz="1200" dirty="0">
                <a:solidFill>
                  <a:srgbClr val="009900"/>
                </a:solidFill>
                <a:latin typeface="Times New Roman" panose="02020603050405020304" pitchFamily="18" charset="0"/>
                <a:cs typeface="Times New Roman" panose="02020603050405020304" pitchFamily="18" charset="0"/>
              </a:rPr>
              <a:t>, A. 2022. </a:t>
            </a:r>
            <a:r>
              <a:rPr lang="cs-CZ" sz="1200" dirty="0" err="1">
                <a:solidFill>
                  <a:srgbClr val="009900"/>
                </a:solidFill>
                <a:latin typeface="Times New Roman" panose="02020603050405020304" pitchFamily="18" charset="0"/>
                <a:cs typeface="Times New Roman" panose="02020603050405020304" pitchFamily="18" charset="0"/>
              </a:rPr>
              <a:t>Gravity</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aspects</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from</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recent</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gravity</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field</a:t>
            </a:r>
            <a:r>
              <a:rPr lang="cs-CZ" sz="1200" dirty="0">
                <a:solidFill>
                  <a:srgbClr val="009900"/>
                </a:solidFill>
                <a:latin typeface="Times New Roman" panose="02020603050405020304" pitchFamily="18" charset="0"/>
                <a:cs typeface="Times New Roman" panose="02020603050405020304" pitchFamily="18" charset="0"/>
              </a:rPr>
              <a:t> model GRGM1200A </a:t>
            </a:r>
            <a:r>
              <a:rPr lang="cs-CZ" sz="1200" dirty="0" err="1">
                <a:solidFill>
                  <a:srgbClr val="009900"/>
                </a:solidFill>
                <a:latin typeface="Times New Roman" panose="02020603050405020304" pitchFamily="18" charset="0"/>
                <a:cs typeface="Times New Roman" panose="02020603050405020304" pitchFamily="18" charset="0"/>
              </a:rPr>
              <a:t>of</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the</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Moon</a:t>
            </a:r>
            <a:r>
              <a:rPr lang="cs-CZ" sz="1200" dirty="0">
                <a:solidFill>
                  <a:srgbClr val="009900"/>
                </a:solidFill>
                <a:latin typeface="Times New Roman" panose="02020603050405020304" pitchFamily="18" charset="0"/>
                <a:cs typeface="Times New Roman" panose="02020603050405020304" pitchFamily="18" charset="0"/>
              </a:rPr>
              <a:t> and </a:t>
            </a:r>
            <a:r>
              <a:rPr lang="cs-CZ" sz="1200" dirty="0" err="1">
                <a:solidFill>
                  <a:srgbClr val="009900"/>
                </a:solidFill>
                <a:latin typeface="Times New Roman" panose="02020603050405020304" pitchFamily="18" charset="0"/>
                <a:cs typeface="Times New Roman" panose="02020603050405020304" pitchFamily="18" charset="0"/>
              </a:rPr>
              <a:t>analysis</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of</a:t>
            </a:r>
            <a:r>
              <a:rPr lang="cs-CZ" sz="1200" dirty="0">
                <a:solidFill>
                  <a:srgbClr val="009900"/>
                </a:solidFill>
                <a:latin typeface="Times New Roman" panose="02020603050405020304" pitchFamily="18" charset="0"/>
                <a:cs typeface="Times New Roman" panose="02020603050405020304" pitchFamily="18" charset="0"/>
              </a:rPr>
              <a:t> </a:t>
            </a:r>
            <a:r>
              <a:rPr lang="cs-CZ" sz="1200" dirty="0" err="1">
                <a:solidFill>
                  <a:srgbClr val="009900"/>
                </a:solidFill>
                <a:latin typeface="Times New Roman" panose="02020603050405020304" pitchFamily="18" charset="0"/>
                <a:cs typeface="Times New Roman" panose="02020603050405020304" pitchFamily="18" charset="0"/>
              </a:rPr>
              <a:t>magnetic</a:t>
            </a:r>
            <a:r>
              <a:rPr lang="cs-CZ" sz="1200" dirty="0">
                <a:solidFill>
                  <a:srgbClr val="009900"/>
                </a:solidFill>
                <a:latin typeface="Times New Roman" panose="02020603050405020304" pitchFamily="18" charset="0"/>
                <a:cs typeface="Times New Roman" panose="02020603050405020304" pitchFamily="18" charset="0"/>
              </a:rPr>
              <a:t> data,</a:t>
            </a:r>
            <a:r>
              <a:rPr lang="cs-CZ" sz="1200" i="1" dirty="0">
                <a:solidFill>
                  <a:srgbClr val="009900"/>
                </a:solidFill>
                <a:latin typeface="Times New Roman" panose="02020603050405020304" pitchFamily="18" charset="0"/>
                <a:cs typeface="Times New Roman" panose="02020603050405020304" pitchFamily="18" charset="0"/>
              </a:rPr>
              <a:t> </a:t>
            </a:r>
            <a:r>
              <a:rPr lang="cs-CZ" sz="1200" i="1" dirty="0" err="1">
                <a:solidFill>
                  <a:srgbClr val="009900"/>
                </a:solidFill>
                <a:latin typeface="Times New Roman" panose="02020603050405020304" pitchFamily="18" charset="0"/>
                <a:cs typeface="Times New Roman" panose="02020603050405020304" pitchFamily="18" charset="0"/>
              </a:rPr>
              <a:t>Icarus</a:t>
            </a:r>
            <a:r>
              <a:rPr lang="cs-CZ" sz="1200" i="1" dirty="0">
                <a:solidFill>
                  <a:srgbClr val="009900"/>
                </a:solidFill>
                <a:latin typeface="Times New Roman" panose="02020603050405020304" pitchFamily="18" charset="0"/>
                <a:cs typeface="Times New Roman" panose="02020603050405020304" pitchFamily="18" charset="0"/>
              </a:rPr>
              <a:t> </a:t>
            </a:r>
            <a:r>
              <a:rPr lang="cs-CZ" sz="1200" dirty="0">
                <a:solidFill>
                  <a:srgbClr val="009900"/>
                </a:solidFill>
                <a:latin typeface="Times New Roman" panose="02020603050405020304" pitchFamily="18" charset="0"/>
                <a:cs typeface="Times New Roman" panose="02020603050405020304" pitchFamily="18" charset="0"/>
              </a:rPr>
              <a:t>384, 115086;</a:t>
            </a:r>
            <a:r>
              <a:rPr lang="cs-CZ" sz="1200" i="1" dirty="0">
                <a:solidFill>
                  <a:srgbClr val="009900"/>
                </a:solidFill>
                <a:latin typeface="Times New Roman" panose="02020603050405020304" pitchFamily="18" charset="0"/>
                <a:cs typeface="Times New Roman" panose="02020603050405020304" pitchFamily="18" charset="0"/>
              </a:rPr>
              <a:t> </a:t>
            </a:r>
            <a:r>
              <a:rPr lang="cs-CZ" sz="1200" dirty="0">
                <a:latin typeface="Times New Roman" panose="02020603050405020304" pitchFamily="18" charset="0"/>
                <a:cs typeface="Times New Roman" panose="02020603050405020304" pitchFamily="18" charset="0"/>
                <a:hlinkClick r:id="rId3"/>
              </a:rPr>
              <a:t>https://doi.org/10.1016/j.icarus.2022.115086</a:t>
            </a:r>
            <a:r>
              <a:rPr lang="cs-CZ" sz="1200" dirty="0">
                <a:latin typeface="Times New Roman" panose="02020603050405020304" pitchFamily="18" charset="0"/>
                <a:cs typeface="Times New Roman" panose="02020603050405020304" pitchFamily="18" charset="0"/>
              </a:rPr>
              <a:t>.</a:t>
            </a:r>
          </a:p>
          <a:p>
            <a:endParaRPr lang="cs-CZ"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511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D20C74-1159-560F-2F78-FEEAB9100479}"/>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xmlns="" id="{D61B69C5-DF9F-D024-F686-81B7A94187F6}"/>
              </a:ext>
            </a:extLst>
          </p:cNvPr>
          <p:cNvSpPr txBox="1"/>
          <p:nvPr/>
        </p:nvSpPr>
        <p:spPr>
          <a:xfrm>
            <a:off x="1115616" y="260648"/>
            <a:ext cx="6660232" cy="7694414"/>
          </a:xfrm>
          <a:prstGeom prst="rect">
            <a:avLst/>
          </a:prstGeom>
          <a:noFill/>
        </p:spPr>
        <p:txBody>
          <a:bodyPr wrap="square" rtlCol="0">
            <a:spAutoFit/>
          </a:bodyPr>
          <a:lstStyle/>
          <a:p>
            <a:r>
              <a:rPr lang="en-GB" sz="2000" dirty="0">
                <a:latin typeface="Times New Roman" panose="02020603050405020304" pitchFamily="18" charset="0"/>
                <a:cs typeface="Times New Roman" panose="02020603050405020304" pitchFamily="18" charset="0"/>
              </a:rPr>
              <a:t>Lunar water arrives continuously from </a:t>
            </a:r>
          </a:p>
          <a:p>
            <a:endParaRPr lang="en-GB" sz="2000" dirty="0">
              <a:latin typeface="Times New Roman" panose="02020603050405020304" pitchFamily="18" charset="0"/>
              <a:cs typeface="Times New Roman" panose="02020603050405020304" pitchFamily="18" charset="0"/>
            </a:endParaRPr>
          </a:p>
          <a:p>
            <a:pPr marL="400050" indent="-400050">
              <a:buAutoNum type="romanLcParenBoth"/>
            </a:pPr>
            <a:r>
              <a:rPr lang="en-GB" sz="2000" dirty="0">
                <a:latin typeface="Times New Roman" panose="02020603050405020304" pitchFamily="18" charset="0"/>
                <a:cs typeface="Times New Roman" panose="02020603050405020304" pitchFamily="18" charset="0"/>
              </a:rPr>
              <a:t>Comets and </a:t>
            </a:r>
            <a:r>
              <a:rPr lang="en-GB" sz="2000" dirty="0">
                <a:latin typeface="Times New Roman" panose="02020603050405020304" pitchFamily="18" charset="0"/>
                <a:cs typeface="Times New Roman" panose="02020603050405020304" pitchFamily="18" charset="0"/>
                <a:hlinkClick r:id="rId3" tooltip="Asteroid">
                  <a:extLst>
                    <a:ext uri="{A12FA001-AC4F-418D-AE19-62706E023703}">
                      <ahyp:hlinkClr xmlns:ahyp="http://schemas.microsoft.com/office/drawing/2018/hyperlinkcolor" xmlns="" val="tx"/>
                    </a:ext>
                  </a:extLst>
                </a:hlinkClick>
              </a:rPr>
              <a:t>asteroids</a:t>
            </a:r>
            <a:r>
              <a:rPr lang="en-GB" sz="2000" dirty="0">
                <a:latin typeface="Times New Roman" panose="02020603050405020304" pitchFamily="18" charset="0"/>
                <a:cs typeface="Times New Roman" panose="02020603050405020304" pitchFamily="18" charset="0"/>
              </a:rPr>
              <a:t> impacts,</a:t>
            </a:r>
          </a:p>
          <a:p>
            <a:r>
              <a:rPr lang="en-GB" sz="2000" dirty="0">
                <a:latin typeface="Times New Roman" panose="02020603050405020304" pitchFamily="18" charset="0"/>
                <a:cs typeface="Times New Roman" panose="02020603050405020304" pitchFamily="18" charset="0"/>
              </a:rPr>
              <a:t>      icy micrometeorites colliding on the lunar surface, and</a:t>
            </a:r>
          </a:p>
          <a:p>
            <a:r>
              <a:rPr lang="en-GB" sz="2000" dirty="0">
                <a:latin typeface="Times New Roman" panose="02020603050405020304" pitchFamily="18" charset="0"/>
                <a:cs typeface="Times New Roman" panose="02020603050405020304" pitchFamily="18" charset="0"/>
              </a:rPr>
              <a:t>      lunar dust interactions with the solar wind </a:t>
            </a:r>
          </a:p>
          <a:p>
            <a:endParaRPr lang="en-GB"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(ii) the solar wind. Water can be continuously produced by the</a:t>
            </a:r>
          </a:p>
          <a:p>
            <a:r>
              <a:rPr lang="en-GB" sz="2000" dirty="0">
                <a:latin typeface="Times New Roman" panose="02020603050405020304" pitchFamily="18" charset="0"/>
                <a:cs typeface="Times New Roman" panose="02020603050405020304" pitchFamily="18" charset="0"/>
              </a:rPr>
              <a:t>     hydrogen ions (</a:t>
            </a:r>
            <a:r>
              <a:rPr lang="en-GB" sz="2000" dirty="0">
                <a:latin typeface="Times New Roman" panose="02020603050405020304" pitchFamily="18" charset="0"/>
                <a:cs typeface="Times New Roman" panose="02020603050405020304" pitchFamily="18" charset="0"/>
                <a:hlinkClick r:id="rId4" tooltip="Proton">
                  <a:extLst>
                    <a:ext uri="{A12FA001-AC4F-418D-AE19-62706E023703}">
                      <ahyp:hlinkClr xmlns:ahyp="http://schemas.microsoft.com/office/drawing/2018/hyperlinkcolor" xmlns="" val="tx"/>
                    </a:ext>
                  </a:extLst>
                </a:hlinkClick>
              </a:rPr>
              <a:t>protons</a:t>
            </a:r>
            <a:r>
              <a:rPr lang="en-GB" sz="2000" dirty="0">
                <a:latin typeface="Times New Roman" panose="02020603050405020304" pitchFamily="18" charset="0"/>
                <a:cs typeface="Times New Roman" panose="02020603050405020304" pitchFamily="18" charset="0"/>
              </a:rPr>
              <a:t>) of the </a:t>
            </a:r>
            <a:r>
              <a:rPr lang="en-GB" sz="2000" dirty="0">
                <a:latin typeface="Times New Roman" panose="02020603050405020304" pitchFamily="18" charset="0"/>
                <a:cs typeface="Times New Roman" panose="02020603050405020304" pitchFamily="18" charset="0"/>
                <a:hlinkClick r:id="rId5" tooltip="Solar wind">
                  <a:extLst>
                    <a:ext uri="{A12FA001-AC4F-418D-AE19-62706E023703}">
                      <ahyp:hlinkClr xmlns:ahyp="http://schemas.microsoft.com/office/drawing/2018/hyperlinkcolor" xmlns="" val="tx"/>
                    </a:ext>
                  </a:extLst>
                </a:hlinkClick>
              </a:rPr>
              <a:t>solar wind</a:t>
            </a:r>
            <a:r>
              <a:rPr lang="af-ZA" sz="2000"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to impact oxygen</a:t>
            </a:r>
          </a:p>
          <a:p>
            <a:r>
              <a:rPr lang="en-GB" sz="2000" dirty="0">
                <a:latin typeface="Times New Roman" panose="02020603050405020304" pitchFamily="18" charset="0"/>
                <a:cs typeface="Times New Roman" panose="02020603050405020304" pitchFamily="18" charset="0"/>
              </a:rPr>
              <a:t>     bearing minerals</a:t>
            </a:r>
          </a:p>
          <a:p>
            <a:r>
              <a:rPr lang="en-GB" sz="2000" dirty="0">
                <a:latin typeface="Times New Roman" panose="02020603050405020304" pitchFamily="18" charset="0"/>
                <a:cs typeface="Times New Roman" panose="02020603050405020304" pitchFamily="18" charset="0"/>
              </a:rPr>
              <a:t> </a:t>
            </a:r>
          </a:p>
          <a:p>
            <a:r>
              <a:rPr lang="en-GB" sz="2000" dirty="0">
                <a:latin typeface="Times New Roman" panose="02020603050405020304" pitchFamily="18" charset="0"/>
                <a:cs typeface="Times New Roman" panose="02020603050405020304" pitchFamily="18" charset="0"/>
              </a:rPr>
              <a:t>(iii) the Earth’s atmosphere </a:t>
            </a:r>
          </a:p>
          <a:p>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Kletetschka</a:t>
            </a:r>
            <a:r>
              <a:rPr lang="en-GB" sz="2000" dirty="0">
                <a:latin typeface="Times New Roman" panose="02020603050405020304" pitchFamily="18" charset="0"/>
                <a:cs typeface="Times New Roman" panose="02020603050405020304" pitchFamily="18" charset="0"/>
              </a:rPr>
              <a:t> et al. (2022). </a:t>
            </a:r>
          </a:p>
          <a:p>
            <a:endParaRPr lang="en-GB" sz="2000" dirty="0">
              <a:latin typeface="Times New Roman" panose="02020603050405020304" pitchFamily="18" charset="0"/>
              <a:cs typeface="Times New Roman" panose="02020603050405020304" pitchFamily="18" charset="0"/>
            </a:endParaRPr>
          </a:p>
          <a:p>
            <a:r>
              <a:rPr lang="en-GB" i="1" dirty="0">
                <a:latin typeface="Times New Roman" panose="02020603050405020304" pitchFamily="18" charset="0"/>
                <a:cs typeface="Times New Roman" panose="02020603050405020304" pitchFamily="18" charset="0"/>
              </a:rPr>
              <a:t>     Data from the </a:t>
            </a:r>
            <a:r>
              <a:rPr lang="en-GB" b="1" i="1" dirty="0">
                <a:latin typeface="Times New Roman" panose="02020603050405020304" pitchFamily="18" charset="0"/>
                <a:cs typeface="Times New Roman" panose="02020603050405020304" pitchFamily="18" charset="0"/>
              </a:rPr>
              <a:t>Kaguya</a:t>
            </a:r>
            <a:r>
              <a:rPr lang="en-GB" i="1" dirty="0">
                <a:latin typeface="Times New Roman" panose="02020603050405020304" pitchFamily="18" charset="0"/>
                <a:cs typeface="Times New Roman" panose="02020603050405020304" pitchFamily="18" charset="0"/>
              </a:rPr>
              <a:t> lunar orbiter (launched by JAXA, Japan</a:t>
            </a:r>
          </a:p>
          <a:p>
            <a:r>
              <a:rPr lang="en-GB" i="1" dirty="0">
                <a:latin typeface="Times New Roman" panose="02020603050405020304" pitchFamily="18" charset="0"/>
                <a:cs typeface="Times New Roman" panose="02020603050405020304" pitchFamily="18" charset="0"/>
              </a:rPr>
              <a:t>     Aerospace Exploration Agency, in 2008) observed significant</a:t>
            </a:r>
          </a:p>
          <a:p>
            <a:r>
              <a:rPr lang="en-GB" i="1" dirty="0">
                <a:latin typeface="Times New Roman" panose="02020603050405020304" pitchFamily="18" charset="0"/>
                <a:cs typeface="Times New Roman" panose="02020603050405020304" pitchFamily="18" charset="0"/>
              </a:rPr>
              <a:t>     numbers of oxygen ions during a time when the Moon was inside</a:t>
            </a:r>
          </a:p>
          <a:p>
            <a:r>
              <a:rPr lang="en-GB" i="1" dirty="0">
                <a:latin typeface="Times New Roman" panose="02020603050405020304" pitchFamily="18" charset="0"/>
                <a:cs typeface="Times New Roman" panose="02020603050405020304" pitchFamily="18" charset="0"/>
              </a:rPr>
              <a:t>     the geomagnetic field of the Earth</a:t>
            </a:r>
            <a:r>
              <a:rPr lang="en-GB" sz="2000" dirty="0">
                <a:latin typeface="Times New Roman" panose="02020603050405020304" pitchFamily="18" charset="0"/>
                <a:cs typeface="Times New Roman" panose="02020603050405020304" pitchFamily="18" charset="0"/>
              </a:rPr>
              <a:t>.</a:t>
            </a:r>
          </a:p>
          <a:p>
            <a:endParaRPr lang="en-GB" sz="2000" dirty="0">
              <a:latin typeface="Times New Roman" panose="02020603050405020304" pitchFamily="18" charset="0"/>
              <a:cs typeface="Times New Roman" panose="02020603050405020304" pitchFamily="18" charset="0"/>
            </a:endParaRPr>
          </a:p>
          <a:p>
            <a:r>
              <a:rPr lang="en-GB" sz="1400" dirty="0" err="1">
                <a:latin typeface="Times New Roman" panose="02020603050405020304" pitchFamily="18" charset="0"/>
                <a:cs typeface="Times New Roman" panose="02020603050405020304" pitchFamily="18" charset="0"/>
              </a:rPr>
              <a:t>Citace</a:t>
            </a:r>
            <a:r>
              <a:rPr lang="en-GB" sz="1400" dirty="0">
                <a:latin typeface="Times New Roman" panose="02020603050405020304" pitchFamily="18" charset="0"/>
                <a:cs typeface="Times New Roman" panose="02020603050405020304" pitchFamily="18" charset="0"/>
              </a:rPr>
              <a:t>:</a:t>
            </a:r>
          </a:p>
          <a:p>
            <a:r>
              <a:rPr lang="en-GB" sz="1400" dirty="0" err="1">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Kletetschka</a:t>
            </a:r>
            <a:r>
              <a:rPr lang="en-GB" sz="1400" dirty="0">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 G., Klokočník, J., Hasson, N., Kostelecký, J., </a:t>
            </a:r>
            <a:r>
              <a:rPr lang="en-GB" sz="1400" dirty="0" err="1">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Bezděk</a:t>
            </a:r>
            <a:r>
              <a:rPr lang="en-GB" sz="1400" dirty="0">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 A., Karimi, K. </a:t>
            </a:r>
            <a:r>
              <a:rPr lang="en-GB" sz="1400" dirty="0">
                <a:solidFill>
                  <a:srgbClr val="009900"/>
                </a:solidFill>
                <a:latin typeface="Times New Roman" panose="02020603050405020304" pitchFamily="18" charset="0"/>
                <a:cs typeface="Times New Roman" panose="02020603050405020304" pitchFamily="18" charset="0"/>
              </a:rPr>
              <a:t>2022. </a:t>
            </a:r>
            <a:r>
              <a:rPr lang="en-GB" sz="1400" dirty="0">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Distribution of water phase near the poles of the Moon from gravity aspects, </a:t>
            </a:r>
          </a:p>
          <a:p>
            <a:r>
              <a:rPr lang="en-GB" sz="1400" i="1" dirty="0">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Sci. Reps.</a:t>
            </a:r>
            <a:r>
              <a:rPr lang="en-GB" sz="1400" dirty="0">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 </a:t>
            </a:r>
            <a:r>
              <a:rPr lang="en-GB" sz="1400" b="1" dirty="0">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12</a:t>
            </a:r>
            <a:r>
              <a:rPr lang="en-GB" sz="1400" dirty="0">
                <a:solidFill>
                  <a:srgbClr val="0099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 (1), 4501;</a:t>
            </a:r>
            <a:r>
              <a:rPr lang="af-ZA" sz="1400" b="1" dirty="0">
                <a:solidFill>
                  <a:srgbClr val="009900"/>
                </a:solidFill>
                <a:latin typeface="Times New Roman" panose="02020603050405020304" pitchFamily="18" charset="0"/>
                <a:cs typeface="Times New Roman" panose="02020603050405020304" pitchFamily="18" charset="0"/>
              </a:rPr>
              <a:t> </a:t>
            </a:r>
            <a:r>
              <a:rPr lang="en-GB" sz="1400" dirty="0" err="1">
                <a:solidFill>
                  <a:srgbClr val="009900"/>
                </a:solidFill>
                <a:latin typeface="Times New Roman" panose="02020603050405020304" pitchFamily="18" charset="0"/>
                <a:cs typeface="Times New Roman" panose="02020603050405020304" pitchFamily="18" charset="0"/>
              </a:rPr>
              <a:t>d</a:t>
            </a:r>
            <a:r>
              <a:rPr lang="en-GB" sz="1400" dirty="0" err="1">
                <a:solidFill>
                  <a:schemeClr val="accent2"/>
                </a:solidFill>
                <a:latin typeface="Times New Roman" panose="02020603050405020304" pitchFamily="18" charset="0"/>
                <a:cs typeface="Times New Roman" panose="02020603050405020304" pitchFamily="18" charset="0"/>
              </a:rPr>
              <a:t>oi</a:t>
            </a:r>
            <a:r>
              <a:rPr lang="en-GB" sz="1400" dirty="0">
                <a:solidFill>
                  <a:schemeClr val="accent2"/>
                </a:solidFill>
                <a:latin typeface="Times New Roman" panose="02020603050405020304" pitchFamily="18" charset="0"/>
                <a:cs typeface="Times New Roman" panose="02020603050405020304" pitchFamily="18" charset="0"/>
              </a:rPr>
              <a:t>: 10.1038/s41598-022-08305-x</a:t>
            </a:r>
            <a:endParaRPr lang="cs-CZ" sz="1400" dirty="0">
              <a:solidFill>
                <a:schemeClr val="accent2"/>
              </a:solidFill>
              <a:latin typeface="Times New Roman" panose="02020603050405020304" pitchFamily="18" charset="0"/>
              <a:cs typeface="Times New Roman" panose="02020603050405020304" pitchFamily="18" charset="0"/>
            </a:endParaRPr>
          </a:p>
          <a:p>
            <a:endParaRPr lang="en-GB" sz="1400" dirty="0">
              <a:solidFill>
                <a:schemeClr val="accent2"/>
              </a:solidFill>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endParaRPr lang="en-GB" dirty="0"/>
          </a:p>
          <a:p>
            <a:endParaRPr lang="cs-CZ" dirty="0"/>
          </a:p>
        </p:txBody>
      </p:sp>
    </p:spTree>
    <p:extLst>
      <p:ext uri="{BB962C8B-B14F-4D97-AF65-F5344CB8AC3E}">
        <p14:creationId xmlns:p14="http://schemas.microsoft.com/office/powerpoint/2010/main" val="3143080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5900"/>
            <a:ext cx="9144000" cy="6642100"/>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39" name="Text Box 3"/>
          <p:cNvSpPr txBox="1">
            <a:spLocks noChangeArrowheads="1"/>
          </p:cNvSpPr>
          <p:nvPr/>
        </p:nvSpPr>
        <p:spPr bwMode="auto">
          <a:xfrm>
            <a:off x="2008188" y="441325"/>
            <a:ext cx="5246687" cy="396875"/>
          </a:xfrm>
          <a:prstGeom prst="rect">
            <a:avLst/>
          </a:prstGeom>
          <a:gradFill rotWithShape="1">
            <a:gsLst>
              <a:gs pos="0">
                <a:srgbClr val="00CCFF"/>
              </a:gs>
              <a:gs pos="50000">
                <a:srgbClr val="00CCFF">
                  <a:gamma/>
                  <a:shade val="46275"/>
                  <a:invGamma/>
                </a:srgbClr>
              </a:gs>
              <a:gs pos="100000">
                <a:srgbClr val="00CCFF"/>
              </a:gs>
            </a:gsLst>
            <a:lin ang="5400000" scaled="1"/>
          </a:gra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cs-CZ" sz="2000">
                <a:solidFill>
                  <a:schemeClr val="bg1"/>
                </a:solidFill>
                <a:latin typeface="Times New Roman" panose="02020603050405020304" pitchFamily="18" charset="0"/>
              </a:rPr>
              <a:t>Spherical </a:t>
            </a:r>
            <a:r>
              <a:rPr lang="en-GB" altLang="cs-CZ" sz="2000">
                <a:solidFill>
                  <a:schemeClr val="bg1"/>
                </a:solidFill>
                <a:latin typeface="Times New Roman" panose="02020603050405020304" pitchFamily="18" charset="0"/>
              </a:rPr>
              <a:t>harmonics</a:t>
            </a:r>
            <a:r>
              <a:rPr lang="fr-FR" altLang="cs-CZ" sz="2000">
                <a:solidFill>
                  <a:schemeClr val="bg1"/>
                </a:solidFill>
                <a:latin typeface="Times New Roman" panose="02020603050405020304" pitchFamily="18" charset="0"/>
              </a:rPr>
              <a:t> </a:t>
            </a:r>
            <a:r>
              <a:rPr lang="en-GB" altLang="cs-CZ" sz="2000">
                <a:solidFill>
                  <a:schemeClr val="bg1"/>
                </a:solidFill>
                <a:latin typeface="Times New Roman" panose="02020603050405020304" pitchFamily="18" charset="0"/>
              </a:rPr>
              <a:t>, </a:t>
            </a:r>
            <a:r>
              <a:rPr lang="en-GB" altLang="cs-CZ" sz="2000" b="1" i="1">
                <a:solidFill>
                  <a:schemeClr val="bg1"/>
                </a:solidFill>
                <a:latin typeface="Times New Roman" panose="02020603050405020304" pitchFamily="18" charset="0"/>
              </a:rPr>
              <a:t>example</a:t>
            </a:r>
            <a:r>
              <a:rPr lang="en-GB" altLang="cs-CZ" sz="2000">
                <a:solidFill>
                  <a:schemeClr val="bg1"/>
                </a:solidFill>
                <a:latin typeface="Times New Roman" panose="02020603050405020304" pitchFamily="18" charset="0"/>
              </a:rPr>
              <a:t> : </a:t>
            </a:r>
            <a:r>
              <a:rPr lang="en-GB" altLang="cs-CZ" sz="2000" i="1">
                <a:solidFill>
                  <a:schemeClr val="bg1"/>
                </a:solidFill>
                <a:latin typeface="Times New Roman" panose="02020603050405020304" pitchFamily="18" charset="0"/>
              </a:rPr>
              <a:t>P</a:t>
            </a:r>
            <a:r>
              <a:rPr lang="en-GB" altLang="cs-CZ" sz="2000" i="1" baseline="-25000">
                <a:solidFill>
                  <a:schemeClr val="bg1"/>
                </a:solidFill>
                <a:latin typeface="Times New Roman" panose="02020603050405020304" pitchFamily="18" charset="0"/>
              </a:rPr>
              <a:t>lm</a:t>
            </a:r>
            <a:r>
              <a:rPr lang="en-GB" altLang="cs-CZ" sz="2000" i="1">
                <a:solidFill>
                  <a:schemeClr val="bg1"/>
                </a:solidFill>
                <a:latin typeface="Times New Roman" panose="02020603050405020304" pitchFamily="18" charset="0"/>
              </a:rPr>
              <a:t>(sin</a:t>
            </a:r>
            <a:r>
              <a:rPr lang="en-GB" altLang="cs-CZ" sz="2000" i="1">
                <a:solidFill>
                  <a:schemeClr val="bg1"/>
                </a:solidFill>
                <a:latin typeface="Times New Roman" panose="02020603050405020304" pitchFamily="18" charset="0"/>
                <a:sym typeface="Symbol" panose="05050102010706020507" pitchFamily="18" charset="2"/>
              </a:rPr>
              <a:t>) cos m</a:t>
            </a:r>
          </a:p>
        </p:txBody>
      </p:sp>
      <p:graphicFrame>
        <p:nvGraphicFramePr>
          <p:cNvPr id="423940" name="Object 4"/>
          <p:cNvGraphicFramePr>
            <a:graphicFrameLocks noChangeAspect="1"/>
          </p:cNvGraphicFramePr>
          <p:nvPr/>
        </p:nvGraphicFramePr>
        <p:xfrm>
          <a:off x="4211638" y="1484313"/>
          <a:ext cx="4292600" cy="581025"/>
        </p:xfrm>
        <a:graphic>
          <a:graphicData uri="http://schemas.openxmlformats.org/presentationml/2006/ole">
            <mc:AlternateContent xmlns:mc="http://schemas.openxmlformats.org/markup-compatibility/2006">
              <mc:Choice xmlns:v="urn:schemas-microsoft-com:vml" Requires="v">
                <p:oleObj spid="_x0000_s1026" name="Equation" r:id="rId5" imgW="3606480" imgH="482400" progId="Equation.3">
                  <p:embed/>
                </p:oleObj>
              </mc:Choice>
              <mc:Fallback>
                <p:oleObj name="Equation" r:id="rId5" imgW="3606480" imgH="482400" progId="Equation.3">
                  <p:embed/>
                  <p:pic>
                    <p:nvPicPr>
                      <p:cNvPr id="42394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1484313"/>
                        <a:ext cx="4292600" cy="581025"/>
                      </a:xfrm>
                      <a:prstGeom prst="rect">
                        <a:avLst/>
                      </a:prstGeom>
                      <a:solidFill>
                        <a:srgbClr val="FFFFCC"/>
                      </a:solidFill>
                    </p:spPr>
                  </p:pic>
                </p:oleObj>
              </mc:Fallback>
            </mc:AlternateContent>
          </a:graphicData>
        </a:graphic>
      </p:graphicFrame>
      <p:graphicFrame>
        <p:nvGraphicFramePr>
          <p:cNvPr id="423941" name="Object 5"/>
          <p:cNvGraphicFramePr>
            <a:graphicFrameLocks noChangeAspect="1"/>
          </p:cNvGraphicFramePr>
          <p:nvPr/>
        </p:nvGraphicFramePr>
        <p:xfrm>
          <a:off x="4211638" y="2420938"/>
          <a:ext cx="4772025" cy="657225"/>
        </p:xfrm>
        <a:graphic>
          <a:graphicData uri="http://schemas.openxmlformats.org/presentationml/2006/ole">
            <mc:AlternateContent xmlns:mc="http://schemas.openxmlformats.org/markup-compatibility/2006">
              <mc:Choice xmlns:v="urn:schemas-microsoft-com:vml" Requires="v">
                <p:oleObj spid="_x0000_s1027" name="Equation" r:id="rId7" imgW="3682800" imgH="507960" progId="Equation.3">
                  <p:embed/>
                </p:oleObj>
              </mc:Choice>
              <mc:Fallback>
                <p:oleObj name="Equation" r:id="rId7" imgW="3682800" imgH="507960" progId="Equation.3">
                  <p:embed/>
                  <p:pic>
                    <p:nvPicPr>
                      <p:cNvPr id="42394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2420938"/>
                        <a:ext cx="4772025" cy="657225"/>
                      </a:xfrm>
                      <a:prstGeom prst="rect">
                        <a:avLst/>
                      </a:prstGeom>
                      <a:solidFill>
                        <a:srgbClr val="CCFFCC"/>
                      </a:solidFill>
                    </p:spPr>
                  </p:pic>
                </p:oleObj>
              </mc:Fallback>
            </mc:AlternateContent>
          </a:graphicData>
        </a:graphic>
      </p:graphicFrame>
      <p:sp>
        <p:nvSpPr>
          <p:cNvPr id="423942" name="Rectangle 6"/>
          <p:cNvSpPr>
            <a:spLocks noChangeArrowheads="1"/>
          </p:cNvSpPr>
          <p:nvPr/>
        </p:nvSpPr>
        <p:spPr bwMode="auto">
          <a:xfrm>
            <a:off x="0" y="3171825"/>
            <a:ext cx="9144000" cy="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423943" name="Text Box 7"/>
          <p:cNvSpPr txBox="1">
            <a:spLocks noChangeArrowheads="1"/>
          </p:cNvSpPr>
          <p:nvPr/>
        </p:nvSpPr>
        <p:spPr bwMode="auto">
          <a:xfrm>
            <a:off x="8459788" y="6092825"/>
            <a:ext cx="503237" cy="579438"/>
          </a:xfrm>
          <a:prstGeom prst="rect">
            <a:avLst/>
          </a:prstGeom>
          <a:solidFill>
            <a:srgbClr val="FFFF66">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3200" b="1">
                <a:latin typeface="Times New Roman" panose="02020603050405020304" pitchFamily="18" charset="0"/>
                <a:hlinkClick r:id="rId9" action="ppaction://hlinksldjump"/>
              </a:rPr>
              <a:t>►</a:t>
            </a:r>
            <a:endParaRPr lang="en-GB" altLang="cs-CZ" sz="3200" b="1">
              <a:latin typeface="Times New Roman" panose="02020603050405020304" pitchFamily="18" charset="0"/>
            </a:endParaRPr>
          </a:p>
        </p:txBody>
      </p:sp>
      <p:sp>
        <p:nvSpPr>
          <p:cNvPr id="423944" name="Text Box 8"/>
          <p:cNvSpPr txBox="1">
            <a:spLocks noChangeArrowheads="1"/>
          </p:cNvSpPr>
          <p:nvPr/>
        </p:nvSpPr>
        <p:spPr bwMode="auto">
          <a:xfrm>
            <a:off x="4140200" y="1125538"/>
            <a:ext cx="2376488" cy="33655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1600" b="1"/>
              <a:t>Potential of gravitation :</a:t>
            </a:r>
          </a:p>
        </p:txBody>
      </p:sp>
      <p:sp>
        <p:nvSpPr>
          <p:cNvPr id="423945" name="Text Box 9"/>
          <p:cNvSpPr txBox="1">
            <a:spLocks noChangeArrowheads="1"/>
          </p:cNvSpPr>
          <p:nvPr/>
        </p:nvSpPr>
        <p:spPr bwMode="auto">
          <a:xfrm>
            <a:off x="4140200" y="2060575"/>
            <a:ext cx="2089150" cy="33655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1600" b="1"/>
              <a:t>Stokes coefficients :</a:t>
            </a:r>
          </a:p>
        </p:txBody>
      </p:sp>
    </p:spTree>
    <p:extLst>
      <p:ext uri="{BB962C8B-B14F-4D97-AF65-F5344CB8AC3E}">
        <p14:creationId xmlns:p14="http://schemas.microsoft.com/office/powerpoint/2010/main" val="234869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394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2000"/>
                                  </p:stCondLst>
                                  <p:childTnLst>
                                    <p:set>
                                      <p:cBhvr>
                                        <p:cTn id="9" dur="1" fill="hold">
                                          <p:stCondLst>
                                            <p:cond delay="0"/>
                                          </p:stCondLst>
                                        </p:cTn>
                                        <p:tgtEl>
                                          <p:spTgt spid="423941"/>
                                        </p:tgtEl>
                                        <p:attrNameLst>
                                          <p:attrName>style.visibility</p:attrName>
                                        </p:attrNameLst>
                                      </p:cBhvr>
                                      <p:to>
                                        <p:strVal val="visible"/>
                                      </p:to>
                                    </p:set>
                                    <p:animEffect transition="in" filter="fade">
                                      <p:cBhvr>
                                        <p:cTn id="10" dur="2000"/>
                                        <p:tgtEl>
                                          <p:spTgt spid="423941"/>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423945"/>
                                        </p:tgtEl>
                                        <p:attrNameLst>
                                          <p:attrName>style.visibility</p:attrName>
                                        </p:attrNameLst>
                                      </p:cBhvr>
                                      <p:to>
                                        <p:strVal val="visible"/>
                                      </p:to>
                                    </p:set>
                                    <p:animEffect transition="in" filter="fade">
                                      <p:cBhvr>
                                        <p:cTn id="13" dur="2000"/>
                                        <p:tgtEl>
                                          <p:spTgt spid="423945"/>
                                        </p:tgtEl>
                                      </p:cBhvr>
                                    </p:animEffect>
                                  </p:childTnLst>
                                </p:cTn>
                              </p:par>
                            </p:childTnLst>
                          </p:cTn>
                        </p:par>
                        <p:par>
                          <p:cTn id="14" fill="hold" nodeType="afterGroup">
                            <p:stCondLst>
                              <p:cond delay="4000"/>
                            </p:stCondLst>
                            <p:childTnLst>
                              <p:par>
                                <p:cTn id="15" presetID="10" presetClass="entr" presetSubtype="0" fill="hold" nodeType="afterEffect">
                                  <p:stCondLst>
                                    <p:cond delay="1000"/>
                                  </p:stCondLst>
                                  <p:childTnLst>
                                    <p:set>
                                      <p:cBhvr>
                                        <p:cTn id="16" dur="1" fill="hold">
                                          <p:stCondLst>
                                            <p:cond delay="0"/>
                                          </p:stCondLst>
                                        </p:cTn>
                                        <p:tgtEl>
                                          <p:spTgt spid="423938"/>
                                        </p:tgtEl>
                                        <p:attrNameLst>
                                          <p:attrName>style.visibility</p:attrName>
                                        </p:attrNameLst>
                                      </p:cBhvr>
                                      <p:to>
                                        <p:strVal val="visible"/>
                                      </p:to>
                                    </p:set>
                                    <p:animEffect transition="in" filter="fade">
                                      <p:cBhvr>
                                        <p:cTn id="17" dur="2000"/>
                                        <p:tgtEl>
                                          <p:spTgt spid="42393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423939"/>
                                        </p:tgtEl>
                                        <p:attrNameLst>
                                          <p:attrName>style.visibility</p:attrName>
                                        </p:attrNameLst>
                                      </p:cBhvr>
                                      <p:to>
                                        <p:strVal val="visible"/>
                                      </p:to>
                                    </p:set>
                                    <p:animEffect transition="in" filter="fade">
                                      <p:cBhvr>
                                        <p:cTn id="20" dur="2000"/>
                                        <p:tgtEl>
                                          <p:spTgt spid="423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animBg="1"/>
      <p:bldP spid="423944" grpId="0"/>
      <p:bldP spid="4239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xmlns="" id="{E8DE8941-22B5-4F39-9F88-A447CA71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6116"/>
            <a:ext cx="7220262" cy="470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xmlns="" id="{F64E9874-8F83-49E6-9D7F-2E03BDB1FA1B}"/>
              </a:ext>
            </a:extLst>
          </p:cNvPr>
          <p:cNvSpPr/>
          <p:nvPr/>
        </p:nvSpPr>
        <p:spPr>
          <a:xfrm>
            <a:off x="224644" y="4996002"/>
            <a:ext cx="8694712" cy="1815882"/>
          </a:xfrm>
          <a:prstGeom prst="rect">
            <a:avLst/>
          </a:prstGeom>
        </p:spPr>
        <p:txBody>
          <a:bodyPr wrap="square">
            <a:spAutoFit/>
          </a:bodyPr>
          <a:lstStyle/>
          <a:p>
            <a:r>
              <a:rPr lang="cs-CZ" sz="1600" b="1" dirty="0">
                <a:latin typeface="Times New Roman" panose="02020603050405020304" pitchFamily="18" charset="0"/>
                <a:ea typeface="Calibri" panose="020F0502020204030204" pitchFamily="34" charset="0"/>
              </a:rPr>
              <a:t>Tvar zemské magnetosféry</a:t>
            </a:r>
            <a:r>
              <a:rPr lang="cs-CZ" sz="1600" dirty="0">
                <a:latin typeface="Times New Roman" panose="02020603050405020304" pitchFamily="18" charset="0"/>
                <a:ea typeface="Calibri" panose="020F0502020204030204" pitchFamily="34" charset="0"/>
              </a:rPr>
              <a:t>. Rovina oběžné dráhy Měsíce kolem Země je skoro totožná s rovinou oběžné dráhy Země kolem Slunce. Magnetosféra Země směrem od Země sahá daleko za oběžnou dráhu Měsíce kolem Země.</a:t>
            </a:r>
            <a:r>
              <a:rPr lang="cs-CZ" sz="1600" dirty="0">
                <a:solidFill>
                  <a:srgbClr val="0070C0"/>
                </a:solidFill>
                <a:latin typeface="Times New Roman" panose="02020603050405020304" pitchFamily="18" charset="0"/>
                <a:ea typeface="Calibri" panose="020F0502020204030204" pitchFamily="34" charset="0"/>
              </a:rPr>
              <a:t> </a:t>
            </a:r>
            <a:r>
              <a:rPr lang="cs-CZ" sz="1600" dirty="0">
                <a:latin typeface="Times New Roman" panose="02020603050405020304" pitchFamily="18" charset="0"/>
                <a:ea typeface="Calibri" panose="020F0502020204030204" pitchFamily="34" charset="0"/>
              </a:rPr>
              <a:t>Měsíc prolétá zemskou magnetosférou každý měsíc kolem úplňku po dobu asi pěti dnů. Z ionosféry se ionty dostávají do magnetosféry a pohybují se podél oranžových šipek. Zelené šipky ukazují na pohyb iontů díky tzv. “</a:t>
            </a:r>
            <a:r>
              <a:rPr lang="cs-CZ" sz="1600" dirty="0" err="1">
                <a:latin typeface="Times New Roman" panose="02020603050405020304" pitchFamily="18" charset="0"/>
                <a:ea typeface="Calibri" panose="020F0502020204030204" pitchFamily="34" charset="0"/>
              </a:rPr>
              <a:t>rekonekci</a:t>
            </a:r>
            <a:r>
              <a:rPr lang="cs-CZ" sz="1600" dirty="0">
                <a:latin typeface="Times New Roman" panose="02020603050405020304" pitchFamily="18" charset="0"/>
                <a:ea typeface="Calibri" panose="020F0502020204030204" pitchFamily="34" charset="0"/>
              </a:rPr>
              <a:t>“ (přepojení siločar magnetického pole, což způsobí urychlení iontů v magnetosféře směrem k Zemi). IMF meziplanetární magnetické pole se slunečním větrem SW, MP </a:t>
            </a:r>
            <a:r>
              <a:rPr lang="cs-CZ" sz="1600" dirty="0" err="1">
                <a:latin typeface="Times New Roman" panose="02020603050405020304" pitchFamily="18" charset="0"/>
                <a:ea typeface="Calibri" panose="020F0502020204030204" pitchFamily="34" charset="0"/>
              </a:rPr>
              <a:t>magnetopauza</a:t>
            </a:r>
            <a:r>
              <a:rPr lang="cs-CZ" sz="1600" dirty="0">
                <a:latin typeface="Times New Roman" panose="02020603050405020304" pitchFamily="18" charset="0"/>
                <a:ea typeface="Calibri" panose="020F0502020204030204" pitchFamily="34" charset="0"/>
              </a:rPr>
              <a:t>, UWI ionty ze Země, které se mohou dostat na Měsíc. </a:t>
            </a:r>
            <a:endParaRPr lang="cs-CZ" sz="1600" dirty="0"/>
          </a:p>
        </p:txBody>
      </p:sp>
      <p:sp>
        <p:nvSpPr>
          <p:cNvPr id="3" name="TextovéPole 2">
            <a:extLst>
              <a:ext uri="{FF2B5EF4-FFF2-40B4-BE49-F238E27FC236}">
                <a16:creationId xmlns:a16="http://schemas.microsoft.com/office/drawing/2014/main" xmlns="" id="{20263010-3F2A-9BA7-317D-FF1C2ED667BF}"/>
              </a:ext>
            </a:extLst>
          </p:cNvPr>
          <p:cNvSpPr txBox="1"/>
          <p:nvPr/>
        </p:nvSpPr>
        <p:spPr>
          <a:xfrm>
            <a:off x="-155024" y="548680"/>
            <a:ext cx="2517346" cy="646331"/>
          </a:xfrm>
          <a:prstGeom prst="rect">
            <a:avLst/>
          </a:prstGeom>
          <a:noFill/>
          <a:scene3d>
            <a:camera prst="orthographicFront">
              <a:rot lat="0" lon="0" rev="2400000"/>
            </a:camera>
            <a:lightRig rig="threePt" dir="t"/>
          </a:scene3d>
        </p:spPr>
        <p:txBody>
          <a:bodyPr wrap="square" rtlCol="0">
            <a:spAutoFit/>
            <a:scene3d>
              <a:camera prst="orthographicFront">
                <a:rot lat="2400000" lon="0" rev="0"/>
              </a:camera>
              <a:lightRig rig="threePt" dir="t"/>
            </a:scene3d>
          </a:bodyPr>
          <a:lstStyle/>
          <a:p>
            <a:r>
              <a:rPr lang="en-US" b="1" dirty="0">
                <a:latin typeface="Times New Roman" panose="02020603050405020304" pitchFamily="18" charset="0"/>
                <a:cs typeface="Times New Roman" panose="02020603050405020304" pitchFamily="18" charset="0"/>
              </a:rPr>
              <a:t>direct application for </a:t>
            </a:r>
          </a:p>
          <a:p>
            <a:r>
              <a:rPr lang="en-US" b="1" dirty="0">
                <a:latin typeface="Times New Roman" panose="02020603050405020304" pitchFamily="18" charset="0"/>
                <a:cs typeface="Times New Roman" panose="02020603050405020304" pitchFamily="18" charset="0"/>
              </a:rPr>
              <a:t>Artemis mission</a:t>
            </a:r>
            <a:endParaRPr lang="cs-CZ" b="1" dirty="0">
              <a:latin typeface="Times New Roman" panose="02020603050405020304" pitchFamily="18" charset="0"/>
              <a:cs typeface="Times New Roman" panose="02020603050405020304" pitchFamily="18" charset="0"/>
            </a:endParaRPr>
          </a:p>
        </p:txBody>
      </p:sp>
      <p:sp>
        <p:nvSpPr>
          <p:cNvPr id="4" name="Ovál 3">
            <a:extLst>
              <a:ext uri="{FF2B5EF4-FFF2-40B4-BE49-F238E27FC236}">
                <a16:creationId xmlns:a16="http://schemas.microsoft.com/office/drawing/2014/main" xmlns="" id="{4F40BA66-08DC-326F-E059-C5CA21AED63B}"/>
              </a:ext>
            </a:extLst>
          </p:cNvPr>
          <p:cNvSpPr/>
          <p:nvPr/>
        </p:nvSpPr>
        <p:spPr>
          <a:xfrm>
            <a:off x="5724128" y="1954423"/>
            <a:ext cx="504056" cy="53847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836044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xmlns="" id="{32020BB3-2972-54CD-873A-3C4A3CF0C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414165"/>
            <a:ext cx="8628804" cy="3967163"/>
          </a:xfrm>
          <a:prstGeom prst="rect">
            <a:avLst/>
          </a:prstGeom>
        </p:spPr>
      </p:pic>
      <p:sp>
        <p:nvSpPr>
          <p:cNvPr id="10" name="TextovéPole 9">
            <a:extLst>
              <a:ext uri="{FF2B5EF4-FFF2-40B4-BE49-F238E27FC236}">
                <a16:creationId xmlns:a16="http://schemas.microsoft.com/office/drawing/2014/main" xmlns="" id="{480D0B31-D64F-A198-FEEF-D56BC66A80A2}"/>
              </a:ext>
            </a:extLst>
          </p:cNvPr>
          <p:cNvSpPr txBox="1"/>
          <p:nvPr/>
        </p:nvSpPr>
        <p:spPr>
          <a:xfrm>
            <a:off x="1331640" y="1844824"/>
            <a:ext cx="6798681" cy="85408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Global view on the Moon, strike angles</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&lt;0.3</a:t>
            </a:r>
          </a:p>
          <a:p>
            <a:pPr algn="ctr"/>
            <a:r>
              <a:rPr lang="en-GB" sz="1350" b="1" dirty="0">
                <a:solidFill>
                  <a:srgbClr val="0070C0"/>
                </a:solidFill>
                <a:latin typeface="Times New Roman" panose="02020603050405020304" pitchFamily="18" charset="0"/>
                <a:ea typeface="Times New Roman" panose="02020603050405020304" pitchFamily="18" charset="0"/>
              </a:rPr>
              <a:t>blue</a:t>
            </a:r>
            <a:r>
              <a:rPr lang="en-GB" sz="1350" dirty="0">
                <a:latin typeface="Times New Roman" panose="02020603050405020304" pitchFamily="18" charset="0"/>
                <a:ea typeface="Times New Roman" panose="02020603050405020304" pitchFamily="18" charset="0"/>
              </a:rPr>
              <a:t> colour signalizes the direction to West from North and </a:t>
            </a:r>
            <a:r>
              <a:rPr lang="en-GB" sz="1350" b="1" dirty="0">
                <a:solidFill>
                  <a:srgbClr val="FF0000"/>
                </a:solidFill>
                <a:latin typeface="Times New Roman" panose="02020603050405020304" pitchFamily="18" charset="0"/>
                <a:ea typeface="Times New Roman" panose="02020603050405020304" pitchFamily="18" charset="0"/>
              </a:rPr>
              <a:t>red</a:t>
            </a:r>
            <a:r>
              <a:rPr lang="en-GB" sz="1350" dirty="0">
                <a:latin typeface="Times New Roman" panose="02020603050405020304" pitchFamily="18" charset="0"/>
                <a:ea typeface="Times New Roman" panose="02020603050405020304" pitchFamily="18" charset="0"/>
              </a:rPr>
              <a:t> to East from North.</a:t>
            </a:r>
            <a:endParaRPr lang="cs-CZ" sz="1350" dirty="0">
              <a:latin typeface="Times New Roman" panose="02020603050405020304" pitchFamily="18" charset="0"/>
              <a:ea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p:sp>
        <p:nvSpPr>
          <p:cNvPr id="2" name="TextovéPole 1">
            <a:extLst>
              <a:ext uri="{FF2B5EF4-FFF2-40B4-BE49-F238E27FC236}">
                <a16:creationId xmlns:a16="http://schemas.microsoft.com/office/drawing/2014/main" xmlns="" id="{43CCB23D-82FE-F72D-31B1-97B29D03DC69}"/>
              </a:ext>
            </a:extLst>
          </p:cNvPr>
          <p:cNvSpPr txBox="1"/>
          <p:nvPr/>
        </p:nvSpPr>
        <p:spPr>
          <a:xfrm>
            <a:off x="5590769" y="6381521"/>
            <a:ext cx="3217547" cy="369332"/>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from </a:t>
            </a:r>
            <a:r>
              <a:rPr lang="de-DE" sz="1400" dirty="0">
                <a:latin typeface="Times New Roman" panose="02020603050405020304" pitchFamily="18" charset="0"/>
                <a:cs typeface="Times New Roman" panose="02020603050405020304" pitchFamily="18" charset="0"/>
              </a:rPr>
              <a:t>Klokočník, et al. (2022b),  </a:t>
            </a:r>
            <a:r>
              <a:rPr lang="de-DE" sz="1400" i="1" dirty="0" err="1">
                <a:latin typeface="Times New Roman" panose="02020603050405020304" pitchFamily="18" charset="0"/>
                <a:cs typeface="Times New Roman" panose="02020603050405020304" pitchFamily="18" charset="0"/>
              </a:rPr>
              <a:t>fig</a:t>
            </a:r>
            <a:r>
              <a:rPr lang="de-DE" sz="1400" i="1" dirty="0">
                <a:latin typeface="Times New Roman" panose="02020603050405020304" pitchFamily="18" charset="0"/>
                <a:cs typeface="Times New Roman" panose="02020603050405020304" pitchFamily="18" charset="0"/>
              </a:rPr>
              <a:t> 81.6b</a:t>
            </a:r>
            <a:r>
              <a:rPr lang="en-US" i="1" dirty="0">
                <a:latin typeface="Times New Roman" panose="02020603050405020304" pitchFamily="18" charset="0"/>
                <a:cs typeface="Times New Roman" panose="02020603050405020304" pitchFamily="18" charset="0"/>
              </a:rPr>
              <a:t> </a:t>
            </a:r>
            <a:endParaRPr lang="cs-CZ" i="1" dirty="0">
              <a:latin typeface="Times New Roman" panose="02020603050405020304" pitchFamily="18" charset="0"/>
              <a:cs typeface="Times New Roman" panose="02020603050405020304" pitchFamily="18" charset="0"/>
            </a:endParaRPr>
          </a:p>
        </p:txBody>
      </p:sp>
      <p:sp>
        <p:nvSpPr>
          <p:cNvPr id="3" name="TextovéPole 2">
            <a:extLst>
              <a:ext uri="{FF2B5EF4-FFF2-40B4-BE49-F238E27FC236}">
                <a16:creationId xmlns:a16="http://schemas.microsoft.com/office/drawing/2014/main" xmlns="" id="{05F9ECA9-8764-A8DF-91E3-25ADC89840F2}"/>
              </a:ext>
            </a:extLst>
          </p:cNvPr>
          <p:cNvSpPr txBox="1"/>
          <p:nvPr/>
        </p:nvSpPr>
        <p:spPr>
          <a:xfrm>
            <a:off x="1540170" y="334935"/>
            <a:ext cx="6381619" cy="1384995"/>
          </a:xfrm>
          <a:prstGeom prst="rect">
            <a:avLst/>
          </a:prstGeom>
          <a:noFill/>
        </p:spPr>
        <p:txBody>
          <a:bodyPr wrap="none" rtlCol="0">
            <a:spAutoFit/>
          </a:bodyPr>
          <a:lstStyle/>
          <a:p>
            <a:r>
              <a:rPr lang="en-GB" sz="1400" dirty="0">
                <a:latin typeface="Times New Roman" panose="02020603050405020304" pitchFamily="18" charset="0"/>
                <a:cs typeface="Times New Roman" panose="02020603050405020304" pitchFamily="18" charset="0"/>
              </a:rPr>
              <a:t>The global satellite gravity field models of the Moon from the GSFC and JPL NASA. </a:t>
            </a:r>
          </a:p>
          <a:p>
            <a:r>
              <a:rPr lang="en-GB" sz="1400" dirty="0">
                <a:latin typeface="Times New Roman" panose="02020603050405020304" pitchFamily="18" charset="0"/>
                <a:cs typeface="Times New Roman" panose="02020603050405020304" pitchFamily="18" charset="0"/>
              </a:rPr>
              <a:t>Developed from the </a:t>
            </a:r>
            <a:r>
              <a:rPr lang="en-GB" sz="1400" b="1" dirty="0">
                <a:latin typeface="Times New Roman" panose="02020603050405020304" pitchFamily="18" charset="0"/>
                <a:cs typeface="Times New Roman" panose="02020603050405020304" pitchFamily="18" charset="0"/>
              </a:rPr>
              <a:t>GRAIL</a:t>
            </a:r>
            <a:r>
              <a:rPr lang="en-GB" sz="1400" i="1"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observations, Gravity Recovery and Interior Laboratory,</a:t>
            </a:r>
          </a:p>
          <a:p>
            <a:r>
              <a:rPr lang="en-GB" sz="1400" dirty="0">
                <a:latin typeface="Times New Roman" panose="02020603050405020304" pitchFamily="18" charset="0"/>
                <a:cs typeface="Times New Roman" panose="02020603050405020304" pitchFamily="18" charset="0"/>
              </a:rPr>
              <a:t> two satellites in low orbits, in spherical harmonic expansion up to (d/o) = 1200 </a:t>
            </a:r>
          </a:p>
          <a:p>
            <a:r>
              <a:rPr lang="en-GB" sz="1400" dirty="0">
                <a:latin typeface="Times New Roman" panose="02020603050405020304" pitchFamily="18" charset="0"/>
                <a:cs typeface="Times New Roman" panose="02020603050405020304" pitchFamily="18" charset="0"/>
              </a:rPr>
              <a:t>and 1500, respectively, GRGM1200A (Lemoine et al., 2014) and</a:t>
            </a:r>
            <a:r>
              <a:rPr lang="en-GB" sz="1400" b="1"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GL1500E </a:t>
            </a:r>
          </a:p>
          <a:p>
            <a:r>
              <a:rPr lang="en-GB" sz="1400" dirty="0">
                <a:latin typeface="Times New Roman" panose="02020603050405020304" pitchFamily="18" charset="0"/>
                <a:cs typeface="Times New Roman" panose="02020603050405020304" pitchFamily="18" charset="0"/>
              </a:rPr>
              <a:t>(</a:t>
            </a:r>
            <a:r>
              <a:rPr lang="en-GB" sz="1400" dirty="0" err="1">
                <a:latin typeface="Times New Roman" panose="02020603050405020304" pitchFamily="18" charset="0"/>
                <a:cs typeface="Times New Roman" panose="02020603050405020304" pitchFamily="18" charset="0"/>
              </a:rPr>
              <a:t>Konopliv</a:t>
            </a:r>
            <a:r>
              <a:rPr lang="en-GB" sz="1400" dirty="0">
                <a:latin typeface="Times New Roman" panose="02020603050405020304" pitchFamily="18" charset="0"/>
                <a:cs typeface="Times New Roman" panose="02020603050405020304" pitchFamily="18" charset="0"/>
              </a:rPr>
              <a:t> et al., 2014), and compared. All the results presented here are based on </a:t>
            </a:r>
          </a:p>
          <a:p>
            <a:r>
              <a:rPr lang="en-GB" sz="1400" dirty="0">
                <a:latin typeface="Times New Roman" panose="02020603050405020304" pitchFamily="18" charset="0"/>
                <a:cs typeface="Times New Roman" panose="02020603050405020304" pitchFamily="18" charset="0"/>
              </a:rPr>
              <a:t>the </a:t>
            </a:r>
            <a:r>
              <a:rPr lang="en-GB" sz="1400" b="1" dirty="0">
                <a:latin typeface="Times New Roman" panose="02020603050405020304" pitchFamily="18" charset="0"/>
                <a:cs typeface="Times New Roman" panose="02020603050405020304" pitchFamily="18" charset="0"/>
              </a:rPr>
              <a:t>GRGM1200A model</a:t>
            </a:r>
            <a:r>
              <a:rPr lang="en-GB" sz="1400" dirty="0">
                <a:latin typeface="Times New Roman" panose="02020603050405020304" pitchFamily="18" charset="0"/>
                <a:cs typeface="Times New Roman" panose="02020603050405020304" pitchFamily="18" charset="0"/>
              </a:rPr>
              <a:t>; cut at a maximum of d/o = 600</a:t>
            </a:r>
            <a:endParaRPr lang="cs-CZ"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17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4242F44-63EA-DE8B-0060-6F4B25B4F849}"/>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xmlns="" id="{E194498B-B639-DFB4-4B50-502C0CB19221}"/>
              </a:ext>
            </a:extLst>
          </p:cNvPr>
          <p:cNvSpPr txBox="1"/>
          <p:nvPr/>
        </p:nvSpPr>
        <p:spPr>
          <a:xfrm>
            <a:off x="5173916" y="502203"/>
            <a:ext cx="2091014"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North pole area</a:t>
            </a:r>
            <a:endParaRPr lang="cs-CZ" b="1" dirty="0">
              <a:solidFill>
                <a:srgbClr val="C00000"/>
              </a:solidFill>
              <a:latin typeface="Times New Roman" panose="02020603050405020304" pitchFamily="18" charset="0"/>
              <a:cs typeface="Times New Roman" panose="02020603050405020304" pitchFamily="18" charset="0"/>
            </a:endParaRPr>
          </a:p>
        </p:txBody>
      </p:sp>
      <p:pic>
        <p:nvPicPr>
          <p:cNvPr id="6" name="Obrázek 5">
            <a:extLst>
              <a:ext uri="{FF2B5EF4-FFF2-40B4-BE49-F238E27FC236}">
                <a16:creationId xmlns:a16="http://schemas.microsoft.com/office/drawing/2014/main" xmlns="" id="{DE60F5A8-B402-30C5-BACC-DEC76C1FBD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49" y="857250"/>
            <a:ext cx="4677263" cy="4440691"/>
          </a:xfrm>
          <a:prstGeom prst="rect">
            <a:avLst/>
          </a:prstGeom>
        </p:spPr>
      </p:pic>
      <p:sp>
        <p:nvSpPr>
          <p:cNvPr id="4" name="TextovéPole 3">
            <a:extLst>
              <a:ext uri="{FF2B5EF4-FFF2-40B4-BE49-F238E27FC236}">
                <a16:creationId xmlns:a16="http://schemas.microsoft.com/office/drawing/2014/main" xmlns="" id="{7FFE212E-27C1-0BFB-D85B-AE12690D94C6}"/>
              </a:ext>
            </a:extLst>
          </p:cNvPr>
          <p:cNvSpPr txBox="1"/>
          <p:nvPr/>
        </p:nvSpPr>
        <p:spPr>
          <a:xfrm>
            <a:off x="7689009" y="977780"/>
            <a:ext cx="1269828"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a:t>
            </a:r>
          </a:p>
          <a:p>
            <a:r>
              <a:rPr lang="el-GR" i="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[deg],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&lt;0.9 </a:t>
            </a:r>
            <a:endParaRPr lang="cs-CZ" dirty="0">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xmlns="" id="{520CF1A3-67F8-B6A8-2118-13E3F935B7D0}"/>
              </a:ext>
            </a:extLst>
          </p:cNvPr>
          <p:cNvPicPr>
            <a:picLocks noChangeAspect="1"/>
          </p:cNvPicPr>
          <p:nvPr/>
        </p:nvPicPr>
        <p:blipFill rotWithShape="1">
          <a:blip r:embed="rId3"/>
          <a:srcRect l="10269" t="3477" r="-2544" b="2171"/>
          <a:stretch/>
        </p:blipFill>
        <p:spPr>
          <a:xfrm>
            <a:off x="4830995" y="2434308"/>
            <a:ext cx="4346888" cy="4400450"/>
          </a:xfrm>
          <a:prstGeom prst="rect">
            <a:avLst/>
          </a:prstGeom>
        </p:spPr>
      </p:pic>
    </p:spTree>
    <p:extLst>
      <p:ext uri="{BB962C8B-B14F-4D97-AF65-F5344CB8AC3E}">
        <p14:creationId xmlns:p14="http://schemas.microsoft.com/office/powerpoint/2010/main" val="4001279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7EE5E65E-6758-E890-4E10-BCA946A8059A}"/>
              </a:ext>
            </a:extLst>
          </p:cNvPr>
          <p:cNvPicPr>
            <a:picLocks noChangeAspect="1"/>
          </p:cNvPicPr>
          <p:nvPr/>
        </p:nvPicPr>
        <p:blipFill rotWithShape="1">
          <a:blip r:embed="rId3"/>
          <a:srcRect l="37759" t="12357" r="17672"/>
          <a:stretch/>
        </p:blipFill>
        <p:spPr>
          <a:xfrm>
            <a:off x="6871" y="94074"/>
            <a:ext cx="4683767" cy="4941019"/>
          </a:xfrm>
          <a:prstGeom prst="rect">
            <a:avLst/>
          </a:prstGeom>
        </p:spPr>
      </p:pic>
      <p:sp>
        <p:nvSpPr>
          <p:cNvPr id="5" name="TextovéPole 4">
            <a:extLst>
              <a:ext uri="{FF2B5EF4-FFF2-40B4-BE49-F238E27FC236}">
                <a16:creationId xmlns:a16="http://schemas.microsoft.com/office/drawing/2014/main" xmlns="" id="{874A4828-63C1-C16C-4A38-AECD65BC131A}"/>
              </a:ext>
            </a:extLst>
          </p:cNvPr>
          <p:cNvSpPr txBox="1"/>
          <p:nvPr/>
        </p:nvSpPr>
        <p:spPr>
          <a:xfrm>
            <a:off x="273225" y="5337636"/>
            <a:ext cx="5181506" cy="1600438"/>
          </a:xfrm>
          <a:prstGeom prst="rect">
            <a:avLst/>
          </a:prstGeom>
          <a:noFill/>
        </p:spPr>
        <p:txBody>
          <a:bodyPr wrap="square">
            <a:spAutoFit/>
          </a:bodyPr>
          <a:lstStyle/>
          <a:p>
            <a:r>
              <a:rPr lang="cs-CZ" sz="1600" dirty="0" err="1">
                <a:latin typeface="Times New Roman" panose="02020603050405020304" pitchFamily="18" charset="0"/>
                <a:cs typeface="Times New Roman" panose="02020603050405020304" pitchFamily="18" charset="0"/>
              </a:rPr>
              <a:t>Gazetteer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Planetary</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Nomenclature</a:t>
            </a:r>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2024 USGS</a:t>
            </a:r>
          </a:p>
          <a:p>
            <a:r>
              <a:rPr lang="en-US" sz="1600" dirty="0">
                <a:latin typeface="Times New Roman" panose="02020603050405020304" pitchFamily="18" charset="0"/>
                <a:cs typeface="Times New Roman" panose="02020603050405020304" pitchFamily="18" charset="0"/>
              </a:rPr>
              <a:t>Moon 1:10 million-scale </a:t>
            </a:r>
          </a:p>
          <a:p>
            <a:r>
              <a:rPr lang="en-US" sz="1600" dirty="0">
                <a:latin typeface="Times New Roman" panose="02020603050405020304" pitchFamily="18" charset="0"/>
                <a:cs typeface="Times New Roman" panose="02020603050405020304" pitchFamily="18" charset="0"/>
              </a:rPr>
              <a:t>Shaded Relief </a:t>
            </a:r>
          </a:p>
          <a:p>
            <a:r>
              <a:rPr lang="en-US" sz="1600" dirty="0">
                <a:latin typeface="Times New Roman" panose="02020603050405020304" pitchFamily="18" charset="0"/>
                <a:cs typeface="Times New Roman" panose="02020603050405020304" pitchFamily="18" charset="0"/>
              </a:rPr>
              <a:t>and Color-coded Topography</a:t>
            </a:r>
          </a:p>
          <a:p>
            <a:endParaRPr lang="en-US" b="1" dirty="0">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xmlns="" id="{DAFF15F8-3640-8B6F-220F-67ADB227EF9E}"/>
              </a:ext>
            </a:extLst>
          </p:cNvPr>
          <p:cNvPicPr>
            <a:picLocks noChangeAspect="1"/>
          </p:cNvPicPr>
          <p:nvPr/>
        </p:nvPicPr>
        <p:blipFill rotWithShape="1">
          <a:blip r:embed="rId4"/>
          <a:srcRect l="22587" t="10267" r="11226" b="2796"/>
          <a:stretch/>
        </p:blipFill>
        <p:spPr>
          <a:xfrm>
            <a:off x="3815430" y="3110869"/>
            <a:ext cx="5181507" cy="3651122"/>
          </a:xfrm>
          <a:prstGeom prst="rect">
            <a:avLst/>
          </a:prstGeom>
        </p:spPr>
      </p:pic>
      <p:sp>
        <p:nvSpPr>
          <p:cNvPr id="4" name="TextovéPole 3">
            <a:extLst>
              <a:ext uri="{FF2B5EF4-FFF2-40B4-BE49-F238E27FC236}">
                <a16:creationId xmlns:a16="http://schemas.microsoft.com/office/drawing/2014/main" xmlns="" id="{A58A3AB0-CBE8-8E26-BBC7-8C87247B31A7}"/>
              </a:ext>
            </a:extLst>
          </p:cNvPr>
          <p:cNvSpPr txBox="1"/>
          <p:nvPr/>
        </p:nvSpPr>
        <p:spPr>
          <a:xfrm>
            <a:off x="958324" y="4510914"/>
            <a:ext cx="2409699"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South Pole Aitken basin</a:t>
            </a:r>
            <a:endParaRPr lang="cs-CZ" dirty="0">
              <a:solidFill>
                <a:schemeClr val="bg1"/>
              </a:solidFill>
              <a:latin typeface="Times New Roman" panose="02020603050405020304" pitchFamily="18" charset="0"/>
              <a:cs typeface="Times New Roman" panose="02020603050405020304" pitchFamily="18" charset="0"/>
            </a:endParaRPr>
          </a:p>
        </p:txBody>
      </p:sp>
      <p:sp>
        <p:nvSpPr>
          <p:cNvPr id="6" name="TextovéPole 5">
            <a:extLst>
              <a:ext uri="{FF2B5EF4-FFF2-40B4-BE49-F238E27FC236}">
                <a16:creationId xmlns:a16="http://schemas.microsoft.com/office/drawing/2014/main" xmlns="" id="{49A7F46B-3E8B-E1BE-93ED-4FE7490EDBC5}"/>
              </a:ext>
            </a:extLst>
          </p:cNvPr>
          <p:cNvSpPr txBox="1"/>
          <p:nvPr/>
        </p:nvSpPr>
        <p:spPr>
          <a:xfrm>
            <a:off x="4788024" y="476672"/>
            <a:ext cx="3517245" cy="954107"/>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South pole area series</a:t>
            </a:r>
          </a:p>
          <a:p>
            <a:r>
              <a:rPr lang="en-US" sz="2800" b="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a:t>
            </a:r>
            <a:endParaRPr lang="cs-CZ"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39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0000818-9911-E33E-6F63-D7A05274ADC8}"/>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xmlns="" id="{D5DCF0E5-D968-9DCB-1A44-EF378515F3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711" y="-21551"/>
            <a:ext cx="7202937" cy="6480720"/>
          </a:xfrm>
          <a:prstGeom prst="rect">
            <a:avLst/>
          </a:prstGeom>
        </p:spPr>
      </p:pic>
      <p:sp>
        <p:nvSpPr>
          <p:cNvPr id="8" name="TextovéPole 7">
            <a:extLst>
              <a:ext uri="{FF2B5EF4-FFF2-40B4-BE49-F238E27FC236}">
                <a16:creationId xmlns:a16="http://schemas.microsoft.com/office/drawing/2014/main" xmlns="" id="{EB932001-20B3-A580-7111-E7662684334B}"/>
              </a:ext>
            </a:extLst>
          </p:cNvPr>
          <p:cNvSpPr txBox="1"/>
          <p:nvPr/>
        </p:nvSpPr>
        <p:spPr>
          <a:xfrm>
            <a:off x="13608496" y="7186736"/>
            <a:ext cx="324036" cy="369332"/>
          </a:xfrm>
          <a:prstGeom prst="rect">
            <a:avLst/>
          </a:prstGeom>
          <a:noFill/>
        </p:spPr>
        <p:txBody>
          <a:bodyPr wrap="square" rtlCol="0">
            <a:spAutoFit/>
          </a:bodyPr>
          <a:lstStyle/>
          <a:p>
            <a:endParaRPr lang="cs-CZ" dirty="0"/>
          </a:p>
        </p:txBody>
      </p:sp>
      <p:sp>
        <p:nvSpPr>
          <p:cNvPr id="9" name="Textové pole 2">
            <a:extLst>
              <a:ext uri="{FF2B5EF4-FFF2-40B4-BE49-F238E27FC236}">
                <a16:creationId xmlns:a16="http://schemas.microsoft.com/office/drawing/2014/main" xmlns="" id="{146A7085-3C37-CA70-B80D-FFA5597743A4}"/>
              </a:ext>
            </a:extLst>
          </p:cNvPr>
          <p:cNvSpPr txBox="1">
            <a:spLocks noChangeArrowheads="1"/>
          </p:cNvSpPr>
          <p:nvPr/>
        </p:nvSpPr>
        <p:spPr bwMode="auto">
          <a:xfrm>
            <a:off x="7032104" y="8270850"/>
            <a:ext cx="156369"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200" b="0" i="0" u="none" strike="noStrike" cap="none" normalizeH="0" baseline="0">
                <a:ln>
                  <a:noFill/>
                </a:ln>
                <a:solidFill>
                  <a:srgbClr val="FFFFFF"/>
                </a:solidFill>
                <a:effectLst/>
                <a:latin typeface="Arial" panose="020B0604020202020204" pitchFamily="34" charset="0"/>
                <a:ea typeface="Times New Roman" panose="02020603050405020304" pitchFamily="18" charset="0"/>
              </a:rPr>
              <a:t>M</a:t>
            </a:r>
            <a:endParaRPr kumimoji="0" lang="en-US" altLang="cs-CZ" sz="1800" b="0" i="0" u="none" strike="noStrike" cap="none" normalizeH="0" baseline="0">
              <a:ln>
                <a:noFill/>
              </a:ln>
              <a:solidFill>
                <a:schemeClr val="tx1"/>
              </a:solidFill>
              <a:effectLst/>
              <a:latin typeface="Arial" panose="020B0604020202020204" pitchFamily="34" charset="0"/>
            </a:endParaRPr>
          </a:p>
        </p:txBody>
      </p:sp>
      <p:sp>
        <p:nvSpPr>
          <p:cNvPr id="10" name="Text Box 10">
            <a:extLst>
              <a:ext uri="{FF2B5EF4-FFF2-40B4-BE49-F238E27FC236}">
                <a16:creationId xmlns:a16="http://schemas.microsoft.com/office/drawing/2014/main" xmlns="" id="{F6304553-02C3-8304-EE2E-7D3EA50C4B3D}"/>
              </a:ext>
            </a:extLst>
          </p:cNvPr>
          <p:cNvSpPr txBox="1">
            <a:spLocks noChangeArrowheads="1"/>
          </p:cNvSpPr>
          <p:nvPr/>
        </p:nvSpPr>
        <p:spPr bwMode="auto">
          <a:xfrm>
            <a:off x="7289279" y="8824887"/>
            <a:ext cx="156369"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200" b="0" i="0" u="none" strike="noStrike" cap="none" normalizeH="0" baseline="0">
                <a:ln>
                  <a:noFill/>
                </a:ln>
                <a:solidFill>
                  <a:srgbClr val="FFFFFF"/>
                </a:solidFill>
                <a:effectLst/>
                <a:latin typeface="Arial" panose="020B0604020202020204" pitchFamily="34" charset="0"/>
                <a:ea typeface="Times New Roman" panose="02020603050405020304" pitchFamily="18" charset="0"/>
              </a:rPr>
              <a:t>S</a:t>
            </a:r>
            <a:endParaRPr kumimoji="0" lang="en-US" altLang="cs-CZ" sz="1800" b="0" i="0" u="none" strike="noStrike" cap="none" normalizeH="0" baseline="0">
              <a:ln>
                <a:noFill/>
              </a:ln>
              <a:solidFill>
                <a:schemeClr val="tx1"/>
              </a:solidFill>
              <a:effectLst/>
              <a:latin typeface="Arial" panose="020B0604020202020204" pitchFamily="34" charset="0"/>
            </a:endParaRPr>
          </a:p>
        </p:txBody>
      </p:sp>
      <p:sp>
        <p:nvSpPr>
          <p:cNvPr id="11" name="Textové pole 2">
            <a:extLst>
              <a:ext uri="{FF2B5EF4-FFF2-40B4-BE49-F238E27FC236}">
                <a16:creationId xmlns:a16="http://schemas.microsoft.com/office/drawing/2014/main" xmlns="" id="{6A8FE625-48E1-392F-DA31-CA59672B0D7E}"/>
              </a:ext>
            </a:extLst>
          </p:cNvPr>
          <p:cNvSpPr txBox="1">
            <a:spLocks noChangeArrowheads="1"/>
          </p:cNvSpPr>
          <p:nvPr/>
        </p:nvSpPr>
        <p:spPr bwMode="auto">
          <a:xfrm>
            <a:off x="8133830" y="8498497"/>
            <a:ext cx="156528" cy="316230"/>
          </a:xfrm>
          <a:prstGeom prst="rect">
            <a:avLst/>
          </a:prstGeom>
          <a:noFill/>
          <a:ln w="9525">
            <a:noFill/>
            <a:miter lim="800000"/>
            <a:headEnd/>
            <a:tailEnd/>
          </a:ln>
        </p:spPr>
        <p:txBody>
          <a:bodyPr rot="0" vert="horz" wrap="square" lIns="91440" tIns="45720" rIns="91440" bIns="45720" anchor="t" anchorCtr="0">
            <a:noAutofit/>
          </a:bodyPr>
          <a:lstStyle/>
          <a:p>
            <a:r>
              <a:rPr lang="en-US" sz="1200">
                <a:solidFill>
                  <a:srgbClr val="FFFFFF"/>
                </a:solidFill>
                <a:effectLst/>
                <a:latin typeface="Times New Roman" panose="02020603050405020304" pitchFamily="18" charset="0"/>
                <a:ea typeface="Times New Roman" panose="02020603050405020304" pitchFamily="18" charset="0"/>
              </a:rPr>
              <a:t> </a:t>
            </a:r>
            <a:endParaRPr lang="cs-CZ" sz="1200">
              <a:effectLst/>
              <a:latin typeface="Times New Roman" panose="02020603050405020304" pitchFamily="18" charset="0"/>
              <a:ea typeface="Times New Roman" panose="02020603050405020304" pitchFamily="18" charset="0"/>
            </a:endParaRPr>
          </a:p>
        </p:txBody>
      </p:sp>
      <p:sp>
        <p:nvSpPr>
          <p:cNvPr id="12" name="Rectangle 12">
            <a:extLst>
              <a:ext uri="{FF2B5EF4-FFF2-40B4-BE49-F238E27FC236}">
                <a16:creationId xmlns:a16="http://schemas.microsoft.com/office/drawing/2014/main" xmlns="" id="{BAE6CF55-660B-7985-BD55-2680164F127E}"/>
              </a:ext>
            </a:extLst>
          </p:cNvPr>
          <p:cNvSpPr>
            <a:spLocks noChangeArrowheads="1"/>
          </p:cNvSpPr>
          <p:nvPr/>
        </p:nvSpPr>
        <p:spPr bwMode="auto">
          <a:xfrm>
            <a:off x="6724221" y="5245115"/>
            <a:ext cx="457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800" b="0" i="0" u="none" strike="noStrike" cap="none" normalizeH="0" baseline="0" dirty="0">
                <a:ln>
                  <a:noFill/>
                </a:ln>
                <a:solidFill>
                  <a:schemeClr val="tx1"/>
                </a:solidFill>
                <a:effectLst/>
                <a:latin typeface="Arial" panose="020B0604020202020204" pitchFamily="34" charset="0"/>
              </a:rPr>
              <a:t>LOLA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xmlns="" id="{DCFD8DC4-9811-8CE5-6A05-1DEE128FB3BA}"/>
              </a:ext>
            </a:extLst>
          </p:cNvPr>
          <p:cNvSpPr>
            <a:spLocks noChangeArrowheads="1"/>
          </p:cNvSpPr>
          <p:nvPr/>
        </p:nvSpPr>
        <p:spPr bwMode="auto">
          <a:xfrm>
            <a:off x="6372200" y="5181896"/>
            <a:ext cx="2325054"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r" defTabSz="914400" rtl="0" eaLnBrk="0" fontAlgn="base" latinLnBrk="0" hangingPunct="0">
              <a:lnSpc>
                <a:spcPct val="100000"/>
              </a:lnSpc>
              <a:spcBef>
                <a:spcPct val="0"/>
              </a:spcBef>
              <a:spcAft>
                <a:spcPct val="0"/>
              </a:spcAft>
              <a:buClrTx/>
              <a:buSzTx/>
              <a:buFontTx/>
              <a:buNone/>
              <a:tabLst/>
            </a:pPr>
            <a:endParaRPr lang="en-GB" altLang="cs-CZ" sz="1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blue circular zone = the Aitken                 </a:t>
            </a: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 Malapert,                           </a:t>
            </a:r>
          </a:p>
          <a:p>
            <a:pPr marL="0" marR="0" lvl="0" indent="0" algn="r" defTabSz="914400" rtl="0" eaLnBrk="0" fontAlgn="base" latinLnBrk="0" hangingPunct="0">
              <a:lnSpc>
                <a:spcPct val="100000"/>
              </a:lnSpc>
              <a:spcBef>
                <a:spcPct val="0"/>
              </a:spcBef>
              <a:spcAft>
                <a:spcPct val="0"/>
              </a:spcAft>
              <a:buClrTx/>
              <a:buSzTx/>
              <a:buFontTx/>
              <a:buNone/>
              <a:tabLst/>
            </a:pPr>
            <a:r>
              <a:rPr lang="en-GB" altLang="cs-CZ" sz="1100" dirty="0">
                <a:latin typeface="Times New Roman" panose="02020603050405020304" pitchFamily="18" charset="0"/>
                <a:ea typeface="Calibri" panose="020F0502020204030204" pitchFamily="34" charset="0"/>
                <a:cs typeface="Times New Roman" panose="02020603050405020304" pitchFamily="18" charset="0"/>
              </a:rPr>
              <a:t>                 </a:t>
            </a: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 Schr</a:t>
            </a:r>
            <a:r>
              <a:rPr kumimoji="0" lang="en-GB"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a:t>
            </a:r>
            <a:r>
              <a:rPr kumimoji="0" lang="en-GB" altLang="cs-CZ" sz="11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dinger,                             Z Zeeman crater</a:t>
            </a:r>
            <a:r>
              <a:rPr kumimoji="0" lang="en-GB"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GB"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41435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14B7472C-CA4A-C3EB-0736-0BEE60A280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199" y="188640"/>
            <a:ext cx="8095602" cy="6990652"/>
          </a:xfrm>
          <a:prstGeom prst="rect">
            <a:avLst/>
          </a:prstGeom>
        </p:spPr>
      </p:pic>
    </p:spTree>
    <p:extLst>
      <p:ext uri="{BB962C8B-B14F-4D97-AF65-F5344CB8AC3E}">
        <p14:creationId xmlns:p14="http://schemas.microsoft.com/office/powerpoint/2010/main" val="205581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6F6E46-69CF-3F80-5674-946A3363E1B6}"/>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xmlns="" id="{70722F4A-2E38-5121-3F5D-3A6BA9CD6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35"/>
          <a:stretch/>
        </p:blipFill>
        <p:spPr>
          <a:xfrm>
            <a:off x="2733703" y="1053458"/>
            <a:ext cx="6346352" cy="5158309"/>
          </a:xfrm>
          <a:prstGeom prst="rect">
            <a:avLst/>
          </a:prstGeom>
        </p:spPr>
      </p:pic>
      <p:pic>
        <p:nvPicPr>
          <p:cNvPr id="4" name="Obrázek 3">
            <a:extLst>
              <a:ext uri="{FF2B5EF4-FFF2-40B4-BE49-F238E27FC236}">
                <a16:creationId xmlns:a16="http://schemas.microsoft.com/office/drawing/2014/main" xmlns="" id="{C29F399A-27B6-E86E-73F1-B7358351E63F}"/>
              </a:ext>
            </a:extLst>
          </p:cNvPr>
          <p:cNvPicPr>
            <a:picLocks noChangeAspect="1"/>
          </p:cNvPicPr>
          <p:nvPr/>
        </p:nvPicPr>
        <p:blipFill rotWithShape="1">
          <a:blip r:embed="rId4"/>
          <a:srcRect l="30431" t="17660" r="29569" b="8741"/>
          <a:stretch/>
        </p:blipFill>
        <p:spPr>
          <a:xfrm>
            <a:off x="63946" y="1375117"/>
            <a:ext cx="3003566" cy="2964728"/>
          </a:xfrm>
          <a:prstGeom prst="rect">
            <a:avLst/>
          </a:prstGeom>
        </p:spPr>
      </p:pic>
      <p:sp>
        <p:nvSpPr>
          <p:cNvPr id="5" name="TextovéPole 4">
            <a:extLst>
              <a:ext uri="{FF2B5EF4-FFF2-40B4-BE49-F238E27FC236}">
                <a16:creationId xmlns:a16="http://schemas.microsoft.com/office/drawing/2014/main" xmlns="" id="{ECDFAE89-FEDB-AF69-1F74-01991B50D586}"/>
              </a:ext>
            </a:extLst>
          </p:cNvPr>
          <p:cNvSpPr txBox="1"/>
          <p:nvPr/>
        </p:nvSpPr>
        <p:spPr>
          <a:xfrm>
            <a:off x="261133" y="4390954"/>
            <a:ext cx="2609194" cy="1865575"/>
          </a:xfrm>
          <a:prstGeom prst="rect">
            <a:avLst/>
          </a:prstGeom>
          <a:noFill/>
        </p:spPr>
        <p:txBody>
          <a:bodyPr wrap="square" rtlCol="0">
            <a:spAutoFit/>
          </a:bodyPr>
          <a:lstStyle/>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M   Malapert massif, H   Haworth,</a:t>
            </a: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S   Shoemaker,  A   Amundsen, </a:t>
            </a: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N  Nobili,  F  Faustini,  Sc  Scott, </a:t>
            </a:r>
          </a:p>
          <a:p>
            <a:pPr>
              <a:lnSpc>
                <a:spcPct val="107000"/>
              </a:lnSpc>
              <a:spcAft>
                <a:spcPts val="600"/>
              </a:spcAft>
            </a:pPr>
            <a:r>
              <a:rPr lang="en-US" sz="1350" dirty="0">
                <a:latin typeface="Times New Roman" panose="02020603050405020304" pitchFamily="18" charset="0"/>
                <a:ea typeface="Calibri" panose="020F0502020204030204" pitchFamily="34" charset="0"/>
                <a:cs typeface="Times New Roman" panose="02020603050405020304" pitchFamily="18" charset="0"/>
              </a:rPr>
              <a:t> </a:t>
            </a:r>
            <a:r>
              <a:rPr lang="en-US" sz="1350" dirty="0" err="1">
                <a:latin typeface="Times New Roman" panose="02020603050405020304" pitchFamily="18" charset="0"/>
                <a:ea typeface="Calibri" panose="020F0502020204030204" pitchFamily="34" charset="0"/>
                <a:cs typeface="Times New Roman" panose="02020603050405020304" pitchFamily="18" charset="0"/>
              </a:rPr>
              <a:t>Sh</a:t>
            </a:r>
            <a:r>
              <a:rPr lang="en-US" sz="1350" dirty="0">
                <a:latin typeface="Times New Roman" panose="02020603050405020304" pitchFamily="18" charset="0"/>
                <a:ea typeface="Calibri" panose="020F0502020204030204" pitchFamily="34" charset="0"/>
                <a:cs typeface="Times New Roman" panose="02020603050405020304" pitchFamily="18" charset="0"/>
              </a:rPr>
              <a:t>  S</a:t>
            </a:r>
            <a:r>
              <a:rPr lang="en-GB" sz="1350" dirty="0" err="1">
                <a:latin typeface="Times New Roman" panose="02020603050405020304" pitchFamily="18" charset="0"/>
                <a:ea typeface="Calibri" panose="020F0502020204030204" pitchFamily="34" charset="0"/>
                <a:cs typeface="Times New Roman" panose="02020603050405020304" pitchFamily="18" charset="0"/>
              </a:rPr>
              <a:t>hackleton</a:t>
            </a:r>
            <a:r>
              <a:rPr lang="en-GB" sz="1350" dirty="0">
                <a:latin typeface="Times New Roman" panose="02020603050405020304" pitchFamily="18" charset="0"/>
                <a:ea typeface="Calibri" panose="020F0502020204030204" pitchFamily="34" charset="0"/>
                <a:cs typeface="Times New Roman" panose="02020603050405020304" pitchFamily="18" charset="0"/>
              </a:rPr>
              <a:t>,  D  de Gerlach, </a:t>
            </a:r>
          </a:p>
          <a:p>
            <a:pPr>
              <a:lnSpc>
                <a:spcPct val="107000"/>
              </a:lnSpc>
              <a:spcAft>
                <a:spcPts val="600"/>
              </a:spcAft>
            </a:pPr>
            <a:r>
              <a:rPr lang="en-GB" sz="1350" dirty="0">
                <a:latin typeface="Times New Roman" panose="02020603050405020304" pitchFamily="18" charset="0"/>
                <a:ea typeface="Calibri" panose="020F0502020204030204" pitchFamily="34" charset="0"/>
                <a:cs typeface="Times New Roman" panose="02020603050405020304" pitchFamily="18" charset="0"/>
              </a:rPr>
              <a:t> C   </a:t>
            </a:r>
            <a:r>
              <a:rPr lang="en-GB" sz="1350" dirty="0" err="1">
                <a:latin typeface="Times New Roman" panose="02020603050405020304" pitchFamily="18" charset="0"/>
                <a:ea typeface="Calibri" panose="020F0502020204030204" pitchFamily="34" charset="0"/>
                <a:cs typeface="Times New Roman" panose="02020603050405020304" pitchFamily="18" charset="0"/>
              </a:rPr>
              <a:t>Cabeus</a:t>
            </a:r>
            <a:r>
              <a:rPr lang="en-GB" sz="1350" dirty="0">
                <a:latin typeface="Times New Roman" panose="02020603050405020304" pitchFamily="18" charset="0"/>
                <a:ea typeface="Calibri" panose="020F0502020204030204" pitchFamily="34" charset="0"/>
                <a:cs typeface="Times New Roman" panose="02020603050405020304" pitchFamily="18" charset="0"/>
              </a:rPr>
              <a:t>,   L  Laveran</a:t>
            </a:r>
            <a:endParaRPr lang="cs-CZ" sz="1350" dirty="0">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2" name="TextovéPole 1">
            <a:extLst>
              <a:ext uri="{FF2B5EF4-FFF2-40B4-BE49-F238E27FC236}">
                <a16:creationId xmlns:a16="http://schemas.microsoft.com/office/drawing/2014/main" xmlns="" id="{58FD6429-384F-4D8B-CDB2-F138D996072C}"/>
              </a:ext>
            </a:extLst>
          </p:cNvPr>
          <p:cNvSpPr txBox="1"/>
          <p:nvPr/>
        </p:nvSpPr>
        <p:spPr>
          <a:xfrm>
            <a:off x="5220072" y="253630"/>
            <a:ext cx="2686889" cy="415498"/>
          </a:xfrm>
          <a:prstGeom prst="rect">
            <a:avLst/>
          </a:prstGeom>
          <a:noFill/>
        </p:spPr>
        <p:txBody>
          <a:bodyPr wrap="none" rtlCol="0">
            <a:spAutoFit/>
          </a:bodyPr>
          <a:lstStyle/>
          <a:p>
            <a:r>
              <a:rPr lang="en-US" sz="2100" b="1" dirty="0">
                <a:solidFill>
                  <a:srgbClr val="C00000"/>
                </a:solidFill>
                <a:latin typeface="Times New Roman" panose="02020603050405020304" pitchFamily="18" charset="0"/>
                <a:cs typeface="Times New Roman" panose="02020603050405020304" pitchFamily="18" charset="0"/>
              </a:rPr>
              <a:t>South pole area series</a:t>
            </a:r>
            <a:endParaRPr lang="cs-CZ" sz="21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12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94C725-24D2-C514-14D1-7BC448FD4621}"/>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xmlns="" id="{36AD5E0F-3603-D10F-5648-65B577162D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959" y="847825"/>
            <a:ext cx="7018518" cy="5976664"/>
          </a:xfrm>
          <a:prstGeom prst="rect">
            <a:avLst/>
          </a:prstGeom>
        </p:spPr>
      </p:pic>
      <p:sp>
        <p:nvSpPr>
          <p:cNvPr id="2" name="TextovéPole 1">
            <a:extLst>
              <a:ext uri="{FF2B5EF4-FFF2-40B4-BE49-F238E27FC236}">
                <a16:creationId xmlns:a16="http://schemas.microsoft.com/office/drawing/2014/main" xmlns="" id="{B6B056A5-FB95-F0BD-2850-95EB3864FB5A}"/>
              </a:ext>
            </a:extLst>
          </p:cNvPr>
          <p:cNvSpPr txBox="1"/>
          <p:nvPr/>
        </p:nvSpPr>
        <p:spPr>
          <a:xfrm>
            <a:off x="5940152" y="404664"/>
            <a:ext cx="2686889" cy="738664"/>
          </a:xfrm>
          <a:prstGeom prst="rect">
            <a:avLst/>
          </a:prstGeom>
          <a:noFill/>
        </p:spPr>
        <p:txBody>
          <a:bodyPr wrap="none" rtlCol="0">
            <a:spAutoFit/>
          </a:bodyPr>
          <a:lstStyle/>
          <a:p>
            <a:r>
              <a:rPr lang="en-US" sz="2100" b="1" dirty="0">
                <a:solidFill>
                  <a:srgbClr val="C00000"/>
                </a:solidFill>
                <a:latin typeface="Times New Roman" panose="02020603050405020304" pitchFamily="18" charset="0"/>
                <a:cs typeface="Times New Roman" panose="02020603050405020304" pitchFamily="18" charset="0"/>
              </a:rPr>
              <a:t>South pole area series</a:t>
            </a:r>
          </a:p>
          <a:p>
            <a:r>
              <a:rPr lang="en-US" sz="2100" b="1" dirty="0">
                <a:solidFill>
                  <a:srgbClr val="C00000"/>
                </a:solidFill>
                <a:latin typeface="Times New Roman" panose="02020603050405020304" pitchFamily="18" charset="0"/>
                <a:cs typeface="Times New Roman" panose="02020603050405020304" pitchFamily="18" charset="0"/>
              </a:rPr>
              <a:t>                          </a:t>
            </a:r>
            <a:endParaRPr lang="cs-CZ"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821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EB5797-770F-299F-CE67-C6CB3B7C1710}"/>
            </a:ext>
          </a:extLst>
        </p:cNvPr>
        <p:cNvGrpSpPr/>
        <p:nvPr/>
      </p:nvGrpSpPr>
      <p:grpSpPr>
        <a:xfrm>
          <a:off x="0" y="0"/>
          <a:ext cx="0" cy="0"/>
          <a:chOff x="0" y="0"/>
          <a:chExt cx="0" cy="0"/>
        </a:xfrm>
      </p:grpSpPr>
      <p:pic>
        <p:nvPicPr>
          <p:cNvPr id="6" name="Obrázek 5">
            <a:extLst>
              <a:ext uri="{FF2B5EF4-FFF2-40B4-BE49-F238E27FC236}">
                <a16:creationId xmlns:a16="http://schemas.microsoft.com/office/drawing/2014/main" xmlns="" id="{95172C72-5F6D-343B-5E03-089625F35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338" y="1943401"/>
            <a:ext cx="5359031" cy="4914599"/>
          </a:xfrm>
          <a:prstGeom prst="rect">
            <a:avLst/>
          </a:prstGeom>
        </p:spPr>
      </p:pic>
      <p:sp>
        <p:nvSpPr>
          <p:cNvPr id="2" name="TextovéPole 1">
            <a:extLst>
              <a:ext uri="{FF2B5EF4-FFF2-40B4-BE49-F238E27FC236}">
                <a16:creationId xmlns:a16="http://schemas.microsoft.com/office/drawing/2014/main" xmlns="" id="{5CFC1C32-2347-6DDF-8526-BDF0ADDE7B1D}"/>
              </a:ext>
            </a:extLst>
          </p:cNvPr>
          <p:cNvSpPr txBox="1"/>
          <p:nvPr/>
        </p:nvSpPr>
        <p:spPr>
          <a:xfrm>
            <a:off x="755576" y="4968916"/>
            <a:ext cx="2808312" cy="147732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South pole</a:t>
            </a: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LOLA topo &amp;</a:t>
            </a:r>
          </a:p>
          <a:p>
            <a:r>
              <a:rPr lang="en-US" dirty="0">
                <a:latin typeface="Times New Roman" panose="02020603050405020304" pitchFamily="18" charset="0"/>
                <a:cs typeface="Times New Roman" panose="02020603050405020304" pitchFamily="18" charset="0"/>
              </a:rPr>
              <a:t>Strike angles </a:t>
            </a:r>
            <a:r>
              <a:rPr lang="el-GR" i="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[deg],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&lt;0.9 </a:t>
            </a:r>
          </a:p>
          <a:p>
            <a:endParaRPr lang="cs-CZ" dirty="0">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xmlns="" id="{20E9B83D-D83B-E91C-7B4A-358F75841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4" y="19050"/>
            <a:ext cx="4348740" cy="3988262"/>
          </a:xfrm>
          <a:prstGeom prst="rect">
            <a:avLst/>
          </a:prstGeom>
        </p:spPr>
      </p:pic>
      <p:sp>
        <p:nvSpPr>
          <p:cNvPr id="3" name="TextovéPole 2">
            <a:extLst>
              <a:ext uri="{FF2B5EF4-FFF2-40B4-BE49-F238E27FC236}">
                <a16:creationId xmlns:a16="http://schemas.microsoft.com/office/drawing/2014/main" xmlns="" id="{55E942D1-BAED-EBCD-B06A-3D78B0EF7609}"/>
              </a:ext>
            </a:extLst>
          </p:cNvPr>
          <p:cNvSpPr txBox="1"/>
          <p:nvPr/>
        </p:nvSpPr>
        <p:spPr>
          <a:xfrm>
            <a:off x="5364088" y="404664"/>
            <a:ext cx="2686889" cy="738664"/>
          </a:xfrm>
          <a:prstGeom prst="rect">
            <a:avLst/>
          </a:prstGeom>
          <a:noFill/>
        </p:spPr>
        <p:txBody>
          <a:bodyPr wrap="none" rtlCol="0">
            <a:spAutoFit/>
          </a:bodyPr>
          <a:lstStyle/>
          <a:p>
            <a:r>
              <a:rPr lang="en-US" sz="2100" b="1" dirty="0">
                <a:solidFill>
                  <a:srgbClr val="C00000"/>
                </a:solidFill>
                <a:latin typeface="Times New Roman" panose="02020603050405020304" pitchFamily="18" charset="0"/>
                <a:cs typeface="Times New Roman" panose="02020603050405020304" pitchFamily="18" charset="0"/>
              </a:rPr>
              <a:t>South pole area series</a:t>
            </a:r>
          </a:p>
          <a:p>
            <a:r>
              <a:rPr lang="en-US" sz="2100" b="1" dirty="0">
                <a:solidFill>
                  <a:srgbClr val="C00000"/>
                </a:solidFill>
                <a:latin typeface="Times New Roman" panose="02020603050405020304" pitchFamily="18" charset="0"/>
                <a:cs typeface="Times New Roman" panose="02020603050405020304" pitchFamily="18" charset="0"/>
              </a:rPr>
              <a:t>                          </a:t>
            </a:r>
            <a:endParaRPr lang="cs-CZ"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760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69916536-0EAB-3314-2A33-24471C6DB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592" y="836712"/>
            <a:ext cx="9577064" cy="5871321"/>
          </a:xfrm>
          <a:prstGeom prst="rect">
            <a:avLst/>
          </a:prstGeom>
        </p:spPr>
      </p:pic>
      <p:sp>
        <p:nvSpPr>
          <p:cNvPr id="4" name="TextovéPole 3">
            <a:extLst>
              <a:ext uri="{FF2B5EF4-FFF2-40B4-BE49-F238E27FC236}">
                <a16:creationId xmlns:a16="http://schemas.microsoft.com/office/drawing/2014/main" xmlns="" id="{1C4FC14B-1603-9167-0E9C-B35414A7EB4D}"/>
              </a:ext>
            </a:extLst>
          </p:cNvPr>
          <p:cNvSpPr txBox="1"/>
          <p:nvPr/>
        </p:nvSpPr>
        <p:spPr>
          <a:xfrm>
            <a:off x="7356022" y="1382320"/>
            <a:ext cx="4572000"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Strike angles</a:t>
            </a:r>
          </a:p>
          <a:p>
            <a:r>
              <a:rPr lang="el-GR" i="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[deg] </a:t>
            </a:r>
            <a:endParaRPr lang="cs-CZ" dirty="0"/>
          </a:p>
        </p:txBody>
      </p:sp>
    </p:spTree>
    <p:extLst>
      <p:ext uri="{BB962C8B-B14F-4D97-AF65-F5344CB8AC3E}">
        <p14:creationId xmlns:p14="http://schemas.microsoft.com/office/powerpoint/2010/main" val="32243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xmlns="" id="{BC75B076-503B-4257-BF26-9A33BFE9A833}"/>
              </a:ext>
            </a:extLst>
          </p:cNvPr>
          <p:cNvGraphicFramePr>
            <a:graphicFrameLocks noGrp="1"/>
          </p:cNvGraphicFramePr>
          <p:nvPr/>
        </p:nvGraphicFramePr>
        <p:xfrm>
          <a:off x="323528" y="367956"/>
          <a:ext cx="8496944" cy="6594746"/>
        </p:xfrm>
        <a:graphic>
          <a:graphicData uri="http://schemas.openxmlformats.org/drawingml/2006/table">
            <a:tbl>
              <a:tblPr firstRow="1" firstCol="1" bandRow="1">
                <a:tableStyleId>{5C22544A-7EE6-4342-B048-85BDC9FD1C3A}</a:tableStyleId>
              </a:tblPr>
              <a:tblGrid>
                <a:gridCol w="1368152">
                  <a:extLst>
                    <a:ext uri="{9D8B030D-6E8A-4147-A177-3AD203B41FA5}">
                      <a16:colId xmlns:a16="http://schemas.microsoft.com/office/drawing/2014/main" xmlns="" val="1409377362"/>
                    </a:ext>
                  </a:extLst>
                </a:gridCol>
                <a:gridCol w="7128792">
                  <a:extLst>
                    <a:ext uri="{9D8B030D-6E8A-4147-A177-3AD203B41FA5}">
                      <a16:colId xmlns:a16="http://schemas.microsoft.com/office/drawing/2014/main" xmlns="" val="1778820332"/>
                    </a:ext>
                  </a:extLst>
                </a:gridCol>
              </a:tblGrid>
              <a:tr h="536719">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Gravity aspect</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dirty="0">
                          <a:solidFill>
                            <a:srgbClr val="FF0000"/>
                          </a:solidFill>
                          <a:effectLst/>
                          <a:latin typeface="Times New Roman" panose="02020603050405020304" pitchFamily="18" charset="0"/>
                          <a:cs typeface="Times New Roman" panose="02020603050405020304" pitchFamily="18" charset="0"/>
                        </a:rPr>
                        <a:t>Explanation</a:t>
                      </a:r>
                      <a:endParaRPr lang="cs-CZ" sz="2000"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4035127829"/>
                  </a:ext>
                </a:extLst>
              </a:tr>
              <a:tr h="450694">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T</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50000"/>
                        </a:lnSpc>
                      </a:pPr>
                      <a:r>
                        <a:rPr lang="en-GB" sz="2000" b="1" dirty="0">
                          <a:effectLst/>
                          <a:latin typeface="Times New Roman" panose="02020603050405020304" pitchFamily="18" charset="0"/>
                          <a:cs typeface="Times New Roman" panose="02020603050405020304" pitchFamily="18" charset="0"/>
                        </a:rPr>
                        <a:t>Disturbing static gravitational potential</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381937580"/>
                  </a:ext>
                </a:extLst>
              </a:tr>
              <a:tr h="450694">
                <a:tc>
                  <a:txBody>
                    <a:bodyPr/>
                    <a:lstStyle/>
                    <a:p>
                      <a:pPr algn="just">
                        <a:lnSpc>
                          <a:spcPct val="150000"/>
                        </a:lnSpc>
                      </a:pPr>
                      <a:r>
                        <a:rPr lang="en-GB" sz="2000" b="1" i="0" dirty="0" err="1">
                          <a:solidFill>
                            <a:schemeClr val="tx1"/>
                          </a:solidFill>
                          <a:effectLst/>
                          <a:latin typeface="Times New Roman" panose="02020603050405020304" pitchFamily="18" charset="0"/>
                          <a:cs typeface="Times New Roman" panose="02020603050405020304" pitchFamily="18" charset="0"/>
                        </a:rPr>
                        <a:t>Δ</a:t>
                      </a:r>
                      <a:r>
                        <a:rPr lang="en-GB" sz="2000" b="1" i="1" dirty="0" err="1">
                          <a:solidFill>
                            <a:schemeClr val="tx1"/>
                          </a:solidFill>
                          <a:effectLst/>
                          <a:latin typeface="Times New Roman" panose="02020603050405020304" pitchFamily="18" charset="0"/>
                          <a:cs typeface="Times New Roman" panose="02020603050405020304" pitchFamily="18" charset="0"/>
                        </a:rPr>
                        <a:t>g</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Gravity anomaly or perturbation (various versions)</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3469124505"/>
                  </a:ext>
                </a:extLst>
              </a:tr>
              <a:tr h="687284">
                <a:tc>
                  <a:txBody>
                    <a:bodyPr/>
                    <a:lstStyle/>
                    <a:p>
                      <a:pPr algn="just">
                        <a:lnSpc>
                          <a:spcPct val="150000"/>
                        </a:lnSpc>
                      </a:pPr>
                      <a:r>
                        <a:rPr lang="en-GB" sz="2000" b="1" i="0" dirty="0">
                          <a:solidFill>
                            <a:schemeClr val="tx1"/>
                          </a:solidFill>
                          <a:effectLst/>
                          <a:latin typeface="Times New Roman" panose="02020603050405020304" pitchFamily="18" charset="0"/>
                          <a:cs typeface="Times New Roman" panose="02020603050405020304" pitchFamily="18" charset="0"/>
                        </a:rPr>
                        <a:t>Γ</a:t>
                      </a:r>
                      <a:endParaRPr lang="cs-CZ" sz="2000" b="1" i="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(just 5 independent second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2681323297"/>
                  </a:ext>
                </a:extLst>
              </a:tr>
              <a:tr h="792088">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T</a:t>
                      </a:r>
                      <a:r>
                        <a:rPr lang="en-GB" sz="2000" b="1" i="1" baseline="-25000" dirty="0" err="1">
                          <a:solidFill>
                            <a:schemeClr val="tx1"/>
                          </a:solidFill>
                          <a:effectLst/>
                          <a:latin typeface="Times New Roman" panose="02020603050405020304" pitchFamily="18" charset="0"/>
                          <a:cs typeface="Times New Roman" panose="02020603050405020304" pitchFamily="18" charset="0"/>
                        </a:rPr>
                        <a:t>zz</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Element of the </a:t>
                      </a:r>
                      <a:r>
                        <a:rPr lang="en-GB" sz="2000" b="1" dirty="0" err="1">
                          <a:effectLst/>
                          <a:latin typeface="Times New Roman" panose="02020603050405020304" pitchFamily="18" charset="0"/>
                          <a:cs typeface="Times New Roman" panose="02020603050405020304" pitchFamily="18" charset="0"/>
                        </a:rPr>
                        <a:t>Marussi</a:t>
                      </a:r>
                      <a:r>
                        <a:rPr lang="en-GB" sz="2000" b="1" dirty="0">
                          <a:effectLst/>
                          <a:latin typeface="Times New Roman" panose="02020603050405020304" pitchFamily="18" charset="0"/>
                          <a:cs typeface="Times New Roman" panose="02020603050405020304" pitchFamily="18" charset="0"/>
                        </a:rPr>
                        <a:t> tensor (second derivative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the radial direction), usually most important</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1241557114"/>
                  </a:ext>
                </a:extLst>
              </a:tr>
              <a:tr h="828867">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I</a:t>
                      </a:r>
                      <a:r>
                        <a:rPr lang="en-GB" sz="2000" b="1" i="1" baseline="-25000" dirty="0" err="1">
                          <a:solidFill>
                            <a:schemeClr val="tx1"/>
                          </a:solidFill>
                          <a:effectLst/>
                          <a:latin typeface="Times New Roman" panose="02020603050405020304" pitchFamily="18" charset="0"/>
                          <a:cs typeface="Times New Roman" panose="02020603050405020304" pitchFamily="18" charset="0"/>
                        </a:rPr>
                        <a:t>j</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3 gravity invariants of the Γ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0</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preserved under any coordinate rotation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1533032764"/>
                  </a:ext>
                </a:extLst>
              </a:tr>
              <a:tr h="617323">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I</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a ratio of </a:t>
                      </a:r>
                      <a:r>
                        <a:rPr lang="en-GB" sz="2000" b="1" i="1" dirty="0">
                          <a:effectLst/>
                          <a:latin typeface="Times New Roman" panose="02020603050405020304" pitchFamily="18" charset="0"/>
                          <a:cs typeface="Times New Roman" panose="02020603050405020304" pitchFamily="18" charset="0"/>
                        </a:rPr>
                        <a:t>I</a:t>
                      </a:r>
                      <a:r>
                        <a:rPr lang="en-GB" sz="2000" b="1" i="1" baseline="-25000" dirty="0">
                          <a:effectLst/>
                          <a:latin typeface="Times New Roman" panose="02020603050405020304" pitchFamily="18" charset="0"/>
                          <a:cs typeface="Times New Roman" panose="02020603050405020304" pitchFamily="18" charset="0"/>
                        </a:rPr>
                        <a:t>1</a:t>
                      </a:r>
                      <a:r>
                        <a:rPr lang="en-GB" sz="2000" b="1" i="1" dirty="0">
                          <a:effectLst/>
                          <a:latin typeface="Times New Roman" panose="02020603050405020304" pitchFamily="18" charset="0"/>
                          <a:cs typeface="Times New Roman" panose="02020603050405020304" pitchFamily="18" charset="0"/>
                        </a:rPr>
                        <a:t>, I</a:t>
                      </a:r>
                      <a:r>
                        <a:rPr lang="en-GB" sz="2000" b="1" i="1" baseline="-25000" dirty="0">
                          <a:effectLst/>
                          <a:latin typeface="Times New Roman" panose="02020603050405020304" pitchFamily="18" charset="0"/>
                          <a:cs typeface="Times New Roman" panose="02020603050405020304" pitchFamily="18" charset="0"/>
                        </a:rPr>
                        <a:t>2</a:t>
                      </a:r>
                      <a:r>
                        <a:rPr lang="en-GB" sz="2000" b="1" dirty="0">
                          <a:effectLst/>
                          <a:latin typeface="Times New Roman" panose="02020603050405020304" pitchFamily="18" charset="0"/>
                          <a:cs typeface="Times New Roman" panose="02020603050405020304" pitchFamily="18" charset="0"/>
                        </a:rPr>
                        <a:t>;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~0, the causative body is ~2D; when </a:t>
                      </a:r>
                      <a:r>
                        <a:rPr lang="en-GB" sz="2000" b="1" i="1" dirty="0">
                          <a:effectLst/>
                          <a:latin typeface="Times New Roman" panose="02020603050405020304" pitchFamily="18" charset="0"/>
                          <a:cs typeface="Times New Roman" panose="02020603050405020304" pitchFamily="18" charset="0"/>
                        </a:rPr>
                        <a:t>I</a:t>
                      </a:r>
                      <a:r>
                        <a:rPr lang="en-GB" sz="2000" b="1" dirty="0">
                          <a:effectLst/>
                          <a:latin typeface="Times New Roman" panose="02020603050405020304" pitchFamily="18" charset="0"/>
                          <a:cs typeface="Times New Roman" panose="02020603050405020304" pitchFamily="18" charset="0"/>
                        </a:rPr>
                        <a:t> →1, causative body is 3D</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845870453"/>
                  </a:ext>
                </a:extLst>
              </a:tr>
              <a:tr h="870490">
                <a:tc>
                  <a:txBody>
                    <a:bodyPr/>
                    <a:lstStyle/>
                    <a:p>
                      <a:pPr algn="just">
                        <a:lnSpc>
                          <a:spcPct val="150000"/>
                        </a:lnSpc>
                      </a:pPr>
                      <a:r>
                        <a:rPr lang="en-GB" sz="2000" b="1" i="1" dirty="0">
                          <a:solidFill>
                            <a:schemeClr val="tx1"/>
                          </a:solidFill>
                          <a:effectLst/>
                          <a:latin typeface="Times New Roman" panose="02020603050405020304" pitchFamily="18" charset="0"/>
                          <a:cs typeface="Times New Roman" panose="02020603050405020304" pitchFamily="18" charset="0"/>
                        </a:rPr>
                        <a:t>θ</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50000"/>
                        </a:lnSpc>
                      </a:pPr>
                      <a:r>
                        <a:rPr lang="en-GB" sz="2000" b="1" dirty="0">
                          <a:effectLst/>
                          <a:latin typeface="Times New Roman" panose="02020603050405020304" pitchFamily="18" charset="0"/>
                          <a:cs typeface="Times New Roman" panose="02020603050405020304" pitchFamily="18" charset="0"/>
                        </a:rPr>
                        <a:t>Strike angle is the main direction of Γ, under certain conditions</a:t>
                      </a:r>
                    </a:p>
                    <a:p>
                      <a:pPr algn="just">
                        <a:lnSpc>
                          <a:spcPct val="150000"/>
                        </a:lnSpc>
                      </a:pP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1531203983"/>
                  </a:ext>
                </a:extLst>
              </a:tr>
              <a:tr h="925984">
                <a:tc>
                  <a:txBody>
                    <a:bodyPr/>
                    <a:lstStyle/>
                    <a:p>
                      <a:pPr algn="just">
                        <a:lnSpc>
                          <a:spcPct val="150000"/>
                        </a:lnSpc>
                      </a:pPr>
                      <a:r>
                        <a:rPr lang="en-GB" sz="2000" b="1" i="1" dirty="0" err="1">
                          <a:solidFill>
                            <a:schemeClr val="tx1"/>
                          </a:solidFill>
                          <a:effectLst/>
                          <a:latin typeface="Times New Roman" panose="02020603050405020304" pitchFamily="18" charset="0"/>
                          <a:cs typeface="Times New Roman" panose="02020603050405020304" pitchFamily="18" charset="0"/>
                        </a:rPr>
                        <a:t>vd</a:t>
                      </a:r>
                      <a:endParaRPr lang="cs-CZ" sz="2000" b="1" i="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2000" b="1" dirty="0">
                          <a:effectLst/>
                          <a:latin typeface="Times New Roman" panose="02020603050405020304" pitchFamily="18" charset="0"/>
                          <a:cs typeface="Times New Roman" panose="02020603050405020304" pitchFamily="18" charset="0"/>
                        </a:rPr>
                        <a:t>Virtual deformation based on horizontal derivatives of </a:t>
                      </a:r>
                      <a:r>
                        <a:rPr lang="en-GB" sz="2000" b="1" i="1" dirty="0">
                          <a:effectLst/>
                          <a:latin typeface="Times New Roman" panose="02020603050405020304" pitchFamily="18" charset="0"/>
                          <a:cs typeface="Times New Roman" panose="02020603050405020304" pitchFamily="18" charset="0"/>
                        </a:rPr>
                        <a:t>T</a:t>
                      </a:r>
                      <a:r>
                        <a:rPr lang="en-GB" sz="2000" b="1" dirty="0">
                          <a:effectLst/>
                          <a:latin typeface="Times New Roman" panose="02020603050405020304" pitchFamily="18" charset="0"/>
                          <a:cs typeface="Times New Roman" panose="02020603050405020304" pitchFamily="18" charset="0"/>
                        </a:rPr>
                        <a:t> in latitudinal and longitudinal directions, expressing dilatation and pure sheer (compression)</a:t>
                      </a:r>
                      <a:endParaRPr lang="cs-CZ" sz="20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2866206649"/>
                  </a:ext>
                </a:extLst>
              </a:tr>
            </a:tbl>
          </a:graphicData>
        </a:graphic>
      </p:graphicFrame>
      <p:sp>
        <p:nvSpPr>
          <p:cNvPr id="3" name="TextovéPole 2">
            <a:extLst>
              <a:ext uri="{FF2B5EF4-FFF2-40B4-BE49-F238E27FC236}">
                <a16:creationId xmlns:a16="http://schemas.microsoft.com/office/drawing/2014/main" xmlns="" id="{82E3554A-1CC6-4603-8465-BAACB482422A}"/>
              </a:ext>
            </a:extLst>
          </p:cNvPr>
          <p:cNvSpPr txBox="1"/>
          <p:nvPr/>
        </p:nvSpPr>
        <p:spPr>
          <a:xfrm>
            <a:off x="3131840" y="7020"/>
            <a:ext cx="359585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Gravitational aspects (descriptors</a:t>
            </a:r>
            <a:r>
              <a:rPr lang="en-US" dirty="0"/>
              <a:t>)</a:t>
            </a:r>
            <a:endParaRPr lang="cs-CZ" dirty="0"/>
          </a:p>
        </p:txBody>
      </p:sp>
    </p:spTree>
    <p:extLst>
      <p:ext uri="{BB962C8B-B14F-4D97-AF65-F5344CB8AC3E}">
        <p14:creationId xmlns:p14="http://schemas.microsoft.com/office/powerpoint/2010/main" val="199944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B57F81ED-768A-CE9E-DC8F-F55CA5775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310" y="1000418"/>
            <a:ext cx="7256669" cy="5143500"/>
          </a:xfrm>
          <a:prstGeom prst="rect">
            <a:avLst/>
          </a:prstGeom>
        </p:spPr>
      </p:pic>
      <p:sp>
        <p:nvSpPr>
          <p:cNvPr id="4" name="TextovéPole 3">
            <a:extLst>
              <a:ext uri="{FF2B5EF4-FFF2-40B4-BE49-F238E27FC236}">
                <a16:creationId xmlns:a16="http://schemas.microsoft.com/office/drawing/2014/main" xmlns="" id="{73611E2B-8592-7825-B5C4-9C603870E829}"/>
              </a:ext>
            </a:extLst>
          </p:cNvPr>
          <p:cNvSpPr txBox="1"/>
          <p:nvPr/>
        </p:nvSpPr>
        <p:spPr>
          <a:xfrm>
            <a:off x="7502979" y="1692562"/>
            <a:ext cx="4572000"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Strike angles</a:t>
            </a:r>
          </a:p>
          <a:p>
            <a:r>
              <a:rPr lang="el-GR" i="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[deg] </a:t>
            </a:r>
            <a:endParaRPr lang="cs-CZ" dirty="0"/>
          </a:p>
        </p:txBody>
      </p:sp>
      <p:cxnSp>
        <p:nvCxnSpPr>
          <p:cNvPr id="5" name="Přímá spojnice se šipkou 4">
            <a:extLst>
              <a:ext uri="{FF2B5EF4-FFF2-40B4-BE49-F238E27FC236}">
                <a16:creationId xmlns:a16="http://schemas.microsoft.com/office/drawing/2014/main" xmlns="" id="{362235FC-8A2B-FADA-7171-689D11431699}"/>
              </a:ext>
            </a:extLst>
          </p:cNvPr>
          <p:cNvCxnSpPr/>
          <p:nvPr/>
        </p:nvCxnSpPr>
        <p:spPr>
          <a:xfrm flipV="1">
            <a:off x="3239525" y="5078186"/>
            <a:ext cx="728318" cy="55327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xmlns="" id="{21F36944-3398-D443-801F-A6EB9A86FA60}"/>
              </a:ext>
            </a:extLst>
          </p:cNvPr>
          <p:cNvCxnSpPr/>
          <p:nvPr/>
        </p:nvCxnSpPr>
        <p:spPr>
          <a:xfrm flipV="1">
            <a:off x="4245429" y="5205026"/>
            <a:ext cx="130628" cy="45720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xmlns="" id="{E91121C8-9FDC-6A78-6FBB-F004B1623D88}"/>
              </a:ext>
            </a:extLst>
          </p:cNvPr>
          <p:cNvCxnSpPr/>
          <p:nvPr/>
        </p:nvCxnSpPr>
        <p:spPr>
          <a:xfrm flipH="1" flipV="1">
            <a:off x="4653643" y="5372100"/>
            <a:ext cx="204107" cy="29012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xmlns="" id="{A8944526-401B-6FA5-9D17-8243F02A5566}"/>
              </a:ext>
            </a:extLst>
          </p:cNvPr>
          <p:cNvSpPr txBox="1"/>
          <p:nvPr/>
        </p:nvSpPr>
        <p:spPr>
          <a:xfrm>
            <a:off x="2686050" y="5662226"/>
            <a:ext cx="3595856" cy="369332"/>
          </a:xfrm>
          <a:prstGeom prst="rect">
            <a:avLst/>
          </a:prstGeom>
          <a:noFill/>
        </p:spPr>
        <p:txBody>
          <a:bodyPr wrap="none" rtlCol="0">
            <a:spAutoFit/>
          </a:bodyPr>
          <a:lstStyle/>
          <a:p>
            <a:r>
              <a:rPr lang="en-US" dirty="0"/>
              <a:t> </a:t>
            </a:r>
            <a:r>
              <a:rPr lang="en-US" dirty="0" err="1">
                <a:latin typeface="Times New Roman" panose="02020603050405020304" pitchFamily="18" charset="0"/>
                <a:cs typeface="Times New Roman" panose="02020603050405020304" pitchFamily="18" charset="0"/>
              </a:rPr>
              <a:t>Hatworth</a:t>
            </a:r>
            <a:r>
              <a:rPr lang="en-US" dirty="0">
                <a:latin typeface="Times New Roman" panose="02020603050405020304" pitchFamily="18" charset="0"/>
                <a:cs typeface="Times New Roman" panose="02020603050405020304" pitchFamily="18" charset="0"/>
              </a:rPr>
              <a:t>     Shoemaker      Faustini </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19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2F8BB20B-D9CA-08EC-9B75-591BC477BD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540" y="1026950"/>
            <a:ext cx="3641588" cy="4843055"/>
          </a:xfrm>
          <a:prstGeom prst="rect">
            <a:avLst/>
          </a:prstGeom>
        </p:spPr>
      </p:pic>
      <p:pic>
        <p:nvPicPr>
          <p:cNvPr id="7" name="Obrázek 6">
            <a:extLst>
              <a:ext uri="{FF2B5EF4-FFF2-40B4-BE49-F238E27FC236}">
                <a16:creationId xmlns:a16="http://schemas.microsoft.com/office/drawing/2014/main" xmlns="" id="{7D383268-F387-DDA4-D7BE-0A97139E5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53" y="987995"/>
            <a:ext cx="3641588" cy="4882011"/>
          </a:xfrm>
          <a:prstGeom prst="rect">
            <a:avLst/>
          </a:prstGeom>
        </p:spPr>
      </p:pic>
      <p:sp>
        <p:nvSpPr>
          <p:cNvPr id="8" name="TextovéPole 7">
            <a:extLst>
              <a:ext uri="{FF2B5EF4-FFF2-40B4-BE49-F238E27FC236}">
                <a16:creationId xmlns:a16="http://schemas.microsoft.com/office/drawing/2014/main" xmlns="" id="{2B26211D-D9BF-CB05-35CD-CDEC3E2B200B}"/>
              </a:ext>
            </a:extLst>
          </p:cNvPr>
          <p:cNvSpPr txBox="1"/>
          <p:nvPr/>
        </p:nvSpPr>
        <p:spPr>
          <a:xfrm flipH="1">
            <a:off x="7380312" y="1166485"/>
            <a:ext cx="1838726" cy="4801314"/>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Strike angles</a:t>
            </a:r>
          </a:p>
          <a:p>
            <a:r>
              <a:rPr lang="el-GR" i="1" dirty="0">
                <a:latin typeface="Times New Roman" panose="02020603050405020304" pitchFamily="18" charset="0"/>
                <a:cs typeface="Times New Roman" panose="02020603050405020304" pitchFamily="18" charset="0"/>
              </a:rPr>
              <a:t>θ</a:t>
            </a:r>
            <a:r>
              <a:rPr lang="en-US" dirty="0">
                <a:latin typeface="Times New Roman" panose="02020603050405020304" pitchFamily="18" charset="0"/>
                <a:cs typeface="Times New Roman" panose="02020603050405020304" pitchFamily="18" charset="0"/>
              </a:rPr>
              <a:t> [deg] near </a:t>
            </a:r>
          </a:p>
          <a:p>
            <a:r>
              <a:rPr lang="en-US" dirty="0">
                <a:latin typeface="Times New Roman" panose="02020603050405020304" pitchFamily="18" charset="0"/>
                <a:cs typeface="Times New Roman" panose="02020603050405020304" pitchFamily="18" charset="0"/>
              </a:rPr>
              <a:t>Malapert 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landing side of IM1,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Malapert craters A,B,C,…K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with</a:t>
            </a:r>
          </a:p>
          <a:p>
            <a:r>
              <a:rPr lang="en-US" dirty="0">
                <a:latin typeface="Times New Roman" panose="02020603050405020304" pitchFamily="18" charset="0"/>
                <a:cs typeface="Times New Roman" panose="02020603050405020304" pitchFamily="18" charset="0"/>
              </a:rPr>
              <a:t>LOLA topo</a:t>
            </a:r>
          </a:p>
          <a:p>
            <a:r>
              <a:rPr lang="en-US" dirty="0">
                <a:latin typeface="Times New Roman" panose="02020603050405020304" pitchFamily="18" charset="0"/>
                <a:cs typeface="Times New Roman" panose="02020603050405020304" pitchFamily="18" charset="0"/>
              </a:rPr>
              <a:t>(shaded relief left],</a:t>
            </a:r>
          </a:p>
          <a:p>
            <a:r>
              <a:rPr lang="en-US" dirty="0">
                <a:latin typeface="Times New Roman" panose="02020603050405020304" pitchFamily="18" charset="0"/>
                <a:cs typeface="Times New Roman" panose="02020603050405020304" pitchFamily="18" charset="0"/>
              </a:rPr>
              <a:t>contour lines,</a:t>
            </a:r>
          </a:p>
          <a:p>
            <a:r>
              <a:rPr lang="en-US" dirty="0">
                <a:latin typeface="Times New Roman" panose="02020603050405020304" pitchFamily="18" charset="0"/>
                <a:cs typeface="Times New Roman" panose="02020603050405020304" pitchFamily="18" charset="0"/>
              </a:rPr>
              <a:t>right [m])</a:t>
            </a:r>
          </a:p>
          <a:p>
            <a:endParaRPr lang="cs-CZ" dirty="0"/>
          </a:p>
        </p:txBody>
      </p:sp>
    </p:spTree>
    <p:extLst>
      <p:ext uri="{BB962C8B-B14F-4D97-AF65-F5344CB8AC3E}">
        <p14:creationId xmlns:p14="http://schemas.microsoft.com/office/powerpoint/2010/main" val="3711959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6D627D16-3EAA-C1F9-21C7-414CF2123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467" y="512801"/>
            <a:ext cx="8151065" cy="6552728"/>
          </a:xfrm>
          <a:prstGeom prst="rect">
            <a:avLst/>
          </a:prstGeom>
        </p:spPr>
      </p:pic>
      <p:sp>
        <p:nvSpPr>
          <p:cNvPr id="2" name="TextovéPole 1">
            <a:extLst>
              <a:ext uri="{FF2B5EF4-FFF2-40B4-BE49-F238E27FC236}">
                <a16:creationId xmlns:a16="http://schemas.microsoft.com/office/drawing/2014/main" xmlns="" id="{07F09605-C1BD-0FD6-02D0-DE4244B689DB}"/>
              </a:ext>
            </a:extLst>
          </p:cNvPr>
          <p:cNvSpPr txBox="1"/>
          <p:nvPr/>
        </p:nvSpPr>
        <p:spPr>
          <a:xfrm>
            <a:off x="6746431" y="485392"/>
            <a:ext cx="1755322"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Strike angles</a:t>
            </a:r>
          </a:p>
          <a:p>
            <a:r>
              <a:rPr lang="en-US" b="1" i="1" dirty="0">
                <a:latin typeface="Times New Roman" panose="02020603050405020304" pitchFamily="18" charset="0"/>
                <a:cs typeface="Times New Roman" panose="02020603050405020304" pitchFamily="18" charset="0"/>
              </a:rPr>
              <a:t>Comb</a:t>
            </a:r>
            <a:r>
              <a:rPr lang="en-US" b="1" dirty="0">
                <a:latin typeface="Times New Roman" panose="02020603050405020304" pitchFamily="18" charset="0"/>
                <a:cs typeface="Times New Roman" panose="02020603050405020304" pitchFamily="18" charset="0"/>
              </a:rPr>
              <a:t> factors</a:t>
            </a:r>
          </a:p>
        </p:txBody>
      </p:sp>
    </p:spTree>
    <p:extLst>
      <p:ext uri="{BB962C8B-B14F-4D97-AF65-F5344CB8AC3E}">
        <p14:creationId xmlns:p14="http://schemas.microsoft.com/office/powerpoint/2010/main" val="1790818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24D7FB2-049D-F940-5A5B-9A02D6FEA6E0}"/>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xmlns="" id="{62879D3A-F46F-1511-F9E5-5ADEA7CB2DB3}"/>
              </a:ext>
            </a:extLst>
          </p:cNvPr>
          <p:cNvPicPr>
            <a:picLocks noChangeAspect="1"/>
          </p:cNvPicPr>
          <p:nvPr/>
        </p:nvPicPr>
        <p:blipFill>
          <a:blip r:embed="rId2" cstate="print">
            <a:extLst>
              <a:ext uri="{28A0092B-C50C-407E-A947-70E740481C1C}">
                <a14:useLocalDpi xmlns:a14="http://schemas.microsoft.com/office/drawing/2010/main" val="0"/>
              </a:ext>
            </a:extLst>
          </a:blip>
          <a:srcRect t="4208"/>
          <a:stretch/>
        </p:blipFill>
        <p:spPr>
          <a:xfrm>
            <a:off x="4359002" y="3697234"/>
            <a:ext cx="4104456" cy="3160766"/>
          </a:xfrm>
          <a:prstGeom prst="rect">
            <a:avLst/>
          </a:prstGeom>
        </p:spPr>
      </p:pic>
      <p:pic>
        <p:nvPicPr>
          <p:cNvPr id="4" name="Obrázek 3">
            <a:extLst>
              <a:ext uri="{FF2B5EF4-FFF2-40B4-BE49-F238E27FC236}">
                <a16:creationId xmlns:a16="http://schemas.microsoft.com/office/drawing/2014/main" xmlns="" id="{E09B0F4B-4F4C-8B1E-5AA4-E540C9DCDE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89"/>
          <a:stretch/>
        </p:blipFill>
        <p:spPr>
          <a:xfrm>
            <a:off x="323528" y="3698943"/>
            <a:ext cx="4032448" cy="3224856"/>
          </a:xfrm>
          <a:prstGeom prst="rect">
            <a:avLst/>
          </a:prstGeom>
        </p:spPr>
      </p:pic>
      <p:pic>
        <p:nvPicPr>
          <p:cNvPr id="6" name="Obrázek 5">
            <a:extLst>
              <a:ext uri="{FF2B5EF4-FFF2-40B4-BE49-F238E27FC236}">
                <a16:creationId xmlns:a16="http://schemas.microsoft.com/office/drawing/2014/main" xmlns="" id="{DA8C9135-C6C9-8668-934B-A65072211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60" y="69265"/>
            <a:ext cx="7740352" cy="3563879"/>
          </a:xfrm>
          <a:prstGeom prst="rect">
            <a:avLst/>
          </a:prstGeom>
        </p:spPr>
      </p:pic>
    </p:spTree>
    <p:extLst>
      <p:ext uri="{BB962C8B-B14F-4D97-AF65-F5344CB8AC3E}">
        <p14:creationId xmlns:p14="http://schemas.microsoft.com/office/powerpoint/2010/main" val="3729811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848D329-BDA3-7634-42B3-EC34E66DC87D}"/>
            </a:ext>
          </a:extLst>
        </p:cNvPr>
        <p:cNvGrpSpPr/>
        <p:nvPr/>
      </p:nvGrpSpPr>
      <p:grpSpPr>
        <a:xfrm>
          <a:off x="0" y="0"/>
          <a:ext cx="0" cy="0"/>
          <a:chOff x="0" y="0"/>
          <a:chExt cx="0" cy="0"/>
        </a:xfrm>
      </p:grpSpPr>
      <p:graphicFrame>
        <p:nvGraphicFramePr>
          <p:cNvPr id="7" name="Tabulka 6">
            <a:extLst>
              <a:ext uri="{FF2B5EF4-FFF2-40B4-BE49-F238E27FC236}">
                <a16:creationId xmlns:a16="http://schemas.microsoft.com/office/drawing/2014/main" xmlns="" id="{5AA5A1AA-6739-F23D-E7F1-ED5F3F1A2DCC}"/>
              </a:ext>
            </a:extLst>
          </p:cNvPr>
          <p:cNvGraphicFramePr>
            <a:graphicFrameLocks noGrp="1"/>
          </p:cNvGraphicFramePr>
          <p:nvPr>
            <p:extLst>
              <p:ext uri="{D42A27DB-BD31-4B8C-83A1-F6EECF244321}">
                <p14:modId xmlns:p14="http://schemas.microsoft.com/office/powerpoint/2010/main" val="1454954893"/>
              </p:ext>
            </p:extLst>
          </p:nvPr>
        </p:nvGraphicFramePr>
        <p:xfrm>
          <a:off x="575555" y="-98091"/>
          <a:ext cx="7632847" cy="2727072"/>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xmlns="" val="1326781858"/>
                    </a:ext>
                  </a:extLst>
                </a:gridCol>
                <a:gridCol w="1622855">
                  <a:extLst>
                    <a:ext uri="{9D8B030D-6E8A-4147-A177-3AD203B41FA5}">
                      <a16:colId xmlns:a16="http://schemas.microsoft.com/office/drawing/2014/main" xmlns="" val="2177395682"/>
                    </a:ext>
                  </a:extLst>
                </a:gridCol>
                <a:gridCol w="2033439">
                  <a:extLst>
                    <a:ext uri="{9D8B030D-6E8A-4147-A177-3AD203B41FA5}">
                      <a16:colId xmlns:a16="http://schemas.microsoft.com/office/drawing/2014/main" xmlns="" val="584284191"/>
                    </a:ext>
                  </a:extLst>
                </a:gridCol>
                <a:gridCol w="2032337">
                  <a:extLst>
                    <a:ext uri="{9D8B030D-6E8A-4147-A177-3AD203B41FA5}">
                      <a16:colId xmlns:a16="http://schemas.microsoft.com/office/drawing/2014/main" xmlns="" val="3521746724"/>
                    </a:ext>
                  </a:extLst>
                </a:gridCol>
              </a:tblGrid>
              <a:tr h="1071560">
                <a:tc>
                  <a:txBody>
                    <a:bodyPr/>
                    <a:lstStyle/>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body</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the Earth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the Moon </a:t>
                      </a:r>
                      <a:endParaRPr lang="cs-CZ" sz="2000" b="1" kern="100" dirty="0">
                        <a:effectLst/>
                        <a:latin typeface="Times New Roman" panose="02020603050405020304" pitchFamily="18" charset="0"/>
                        <a:cs typeface="Times New Roman" panose="02020603050405020304" pitchFamily="18" charset="0"/>
                      </a:endParaRPr>
                    </a:p>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Mars ♂</a:t>
                      </a:r>
                      <a:endParaRPr lang="cs-CZ" sz="2000" b="1" kern="100" dirty="0">
                        <a:effectLst/>
                        <a:latin typeface="Times New Roman" panose="02020603050405020304" pitchFamily="18" charset="0"/>
                        <a:cs typeface="Times New Roman" panose="02020603050405020304" pitchFamily="18" charset="0"/>
                      </a:endParaRPr>
                    </a:p>
                    <a:p>
                      <a:pPr algn="ctr">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extLst>
                  <a:ext uri="{0D108BD9-81ED-4DB2-BD59-A6C34878D82A}">
                    <a16:rowId xmlns:a16="http://schemas.microsoft.com/office/drawing/2014/main" xmlns="" val="1479762599"/>
                  </a:ext>
                </a:extLst>
              </a:tr>
              <a:tr h="1466872">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south</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north</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10</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2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8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6</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1.1</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1.5</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extLst>
                  <a:ext uri="{0D108BD9-81ED-4DB2-BD59-A6C34878D82A}">
                    <a16:rowId xmlns:a16="http://schemas.microsoft.com/office/drawing/2014/main" xmlns="" val="765967886"/>
                  </a:ext>
                </a:extLst>
              </a:tr>
            </a:tbl>
          </a:graphicData>
        </a:graphic>
      </p:graphicFrame>
      <p:pic>
        <p:nvPicPr>
          <p:cNvPr id="8" name="Obrázek 3" descr="Decrescent Moon">
            <a:extLst>
              <a:ext uri="{FF2B5EF4-FFF2-40B4-BE49-F238E27FC236}">
                <a16:creationId xmlns:a16="http://schemas.microsoft.com/office/drawing/2014/main" xmlns="" id="{45BB2535-80D6-5118-C9A4-35F46B7EF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5652120" y="421901"/>
            <a:ext cx="371182" cy="22716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xmlns="" id="{EDFAAC4A-DC48-4D4A-6085-231F0347DD9F}"/>
              </a:ext>
            </a:extLst>
          </p:cNvPr>
          <p:cNvSpPr txBox="1"/>
          <p:nvPr/>
        </p:nvSpPr>
        <p:spPr>
          <a:xfrm>
            <a:off x="136648" y="2776378"/>
            <a:ext cx="8510663" cy="1477328"/>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The comparison of the ratios </a:t>
            </a:r>
            <a:r>
              <a:rPr lang="en-GB" i="1" dirty="0">
                <a:latin typeface="Times New Roman" panose="02020603050405020304" pitchFamily="18" charset="0"/>
                <a:cs typeface="Times New Roman" panose="02020603050405020304" pitchFamily="18" charset="0"/>
              </a:rPr>
              <a:t>r=P/A</a:t>
            </a:r>
            <a:r>
              <a:rPr lang="en-GB" dirty="0">
                <a:latin typeface="Times New Roman" panose="02020603050405020304" pitchFamily="18" charset="0"/>
                <a:cs typeface="Times New Roman" panose="02020603050405020304" pitchFamily="18" charset="0"/>
              </a:rPr>
              <a:t> for the Earth, the Moon, and Mars for the </a:t>
            </a:r>
            <a:r>
              <a:rPr lang="en-GB" i="1" dirty="0">
                <a:latin typeface="Times New Roman" panose="02020603050405020304" pitchFamily="18" charset="0"/>
                <a:cs typeface="Times New Roman" panose="02020603050405020304" pitchFamily="18" charset="0"/>
              </a:rPr>
              <a:t>Comb</a:t>
            </a:r>
            <a:r>
              <a:rPr lang="en-GB" dirty="0">
                <a:latin typeface="Times New Roman" panose="02020603050405020304" pitchFamily="18" charset="0"/>
                <a:cs typeface="Times New Roman" panose="02020603050405020304" pitchFamily="18" charset="0"/>
              </a:rPr>
              <a:t>&gt;0.99</a:t>
            </a:r>
          </a:p>
          <a:p>
            <a:r>
              <a:rPr lang="en-GB" dirty="0">
                <a:latin typeface="Times New Roman" panose="02020603050405020304" pitchFamily="18" charset="0"/>
                <a:cs typeface="Times New Roman" panose="02020603050405020304" pitchFamily="18" charset="0"/>
              </a:rPr>
              <a:t> between their polar </a:t>
            </a:r>
            <a:r>
              <a:rPr lang="en-GB" i="1" dirty="0">
                <a:latin typeface="Times New Roman" panose="02020603050405020304" pitchFamily="18" charset="0"/>
                <a:cs typeface="Times New Roman" panose="02020603050405020304" pitchFamily="18" charset="0"/>
              </a:rPr>
              <a:t>P</a:t>
            </a:r>
            <a:r>
              <a:rPr lang="en-GB" dirty="0">
                <a:latin typeface="Times New Roman" panose="02020603050405020304" pitchFamily="18" charset="0"/>
                <a:cs typeface="Times New Roman" panose="02020603050405020304" pitchFamily="18" charset="0"/>
              </a:rPr>
              <a:t> and non-polar </a:t>
            </a:r>
            <a:r>
              <a:rPr lang="en-GB" i="1" dirty="0">
                <a:latin typeface="Times New Roman" panose="02020603050405020304" pitchFamily="18" charset="0"/>
                <a:cs typeface="Times New Roman" panose="02020603050405020304" pitchFamily="18" charset="0"/>
              </a:rPr>
              <a:t>A</a:t>
            </a:r>
            <a:r>
              <a:rPr lang="en-GB" dirty="0">
                <a:latin typeface="Times New Roman" panose="02020603050405020304" pitchFamily="18" charset="0"/>
                <a:cs typeface="Times New Roman" panose="02020603050405020304" pitchFamily="18" charset="0"/>
              </a:rPr>
              <a:t> areas [“polar” means for planetographic latitudes </a:t>
            </a:r>
          </a:p>
          <a:p>
            <a:r>
              <a:rPr lang="en-GB" dirty="0">
                <a:latin typeface="Times New Roman" panose="02020603050405020304" pitchFamily="18" charset="0"/>
                <a:cs typeface="Times New Roman" panose="02020603050405020304" pitchFamily="18" charset="0"/>
              </a:rPr>
              <a:t>&gt; |70</a:t>
            </a:r>
            <a:r>
              <a:rPr lang="en-GB" baseline="30000" dirty="0">
                <a:latin typeface="Times New Roman" panose="02020603050405020304" pitchFamily="18" charset="0"/>
                <a:cs typeface="Times New Roman" panose="02020603050405020304" pitchFamily="18" charset="0"/>
              </a:rPr>
              <a:t>0</a:t>
            </a:r>
            <a:r>
              <a:rPr lang="en-GB" dirty="0">
                <a:latin typeface="Times New Roman" panose="02020603050405020304" pitchFamily="18" charset="0"/>
                <a:cs typeface="Times New Roman" panose="02020603050405020304" pitchFamily="18" charset="0"/>
              </a:rPr>
              <a:t>|, the non-polar latitudes are within the interval (-70,70)]</a:t>
            </a:r>
            <a:endParaRPr lang="cs-CZ"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a:p>
            <a:endParaRPr lang="cs-CZ" dirty="0"/>
          </a:p>
        </p:txBody>
      </p:sp>
      <p:graphicFrame>
        <p:nvGraphicFramePr>
          <p:cNvPr id="10" name="Tabulka 9">
            <a:extLst>
              <a:ext uri="{FF2B5EF4-FFF2-40B4-BE49-F238E27FC236}">
                <a16:creationId xmlns:a16="http://schemas.microsoft.com/office/drawing/2014/main" xmlns="" id="{0793F3E8-E650-272A-FB6C-52B7CA208861}"/>
              </a:ext>
            </a:extLst>
          </p:cNvPr>
          <p:cNvGraphicFramePr>
            <a:graphicFrameLocks noGrp="1"/>
          </p:cNvGraphicFramePr>
          <p:nvPr>
            <p:extLst>
              <p:ext uri="{D42A27DB-BD31-4B8C-83A1-F6EECF244321}">
                <p14:modId xmlns:p14="http://schemas.microsoft.com/office/powerpoint/2010/main" val="3570844410"/>
              </p:ext>
            </p:extLst>
          </p:nvPr>
        </p:nvGraphicFramePr>
        <p:xfrm>
          <a:off x="1331640" y="3686694"/>
          <a:ext cx="5732472" cy="2625472"/>
        </p:xfrm>
        <a:graphic>
          <a:graphicData uri="http://schemas.openxmlformats.org/drawingml/2006/table">
            <a:tbl>
              <a:tblPr>
                <a:tableStyleId>{5C22544A-7EE6-4342-B048-85BDC9FD1C3A}</a:tableStyleId>
              </a:tblPr>
              <a:tblGrid>
                <a:gridCol w="1555341">
                  <a:extLst>
                    <a:ext uri="{9D8B030D-6E8A-4147-A177-3AD203B41FA5}">
                      <a16:colId xmlns:a16="http://schemas.microsoft.com/office/drawing/2014/main" xmlns="" val="2030137851"/>
                    </a:ext>
                  </a:extLst>
                </a:gridCol>
                <a:gridCol w="1123624">
                  <a:extLst>
                    <a:ext uri="{9D8B030D-6E8A-4147-A177-3AD203B41FA5}">
                      <a16:colId xmlns:a16="http://schemas.microsoft.com/office/drawing/2014/main" xmlns="" val="1930796489"/>
                    </a:ext>
                  </a:extLst>
                </a:gridCol>
                <a:gridCol w="1527168">
                  <a:extLst>
                    <a:ext uri="{9D8B030D-6E8A-4147-A177-3AD203B41FA5}">
                      <a16:colId xmlns:a16="http://schemas.microsoft.com/office/drawing/2014/main" xmlns="" val="1966562516"/>
                    </a:ext>
                  </a:extLst>
                </a:gridCol>
                <a:gridCol w="1526339">
                  <a:extLst>
                    <a:ext uri="{9D8B030D-6E8A-4147-A177-3AD203B41FA5}">
                      <a16:colId xmlns:a16="http://schemas.microsoft.com/office/drawing/2014/main" xmlns="" val="2631626891"/>
                    </a:ext>
                  </a:extLst>
                </a:gridCol>
              </a:tblGrid>
              <a:tr h="1694729">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south</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north</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20%</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4%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31%</a:t>
                      </a:r>
                      <a:br>
                        <a:rPr lang="en-GB" sz="2000" b="1" kern="100" dirty="0">
                          <a:effectLst/>
                          <a:latin typeface="Times New Roman" panose="02020603050405020304" pitchFamily="18" charset="0"/>
                          <a:cs typeface="Times New Roman" panose="02020603050405020304" pitchFamily="18" charset="0"/>
                        </a:rPr>
                      </a:b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23%</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23%</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30%</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extLst>
                  <a:ext uri="{0D108BD9-81ED-4DB2-BD59-A6C34878D82A}">
                    <a16:rowId xmlns:a16="http://schemas.microsoft.com/office/drawing/2014/main" xmlns="" val="1107845992"/>
                  </a:ext>
                </a:extLst>
              </a:tr>
              <a:tr h="648367">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others               </a:t>
                      </a:r>
                      <a:endParaRPr lang="cs-CZ" sz="2000" b="1" kern="100" dirty="0">
                        <a:effectLst/>
                        <a:latin typeface="Times New Roman" panose="02020603050405020304" pitchFamily="18" charset="0"/>
                        <a:cs typeface="Times New Roman" panose="02020603050405020304" pitchFamily="18" charset="0"/>
                      </a:endParaRPr>
                    </a:p>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dirty="0">
                          <a:effectLst/>
                          <a:latin typeface="Times New Roman" panose="02020603050405020304" pitchFamily="18" charset="0"/>
                          <a:cs typeface="Times New Roman" panose="02020603050405020304" pitchFamily="18" charset="0"/>
                        </a:rPr>
                        <a:t> </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baseline="0" dirty="0">
                          <a:effectLst/>
                          <a:latin typeface="Times New Roman" panose="02020603050405020304" pitchFamily="18" charset="0"/>
                          <a:cs typeface="Times New Roman" panose="02020603050405020304" pitchFamily="18" charset="0"/>
                        </a:rPr>
                        <a:t>        </a:t>
                      </a:r>
                      <a:r>
                        <a:rPr lang="en-GB" sz="2000" b="1" kern="100" dirty="0">
                          <a:effectLst/>
                          <a:latin typeface="Times New Roman" panose="02020603050405020304" pitchFamily="18" charset="0"/>
                          <a:cs typeface="Times New Roman" panose="02020603050405020304" pitchFamily="18" charset="0"/>
                        </a:rPr>
                        <a:t>2%</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baseline="0" dirty="0">
                          <a:effectLst/>
                          <a:latin typeface="Times New Roman" panose="02020603050405020304" pitchFamily="18" charset="0"/>
                          <a:cs typeface="Times New Roman" panose="02020603050405020304" pitchFamily="18" charset="0"/>
                        </a:rPr>
                        <a:t>              </a:t>
                      </a:r>
                      <a:r>
                        <a:rPr lang="en-GB" sz="2000" b="1" kern="100" dirty="0">
                          <a:effectLst/>
                          <a:latin typeface="Times New Roman" panose="02020603050405020304" pitchFamily="18" charset="0"/>
                          <a:cs typeface="Times New Roman" panose="02020603050405020304" pitchFamily="18" charset="0"/>
                        </a:rPr>
                        <a:t>4%</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tc>
                  <a:txBody>
                    <a:bodyPr/>
                    <a:lstStyle/>
                    <a:p>
                      <a:pPr algn="l">
                        <a:lnSpc>
                          <a:spcPct val="106000"/>
                        </a:lnSpc>
                        <a:spcAft>
                          <a:spcPts val="800"/>
                        </a:spcAft>
                        <a:buNone/>
                        <a:tabLst>
                          <a:tab pos="228600" algn="l"/>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kern="100" baseline="0" dirty="0">
                          <a:effectLst/>
                          <a:latin typeface="Times New Roman" panose="02020603050405020304" pitchFamily="18" charset="0"/>
                          <a:cs typeface="Times New Roman" panose="02020603050405020304" pitchFamily="18" charset="0"/>
                        </a:rPr>
                        <a:t>             </a:t>
                      </a:r>
                      <a:r>
                        <a:rPr lang="en-GB" sz="2000" b="1" kern="100" dirty="0">
                          <a:effectLst/>
                          <a:latin typeface="Times New Roman" panose="02020603050405020304" pitchFamily="18" charset="0"/>
                          <a:cs typeface="Times New Roman" panose="02020603050405020304" pitchFamily="18" charset="0"/>
                        </a:rPr>
                        <a:t>20%</a:t>
                      </a:r>
                      <a:endParaRPr lang="cs-CZ"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1755" marR="68580" marT="0" marB="0"/>
                </a:tc>
                <a:extLst>
                  <a:ext uri="{0D108BD9-81ED-4DB2-BD59-A6C34878D82A}">
                    <a16:rowId xmlns:a16="http://schemas.microsoft.com/office/drawing/2014/main" xmlns="" val="1020399154"/>
                  </a:ext>
                </a:extLst>
              </a:tr>
            </a:tbl>
          </a:graphicData>
        </a:graphic>
      </p:graphicFrame>
      <p:sp>
        <p:nvSpPr>
          <p:cNvPr id="11" name="Rectangle 7">
            <a:extLst>
              <a:ext uri="{FF2B5EF4-FFF2-40B4-BE49-F238E27FC236}">
                <a16:creationId xmlns:a16="http://schemas.microsoft.com/office/drawing/2014/main" xmlns="" id="{0753A8E8-45B2-5626-8E06-38BCF5F12FC5}"/>
              </a:ext>
            </a:extLst>
          </p:cNvPr>
          <p:cNvSpPr>
            <a:spLocks noChangeArrowheads="1"/>
          </p:cNvSpPr>
          <p:nvPr/>
        </p:nvSpPr>
        <p:spPr bwMode="auto">
          <a:xfrm>
            <a:off x="2727325" y="2678113"/>
            <a:ext cx="1421274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13" name="TextovéPole 12">
            <a:extLst>
              <a:ext uri="{FF2B5EF4-FFF2-40B4-BE49-F238E27FC236}">
                <a16:creationId xmlns:a16="http://schemas.microsoft.com/office/drawing/2014/main" xmlns="" id="{6F307A1B-E9F5-A50B-A939-485FBD597E8D}"/>
              </a:ext>
            </a:extLst>
          </p:cNvPr>
          <p:cNvSpPr txBox="1"/>
          <p:nvPr/>
        </p:nvSpPr>
        <p:spPr>
          <a:xfrm>
            <a:off x="336755" y="6396335"/>
            <a:ext cx="8470490" cy="923330"/>
          </a:xfrm>
          <a:prstGeom prst="rect">
            <a:avLst/>
          </a:prstGeom>
          <a:noFill/>
        </p:spPr>
        <p:txBody>
          <a:bodyPr wrap="square">
            <a:spAutoFit/>
          </a:bodyPr>
          <a:lstStyle/>
          <a:p>
            <a:pPr algn="ctr">
              <a:buNone/>
            </a:pPr>
            <a:r>
              <a:rPr lang="en-GB" dirty="0">
                <a:effectLst/>
                <a:latin typeface="Times New Roman" panose="02020603050405020304" pitchFamily="18" charset="0"/>
                <a:ea typeface="Times New Roman" panose="02020603050405020304" pitchFamily="18" charset="0"/>
              </a:rPr>
              <a:t>The ratios „</a:t>
            </a:r>
            <a:r>
              <a:rPr lang="en-GB" i="1" dirty="0">
                <a:solidFill>
                  <a:srgbClr val="000000"/>
                </a:solidFill>
                <a:effectLst/>
                <a:latin typeface="Times New Roman" panose="02020603050405020304" pitchFamily="18" charset="0"/>
                <a:ea typeface="Times New Roman" panose="02020603050405020304" pitchFamily="18" charset="0"/>
              </a:rPr>
              <a:t>Comb</a:t>
            </a:r>
            <a:r>
              <a:rPr lang="en-GB" dirty="0">
                <a:solidFill>
                  <a:srgbClr val="000000"/>
                </a:solidFill>
                <a:effectLst/>
                <a:latin typeface="Times New Roman" panose="02020603050405020304" pitchFamily="18" charset="0"/>
                <a:ea typeface="Times New Roman" panose="02020603050405020304" pitchFamily="18" charset="0"/>
              </a:rPr>
              <a:t>&gt;0.99 to </a:t>
            </a:r>
            <a:r>
              <a:rPr lang="en-GB" i="1" dirty="0">
                <a:solidFill>
                  <a:srgbClr val="000000"/>
                </a:solidFill>
                <a:effectLst/>
                <a:latin typeface="Times New Roman" panose="02020603050405020304" pitchFamily="18" charset="0"/>
                <a:ea typeface="Times New Roman" panose="02020603050405020304" pitchFamily="18" charset="0"/>
              </a:rPr>
              <a:t>Comb</a:t>
            </a:r>
            <a:r>
              <a:rPr lang="en-GB" dirty="0">
                <a:solidFill>
                  <a:srgbClr val="000000"/>
                </a:solidFill>
                <a:effectLst/>
                <a:latin typeface="Times New Roman" panose="02020603050405020304" pitchFamily="18" charset="0"/>
                <a:ea typeface="Times New Roman" panose="02020603050405020304" pitchFamily="18" charset="0"/>
              </a:rPr>
              <a:t>&lt;0.99” for the same areas, </a:t>
            </a:r>
            <a:r>
              <a:rPr lang="en-GB" i="1" dirty="0">
                <a:solidFill>
                  <a:srgbClr val="000000"/>
                </a:solidFill>
                <a:effectLst/>
                <a:latin typeface="Times New Roman" panose="02020603050405020304" pitchFamily="18" charset="0"/>
                <a:ea typeface="Times New Roman" panose="02020603050405020304" pitchFamily="18" charset="0"/>
              </a:rPr>
              <a:t>P</a:t>
            </a:r>
            <a:r>
              <a:rPr lang="en-GB" dirty="0">
                <a:solidFill>
                  <a:srgbClr val="000000"/>
                </a:solidFill>
                <a:effectLst/>
                <a:latin typeface="Times New Roman" panose="02020603050405020304" pitchFamily="18" charset="0"/>
                <a:ea typeface="Times New Roman" panose="02020603050405020304" pitchFamily="18" charset="0"/>
              </a:rPr>
              <a:t> or </a:t>
            </a:r>
            <a:r>
              <a:rPr lang="en-GB" i="1" dirty="0">
                <a:solidFill>
                  <a:srgbClr val="000000"/>
                </a:solidFill>
                <a:effectLst/>
                <a:latin typeface="Times New Roman" panose="02020603050405020304" pitchFamily="18" charset="0"/>
                <a:ea typeface="Times New Roman" panose="02020603050405020304" pitchFamily="18" charset="0"/>
              </a:rPr>
              <a:t>A</a:t>
            </a:r>
            <a:r>
              <a:rPr lang="en-GB" dirty="0">
                <a:solidFill>
                  <a:srgbClr val="000000"/>
                </a:solidFill>
                <a:effectLst/>
                <a:latin typeface="Times New Roman" panose="02020603050405020304" pitchFamily="18" charset="0"/>
                <a:ea typeface="Times New Roman" panose="02020603050405020304" pitchFamily="18" charset="0"/>
              </a:rPr>
              <a:t>, expressed in per cents</a:t>
            </a:r>
            <a:endParaRPr lang="cs-CZ" dirty="0">
              <a:effectLst/>
              <a:latin typeface="Times New Roman" panose="02020603050405020304" pitchFamily="18" charset="0"/>
              <a:ea typeface="Times New Roman" panose="02020603050405020304" pitchFamily="18" charset="0"/>
            </a:endParaRPr>
          </a:p>
          <a:p>
            <a:pPr algn="ctr">
              <a:buNone/>
            </a:pPr>
            <a:r>
              <a:rPr lang="en-GB" dirty="0">
                <a:solidFill>
                  <a:srgbClr val="000000"/>
                </a:solidFill>
                <a:effectLst/>
                <a:latin typeface="Times New Roman" panose="02020603050405020304" pitchFamily="18" charset="0"/>
                <a:ea typeface="Times New Roman" panose="02020603050405020304" pitchFamily="18" charset="0"/>
              </a:rPr>
              <a:t> </a:t>
            </a:r>
            <a:endParaRPr lang="cs-CZ" dirty="0">
              <a:effectLst/>
              <a:latin typeface="Times New Roman" panose="02020603050405020304" pitchFamily="18" charset="0"/>
              <a:ea typeface="Times New Roman" panose="02020603050405020304" pitchFamily="18" charset="0"/>
            </a:endParaRPr>
          </a:p>
          <a:p>
            <a:pPr algn="ctr"/>
            <a:r>
              <a:rPr lang="en-GB" dirty="0">
                <a:solidFill>
                  <a:srgbClr val="000000"/>
                </a:solidFill>
                <a:effectLst/>
                <a:latin typeface="Times New Roman" panose="02020603050405020304" pitchFamily="18" charset="0"/>
                <a:ea typeface="Times New Roman" panose="02020603050405020304" pitchFamily="18" charset="0"/>
              </a:rPr>
              <a:t> </a:t>
            </a:r>
            <a:endParaRPr lang="cs-CZ"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5380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29B387DD-D01A-C9BA-876C-989D4B0976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73" y="857250"/>
            <a:ext cx="5712986" cy="5143500"/>
          </a:xfrm>
          <a:prstGeom prst="rect">
            <a:avLst/>
          </a:prstGeom>
        </p:spPr>
      </p:pic>
      <p:sp>
        <p:nvSpPr>
          <p:cNvPr id="4" name="TextovéPole 3">
            <a:extLst>
              <a:ext uri="{FF2B5EF4-FFF2-40B4-BE49-F238E27FC236}">
                <a16:creationId xmlns:a16="http://schemas.microsoft.com/office/drawing/2014/main" xmlns="" id="{6F5731AE-D148-0000-2009-31BCFE188946}"/>
              </a:ext>
            </a:extLst>
          </p:cNvPr>
          <p:cNvSpPr txBox="1"/>
          <p:nvPr/>
        </p:nvSpPr>
        <p:spPr>
          <a:xfrm>
            <a:off x="6142900" y="2136339"/>
            <a:ext cx="2845651" cy="3231654"/>
          </a:xfrm>
          <a:prstGeom prst="rect">
            <a:avLst/>
          </a:prstGeom>
          <a:noFill/>
        </p:spPr>
        <p:txBody>
          <a:bodyPr wrap="none" rtlCol="0">
            <a:spAutoFit/>
          </a:bodyPr>
          <a:lstStyle/>
          <a:p>
            <a:r>
              <a:rPr lang="en-US" sz="2100" b="1" dirty="0">
                <a:latin typeface="Times New Roman" panose="02020603050405020304" pitchFamily="18" charset="0"/>
                <a:cs typeface="Times New Roman" panose="02020603050405020304" pitchFamily="18" charset="0"/>
              </a:rPr>
              <a:t>LOLA topography</a:t>
            </a:r>
          </a:p>
          <a:p>
            <a:r>
              <a:rPr lang="en-US" sz="1500" dirty="0">
                <a:latin typeface="Times New Roman" panose="02020603050405020304" pitchFamily="18" charset="0"/>
                <a:cs typeface="Times New Roman" panose="02020603050405020304" pitchFamily="18" charset="0"/>
              </a:rPr>
              <a:t>[m]</a:t>
            </a: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Aitken basin mostly in blue </a:t>
            </a:r>
            <a:r>
              <a:rPr lang="en-US" sz="1500" dirty="0" err="1">
                <a:latin typeface="Times New Roman" panose="02020603050405020304" pitchFamily="18" charset="0"/>
                <a:cs typeface="Times New Roman" panose="02020603050405020304" pitchFamily="18" charset="0"/>
              </a:rPr>
              <a:t>colour</a:t>
            </a:r>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a huge lowland</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(Aitken)  =               35%</a:t>
            </a:r>
          </a:p>
          <a:p>
            <a:r>
              <a:rPr lang="en-US" sz="1500" i="1"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(all excl. Aitken) =   20%</a:t>
            </a:r>
          </a:p>
          <a:p>
            <a:r>
              <a:rPr lang="en-US" sz="1500" i="1" dirty="0">
                <a:latin typeface="Times New Roman" panose="02020603050405020304" pitchFamily="18" charset="0"/>
                <a:cs typeface="Times New Roman" panose="02020603050405020304" pitchFamily="18" charset="0"/>
              </a:rPr>
              <a:t> r</a:t>
            </a:r>
            <a:r>
              <a:rPr lang="en-US" sz="1500" dirty="0">
                <a:latin typeface="Times New Roman" panose="02020603050405020304" pitchFamily="18" charset="0"/>
                <a:cs typeface="Times New Roman" panose="02020603050405020304" pitchFamily="18" charset="0"/>
              </a:rPr>
              <a:t> = 35/20 ~ 2</a:t>
            </a:r>
          </a:p>
          <a:p>
            <a:endParaRPr lang="en-US" sz="1500" dirty="0">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42518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6D17799-1EC9-837B-575B-301105410A78}"/>
            </a:ext>
          </a:extLst>
        </p:cNvPr>
        <p:cNvGrpSpPr/>
        <p:nvPr/>
      </p:nvGrpSpPr>
      <p:grpSpPr>
        <a:xfrm>
          <a:off x="0" y="0"/>
          <a:ext cx="0" cy="0"/>
          <a:chOff x="0" y="0"/>
          <a:chExt cx="0" cy="0"/>
        </a:xfrm>
      </p:grpSpPr>
      <p:pic>
        <p:nvPicPr>
          <p:cNvPr id="5" name="Obrázek 4">
            <a:extLst>
              <a:ext uri="{FF2B5EF4-FFF2-40B4-BE49-F238E27FC236}">
                <a16:creationId xmlns:a16="http://schemas.microsoft.com/office/drawing/2014/main" xmlns="" id="{E5D54EBD-9A9C-AD80-B015-1192922B78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9" y="214456"/>
            <a:ext cx="7961788" cy="6656839"/>
          </a:xfrm>
          <a:prstGeom prst="rect">
            <a:avLst/>
          </a:prstGeom>
        </p:spPr>
      </p:pic>
      <p:sp>
        <p:nvSpPr>
          <p:cNvPr id="3" name="TextovéPole 2">
            <a:extLst>
              <a:ext uri="{FF2B5EF4-FFF2-40B4-BE49-F238E27FC236}">
                <a16:creationId xmlns:a16="http://schemas.microsoft.com/office/drawing/2014/main" xmlns="" id="{D924966E-D26C-1B47-3055-60F0B907CAFC}"/>
              </a:ext>
            </a:extLst>
          </p:cNvPr>
          <p:cNvSpPr txBox="1"/>
          <p:nvPr/>
        </p:nvSpPr>
        <p:spPr>
          <a:xfrm>
            <a:off x="6660232" y="5445224"/>
            <a:ext cx="1986506" cy="646331"/>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Comb </a:t>
            </a:r>
            <a:r>
              <a:rPr lang="en-US" dirty="0">
                <a:latin typeface="Times New Roman" panose="02020603050405020304" pitchFamily="18" charset="0"/>
                <a:cs typeface="Times New Roman" panose="02020603050405020304" pitchFamily="18" charset="0"/>
              </a:rPr>
              <a:t>factors</a:t>
            </a:r>
          </a:p>
          <a:p>
            <a:r>
              <a:rPr lang="en-US" dirty="0">
                <a:latin typeface="Times New Roman" panose="02020603050405020304" pitchFamily="18" charset="0"/>
                <a:cs typeface="Times New Roman" panose="02020603050405020304" pitchFamily="18" charset="0"/>
              </a:rPr>
              <a:t>and the LOLA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topo</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092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ECABED-987F-93F0-5675-F4716145F3ED}"/>
            </a:ext>
          </a:extLst>
        </p:cNvPr>
        <p:cNvGrpSpPr/>
        <p:nvPr/>
      </p:nvGrpSpPr>
      <p:grpSpPr>
        <a:xfrm>
          <a:off x="0" y="0"/>
          <a:ext cx="0" cy="0"/>
          <a:chOff x="0" y="0"/>
          <a:chExt cx="0" cy="0"/>
        </a:xfrm>
      </p:grpSpPr>
      <p:pic>
        <p:nvPicPr>
          <p:cNvPr id="5" name="Obrázek 4">
            <a:extLst>
              <a:ext uri="{FF2B5EF4-FFF2-40B4-BE49-F238E27FC236}">
                <a16:creationId xmlns:a16="http://schemas.microsoft.com/office/drawing/2014/main" xmlns="" id="{F70611F2-48E7-0369-F553-B47356EEB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707" y="857250"/>
            <a:ext cx="6151787" cy="5143500"/>
          </a:xfrm>
          <a:prstGeom prst="rect">
            <a:avLst/>
          </a:prstGeom>
        </p:spPr>
      </p:pic>
      <p:sp>
        <p:nvSpPr>
          <p:cNvPr id="2" name="TextovéPole 1">
            <a:extLst>
              <a:ext uri="{FF2B5EF4-FFF2-40B4-BE49-F238E27FC236}">
                <a16:creationId xmlns:a16="http://schemas.microsoft.com/office/drawing/2014/main" xmlns="" id="{763969D4-F648-3623-4C57-7923F7C74E7B}"/>
              </a:ext>
            </a:extLst>
          </p:cNvPr>
          <p:cNvSpPr txBox="1"/>
          <p:nvPr/>
        </p:nvSpPr>
        <p:spPr>
          <a:xfrm>
            <a:off x="251520" y="476672"/>
            <a:ext cx="2686889" cy="415498"/>
          </a:xfrm>
          <a:prstGeom prst="rect">
            <a:avLst/>
          </a:prstGeom>
          <a:noFill/>
        </p:spPr>
        <p:txBody>
          <a:bodyPr wrap="none" rtlCol="0">
            <a:spAutoFit/>
          </a:bodyPr>
          <a:lstStyle/>
          <a:p>
            <a:r>
              <a:rPr lang="en-US" sz="2100" b="1" dirty="0">
                <a:solidFill>
                  <a:srgbClr val="C00000"/>
                </a:solidFill>
                <a:latin typeface="Times New Roman" panose="02020603050405020304" pitchFamily="18" charset="0"/>
                <a:cs typeface="Times New Roman" panose="02020603050405020304" pitchFamily="18" charset="0"/>
              </a:rPr>
              <a:t>South pole area series</a:t>
            </a:r>
          </a:p>
        </p:txBody>
      </p:sp>
      <p:sp>
        <p:nvSpPr>
          <p:cNvPr id="3" name="TextovéPole 2">
            <a:extLst>
              <a:ext uri="{FF2B5EF4-FFF2-40B4-BE49-F238E27FC236}">
                <a16:creationId xmlns:a16="http://schemas.microsoft.com/office/drawing/2014/main" xmlns="" id="{E37B26E3-84A8-3DF3-880E-A071CEC5BE35}"/>
              </a:ext>
            </a:extLst>
          </p:cNvPr>
          <p:cNvSpPr txBox="1"/>
          <p:nvPr/>
        </p:nvSpPr>
        <p:spPr>
          <a:xfrm>
            <a:off x="5508104" y="5400585"/>
            <a:ext cx="3437710" cy="1200329"/>
          </a:xfrm>
          <a:prstGeom prst="rect">
            <a:avLst/>
          </a:prstGeom>
          <a:noFill/>
        </p:spPr>
        <p:txBody>
          <a:bodyPr wrap="square" rtlCol="0">
            <a:spAutoFit/>
          </a:bodyPr>
          <a:lstStyle/>
          <a:p>
            <a:pPr algn="r"/>
            <a:r>
              <a:rPr lang="en-US" b="1" i="1" dirty="0">
                <a:latin typeface="Times New Roman" panose="02020603050405020304" pitchFamily="18" charset="0"/>
                <a:cs typeface="Times New Roman" panose="02020603050405020304" pitchFamily="18" charset="0"/>
              </a:rPr>
              <a:t>Comb</a:t>
            </a:r>
            <a:r>
              <a:rPr lang="en-US" b="1" dirty="0">
                <a:latin typeface="Times New Roman" panose="02020603050405020304" pitchFamily="18" charset="0"/>
                <a:cs typeface="Times New Roman" panose="02020603050405020304" pitchFamily="18" charset="0"/>
              </a:rPr>
              <a:t> factors,</a:t>
            </a:r>
          </a:p>
          <a:p>
            <a:pPr algn="r"/>
            <a:r>
              <a:rPr lang="en-US" b="1" dirty="0">
                <a:latin typeface="Times New Roman" panose="02020603050405020304" pitchFamily="18" charset="0"/>
                <a:cs typeface="Times New Roman" panose="02020603050405020304" pitchFamily="18" charset="0"/>
              </a:rPr>
              <a:t> the LOLA topography, and reconstruction of a hypothetical south polar cap</a:t>
            </a:r>
            <a:endParaRPr lang="cs-CZ" b="1" dirty="0">
              <a:latin typeface="Times New Roman" panose="02020603050405020304" pitchFamily="18" charset="0"/>
              <a:cs typeface="Times New Roman" panose="02020603050405020304" pitchFamily="18" charset="0"/>
            </a:endParaRPr>
          </a:p>
        </p:txBody>
      </p:sp>
      <p:sp>
        <p:nvSpPr>
          <p:cNvPr id="4" name="Ovál 3">
            <a:extLst>
              <a:ext uri="{FF2B5EF4-FFF2-40B4-BE49-F238E27FC236}">
                <a16:creationId xmlns:a16="http://schemas.microsoft.com/office/drawing/2014/main" xmlns="" id="{DC2B533A-25DA-CA4D-B378-52DD3A860234}"/>
              </a:ext>
            </a:extLst>
          </p:cNvPr>
          <p:cNvSpPr/>
          <p:nvPr/>
        </p:nvSpPr>
        <p:spPr>
          <a:xfrm rot="1720469">
            <a:off x="2980386" y="2812145"/>
            <a:ext cx="2891530" cy="2834538"/>
          </a:xfrm>
          <a:prstGeom prst="ellipse">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04840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xmlns="" id="{5D3ABB4B-E8E0-D3D5-E04D-069682846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3942"/>
            <a:ext cx="5986704" cy="4490028"/>
          </a:xfrm>
          <a:prstGeom prst="rect">
            <a:avLst/>
          </a:prstGeom>
        </p:spPr>
      </p:pic>
      <p:sp>
        <p:nvSpPr>
          <p:cNvPr id="2" name="Nadpis 1">
            <a:extLst>
              <a:ext uri="{FF2B5EF4-FFF2-40B4-BE49-F238E27FC236}">
                <a16:creationId xmlns:a16="http://schemas.microsoft.com/office/drawing/2014/main" xmlns="" id="{D0A5D9F9-6515-47D9-98D0-AA3804201375}"/>
              </a:ext>
            </a:extLst>
          </p:cNvPr>
          <p:cNvSpPr>
            <a:spLocks noGrp="1"/>
          </p:cNvSpPr>
          <p:nvPr>
            <p:ph type="ctrTitle"/>
          </p:nvPr>
        </p:nvSpPr>
        <p:spPr>
          <a:xfrm>
            <a:off x="611560" y="608128"/>
            <a:ext cx="6858000" cy="2387600"/>
          </a:xfrm>
        </p:spPr>
        <p:txBody>
          <a:bodyPr/>
          <a:lstStyle/>
          <a:p>
            <a:endParaRPr lang="cs-CZ" dirty="0"/>
          </a:p>
        </p:txBody>
      </p:sp>
      <p:sp>
        <p:nvSpPr>
          <p:cNvPr id="3" name="Podnadpis 2">
            <a:extLst>
              <a:ext uri="{FF2B5EF4-FFF2-40B4-BE49-F238E27FC236}">
                <a16:creationId xmlns:a16="http://schemas.microsoft.com/office/drawing/2014/main" xmlns="" id="{10A14FAF-C4F1-4B9E-87E8-065779F9199F}"/>
              </a:ext>
            </a:extLst>
          </p:cNvPr>
          <p:cNvSpPr>
            <a:spLocks noGrp="1"/>
          </p:cNvSpPr>
          <p:nvPr>
            <p:ph type="subTitle" idx="1"/>
          </p:nvPr>
        </p:nvSpPr>
        <p:spPr>
          <a:xfrm>
            <a:off x="179512" y="5547913"/>
            <a:ext cx="8699447" cy="1655762"/>
          </a:xfrm>
        </p:spPr>
        <p:txBody>
          <a:bodyPr/>
          <a:lstStyle/>
          <a:p>
            <a:r>
              <a:rPr lang="en-GB" sz="1400" dirty="0">
                <a:latin typeface="Times New Roman" panose="02020603050405020304" pitchFamily="18" charset="0"/>
                <a:cs typeface="Times New Roman" panose="02020603050405020304" pitchFamily="18" charset="0"/>
              </a:rPr>
              <a:t>Klokočník, J., Kostelecký, J., </a:t>
            </a:r>
            <a:r>
              <a:rPr lang="en-GB" sz="1400" dirty="0" err="1">
                <a:latin typeface="Times New Roman" panose="02020603050405020304" pitchFamily="18" charset="0"/>
                <a:cs typeface="Times New Roman" panose="02020603050405020304" pitchFamily="18" charset="0"/>
              </a:rPr>
              <a:t>Cílek</a:t>
            </a:r>
            <a:r>
              <a:rPr lang="en-GB" sz="1400" dirty="0">
                <a:latin typeface="Times New Roman" panose="02020603050405020304" pitchFamily="18" charset="0"/>
                <a:cs typeface="Times New Roman" panose="02020603050405020304" pitchFamily="18" charset="0"/>
              </a:rPr>
              <a:t>, V., </a:t>
            </a:r>
            <a:r>
              <a:rPr lang="en-GB" sz="1400" dirty="0" err="1">
                <a:latin typeface="Times New Roman" panose="02020603050405020304" pitchFamily="18" charset="0"/>
                <a:cs typeface="Times New Roman" panose="02020603050405020304" pitchFamily="18" charset="0"/>
              </a:rPr>
              <a:t>Bezděk</a:t>
            </a:r>
            <a:r>
              <a:rPr lang="en-GB" sz="1400" dirty="0">
                <a:latin typeface="Times New Roman" panose="02020603050405020304" pitchFamily="18" charset="0"/>
                <a:cs typeface="Times New Roman" panose="02020603050405020304" pitchFamily="18" charset="0"/>
              </a:rPr>
              <a:t>, A., </a:t>
            </a:r>
            <a:r>
              <a:rPr lang="en-GB" sz="1400" dirty="0" err="1">
                <a:latin typeface="Times New Roman" panose="02020603050405020304" pitchFamily="18" charset="0"/>
                <a:cs typeface="Times New Roman" panose="02020603050405020304" pitchFamily="18" charset="0"/>
              </a:rPr>
              <a:t>Kletetschka</a:t>
            </a:r>
            <a:r>
              <a:rPr lang="en-GB" sz="1400" dirty="0">
                <a:latin typeface="Times New Roman" panose="02020603050405020304" pitchFamily="18" charset="0"/>
                <a:cs typeface="Times New Roman" panose="02020603050405020304" pitchFamily="18" charset="0"/>
              </a:rPr>
              <a:t>, G. 2022b. </a:t>
            </a:r>
            <a:r>
              <a:rPr lang="en-GB" sz="1400" i="1" dirty="0">
                <a:latin typeface="Times New Roman" panose="02020603050405020304" pitchFamily="18" charset="0"/>
                <a:cs typeface="Times New Roman" panose="02020603050405020304" pitchFamily="18" charset="0"/>
              </a:rPr>
              <a:t>Atlas of the Gravity and Magnetic Fields of the Moon</a:t>
            </a:r>
            <a:r>
              <a:rPr lang="en-GB" sz="1400" dirty="0">
                <a:latin typeface="Times New Roman" panose="02020603050405020304" pitchFamily="18" charset="0"/>
                <a:cs typeface="Times New Roman" panose="02020603050405020304" pitchFamily="18" charset="0"/>
              </a:rPr>
              <a:t>. Springer, 263 pp., ISBN: 978-3-031-08867-4; </a:t>
            </a:r>
            <a:r>
              <a:rPr lang="en-GB" sz="1400" u="sng" dirty="0">
                <a:latin typeface="Times New Roman" panose="02020603050405020304" pitchFamily="18" charset="0"/>
                <a:cs typeface="Times New Roman" panose="02020603050405020304" pitchFamily="18" charset="0"/>
                <a:hlinkClick r:id="rId4"/>
              </a:rPr>
              <a:t>https://doi.org/10.1007/978-3-031-08867-4_2</a:t>
            </a:r>
            <a:r>
              <a:rPr lang="af-ZA"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Klokočník, J., Kostelecký, J., </a:t>
            </a:r>
            <a:r>
              <a:rPr lang="cs-CZ" sz="1400" dirty="0" err="1">
                <a:latin typeface="Times New Roman" panose="02020603050405020304" pitchFamily="18" charset="0"/>
                <a:cs typeface="Times New Roman" panose="02020603050405020304" pitchFamily="18" charset="0"/>
              </a:rPr>
              <a:t>Cílek</a:t>
            </a:r>
            <a:r>
              <a:rPr lang="cs-CZ" sz="1400" dirty="0">
                <a:latin typeface="Times New Roman" panose="02020603050405020304" pitchFamily="18" charset="0"/>
                <a:cs typeface="Times New Roman" panose="02020603050405020304" pitchFamily="18" charset="0"/>
              </a:rPr>
              <a:t>, V., </a:t>
            </a:r>
            <a:r>
              <a:rPr lang="cs-CZ" sz="1400" dirty="0" err="1">
                <a:latin typeface="Times New Roman" panose="02020603050405020304" pitchFamily="18" charset="0"/>
                <a:cs typeface="Times New Roman" panose="02020603050405020304" pitchFamily="18" charset="0"/>
              </a:rPr>
              <a:t>Kletetschka</a:t>
            </a:r>
            <a:r>
              <a:rPr lang="cs-CZ" sz="1400" dirty="0">
                <a:latin typeface="Times New Roman" panose="02020603050405020304" pitchFamily="18" charset="0"/>
                <a:cs typeface="Times New Roman" panose="02020603050405020304" pitchFamily="18" charset="0"/>
              </a:rPr>
              <a:t>, G., </a:t>
            </a:r>
            <a:r>
              <a:rPr lang="en-US" sz="1400" dirty="0" err="1">
                <a:latin typeface="Times New Roman" panose="02020603050405020304" pitchFamily="18" charset="0"/>
                <a:cs typeface="Times New Roman" panose="02020603050405020304" pitchFamily="18" charset="0"/>
              </a:rPr>
              <a:t>Bezděk</a:t>
            </a:r>
            <a:r>
              <a:rPr lang="en-US" sz="1400" dirty="0">
                <a:latin typeface="Times New Roman" panose="02020603050405020304" pitchFamily="18" charset="0"/>
                <a:cs typeface="Times New Roman" panose="02020603050405020304" pitchFamily="18" charset="0"/>
              </a:rPr>
              <a:t>, A. 2022. </a:t>
            </a:r>
            <a:r>
              <a:rPr lang="cs-CZ" sz="1400" dirty="0" err="1">
                <a:latin typeface="Times New Roman" panose="02020603050405020304" pitchFamily="18" charset="0"/>
                <a:cs typeface="Times New Roman" panose="02020603050405020304" pitchFamily="18" charset="0"/>
              </a:rPr>
              <a:t>Gravity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aspects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from</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recent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gravity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field</a:t>
            </a:r>
            <a:r>
              <a:rPr lang="cs-CZ" sz="1400" dirty="0">
                <a:latin typeface="Times New Roman" panose="02020603050405020304" pitchFamily="18" charset="0"/>
                <a:cs typeface="Times New Roman" panose="02020603050405020304" pitchFamily="18" charset="0"/>
              </a:rPr>
              <a:t> model GRGM1200A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Moon</a:t>
            </a:r>
            <a:r>
              <a:rPr lang="cs-CZ" sz="1400" dirty="0">
                <a:latin typeface="Times New Roman" panose="02020603050405020304" pitchFamily="18" charset="0"/>
                <a:cs typeface="Times New Roman" panose="02020603050405020304" pitchFamily="18" charset="0"/>
              </a:rPr>
              <a:t> and </a:t>
            </a:r>
            <a:r>
              <a:rPr lang="cs-CZ" sz="1400" dirty="0" err="1">
                <a:latin typeface="Times New Roman" panose="02020603050405020304" pitchFamily="18" charset="0"/>
                <a:cs typeface="Times New Roman" panose="02020603050405020304" pitchFamily="18" charset="0"/>
              </a:rPr>
              <a:t>analysis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magnetic</a:t>
            </a:r>
            <a:r>
              <a:rPr lang="cs-CZ" sz="1400" dirty="0">
                <a:latin typeface="Times New Roman" panose="02020603050405020304" pitchFamily="18" charset="0"/>
                <a:cs typeface="Times New Roman" panose="02020603050405020304" pitchFamily="18" charset="0"/>
              </a:rPr>
              <a:t> data,</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Icarus</a:t>
            </a:r>
            <a:r>
              <a:rPr lang="cs-CZ" sz="1400" i="1" dirty="0">
                <a:latin typeface="Times New Roman" panose="02020603050405020304" pitchFamily="18" charset="0"/>
                <a:cs typeface="Times New Roman" panose="02020603050405020304" pitchFamily="18" charset="0"/>
              </a:rPr>
              <a:t> </a:t>
            </a:r>
            <a:r>
              <a:rPr lang="cs-CZ" sz="1400" dirty="0">
                <a:latin typeface="Times New Roman" panose="02020603050405020304" pitchFamily="18" charset="0"/>
                <a:cs typeface="Times New Roman" panose="02020603050405020304" pitchFamily="18" charset="0"/>
              </a:rPr>
              <a:t>384, 115086;</a:t>
            </a:r>
            <a:r>
              <a:rPr lang="cs-CZ" sz="1400" i="1" dirty="0">
                <a:latin typeface="Times New Roman" panose="02020603050405020304" pitchFamily="18" charset="0"/>
                <a:cs typeface="Times New Roman" panose="02020603050405020304" pitchFamily="18" charset="0"/>
              </a:rPr>
              <a:t> </a:t>
            </a:r>
            <a:r>
              <a:rPr lang="cs-CZ" sz="1400" dirty="0">
                <a:latin typeface="Times New Roman" panose="02020603050405020304" pitchFamily="18" charset="0"/>
                <a:cs typeface="Times New Roman" panose="02020603050405020304" pitchFamily="18" charset="0"/>
                <a:hlinkClick r:id="rId5"/>
              </a:rPr>
              <a:t>https://doi.org/10.1016/j.icarus.2022.115086</a:t>
            </a:r>
            <a:r>
              <a:rPr lang="cs-CZ" sz="1400" dirty="0">
                <a:latin typeface="Times New Roman" panose="02020603050405020304" pitchFamily="18" charset="0"/>
                <a:cs typeface="Times New Roman" panose="02020603050405020304" pitchFamily="18" charset="0"/>
              </a:rPr>
              <a:t>.</a:t>
            </a:r>
          </a:p>
          <a:p>
            <a:r>
              <a:rPr lang="cs-CZ" i="1" dirty="0"/>
              <a:t> </a:t>
            </a:r>
            <a:endParaRPr lang="cs-CZ" dirty="0"/>
          </a:p>
          <a:p>
            <a:endParaRPr lang="cs-CZ" sz="1400" dirty="0">
              <a:latin typeface="Times New Roman" panose="02020603050405020304" pitchFamily="18" charset="0"/>
              <a:cs typeface="Times New Roman" panose="02020603050405020304" pitchFamily="18" charset="0"/>
            </a:endParaRPr>
          </a:p>
          <a:p>
            <a:r>
              <a:rPr lang="en-GB" dirty="0"/>
              <a:t> </a:t>
            </a:r>
            <a:endParaRPr lang="cs-CZ" dirty="0"/>
          </a:p>
          <a:p>
            <a:endParaRPr lang="cs-CZ" dirty="0"/>
          </a:p>
        </p:txBody>
      </p:sp>
      <p:pic>
        <p:nvPicPr>
          <p:cNvPr id="9" name="Obrázek 8">
            <a:extLst>
              <a:ext uri="{FF2B5EF4-FFF2-40B4-BE49-F238E27FC236}">
                <a16:creationId xmlns:a16="http://schemas.microsoft.com/office/drawing/2014/main" xmlns="" id="{D12B6613-D77D-418B-BE15-79DCD1D3E5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1802" y="387689"/>
            <a:ext cx="2055747" cy="870745"/>
          </a:xfrm>
          <a:prstGeom prst="rect">
            <a:avLst/>
          </a:prstGeom>
        </p:spPr>
      </p:pic>
      <p:pic>
        <p:nvPicPr>
          <p:cNvPr id="11" name="Obrázek 10">
            <a:extLst>
              <a:ext uri="{FF2B5EF4-FFF2-40B4-BE49-F238E27FC236}">
                <a16:creationId xmlns:a16="http://schemas.microsoft.com/office/drawing/2014/main" xmlns="" id="{113896E2-B2D7-4AF9-9D13-1AE9DC16BA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4253289"/>
            <a:ext cx="1761023" cy="768435"/>
          </a:xfrm>
          <a:prstGeom prst="rect">
            <a:avLst/>
          </a:prstGeom>
        </p:spPr>
      </p:pic>
      <p:sp>
        <p:nvSpPr>
          <p:cNvPr id="4" name="TextovéPole 3">
            <a:extLst>
              <a:ext uri="{FF2B5EF4-FFF2-40B4-BE49-F238E27FC236}">
                <a16:creationId xmlns:a16="http://schemas.microsoft.com/office/drawing/2014/main" xmlns="" id="{8EC65921-4E33-88E4-6FBA-99BC37A0B075}"/>
              </a:ext>
            </a:extLst>
          </p:cNvPr>
          <p:cNvSpPr txBox="1"/>
          <p:nvPr/>
        </p:nvSpPr>
        <p:spPr>
          <a:xfrm>
            <a:off x="5997320" y="1801928"/>
            <a:ext cx="2812052" cy="2585323"/>
          </a:xfrm>
          <a:prstGeom prst="rect">
            <a:avLst/>
          </a:prstGeom>
          <a:noFill/>
        </p:spPr>
        <p:txBody>
          <a:bodyPr wrap="none" rtlCol="0">
            <a:spAutoFit/>
          </a:bodyPr>
          <a:lstStyle/>
          <a:p>
            <a:r>
              <a:rPr lang="en-US" b="1" dirty="0">
                <a:solidFill>
                  <a:schemeClr val="accent2"/>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www.asu.cas.cz/~jklokocn</a:t>
            </a:r>
            <a:r>
              <a:rPr lang="en-US" b="1" dirty="0">
                <a:solidFill>
                  <a:schemeClr val="accent2"/>
                </a:solidFill>
                <a:latin typeface="Times New Roman" panose="02020603050405020304" pitchFamily="18" charset="0"/>
                <a:cs typeface="Times New Roman" panose="02020603050405020304" pitchFamily="18" charset="0"/>
              </a:rPr>
              <a:t>;</a:t>
            </a:r>
          </a:p>
          <a:p>
            <a:endParaRPr lang="en-US" b="1" dirty="0">
              <a:solidFill>
                <a:schemeClr val="accent2"/>
              </a:solidFill>
              <a:latin typeface="Times New Roman" panose="02020603050405020304" pitchFamily="18" charset="0"/>
              <a:cs typeface="Times New Roman" panose="02020603050405020304" pitchFamily="18" charset="0"/>
            </a:endParaRPr>
          </a:p>
          <a:p>
            <a:r>
              <a:rPr lang="en-US" b="1" dirty="0">
                <a:solidFill>
                  <a:schemeClr val="accent2"/>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www.asu.cas.cz/~jklokocn/</a:t>
            </a:r>
            <a:endParaRPr lang="en-US" b="1" dirty="0">
              <a:solidFill>
                <a:schemeClr val="accent2"/>
              </a:solidFill>
              <a:latin typeface="Times New Roman" panose="02020603050405020304" pitchFamily="18" charset="0"/>
              <a:cs typeface="Times New Roman" panose="02020603050405020304" pitchFamily="18" charset="0"/>
            </a:endParaRPr>
          </a:p>
          <a:p>
            <a:r>
              <a:rPr lang="en-US" b="1" dirty="0">
                <a:solidFill>
                  <a:schemeClr val="accent2"/>
                </a:solidFill>
                <a:latin typeface="Times New Roman" panose="02020603050405020304" pitchFamily="18" charset="0"/>
                <a:cs typeface="Times New Roman" panose="02020603050405020304" pitchFamily="18" charset="0"/>
              </a:rPr>
              <a:t>PPT_od2025</a:t>
            </a:r>
          </a:p>
          <a:p>
            <a:endParaRPr lang="en-GB" b="1" u="sng" dirty="0">
              <a:solidFill>
                <a:schemeClr val="accent2"/>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endParaRPr>
          </a:p>
          <a:p>
            <a:r>
              <a:rPr lang="en-GB" b="1" u="sng" dirty="0">
                <a:solidFill>
                  <a:schemeClr val="accent2"/>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www.asu.cas.cz/~jklokocn/</a:t>
            </a:r>
          </a:p>
          <a:p>
            <a:r>
              <a:rPr lang="en-GB" b="1" u="sng" dirty="0">
                <a:solidFill>
                  <a:schemeClr val="accent2"/>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MOON25_supplements/</a:t>
            </a:r>
            <a:endParaRPr lang="cs-CZ" dirty="0">
              <a:solidFill>
                <a:schemeClr val="accent2"/>
              </a:solidFill>
              <a:latin typeface="Times New Roman" panose="02020603050405020304" pitchFamily="18" charset="0"/>
              <a:cs typeface="Times New Roman" panose="02020603050405020304" pitchFamily="18" charset="0"/>
            </a:endParaRPr>
          </a:p>
          <a:p>
            <a:r>
              <a:rPr lang="en-GB" b="1" dirty="0">
                <a:solidFill>
                  <a:schemeClr val="accent2"/>
                </a:solidFill>
                <a:latin typeface="Times New Roman" panose="02020603050405020304" pitchFamily="18" charset="0"/>
                <a:cs typeface="Times New Roman" panose="02020603050405020304" pitchFamily="18" charset="0"/>
              </a:rPr>
              <a:t> </a:t>
            </a:r>
            <a:endParaRPr lang="en-US" b="1" dirty="0">
              <a:solidFill>
                <a:schemeClr val="accent2"/>
              </a:solidFill>
              <a:latin typeface="Times New Roman" panose="02020603050405020304" pitchFamily="18" charset="0"/>
              <a:cs typeface="Times New Roman" panose="02020603050405020304" pitchFamily="18" charset="0"/>
            </a:endParaRPr>
          </a:p>
          <a:p>
            <a:r>
              <a:rPr lang="cs-CZ" b="1" dirty="0" err="1">
                <a:solidFill>
                  <a:schemeClr val="accent2"/>
                </a:solidFill>
                <a:latin typeface="Times New Roman" panose="02020603050405020304" pitchFamily="18" charset="0"/>
                <a:cs typeface="Times New Roman" panose="02020603050405020304" pitchFamily="18" charset="0"/>
              </a:rPr>
              <a:t>jklokocn</a:t>
            </a:r>
            <a:r>
              <a:rPr lang="en-US" b="1" dirty="0">
                <a:solidFill>
                  <a:schemeClr val="accent2"/>
                </a:solidFill>
                <a:latin typeface="Times New Roman" panose="02020603050405020304" pitchFamily="18" charset="0"/>
                <a:cs typeface="Times New Roman" panose="02020603050405020304" pitchFamily="18" charset="0"/>
              </a:rPr>
              <a:t>@asu.cas.cz</a:t>
            </a:r>
            <a:endParaRPr lang="cs-CZ"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5839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extLst>
                        <a:ext uri="{9D8B030D-6E8A-4147-A177-3AD203B41FA5}">
                          <a16:colId xmlns:a16="http://schemas.microsoft.com/office/drawing/2014/main" xmlns="" val="20000"/>
                        </a:ext>
                      </a:extLst>
                    </a:gridCol>
                    <a:gridCol w="7422706">
                      <a:extLst>
                        <a:ext uri="{9D8B030D-6E8A-4147-A177-3AD203B41FA5}">
                          <a16:colId xmlns:a16="http://schemas.microsoft.com/office/drawing/2014/main" xmlns="" val="20001"/>
                        </a:ext>
                      </a:extLst>
                    </a:gridCol>
                    <a:gridCol w="1113183">
                      <a:extLst>
                        <a:ext uri="{9D8B030D-6E8A-4147-A177-3AD203B41FA5}">
                          <a16:colId xmlns:a16="http://schemas.microsoft.com/office/drawing/2014/main" xmlns="" val="20002"/>
                        </a:ext>
                      </a:extLst>
                    </a:gridCol>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a:rPr>
                                            </m:ctrlPr>
                                          </m:sSupPr>
                                          <m:e>
                                            <m:d>
                                              <m:dPr>
                                                <m:ctrlPr>
                                                  <a:rPr lang="cs-CZ" sz="1800" i="1">
                                                    <a:solidFill>
                                                      <a:schemeClr val="tx1"/>
                                                    </a:solidFill>
                                                    <a:effectLst/>
                                                    <a:latin typeface="Cambria Math"/>
                                                  </a:rPr>
                                                </m:ctrlPr>
                                              </m:dPr>
                                              <m:e>
                                                <m:f>
                                                  <m:fPr>
                                                    <m:ctrlPr>
                                                      <a:rPr lang="cs-CZ" sz="1800" i="1">
                                                        <a:solidFill>
                                                          <a:schemeClr val="tx1"/>
                                                        </a:solidFill>
                                                        <a:effectLst/>
                                                        <a:latin typeface="Cambria Math"/>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a:rPr>
                                            </m:ctrlPr>
                                          </m:dPr>
                                          <m:e>
                                            <m:sSub>
                                              <m:sSubPr>
                                                <m:ctrlPr>
                                                  <a:rPr lang="cs-CZ" sz="1800" i="1">
                                                    <a:solidFill>
                                                      <a:schemeClr val="tx1"/>
                                                    </a:solidFill>
                                                    <a:effectLst/>
                                                    <a:latin typeface="Cambria Math"/>
                                                  </a:rPr>
                                                </m:ctrlPr>
                                              </m:sSubPr>
                                              <m:e>
                                                <m:sSup>
                                                  <m:sSupPr>
                                                    <m:ctrlPr>
                                                      <a:rPr lang="cs-CZ" sz="1800" i="1">
                                                        <a:solidFill>
                                                          <a:schemeClr val="tx1"/>
                                                        </a:solidFill>
                                                        <a:effectLst/>
                                                        <a:latin typeface="Cambria Math"/>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extLst>
                      <a:ext uri="{0D108BD9-81ED-4DB2-BD59-A6C34878D82A}">
                        <a16:rowId xmlns:a16="http://schemas.microsoft.com/office/drawing/2014/main" xmlns="" val="10000"/>
                      </a:ext>
                    </a:extLst>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1402659" y="3381588"/>
                <a:ext cx="7832593" cy="771173"/>
              </a:xfrm>
              <a:prstGeom prst="rect">
                <a:avLst/>
              </a:prstGeom>
            </p:spPr>
            <p:txBody>
              <a:bodyPr wrap="square">
                <a:spAutoFit/>
              </a:bodyPr>
              <a:lstStyle/>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1402659" y="3381588"/>
                <a:ext cx="7832593" cy="771173"/>
              </a:xfrm>
              <a:prstGeom prst="rect">
                <a:avLst/>
              </a:prstGeom>
              <a:blipFill rotWithShape="0">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467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4150" algn="l" defTabSz="914400" rtl="0" eaLnBrk="0" fontAlgn="base" latinLnBrk="0" hangingPunct="0">
              <a:lnSpc>
                <a:spcPct val="100000"/>
              </a:lnSpc>
              <a:spcBef>
                <a:spcPct val="0"/>
              </a:spcBef>
              <a:spcAft>
                <a:spcPct val="0"/>
              </a:spcAft>
              <a:buClrTx/>
              <a:buSzTx/>
              <a:buFontTx/>
              <a:buNone/>
              <a:tabLst/>
            </a:pPr>
            <a:r>
              <a:rPr kumimoji="0" lang="en-GB" altLang="zh-CN" sz="1600" b="0" i="0" u="none" strike="noStrike" cap="none" normalizeH="0" baseline="0" dirty="0">
                <a:ln>
                  <a:noFill/>
                </a:ln>
                <a:effectLst/>
                <a:latin typeface="Arial" panose="020B0604020202020204" pitchFamily="34" charset="0"/>
                <a:ea typeface="Times New Roman" panose="02020603050405020304" pitchFamily="18" charset="0"/>
              </a:rPr>
              <a:t>The spherical approximation of the </a:t>
            </a:r>
            <a:r>
              <a:rPr kumimoji="0" lang="en-GB" altLang="zh-CN" sz="1600" b="0" i="1" u="none" strike="noStrike" cap="none" normalizeH="0" baseline="0" dirty="0">
                <a:ln>
                  <a:noFill/>
                </a:ln>
                <a:effectLst/>
                <a:latin typeface="Arial" panose="020B0604020202020204" pitchFamily="34" charset="0"/>
                <a:ea typeface="Times New Roman" panose="02020603050405020304" pitchFamily="18" charset="0"/>
              </a:rPr>
              <a:t>gravity anomaly</a:t>
            </a:r>
            <a:r>
              <a:rPr kumimoji="0" lang="en-GB" altLang="zh-CN" sz="1600" b="0" i="0" u="none" strike="noStrike" cap="none" normalizeH="0" baseline="0" dirty="0">
                <a:ln>
                  <a:noFill/>
                </a:ln>
                <a:effectLst/>
                <a:latin typeface="Arial" panose="020B0604020202020204" pitchFamily="34" charset="0"/>
                <a:ea typeface="Times New Roman" panose="02020603050405020304" pitchFamily="18" charset="0"/>
              </a:rPr>
              <a:t>  </a:t>
            </a:r>
            <a:r>
              <a:rPr kumimoji="0" lang="en-GB" altLang="zh-CN" sz="1600" b="0" i="1" u="none" strike="noStrike" cap="none" normalizeH="0" baseline="0" dirty="0" err="1">
                <a:ln>
                  <a:noFill/>
                </a:ln>
                <a:effectLst/>
                <a:latin typeface="Arial" panose="020B0604020202020204" pitchFamily="34" charset="0"/>
                <a:ea typeface="Times New Roman" panose="02020603050405020304" pitchFamily="18" charset="0"/>
              </a:rPr>
              <a:t>Δg</a:t>
            </a:r>
            <a:r>
              <a:rPr kumimoji="0" lang="en-GB" altLang="zh-CN" sz="1600" b="0" i="1" u="none" strike="noStrike" cap="none" normalizeH="0" baseline="0" dirty="0">
                <a:ln>
                  <a:noFill/>
                </a:ln>
                <a:effectLst/>
                <a:latin typeface="Arial" panose="020B0604020202020204" pitchFamily="34" charset="0"/>
                <a:ea typeface="Times New Roman" panose="02020603050405020304" pitchFamily="18" charset="0"/>
              </a:rPr>
              <a:t>  </a:t>
            </a:r>
            <a:r>
              <a:rPr kumimoji="0" lang="en-GB" altLang="zh-CN" sz="1600" b="0" i="0" u="none" strike="noStrike" cap="none" normalizeH="0" baseline="0" dirty="0">
                <a:ln>
                  <a:noFill/>
                </a:ln>
                <a:effectLst/>
                <a:latin typeface="Arial" panose="020B0604020202020204" pitchFamily="34" charset="0"/>
                <a:ea typeface="Times New Roman" panose="02020603050405020304" pitchFamily="18" charset="0"/>
              </a:rPr>
              <a:t>is computed </a:t>
            </a:r>
            <a:endParaRPr kumimoji="0" lang="cs-CZ" altLang="zh-CN" sz="1600" b="0" i="0" u="none" strike="noStrike" cap="none" normalizeH="0" baseline="0" dirty="0">
              <a:ln>
                <a:noFill/>
              </a:ln>
              <a:effectLst/>
              <a:latin typeface="Arial" panose="020B0604020202020204" pitchFamily="34" charset="0"/>
            </a:endParaRPr>
          </a:p>
        </p:txBody>
      </p:sp>
      <p:sp>
        <p:nvSpPr>
          <p:cNvPr id="7" name="Obdélník 6"/>
          <p:cNvSpPr/>
          <p:nvPr/>
        </p:nvSpPr>
        <p:spPr>
          <a:xfrm>
            <a:off x="107504" y="188640"/>
            <a:ext cx="9851181" cy="338554"/>
          </a:xfrm>
          <a:prstGeom prst="rect">
            <a:avLst/>
          </a:prstGeom>
        </p:spPr>
        <p:txBody>
          <a:bodyPr wrap="square">
            <a:spAutoFit/>
          </a:bodyPr>
          <a:lstStyle/>
          <a:p>
            <a:r>
              <a:rPr lang="en-GB" sz="1600" i="1" dirty="0">
                <a:ea typeface="Times New Roman" panose="02020603050405020304" pitchFamily="18" charset="0"/>
              </a:rPr>
              <a:t>Disturbing static gravitational potential </a:t>
            </a:r>
            <a:r>
              <a:rPr lang="en-GB" sz="1600" dirty="0">
                <a:ea typeface="Times New Roman" panose="02020603050405020304" pitchFamily="18" charset="0"/>
              </a:rPr>
              <a:t>outside the Earth masses in  spherical harmonic expansion </a:t>
            </a:r>
            <a:endParaRPr lang="cs-CZ" sz="1600" dirty="0"/>
          </a:p>
        </p:txBody>
      </p:sp>
      <p:sp>
        <p:nvSpPr>
          <p:cNvPr id="8" name="Obdélník 7"/>
          <p:cNvSpPr/>
          <p:nvPr/>
        </p:nvSpPr>
        <p:spPr>
          <a:xfrm>
            <a:off x="107504" y="1647480"/>
            <a:ext cx="10422904" cy="1384995"/>
          </a:xfrm>
          <a:prstGeom prst="rect">
            <a:avLst/>
          </a:prstGeom>
        </p:spPr>
        <p:txBody>
          <a:bodyPr wrap="square">
            <a:spAutoFit/>
          </a:bodyPr>
          <a:lstStyle/>
          <a:p>
            <a:pPr lvl="0"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as </a:t>
            </a:r>
          </a:p>
          <a:p>
            <a:pPr lvl="0" indent="184150"/>
            <a:r>
              <a:rPr lang="en-GB" altLang="zh-CN" sz="1400" dirty="0">
                <a:ea typeface="Times New Roman" panose="02020603050405020304" pitchFamily="18" charset="0"/>
              </a:rPr>
              <a:t>the 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p>
          <a:p>
            <a:pPr lvl="0" indent="184150"/>
            <a:r>
              <a:rPr lang="en-GB" altLang="zh-CN" sz="1400" i="1" dirty="0">
                <a:ea typeface="Times New Roman" panose="02020603050405020304" pitchFamily="18" charset="0"/>
              </a:rPr>
              <a:t>R</a:t>
            </a:r>
            <a:r>
              <a:rPr lang="en-GB" altLang="zh-CN" sz="1400" dirty="0">
                <a:ea typeface="Times New Roman" panose="02020603050405020304" pitchFamily="18" charset="0"/>
              </a:rPr>
              <a:t> is the radius of the Earth (which can be approximated by the semi-major axis of a reference ellipsoid), </a:t>
            </a:r>
          </a:p>
          <a:p>
            <a:pPr lvl="0" indent="184150"/>
            <a:r>
              <a:rPr lang="en-GB" altLang="zh-CN" sz="1400" i="1" dirty="0" err="1">
                <a:ea typeface="Times New Roman" panose="02020603050405020304" pitchFamily="18" charset="0"/>
              </a:rPr>
              <a:t>P</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p>
          <a:p>
            <a:pPr lvl="0" indent="184150"/>
            <a:r>
              <a:rPr lang="en-GB" altLang="zh-CN" sz="1400" dirty="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p>
          <a:p>
            <a:pPr lvl="0" indent="184150"/>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323528" y="4152761"/>
            <a:ext cx="8478688" cy="1077218"/>
          </a:xfrm>
          <a:prstGeom prst="rect">
            <a:avLst/>
          </a:prstGeom>
        </p:spPr>
        <p:txBody>
          <a:bodyPr wrap="square">
            <a:spAutoFit/>
          </a:bodyPr>
          <a:lstStyle/>
          <a:p>
            <a:pPr lvl="0"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but without the second term).</a:t>
            </a:r>
          </a:p>
          <a:p>
            <a:pPr lvl="0" indent="184150"/>
            <a:endParaRPr lang="en-GB" sz="1600" dirty="0"/>
          </a:p>
          <a:p>
            <a:pPr lvl="0" indent="184150"/>
            <a:r>
              <a:rPr lang="en-GB" sz="1600" i="1" dirty="0"/>
              <a:t>Gravity 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p>
          <a:p>
            <a:pPr lvl="0" indent="184150"/>
            <a:r>
              <a:rPr lang="en-GB" sz="1600" dirty="0"/>
              <a:t>the disturbing potential </a:t>
            </a:r>
            <a:r>
              <a:rPr lang="en-GB" sz="1600" i="1" dirty="0"/>
              <a:t>T:</a:t>
            </a:r>
            <a:r>
              <a:rPr lang="en-GB" sz="1600" dirty="0"/>
              <a:t> </a:t>
            </a:r>
            <a:r>
              <a:rPr lang="en-GB" altLang="zh-CN" sz="1600" dirty="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extLst>
                        <a:ext uri="{9D8B030D-6E8A-4147-A177-3AD203B41FA5}">
                          <a16:colId xmlns:a16="http://schemas.microsoft.com/office/drawing/2014/main" xmlns="" val="20000"/>
                        </a:ext>
                      </a:extLst>
                    </a:gridCol>
                    <a:gridCol w="7156460">
                      <a:extLst>
                        <a:ext uri="{9D8B030D-6E8A-4147-A177-3AD203B41FA5}">
                          <a16:colId xmlns:a16="http://schemas.microsoft.com/office/drawing/2014/main" xmlns="" val="20001"/>
                        </a:ext>
                      </a:extLst>
                    </a:gridCol>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a:rPr>
                                  </m:ctrlPr>
                                </m:dPr>
                                <m:e>
                                  <m:m>
                                    <m:mPr>
                                      <m:mcs>
                                        <m:mc>
                                          <m:mcPr>
                                            <m:count m:val="3"/>
                                            <m:mcJc m:val="center"/>
                                          </m:mcPr>
                                        </m:mc>
                                      </m:mcs>
                                      <m:ctrlPr>
                                        <a:rPr lang="cs-CZ" sz="1800" i="1">
                                          <a:solidFill>
                                            <a:schemeClr val="tx1"/>
                                          </a:solidFill>
                                          <a:effectLst/>
                                          <a:latin typeface="Cambria Math"/>
                                        </a:rPr>
                                      </m:ctrlPr>
                                    </m:mPr>
                                    <m:mr>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a:rPr>
                                  </m:ctrlPr>
                                </m:dPr>
                                <m:e>
                                  <m:m>
                                    <m:mPr>
                                      <m:mcs>
                                        <m:mc>
                                          <m:mcPr>
                                            <m:count m:val="3"/>
                                            <m:mcJc m:val="center"/>
                                          </m:mcPr>
                                        </m:mc>
                                      </m:mcs>
                                      <m:ctrlPr>
                                        <a:rPr lang="cs-CZ" sz="1600" i="1">
                                          <a:solidFill>
                                            <a:schemeClr val="tx1"/>
                                          </a:solidFill>
                                          <a:effectLst/>
                                          <a:latin typeface="Cambria Math"/>
                                        </a:rPr>
                                      </m:ctrlPr>
                                    </m:mPr>
                                    <m:mr>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a:rPr>
                                            </m:ctrlPr>
                                          </m:fPr>
                                          <m:num>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extLst>
                      <a:ext uri="{0D108BD9-81ED-4DB2-BD59-A6C34878D82A}">
                        <a16:rowId xmlns:a16="http://schemas.microsoft.com/office/drawing/2014/main" xmlns="" val="10000"/>
                      </a:ext>
                    </a:extLst>
                  </a:tr>
                </a:tbl>
              </a:graphicData>
            </a:graphic>
          </p:graphicFrame>
        </mc:Choice>
        <mc:Fallback xmlns="">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5"/>
                          <a:stretch>
                            <a:fillRect l="-2723" t="-410" r="-426" b="-2049"/>
                          </a:stretch>
                        </a:blipFill>
                      </a:tcPr>
                    </a:tc>
                  </a:tr>
                </a:tbl>
              </a:graphicData>
            </a:graphic>
          </p:graphicFrame>
        </mc:Fallback>
      </mc:AlternateContent>
    </p:spTree>
    <p:extLst>
      <p:ext uri="{BB962C8B-B14F-4D97-AF65-F5344CB8AC3E}">
        <p14:creationId xmlns:p14="http://schemas.microsoft.com/office/powerpoint/2010/main" val="99648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30231" y="116632"/>
            <a:ext cx="6913769" cy="6567799"/>
          </a:xfrm>
          <a:prstGeom prst="rect">
            <a:avLst/>
          </a:prstGeom>
        </p:spPr>
      </p:pic>
      <p:sp>
        <p:nvSpPr>
          <p:cNvPr id="3" name="TextovéPole 2"/>
          <p:cNvSpPr txBox="1"/>
          <p:nvPr/>
        </p:nvSpPr>
        <p:spPr>
          <a:xfrm>
            <a:off x="2411760" y="6165304"/>
            <a:ext cx="4464496" cy="307777"/>
          </a:xfrm>
          <a:prstGeom prst="rect">
            <a:avLst/>
          </a:prstGeom>
          <a:noFill/>
        </p:spPr>
        <p:txBody>
          <a:bodyPr wrap="square" rtlCol="0">
            <a:spAutoFit/>
          </a:bodyPr>
          <a:lstStyle/>
          <a:p>
            <a:r>
              <a:rPr lang="cs-CZ" sz="1400" dirty="0" err="1">
                <a:solidFill>
                  <a:schemeClr val="bg1"/>
                </a:solidFill>
              </a:rPr>
              <a:t>A.H.Saad</a:t>
            </a:r>
            <a:r>
              <a:rPr lang="cs-CZ" sz="1400" dirty="0">
                <a:solidFill>
                  <a:schemeClr val="bg1"/>
                </a:solidFill>
              </a:rPr>
              <a:t>, </a:t>
            </a:r>
            <a:r>
              <a:rPr lang="cs-CZ" sz="1400" dirty="0" err="1">
                <a:solidFill>
                  <a:schemeClr val="bg1"/>
                </a:solidFill>
              </a:rPr>
              <a:t>The</a:t>
            </a:r>
            <a:r>
              <a:rPr lang="cs-CZ" sz="1400" dirty="0">
                <a:solidFill>
                  <a:schemeClr val="bg1"/>
                </a:solidFill>
              </a:rPr>
              <a:t> </a:t>
            </a:r>
            <a:r>
              <a:rPr lang="cs-CZ" sz="1400" dirty="0" err="1">
                <a:solidFill>
                  <a:schemeClr val="bg1"/>
                </a:solidFill>
              </a:rPr>
              <a:t>Leading</a:t>
            </a:r>
            <a:r>
              <a:rPr lang="cs-CZ" sz="1400" dirty="0">
                <a:solidFill>
                  <a:schemeClr val="bg1"/>
                </a:solidFill>
              </a:rPr>
              <a:t> </a:t>
            </a:r>
            <a:r>
              <a:rPr lang="cs-CZ" sz="1400" dirty="0" err="1">
                <a:solidFill>
                  <a:schemeClr val="bg1"/>
                </a:solidFill>
              </a:rPr>
              <a:t>Edge</a:t>
            </a:r>
            <a:r>
              <a:rPr lang="cs-CZ" sz="1400" dirty="0">
                <a:solidFill>
                  <a:schemeClr val="bg1"/>
                </a:solidFill>
              </a:rPr>
              <a:t>, 942-950, </a:t>
            </a:r>
            <a:r>
              <a:rPr lang="cs-CZ" sz="1400" dirty="0" err="1">
                <a:solidFill>
                  <a:schemeClr val="bg1"/>
                </a:solidFill>
              </a:rPr>
              <a:t>Aug</a:t>
            </a:r>
            <a:r>
              <a:rPr lang="cs-CZ" sz="1400" dirty="0">
                <a:solidFill>
                  <a:schemeClr val="bg1"/>
                </a:solidFill>
              </a:rPr>
              <a:t>. 2006</a:t>
            </a:r>
          </a:p>
        </p:txBody>
      </p:sp>
      <p:pic>
        <p:nvPicPr>
          <p:cNvPr id="4" name="Obrázek 3"/>
          <p:cNvPicPr>
            <a:picLocks noChangeAspect="1"/>
          </p:cNvPicPr>
          <p:nvPr/>
        </p:nvPicPr>
        <p:blipFill rotWithShape="1">
          <a:blip r:embed="rId4"/>
          <a:srcRect l="38961" t="51306" r="24675" b="1739"/>
          <a:stretch/>
        </p:blipFill>
        <p:spPr>
          <a:xfrm>
            <a:off x="107504" y="404664"/>
            <a:ext cx="2016225" cy="1944216"/>
          </a:xfrm>
          <a:prstGeom prst="rect">
            <a:avLst/>
          </a:prstGeom>
        </p:spPr>
      </p:pic>
      <p:sp>
        <p:nvSpPr>
          <p:cNvPr id="5" name="TextovéPole 4">
            <a:extLst>
              <a:ext uri="{FF2B5EF4-FFF2-40B4-BE49-F238E27FC236}">
                <a16:creationId xmlns:a16="http://schemas.microsoft.com/office/drawing/2014/main" xmlns="" id="{D991AEDA-E19D-F86B-B5FB-5C335BE256CB}"/>
              </a:ext>
            </a:extLst>
          </p:cNvPr>
          <p:cNvSpPr txBox="1"/>
          <p:nvPr/>
        </p:nvSpPr>
        <p:spPr>
          <a:xfrm>
            <a:off x="143700" y="3429000"/>
            <a:ext cx="1781257"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Marussi</a:t>
            </a:r>
            <a:r>
              <a:rPr lang="en-US" dirty="0">
                <a:latin typeface="Times New Roman" panose="02020603050405020304" pitchFamily="18" charset="0"/>
                <a:cs typeface="Times New Roman" panose="02020603050405020304" pitchFamily="18" charset="0"/>
              </a:rPr>
              <a:t> tensor</a:t>
            </a:r>
          </a:p>
          <a:p>
            <a:r>
              <a:rPr lang="en-US" dirty="0">
                <a:latin typeface="Times New Roman" panose="02020603050405020304" pitchFamily="18" charset="0"/>
                <a:cs typeface="Times New Roman" panose="02020603050405020304" pitchFamily="18" charset="0"/>
              </a:rPr>
              <a:t>for the salt dome</a:t>
            </a:r>
          </a:p>
          <a:p>
            <a:r>
              <a:rPr lang="en-US" sz="1200" dirty="0">
                <a:latin typeface="Times New Roman" panose="02020603050405020304" pitchFamily="18" charset="0"/>
                <a:cs typeface="Times New Roman" panose="02020603050405020304" pitchFamily="18" charset="0"/>
              </a:rPr>
              <a:t>                                right</a:t>
            </a:r>
            <a:endParaRPr lang="cs-CZ"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885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399646" y="805691"/>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399646" y="805691"/>
                <a:ext cx="4271234" cy="428322"/>
              </a:xfrm>
              <a:prstGeom prst="rect">
                <a:avLst/>
              </a:prstGeom>
              <a:blipFill rotWithShape="0">
                <a:blip r:embed="rId3"/>
                <a:stretch>
                  <a:fillRect t="-8571" r="-571" b="-1714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 name="Obdélník 5"/>
              <p:cNvSpPr/>
              <p:nvPr/>
            </p:nvSpPr>
            <p:spPr>
              <a:xfrm>
                <a:off x="977219" y="1288993"/>
                <a:ext cx="8424936" cy="537135"/>
              </a:xfrm>
              <a:prstGeom prst="rect">
                <a:avLst/>
              </a:prstGeom>
            </p:spPr>
            <p:txBody>
              <a:bodyPr wrap="square">
                <a:spAutoFit/>
              </a:bodyPr>
              <a:lstStyle/>
              <a:p>
                <a:r>
                  <a:rPr lang="cs-CZ" sz="2000" i="1" dirty="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a:rPr>
                        </m:ctrlPr>
                      </m:naryPr>
                      <m:sub>
                        <m:d>
                          <m:dPr>
                            <m:begChr m:val="{"/>
                            <m:endChr m:val="}"/>
                            <m:ctrlPr>
                              <a:rPr lang="cs-CZ" sz="2000" i="1">
                                <a:effectLst/>
                                <a:latin typeface="Cambria Math"/>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a:rPr>
                            </m:ctrlPr>
                          </m:sSubPr>
                          <m:e>
                            <m:d>
                              <m:dPr>
                                <m:ctrlPr>
                                  <a:rPr lang="cs-CZ" sz="2000" i="1">
                                    <a:effectLst/>
                                    <a:latin typeface="Cambria Math"/>
                                  </a:rPr>
                                </m:ctrlPr>
                              </m:dPr>
                              <m:e>
                                <m:sSub>
                                  <m:sSubPr>
                                    <m:ctrlPr>
                                      <a:rPr lang="cs-CZ" sz="2000" i="1">
                                        <a:effectLst/>
                                        <a:latin typeface="Cambria Math"/>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77219" y="1288993"/>
                <a:ext cx="8424936" cy="537135"/>
              </a:xfrm>
              <a:prstGeom prst="rect">
                <a:avLst/>
              </a:prstGeom>
              <a:blipFill rotWithShape="0">
                <a:blip r:embed="rId4"/>
                <a:stretch>
                  <a:fillRect l="-724" t="-78652" b="-121348"/>
                </a:stretch>
              </a:blipFill>
            </p:spPr>
            <p:txBody>
              <a:bodyPr/>
              <a:lstStyle/>
              <a:p>
                <a:r>
                  <a:rPr lang="cs-CZ">
                    <a:noFill/>
                  </a:rPr>
                  <a:t> </a:t>
                </a:r>
              </a:p>
            </p:txBody>
          </p:sp>
        </mc:Fallback>
      </mc:AlternateContent>
      <p:sp>
        <p:nvSpPr>
          <p:cNvPr id="7" name="Obdélník 6"/>
          <p:cNvSpPr/>
          <p:nvPr/>
        </p:nvSpPr>
        <p:spPr>
          <a:xfrm>
            <a:off x="977219" y="1784150"/>
            <a:ext cx="7974632" cy="400110"/>
          </a:xfrm>
          <a:prstGeom prst="rect">
            <a:avLst/>
          </a:prstGeom>
        </p:spPr>
        <p:txBody>
          <a:bodyPr wrap="square">
            <a:spAutoFit/>
          </a:bodyPr>
          <a:lstStyle/>
          <a:p>
            <a:r>
              <a:rPr lang="cs-CZ" sz="2000" i="1" dirty="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2399646" y="2968020"/>
                <a:ext cx="4285340" cy="970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a:rPr>
                          </m:ctrlPr>
                        </m:fPr>
                        <m:num>
                          <m:sSup>
                            <m:sSupPr>
                              <m:ctrlPr>
                                <a:rPr lang="cs-CZ" i="1">
                                  <a:latin typeface="Cambria Math"/>
                                </a:rPr>
                              </m:ctrlPr>
                            </m:sSupPr>
                            <m:e>
                              <m:d>
                                <m:dPr>
                                  <m:ctrlPr>
                                    <a:rPr lang="cs-CZ" i="1">
                                      <a:latin typeface="Cambria Math"/>
                                    </a:rPr>
                                  </m:ctrlPr>
                                </m:dPr>
                                <m:e>
                                  <m:f>
                                    <m:fPr>
                                      <m:type m:val="lin"/>
                                      <m:ctrlPr>
                                        <a:rPr lang="cs-CZ" i="1">
                                          <a:latin typeface="Cambria Math"/>
                                        </a:rPr>
                                      </m:ctrlPr>
                                    </m:fPr>
                                    <m:num>
                                      <m:sSub>
                                        <m:sSubPr>
                                          <m:ctrlPr>
                                            <a:rPr lang="cs-CZ" i="1">
                                              <a:latin typeface="Cambria Math"/>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a:rPr>
                              </m:ctrlPr>
                            </m:sSupPr>
                            <m:e>
                              <m:d>
                                <m:dPr>
                                  <m:ctrlPr>
                                    <a:rPr lang="cs-CZ" i="1">
                                      <a:latin typeface="Cambria Math"/>
                                    </a:rPr>
                                  </m:ctrlPr>
                                </m:dPr>
                                <m:e>
                                  <m:f>
                                    <m:fPr>
                                      <m:type m:val="lin"/>
                                      <m:ctrlPr>
                                        <a:rPr lang="cs-CZ" i="1">
                                          <a:latin typeface="Cambria Math"/>
                                        </a:rPr>
                                      </m:ctrlPr>
                                    </m:fPr>
                                    <m:num>
                                      <m:sSub>
                                        <m:sSubPr>
                                          <m:ctrlPr>
                                            <a:rPr lang="cs-CZ" i="1">
                                              <a:latin typeface="Cambria Math"/>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en-US" dirty="0"/>
              </a:p>
              <a:p>
                <a:r>
                  <a:rPr lang="en-US" dirty="0"/>
                  <a:t>          </a:t>
                </a:r>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2399646" y="2968020"/>
                <a:ext cx="4285340" cy="970458"/>
              </a:xfrm>
              <a:prstGeom prst="rect">
                <a:avLst/>
              </a:prstGeom>
              <a:blipFill rotWithShape="0">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1081276" y="3274154"/>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lang="en-GB"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kumimoji="0" lang="en-GB" b="0" i="0" u="none" strike="noStrike" cap="none" normalizeH="0" baseline="0" dirty="0">
              <a:ln>
                <a:noFill/>
              </a:ln>
              <a:solidFill>
                <a:schemeClr val="tx1"/>
              </a:solidFill>
              <a:effectLst/>
              <a:ea typeface="Times New Roman" panose="02020603050405020304" pitchFamily="18" charset="0"/>
            </a:endParaRPr>
          </a:p>
        </p:txBody>
      </p:sp>
      <p:sp>
        <p:nvSpPr>
          <p:cNvPr id="12" name="Obdélník 11"/>
          <p:cNvSpPr/>
          <p:nvPr/>
        </p:nvSpPr>
        <p:spPr>
          <a:xfrm>
            <a:off x="1386643" y="17206"/>
            <a:ext cx="6100791" cy="646331"/>
          </a:xfrm>
          <a:prstGeom prst="rect">
            <a:avLst/>
          </a:prstGeom>
        </p:spPr>
        <p:txBody>
          <a:bodyPr wrap="square">
            <a:spAutoFit/>
          </a:bodyPr>
          <a:lstStyle/>
          <a:p>
            <a:r>
              <a:rPr lang="en-GB" b="1" dirty="0">
                <a:latin typeface="Times New Roman" panose="02020603050405020304" pitchFamily="18" charset="0"/>
                <a:ea typeface="Times New Roman" panose="02020603050405020304" pitchFamily="18" charset="0"/>
                <a:cs typeface="Times New Roman" panose="02020603050405020304" pitchFamily="18" charset="0"/>
              </a:rPr>
              <a:t>Under any coordinate transformation, </a:t>
            </a:r>
            <a:r>
              <a:rPr lang="en-GB" b="1" dirty="0" err="1">
                <a:latin typeface="Times New Roman" panose="02020603050405020304" pitchFamily="18" charset="0"/>
                <a:ea typeface="Times New Roman" panose="02020603050405020304" pitchFamily="18" charset="0"/>
                <a:cs typeface="Times New Roman" panose="02020603050405020304" pitchFamily="18" charset="0"/>
              </a:rPr>
              <a:t>Marussi</a:t>
            </a:r>
            <a:r>
              <a:rPr lang="en-GB" b="1" dirty="0">
                <a:latin typeface="Times New Roman" panose="02020603050405020304" pitchFamily="18" charset="0"/>
                <a:ea typeface="Times New Roman" panose="02020603050405020304" pitchFamily="18" charset="0"/>
                <a:cs typeface="Times New Roman" panose="02020603050405020304" pitchFamily="18" charset="0"/>
              </a:rPr>
              <a:t> tensor Γ preserves just 3 invariants</a:t>
            </a:r>
            <a:endParaRPr lang="cs-CZ" dirty="0">
              <a:latin typeface="Times New Roman" panose="02020603050405020304" pitchFamily="18" charset="0"/>
              <a:cs typeface="Times New Roman" panose="02020603050405020304" pitchFamily="18" charset="0"/>
            </a:endParaRPr>
          </a:p>
        </p:txBody>
      </p:sp>
      <p:sp>
        <p:nvSpPr>
          <p:cNvPr id="13" name="Obdélník 12"/>
          <p:cNvSpPr/>
          <p:nvPr/>
        </p:nvSpPr>
        <p:spPr>
          <a:xfrm>
            <a:off x="282123" y="2468354"/>
            <a:ext cx="8418080" cy="369332"/>
          </a:xfrm>
          <a:prstGeom prst="rect">
            <a:avLst/>
          </a:prstGeom>
        </p:spPr>
        <p:txBody>
          <a:bodyPr wrap="square">
            <a:spAutoFit/>
          </a:bodyPr>
          <a:lstStyle/>
          <a:p>
            <a:pPr lvl="0" indent="184150" algn="just">
              <a:tabLst>
                <a:tab pos="733425" algn="l"/>
                <a:tab pos="5164138"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Pedersen &amp; Rasmussen (1990) showed that the ratio</a:t>
            </a:r>
            <a:r>
              <a:rPr lang="en-GB" i="1" dirty="0">
                <a:latin typeface="Times New Roman" panose="02020603050405020304" pitchFamily="18" charset="0"/>
                <a:ea typeface="Times New Roman" panose="02020603050405020304" pitchFamily="18" charset="0"/>
                <a:cs typeface="Times New Roman" panose="02020603050405020304" pitchFamily="18" charset="0"/>
              </a:rPr>
              <a:t> I </a:t>
            </a:r>
            <a:r>
              <a:rPr lang="en-GB" dirty="0">
                <a:latin typeface="Times New Roman" panose="02020603050405020304" pitchFamily="18" charset="0"/>
                <a:ea typeface="Times New Roman" panose="02020603050405020304" pitchFamily="18" charset="0"/>
                <a:cs typeface="Times New Roman" panose="02020603050405020304" pitchFamily="18" charset="0"/>
              </a:rPr>
              <a:t>of</a:t>
            </a:r>
            <a:r>
              <a:rPr lang="en-GB" i="1" dirty="0">
                <a:latin typeface="Times New Roman" panose="02020603050405020304" pitchFamily="18" charset="0"/>
                <a:ea typeface="Times New Roman" panose="02020603050405020304" pitchFamily="18" charset="0"/>
                <a:cs typeface="Times New Roman" panose="02020603050405020304" pitchFamily="18" charset="0"/>
              </a:rPr>
              <a:t> </a:t>
            </a:r>
            <a:r>
              <a:rPr lang="en-GB" b="1" i="1" dirty="0">
                <a:latin typeface="Times New Roman" panose="02020603050405020304" pitchFamily="18" charset="0"/>
                <a:ea typeface="Times New Roman" panose="02020603050405020304" pitchFamily="18" charset="0"/>
                <a:cs typeface="Times New Roman" panose="02020603050405020304" pitchFamily="18" charset="0"/>
              </a:rPr>
              <a:t>I</a:t>
            </a:r>
            <a:r>
              <a:rPr lang="en-GB" b="1" i="1" baseline="-30000" dirty="0">
                <a:latin typeface="Times New Roman" panose="02020603050405020304" pitchFamily="18" charset="0"/>
                <a:ea typeface="Times New Roman" panose="02020603050405020304" pitchFamily="18" charset="0"/>
                <a:cs typeface="Times New Roman" panose="02020603050405020304" pitchFamily="18" charset="0"/>
              </a:rPr>
              <a:t>1</a:t>
            </a:r>
            <a:r>
              <a:rPr lang="en-GB" i="1" dirty="0">
                <a:latin typeface="Times New Roman" panose="02020603050405020304" pitchFamily="18" charset="0"/>
                <a:ea typeface="Times New Roman" panose="02020603050405020304" pitchFamily="18" charset="0"/>
                <a:cs typeface="Times New Roman" panose="02020603050405020304" pitchFamily="18" charset="0"/>
              </a:rPr>
              <a:t> </a:t>
            </a:r>
            <a:r>
              <a:rPr lang="en-GB" dirty="0">
                <a:latin typeface="Times New Roman" panose="02020603050405020304" pitchFamily="18" charset="0"/>
                <a:ea typeface="Times New Roman" panose="02020603050405020304" pitchFamily="18" charset="0"/>
                <a:cs typeface="Times New Roman" panose="02020603050405020304" pitchFamily="18" charset="0"/>
              </a:rPr>
              <a:t>and </a:t>
            </a:r>
            <a:r>
              <a:rPr lang="en-GB" b="1" i="1" dirty="0">
                <a:latin typeface="Times New Roman" panose="02020603050405020304" pitchFamily="18" charset="0"/>
                <a:ea typeface="Times New Roman" panose="02020603050405020304" pitchFamily="18" charset="0"/>
                <a:cs typeface="Times New Roman" panose="02020603050405020304" pitchFamily="18" charset="0"/>
              </a:rPr>
              <a:t>I</a:t>
            </a:r>
            <a:r>
              <a:rPr lang="en-GB" b="1" i="1"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en-GB" b="1" i="1" dirty="0">
                <a:latin typeface="Times New Roman" panose="02020603050405020304" pitchFamily="18" charset="0"/>
                <a:ea typeface="Times New Roman" panose="02020603050405020304" pitchFamily="18" charset="0"/>
                <a:cs typeface="Times New Roman" panose="02020603050405020304" pitchFamily="18" charset="0"/>
              </a:rPr>
              <a:t> </a:t>
            </a:r>
            <a:r>
              <a:rPr lang="en-GB" dirty="0">
                <a:latin typeface="Times New Roman" panose="02020603050405020304" pitchFamily="18" charset="0"/>
                <a:ea typeface="Times New Roman" panose="02020603050405020304" pitchFamily="18" charset="0"/>
                <a:cs typeface="Times New Roman" panose="02020603050405020304" pitchFamily="18" charset="0"/>
              </a:rPr>
              <a:t>(dimensionless) </a:t>
            </a:r>
          </a:p>
        </p:txBody>
      </p:sp>
      <p:sp>
        <p:nvSpPr>
          <p:cNvPr id="14" name="Obdélník 13"/>
          <p:cNvSpPr/>
          <p:nvPr/>
        </p:nvSpPr>
        <p:spPr>
          <a:xfrm>
            <a:off x="107504" y="3766597"/>
            <a:ext cx="8680899" cy="369332"/>
          </a:xfrm>
          <a:prstGeom prst="rect">
            <a:avLst/>
          </a:prstGeom>
        </p:spPr>
        <p:txBody>
          <a:bodyPr wrap="square">
            <a:spAutoFit/>
          </a:bodyPr>
          <a:lstStyle/>
          <a:p>
            <a:pPr lvl="0" indent="184150" algn="just">
              <a:tabLst>
                <a:tab pos="733425" algn="l"/>
                <a:tab pos="5164138" algn="l"/>
              </a:tabLst>
            </a:pPr>
            <a:r>
              <a:rPr lang="en-GB" dirty="0">
                <a:latin typeface="Times New Roman" panose="02020603050405020304" pitchFamily="18" charset="0"/>
                <a:ea typeface="Times New Roman" panose="02020603050405020304" pitchFamily="18" charset="0"/>
                <a:cs typeface="Times New Roman" panose="02020603050405020304" pitchFamily="18" charset="0"/>
              </a:rPr>
              <a:t>lies between 0 and 1 for any potential field. If the causative body is strictly 2D, then </a:t>
            </a:r>
            <a:r>
              <a:rPr lang="en-GB" i="1" dirty="0">
                <a:latin typeface="Times New Roman" panose="02020603050405020304" pitchFamily="18" charset="0"/>
                <a:ea typeface="Times New Roman" panose="02020603050405020304" pitchFamily="18" charset="0"/>
                <a:cs typeface="Times New Roman" panose="02020603050405020304" pitchFamily="18" charset="0"/>
              </a:rPr>
              <a:t>I</a:t>
            </a:r>
            <a:r>
              <a:rPr lang="en-GB" dirty="0">
                <a:latin typeface="Times New Roman" panose="02020603050405020304" pitchFamily="18" charset="0"/>
                <a:ea typeface="Times New Roman" panose="02020603050405020304" pitchFamily="18" charset="0"/>
                <a:cs typeface="Times New Roman" panose="02020603050405020304" pitchFamily="18" charset="0"/>
              </a:rPr>
              <a:t> = 0.</a:t>
            </a:r>
            <a:endParaRPr lang="en-GB"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Obdélník 14"/>
              <p:cNvSpPr/>
              <p:nvPr/>
            </p:nvSpPr>
            <p:spPr>
              <a:xfrm>
                <a:off x="195532" y="4235485"/>
                <a:ext cx="9988310" cy="2471959"/>
              </a:xfrm>
              <a:prstGeom prst="rect">
                <a:avLst/>
              </a:prstGeom>
            </p:spPr>
            <p:txBody>
              <a:bodyPr wrap="square">
                <a:spAutoFit/>
              </a:bodyPr>
              <a:lstStyle/>
              <a:p>
                <a:pPr indent="183515" algn="just">
                  <a:lnSpc>
                    <a:spcPct val="150000"/>
                  </a:lnSpc>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The </a:t>
                </a:r>
                <a:r>
                  <a:rPr lang="en-GB" i="1" dirty="0">
                    <a:effectLst/>
                    <a:latin typeface="Times New Roman" panose="02020603050405020304" pitchFamily="18" charset="0"/>
                    <a:ea typeface="Times New Roman" panose="02020603050405020304" pitchFamily="18" charset="0"/>
                    <a:cs typeface="Times New Roman" panose="02020603050405020304" pitchFamily="18" charset="0"/>
                  </a:rPr>
                  <a:t>strike angle</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i="1" dirty="0" err="1">
                    <a:effectLst/>
                    <a:latin typeface="Times New Roman" panose="02020603050405020304" pitchFamily="18" charset="0"/>
                    <a:ea typeface="Times New Roman" panose="02020603050405020304" pitchFamily="18" charset="0"/>
                    <a:cs typeface="Times New Roman" panose="02020603050405020304" pitchFamily="18" charset="0"/>
                  </a:rPr>
                  <a:t>θ</a:t>
                </a:r>
                <a:r>
                  <a:rPr lang="en-GB" i="1" baseline="-25000" dirty="0" err="1">
                    <a:effectLst/>
                    <a:latin typeface="Times New Roman" panose="02020603050405020304" pitchFamily="18" charset="0"/>
                    <a:ea typeface="Times New Roman" panose="02020603050405020304" pitchFamily="18" charset="0"/>
                    <a:cs typeface="Times New Roman" panose="02020603050405020304" pitchFamily="18" charset="0"/>
                  </a:rPr>
                  <a:t>S</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(also known as strike lineaments or strike direction) is defined as</a:t>
                </a:r>
                <a:endParaRPr lang="cs-CZ"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3515" algn="just">
                  <a:lnSpc>
                    <a:spcPct val="150000"/>
                  </a:lnSpc>
                  <a:spcAft>
                    <a:spcPts val="0"/>
                  </a:spcAft>
                </a:pPr>
                <a:r>
                  <a:rPr lang="en-GB" dirty="0">
                    <a:effectLst/>
                    <a:latin typeface="+mn-lt"/>
                    <a:ea typeface="Times New Roman" panose="02020603050405020304" pitchFamily="18" charset="0"/>
                  </a:rPr>
                  <a:t>       </a:t>
                </a:r>
                <a14:m>
                  <m:oMath xmlns:m="http://schemas.openxmlformats.org/officeDocument/2006/math">
                    <m:func>
                      <m:funcPr>
                        <m:ctrlPr>
                          <a:rPr lang="cs-CZ" sz="2000" i="1">
                            <a:effectLst/>
                            <a:latin typeface="Cambria Math"/>
                            <a:ea typeface="Times New Roman" panose="02020603050405020304" pitchFamily="18" charset="0"/>
                          </a:rPr>
                        </m:ctrlPr>
                      </m:funcPr>
                      <m:fName>
                        <m:r>
                          <m:rPr>
                            <m:sty m:val="p"/>
                          </m:rPr>
                          <a:rPr lang="en-GB" sz="2000">
                            <a:effectLst/>
                            <a:latin typeface="Cambria Math" panose="02040503050406030204" pitchFamily="18" charset="0"/>
                            <a:ea typeface="Times New Roman" panose="02020603050405020304" pitchFamily="18" charset="0"/>
                          </a:rPr>
                          <m:t>tan</m:t>
                        </m:r>
                      </m:fName>
                      <m:e>
                        <m:r>
                          <a:rPr lang="en-GB" sz="2000" i="1">
                            <a:effectLst/>
                            <a:latin typeface="Cambria Math" panose="02040503050406030204" pitchFamily="18" charset="0"/>
                            <a:ea typeface="Times New Roman" panose="02020603050405020304" pitchFamily="18" charset="0"/>
                          </a:rPr>
                          <m:t>2</m:t>
                        </m:r>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rPr>
                              <m:t>𝑠</m:t>
                            </m:r>
                          </m:sub>
                        </m:sSub>
                      </m:e>
                    </m:func>
                    <m:r>
                      <a:rPr lang="en-GB" sz="2000" b="1"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2 </m:t>
                    </m:r>
                    <m:f>
                      <m:fPr>
                        <m:ctrlPr>
                          <a:rPr lang="cs-CZ" sz="2000" b="1" i="1">
                            <a:effectLst/>
                            <a:latin typeface="Cambria Math"/>
                            <a:ea typeface="Times New Roman" panose="02020603050405020304" pitchFamily="18" charset="0"/>
                          </a:rPr>
                        </m:ctrlPr>
                      </m:fPr>
                      <m:num>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d>
                          <m:dPr>
                            <m:ctrlPr>
                              <a:rPr lang="cs-CZ" sz="2000" i="1">
                                <a:effectLst/>
                                <a:latin typeface="Cambria Math"/>
                                <a:ea typeface="Times New Roman" panose="02020603050405020304" pitchFamily="18" charset="0"/>
                              </a:rPr>
                            </m:ctrlPr>
                          </m:dPr>
                          <m:e>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Sub>
                          </m:e>
                        </m:d>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den>
                    </m:f>
                    <m:r>
                      <a:rPr lang="en-GB" sz="2000" i="1">
                        <a:effectLst/>
                        <a:latin typeface="Cambria Math" panose="02040503050406030204" pitchFamily="18" charset="0"/>
                        <a:ea typeface="Times New Roman" panose="02020603050405020304" pitchFamily="18" charset="0"/>
                      </a:rPr>
                      <m:t>=2</m:t>
                    </m:r>
                    <m:f>
                      <m:fPr>
                        <m:ctrlPr>
                          <a:rPr lang="cs-CZ" sz="2000" b="1" i="1">
                            <a:effectLst/>
                            <a:latin typeface="Cambria Math"/>
                            <a:ea typeface="Times New Roman" panose="02020603050405020304" pitchFamily="18" charset="0"/>
                          </a:rPr>
                        </m:ctrlPr>
                      </m:fPr>
                      <m:num>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a:ea typeface="Times New Roman" panose="02020603050405020304" pitchFamily="18" charset="0"/>
                              </a:rPr>
                            </m:ctrlPr>
                          </m:sSubSupPr>
                          <m:e>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 </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up/>
                            </m:sSubSup>
                            <m:r>
                              <a:rPr lang="en-GB" sz="2000">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sSubSup>
                        <m:r>
                          <a:rPr lang="en-GB" sz="2000" i="1">
                            <a:effectLst/>
                            <a:latin typeface="Cambria Math" panose="02040503050406030204" pitchFamily="18" charset="0"/>
                            <a:ea typeface="Times New Roman" panose="02020603050405020304" pitchFamily="18" charset="0"/>
                          </a:rPr>
                          <m:t>)</m:t>
                        </m:r>
                      </m:den>
                    </m:f>
                  </m:oMath>
                </a14:m>
                <a:r>
                  <a:rPr lang="en-GB" sz="2000" b="1" dirty="0">
                    <a:effectLst/>
                    <a:latin typeface="+mn-lt"/>
                    <a:ea typeface="Times New Roman" panose="02020603050405020304" pitchFamily="18" charset="0"/>
                  </a:rPr>
                  <a:t>                                         </a:t>
                </a:r>
              </a:p>
              <a:p>
                <a:pPr algn="just">
                  <a:spcAft>
                    <a:spcPts val="0"/>
                  </a:spcAft>
                </a:pPr>
                <a:endParaRPr lang="en-GB" sz="1400" dirty="0">
                  <a:effectLst/>
                  <a:latin typeface="+mn-lt"/>
                  <a:ea typeface="Times New Roman" panose="02020603050405020304" pitchFamily="18" charset="0"/>
                </a:endParaRPr>
              </a:p>
              <a:p>
                <a:pPr algn="just">
                  <a:spcAft>
                    <a:spcPts val="0"/>
                  </a:spcAft>
                </a:pPr>
                <a:r>
                  <a:rPr lang="en-GB" sz="1400" dirty="0">
                    <a:latin typeface="+mn-lt"/>
                    <a:ea typeface="Times New Roman" panose="02020603050405020304" pitchFamily="18" charset="0"/>
                  </a:rPr>
                  <a:t>      </a:t>
                </a:r>
                <a:r>
                  <a:rPr lang="en-GB" sz="1400" dirty="0">
                    <a:effectLst/>
                    <a:latin typeface="+mn-lt"/>
                    <a:ea typeface="Times New Roman" panose="02020603050405020304" pitchFamily="18" charset="0"/>
                  </a:rPr>
                  <a:t>within a multiple of π/2. Mathematically the strike angle indicates the main direction of  the </a:t>
                </a:r>
                <a:r>
                  <a:rPr lang="en-GB" sz="1400" dirty="0" err="1">
                    <a:effectLst/>
                    <a:latin typeface="+mn-lt"/>
                    <a:ea typeface="Times New Roman" panose="02020603050405020304" pitchFamily="18" charset="0"/>
                  </a:rPr>
                  <a:t>Marussi</a:t>
                </a:r>
                <a:r>
                  <a:rPr lang="en-GB" sz="1400" dirty="0">
                    <a:effectLst/>
                    <a:latin typeface="+mn-lt"/>
                    <a:ea typeface="Times New Roman" panose="02020603050405020304" pitchFamily="18" charset="0"/>
                  </a:rPr>
                  <a:t> tensor.</a:t>
                </a:r>
              </a:p>
              <a:p>
                <a:pPr algn="just">
                  <a:spcAft>
                    <a:spcPts val="0"/>
                  </a:spcAft>
                </a:pPr>
                <a:r>
                  <a:rPr lang="en-GB" sz="1400" dirty="0">
                    <a:effectLst/>
                    <a:latin typeface="+mn-lt"/>
                    <a:ea typeface="Times New Roman" panose="02020603050405020304" pitchFamily="18" charset="0"/>
                  </a:rPr>
                  <a:t>      </a:t>
                </a:r>
                <a:r>
                  <a:rPr lang="en-GB" sz="1400" dirty="0" err="1">
                    <a:effectLst/>
                    <a:latin typeface="+mn-lt"/>
                    <a:ea typeface="Times New Roman" panose="02020603050405020304" pitchFamily="18" charset="0"/>
                  </a:rPr>
                  <a:t>Geophysically</a:t>
                </a:r>
                <a:r>
                  <a:rPr lang="en-GB" sz="1400" dirty="0">
                    <a:effectLst/>
                    <a:latin typeface="+mn-lt"/>
                    <a:ea typeface="Times New Roman" panose="02020603050405020304" pitchFamily="18" charset="0"/>
                  </a:rPr>
                  <a:t> it tells about the main direction of certain stresses.</a:t>
                </a:r>
              </a:p>
              <a:p>
                <a:pPr algn="just">
                  <a:spcAft>
                    <a:spcPts val="0"/>
                  </a:spcAft>
                </a:pPr>
                <a:r>
                  <a:rPr lang="en-GB" sz="1400" dirty="0">
                    <a:latin typeface="+mn-lt"/>
                    <a:ea typeface="Times New Roman" panose="02020603050405020304" pitchFamily="18" charset="0"/>
                  </a:rPr>
                  <a:t>     </a:t>
                </a:r>
                <a:r>
                  <a:rPr lang="en-GB" sz="1400" dirty="0">
                    <a:effectLst/>
                    <a:latin typeface="+mn-lt"/>
                    <a:ea typeface="Times New Roman" panose="02020603050405020304" pitchFamily="18" charset="0"/>
                  </a:rPr>
                  <a:t> Provided that the ratio </a:t>
                </a:r>
                <a:r>
                  <a:rPr lang="en-GB" sz="1400" i="1" dirty="0">
                    <a:effectLst/>
                    <a:latin typeface="+mn-lt"/>
                    <a:ea typeface="Times New Roman" panose="02020603050405020304" pitchFamily="18" charset="0"/>
                  </a:rPr>
                  <a:t>I</a:t>
                </a:r>
                <a:r>
                  <a:rPr lang="en-GB" sz="1400" dirty="0">
                    <a:effectLst/>
                    <a:latin typeface="+mn-lt"/>
                    <a:ea typeface="Times New Roman" panose="02020603050405020304" pitchFamily="18" charset="0"/>
                  </a:rPr>
                  <a:t> is small, the strike angle informs about a dominant 2D structure. </a:t>
                </a:r>
              </a:p>
              <a:p>
                <a:pPr algn="just">
                  <a:spcAft>
                    <a:spcPts val="0"/>
                  </a:spcAft>
                </a:pPr>
                <a:r>
                  <a:rPr lang="en-GB" sz="1400" dirty="0">
                    <a:latin typeface="+mn-lt"/>
                    <a:ea typeface="Times New Roman" panose="02020603050405020304" pitchFamily="18" charset="0"/>
                  </a:rPr>
                  <a:t>      </a:t>
                </a:r>
                <a:r>
                  <a:rPr lang="en-GB" sz="1400" dirty="0">
                    <a:effectLst/>
                    <a:latin typeface="+mn-lt"/>
                    <a:ea typeface="Times New Roman" panose="02020603050405020304" pitchFamily="18" charset="0"/>
                  </a:rPr>
                  <a:t>For more details see </a:t>
                </a:r>
                <a:r>
                  <a:rPr lang="en-GB" sz="1400" dirty="0" err="1">
                    <a:effectLst/>
                    <a:latin typeface="+mn-lt"/>
                    <a:ea typeface="Times New Roman" panose="02020603050405020304" pitchFamily="18" charset="0"/>
                  </a:rPr>
                  <a:t>Beiki</a:t>
                </a:r>
                <a:r>
                  <a:rPr lang="en-GB" sz="1400" dirty="0">
                    <a:effectLst/>
                    <a:latin typeface="+mn-lt"/>
                    <a:ea typeface="Times New Roman" panose="02020603050405020304" pitchFamily="18" charset="0"/>
                  </a:rPr>
                  <a:t> &amp; Pedersen (2010) or Murphy &amp; Dickinson (2009).</a:t>
                </a:r>
                <a:r>
                  <a:rPr lang="en-GB" sz="1400" dirty="0">
                    <a:solidFill>
                      <a:srgbClr val="FF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95532" y="4235485"/>
                <a:ext cx="9988310" cy="2471959"/>
              </a:xfrm>
              <a:prstGeom prst="rect">
                <a:avLst/>
              </a:prstGeom>
              <a:blipFill>
                <a:blip r:embed="rId6"/>
                <a:stretch>
                  <a:fillRect b="-1728"/>
                </a:stretch>
              </a:blipFill>
            </p:spPr>
            <p:txBody>
              <a:bodyPr/>
              <a:lstStyle/>
              <a:p>
                <a:r>
                  <a:rPr lang="cs-CZ">
                    <a:noFill/>
                  </a:rPr>
                  <a:t> </a:t>
                </a:r>
              </a:p>
            </p:txBody>
          </p:sp>
        </mc:Fallback>
      </mc:AlternateContent>
    </p:spTree>
    <p:extLst>
      <p:ext uri="{BB962C8B-B14F-4D97-AF65-F5344CB8AC3E}">
        <p14:creationId xmlns:p14="http://schemas.microsoft.com/office/powerpoint/2010/main" val="3377006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504" y="188640"/>
            <a:ext cx="9036496" cy="763285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The combed strike angle </a:t>
            </a:r>
            <a:r>
              <a:rPr lang="en-GB" sz="2400" i="1" dirty="0">
                <a:effectLst/>
                <a:latin typeface="Times New Roman" panose="02020603050405020304" pitchFamily="18" charset="0"/>
                <a:ea typeface="Calibri" panose="020F0502020204030204" pitchFamily="34" charset="0"/>
                <a:cs typeface="Arial" panose="020B0604020202020204" pitchFamily="34" charset="0"/>
              </a:rPr>
              <a:t>θ…</a:t>
            </a:r>
            <a:endParaRPr lang="en-US" sz="2400" b="1"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…are the strike angles aligned. Being combed, the strike angle indicates existence of  impact craters, or </a:t>
            </a:r>
            <a:r>
              <a:rPr lang="cs-CZ" sz="1600" dirty="0" err="1">
                <a:latin typeface="Times New Roman" panose="02020603050405020304" pitchFamily="18" charset="0"/>
                <a:cs typeface="Times New Roman" panose="02020603050405020304" pitchFamily="18" charset="0"/>
              </a:rPr>
              <a:t>task</a:t>
            </a:r>
            <a:r>
              <a:rPr lang="cs-CZ"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(target) </a:t>
            </a:r>
            <a:r>
              <a:rPr lang="cs-CZ" sz="1600" dirty="0" err="1">
                <a:latin typeface="Times New Roman" panose="02020603050405020304" pitchFamily="18" charset="0"/>
                <a:cs typeface="Times New Roman" panose="02020603050405020304" pitchFamily="18" charset="0"/>
              </a:rPr>
              <a:t>eposits</a:t>
            </a:r>
            <a:r>
              <a:rPr lang="en-US" sz="1600" dirty="0">
                <a:latin typeface="Times New Roman" panose="02020603050405020304" pitchFamily="18" charset="0"/>
                <a:cs typeface="Times New Roman" panose="02020603050405020304" pitchFamily="18" charset="0"/>
              </a:rPr>
              <a:t>, TD, but yields no proof of them; the indication is not unambiguous as for </a:t>
            </a:r>
            <a:r>
              <a:rPr lang="en-US" sz="1600" dirty="0" err="1">
                <a:latin typeface="Times New Roman" panose="02020603050405020304" pitchFamily="18" charset="0"/>
                <a:cs typeface="Times New Roman" panose="02020603050405020304" pitchFamily="18" charset="0"/>
              </a:rPr>
              <a:t>oil&amp;gas</a:t>
            </a:r>
            <a:r>
              <a:rPr lang="en-US" sz="1600" dirty="0">
                <a:latin typeface="Times New Roman" panose="02020603050405020304" pitchFamily="18" charset="0"/>
                <a:cs typeface="Times New Roman" panose="02020603050405020304" pitchFamily="18" charset="0"/>
              </a:rPr>
              <a:t>, it may indicate water, ground water, wadi, deep valley, trench, may be also coal; further information needed (topography, geology, geophysics, …) for specific decision…</a:t>
            </a:r>
          </a:p>
          <a:p>
            <a:pPr algn="just"/>
            <a:endParaRPr lang="en-US" sz="1600" dirty="0">
              <a:latin typeface="Times New Roman" panose="02020603050405020304" pitchFamily="18" charset="0"/>
              <a:cs typeface="Times New Roman" panose="02020603050405020304" pitchFamily="18" charset="0"/>
            </a:endParaRPr>
          </a:p>
          <a:p>
            <a:pPr algn="just"/>
            <a:r>
              <a:rPr lang="en-GB" sz="1600" dirty="0">
                <a:effectLst/>
                <a:latin typeface="Times New Roman" panose="02020603050405020304" pitchFamily="18" charset="0"/>
                <a:ea typeface="Calibri" panose="020F0502020204030204" pitchFamily="34" charset="0"/>
              </a:rPr>
              <a:t>The combed </a:t>
            </a:r>
            <a:r>
              <a:rPr lang="en-GB" sz="1600" i="1" dirty="0">
                <a:effectLst/>
                <a:latin typeface="Times New Roman" panose="02020603050405020304" pitchFamily="18" charset="0"/>
                <a:ea typeface="Calibri" panose="020F0502020204030204" pitchFamily="34" charset="0"/>
                <a:cs typeface="Arial" panose="020B0604020202020204" pitchFamily="34" charset="0"/>
              </a:rPr>
              <a:t>θ</a:t>
            </a:r>
            <a:r>
              <a:rPr lang="en-GB" sz="1600" dirty="0">
                <a:effectLst/>
                <a:latin typeface="Times New Roman" panose="02020603050405020304" pitchFamily="18" charset="0"/>
                <a:ea typeface="Calibri" panose="020F0502020204030204" pitchFamily="34" charset="0"/>
                <a:cs typeface="Arial" panose="020B0604020202020204" pitchFamily="34" charset="0"/>
              </a:rPr>
              <a:t> </a:t>
            </a:r>
            <a:r>
              <a:rPr lang="en-GB" sz="1600" dirty="0">
                <a:effectLst/>
                <a:latin typeface="Times New Roman" panose="02020603050405020304" pitchFamily="18" charset="0"/>
                <a:ea typeface="Calibri" panose="020F0502020204030204" pitchFamily="34" charset="0"/>
              </a:rPr>
              <a:t>may</a:t>
            </a:r>
            <a:r>
              <a:rPr lang="en-GB" sz="1600" i="1" dirty="0">
                <a:effectLst/>
                <a:latin typeface="Times New Roman" panose="02020603050405020304" pitchFamily="18" charset="0"/>
                <a:ea typeface="Calibri" panose="020F0502020204030204" pitchFamily="34" charset="0"/>
              </a:rPr>
              <a:t> </a:t>
            </a:r>
            <a:r>
              <a:rPr lang="en-GB" sz="1600" dirty="0">
                <a:effectLst/>
                <a:latin typeface="Times New Roman" panose="02020603050405020304" pitchFamily="18" charset="0"/>
                <a:ea typeface="Calibri" panose="020F0502020204030204" pitchFamily="34" charset="0"/>
              </a:rPr>
              <a:t>provide information about the direction of deformations. They are parallel to the weakness in the strength of the rock, e.g., direction schistosity and or presence of faults or micro-fault zones. </a:t>
            </a:r>
            <a:endParaRPr lang="en-US" sz="1600" b="1" i="1" dirty="0">
              <a:latin typeface="Times New Roman" panose="02020603050405020304" pitchFamily="18" charset="0"/>
              <a:cs typeface="Times New Roman" panose="02020603050405020304" pitchFamily="18" charset="0"/>
            </a:endParaRPr>
          </a:p>
          <a:p>
            <a:pPr algn="just"/>
            <a:r>
              <a:rPr lang="en-US" sz="1600" i="1" dirty="0">
                <a:latin typeface="Times New Roman" panose="02020603050405020304" pitchFamily="18" charset="0"/>
                <a:cs typeface="Times New Roman" panose="02020603050405020304" pitchFamily="18" charset="0"/>
              </a:rPr>
              <a:t>Colors: </a:t>
            </a:r>
            <a:r>
              <a:rPr lang="en-GB"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the red colour means its direction is to the north and blue is to the south of the east </a:t>
            </a:r>
            <a:endParaRPr lang="en-US" sz="1600" i="1" dirty="0">
              <a:latin typeface="Times New Roman" panose="02020603050405020304" pitchFamily="18" charset="0"/>
              <a:cs typeface="Times New Roman" panose="02020603050405020304" pitchFamily="18" charset="0"/>
            </a:endParaRPr>
          </a:p>
          <a:p>
            <a:endParaRPr lang="en-US" sz="1600" dirty="0">
              <a:solidFill>
                <a:schemeClr val="accent6">
                  <a:lumMod val="60000"/>
                  <a:lumOff val="40000"/>
                </a:schemeClr>
              </a:solidFill>
              <a:latin typeface="Times New Roman" panose="02020603050405020304" pitchFamily="18" charset="0"/>
              <a:cs typeface="Times New Roman" panose="02020603050405020304" pitchFamily="18" charset="0"/>
            </a:endParaRPr>
          </a:p>
          <a:p>
            <a:r>
              <a:rPr lang="en-US" dirty="0">
                <a:solidFill>
                  <a:schemeClr val="accent6">
                    <a:lumMod val="60000"/>
                    <a:lumOff val="40000"/>
                  </a:schemeClr>
                </a:solidFill>
                <a:latin typeface="Times New Roman" panose="02020603050405020304" pitchFamily="18" charset="0"/>
                <a:cs typeface="Times New Roman" panose="02020603050405020304" pitchFamily="18" charset="0"/>
              </a:rPr>
              <a:t>combed strike angles in the studied area,          disheveled strike angles in the studied area  =        one way oriented strike angles                               =  strike angles are in diverse directions       </a:t>
            </a:r>
          </a:p>
          <a:p>
            <a:r>
              <a:rPr lang="en-US" b="1" dirty="0">
                <a:solidFill>
                  <a:schemeClr val="accent6">
                    <a:lumMod val="60000"/>
                    <a:lumOff val="40000"/>
                  </a:schemeClr>
                </a:solidFill>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comb factor   →  1                                                  </a:t>
            </a:r>
            <a:r>
              <a:rPr lang="en-US" b="1" dirty="0" err="1">
                <a:latin typeface="Times New Roman" panose="02020603050405020304" pitchFamily="18" charset="0"/>
                <a:cs typeface="Times New Roman" panose="02020603050405020304" pitchFamily="18" charset="0"/>
              </a:rPr>
              <a:t>comb_factor</a:t>
            </a:r>
            <a:r>
              <a:rPr lang="en-US" b="1" dirty="0">
                <a:latin typeface="Times New Roman" panose="02020603050405020304" pitchFamily="18" charset="0"/>
                <a:cs typeface="Times New Roman" panose="02020603050405020304" pitchFamily="18" charset="0"/>
              </a:rPr>
              <a:t>   →   0</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43776" t="52388" r="38073" b="35182"/>
          <a:stretch/>
        </p:blipFill>
        <p:spPr>
          <a:xfrm>
            <a:off x="683568" y="3928125"/>
            <a:ext cx="2533960" cy="2282427"/>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41773" t="46084" r="44993" b="35018"/>
          <a:stretch/>
        </p:blipFill>
        <p:spPr>
          <a:xfrm>
            <a:off x="5148064" y="3928124"/>
            <a:ext cx="2520280" cy="2282427"/>
          </a:xfrm>
          <a:prstGeom prst="rect">
            <a:avLst/>
          </a:prstGeom>
        </p:spPr>
      </p:pic>
    </p:spTree>
    <p:extLst>
      <p:ext uri="{BB962C8B-B14F-4D97-AF65-F5344CB8AC3E}">
        <p14:creationId xmlns:p14="http://schemas.microsoft.com/office/powerpoint/2010/main" val="2797791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xmlns="" id="{E5AC816D-C614-4F1D-8197-50771A8DC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4" y="352981"/>
            <a:ext cx="8436176" cy="5445224"/>
          </a:xfrm>
          <a:prstGeom prst="rect">
            <a:avLst/>
          </a:prstGeom>
        </p:spPr>
      </p:pic>
      <p:sp>
        <p:nvSpPr>
          <p:cNvPr id="2" name="TextovéPole 1">
            <a:extLst>
              <a:ext uri="{FF2B5EF4-FFF2-40B4-BE49-F238E27FC236}">
                <a16:creationId xmlns:a16="http://schemas.microsoft.com/office/drawing/2014/main" xmlns="" id="{B1610D8B-1CC2-4E96-8101-74CD27A57E36}"/>
              </a:ext>
            </a:extLst>
          </p:cNvPr>
          <p:cNvSpPr txBox="1"/>
          <p:nvPr/>
        </p:nvSpPr>
        <p:spPr>
          <a:xfrm>
            <a:off x="7463908" y="199868"/>
            <a:ext cx="2016224" cy="369332"/>
          </a:xfrm>
          <a:prstGeom prst="rect">
            <a:avLst/>
          </a:prstGeom>
          <a:noFill/>
        </p:spPr>
        <p:txBody>
          <a:bodyPr wrap="square" rtlCol="0">
            <a:spAutoFit/>
          </a:bodyPr>
          <a:lstStyle/>
          <a:p>
            <a:r>
              <a:rPr lang="en-US" dirty="0"/>
              <a:t>sever </a:t>
            </a:r>
            <a:r>
              <a:rPr lang="en-US" dirty="0" err="1"/>
              <a:t>vpravo</a:t>
            </a:r>
            <a:endParaRPr lang="cs-CZ" dirty="0"/>
          </a:p>
        </p:txBody>
      </p:sp>
      <p:sp>
        <p:nvSpPr>
          <p:cNvPr id="3" name="Obdélník 2">
            <a:extLst>
              <a:ext uri="{FF2B5EF4-FFF2-40B4-BE49-F238E27FC236}">
                <a16:creationId xmlns:a16="http://schemas.microsoft.com/office/drawing/2014/main" xmlns="" id="{894851A8-8E6D-4B7B-ABB6-2FF9F7DA97A7}"/>
              </a:ext>
            </a:extLst>
          </p:cNvPr>
          <p:cNvSpPr/>
          <p:nvPr/>
        </p:nvSpPr>
        <p:spPr>
          <a:xfrm>
            <a:off x="5292080" y="324962"/>
            <a:ext cx="100811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46372969"/>
      </p:ext>
    </p:extLst>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8827</TotalTime>
  <Words>3131</Words>
  <Application>Microsoft Office PowerPoint</Application>
  <PresentationFormat>Předvádění na obrazovce (4:3)</PresentationFormat>
  <Paragraphs>426</Paragraphs>
  <Slides>48</Slides>
  <Notes>15</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48</vt:i4>
      </vt:variant>
    </vt:vector>
  </HeadingPairs>
  <TitlesOfParts>
    <vt:vector size="50" baseType="lpstr">
      <vt:lpstr>Výchozí návrh</vt:lpstr>
      <vt:lpstr>Equation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Tereza</cp:lastModifiedBy>
  <cp:revision>493</cp:revision>
  <cp:lastPrinted>2019-10-21T18:21:49Z</cp:lastPrinted>
  <dcterms:created xsi:type="dcterms:W3CDTF">2015-02-14T16:23:34Z</dcterms:created>
  <dcterms:modified xsi:type="dcterms:W3CDTF">2025-07-15T14:34:47Z</dcterms:modified>
</cp:coreProperties>
</file>