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10"/>
  </p:notesMasterIdLst>
  <p:handoutMasterIdLst>
    <p:handoutMasterId r:id="rId111"/>
  </p:handoutMasterIdLst>
  <p:sldIdLst>
    <p:sldId id="262" r:id="rId2"/>
    <p:sldId id="483" r:id="rId3"/>
    <p:sldId id="441" r:id="rId4"/>
    <p:sldId id="423" r:id="rId5"/>
    <p:sldId id="457" r:id="rId6"/>
    <p:sldId id="475" r:id="rId7"/>
    <p:sldId id="458" r:id="rId8"/>
    <p:sldId id="460" r:id="rId9"/>
    <p:sldId id="589" r:id="rId10"/>
    <p:sldId id="474" r:id="rId11"/>
    <p:sldId id="487" r:id="rId12"/>
    <p:sldId id="444" r:id="rId13"/>
    <p:sldId id="442" r:id="rId14"/>
    <p:sldId id="552" r:id="rId15"/>
    <p:sldId id="567" r:id="rId16"/>
    <p:sldId id="504" r:id="rId17"/>
    <p:sldId id="486" r:id="rId18"/>
    <p:sldId id="503" r:id="rId19"/>
    <p:sldId id="505" r:id="rId20"/>
    <p:sldId id="506" r:id="rId21"/>
    <p:sldId id="587" r:id="rId22"/>
    <p:sldId id="588" r:id="rId23"/>
    <p:sldId id="407" r:id="rId24"/>
    <p:sldId id="259" r:id="rId25"/>
    <p:sldId id="436" r:id="rId26"/>
    <p:sldId id="528" r:id="rId27"/>
    <p:sldId id="388" r:id="rId28"/>
    <p:sldId id="435" r:id="rId29"/>
    <p:sldId id="566" r:id="rId30"/>
    <p:sldId id="389" r:id="rId31"/>
    <p:sldId id="454" r:id="rId32"/>
    <p:sldId id="276" r:id="rId33"/>
    <p:sldId id="322" r:id="rId34"/>
    <p:sldId id="390" r:id="rId35"/>
    <p:sldId id="402" r:id="rId36"/>
    <p:sldId id="403" r:id="rId37"/>
    <p:sldId id="415" r:id="rId38"/>
    <p:sldId id="517" r:id="rId39"/>
    <p:sldId id="519" r:id="rId40"/>
    <p:sldId id="434" r:id="rId41"/>
    <p:sldId id="274" r:id="rId42"/>
    <p:sldId id="327" r:id="rId43"/>
    <p:sldId id="463" r:id="rId44"/>
    <p:sldId id="377" r:id="rId45"/>
    <p:sldId id="376" r:id="rId46"/>
    <p:sldId id="339" r:id="rId47"/>
    <p:sldId id="375" r:id="rId48"/>
    <p:sldId id="314" r:id="rId49"/>
    <p:sldId id="569" r:id="rId50"/>
    <p:sldId id="385" r:id="rId51"/>
    <p:sldId id="323" r:id="rId52"/>
    <p:sldId id="437" r:id="rId53"/>
    <p:sldId id="464" r:id="rId54"/>
    <p:sldId id="372" r:id="rId55"/>
    <p:sldId id="265" r:id="rId56"/>
    <p:sldId id="467" r:id="rId57"/>
    <p:sldId id="468" r:id="rId58"/>
    <p:sldId id="568" r:id="rId59"/>
    <p:sldId id="411" r:id="rId60"/>
    <p:sldId id="416" r:id="rId61"/>
    <p:sldId id="565" r:id="rId62"/>
    <p:sldId id="473" r:id="rId63"/>
    <p:sldId id="472" r:id="rId64"/>
    <p:sldId id="481" r:id="rId65"/>
    <p:sldId id="554" r:id="rId66"/>
    <p:sldId id="555" r:id="rId67"/>
    <p:sldId id="559" r:id="rId68"/>
    <p:sldId id="561" r:id="rId69"/>
    <p:sldId id="479" r:id="rId70"/>
    <p:sldId id="482" r:id="rId71"/>
    <p:sldId id="445" r:id="rId72"/>
    <p:sldId id="452" r:id="rId73"/>
    <p:sldId id="446" r:id="rId74"/>
    <p:sldId id="450" r:id="rId75"/>
    <p:sldId id="451" r:id="rId76"/>
    <p:sldId id="508" r:id="rId77"/>
    <p:sldId id="507" r:id="rId78"/>
    <p:sldId id="509" r:id="rId79"/>
    <p:sldId id="510" r:id="rId80"/>
    <p:sldId id="491" r:id="rId81"/>
    <p:sldId id="511" r:id="rId82"/>
    <p:sldId id="512" r:id="rId83"/>
    <p:sldId id="513" r:id="rId84"/>
    <p:sldId id="514" r:id="rId85"/>
    <p:sldId id="515" r:id="rId86"/>
    <p:sldId id="556" r:id="rId87"/>
    <p:sldId id="557" r:id="rId88"/>
    <p:sldId id="578" r:id="rId89"/>
    <p:sldId id="580" r:id="rId90"/>
    <p:sldId id="579" r:id="rId91"/>
    <p:sldId id="531" r:id="rId92"/>
    <p:sldId id="564" r:id="rId93"/>
    <p:sldId id="520" r:id="rId94"/>
    <p:sldId id="570" r:id="rId95"/>
    <p:sldId id="525" r:id="rId96"/>
    <p:sldId id="571" r:id="rId97"/>
    <p:sldId id="572" r:id="rId98"/>
    <p:sldId id="581" r:id="rId99"/>
    <p:sldId id="575" r:id="rId100"/>
    <p:sldId id="586" r:id="rId101"/>
    <p:sldId id="585" r:id="rId102"/>
    <p:sldId id="573" r:id="rId103"/>
    <p:sldId id="574" r:id="rId104"/>
    <p:sldId id="576" r:id="rId105"/>
    <p:sldId id="582" r:id="rId106"/>
    <p:sldId id="583" r:id="rId107"/>
    <p:sldId id="584" r:id="rId108"/>
    <p:sldId id="406" r:id="rId109"/>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okocnik" initials="K" lastIdx="4" clrIdx="0">
    <p:extLst>
      <p:ext uri="{19B8F6BF-5375-455C-9EA6-DF929625EA0E}">
        <p15:presenceInfo xmlns:p15="http://schemas.microsoft.com/office/powerpoint/2012/main" userId="Klokoc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FF"/>
    <a:srgbClr val="FF0000"/>
    <a:srgbClr val="0099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997" autoAdjust="0"/>
    <p:restoredTop sz="86409" autoAdjust="0"/>
  </p:normalViewPr>
  <p:slideViewPr>
    <p:cSldViewPr>
      <p:cViewPr varScale="1">
        <p:scale>
          <a:sx n="68" d="100"/>
          <a:sy n="68" d="100"/>
        </p:scale>
        <p:origin x="732" y="52"/>
      </p:cViewPr>
      <p:guideLst>
        <p:guide orient="horz" pos="2160"/>
        <p:guide pos="2880"/>
      </p:guideLst>
    </p:cSldViewPr>
  </p:slideViewPr>
  <p:outlineViewPr>
    <p:cViewPr>
      <p:scale>
        <a:sx n="33" d="100"/>
        <a:sy n="33" d="100"/>
      </p:scale>
      <p:origin x="0" y="-30456"/>
    </p:cViewPr>
  </p:outlineViewPr>
  <p:notesTextViewPr>
    <p:cViewPr>
      <p:scale>
        <a:sx n="100" d="100"/>
        <a:sy n="100" d="100"/>
      </p:scale>
      <p:origin x="0" y="0"/>
    </p:cViewPr>
  </p:notesTextViewPr>
  <p:sorterViewPr>
    <p:cViewPr varScale="1">
      <p:scale>
        <a:sx n="1" d="1"/>
        <a:sy n="1" d="1"/>
      </p:scale>
      <p:origin x="0" y="-22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27T10:46:17.098" idx="3">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27T10:55:30.989" idx="4">
    <p:pos x="5235" y="0"/>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12-01T14:11:46.067" idx="2">
    <p:pos x="10" y="10"/>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09"/>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0"/>
            <a:ext cx="2946400" cy="496809"/>
          </a:xfrm>
          <a:prstGeom prst="rect">
            <a:avLst/>
          </a:prstGeom>
        </p:spPr>
        <p:txBody>
          <a:bodyPr vert="horz" lIns="91440" tIns="45720" rIns="91440" bIns="45720" rtlCol="0"/>
          <a:lstStyle>
            <a:lvl1pPr algn="r">
              <a:defRPr sz="1200"/>
            </a:lvl1pPr>
          </a:lstStyle>
          <a:p>
            <a:pPr>
              <a:defRPr/>
            </a:pPr>
            <a:fld id="{E7A7C48B-D8BA-41D6-AF00-1AD60D77F3E0}" type="datetimeFigureOut">
              <a:rPr lang="cs-CZ"/>
              <a:pPr>
                <a:defRPr/>
              </a:pPr>
              <a:t>7.5.2019</a:t>
            </a:fld>
            <a:endParaRPr lang="cs-CZ"/>
          </a:p>
        </p:txBody>
      </p:sp>
      <p:sp>
        <p:nvSpPr>
          <p:cNvPr id="4" name="Zástupný symbol pro zápatí 3"/>
          <p:cNvSpPr>
            <a:spLocks noGrp="1"/>
          </p:cNvSpPr>
          <p:nvPr>
            <p:ph type="ftr" sz="quarter" idx="2"/>
          </p:nvPr>
        </p:nvSpPr>
        <p:spPr>
          <a:xfrm>
            <a:off x="0" y="9429831"/>
            <a:ext cx="2946400" cy="496808"/>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9831"/>
            <a:ext cx="2946400" cy="496808"/>
          </a:xfrm>
          <a:prstGeom prst="rect">
            <a:avLst/>
          </a:prstGeom>
        </p:spPr>
        <p:txBody>
          <a:bodyPr vert="horz" lIns="91440" tIns="45720" rIns="91440" bIns="45720"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6400" cy="49839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849688" y="1"/>
            <a:ext cx="2946400" cy="498395"/>
          </a:xfrm>
          <a:prstGeom prst="rect">
            <a:avLst/>
          </a:prstGeom>
        </p:spPr>
        <p:txBody>
          <a:bodyPr vert="horz" lIns="91440" tIns="45720" rIns="91440" bIns="45720" rtlCol="0"/>
          <a:lstStyle>
            <a:lvl1pPr algn="r" eaLnBrk="1" hangingPunct="1">
              <a:defRPr sz="1200"/>
            </a:lvl1pPr>
          </a:lstStyle>
          <a:p>
            <a:pPr>
              <a:defRPr/>
            </a:pPr>
            <a:fld id="{290DCD50-5119-4715-BA8D-568E7CE3881B}" type="datetimeFigureOut">
              <a:rPr lang="cs-CZ"/>
              <a:pPr>
                <a:defRPr/>
              </a:pPr>
              <a:t>7.5.2019</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76024"/>
            <a:ext cx="5438775" cy="3909387"/>
          </a:xfrm>
          <a:prstGeom prst="rect">
            <a:avLst/>
          </a:prstGeom>
        </p:spPr>
        <p:txBody>
          <a:bodyPr vert="horz" lIns="91440" tIns="45720" rIns="91440" bIns="45720" rtlCol="0"/>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9428243"/>
            <a:ext cx="2946400" cy="49839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849688" y="9428243"/>
            <a:ext cx="2946400" cy="498395"/>
          </a:xfrm>
          <a:prstGeom prst="rect">
            <a:avLst/>
          </a:prstGeom>
        </p:spPr>
        <p:txBody>
          <a:bodyPr vert="horz" lIns="91440" tIns="45720" rIns="91440" bIns="45720"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Satellite dynamics (…) and physical geodesy, use of their theory</a:t>
            </a:r>
            <a:r>
              <a:rPr lang="en-US" baseline="0" dirty="0" smtClean="0"/>
              <a:t> and numerical results s/c….</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a:t>
            </a:fld>
            <a:endParaRPr lang="cs-CZ"/>
          </a:p>
        </p:txBody>
      </p:sp>
    </p:spTree>
    <p:extLst>
      <p:ext uri="{BB962C8B-B14F-4D97-AF65-F5344CB8AC3E}">
        <p14:creationId xmlns:p14="http://schemas.microsoft.com/office/powerpoint/2010/main" val="2456444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8"/>
          <p:cNvSpPr>
            <a:spLocks noGrp="1" noChangeArrowheads="1"/>
          </p:cNvSpPr>
          <p:nvPr>
            <p:ph type="sldNum" sz="quarter"/>
          </p:nvPr>
        </p:nvSpPr>
        <p:spPr>
          <a:noFill/>
        </p:spPr>
        <p:txBody>
          <a:bodyPr/>
          <a:lstStyle>
            <a:lvl1pPr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1pPr>
            <a:lvl2pPr marL="742950" indent="-28575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2pPr>
            <a:lvl3pPr marL="11430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3pPr>
            <a:lvl4pPr marL="16002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4pPr>
            <a:lvl5pPr marL="20574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5pPr>
            <a:lvl6pPr marL="25146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6pPr>
            <a:lvl7pPr marL="29718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7pPr>
            <a:lvl8pPr marL="34290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8pPr>
            <a:lvl9pPr marL="38862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9pPr>
          </a:lstStyle>
          <a:p>
            <a:fld id="{E9B8897B-A670-4B14-9BA7-DB46E3FD2B09}" type="slidenum">
              <a:rPr lang="en-GB" sz="1300" b="0" smtClean="0">
                <a:solidFill>
                  <a:srgbClr val="3333CC"/>
                </a:solidFill>
              </a:rPr>
              <a:pPr/>
              <a:t>43</a:t>
            </a:fld>
            <a:endParaRPr lang="en-GB" sz="1300" b="0" smtClean="0">
              <a:solidFill>
                <a:srgbClr val="3333CC"/>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1130148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8"/>
          <p:cNvSpPr>
            <a:spLocks noGrp="1" noChangeArrowheads="1"/>
          </p:cNvSpPr>
          <p:nvPr>
            <p:ph type="sldNum" sz="quarter"/>
          </p:nvPr>
        </p:nvSpPr>
        <p:spPr>
          <a:noFill/>
        </p:spPr>
        <p:txBody>
          <a:bodyPr/>
          <a:lstStyle>
            <a:lvl1pPr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1pPr>
            <a:lvl2pPr marL="742950" indent="-28575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2pPr>
            <a:lvl3pPr marL="11430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3pPr>
            <a:lvl4pPr marL="16002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4pPr>
            <a:lvl5pPr marL="2057400" indent="-228600" defTabSz="461963">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5pPr>
            <a:lvl6pPr marL="25146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6pPr>
            <a:lvl7pPr marL="29718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7pPr>
            <a:lvl8pPr marL="34290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8pPr>
            <a:lvl9pPr marL="3886200" indent="-228600" algn="ctr" defTabSz="461963" eaLnBrk="0" fontAlgn="base" hangingPunct="0">
              <a:lnSpc>
                <a:spcPct val="134000"/>
              </a:lnSpc>
              <a:spcBef>
                <a:spcPct val="50000"/>
              </a:spcBef>
              <a:spcAft>
                <a:spcPct val="0"/>
              </a:spcAft>
              <a:buClr>
                <a:srgbClr val="000000"/>
              </a:buClr>
              <a:buSzPct val="100000"/>
              <a:buFont typeface="Times New Roman" pitchFamily="18" charset="0"/>
              <a:tabLst>
                <a:tab pos="0" algn="l"/>
                <a:tab pos="461963" algn="l"/>
                <a:tab pos="925513" algn="l"/>
                <a:tab pos="1387475" algn="l"/>
                <a:tab pos="1849438" algn="l"/>
                <a:tab pos="2314575" algn="l"/>
                <a:tab pos="2776538" algn="l"/>
                <a:tab pos="3240088" algn="l"/>
                <a:tab pos="3702050" algn="l"/>
                <a:tab pos="4164013" algn="l"/>
                <a:tab pos="4627563" algn="l"/>
                <a:tab pos="5089525" algn="l"/>
                <a:tab pos="5551488" algn="l"/>
                <a:tab pos="6015038" algn="l"/>
                <a:tab pos="6478588" algn="l"/>
                <a:tab pos="6940550" algn="l"/>
                <a:tab pos="7404100" algn="l"/>
                <a:tab pos="7866063" algn="l"/>
                <a:tab pos="8329613" algn="l"/>
                <a:tab pos="8791575" algn="l"/>
                <a:tab pos="9253538" algn="l"/>
              </a:tabLst>
              <a:defRPr sz="2800" b="1">
                <a:solidFill>
                  <a:schemeClr val="tx1"/>
                </a:solidFill>
                <a:latin typeface="Times New Roman" pitchFamily="18" charset="0"/>
              </a:defRPr>
            </a:lvl9pPr>
          </a:lstStyle>
          <a:p>
            <a:fld id="{1CE0F750-C044-4F25-A14A-B104948A5D59}" type="slidenum">
              <a:rPr lang="en-GB" sz="1300" b="0" smtClean="0">
                <a:solidFill>
                  <a:srgbClr val="3333CC"/>
                </a:solidFill>
              </a:rPr>
              <a:pPr/>
              <a:t>53</a:t>
            </a:fld>
            <a:endParaRPr lang="en-GB" sz="1300" b="0" smtClean="0">
              <a:solidFill>
                <a:srgbClr val="3333CC"/>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76130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55</a:t>
            </a:fld>
            <a:endParaRPr lang="cs-CZ"/>
          </a:p>
        </p:txBody>
      </p:sp>
    </p:spTree>
    <p:extLst>
      <p:ext uri="{BB962C8B-B14F-4D97-AF65-F5344CB8AC3E}">
        <p14:creationId xmlns:p14="http://schemas.microsoft.com/office/powerpoint/2010/main" val="4557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2</a:t>
            </a:fld>
            <a:endParaRPr lang="cs-CZ"/>
          </a:p>
        </p:txBody>
      </p:sp>
    </p:spTree>
    <p:extLst>
      <p:ext uri="{BB962C8B-B14F-4D97-AF65-F5344CB8AC3E}">
        <p14:creationId xmlns:p14="http://schemas.microsoft.com/office/powerpoint/2010/main" val="2894258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5</a:t>
            </a:fld>
            <a:endParaRPr lang="cs-CZ"/>
          </a:p>
        </p:txBody>
      </p:sp>
    </p:spTree>
    <p:extLst>
      <p:ext uri="{BB962C8B-B14F-4D97-AF65-F5344CB8AC3E}">
        <p14:creationId xmlns:p14="http://schemas.microsoft.com/office/powerpoint/2010/main" val="2927366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13</a:t>
            </a:fld>
            <a:endParaRPr lang="cs-CZ"/>
          </a:p>
        </p:txBody>
      </p:sp>
    </p:spTree>
    <p:extLst>
      <p:ext uri="{BB962C8B-B14F-4D97-AF65-F5344CB8AC3E}">
        <p14:creationId xmlns:p14="http://schemas.microsoft.com/office/powerpoint/2010/main" val="221842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01CAE4-CF3D-49F7-89C7-FD355832CE69}" type="slidenum">
              <a:rPr lang="en-GB" altLang="cs-CZ"/>
              <a:pPr/>
              <a:t>21</a:t>
            </a:fld>
            <a:endParaRPr lang="en-GB" altLang="cs-CZ"/>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en-GB" altLang="cs-CZ"/>
          </a:p>
        </p:txBody>
      </p:sp>
    </p:spTree>
    <p:extLst>
      <p:ext uri="{BB962C8B-B14F-4D97-AF65-F5344CB8AC3E}">
        <p14:creationId xmlns:p14="http://schemas.microsoft.com/office/powerpoint/2010/main" val="952256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1C1B4-A6FC-4CC2-9D25-076EC8076944}" type="slidenum">
              <a:rPr lang="en-GB" altLang="cs-CZ"/>
              <a:pPr/>
              <a:t>22</a:t>
            </a:fld>
            <a:endParaRPr lang="en-GB" altLang="cs-CZ"/>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GB" altLang="cs-CZ"/>
          </a:p>
        </p:txBody>
      </p:sp>
    </p:spTree>
    <p:extLst>
      <p:ext uri="{BB962C8B-B14F-4D97-AF65-F5344CB8AC3E}">
        <p14:creationId xmlns:p14="http://schemas.microsoft.com/office/powerpoint/2010/main" val="389290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Legendre associated functions,… free-air</a:t>
            </a:r>
            <a:r>
              <a:rPr lang="en-US" baseline="0" dirty="0" smtClean="0"/>
              <a:t> gravity anomaly, gravity disturbance</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23</a:t>
            </a:fld>
            <a:endParaRPr lang="cs-CZ"/>
          </a:p>
        </p:txBody>
      </p:sp>
    </p:spTree>
    <p:extLst>
      <p:ext uri="{BB962C8B-B14F-4D97-AF65-F5344CB8AC3E}">
        <p14:creationId xmlns:p14="http://schemas.microsoft.com/office/powerpoint/2010/main" val="141891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25</a:t>
            </a:fld>
            <a:endParaRPr lang="cs-CZ"/>
          </a:p>
        </p:txBody>
      </p:sp>
    </p:spTree>
    <p:extLst>
      <p:ext uri="{BB962C8B-B14F-4D97-AF65-F5344CB8AC3E}">
        <p14:creationId xmlns:p14="http://schemas.microsoft.com/office/powerpoint/2010/main" val="905689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Ošidný, zrádný         </a:t>
            </a:r>
            <a:r>
              <a:rPr lang="cs-CZ" dirty="0" err="1" smtClean="0"/>
              <a:t>treacherous</a:t>
            </a:r>
            <a:r>
              <a:rPr lang="cs-CZ" dirty="0" smtClean="0"/>
              <a:t>, </a:t>
            </a:r>
            <a:r>
              <a:rPr lang="cs-CZ" dirty="0" err="1" smtClean="0"/>
              <a:t>deceptive</a:t>
            </a:r>
            <a:endParaRPr lang="cs-CZ" dirty="0" smtClean="0"/>
          </a:p>
          <a:p>
            <a:r>
              <a:rPr lang="cs-CZ" dirty="0" smtClean="0"/>
              <a:t>Zavádějící                 </a:t>
            </a:r>
            <a:r>
              <a:rPr lang="cs-CZ" dirty="0" err="1" smtClean="0"/>
              <a:t>misleading</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38</a:t>
            </a:fld>
            <a:endParaRPr lang="cs-CZ"/>
          </a:p>
        </p:txBody>
      </p:sp>
    </p:spTree>
    <p:extLst>
      <p:ext uri="{BB962C8B-B14F-4D97-AF65-F5344CB8AC3E}">
        <p14:creationId xmlns:p14="http://schemas.microsoft.com/office/powerpoint/2010/main" val="263961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icesat.gsfc.nasa.gov/icesat2/images/MeasConcept-6-beam-multilaser-20130517.png" TargetMode="Externa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icesat.gsfc.nasa.gov/icesat2/images/Atlas_logo.jpg"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mailto:jklokocn@asu.cas.cz" TargetMode="External"/><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hyperlink" Target="http://www.asu.cas.cz/~jklokoc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www.asu.cas.cz/~jklokocn"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asu.cas.cz/~jklokocn/Petrin_2019"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7.png"/><Relationship Id="rId9" Type="http://schemas.openxmlformats.org/officeDocument/2006/relationships/slide" Target="slide6.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6.xml"/><Relationship Id="rId7" Type="http://schemas.openxmlformats.org/officeDocument/2006/relationships/image" Target="../media/image32.png"/><Relationship Id="rId12" Type="http://schemas.openxmlformats.org/officeDocument/2006/relationships/image" Target="../media/image30.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8.wmf"/><Relationship Id="rId11" Type="http://schemas.openxmlformats.org/officeDocument/2006/relationships/oleObject" Target="../embeddings/oleObject5.bin"/><Relationship Id="rId5" Type="http://schemas.openxmlformats.org/officeDocument/2006/relationships/oleObject" Target="../embeddings/oleObject3.bin"/><Relationship Id="rId10" Type="http://schemas.openxmlformats.org/officeDocument/2006/relationships/slide" Target="slide7.xml"/><Relationship Id="rId4" Type="http://schemas.openxmlformats.org/officeDocument/2006/relationships/image" Target="../media/image31.png"/><Relationship Id="rId9" Type="http://schemas.openxmlformats.org/officeDocument/2006/relationships/image" Target="../media/image29.wmf"/></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10.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secure.antarctica.ac.uk/data/-bedmap2/"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hyperlink" Target="https://commons.wikimedia.org/wiki/File:Grand_Canyon_cloud.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https://en.wikipedia.org/wiki/Ultra_mountain" TargetMode="External"/><Relationship Id="rId13" Type="http://schemas.openxmlformats.org/officeDocument/2006/relationships/hyperlink" Target="https://en.wikipedia.org/wiki/New_Mexico_Institute_of_Mining_and_Technology" TargetMode="External"/><Relationship Id="rId3" Type="http://schemas.openxmlformats.org/officeDocument/2006/relationships/image" Target="../media/image92.png"/><Relationship Id="rId7" Type="http://schemas.openxmlformats.org/officeDocument/2006/relationships/hyperlink" Target="https://en.wikipedia.org/wiki/List_of_islands_by_highest_point" TargetMode="External"/><Relationship Id="rId12" Type="http://schemas.openxmlformats.org/officeDocument/2006/relationships/hyperlink" Target="https://en.wikipedia.org/wiki/Mount_Terra_Nova" TargetMode="External"/><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hyperlink" Target="https://en.wikipedia.org/wiki/Mount_Sidley" TargetMode="External"/><Relationship Id="rId11" Type="http://schemas.openxmlformats.org/officeDocument/2006/relationships/hyperlink" Target="https://en.wikipedia.org/wiki/Mount_Bird" TargetMode="External"/><Relationship Id="rId5" Type="http://schemas.openxmlformats.org/officeDocument/2006/relationships/hyperlink" Target="https://en.wikipedia.org/wiki/Antarctica" TargetMode="External"/><Relationship Id="rId10" Type="http://schemas.openxmlformats.org/officeDocument/2006/relationships/hyperlink" Target="https://en.wikipedia.org/wiki/Mount_Terror_(Antarctica)" TargetMode="External"/><Relationship Id="rId4" Type="http://schemas.openxmlformats.org/officeDocument/2006/relationships/hyperlink" Target="https://en.wikipedia.org/wiki/Volcano" TargetMode="External"/><Relationship Id="rId9" Type="http://schemas.openxmlformats.org/officeDocument/2006/relationships/hyperlink" Target="https://en.wikipedia.org/wiki/Ross_Island" TargetMode="External"/><Relationship Id="rId14" Type="http://schemas.openxmlformats.org/officeDocument/2006/relationships/hyperlink" Target="https://en.wikipedia.org/wiki/Mount_Erebus#cite_note-5"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www.7summits-club.com/programs/all/difficulty_3/" TargetMode="External"/><Relationship Id="rId13" Type="http://schemas.openxmlformats.org/officeDocument/2006/relationships/image" Target="../media/image96.jpeg"/><Relationship Id="rId3" Type="http://schemas.openxmlformats.org/officeDocument/2006/relationships/hyperlink" Target="http://www.mountain-forecast.com/peaks/Mount-Sidley/forecasts/4285" TargetMode="External"/><Relationship Id="rId7" Type="http://schemas.openxmlformats.org/officeDocument/2006/relationships/hyperlink" Target="http://www.7summits-club.com/programs/all/category_5/" TargetMode="External"/><Relationship Id="rId12" Type="http://schemas.openxmlformats.org/officeDocument/2006/relationships/image" Target="../media/image95.png"/><Relationship Id="rId2" Type="http://schemas.openxmlformats.org/officeDocument/2006/relationships/hyperlink" Target="http://www.7summits-club.com/rtfs/eng/0/40.rtf" TargetMode="External"/><Relationship Id="rId1" Type="http://schemas.openxmlformats.org/officeDocument/2006/relationships/slideLayout" Target="../slideLayouts/slideLayout7.xml"/><Relationship Id="rId6" Type="http://schemas.openxmlformats.org/officeDocument/2006/relationships/hyperlink" Target="http://www.7summits-club.com/programs/all/touring_type_5/" TargetMode="External"/><Relationship Id="rId11" Type="http://schemas.openxmlformats.org/officeDocument/2006/relationships/image" Target="../media/image94.jpeg"/><Relationship Id="rId5" Type="http://schemas.openxmlformats.org/officeDocument/2006/relationships/hyperlink" Target="http://www.7summits-club.com/programs/all/object_34/" TargetMode="External"/><Relationship Id="rId10" Type="http://schemas.openxmlformats.org/officeDocument/2006/relationships/image" Target="../media/image93.gif"/><Relationship Id="rId4" Type="http://schemas.openxmlformats.org/officeDocument/2006/relationships/hyperlink" Target="http://www.7summits-club.com/programs/all/country_10/" TargetMode="External"/><Relationship Id="rId9" Type="http://schemas.openxmlformats.org/officeDocument/2006/relationships/hyperlink" Target="http://www.7summits-club.com/programs/all/program_5/" TargetMode="External"/><Relationship Id="rId14" Type="http://schemas.openxmlformats.org/officeDocument/2006/relationships/image" Target="../media/image9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8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media.rozhlas.cz/_obrazek/3541845--jezero-vostok--1-950x0p0.jpeg" TargetMode="Externa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emf"/></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74837" y="2276873"/>
            <a:ext cx="8604447" cy="2016223"/>
          </a:xfrm>
          <a:solidFill>
            <a:srgbClr val="FFC000">
              <a:alpha val="32156"/>
            </a:srgbClr>
          </a:solidFill>
        </p:spPr>
        <p:txBody>
          <a:bodyPr anchor="ctr"/>
          <a:lstStyle/>
          <a:p>
            <a:r>
              <a:rPr lang="cs-CZ" altLang="cs-CZ" sz="2800" b="1" dirty="0" smtClean="0">
                <a:solidFill>
                  <a:srgbClr val="00B0F0"/>
                </a:solidFill>
              </a:rPr>
              <a:t/>
            </a:r>
            <a:br>
              <a:rPr lang="cs-CZ" altLang="cs-CZ" sz="2800" b="1" dirty="0" smtClean="0">
                <a:solidFill>
                  <a:srgbClr val="00B0F0"/>
                </a:solidFill>
              </a:rPr>
            </a:br>
            <a:r>
              <a:rPr lang="cs-CZ" altLang="cs-CZ" sz="2800" b="1" dirty="0">
                <a:solidFill>
                  <a:srgbClr val="00B0F0"/>
                </a:solidFill>
              </a:rPr>
              <a:t/>
            </a:r>
            <a:br>
              <a:rPr lang="cs-CZ" altLang="cs-CZ" sz="2800" b="1" dirty="0">
                <a:solidFill>
                  <a:srgbClr val="00B0F0"/>
                </a:solidFill>
              </a:rPr>
            </a:br>
            <a:r>
              <a:rPr lang="cs-CZ" altLang="cs-CZ" sz="2800" b="1" dirty="0" smtClean="0">
                <a:solidFill>
                  <a:srgbClr val="00B0F0"/>
                </a:solidFill>
              </a:rPr>
              <a:t/>
            </a:r>
            <a:br>
              <a:rPr lang="cs-CZ" altLang="cs-CZ" sz="2800" b="1" dirty="0" smtClean="0">
                <a:solidFill>
                  <a:srgbClr val="00B0F0"/>
                </a:solidFill>
              </a:rPr>
            </a:br>
            <a:r>
              <a:rPr lang="cs-CZ" altLang="cs-CZ" sz="2800" b="1" dirty="0">
                <a:solidFill>
                  <a:srgbClr val="00B0F0"/>
                </a:solidFill>
              </a:rPr>
              <a:t/>
            </a:r>
            <a:br>
              <a:rPr lang="cs-CZ" altLang="cs-CZ" sz="2800" b="1" dirty="0">
                <a:solidFill>
                  <a:srgbClr val="00B0F0"/>
                </a:solidFill>
              </a:rPr>
            </a:br>
            <a:r>
              <a:rPr lang="cs-CZ" altLang="cs-CZ" sz="2800" b="1" dirty="0" smtClean="0">
                <a:solidFill>
                  <a:srgbClr val="00B0F0"/>
                </a:solidFill>
              </a:rPr>
              <a:t/>
            </a:r>
            <a:br>
              <a:rPr lang="cs-CZ" altLang="cs-CZ" sz="2800" b="1" dirty="0" smtClean="0">
                <a:solidFill>
                  <a:srgbClr val="00B0F0"/>
                </a:solidFill>
              </a:rPr>
            </a:br>
            <a:r>
              <a:rPr lang="cs-CZ" altLang="cs-CZ" sz="2800" b="1" dirty="0" smtClean="0">
                <a:solidFill>
                  <a:srgbClr val="00B0F0"/>
                </a:solidFill>
              </a:rPr>
              <a:t>Družicový vhled pod led Antarktidy:</a:t>
            </a:r>
            <a:br>
              <a:rPr lang="cs-CZ" altLang="cs-CZ" sz="2800" b="1" dirty="0" smtClean="0">
                <a:solidFill>
                  <a:srgbClr val="00B0F0"/>
                </a:solidFill>
              </a:rPr>
            </a:br>
            <a:r>
              <a:rPr lang="cs-CZ" altLang="cs-CZ" sz="2800" b="1" dirty="0" smtClean="0">
                <a:solidFill>
                  <a:srgbClr val="00B0F0"/>
                </a:solidFill>
              </a:rPr>
              <a:t>kandidátky na sopky, jezera a impaktní kráter</a:t>
            </a:r>
            <a:br>
              <a:rPr lang="cs-CZ" altLang="cs-CZ" sz="2800" b="1" dirty="0" smtClean="0">
                <a:solidFill>
                  <a:srgbClr val="00B0F0"/>
                </a:solidFill>
              </a:rPr>
            </a:br>
            <a:r>
              <a:rPr lang="cs-CZ" altLang="cs-CZ" sz="2800" b="1" dirty="0">
                <a:solidFill>
                  <a:srgbClr val="00B0F0"/>
                </a:solidFill>
              </a:rPr>
              <a:t/>
            </a:r>
            <a:br>
              <a:rPr lang="cs-CZ" altLang="cs-CZ" sz="2800" b="1" dirty="0">
                <a:solidFill>
                  <a:srgbClr val="00B0F0"/>
                </a:solidFill>
              </a:rPr>
            </a:br>
            <a:r>
              <a:rPr lang="cs-CZ" altLang="cs-CZ" sz="1600" b="1" dirty="0" smtClean="0">
                <a:solidFill>
                  <a:schemeClr val="tx1"/>
                </a:solidFill>
                <a:latin typeface="Times New Roman" panose="02020603050405020304" pitchFamily="18" charset="0"/>
                <a:cs typeface="Times New Roman" panose="02020603050405020304" pitchFamily="18" charset="0"/>
              </a:rPr>
              <a:t>Hvězdárna Petřín, květen 2019</a:t>
            </a:r>
            <a:br>
              <a:rPr lang="cs-CZ" altLang="cs-CZ" sz="1600" b="1" dirty="0" smtClean="0">
                <a:solidFill>
                  <a:schemeClr val="tx1"/>
                </a:solidFill>
                <a:latin typeface="Times New Roman" panose="02020603050405020304" pitchFamily="18" charset="0"/>
                <a:cs typeface="Times New Roman" panose="02020603050405020304" pitchFamily="18" charset="0"/>
              </a:rPr>
            </a:br>
            <a:r>
              <a:rPr lang="en-US" altLang="cs-CZ" sz="2000" b="1" dirty="0">
                <a:solidFill>
                  <a:srgbClr val="00B0F0"/>
                </a:solidFill>
                <a:latin typeface="Times New Roman" panose="02020603050405020304" pitchFamily="18" charset="0"/>
                <a:cs typeface="Times New Roman" panose="02020603050405020304" pitchFamily="18" charset="0"/>
              </a:rPr>
              <a:t/>
            </a:r>
            <a:br>
              <a:rPr lang="en-US" altLang="cs-CZ" sz="2000" b="1" dirty="0">
                <a:solidFill>
                  <a:srgbClr val="00B0F0"/>
                </a:solidFill>
                <a:latin typeface="Times New Roman" panose="02020603050405020304" pitchFamily="18" charset="0"/>
                <a:cs typeface="Times New Roman" panose="02020603050405020304" pitchFamily="18" charset="0"/>
              </a:rPr>
            </a:br>
            <a:r>
              <a:rPr lang="cs-CZ" altLang="cs-CZ" sz="2000" b="1" dirty="0" smtClean="0">
                <a:latin typeface="Times New Roman" panose="02020603050405020304" pitchFamily="18" charset="0"/>
              </a:rPr>
              <a:t>Jaroslav </a:t>
            </a:r>
            <a:r>
              <a:rPr lang="cs-CZ" altLang="cs-CZ" sz="2000" b="1" dirty="0" err="1" smtClean="0">
                <a:latin typeface="Times New Roman" panose="02020603050405020304" pitchFamily="18" charset="0"/>
              </a:rPr>
              <a:t>Klokočník</a:t>
            </a:r>
            <a:r>
              <a:rPr lang="cs-CZ" altLang="cs-CZ" sz="2000" b="1" dirty="0" smtClean="0">
                <a:latin typeface="Times New Roman" panose="02020603050405020304" pitchFamily="18" charset="0"/>
              </a:rPr>
              <a:t> s kolegy</a:t>
            </a:r>
            <a:br>
              <a:rPr lang="cs-CZ" altLang="cs-CZ" sz="2000" b="1" dirty="0" smtClean="0">
                <a:latin typeface="Times New Roman" panose="02020603050405020304" pitchFamily="18" charset="0"/>
              </a:rPr>
            </a:br>
            <a:r>
              <a:rPr lang="cs-CZ" altLang="cs-CZ" sz="2000" b="1" dirty="0">
                <a:latin typeface="Times New Roman" panose="02020603050405020304" pitchFamily="18" charset="0"/>
              </a:rPr>
              <a:t/>
            </a:r>
            <a:br>
              <a:rPr lang="cs-CZ" altLang="cs-CZ" sz="2000" b="1" dirty="0">
                <a:latin typeface="Times New Roman" panose="02020603050405020304" pitchFamily="18" charset="0"/>
              </a:rPr>
            </a:br>
            <a:r>
              <a:rPr lang="cs-CZ" altLang="cs-CZ" sz="2000" b="1" dirty="0" smtClean="0">
                <a:latin typeface="Times New Roman" panose="02020603050405020304" pitchFamily="18" charset="0"/>
              </a:rPr>
              <a:t/>
            </a:r>
            <a:br>
              <a:rPr lang="cs-CZ" altLang="cs-CZ" sz="2000" b="1" dirty="0" smtClean="0">
                <a:latin typeface="Times New Roman" panose="02020603050405020304" pitchFamily="18" charset="0"/>
              </a:rPr>
            </a:br>
            <a:r>
              <a:rPr lang="cs-CZ" altLang="cs-CZ" sz="2000" b="1" dirty="0" smtClean="0">
                <a:latin typeface="Times New Roman" panose="02020603050405020304" pitchFamily="18" charset="0"/>
              </a:rPr>
              <a:t/>
            </a:r>
            <a:br>
              <a:rPr lang="cs-CZ" altLang="cs-CZ" sz="2000" b="1" dirty="0" smtClean="0">
                <a:latin typeface="Times New Roman" panose="02020603050405020304" pitchFamily="18" charset="0"/>
              </a:rPr>
            </a:br>
            <a:endParaRPr lang="cs-CZ" altLang="cs-CZ" sz="2000" dirty="0" smtClean="0">
              <a:solidFill>
                <a:srgbClr val="FF0000"/>
              </a:solidFill>
              <a:latin typeface="Times New Roman" panose="02020603050405020304" pitchFamily="18" charset="0"/>
            </a:endParaRPr>
          </a:p>
        </p:txBody>
      </p:sp>
      <p:sp>
        <p:nvSpPr>
          <p:cNvPr id="4099" name="Rectangle 3"/>
          <p:cNvSpPr>
            <a:spLocks noGrp="1" noChangeArrowheads="1"/>
          </p:cNvSpPr>
          <p:nvPr>
            <p:ph type="subTitle" idx="1"/>
          </p:nvPr>
        </p:nvSpPr>
        <p:spPr>
          <a:xfrm>
            <a:off x="1401763" y="6524625"/>
            <a:ext cx="5257800" cy="333375"/>
          </a:xfrm>
        </p:spPr>
        <p:txBody>
          <a:bodyPr/>
          <a:lstStyle/>
          <a:p>
            <a:pPr eaLnBrk="1" hangingPunct="1"/>
            <a:endParaRPr lang="en-US" altLang="cs-CZ" sz="2800" dirty="0" smtClean="0"/>
          </a:p>
          <a:p>
            <a:pPr eaLnBrk="1" hangingPunct="1"/>
            <a:endParaRPr lang="en-US" altLang="cs-CZ" sz="2800" dirty="0" smtClean="0"/>
          </a:p>
          <a:p>
            <a:pPr eaLnBrk="1" hangingPunct="1"/>
            <a:endParaRPr lang="cs-CZ" altLang="cs-CZ" sz="2800" dirty="0" smtClean="0"/>
          </a:p>
        </p:txBody>
      </p:sp>
      <p:sp>
        <p:nvSpPr>
          <p:cNvPr id="4" name="Rectangle 1"/>
          <p:cNvSpPr>
            <a:spLocks noChangeArrowheads="1"/>
          </p:cNvSpPr>
          <p:nvPr/>
        </p:nvSpPr>
        <p:spPr bwMode="auto">
          <a:xfrm>
            <a:off x="4484696" y="5761553"/>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cs-CZ" altLang="cs-CZ" sz="1400" b="0" i="0" u="none" strike="noStrike" cap="none" normalizeH="0" baseline="0" dirty="0" smtClean="0">
              <a:ln>
                <a:noFill/>
              </a:ln>
              <a:solidFill>
                <a:srgbClr val="00B0F0"/>
              </a:solidFill>
              <a:effectLst/>
              <a:latin typeface="Times New Roman" panose="02020603050405020304" pitchFamily="18" charset="0"/>
              <a:cs typeface="Times New Roman" panose="02020603050405020304" pitchFamily="18" charset="0"/>
            </a:endParaRP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541" y="721296"/>
            <a:ext cx="2574310" cy="1095647"/>
          </a:xfrm>
          <a:prstGeom prst="rect">
            <a:avLst/>
          </a:prstGeom>
        </p:spPr>
      </p:pic>
      <p:sp>
        <p:nvSpPr>
          <p:cNvPr id="2" name="Rectangle 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4005064"/>
            <a:ext cx="7992888" cy="2062103"/>
          </a:xfrm>
          <a:prstGeom prst="rect">
            <a:avLst/>
          </a:prstGeom>
        </p:spPr>
        <p:txBody>
          <a:bodyPr wrap="square">
            <a:spAutoFit/>
          </a:bodyPr>
          <a:lstStyle/>
          <a:p>
            <a:r>
              <a:rPr lang="en-US" sz="1600" dirty="0"/>
              <a:t>As a result of </a:t>
            </a:r>
            <a:r>
              <a:rPr lang="en-US" sz="1600" dirty="0" err="1"/>
              <a:t>ICESat's</a:t>
            </a:r>
            <a:r>
              <a:rPr lang="en-US" sz="1600" dirty="0"/>
              <a:t> success, the National Research Council's (NRC) 2007 Earth Science Decadal Survey recommended a follow-on mission to continue the </a:t>
            </a:r>
            <a:r>
              <a:rPr lang="en-US" sz="1600" dirty="0" err="1"/>
              <a:t>ICESat</a:t>
            </a:r>
            <a:r>
              <a:rPr lang="en-US" sz="1600" dirty="0"/>
              <a:t> observations. In response, NASA tasked its Goddard Space Flight Center (GSFC) with developing and deploying the ICESat-2 mission - now scheduled for launch in 2017. The primary goals of the ICESat-2 mission are consistent with the NRC's directives: </a:t>
            </a:r>
            <a:r>
              <a:rPr lang="en-US" sz="1600" i="1" dirty="0"/>
              <a:t>to deploy a </a:t>
            </a:r>
            <a:r>
              <a:rPr lang="en-US" sz="1600" i="1" dirty="0" err="1"/>
              <a:t>spaceborne</a:t>
            </a:r>
            <a:r>
              <a:rPr lang="en-US" sz="1600" i="1" dirty="0"/>
              <a:t> sensor to collect altimetry data of the Earth's surface optimized to measure ice sheet elevation change and sea ice thickness, while also generating an estimate of global vegetation biomass.</a:t>
            </a:r>
            <a:endParaRPr lang="cs-CZ" sz="1600" dirty="0"/>
          </a:p>
        </p:txBody>
      </p:sp>
      <p:pic>
        <p:nvPicPr>
          <p:cNvPr id="1027" name="Picture 3" descr="ICESat-2 concept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16632"/>
            <a:ext cx="2672104" cy="34202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CESat-2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135" y="-1575642"/>
            <a:ext cx="2672103" cy="157951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635896" y="1412776"/>
            <a:ext cx="4572000" cy="1477328"/>
          </a:xfrm>
          <a:prstGeom prst="rect">
            <a:avLst/>
          </a:prstGeom>
        </p:spPr>
        <p:txBody>
          <a:bodyPr>
            <a:spAutoFit/>
          </a:bodyPr>
          <a:lstStyle/>
          <a:p>
            <a:pPr algn="r"/>
            <a:r>
              <a:rPr lang="en-US" dirty="0"/>
              <a:t>The sole instrument on ICESat-2 will be the Advanced Topographic Laser Altimeter System (ATLAS). The ATLAS laser will emit visible, green laser pulses at a wavelength of 532 nm.</a:t>
            </a:r>
            <a:endParaRPr lang="cs-CZ" dirty="0"/>
          </a:p>
        </p:txBody>
      </p:sp>
      <p:sp>
        <p:nvSpPr>
          <p:cNvPr id="4" name="TextovéPole 3"/>
          <p:cNvSpPr txBox="1"/>
          <p:nvPr/>
        </p:nvSpPr>
        <p:spPr>
          <a:xfrm>
            <a:off x="4788024" y="620688"/>
            <a:ext cx="2476575"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ICESAT 2    </a:t>
            </a:r>
            <a:r>
              <a:rPr lang="en-US" dirty="0" smtClean="0"/>
              <a:t>2017-</a:t>
            </a:r>
            <a:endParaRPr lang="cs-CZ" dirty="0"/>
          </a:p>
        </p:txBody>
      </p:sp>
    </p:spTree>
    <p:extLst>
      <p:ext uri="{BB962C8B-B14F-4D97-AF65-F5344CB8AC3E}">
        <p14:creationId xmlns:p14="http://schemas.microsoft.com/office/powerpoint/2010/main" val="16250945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4293096"/>
            <a:ext cx="8640960" cy="2677656"/>
          </a:xfrm>
          <a:prstGeom prst="rect">
            <a:avLst/>
          </a:prstGeom>
          <a:noFill/>
        </p:spPr>
        <p:txBody>
          <a:bodyPr wrap="square" rtlCol="0">
            <a:spAutoFit/>
          </a:bodyPr>
          <a:lstStyle/>
          <a:p>
            <a:r>
              <a:rPr lang="cs-CZ" sz="1400" i="1" dirty="0" err="1"/>
              <a:t>Frese</a:t>
            </a:r>
            <a:r>
              <a:rPr lang="cs-CZ" sz="1400" i="1" dirty="0"/>
              <a:t>, RR von; </a:t>
            </a:r>
            <a:r>
              <a:rPr lang="cs-CZ" sz="1400" i="1" dirty="0" err="1"/>
              <a:t>Potts</a:t>
            </a:r>
            <a:r>
              <a:rPr lang="cs-CZ" sz="1400" i="1" dirty="0"/>
              <a:t>, L; </a:t>
            </a:r>
            <a:r>
              <a:rPr lang="cs-CZ" sz="1400" i="1" dirty="0" err="1"/>
              <a:t>Wells</a:t>
            </a:r>
            <a:r>
              <a:rPr lang="cs-CZ" sz="1400" i="1" dirty="0"/>
              <a:t>, S.; </a:t>
            </a:r>
            <a:r>
              <a:rPr lang="cs-CZ" sz="1400" i="1" dirty="0" err="1"/>
              <a:t>Gaya-Piqué</a:t>
            </a:r>
            <a:r>
              <a:rPr lang="cs-CZ" sz="1400" i="1" dirty="0"/>
              <a:t>, L.; </a:t>
            </a:r>
            <a:r>
              <a:rPr lang="cs-CZ" sz="1400" i="1" dirty="0" err="1"/>
              <a:t>Golynsky</a:t>
            </a:r>
            <a:r>
              <a:rPr lang="cs-CZ" sz="1400" i="1" dirty="0"/>
              <a:t>, A. V.; </a:t>
            </a:r>
            <a:r>
              <a:rPr lang="cs-CZ" sz="1400" i="1" dirty="0" err="1"/>
              <a:t>Hernandez</a:t>
            </a:r>
            <a:r>
              <a:rPr lang="cs-CZ" sz="1400" i="1" dirty="0"/>
              <a:t>, O.; Kim, J.; Kim, H.; </a:t>
            </a:r>
            <a:r>
              <a:rPr lang="cs-CZ" sz="1400" i="1" dirty="0" err="1"/>
              <a:t>Hwang</a:t>
            </a:r>
            <a:r>
              <a:rPr lang="cs-CZ" sz="1400" i="1" dirty="0"/>
              <a:t>, J. (2006). "</a:t>
            </a:r>
            <a:r>
              <a:rPr lang="cs-CZ" sz="1400" i="1" dirty="0" err="1"/>
              <a:t>Permian</a:t>
            </a:r>
            <a:r>
              <a:rPr lang="cs-CZ" sz="1400" i="1" dirty="0"/>
              <a:t>–</a:t>
            </a:r>
            <a:r>
              <a:rPr lang="cs-CZ" sz="1400" i="1" dirty="0" err="1"/>
              <a:t>Triassic</a:t>
            </a:r>
            <a:r>
              <a:rPr lang="cs-CZ" sz="1400" i="1" dirty="0"/>
              <a:t> mascon in </a:t>
            </a:r>
            <a:r>
              <a:rPr lang="cs-CZ" sz="1400" i="1" dirty="0" err="1"/>
              <a:t>Antarctica</a:t>
            </a:r>
            <a:r>
              <a:rPr lang="cs-CZ" sz="1400" i="1" dirty="0"/>
              <a:t>". </a:t>
            </a:r>
            <a:r>
              <a:rPr lang="cs-CZ" sz="1400" i="1" dirty="0" err="1"/>
              <a:t>Eos</a:t>
            </a:r>
            <a:r>
              <a:rPr lang="cs-CZ" sz="1400" i="1" dirty="0"/>
              <a:t> Trans. AGU, </a:t>
            </a:r>
            <a:r>
              <a:rPr lang="cs-CZ" sz="1400" i="1" dirty="0" err="1"/>
              <a:t>Jt</a:t>
            </a:r>
            <a:r>
              <a:rPr lang="cs-CZ" sz="1400" i="1" dirty="0"/>
              <a:t>. </a:t>
            </a:r>
            <a:r>
              <a:rPr lang="cs-CZ" sz="1400" i="1" dirty="0" err="1"/>
              <a:t>Assem</a:t>
            </a:r>
            <a:r>
              <a:rPr lang="cs-CZ" sz="1400" i="1" dirty="0"/>
              <a:t>. </a:t>
            </a:r>
            <a:r>
              <a:rPr lang="cs-CZ" sz="1400" i="1" dirty="0" err="1"/>
              <a:t>Suppl</a:t>
            </a:r>
            <a:r>
              <a:rPr lang="cs-CZ" sz="1400" i="1" dirty="0"/>
              <a:t>. </a:t>
            </a:r>
            <a:r>
              <a:rPr lang="cs-CZ" sz="1400" b="1" i="1" dirty="0"/>
              <a:t>87</a:t>
            </a:r>
            <a:r>
              <a:rPr lang="cs-CZ" sz="1400" i="1" dirty="0"/>
              <a:t> (36): </a:t>
            </a:r>
            <a:r>
              <a:rPr lang="cs-CZ" sz="1400" i="1" dirty="0" err="1"/>
              <a:t>Abstract</a:t>
            </a:r>
            <a:r>
              <a:rPr lang="cs-CZ" sz="1400" i="1" dirty="0"/>
              <a:t> T41A–08. </a:t>
            </a:r>
            <a:endParaRPr lang="en-US" sz="1400" i="1" dirty="0" smtClean="0"/>
          </a:p>
          <a:p>
            <a:endParaRPr lang="cs-CZ" sz="1400" dirty="0"/>
          </a:p>
          <a:p>
            <a:r>
              <a:rPr lang="cs-CZ" sz="1400" dirty="0" err="1"/>
              <a:t>Frese</a:t>
            </a:r>
            <a:r>
              <a:rPr lang="cs-CZ" sz="1400" dirty="0"/>
              <a:t>, R. von, </a:t>
            </a:r>
            <a:r>
              <a:rPr lang="cs-CZ" sz="1400" dirty="0" err="1"/>
              <a:t>Potts</a:t>
            </a:r>
            <a:r>
              <a:rPr lang="cs-CZ" sz="1400" dirty="0"/>
              <a:t>, L., </a:t>
            </a:r>
            <a:r>
              <a:rPr lang="cs-CZ" sz="1400" dirty="0" err="1"/>
              <a:t>Wells</a:t>
            </a:r>
            <a:r>
              <a:rPr lang="cs-CZ" sz="1400" dirty="0"/>
              <a:t>, S., </a:t>
            </a:r>
            <a:r>
              <a:rPr lang="cs-CZ" sz="1400" dirty="0" err="1"/>
              <a:t>Leftwich</a:t>
            </a:r>
            <a:r>
              <a:rPr lang="cs-CZ" sz="1400" dirty="0"/>
              <a:t>, T., Kim, H., et al., 2009. GRACE </a:t>
            </a:r>
            <a:r>
              <a:rPr lang="cs-CZ" sz="1400" dirty="0" err="1"/>
              <a:t>gravity</a:t>
            </a:r>
            <a:r>
              <a:rPr lang="cs-CZ" sz="1400" dirty="0"/>
              <a:t> evidence </a:t>
            </a:r>
            <a:r>
              <a:rPr lang="cs-CZ" sz="1400" dirty="0" err="1"/>
              <a:t>for</a:t>
            </a:r>
            <a:r>
              <a:rPr lang="cs-CZ" sz="1400" dirty="0"/>
              <a:t> </a:t>
            </a:r>
            <a:r>
              <a:rPr lang="cs-CZ" sz="1400" dirty="0" err="1"/>
              <a:t>an</a:t>
            </a:r>
            <a:r>
              <a:rPr lang="cs-CZ" sz="1400" dirty="0"/>
              <a:t> </a:t>
            </a:r>
            <a:r>
              <a:rPr lang="cs-CZ" sz="1400" dirty="0" err="1"/>
              <a:t>impact</a:t>
            </a:r>
            <a:r>
              <a:rPr lang="cs-CZ" sz="1400" dirty="0"/>
              <a:t> </a:t>
            </a:r>
            <a:r>
              <a:rPr lang="cs-CZ" sz="1400" dirty="0" err="1"/>
              <a:t>basin</a:t>
            </a:r>
            <a:r>
              <a:rPr lang="cs-CZ" sz="1400" dirty="0"/>
              <a:t> in </a:t>
            </a:r>
            <a:r>
              <a:rPr lang="cs-CZ" sz="1400" dirty="0" err="1"/>
              <a:t>Wilkes</a:t>
            </a:r>
            <a:r>
              <a:rPr lang="cs-CZ" sz="1400" dirty="0"/>
              <a:t> Land, </a:t>
            </a:r>
            <a:r>
              <a:rPr lang="cs-CZ" sz="1400" dirty="0" err="1"/>
              <a:t>Antarctica</a:t>
            </a:r>
            <a:r>
              <a:rPr lang="cs-CZ" sz="1400" dirty="0"/>
              <a:t>, </a:t>
            </a:r>
            <a:r>
              <a:rPr lang="cs-CZ" sz="1400" i="1" dirty="0" err="1"/>
              <a:t>Geochemistry</a:t>
            </a:r>
            <a:r>
              <a:rPr lang="cs-CZ" sz="1400" i="1" dirty="0"/>
              <a:t>, </a:t>
            </a:r>
            <a:r>
              <a:rPr lang="cs-CZ" sz="1400" i="1" dirty="0" err="1"/>
              <a:t>Geophysics</a:t>
            </a:r>
            <a:r>
              <a:rPr lang="cs-CZ" sz="1400" i="1" dirty="0"/>
              <a:t>, and </a:t>
            </a:r>
            <a:r>
              <a:rPr lang="cs-CZ" sz="1400" i="1" dirty="0" err="1"/>
              <a:t>Geosystems</a:t>
            </a:r>
            <a:r>
              <a:rPr lang="cs-CZ" sz="1400" dirty="0"/>
              <a:t>, 10, #2, Q02014</a:t>
            </a:r>
            <a:r>
              <a:rPr lang="cs-CZ" sz="1400" dirty="0" smtClean="0"/>
              <a:t>,</a:t>
            </a:r>
            <a:endParaRPr lang="en-US" sz="1400" dirty="0" smtClean="0"/>
          </a:p>
          <a:p>
            <a:r>
              <a:rPr lang="cs-CZ" sz="1400" dirty="0" err="1" smtClean="0"/>
              <a:t>doi</a:t>
            </a:r>
            <a:r>
              <a:rPr lang="cs-CZ" sz="1400" dirty="0"/>
              <a:t>: 10.1029/2008GC002149</a:t>
            </a:r>
            <a:r>
              <a:rPr lang="cs-CZ" sz="1400" dirty="0" smtClean="0"/>
              <a:t>.</a:t>
            </a:r>
            <a:endParaRPr lang="en-US" sz="1400" dirty="0" smtClean="0"/>
          </a:p>
          <a:p>
            <a:endParaRPr lang="en-US" sz="1400" dirty="0" smtClean="0"/>
          </a:p>
          <a:p>
            <a:r>
              <a:rPr lang="cs-CZ" sz="1400" dirty="0" err="1" smtClean="0"/>
              <a:t>Frese</a:t>
            </a:r>
            <a:r>
              <a:rPr lang="cs-CZ" sz="1400" dirty="0"/>
              <a:t>, R. von, Kim, H.R., </a:t>
            </a:r>
            <a:r>
              <a:rPr lang="cs-CZ" sz="1400" dirty="0" err="1"/>
              <a:t>Leftwich</a:t>
            </a:r>
            <a:r>
              <a:rPr lang="cs-CZ" sz="1400" dirty="0"/>
              <a:t>, T.E.,  Kim J.W. and A.V. </a:t>
            </a:r>
            <a:r>
              <a:rPr lang="cs-CZ" sz="1400" dirty="0" err="1"/>
              <a:t>Golynsky</a:t>
            </a:r>
            <a:r>
              <a:rPr lang="cs-CZ" sz="1400" dirty="0"/>
              <a:t>. 2013.  </a:t>
            </a:r>
            <a:r>
              <a:rPr lang="cs-CZ" sz="1400" dirty="0" err="1"/>
              <a:t>Satellite</a:t>
            </a:r>
            <a:r>
              <a:rPr lang="cs-CZ" sz="1400" dirty="0"/>
              <a:t> </a:t>
            </a:r>
            <a:r>
              <a:rPr lang="cs-CZ" sz="1400" dirty="0" err="1" smtClean="0"/>
              <a:t>magnetic</a:t>
            </a:r>
            <a:r>
              <a:rPr lang="cs-CZ" sz="1400" dirty="0" smtClean="0"/>
              <a:t> </a:t>
            </a:r>
            <a:r>
              <a:rPr lang="cs-CZ" sz="1400" dirty="0" err="1" smtClean="0"/>
              <a:t>anomalies</a:t>
            </a:r>
            <a:r>
              <a:rPr lang="cs-CZ" sz="1400" dirty="0" smtClean="0"/>
              <a:t> </a:t>
            </a:r>
            <a:r>
              <a:rPr lang="cs-CZ" sz="1400" dirty="0" err="1" smtClean="0"/>
              <a:t>of</a:t>
            </a:r>
            <a:r>
              <a:rPr lang="cs-CZ" sz="1400" dirty="0" smtClean="0"/>
              <a:t> </a:t>
            </a:r>
            <a:r>
              <a:rPr lang="cs-CZ" sz="1400" dirty="0" err="1" smtClean="0"/>
              <a:t>the</a:t>
            </a:r>
            <a:r>
              <a:rPr lang="cs-CZ" sz="1400" dirty="0" smtClean="0"/>
              <a:t> </a:t>
            </a:r>
            <a:r>
              <a:rPr lang="cs-CZ" sz="1400" dirty="0" err="1" smtClean="0"/>
              <a:t>Antarctic</a:t>
            </a:r>
            <a:r>
              <a:rPr lang="cs-CZ" sz="1400" dirty="0" smtClean="0"/>
              <a:t> </a:t>
            </a:r>
            <a:r>
              <a:rPr lang="cs-CZ" sz="1400" dirty="0" err="1" smtClean="0"/>
              <a:t>Wilkes</a:t>
            </a:r>
            <a:r>
              <a:rPr lang="cs-CZ" sz="1400" dirty="0" smtClean="0"/>
              <a:t> Land </a:t>
            </a:r>
            <a:r>
              <a:rPr lang="cs-CZ" sz="1400" dirty="0" err="1" smtClean="0"/>
              <a:t>impact</a:t>
            </a:r>
            <a:r>
              <a:rPr lang="cs-CZ" sz="1400" dirty="0" smtClean="0"/>
              <a:t> </a:t>
            </a:r>
            <a:r>
              <a:rPr lang="cs-CZ" sz="1400" dirty="0" err="1" smtClean="0"/>
              <a:t>basin</a:t>
            </a:r>
            <a:r>
              <a:rPr lang="cs-CZ" sz="1400" dirty="0" smtClean="0"/>
              <a:t> </a:t>
            </a:r>
            <a:r>
              <a:rPr lang="cs-CZ" sz="1400" dirty="0" err="1" smtClean="0"/>
              <a:t>inferred</a:t>
            </a:r>
            <a:r>
              <a:rPr lang="cs-CZ" sz="1400" dirty="0" smtClean="0"/>
              <a:t> </a:t>
            </a:r>
            <a:r>
              <a:rPr lang="cs-CZ" sz="1400" dirty="0" err="1" smtClean="0"/>
              <a:t>from</a:t>
            </a:r>
            <a:r>
              <a:rPr lang="cs-CZ" sz="1400" dirty="0" smtClean="0"/>
              <a:t> </a:t>
            </a:r>
            <a:r>
              <a:rPr lang="cs-CZ" sz="1400" dirty="0" err="1" smtClean="0"/>
              <a:t>regional</a:t>
            </a:r>
            <a:r>
              <a:rPr lang="cs-CZ" sz="1400" dirty="0" smtClean="0"/>
              <a:t> </a:t>
            </a:r>
            <a:r>
              <a:rPr lang="cs-CZ" sz="1400" dirty="0" err="1" smtClean="0"/>
              <a:t>gravity</a:t>
            </a:r>
            <a:r>
              <a:rPr lang="cs-CZ" sz="1400" dirty="0" smtClean="0"/>
              <a:t> and </a:t>
            </a:r>
            <a:r>
              <a:rPr lang="cs-CZ" sz="1400" dirty="0" err="1" smtClean="0"/>
              <a:t>terrain</a:t>
            </a:r>
            <a:r>
              <a:rPr lang="cs-CZ" sz="1400" dirty="0" smtClean="0"/>
              <a:t> data,</a:t>
            </a:r>
            <a:endParaRPr lang="en-US" sz="1400" dirty="0" smtClean="0"/>
          </a:p>
          <a:p>
            <a:r>
              <a:rPr lang="cs-CZ" sz="1400" i="1" dirty="0" err="1" smtClean="0"/>
              <a:t>Tectonophysics</a:t>
            </a:r>
            <a:r>
              <a:rPr lang="cs-CZ" sz="1400" dirty="0" smtClean="0"/>
              <a:t> </a:t>
            </a:r>
            <a:r>
              <a:rPr lang="cs-CZ" sz="1400" dirty="0"/>
              <a:t>585, 185–195</a:t>
            </a:r>
            <a:r>
              <a:rPr lang="cs-CZ" sz="1400" dirty="0" smtClean="0"/>
              <a:t>.</a:t>
            </a:r>
            <a:endParaRPr lang="en-US" sz="1400" dirty="0" smtClean="0"/>
          </a:p>
          <a:p>
            <a:endParaRPr lang="cs-CZ" sz="1400"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936" y="106212"/>
            <a:ext cx="4641304" cy="4066674"/>
          </a:xfrm>
          <a:prstGeom prst="rect">
            <a:avLst/>
          </a:prstGeom>
        </p:spPr>
      </p:pic>
    </p:spTree>
    <p:extLst>
      <p:ext uri="{BB962C8B-B14F-4D97-AF65-F5344CB8AC3E}">
        <p14:creationId xmlns:p14="http://schemas.microsoft.com/office/powerpoint/2010/main" val="304875687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t="22357" r="26875" b="5607"/>
          <a:stretch/>
        </p:blipFill>
        <p:spPr>
          <a:xfrm>
            <a:off x="827584" y="1916832"/>
            <a:ext cx="7560840" cy="4653136"/>
          </a:xfrm>
          <a:prstGeom prst="rect">
            <a:avLst/>
          </a:prstGeom>
        </p:spPr>
      </p:pic>
      <p:sp>
        <p:nvSpPr>
          <p:cNvPr id="4" name="TextovéPole 3"/>
          <p:cNvSpPr txBox="1"/>
          <p:nvPr/>
        </p:nvSpPr>
        <p:spPr>
          <a:xfrm>
            <a:off x="1259632" y="404664"/>
            <a:ext cx="7362818" cy="646331"/>
          </a:xfrm>
          <a:prstGeom prst="rect">
            <a:avLst/>
          </a:prstGeom>
          <a:noFill/>
        </p:spPr>
        <p:txBody>
          <a:bodyPr wrap="square" rtlCol="0">
            <a:spAutoFit/>
          </a:bodyPr>
          <a:lstStyle/>
          <a:p>
            <a:r>
              <a:rPr lang="cs-CZ" dirty="0" err="1" smtClean="0"/>
              <a:t>World</a:t>
            </a:r>
            <a:r>
              <a:rPr lang="cs-CZ" dirty="0" smtClean="0"/>
              <a:t> Digital </a:t>
            </a:r>
            <a:r>
              <a:rPr lang="cs-CZ" dirty="0" err="1" smtClean="0"/>
              <a:t>Magnetic</a:t>
            </a:r>
            <a:r>
              <a:rPr lang="cs-CZ" dirty="0" smtClean="0"/>
              <a:t> </a:t>
            </a:r>
            <a:r>
              <a:rPr lang="cs-CZ" dirty="0" err="1" smtClean="0"/>
              <a:t>Anomaly</a:t>
            </a:r>
            <a:r>
              <a:rPr lang="cs-CZ" dirty="0" smtClean="0"/>
              <a:t> Map</a:t>
            </a:r>
            <a:r>
              <a:rPr lang="en-US" dirty="0" smtClean="0"/>
              <a:t>, </a:t>
            </a:r>
            <a:r>
              <a:rPr lang="cs-CZ" dirty="0" smtClean="0"/>
              <a:t>NOAA </a:t>
            </a:r>
            <a:r>
              <a:rPr lang="en-US" dirty="0" smtClean="0"/>
              <a:t>2010, GMT v. 4.0 </a:t>
            </a:r>
          </a:p>
          <a:p>
            <a:r>
              <a:rPr lang="en-US" dirty="0" smtClean="0"/>
              <a:t>plus specific magnetic anomaly map for Antarctica</a:t>
            </a:r>
            <a:endParaRPr lang="cs-CZ" dirty="0"/>
          </a:p>
        </p:txBody>
      </p:sp>
    </p:spTree>
    <p:extLst>
      <p:ext uri="{BB962C8B-B14F-4D97-AF65-F5344CB8AC3E}">
        <p14:creationId xmlns:p14="http://schemas.microsoft.com/office/powerpoint/2010/main" val="20100508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04248" y="1412776"/>
            <a:ext cx="2191690" cy="1200329"/>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Impact </a:t>
            </a:r>
          </a:p>
          <a:p>
            <a:r>
              <a:rPr lang="en-US" sz="2400" b="1" dirty="0" smtClean="0">
                <a:latin typeface="Times New Roman" panose="02020603050405020304" pitchFamily="18" charset="0"/>
                <a:cs typeface="Times New Roman" panose="02020603050405020304" pitchFamily="18" charset="0"/>
              </a:rPr>
              <a:t>crater/mascon </a:t>
            </a:r>
          </a:p>
          <a:p>
            <a:r>
              <a:rPr lang="en-US" sz="2400" b="1" dirty="0" smtClean="0">
                <a:latin typeface="Times New Roman" panose="02020603050405020304" pitchFamily="18" charset="0"/>
                <a:cs typeface="Times New Roman" panose="02020603050405020304" pitchFamily="18" charset="0"/>
              </a:rPr>
              <a:t>in Wilkes Land</a:t>
            </a:r>
            <a:endParaRPr lang="cs-CZ" sz="2400" b="1"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190" y="2852936"/>
            <a:ext cx="2485748" cy="2231686"/>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6632"/>
            <a:ext cx="6264696" cy="6605484"/>
          </a:xfrm>
          <a:prstGeom prst="rect">
            <a:avLst/>
          </a:prstGeom>
        </p:spPr>
      </p:pic>
    </p:spTree>
    <p:extLst>
      <p:ext uri="{BB962C8B-B14F-4D97-AF65-F5344CB8AC3E}">
        <p14:creationId xmlns:p14="http://schemas.microsoft.com/office/powerpoint/2010/main" val="19892098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801" y="0"/>
            <a:ext cx="7554397" cy="6858000"/>
          </a:xfrm>
          <a:prstGeom prst="rect">
            <a:avLst/>
          </a:prstGeom>
        </p:spPr>
      </p:pic>
    </p:spTree>
    <p:extLst>
      <p:ext uri="{BB962C8B-B14F-4D97-AF65-F5344CB8AC3E}">
        <p14:creationId xmlns:p14="http://schemas.microsoft.com/office/powerpoint/2010/main" val="16832642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21263" t="1132" r="11800" b="-1132"/>
          <a:stretch/>
        </p:blipFill>
        <p:spPr>
          <a:xfrm>
            <a:off x="323528" y="-171400"/>
            <a:ext cx="5256584" cy="4233137"/>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20863" r="13775"/>
          <a:stretch/>
        </p:blipFill>
        <p:spPr>
          <a:xfrm>
            <a:off x="4139952" y="2879172"/>
            <a:ext cx="4824536" cy="3978828"/>
          </a:xfrm>
          <a:prstGeom prst="rect">
            <a:avLst/>
          </a:prstGeom>
        </p:spPr>
      </p:pic>
      <p:sp>
        <p:nvSpPr>
          <p:cNvPr id="4" name="TextovéPole 3"/>
          <p:cNvSpPr txBox="1"/>
          <p:nvPr/>
        </p:nvSpPr>
        <p:spPr>
          <a:xfrm>
            <a:off x="6372200" y="980728"/>
            <a:ext cx="1213794" cy="1538883"/>
          </a:xfrm>
          <a:prstGeom prst="rect">
            <a:avLst/>
          </a:prstGeom>
          <a:noFill/>
        </p:spPr>
        <p:txBody>
          <a:bodyPr wrap="none" rtlCol="0">
            <a:spAutoFit/>
          </a:bodyPr>
          <a:lstStyle/>
          <a:p>
            <a:r>
              <a:rPr lang="cs-CZ" sz="2000" b="1" i="1" dirty="0" smtClean="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g</a:t>
            </a:r>
            <a:r>
              <a:rPr lang="en-US" dirty="0" smtClean="0"/>
              <a:t> [</a:t>
            </a:r>
            <a:r>
              <a:rPr lang="en-US" dirty="0" err="1" smtClean="0"/>
              <a:t>mGal</a:t>
            </a:r>
            <a:r>
              <a:rPr lang="en-US" dirty="0" smtClean="0"/>
              <a:t>]</a:t>
            </a:r>
          </a:p>
          <a:p>
            <a:endParaRPr lang="en-US" dirty="0"/>
          </a:p>
          <a:p>
            <a:endParaRPr lang="en-US" dirty="0" smtClean="0"/>
          </a:p>
          <a:p>
            <a:endParaRPr lang="en-US" dirty="0"/>
          </a:p>
          <a:p>
            <a:r>
              <a:rPr lang="en-US" sz="2000" b="1" dirty="0" err="1" smtClean="0">
                <a:latin typeface="Times New Roman" panose="02020603050405020304" pitchFamily="18" charset="0"/>
                <a:cs typeface="Times New Roman" panose="02020603050405020304" pitchFamily="18" charset="0"/>
              </a:rPr>
              <a:t>Tzz</a:t>
            </a:r>
            <a:r>
              <a:rPr lang="en-US" dirty="0" smtClean="0"/>
              <a:t> [E]</a:t>
            </a:r>
            <a:endParaRPr lang="cs-CZ" dirty="0"/>
          </a:p>
        </p:txBody>
      </p:sp>
    </p:spTree>
    <p:extLst>
      <p:ext uri="{BB962C8B-B14F-4D97-AF65-F5344CB8AC3E}">
        <p14:creationId xmlns:p14="http://schemas.microsoft.com/office/powerpoint/2010/main" val="329177829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22049" t="5844" r="9439" b="-5844"/>
          <a:stretch/>
        </p:blipFill>
        <p:spPr>
          <a:xfrm>
            <a:off x="251520" y="116632"/>
            <a:ext cx="5616624" cy="4419099"/>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22049" t="5732" r="22826"/>
          <a:stretch/>
        </p:blipFill>
        <p:spPr>
          <a:xfrm>
            <a:off x="4515335" y="3212976"/>
            <a:ext cx="4644008" cy="4280923"/>
          </a:xfrm>
          <a:prstGeom prst="rect">
            <a:avLst/>
          </a:prstGeom>
        </p:spPr>
      </p:pic>
      <p:sp>
        <p:nvSpPr>
          <p:cNvPr id="4" name="TextovéPole 3"/>
          <p:cNvSpPr txBox="1"/>
          <p:nvPr/>
        </p:nvSpPr>
        <p:spPr>
          <a:xfrm>
            <a:off x="6824616" y="1295472"/>
            <a:ext cx="1479077" cy="1261884"/>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I1[</a:t>
            </a:r>
            <a:r>
              <a:rPr lang="en-US" dirty="0" smtClean="0"/>
              <a:t>s-4]</a:t>
            </a:r>
          </a:p>
          <a:p>
            <a:endParaRPr lang="en-US" dirty="0"/>
          </a:p>
          <a:p>
            <a:endParaRPr lang="en-US" dirty="0" smtClean="0"/>
          </a:p>
          <a:p>
            <a:r>
              <a:rPr lang="en-US" sz="2000" b="1" dirty="0" err="1" smtClean="0">
                <a:latin typeface="Times New Roman" panose="02020603050405020304" pitchFamily="18" charset="0"/>
                <a:cs typeface="Times New Roman" panose="02020603050405020304" pitchFamily="18" charset="0"/>
              </a:rPr>
              <a:t>vd</a:t>
            </a:r>
            <a:r>
              <a:rPr lang="en-US" dirty="0" smtClean="0"/>
              <a:t> [-]</a:t>
            </a:r>
            <a:endParaRPr lang="cs-CZ" dirty="0"/>
          </a:p>
        </p:txBody>
      </p:sp>
    </p:spTree>
    <p:extLst>
      <p:ext uri="{BB962C8B-B14F-4D97-AF65-F5344CB8AC3E}">
        <p14:creationId xmlns:p14="http://schemas.microsoft.com/office/powerpoint/2010/main" val="13307147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0247"/>
            <a:ext cx="5760640" cy="3313693"/>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293446"/>
            <a:ext cx="7524328" cy="4348959"/>
          </a:xfrm>
          <a:prstGeom prst="rect">
            <a:avLst/>
          </a:prstGeom>
        </p:spPr>
      </p:pic>
    </p:spTree>
    <p:extLst>
      <p:ext uri="{BB962C8B-B14F-4D97-AF65-F5344CB8AC3E}">
        <p14:creationId xmlns:p14="http://schemas.microsoft.com/office/powerpoint/2010/main" val="38513637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31499" b="23751"/>
          <a:stretch/>
        </p:blipFill>
        <p:spPr>
          <a:xfrm>
            <a:off x="-324544" y="620688"/>
            <a:ext cx="9851997" cy="5949280"/>
          </a:xfrm>
          <a:prstGeom prst="rect">
            <a:avLst/>
          </a:prstGeom>
        </p:spPr>
      </p:pic>
    </p:spTree>
    <p:extLst>
      <p:ext uri="{BB962C8B-B14F-4D97-AF65-F5344CB8AC3E}">
        <p14:creationId xmlns:p14="http://schemas.microsoft.com/office/powerpoint/2010/main" val="1287936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4034" name="TextovéPole 1"/>
          <p:cNvSpPr txBox="1">
            <a:spLocks noChangeArrowheads="1"/>
          </p:cNvSpPr>
          <p:nvPr/>
        </p:nvSpPr>
        <p:spPr bwMode="auto">
          <a:xfrm>
            <a:off x="839336" y="3861048"/>
            <a:ext cx="9001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b="1" dirty="0" smtClean="0">
                <a:solidFill>
                  <a:srgbClr val="FF0000"/>
                </a:solidFill>
                <a:latin typeface="Times New Roman" panose="02020603050405020304" pitchFamily="18" charset="0"/>
                <a:cs typeface="Times New Roman" panose="02020603050405020304" pitchFamily="18" charset="0"/>
                <a:hlinkClick r:id="rId3"/>
              </a:rPr>
              <a:t>jklokocn@asu.cas.cz</a:t>
            </a:r>
            <a:endParaRPr lang="en-US" sz="3200" b="1" dirty="0" smtClean="0">
              <a:solidFill>
                <a:srgbClr val="FF0000"/>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3200" b="1" dirty="0" smtClean="0">
                <a:latin typeface="Times New Roman" panose="02020603050405020304" pitchFamily="18" charset="0"/>
                <a:cs typeface="Times New Roman" panose="02020603050405020304" pitchFamily="18" charset="0"/>
                <a:hlinkClick r:id="rId4"/>
              </a:rPr>
              <a:t>www.asu.cas.cz/~jklokocn</a:t>
            </a:r>
            <a:endParaRPr lang="cs-CZ" sz="3200" b="1" dirty="0" smtClean="0">
              <a:latin typeface="Times New Roman" panose="02020603050405020304" pitchFamily="18" charset="0"/>
              <a:cs typeface="Times New Roman" panose="02020603050405020304" pitchFamily="18" charset="0"/>
            </a:endParaRPr>
          </a:p>
          <a:p>
            <a:endParaRPr lang="cs-CZ" sz="3200" b="1" dirty="0" smtClean="0">
              <a:latin typeface="Times New Roman" panose="02020603050405020304" pitchFamily="18" charset="0"/>
              <a:cs typeface="Times New Roman" panose="02020603050405020304" pitchFamily="18" charset="0"/>
            </a:endParaRPr>
          </a:p>
          <a:p>
            <a:r>
              <a:rPr lang="en-US" sz="3200" b="1" dirty="0">
                <a:solidFill>
                  <a:srgbClr val="0066FF"/>
                </a:solidFill>
                <a:latin typeface="Times New Roman" panose="02020603050405020304" pitchFamily="18" charset="0"/>
                <a:cs typeface="Times New Roman" panose="02020603050405020304" pitchFamily="18" charset="0"/>
              </a:rPr>
              <a:t>www.asu.cas.cz/~</a:t>
            </a:r>
            <a:r>
              <a:rPr lang="en-US" sz="3200" b="1" dirty="0" smtClean="0">
                <a:solidFill>
                  <a:srgbClr val="0066FF"/>
                </a:solidFill>
                <a:latin typeface="Times New Roman" panose="02020603050405020304" pitchFamily="18" charset="0"/>
                <a:cs typeface="Times New Roman" panose="02020603050405020304" pitchFamily="18" charset="0"/>
              </a:rPr>
              <a:t>jklokocn</a:t>
            </a:r>
            <a:r>
              <a:rPr lang="en-US" sz="2800" b="1" dirty="0" smtClean="0">
                <a:solidFill>
                  <a:srgbClr val="0066FF"/>
                </a:solidFill>
                <a:latin typeface="Times New Roman" panose="02020603050405020304" pitchFamily="18" charset="0"/>
                <a:cs typeface="Times New Roman" panose="02020603050405020304" pitchFamily="18" charset="0"/>
              </a:rPr>
              <a:t>/Petrin_2019</a:t>
            </a:r>
            <a:endParaRPr lang="en-US" sz="3200" b="1" dirty="0" smtClean="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pic>
        <p:nvPicPr>
          <p:cNvPr id="44035" name="Obráze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332656"/>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764704"/>
            <a:ext cx="2890622" cy="1224136"/>
          </a:xfrm>
          <a:prstGeom prst="rect">
            <a:avLst/>
          </a:prstGeom>
          <a:solidFill>
            <a:schemeClr val="bg1"/>
          </a:solidFill>
          <a:ln>
            <a:noFill/>
          </a:ln>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116632"/>
            <a:ext cx="9145016" cy="4647426"/>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endParaRPr lang="cs-CZ" dirty="0" smtClean="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sz="2000" b="1" dirty="0" smtClean="0">
                <a:latin typeface="Times New Roman" panose="02020603050405020304" pitchFamily="18" charset="0"/>
                <a:cs typeface="Times New Roman" panose="02020603050405020304" pitchFamily="18" charset="0"/>
              </a:rPr>
              <a:t>         G</a:t>
            </a:r>
            <a:r>
              <a:rPr lang="en-US" sz="2000" b="1" dirty="0" smtClean="0">
                <a:latin typeface="Times New Roman" panose="02020603050405020304" pitchFamily="18" charset="0"/>
                <a:cs typeface="Times New Roman" panose="02020603050405020304" pitchFamily="18" charset="0"/>
              </a:rPr>
              <a:t>(I)</a:t>
            </a:r>
            <a:r>
              <a:rPr lang="cs-CZ" sz="2000" b="1" dirty="0" smtClean="0">
                <a:latin typeface="Times New Roman" panose="02020603050405020304" pitchFamily="18" charset="0"/>
                <a:cs typeface="Times New Roman" panose="02020603050405020304" pitchFamily="18" charset="0"/>
              </a:rPr>
              <a:t>PR</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Cryosat</a:t>
            </a:r>
            <a:r>
              <a:rPr lang="en-US" sz="2000" b="1" dirty="0" smtClean="0">
                <a:latin typeface="Times New Roman" panose="02020603050405020304" pitchFamily="18" charset="0"/>
                <a:cs typeface="Times New Roman" panose="02020603050405020304" pitchFamily="18" charset="0"/>
              </a:rPr>
              <a:t> (2) ESA, 2010-</a:t>
            </a:r>
          </a:p>
          <a:p>
            <a:r>
              <a:rPr lang="en-US" sz="2000" b="1" i="1" dirty="0">
                <a:solidFill>
                  <a:srgbClr val="FF3300"/>
                </a:solidFill>
                <a:latin typeface="Times New Roman" panose="02020603050405020304" pitchFamily="18" charset="0"/>
                <a:cs typeface="Times New Roman" panose="02020603050405020304" pitchFamily="18" charset="0"/>
              </a:rPr>
              <a:t> </a:t>
            </a:r>
            <a:r>
              <a:rPr lang="en-US" sz="2000" b="1" i="1" dirty="0" smtClean="0">
                <a:solidFill>
                  <a:srgbClr val="FF3300"/>
                </a:solidFill>
                <a:latin typeface="Times New Roman" panose="02020603050405020304" pitchFamily="18" charset="0"/>
                <a:cs typeface="Times New Roman" panose="02020603050405020304" pitchFamily="18" charset="0"/>
              </a:rPr>
              <a:t>                                                         </a:t>
            </a:r>
            <a:r>
              <a:rPr lang="en-US" sz="2000" b="1" i="1" dirty="0">
                <a:solidFill>
                  <a:srgbClr val="FF3300"/>
                </a:solidFill>
                <a:latin typeface="Times New Roman" panose="02020603050405020304" pitchFamily="18" charset="0"/>
                <a:cs typeface="Times New Roman" panose="02020603050405020304" pitchFamily="18" charset="0"/>
              </a:rPr>
              <a:t> </a:t>
            </a:r>
            <a:r>
              <a:rPr lang="en-US" sz="2000" b="1" i="1" dirty="0" smtClean="0">
                <a:solidFill>
                  <a:srgbClr val="FF3300"/>
                </a:solidFill>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vln</a:t>
            </a:r>
            <a:r>
              <a:rPr lang="cs-CZ" sz="2000" dirty="0" err="1" smtClean="0">
                <a:latin typeface="Times New Roman" panose="02020603050405020304" pitchFamily="18" charset="0"/>
                <a:cs typeface="Times New Roman" panose="02020603050405020304" pitchFamily="18" charset="0"/>
              </a:rPr>
              <a:t>ová</a:t>
            </a:r>
            <a:r>
              <a:rPr lang="cs-CZ" sz="2000" dirty="0" smtClean="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délka </a:t>
            </a:r>
            <a:r>
              <a:rPr lang="en-US" sz="2000" dirty="0" smtClean="0">
                <a:latin typeface="Times New Roman" panose="02020603050405020304" pitchFamily="18" charset="0"/>
                <a:cs typeface="Times New Roman" panose="02020603050405020304" pitchFamily="18" charset="0"/>
              </a:rPr>
              <a:t>~1 m</a:t>
            </a:r>
            <a:endParaRPr lang="cs-CZ"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v</a:t>
            </a:r>
            <a:r>
              <a:rPr lang="cs-CZ" sz="2000" dirty="0" smtClean="0">
                <a:latin typeface="Times New Roman" panose="02020603050405020304" pitchFamily="18" charset="0"/>
                <a:cs typeface="Times New Roman" panose="02020603050405020304" pitchFamily="18" charset="0"/>
              </a:rPr>
              <a:t>lnová délka radaru</a:t>
            </a:r>
            <a:r>
              <a:rPr lang="en-US" sz="2000" dirty="0" smtClean="0">
                <a:latin typeface="Times New Roman" panose="02020603050405020304" pitchFamily="18" charset="0"/>
                <a:cs typeface="Times New Roman" panose="02020603050405020304" pitchFamily="18" charset="0"/>
              </a:rPr>
              <a:t> </a:t>
            </a:r>
            <a:endParaRPr lang="cs-CZ"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obvykle</a:t>
            </a:r>
            <a:r>
              <a:rPr lang="en-US" sz="2000" dirty="0" smtClean="0">
                <a:latin typeface="Times New Roman" panose="02020603050405020304" pitchFamily="18" charset="0"/>
                <a:cs typeface="Times New Roman" panose="02020603050405020304" pitchFamily="18" charset="0"/>
              </a:rPr>
              <a:t> 0.3 - 30 m.</a:t>
            </a:r>
          </a:p>
          <a:p>
            <a:endParaRPr lang="cs-CZ" sz="2000" dirty="0" smtClean="0">
              <a:latin typeface="Times New Roman" panose="02020603050405020304" pitchFamily="18" charset="0"/>
              <a:cs typeface="Times New Roman" panose="02020603050405020304" pitchFamily="18" charset="0"/>
            </a:endParaRPr>
          </a:p>
          <a:p>
            <a:r>
              <a:rPr lang="cs-CZ" sz="2000" dirty="0" smtClean="0">
                <a:latin typeface="Times New Roman" panose="02020603050405020304" pitchFamily="18" charset="0"/>
                <a:cs typeface="Times New Roman" panose="02020603050405020304" pitchFamily="18" charset="0"/>
              </a:rPr>
              <a:t>Použití na družicích </a:t>
            </a:r>
          </a:p>
          <a:p>
            <a:r>
              <a:rPr lang="cs-CZ" sz="2000" dirty="0" smtClean="0">
                <a:latin typeface="Times New Roman" panose="02020603050405020304" pitchFamily="18" charset="0"/>
                <a:cs typeface="Times New Roman" panose="02020603050405020304" pitchFamily="18" charset="0"/>
              </a:rPr>
              <a:t>i letadlech</a:t>
            </a:r>
          </a:p>
          <a:p>
            <a:endParaRPr lang="cs-CZ" sz="2000" b="1" dirty="0" smtClean="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a:p>
            <a:endParaRPr lang="cs-CZ" sz="2000" b="1" dirty="0" smtClean="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a:p>
            <a:endParaRPr lang="cs-CZ" sz="2000" b="1" dirty="0" smtClean="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p:txBody>
      </p:sp>
      <p:pic>
        <p:nvPicPr>
          <p:cNvPr id="1025" name="Picture 1" descr="CryoS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484784"/>
            <a:ext cx="5356821" cy="40176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ulka 2"/>
          <p:cNvGraphicFramePr>
            <a:graphicFrameLocks noGrp="1"/>
          </p:cNvGraphicFramePr>
          <p:nvPr>
            <p:extLst>
              <p:ext uri="{D42A27DB-BD31-4B8C-83A1-F6EECF244321}">
                <p14:modId xmlns:p14="http://schemas.microsoft.com/office/powerpoint/2010/main" val="487567958"/>
              </p:ext>
            </p:extLst>
          </p:nvPr>
        </p:nvGraphicFramePr>
        <p:xfrm>
          <a:off x="3704235" y="5468829"/>
          <a:ext cx="4644078" cy="1249680"/>
        </p:xfrm>
        <a:graphic>
          <a:graphicData uri="http://schemas.openxmlformats.org/drawingml/2006/table">
            <a:tbl>
              <a:tblPr/>
              <a:tblGrid>
                <a:gridCol w="4644078"/>
              </a:tblGrid>
              <a:tr h="216023">
                <a:tc>
                  <a:txBody>
                    <a:bodyPr/>
                    <a:lstStyle/>
                    <a:p>
                      <a:pPr algn="ctr"/>
                      <a:r>
                        <a:rPr lang="en-US" sz="1400" dirty="0" smtClean="0">
                          <a:effectLst/>
                        </a:rPr>
                        <a:t> </a:t>
                      </a:r>
                      <a:endParaRPr lang="cs-CZ" sz="1400" dirty="0">
                        <a:effectLst/>
                      </a:endParaRPr>
                    </a:p>
                  </a:txBody>
                  <a:tcPr anchor="ctr">
                    <a:lnL>
                      <a:noFill/>
                    </a:lnL>
                    <a:lnR>
                      <a:noFill/>
                    </a:lnR>
                    <a:lnT>
                      <a:noFill/>
                    </a:lnT>
                    <a:lnB>
                      <a:noFill/>
                    </a:lnB>
                  </a:tcPr>
                </a:tc>
              </a:tr>
              <a:tr h="898036">
                <a:tc>
                  <a:txBody>
                    <a:bodyPr/>
                    <a:lstStyle/>
                    <a:p>
                      <a:pPr algn="ctr"/>
                      <a:r>
                        <a:rPr lang="cs-CZ" sz="1400" b="1" dirty="0">
                          <a:effectLst/>
                        </a:rPr>
                        <a:t>SIRAL</a:t>
                      </a:r>
                      <a:r>
                        <a:rPr lang="cs-CZ" sz="1400" dirty="0">
                          <a:effectLst/>
                        </a:rPr>
                        <a:t>: SAR </a:t>
                      </a:r>
                      <a:r>
                        <a:rPr lang="cs-CZ" sz="1400" dirty="0" err="1">
                          <a:effectLst/>
                        </a:rPr>
                        <a:t>Interferometer</a:t>
                      </a:r>
                      <a:r>
                        <a:rPr lang="cs-CZ" sz="1400" dirty="0">
                          <a:effectLst/>
                        </a:rPr>
                        <a:t> Radar </a:t>
                      </a:r>
                      <a:r>
                        <a:rPr lang="cs-CZ" sz="1400" dirty="0" err="1">
                          <a:effectLst/>
                        </a:rPr>
                        <a:t>Altimeter</a:t>
                      </a:r>
                      <a:r>
                        <a:rPr lang="cs-CZ" sz="1400" dirty="0">
                          <a:effectLst/>
                        </a:rPr>
                        <a:t/>
                      </a:r>
                      <a:br>
                        <a:rPr lang="cs-CZ" sz="1400" dirty="0">
                          <a:effectLst/>
                        </a:rPr>
                      </a:br>
                      <a:r>
                        <a:rPr lang="cs-CZ" sz="1400" b="1" dirty="0">
                          <a:effectLst/>
                        </a:rPr>
                        <a:t>DORIS</a:t>
                      </a:r>
                      <a:r>
                        <a:rPr lang="cs-CZ" sz="1400" dirty="0">
                          <a:effectLst/>
                        </a:rPr>
                        <a:t>: Doppler </a:t>
                      </a:r>
                      <a:r>
                        <a:rPr lang="cs-CZ" sz="1400" dirty="0" err="1">
                          <a:effectLst/>
                        </a:rPr>
                        <a:t>Orbitography</a:t>
                      </a:r>
                      <a:r>
                        <a:rPr lang="cs-CZ" sz="1400" dirty="0">
                          <a:effectLst/>
                        </a:rPr>
                        <a:t> and </a:t>
                      </a:r>
                      <a:r>
                        <a:rPr lang="cs-CZ" sz="1400" dirty="0" err="1">
                          <a:effectLst/>
                        </a:rPr>
                        <a:t>Radiopositioning</a:t>
                      </a:r>
                      <a:r>
                        <a:rPr lang="cs-CZ" sz="1400" dirty="0">
                          <a:effectLst/>
                        </a:rPr>
                        <a:t> </a:t>
                      </a:r>
                      <a:r>
                        <a:rPr lang="cs-CZ" sz="1400" dirty="0" err="1">
                          <a:effectLst/>
                        </a:rPr>
                        <a:t>Integration</a:t>
                      </a:r>
                      <a:r>
                        <a:rPr lang="cs-CZ" sz="1400" dirty="0">
                          <a:effectLst/>
                        </a:rPr>
                        <a:t> by </a:t>
                      </a:r>
                      <a:r>
                        <a:rPr lang="cs-CZ" sz="1400" dirty="0" err="1">
                          <a:effectLst/>
                        </a:rPr>
                        <a:t>Satellite</a:t>
                      </a:r>
                      <a:r>
                        <a:rPr lang="cs-CZ" sz="1400" dirty="0">
                          <a:effectLst/>
                        </a:rPr>
                        <a:t/>
                      </a:r>
                      <a:br>
                        <a:rPr lang="cs-CZ" sz="1400" dirty="0">
                          <a:effectLst/>
                        </a:rPr>
                      </a:br>
                      <a:r>
                        <a:rPr lang="cs-CZ" sz="1400" b="1" dirty="0">
                          <a:effectLst/>
                        </a:rPr>
                        <a:t>LRR</a:t>
                      </a:r>
                      <a:r>
                        <a:rPr lang="cs-CZ" sz="1400" dirty="0">
                          <a:effectLst/>
                        </a:rPr>
                        <a:t>: Laser </a:t>
                      </a:r>
                      <a:r>
                        <a:rPr lang="cs-CZ" sz="1400" dirty="0" err="1">
                          <a:effectLst/>
                        </a:rPr>
                        <a:t>Retroreflector</a:t>
                      </a:r>
                      <a:endParaRPr lang="cs-CZ" sz="1400" dirty="0">
                        <a:effectLst/>
                      </a:endParaRP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888504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b="3800"/>
          <a:stretch/>
        </p:blipFill>
        <p:spPr>
          <a:xfrm rot="5400000">
            <a:off x="1910684" y="-318395"/>
            <a:ext cx="5365972" cy="7388155"/>
          </a:xfrm>
          <a:prstGeom prst="rect">
            <a:avLst/>
          </a:prstGeom>
        </p:spPr>
      </p:pic>
    </p:spTree>
    <p:extLst>
      <p:ext uri="{BB962C8B-B14F-4D97-AF65-F5344CB8AC3E}">
        <p14:creationId xmlns:p14="http://schemas.microsoft.com/office/powerpoint/2010/main" val="2365504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179512" y="620688"/>
            <a:ext cx="6109273" cy="5085184"/>
          </a:xfrm>
          <a:prstGeom prst="rect">
            <a:avLst/>
          </a:prstGeom>
        </p:spPr>
      </p:pic>
      <p:sp>
        <p:nvSpPr>
          <p:cNvPr id="3" name="TextovéPole 2"/>
          <p:cNvSpPr txBox="1"/>
          <p:nvPr/>
        </p:nvSpPr>
        <p:spPr>
          <a:xfrm>
            <a:off x="1043608" y="116632"/>
            <a:ext cx="4680520" cy="369332"/>
          </a:xfrm>
          <a:prstGeom prst="rect">
            <a:avLst/>
          </a:prstGeom>
          <a:noFill/>
        </p:spPr>
        <p:txBody>
          <a:bodyPr wrap="square" rtlCol="0">
            <a:spAutoFit/>
          </a:bodyPr>
          <a:lstStyle/>
          <a:p>
            <a:r>
              <a:rPr lang="en-US" dirty="0" smtClean="0"/>
              <a:t>Bedmap2 bedrock topography</a:t>
            </a:r>
            <a:endParaRPr lang="cs-CZ" dirty="0"/>
          </a:p>
        </p:txBody>
      </p:sp>
      <p:sp>
        <p:nvSpPr>
          <p:cNvPr id="4" name="Obdélník 3"/>
          <p:cNvSpPr/>
          <p:nvPr/>
        </p:nvSpPr>
        <p:spPr>
          <a:xfrm>
            <a:off x="6315425" y="1484784"/>
            <a:ext cx="4572000" cy="3600986"/>
          </a:xfrm>
          <a:prstGeom prst="rect">
            <a:avLst/>
          </a:prstGeom>
        </p:spPr>
        <p:txBody>
          <a:bodyPr>
            <a:spAutoFit/>
          </a:bodyPr>
          <a:lstStyle/>
          <a:p>
            <a:pPr marL="571500" indent="-342900" algn="just">
              <a:spcAft>
                <a:spcPts val="0"/>
              </a:spcAft>
              <a:buAutoNum type="arabicPlain"/>
            </a:pPr>
            <a:r>
              <a:rPr lang="en-GB" sz="1400" dirty="0" smtClean="0">
                <a:latin typeface="Times New Roman" panose="02020603050405020304" pitchFamily="18" charset="0"/>
                <a:ea typeface="Times New Roman" panose="02020603050405020304" pitchFamily="18" charset="0"/>
              </a:rPr>
              <a:t>Ross </a:t>
            </a:r>
            <a:r>
              <a:rPr lang="en-GB" sz="1400" dirty="0">
                <a:latin typeface="Times New Roman" panose="02020603050405020304" pitchFamily="18" charset="0"/>
                <a:ea typeface="Times New Roman" panose="02020603050405020304" pitchFamily="18" charset="0"/>
              </a:rPr>
              <a:t>shelf glacier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and </a:t>
            </a:r>
            <a:r>
              <a:rPr lang="en-GB" sz="1400" dirty="0">
                <a:latin typeface="Times New Roman" panose="02020603050405020304" pitchFamily="18" charset="0"/>
                <a:ea typeface="Times New Roman" panose="02020603050405020304" pitchFamily="18" charset="0"/>
              </a:rPr>
              <a:t>Ross Island,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2   </a:t>
            </a:r>
            <a:r>
              <a:rPr lang="en-GB" sz="1400" dirty="0" smtClean="0">
                <a:latin typeface="Times New Roman" panose="02020603050405020304" pitchFamily="18" charset="0"/>
                <a:ea typeface="Times New Roman" panose="02020603050405020304" pitchFamily="18" charset="0"/>
              </a:rPr>
              <a:t>   Victoria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3   </a:t>
            </a:r>
            <a:r>
              <a:rPr lang="en-GB" sz="1400" dirty="0" smtClean="0">
                <a:latin typeface="Times New Roman" panose="02020603050405020304" pitchFamily="18" charset="0"/>
                <a:ea typeface="Times New Roman" panose="02020603050405020304" pitchFamily="18" charset="0"/>
              </a:rPr>
              <a:t>   Transantarctic </a:t>
            </a:r>
            <a:r>
              <a:rPr lang="en-GB" sz="1400" dirty="0">
                <a:latin typeface="Times New Roman" panose="02020603050405020304" pitchFamily="18" charset="0"/>
                <a:ea typeface="Times New Roman" panose="02020603050405020304" pitchFamily="18" charset="0"/>
              </a:rPr>
              <a:t>Mountains</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4   </a:t>
            </a:r>
            <a:r>
              <a:rPr lang="en-GB" sz="1400" dirty="0" smtClean="0">
                <a:latin typeface="Times New Roman" panose="02020603050405020304" pitchFamily="18" charset="0"/>
                <a:ea typeface="Times New Roman" panose="02020603050405020304" pitchFamily="18" charset="0"/>
              </a:rPr>
              <a:t>   Wilkes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5   </a:t>
            </a:r>
            <a:r>
              <a:rPr lang="en-GB" sz="1400" dirty="0" smtClean="0">
                <a:latin typeface="Times New Roman" panose="02020603050405020304" pitchFamily="18" charset="0"/>
                <a:ea typeface="Times New Roman" panose="02020603050405020304" pitchFamily="18" charset="0"/>
              </a:rPr>
              <a:t>   Marie </a:t>
            </a:r>
            <a:r>
              <a:rPr lang="en-GB" sz="1400" dirty="0">
                <a:latin typeface="Times New Roman" panose="02020603050405020304" pitchFamily="18" charset="0"/>
                <a:ea typeface="Times New Roman" panose="02020603050405020304" pitchFamily="18" charset="0"/>
              </a:rPr>
              <a:t>Byrd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6"/>
            </a:pPr>
            <a:r>
              <a:rPr lang="en-GB" sz="1400" dirty="0" smtClean="0">
                <a:latin typeface="Times New Roman" panose="02020603050405020304" pitchFamily="18" charset="0"/>
                <a:ea typeface="Times New Roman" panose="02020603050405020304" pitchFamily="18" charset="0"/>
              </a:rPr>
              <a:t>Queen </a:t>
            </a:r>
            <a:r>
              <a:rPr lang="en-GB" sz="1400" dirty="0">
                <a:latin typeface="Times New Roman" panose="02020603050405020304" pitchFamily="18" charset="0"/>
                <a:ea typeface="Times New Roman" panose="02020603050405020304" pitchFamily="18" charset="0"/>
              </a:rPr>
              <a:t>(</a:t>
            </a:r>
            <a:r>
              <a:rPr lang="en-GB" sz="1400" dirty="0" err="1">
                <a:latin typeface="Times New Roman" panose="02020603050405020304" pitchFamily="18" charset="0"/>
                <a:ea typeface="Times New Roman" panose="02020603050405020304" pitchFamily="18" charset="0"/>
              </a:rPr>
              <a:t>Dronning</a:t>
            </a:r>
            <a:r>
              <a:rPr lang="en-GB" sz="1400" dirty="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Maud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7  </a:t>
            </a:r>
            <a:r>
              <a:rPr lang="en-GB" sz="1400" dirty="0" smtClean="0">
                <a:latin typeface="Times New Roman" panose="02020603050405020304" pitchFamily="18" charset="0"/>
                <a:ea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rPr>
              <a:t>Princess Elizabeth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8"/>
            </a:pPr>
            <a:r>
              <a:rPr lang="en-GB" sz="1400" dirty="0" err="1" smtClean="0">
                <a:latin typeface="Times New Roman" panose="02020603050405020304" pitchFamily="18" charset="0"/>
                <a:ea typeface="Times New Roman" panose="02020603050405020304" pitchFamily="18" charset="0"/>
              </a:rPr>
              <a:t>Gamburtsev</a:t>
            </a:r>
            <a:r>
              <a:rPr lang="en-GB" sz="1400" dirty="0" smtClean="0">
                <a:latin typeface="Times New Roman" panose="02020603050405020304" pitchFamily="18" charset="0"/>
                <a:ea typeface="Times New Roman" panose="02020603050405020304" pitchFamily="18" charset="0"/>
              </a:rPr>
              <a:t> Mountains</a:t>
            </a: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(under </a:t>
            </a:r>
            <a:r>
              <a:rPr lang="en-GB" sz="1400" dirty="0">
                <a:latin typeface="Times New Roman" panose="02020603050405020304" pitchFamily="18" charset="0"/>
                <a:ea typeface="Times New Roman" panose="02020603050405020304" pitchFamily="18" charset="0"/>
              </a:rPr>
              <a:t>the ice</a:t>
            </a:r>
            <a:r>
              <a:rPr lang="en-GB" sz="1400" dirty="0" smtClean="0">
                <a:latin typeface="Times New Roman" panose="02020603050405020304" pitchFamily="18" charset="0"/>
                <a:ea typeface="Times New Roman" panose="02020603050405020304" pitchFamily="18" charset="0"/>
              </a:rPr>
              <a:t>).</a:t>
            </a:r>
          </a:p>
          <a:p>
            <a:pPr marL="571500" indent="-342900" algn="just">
              <a:spcAft>
                <a:spcPts val="0"/>
              </a:spcAft>
              <a:buAutoNum type="arabicPlain" startAt="9"/>
            </a:pPr>
            <a:r>
              <a:rPr lang="en-GB" sz="1400" dirty="0" smtClean="0">
                <a:latin typeface="Times New Roman" panose="02020603050405020304" pitchFamily="18" charset="0"/>
                <a:ea typeface="Times New Roman" panose="02020603050405020304" pitchFamily="18" charset="0"/>
              </a:rPr>
              <a:t>Lake </a:t>
            </a:r>
            <a:r>
              <a:rPr lang="en-GB" sz="1400" dirty="0" err="1" smtClean="0">
                <a:latin typeface="Times New Roman" panose="02020603050405020304" pitchFamily="18" charset="0"/>
                <a:ea typeface="Times New Roman" panose="02020603050405020304" pitchFamily="18" charset="0"/>
              </a:rPr>
              <a:t>Vostok</a:t>
            </a: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dirty="0">
                <a:latin typeface="Times New Roman" panose="02020603050405020304" pitchFamily="18" charset="0"/>
                <a:ea typeface="Times New Roman" panose="02020603050405020304" pitchFamily="18" charset="0"/>
              </a:rPr>
              <a:t> </a:t>
            </a:r>
            <a:endParaRPr lang="cs-CZ" b="1" i="1" dirty="0">
              <a:solidFill>
                <a:srgbClr val="FF0000"/>
              </a:solidFill>
              <a:effectLst/>
              <a:latin typeface="Times New Roman" panose="02020603050405020304" pitchFamily="18" charset="0"/>
              <a:ea typeface="Times New Roman" panose="02020603050405020304" pitchFamily="18" charset="0"/>
            </a:endParaRPr>
          </a:p>
        </p:txBody>
      </p:sp>
      <p:sp>
        <p:nvSpPr>
          <p:cNvPr id="5" name="TextovéPole 4"/>
          <p:cNvSpPr txBox="1"/>
          <p:nvPr/>
        </p:nvSpPr>
        <p:spPr>
          <a:xfrm>
            <a:off x="3779912" y="3281151"/>
            <a:ext cx="274434"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9</a:t>
            </a:r>
            <a:endParaRPr lang="cs-CZ"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30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656" y="0"/>
            <a:ext cx="7786688" cy="6858000"/>
          </a:xfrm>
          <a:prstGeom prst="rect">
            <a:avLst/>
          </a:prstGeom>
        </p:spPr>
      </p:pic>
    </p:spTree>
    <p:extLst>
      <p:ext uri="{BB962C8B-B14F-4D97-AF65-F5344CB8AC3E}">
        <p14:creationId xmlns:p14="http://schemas.microsoft.com/office/powerpoint/2010/main" val="1808644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839" y="0"/>
            <a:ext cx="7478322" cy="6858000"/>
          </a:xfrm>
          <a:prstGeom prst="rect">
            <a:avLst/>
          </a:prstGeom>
        </p:spPr>
      </p:pic>
      <p:sp>
        <p:nvSpPr>
          <p:cNvPr id="3" name="TextovéPole 2"/>
          <p:cNvSpPr txBox="1"/>
          <p:nvPr/>
        </p:nvSpPr>
        <p:spPr>
          <a:xfrm>
            <a:off x="5076056" y="5157192"/>
            <a:ext cx="723275" cy="523220"/>
          </a:xfrm>
          <a:prstGeom prst="rect">
            <a:avLst/>
          </a:prstGeom>
          <a:noFill/>
        </p:spPr>
        <p:txBody>
          <a:bodyPr wrap="none" rtlCol="0">
            <a:spAutoFit/>
          </a:bodyPr>
          <a:lstStyle/>
          <a:p>
            <a:r>
              <a:rPr lang="cs-CZ" sz="2800" dirty="0" smtClean="0">
                <a:solidFill>
                  <a:schemeClr val="bg1"/>
                </a:solidFill>
              </a:rPr>
              <a:t>WL</a:t>
            </a:r>
            <a:endParaRPr lang="cs-CZ" sz="2800" dirty="0">
              <a:solidFill>
                <a:schemeClr val="bg1"/>
              </a:solidFill>
            </a:endParaRPr>
          </a:p>
        </p:txBody>
      </p:sp>
    </p:spTree>
    <p:extLst>
      <p:ext uri="{BB962C8B-B14F-4D97-AF65-F5344CB8AC3E}">
        <p14:creationId xmlns:p14="http://schemas.microsoft.com/office/powerpoint/2010/main" val="2383111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5469"/>
            <a:ext cx="9144000" cy="4127062"/>
          </a:xfrm>
          <a:prstGeom prst="rect">
            <a:avLst/>
          </a:prstGeom>
        </p:spPr>
      </p:pic>
    </p:spTree>
    <p:extLst>
      <p:ext uri="{BB962C8B-B14F-4D97-AF65-F5344CB8AC3E}">
        <p14:creationId xmlns:p14="http://schemas.microsoft.com/office/powerpoint/2010/main" val="3546241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5379"/>
            <a:ext cx="9144000" cy="4147242"/>
          </a:xfrm>
          <a:prstGeom prst="rect">
            <a:avLst/>
          </a:prstGeom>
        </p:spPr>
      </p:pic>
    </p:spTree>
    <p:extLst>
      <p:ext uri="{BB962C8B-B14F-4D97-AF65-F5344CB8AC3E}">
        <p14:creationId xmlns:p14="http://schemas.microsoft.com/office/powerpoint/2010/main" val="29323145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3141"/>
          <a:stretch/>
        </p:blipFill>
        <p:spPr>
          <a:xfrm>
            <a:off x="323528" y="116632"/>
            <a:ext cx="5419816" cy="6956815"/>
          </a:xfrm>
          <a:prstGeom prst="rect">
            <a:avLst/>
          </a:prstGeom>
        </p:spPr>
      </p:pic>
      <p:pic>
        <p:nvPicPr>
          <p:cNvPr id="3" name="Obrázek 2"/>
          <p:cNvPicPr/>
          <p:nvPr/>
        </p:nvPicPr>
        <p:blipFill rotWithShape="1">
          <a:blip r:embed="rId3"/>
          <a:srcRect l="6061" t="11799" b="11509"/>
          <a:stretch/>
        </p:blipFill>
        <p:spPr>
          <a:xfrm>
            <a:off x="5004048" y="3861048"/>
            <a:ext cx="4464496" cy="1872209"/>
          </a:xfrm>
          <a:prstGeom prst="rect">
            <a:avLst/>
          </a:prstGeom>
        </p:spPr>
      </p:pic>
    </p:spTree>
    <p:extLst>
      <p:ext uri="{BB962C8B-B14F-4D97-AF65-F5344CB8AC3E}">
        <p14:creationId xmlns:p14="http://schemas.microsoft.com/office/powerpoint/2010/main" val="3322819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2"/>
          <a:stretch>
            <a:fillRect/>
          </a:stretch>
        </p:blipFill>
        <p:spPr>
          <a:xfrm>
            <a:off x="-432596" y="0"/>
            <a:ext cx="5760720" cy="3089275"/>
          </a:xfrm>
          <a:prstGeom prst="rect">
            <a:avLst/>
          </a:prstGeom>
        </p:spPr>
      </p:pic>
      <p:pic>
        <p:nvPicPr>
          <p:cNvPr id="4" name="Obrázek 3"/>
          <p:cNvPicPr/>
          <p:nvPr/>
        </p:nvPicPr>
        <p:blipFill rotWithShape="1">
          <a:blip r:embed="rId3"/>
          <a:srcRect t="9323"/>
          <a:stretch/>
        </p:blipFill>
        <p:spPr>
          <a:xfrm>
            <a:off x="3635896" y="1196752"/>
            <a:ext cx="5760720" cy="2801243"/>
          </a:xfrm>
          <a:prstGeom prst="rect">
            <a:avLst/>
          </a:prstGeom>
        </p:spPr>
      </p:pic>
      <p:pic>
        <p:nvPicPr>
          <p:cNvPr id="5" name="Obrázek 4"/>
          <p:cNvPicPr/>
          <p:nvPr/>
        </p:nvPicPr>
        <p:blipFill rotWithShape="1">
          <a:blip r:embed="rId4"/>
          <a:srcRect t="9488"/>
          <a:stretch/>
        </p:blipFill>
        <p:spPr>
          <a:xfrm>
            <a:off x="-180528" y="3429000"/>
            <a:ext cx="5204617" cy="2508128"/>
          </a:xfrm>
          <a:prstGeom prst="rect">
            <a:avLst/>
          </a:prstGeom>
        </p:spPr>
      </p:pic>
      <p:pic>
        <p:nvPicPr>
          <p:cNvPr id="7" name="Obrázek 6"/>
          <p:cNvPicPr/>
          <p:nvPr/>
        </p:nvPicPr>
        <p:blipFill rotWithShape="1">
          <a:blip r:embed="rId5"/>
          <a:srcRect l="-1251" t="14064" r="1251" b="8587"/>
          <a:stretch/>
        </p:blipFill>
        <p:spPr>
          <a:xfrm>
            <a:off x="4067944" y="4337720"/>
            <a:ext cx="5760720" cy="2376265"/>
          </a:xfrm>
          <a:prstGeom prst="rect">
            <a:avLst/>
          </a:prstGeom>
        </p:spPr>
      </p:pic>
    </p:spTree>
    <p:extLst>
      <p:ext uri="{BB962C8B-B14F-4D97-AF65-F5344CB8AC3E}">
        <p14:creationId xmlns:p14="http://schemas.microsoft.com/office/powerpoint/2010/main" val="2897521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547664" y="332656"/>
            <a:ext cx="7128792" cy="7755969"/>
          </a:xfrm>
          <a:prstGeom prst="rect">
            <a:avLst/>
          </a:prstGeom>
          <a:noFill/>
        </p:spPr>
        <p:txBody>
          <a:bodyPr wrap="square" rtlCol="0">
            <a:spAutoFit/>
          </a:bodyPr>
          <a:lstStyle/>
          <a:p>
            <a:r>
              <a:rPr lang="en-US" sz="2800" b="1" dirty="0" smtClean="0">
                <a:solidFill>
                  <a:srgbClr val="0066FF"/>
                </a:solidFill>
                <a:latin typeface="Times New Roman" panose="02020603050405020304" pitchFamily="18" charset="0"/>
                <a:cs typeface="Times New Roman" panose="02020603050405020304" pitchFamily="18" charset="0"/>
                <a:hlinkClick r:id="rId3"/>
              </a:rPr>
              <a:t>www.asu.cas.cz/~jklokocn</a:t>
            </a:r>
            <a:endParaRPr lang="en-US" sz="2800" b="1" dirty="0" smtClean="0">
              <a:solidFill>
                <a:srgbClr val="0066FF"/>
              </a:solidFill>
              <a:latin typeface="Times New Roman" panose="02020603050405020304" pitchFamily="18" charset="0"/>
              <a:cs typeface="Times New Roman" panose="02020603050405020304" pitchFamily="18" charset="0"/>
            </a:endParaRPr>
          </a:p>
          <a:p>
            <a:endParaRPr lang="en-US" sz="2800" b="1" dirty="0">
              <a:solidFill>
                <a:srgbClr val="0066FF"/>
              </a:solidFill>
              <a:latin typeface="Times New Roman" panose="02020603050405020304" pitchFamily="18" charset="0"/>
              <a:cs typeface="Times New Roman" panose="02020603050405020304" pitchFamily="18" charset="0"/>
            </a:endParaRPr>
          </a:p>
          <a:p>
            <a:r>
              <a:rPr lang="en-US" sz="2800" b="1" dirty="0">
                <a:solidFill>
                  <a:srgbClr val="0066FF"/>
                </a:solidFill>
                <a:latin typeface="Times New Roman" panose="02020603050405020304" pitchFamily="18" charset="0"/>
                <a:cs typeface="Times New Roman" panose="02020603050405020304" pitchFamily="18" charset="0"/>
                <a:hlinkClick r:id="rId4"/>
              </a:rPr>
              <a:t>www.asu.cas.cz/~</a:t>
            </a:r>
            <a:r>
              <a:rPr lang="en-US" sz="2800" b="1" dirty="0" smtClean="0">
                <a:solidFill>
                  <a:srgbClr val="0066FF"/>
                </a:solidFill>
                <a:latin typeface="Times New Roman" panose="02020603050405020304" pitchFamily="18" charset="0"/>
                <a:cs typeface="Times New Roman" panose="02020603050405020304" pitchFamily="18" charset="0"/>
                <a:hlinkClick r:id="rId4"/>
              </a:rPr>
              <a:t>jklokocn/</a:t>
            </a:r>
            <a:r>
              <a:rPr lang="cs-CZ" sz="2800" b="1" dirty="0" smtClean="0">
                <a:solidFill>
                  <a:srgbClr val="0066FF"/>
                </a:solidFill>
                <a:latin typeface="Times New Roman" panose="02020603050405020304" pitchFamily="18" charset="0"/>
                <a:cs typeface="Times New Roman" panose="02020603050405020304" pitchFamily="18" charset="0"/>
                <a:hlinkClick r:id="rId4"/>
              </a:rPr>
              <a:t>Petrin_2019</a:t>
            </a:r>
            <a:endParaRPr lang="cs-CZ" sz="2800" b="1" dirty="0" smtClean="0">
              <a:solidFill>
                <a:srgbClr val="0066FF"/>
              </a:solidFill>
              <a:latin typeface="Times New Roman" panose="02020603050405020304" pitchFamily="18" charset="0"/>
              <a:cs typeface="Times New Roman" panose="02020603050405020304" pitchFamily="18" charset="0"/>
            </a:endParaRPr>
          </a:p>
          <a:p>
            <a:endParaRPr lang="en-US" i="1" dirty="0" smtClean="0"/>
          </a:p>
          <a:p>
            <a:r>
              <a:rPr lang="en-US" i="1" dirty="0" smtClean="0"/>
              <a:t>Po</a:t>
            </a:r>
            <a:r>
              <a:rPr lang="cs-CZ" i="1" dirty="0" smtClean="0"/>
              <a:t>děkování spolupracovníkům:</a:t>
            </a:r>
          </a:p>
          <a:p>
            <a:endParaRPr lang="cs-CZ" dirty="0"/>
          </a:p>
          <a:p>
            <a:r>
              <a:rPr lang="cs-CZ" b="1" dirty="0" smtClean="0">
                <a:solidFill>
                  <a:srgbClr val="FF0000"/>
                </a:solidFill>
              </a:rPr>
              <a:t>Jan Kostelecký</a:t>
            </a:r>
          </a:p>
          <a:p>
            <a:r>
              <a:rPr lang="cs-CZ" b="1" dirty="0" smtClean="0">
                <a:solidFill>
                  <a:srgbClr val="FF0000"/>
                </a:solidFill>
              </a:rPr>
              <a:t>Aleš Bezděk</a:t>
            </a:r>
          </a:p>
          <a:p>
            <a:r>
              <a:rPr lang="cs-CZ" b="1" dirty="0" smtClean="0">
                <a:solidFill>
                  <a:srgbClr val="FF0000"/>
                </a:solidFill>
              </a:rPr>
              <a:t>Jan Kalvoda</a:t>
            </a:r>
          </a:p>
          <a:p>
            <a:r>
              <a:rPr lang="cs-CZ" b="1" dirty="0" smtClean="0">
                <a:solidFill>
                  <a:srgbClr val="FF0000"/>
                </a:solidFill>
              </a:rPr>
              <a:t>Václav </a:t>
            </a:r>
            <a:r>
              <a:rPr lang="cs-CZ" b="1" dirty="0" err="1" smtClean="0">
                <a:solidFill>
                  <a:srgbClr val="FF0000"/>
                </a:solidFill>
              </a:rPr>
              <a:t>Cílek</a:t>
            </a:r>
            <a:endParaRPr lang="cs-CZ" b="1" dirty="0" smtClean="0">
              <a:solidFill>
                <a:srgbClr val="FF0000"/>
              </a:solidFill>
            </a:endParaRPr>
          </a:p>
          <a:p>
            <a:r>
              <a:rPr lang="cs-CZ" b="1" dirty="0" smtClean="0">
                <a:solidFill>
                  <a:srgbClr val="FF0000"/>
                </a:solidFill>
              </a:rPr>
              <a:t>Ivan Pešek</a:t>
            </a:r>
          </a:p>
          <a:p>
            <a:r>
              <a:rPr lang="cs-CZ" b="1" dirty="0" err="1" smtClean="0">
                <a:solidFill>
                  <a:srgbClr val="FF0000"/>
                </a:solidFill>
              </a:rPr>
              <a:t>Gunter</a:t>
            </a:r>
            <a:r>
              <a:rPr lang="cs-CZ" b="1" dirty="0" smtClean="0">
                <a:solidFill>
                  <a:srgbClr val="FF0000"/>
                </a:solidFill>
              </a:rPr>
              <a:t> </a:t>
            </a:r>
            <a:r>
              <a:rPr lang="cs-CZ" b="1" dirty="0" err="1" smtClean="0">
                <a:solidFill>
                  <a:srgbClr val="FF0000"/>
                </a:solidFill>
              </a:rPr>
              <a:t>Kletetschka</a:t>
            </a:r>
            <a:endParaRPr lang="cs-CZ" b="1" dirty="0" smtClean="0">
              <a:solidFill>
                <a:srgbClr val="FF0000"/>
              </a:solidFill>
            </a:endParaRPr>
          </a:p>
          <a:p>
            <a:r>
              <a:rPr lang="cs-CZ" dirty="0" smtClean="0"/>
              <a:t>B. </a:t>
            </a:r>
            <a:r>
              <a:rPr lang="cs-CZ" dirty="0" err="1" smtClean="0"/>
              <a:t>Bucha</a:t>
            </a:r>
            <a:endParaRPr lang="cs-CZ" dirty="0" smtClean="0"/>
          </a:p>
          <a:p>
            <a:r>
              <a:rPr lang="cs-CZ" dirty="0" err="1" smtClean="0"/>
              <a:t>Christoph</a:t>
            </a:r>
            <a:r>
              <a:rPr lang="cs-CZ" dirty="0" smtClean="0"/>
              <a:t> </a:t>
            </a:r>
            <a:r>
              <a:rPr lang="cs-CZ" dirty="0" err="1" smtClean="0"/>
              <a:t>Foerste</a:t>
            </a:r>
            <a:endParaRPr lang="cs-CZ" dirty="0" smtClean="0"/>
          </a:p>
          <a:p>
            <a:r>
              <a:rPr lang="cs-CZ" dirty="0" err="1" smtClean="0"/>
              <a:t>Nikolaos</a:t>
            </a:r>
            <a:r>
              <a:rPr lang="cs-CZ" dirty="0" smtClean="0"/>
              <a:t> S. Pavlis</a:t>
            </a:r>
          </a:p>
          <a:p>
            <a:r>
              <a:rPr lang="cs-CZ" dirty="0" smtClean="0"/>
              <a:t>H.D. </a:t>
            </a:r>
            <a:r>
              <a:rPr lang="cs-CZ" dirty="0" err="1" smtClean="0"/>
              <a:t>Pritchard</a:t>
            </a:r>
            <a:endParaRPr lang="cs-CZ" dirty="0" smtClean="0"/>
          </a:p>
          <a:p>
            <a:r>
              <a:rPr lang="cs-CZ" dirty="0" smtClean="0"/>
              <a:t>Christian </a:t>
            </a:r>
            <a:r>
              <a:rPr lang="cs-CZ" dirty="0" err="1" smtClean="0"/>
              <a:t>Hirt</a:t>
            </a:r>
            <a:endParaRPr lang="cs-CZ" dirty="0" smtClean="0"/>
          </a:p>
          <a:p>
            <a:r>
              <a:rPr lang="cs-CZ" dirty="0" smtClean="0"/>
              <a:t>C.K. </a:t>
            </a:r>
            <a:r>
              <a:rPr lang="cs-CZ" dirty="0" err="1" smtClean="0"/>
              <a:t>Shum</a:t>
            </a:r>
            <a:endParaRPr lang="cs-CZ" dirty="0" smtClean="0"/>
          </a:p>
          <a:p>
            <a:r>
              <a:rPr lang="cs-CZ" dirty="0" smtClean="0"/>
              <a:t>L.V. </a:t>
            </a:r>
            <a:r>
              <a:rPr lang="cs-CZ" dirty="0" err="1" smtClean="0"/>
              <a:t>Eppelbaum</a:t>
            </a:r>
            <a:endParaRPr lang="cs-CZ" dirty="0" smtClean="0"/>
          </a:p>
          <a:p>
            <a:r>
              <a:rPr lang="cs-CZ" dirty="0" smtClean="0"/>
              <a:t>M. </a:t>
            </a:r>
            <a:r>
              <a:rPr lang="cs-CZ" dirty="0" err="1" smtClean="0"/>
              <a:t>Beiki</a:t>
            </a:r>
            <a:endParaRPr lang="cs-CZ" dirty="0" smtClean="0"/>
          </a:p>
          <a:p>
            <a:r>
              <a:rPr lang="cs-CZ" dirty="0" err="1" smtClean="0"/>
              <a:t>Rune</a:t>
            </a:r>
            <a:r>
              <a:rPr lang="cs-CZ" dirty="0" smtClean="0"/>
              <a:t> </a:t>
            </a:r>
            <a:r>
              <a:rPr lang="cs-CZ" dirty="0" err="1" smtClean="0"/>
              <a:t>Floberghagen</a:t>
            </a:r>
            <a:r>
              <a:rPr lang="cs-CZ" dirty="0" smtClean="0"/>
              <a:t> …</a:t>
            </a:r>
          </a:p>
          <a:p>
            <a:endParaRPr lang="cs-CZ" dirty="0"/>
          </a:p>
          <a:p>
            <a:endParaRPr lang="cs-CZ" dirty="0" smtClean="0"/>
          </a:p>
          <a:p>
            <a:endParaRPr lang="en-US" dirty="0"/>
          </a:p>
          <a:p>
            <a:endParaRPr lang="en-US" dirty="0"/>
          </a:p>
          <a:p>
            <a:endParaRPr lang="cs-CZ" dirty="0"/>
          </a:p>
        </p:txBody>
      </p:sp>
    </p:spTree>
    <p:extLst>
      <p:ext uri="{BB962C8B-B14F-4D97-AF65-F5344CB8AC3E}">
        <p14:creationId xmlns:p14="http://schemas.microsoft.com/office/powerpoint/2010/main" val="308806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43808" y="4221088"/>
            <a:ext cx="3853940" cy="584775"/>
          </a:xfrm>
          <a:prstGeom prst="rect">
            <a:avLst/>
          </a:prstGeom>
          <a:noFill/>
        </p:spPr>
        <p:txBody>
          <a:bodyPr wrap="none" rtlCol="0">
            <a:spAutoFit/>
          </a:bodyPr>
          <a:lstStyle/>
          <a:p>
            <a:r>
              <a:rPr lang="cs-CZ" sz="3200" b="1" dirty="0" smtClean="0">
                <a:latin typeface="Times New Roman" panose="02020603050405020304" pitchFamily="18" charset="0"/>
                <a:cs typeface="Times New Roman" panose="02020603050405020304" pitchFamily="18" charset="0"/>
              </a:rPr>
              <a:t>Stručný nástin teorie</a:t>
            </a:r>
            <a:endParaRPr lang="cs-CZ"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611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5900"/>
            <a:ext cx="9144000" cy="6642100"/>
          </a:xfrm>
          <a:prstGeom prst="rect">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3939" name="Text Box 3"/>
          <p:cNvSpPr txBox="1">
            <a:spLocks noChangeArrowheads="1"/>
          </p:cNvSpPr>
          <p:nvPr/>
        </p:nvSpPr>
        <p:spPr bwMode="auto">
          <a:xfrm>
            <a:off x="2008188" y="441325"/>
            <a:ext cx="5246687" cy="396875"/>
          </a:xfrm>
          <a:prstGeom prst="rect">
            <a:avLst/>
          </a:prstGeom>
          <a:gradFill rotWithShape="1">
            <a:gsLst>
              <a:gs pos="0">
                <a:srgbClr val="00CCFF"/>
              </a:gs>
              <a:gs pos="50000">
                <a:srgbClr val="00CCFF">
                  <a:gamma/>
                  <a:shade val="46275"/>
                  <a:invGamma/>
                </a:srgbClr>
              </a:gs>
              <a:gs pos="100000">
                <a:srgbClr val="00CCFF"/>
              </a:gs>
            </a:gsLst>
            <a:lin ang="5400000" scaled="1"/>
          </a:gra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cs-CZ" sz="2000">
                <a:solidFill>
                  <a:schemeClr val="bg1"/>
                </a:solidFill>
                <a:latin typeface="Times New Roman" panose="02020603050405020304" pitchFamily="18" charset="0"/>
              </a:rPr>
              <a:t>Spherical </a:t>
            </a:r>
            <a:r>
              <a:rPr lang="en-GB" altLang="cs-CZ" sz="2000">
                <a:solidFill>
                  <a:schemeClr val="bg1"/>
                </a:solidFill>
                <a:latin typeface="Times New Roman" panose="02020603050405020304" pitchFamily="18" charset="0"/>
              </a:rPr>
              <a:t>harmonics</a:t>
            </a:r>
            <a:r>
              <a:rPr lang="fr-FR" altLang="cs-CZ" sz="2000">
                <a:solidFill>
                  <a:schemeClr val="bg1"/>
                </a:solidFill>
                <a:latin typeface="Times New Roman" panose="02020603050405020304" pitchFamily="18" charset="0"/>
              </a:rPr>
              <a:t> </a:t>
            </a:r>
            <a:r>
              <a:rPr lang="en-GB" altLang="cs-CZ" sz="2000">
                <a:solidFill>
                  <a:schemeClr val="bg1"/>
                </a:solidFill>
                <a:latin typeface="Times New Roman" panose="02020603050405020304" pitchFamily="18" charset="0"/>
              </a:rPr>
              <a:t>, </a:t>
            </a:r>
            <a:r>
              <a:rPr lang="en-GB" altLang="cs-CZ" sz="2000" b="1" i="1">
                <a:solidFill>
                  <a:schemeClr val="bg1"/>
                </a:solidFill>
                <a:latin typeface="Times New Roman" panose="02020603050405020304" pitchFamily="18" charset="0"/>
              </a:rPr>
              <a:t>example</a:t>
            </a:r>
            <a:r>
              <a:rPr lang="en-GB" altLang="cs-CZ" sz="2000">
                <a:solidFill>
                  <a:schemeClr val="bg1"/>
                </a:solidFill>
                <a:latin typeface="Times New Roman" panose="02020603050405020304" pitchFamily="18" charset="0"/>
              </a:rPr>
              <a:t> : </a:t>
            </a:r>
            <a:r>
              <a:rPr lang="en-GB" altLang="cs-CZ" sz="2000" i="1">
                <a:solidFill>
                  <a:schemeClr val="bg1"/>
                </a:solidFill>
                <a:latin typeface="Times New Roman" panose="02020603050405020304" pitchFamily="18" charset="0"/>
              </a:rPr>
              <a:t>P</a:t>
            </a:r>
            <a:r>
              <a:rPr lang="en-GB" altLang="cs-CZ" sz="2000" i="1" baseline="-25000">
                <a:solidFill>
                  <a:schemeClr val="bg1"/>
                </a:solidFill>
                <a:latin typeface="Times New Roman" panose="02020603050405020304" pitchFamily="18" charset="0"/>
              </a:rPr>
              <a:t>lm</a:t>
            </a:r>
            <a:r>
              <a:rPr lang="en-GB" altLang="cs-CZ" sz="2000" i="1">
                <a:solidFill>
                  <a:schemeClr val="bg1"/>
                </a:solidFill>
                <a:latin typeface="Times New Roman" panose="02020603050405020304" pitchFamily="18" charset="0"/>
              </a:rPr>
              <a:t>(sin</a:t>
            </a:r>
            <a:r>
              <a:rPr lang="en-GB" altLang="cs-CZ" sz="2000" i="1">
                <a:solidFill>
                  <a:schemeClr val="bg1"/>
                </a:solidFill>
                <a:latin typeface="Times New Roman" panose="02020603050405020304" pitchFamily="18" charset="0"/>
                <a:sym typeface="Symbol" panose="05050102010706020507" pitchFamily="18" charset="2"/>
              </a:rPr>
              <a:t>) cos m</a:t>
            </a:r>
          </a:p>
        </p:txBody>
      </p:sp>
      <p:graphicFrame>
        <p:nvGraphicFramePr>
          <p:cNvPr id="423940" name="Object 4"/>
          <p:cNvGraphicFramePr>
            <a:graphicFrameLocks noChangeAspect="1"/>
          </p:cNvGraphicFramePr>
          <p:nvPr/>
        </p:nvGraphicFramePr>
        <p:xfrm>
          <a:off x="4211638" y="1484313"/>
          <a:ext cx="4292600" cy="581025"/>
        </p:xfrm>
        <a:graphic>
          <a:graphicData uri="http://schemas.openxmlformats.org/presentationml/2006/ole">
            <mc:AlternateContent xmlns:mc="http://schemas.openxmlformats.org/markup-compatibility/2006">
              <mc:Choice xmlns:v="urn:schemas-microsoft-com:vml" Requires="v">
                <p:oleObj spid="_x0000_s1028" name="Equation" r:id="rId5" imgW="3606480" imgH="482400" progId="Equation.3">
                  <p:embed/>
                </p:oleObj>
              </mc:Choice>
              <mc:Fallback>
                <p:oleObj name="Equation" r:id="rId5" imgW="360648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1484313"/>
                        <a:ext cx="4292600" cy="581025"/>
                      </a:xfrm>
                      <a:prstGeom prst="rect">
                        <a:avLst/>
                      </a:prstGeom>
                      <a:solidFill>
                        <a:srgbClr val="FFFFCC"/>
                      </a:solidFill>
                    </p:spPr>
                  </p:pic>
                </p:oleObj>
              </mc:Fallback>
            </mc:AlternateContent>
          </a:graphicData>
        </a:graphic>
      </p:graphicFrame>
      <p:graphicFrame>
        <p:nvGraphicFramePr>
          <p:cNvPr id="423941" name="Object 5"/>
          <p:cNvGraphicFramePr>
            <a:graphicFrameLocks noChangeAspect="1"/>
          </p:cNvGraphicFramePr>
          <p:nvPr/>
        </p:nvGraphicFramePr>
        <p:xfrm>
          <a:off x="4211638" y="2420938"/>
          <a:ext cx="4772025" cy="657225"/>
        </p:xfrm>
        <a:graphic>
          <a:graphicData uri="http://schemas.openxmlformats.org/presentationml/2006/ole">
            <mc:AlternateContent xmlns:mc="http://schemas.openxmlformats.org/markup-compatibility/2006">
              <mc:Choice xmlns:v="urn:schemas-microsoft-com:vml" Requires="v">
                <p:oleObj spid="_x0000_s1029" name="Equation" r:id="rId7" imgW="3682800" imgH="507960" progId="Equation.3">
                  <p:embed/>
                </p:oleObj>
              </mc:Choice>
              <mc:Fallback>
                <p:oleObj name="Equation" r:id="rId7" imgW="3682800" imgH="507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2420938"/>
                        <a:ext cx="4772025" cy="657225"/>
                      </a:xfrm>
                      <a:prstGeom prst="rect">
                        <a:avLst/>
                      </a:prstGeom>
                      <a:solidFill>
                        <a:srgbClr val="CCFFCC"/>
                      </a:solidFill>
                    </p:spPr>
                  </p:pic>
                </p:oleObj>
              </mc:Fallback>
            </mc:AlternateContent>
          </a:graphicData>
        </a:graphic>
      </p:graphicFrame>
      <p:sp>
        <p:nvSpPr>
          <p:cNvPr id="423942" name="Rectangle 6"/>
          <p:cNvSpPr>
            <a:spLocks noChangeArrowheads="1"/>
          </p:cNvSpPr>
          <p:nvPr/>
        </p:nvSpPr>
        <p:spPr bwMode="auto">
          <a:xfrm>
            <a:off x="0" y="3171825"/>
            <a:ext cx="9144000" cy="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423943" name="Text Box 7"/>
          <p:cNvSpPr txBox="1">
            <a:spLocks noChangeArrowheads="1"/>
          </p:cNvSpPr>
          <p:nvPr/>
        </p:nvSpPr>
        <p:spPr bwMode="auto">
          <a:xfrm>
            <a:off x="8459788" y="6092825"/>
            <a:ext cx="503237" cy="579438"/>
          </a:xfrm>
          <a:prstGeom prst="rect">
            <a:avLst/>
          </a:prstGeom>
          <a:solidFill>
            <a:srgbClr val="FFFF66">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pPr>
              <a:spcBef>
                <a:spcPct val="50000"/>
              </a:spcBef>
            </a:pPr>
            <a:r>
              <a:rPr lang="en-GB" altLang="cs-CZ" sz="3200" b="1">
                <a:latin typeface="Times New Roman" panose="02020603050405020304" pitchFamily="18" charset="0"/>
                <a:hlinkClick r:id="rId9" action="ppaction://hlinksldjump"/>
              </a:rPr>
              <a:t>►</a:t>
            </a:r>
            <a:endParaRPr lang="en-GB" altLang="cs-CZ" sz="3200" b="1">
              <a:latin typeface="Times New Roman" panose="02020603050405020304" pitchFamily="18" charset="0"/>
            </a:endParaRPr>
          </a:p>
        </p:txBody>
      </p:sp>
      <p:sp>
        <p:nvSpPr>
          <p:cNvPr id="423944" name="Text Box 8"/>
          <p:cNvSpPr txBox="1">
            <a:spLocks noChangeArrowheads="1"/>
          </p:cNvSpPr>
          <p:nvPr/>
        </p:nvSpPr>
        <p:spPr bwMode="auto">
          <a:xfrm>
            <a:off x="4140200" y="1125538"/>
            <a:ext cx="2376488" cy="33655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pPr>
              <a:spcBef>
                <a:spcPct val="50000"/>
              </a:spcBef>
            </a:pPr>
            <a:r>
              <a:rPr lang="en-GB" altLang="cs-CZ" sz="1600" b="1"/>
              <a:t>Potential of gravitation :</a:t>
            </a:r>
          </a:p>
        </p:txBody>
      </p:sp>
      <p:sp>
        <p:nvSpPr>
          <p:cNvPr id="423945" name="Text Box 9"/>
          <p:cNvSpPr txBox="1">
            <a:spLocks noChangeArrowheads="1"/>
          </p:cNvSpPr>
          <p:nvPr/>
        </p:nvSpPr>
        <p:spPr bwMode="auto">
          <a:xfrm>
            <a:off x="4140200" y="2060575"/>
            <a:ext cx="2089150" cy="33655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pPr>
              <a:spcBef>
                <a:spcPct val="50000"/>
              </a:spcBef>
            </a:pPr>
            <a:r>
              <a:rPr lang="en-GB" altLang="cs-CZ" sz="1600" b="1"/>
              <a:t>Stokes coefficients :</a:t>
            </a:r>
          </a:p>
        </p:txBody>
      </p:sp>
    </p:spTree>
    <p:extLst>
      <p:ext uri="{BB962C8B-B14F-4D97-AF65-F5344CB8AC3E}">
        <p14:creationId xmlns:p14="http://schemas.microsoft.com/office/powerpoint/2010/main" val="2303685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394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2000"/>
                                  </p:stCondLst>
                                  <p:childTnLst>
                                    <p:set>
                                      <p:cBhvr>
                                        <p:cTn id="9" dur="1" fill="hold">
                                          <p:stCondLst>
                                            <p:cond delay="0"/>
                                          </p:stCondLst>
                                        </p:cTn>
                                        <p:tgtEl>
                                          <p:spTgt spid="423941"/>
                                        </p:tgtEl>
                                        <p:attrNameLst>
                                          <p:attrName>style.visibility</p:attrName>
                                        </p:attrNameLst>
                                      </p:cBhvr>
                                      <p:to>
                                        <p:strVal val="visible"/>
                                      </p:to>
                                    </p:set>
                                    <p:animEffect transition="in" filter="fade">
                                      <p:cBhvr>
                                        <p:cTn id="10" dur="2000"/>
                                        <p:tgtEl>
                                          <p:spTgt spid="423941"/>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423945"/>
                                        </p:tgtEl>
                                        <p:attrNameLst>
                                          <p:attrName>style.visibility</p:attrName>
                                        </p:attrNameLst>
                                      </p:cBhvr>
                                      <p:to>
                                        <p:strVal val="visible"/>
                                      </p:to>
                                    </p:set>
                                    <p:animEffect transition="in" filter="fade">
                                      <p:cBhvr>
                                        <p:cTn id="13" dur="2000"/>
                                        <p:tgtEl>
                                          <p:spTgt spid="423945"/>
                                        </p:tgtEl>
                                      </p:cBhvr>
                                    </p:animEffect>
                                  </p:childTnLst>
                                </p:cTn>
                              </p:par>
                            </p:childTnLst>
                          </p:cTn>
                        </p:par>
                        <p:par>
                          <p:cTn id="14" fill="hold" nodeType="afterGroup">
                            <p:stCondLst>
                              <p:cond delay="4000"/>
                            </p:stCondLst>
                            <p:childTnLst>
                              <p:par>
                                <p:cTn id="15" presetID="10" presetClass="entr" presetSubtype="0" fill="hold" nodeType="afterEffect">
                                  <p:stCondLst>
                                    <p:cond delay="1000"/>
                                  </p:stCondLst>
                                  <p:childTnLst>
                                    <p:set>
                                      <p:cBhvr>
                                        <p:cTn id="16" dur="1" fill="hold">
                                          <p:stCondLst>
                                            <p:cond delay="0"/>
                                          </p:stCondLst>
                                        </p:cTn>
                                        <p:tgtEl>
                                          <p:spTgt spid="423938"/>
                                        </p:tgtEl>
                                        <p:attrNameLst>
                                          <p:attrName>style.visibility</p:attrName>
                                        </p:attrNameLst>
                                      </p:cBhvr>
                                      <p:to>
                                        <p:strVal val="visible"/>
                                      </p:to>
                                    </p:set>
                                    <p:animEffect transition="in" filter="fade">
                                      <p:cBhvr>
                                        <p:cTn id="17" dur="2000"/>
                                        <p:tgtEl>
                                          <p:spTgt spid="42393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423939"/>
                                        </p:tgtEl>
                                        <p:attrNameLst>
                                          <p:attrName>style.visibility</p:attrName>
                                        </p:attrNameLst>
                                      </p:cBhvr>
                                      <p:to>
                                        <p:strVal val="visible"/>
                                      </p:to>
                                    </p:set>
                                    <p:animEffect transition="in" filter="fade">
                                      <p:cBhvr>
                                        <p:cTn id="20" dur="2000"/>
                                        <p:tgtEl>
                                          <p:spTgt spid="423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animBg="1"/>
      <p:bldP spid="423944" grpId="0"/>
      <p:bldP spid="4239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3095625" cy="2514600"/>
          </a:xfrm>
          <a:prstGeom prst="rect">
            <a:avLst/>
          </a:prstGeom>
          <a:noFill/>
          <a:extLst>
            <a:ext uri="{909E8E84-426E-40DD-AFC4-6F175D3DCCD1}">
              <a14:hiddenFill xmlns:a14="http://schemas.microsoft.com/office/drawing/2010/main">
                <a:solidFill>
                  <a:srgbClr val="FFFFFF"/>
                </a:solidFill>
              </a14:hiddenFill>
            </a:ext>
          </a:extLst>
        </p:spPr>
      </p:pic>
      <p:sp>
        <p:nvSpPr>
          <p:cNvPr id="71688" name="Rectangle 8"/>
          <p:cNvSpPr>
            <a:spLocks noChangeArrowheads="1"/>
          </p:cNvSpPr>
          <p:nvPr/>
        </p:nvSpPr>
        <p:spPr bwMode="auto">
          <a:xfrm>
            <a:off x="0" y="3311525"/>
            <a:ext cx="184150" cy="45720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endParaRPr lang="en-GB" altLang="cs-CZ"/>
          </a:p>
        </p:txBody>
      </p:sp>
      <p:graphicFrame>
        <p:nvGraphicFramePr>
          <p:cNvPr id="71689" name="Object 9"/>
          <p:cNvGraphicFramePr>
            <a:graphicFrameLocks noChangeAspect="1"/>
          </p:cNvGraphicFramePr>
          <p:nvPr/>
        </p:nvGraphicFramePr>
        <p:xfrm>
          <a:off x="3924300" y="1557338"/>
          <a:ext cx="1135063" cy="828675"/>
        </p:xfrm>
        <a:graphic>
          <a:graphicData uri="http://schemas.openxmlformats.org/presentationml/2006/ole">
            <mc:AlternateContent xmlns:mc="http://schemas.openxmlformats.org/markup-compatibility/2006">
              <mc:Choice xmlns:v="urn:schemas-microsoft-com:vml" Requires="v">
                <p:oleObj spid="_x0000_s2053" name="Equation" r:id="rId5" imgW="850680" imgH="634680" progId="Equation.3">
                  <p:embed/>
                </p:oleObj>
              </mc:Choice>
              <mc:Fallback>
                <p:oleObj name="Equation" r:id="rId5" imgW="850680" imgH="634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1557338"/>
                        <a:ext cx="1135063" cy="8286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169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908050"/>
            <a:ext cx="2876550" cy="2676525"/>
          </a:xfrm>
          <a:prstGeom prst="rect">
            <a:avLst/>
          </a:prstGeom>
          <a:noFill/>
          <a:extLst>
            <a:ext uri="{909E8E84-426E-40DD-AFC4-6F175D3DCCD1}">
              <a14:hiddenFill xmlns:a14="http://schemas.microsoft.com/office/drawing/2010/main">
                <a:solidFill>
                  <a:srgbClr val="FFFFFF"/>
                </a:solidFill>
              </a14:hiddenFill>
            </a:ext>
          </a:extLst>
        </p:spPr>
      </p:pic>
      <p:sp>
        <p:nvSpPr>
          <p:cNvPr id="71694" name="Text Box 14"/>
          <p:cNvSpPr txBox="1">
            <a:spLocks noChangeArrowheads="1"/>
          </p:cNvSpPr>
          <p:nvPr/>
        </p:nvSpPr>
        <p:spPr bwMode="auto">
          <a:xfrm>
            <a:off x="2268538" y="476250"/>
            <a:ext cx="4352925" cy="396875"/>
          </a:xfrm>
          <a:prstGeom prst="rect">
            <a:avLst/>
          </a:prstGeom>
          <a:gradFill rotWithShape="1">
            <a:gsLst>
              <a:gs pos="0">
                <a:srgbClr val="FFFF99"/>
              </a:gs>
              <a:gs pos="50000">
                <a:srgbClr val="FFFF99">
                  <a:gamma/>
                  <a:shade val="46275"/>
                  <a:invGamma/>
                </a:srgbClr>
              </a:gs>
              <a:gs pos="100000">
                <a:srgbClr val="FFFF99"/>
              </a:gs>
            </a:gsLst>
            <a:lin ang="5400000" scaled="1"/>
          </a:gradFill>
          <a:ln>
            <a:noFill/>
          </a:ln>
          <a:effectLst/>
          <a:extLst>
            <a:ext uri="{91240B29-F687-4F45-9708-019B960494DF}">
              <a14:hiddenLine xmlns:a14="http://schemas.microsoft.com/office/drawing/2010/main" w="285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cs-CZ" sz="2000">
                <a:solidFill>
                  <a:schemeClr val="bg1"/>
                </a:solidFill>
                <a:latin typeface="Times New Roman" panose="02020603050405020304" pitchFamily="18" charset="0"/>
              </a:rPr>
              <a:t>Lagrange’s equation of perturbed motion</a:t>
            </a:r>
            <a:endParaRPr lang="en-GB" altLang="cs-CZ" sz="2000" i="1">
              <a:solidFill>
                <a:schemeClr val="bg1"/>
              </a:solidFill>
              <a:latin typeface="Times New Roman" panose="02020603050405020304" pitchFamily="18" charset="0"/>
              <a:sym typeface="Symbol" panose="05050102010706020507" pitchFamily="18" charset="2"/>
            </a:endParaRPr>
          </a:p>
        </p:txBody>
      </p:sp>
      <p:sp>
        <p:nvSpPr>
          <p:cNvPr id="71687" name="Rectangle 7"/>
          <p:cNvSpPr>
            <a:spLocks noChangeArrowheads="1"/>
          </p:cNvSpPr>
          <p:nvPr/>
        </p:nvSpPr>
        <p:spPr bwMode="auto">
          <a:xfrm>
            <a:off x="2771775" y="981075"/>
            <a:ext cx="3600450" cy="581025"/>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r>
              <a:rPr lang="en-GB" altLang="cs-CZ" sz="1600" b="1"/>
              <a:t>If the perturbed acceleration derives</a:t>
            </a:r>
          </a:p>
          <a:p>
            <a:r>
              <a:rPr lang="en-GB" altLang="cs-CZ" sz="1600" b="1"/>
              <a:t>from a potential (case of gravitation) :</a:t>
            </a:r>
            <a:endParaRPr lang="en-GB" altLang="cs-CZ" sz="1600"/>
          </a:p>
        </p:txBody>
      </p:sp>
      <p:graphicFrame>
        <p:nvGraphicFramePr>
          <p:cNvPr id="71696" name="Object 16"/>
          <p:cNvGraphicFramePr>
            <a:graphicFrameLocks noChangeAspect="1"/>
          </p:cNvGraphicFramePr>
          <p:nvPr/>
        </p:nvGraphicFramePr>
        <p:xfrm>
          <a:off x="611188" y="3789363"/>
          <a:ext cx="1685925" cy="625475"/>
        </p:xfrm>
        <a:graphic>
          <a:graphicData uri="http://schemas.openxmlformats.org/presentationml/2006/ole">
            <mc:AlternateContent xmlns:mc="http://schemas.openxmlformats.org/markup-compatibility/2006">
              <mc:Choice xmlns:v="urn:schemas-microsoft-com:vml" Requires="v">
                <p:oleObj spid="_x0000_s2054" name="Equation" r:id="rId8" imgW="1231560" imgH="457200" progId="Equation.3">
                  <p:embed/>
                </p:oleObj>
              </mc:Choice>
              <mc:Fallback>
                <p:oleObj name="Equation" r:id="rId8" imgW="123156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3789363"/>
                        <a:ext cx="1685925" cy="625475"/>
                      </a:xfrm>
                      <a:prstGeom prst="rect">
                        <a:avLst/>
                      </a:prstGeom>
                      <a:solidFill>
                        <a:schemeClr va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97" name="Text Box 17"/>
          <p:cNvSpPr txBox="1">
            <a:spLocks noChangeArrowheads="1"/>
          </p:cNvSpPr>
          <p:nvPr/>
        </p:nvSpPr>
        <p:spPr bwMode="auto">
          <a:xfrm>
            <a:off x="8459788" y="6092825"/>
            <a:ext cx="503237" cy="579438"/>
          </a:xfrm>
          <a:prstGeom prst="rect">
            <a:avLst/>
          </a:prstGeom>
          <a:solidFill>
            <a:srgbClr val="FFFF66">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pPr>
              <a:spcBef>
                <a:spcPct val="50000"/>
              </a:spcBef>
            </a:pPr>
            <a:r>
              <a:rPr lang="en-GB" altLang="cs-CZ" sz="3200" b="1">
                <a:latin typeface="Times New Roman" panose="02020603050405020304" pitchFamily="18" charset="0"/>
                <a:hlinkClick r:id="rId10" action="ppaction://hlinksldjump"/>
              </a:rPr>
              <a:t>►</a:t>
            </a:r>
            <a:endParaRPr lang="en-GB" altLang="cs-CZ" sz="3200" b="1">
              <a:latin typeface="Times New Roman" panose="02020603050405020304" pitchFamily="18" charset="0"/>
            </a:endParaRPr>
          </a:p>
        </p:txBody>
      </p:sp>
      <p:sp>
        <p:nvSpPr>
          <p:cNvPr id="71698" name="Rectangle 18"/>
          <p:cNvSpPr>
            <a:spLocks noChangeArrowheads="1"/>
          </p:cNvSpPr>
          <p:nvPr/>
        </p:nvSpPr>
        <p:spPr bwMode="auto">
          <a:xfrm>
            <a:off x="900113" y="5734050"/>
            <a:ext cx="287337" cy="43180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71699" name="Rectangle 19"/>
          <p:cNvSpPr>
            <a:spLocks noChangeArrowheads="1"/>
          </p:cNvSpPr>
          <p:nvPr/>
        </p:nvSpPr>
        <p:spPr bwMode="auto">
          <a:xfrm>
            <a:off x="900113" y="5734050"/>
            <a:ext cx="215900" cy="43180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71700" name="Rectangle 20"/>
          <p:cNvSpPr>
            <a:spLocks noChangeArrowheads="1"/>
          </p:cNvSpPr>
          <p:nvPr/>
        </p:nvSpPr>
        <p:spPr bwMode="auto">
          <a:xfrm>
            <a:off x="684213" y="5661025"/>
            <a:ext cx="215900" cy="431800"/>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71701" name="Rectangle 21"/>
          <p:cNvSpPr>
            <a:spLocks noChangeArrowheads="1"/>
          </p:cNvSpPr>
          <p:nvPr/>
        </p:nvSpPr>
        <p:spPr bwMode="auto">
          <a:xfrm>
            <a:off x="2843213" y="2997200"/>
            <a:ext cx="288925" cy="503238"/>
          </a:xfrm>
          <a:prstGeom prst="rect">
            <a:avLst/>
          </a:prstGeom>
          <a:solidFill>
            <a:srgbClr val="FFFF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02" name="Rectangle 22"/>
          <p:cNvSpPr>
            <a:spLocks noChangeArrowheads="1"/>
          </p:cNvSpPr>
          <p:nvPr/>
        </p:nvSpPr>
        <p:spPr bwMode="auto">
          <a:xfrm>
            <a:off x="4067175" y="3573463"/>
            <a:ext cx="288925" cy="503237"/>
          </a:xfrm>
          <a:prstGeom prst="rect">
            <a:avLst/>
          </a:prstGeom>
          <a:solidFill>
            <a:srgbClr val="CCFF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04" name="Rectangle 24"/>
          <p:cNvSpPr>
            <a:spLocks noChangeArrowheads="1"/>
          </p:cNvSpPr>
          <p:nvPr/>
        </p:nvSpPr>
        <p:spPr bwMode="auto">
          <a:xfrm>
            <a:off x="3635375" y="2997200"/>
            <a:ext cx="288925" cy="503238"/>
          </a:xfrm>
          <a:prstGeom prst="rect">
            <a:avLst/>
          </a:prstGeom>
          <a:solidFill>
            <a:srgbClr val="CCFF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05" name="Rectangle 25"/>
          <p:cNvSpPr>
            <a:spLocks noChangeArrowheads="1"/>
          </p:cNvSpPr>
          <p:nvPr/>
        </p:nvSpPr>
        <p:spPr bwMode="auto">
          <a:xfrm>
            <a:off x="2843213" y="3573463"/>
            <a:ext cx="288925" cy="503237"/>
          </a:xfrm>
          <a:prstGeom prst="rect">
            <a:avLst/>
          </a:prstGeom>
          <a:solidFill>
            <a:srgbClr val="FFFF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06" name="Rectangle 26"/>
          <p:cNvSpPr>
            <a:spLocks noChangeArrowheads="1"/>
          </p:cNvSpPr>
          <p:nvPr/>
        </p:nvSpPr>
        <p:spPr bwMode="auto">
          <a:xfrm>
            <a:off x="2843213" y="4149725"/>
            <a:ext cx="288925" cy="503238"/>
          </a:xfrm>
          <a:prstGeom prst="rect">
            <a:avLst/>
          </a:prstGeom>
          <a:solidFill>
            <a:srgbClr val="FFFF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07" name="Rectangle 27"/>
          <p:cNvSpPr>
            <a:spLocks noChangeArrowheads="1"/>
          </p:cNvSpPr>
          <p:nvPr/>
        </p:nvSpPr>
        <p:spPr bwMode="auto">
          <a:xfrm>
            <a:off x="2916238" y="6021388"/>
            <a:ext cx="288925" cy="503237"/>
          </a:xfrm>
          <a:prstGeom prst="rect">
            <a:avLst/>
          </a:prstGeom>
          <a:solidFill>
            <a:srgbClr val="CCFF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08" name="Rectangle 28"/>
          <p:cNvSpPr>
            <a:spLocks noChangeArrowheads="1"/>
          </p:cNvSpPr>
          <p:nvPr/>
        </p:nvSpPr>
        <p:spPr bwMode="auto">
          <a:xfrm>
            <a:off x="2843213" y="5373688"/>
            <a:ext cx="288925" cy="503237"/>
          </a:xfrm>
          <a:prstGeom prst="rect">
            <a:avLst/>
          </a:prstGeom>
          <a:solidFill>
            <a:srgbClr val="CCFF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09" name="Rectangle 29"/>
          <p:cNvSpPr>
            <a:spLocks noChangeArrowheads="1"/>
          </p:cNvSpPr>
          <p:nvPr/>
        </p:nvSpPr>
        <p:spPr bwMode="auto">
          <a:xfrm>
            <a:off x="2843213" y="4724400"/>
            <a:ext cx="288925" cy="503238"/>
          </a:xfrm>
          <a:prstGeom prst="rect">
            <a:avLst/>
          </a:prstGeom>
          <a:solidFill>
            <a:srgbClr val="CCFF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10" name="Rectangle 30"/>
          <p:cNvSpPr>
            <a:spLocks noChangeArrowheads="1"/>
          </p:cNvSpPr>
          <p:nvPr/>
        </p:nvSpPr>
        <p:spPr bwMode="auto">
          <a:xfrm>
            <a:off x="6372225" y="4149725"/>
            <a:ext cx="288925" cy="503238"/>
          </a:xfrm>
          <a:prstGeom prst="rect">
            <a:avLst/>
          </a:prstGeom>
          <a:solidFill>
            <a:srgbClr val="CCFF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11" name="Rectangle 31"/>
          <p:cNvSpPr>
            <a:spLocks noChangeArrowheads="1"/>
          </p:cNvSpPr>
          <p:nvPr/>
        </p:nvSpPr>
        <p:spPr bwMode="auto">
          <a:xfrm>
            <a:off x="5003800" y="3644900"/>
            <a:ext cx="288925" cy="503238"/>
          </a:xfrm>
          <a:prstGeom prst="rect">
            <a:avLst/>
          </a:prstGeom>
          <a:solidFill>
            <a:srgbClr val="CCFF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12" name="Rectangle 32"/>
          <p:cNvSpPr>
            <a:spLocks noChangeArrowheads="1"/>
          </p:cNvSpPr>
          <p:nvPr/>
        </p:nvSpPr>
        <p:spPr bwMode="auto">
          <a:xfrm>
            <a:off x="4643438" y="4149725"/>
            <a:ext cx="288925" cy="503238"/>
          </a:xfrm>
          <a:prstGeom prst="rect">
            <a:avLst/>
          </a:prstGeom>
          <a:solidFill>
            <a:srgbClr val="CCFF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14" name="Rectangle 34"/>
          <p:cNvSpPr>
            <a:spLocks noChangeArrowheads="1"/>
          </p:cNvSpPr>
          <p:nvPr/>
        </p:nvSpPr>
        <p:spPr bwMode="auto">
          <a:xfrm>
            <a:off x="4643438" y="4724400"/>
            <a:ext cx="288925" cy="503238"/>
          </a:xfrm>
          <a:prstGeom prst="rect">
            <a:avLst/>
          </a:prstGeom>
          <a:solidFill>
            <a:srgbClr val="FFFF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15" name="Rectangle 35"/>
          <p:cNvSpPr>
            <a:spLocks noChangeArrowheads="1"/>
          </p:cNvSpPr>
          <p:nvPr/>
        </p:nvSpPr>
        <p:spPr bwMode="auto">
          <a:xfrm>
            <a:off x="4859338" y="6021388"/>
            <a:ext cx="288925" cy="503237"/>
          </a:xfrm>
          <a:prstGeom prst="rect">
            <a:avLst/>
          </a:prstGeom>
          <a:solidFill>
            <a:srgbClr val="FFFF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16" name="Rectangle 36"/>
          <p:cNvSpPr>
            <a:spLocks noChangeArrowheads="1"/>
          </p:cNvSpPr>
          <p:nvPr/>
        </p:nvSpPr>
        <p:spPr bwMode="auto">
          <a:xfrm>
            <a:off x="5724525" y="5373688"/>
            <a:ext cx="288925" cy="503237"/>
          </a:xfrm>
          <a:prstGeom prst="rect">
            <a:avLst/>
          </a:prstGeom>
          <a:solidFill>
            <a:srgbClr val="FFFF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17" name="Rectangle 37"/>
          <p:cNvSpPr>
            <a:spLocks noChangeArrowheads="1"/>
          </p:cNvSpPr>
          <p:nvPr/>
        </p:nvSpPr>
        <p:spPr bwMode="auto">
          <a:xfrm>
            <a:off x="3995738" y="5373688"/>
            <a:ext cx="288925" cy="503237"/>
          </a:xfrm>
          <a:prstGeom prst="rect">
            <a:avLst/>
          </a:prstGeom>
          <a:solidFill>
            <a:srgbClr val="FFFF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18" name="Rectangle 38"/>
          <p:cNvSpPr>
            <a:spLocks noChangeArrowheads="1"/>
          </p:cNvSpPr>
          <p:nvPr/>
        </p:nvSpPr>
        <p:spPr bwMode="auto">
          <a:xfrm>
            <a:off x="3924300" y="6021388"/>
            <a:ext cx="288925" cy="503237"/>
          </a:xfrm>
          <a:prstGeom prst="rect">
            <a:avLst/>
          </a:prstGeom>
          <a:solidFill>
            <a:srgbClr val="FFFF99">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19" name="Rectangle 39"/>
          <p:cNvSpPr>
            <a:spLocks noChangeArrowheads="1"/>
          </p:cNvSpPr>
          <p:nvPr/>
        </p:nvSpPr>
        <p:spPr bwMode="auto">
          <a:xfrm>
            <a:off x="3348038" y="6092825"/>
            <a:ext cx="215900" cy="215900"/>
          </a:xfrm>
          <a:prstGeom prst="rect">
            <a:avLst/>
          </a:prstGeom>
          <a:solidFill>
            <a:srgbClr val="9999FF">
              <a:alpha val="49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71721" name="Rectangle 41"/>
          <p:cNvSpPr>
            <a:spLocks noChangeArrowheads="1"/>
          </p:cNvSpPr>
          <p:nvPr/>
        </p:nvSpPr>
        <p:spPr bwMode="auto">
          <a:xfrm>
            <a:off x="2771775" y="2924175"/>
            <a:ext cx="3960813" cy="3673475"/>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71684" name="Object 4"/>
          <p:cNvGraphicFramePr>
            <a:graphicFrameLocks noChangeAspect="1"/>
          </p:cNvGraphicFramePr>
          <p:nvPr/>
        </p:nvGraphicFramePr>
        <p:xfrm>
          <a:off x="2827338" y="2930525"/>
          <a:ext cx="3908425" cy="3638550"/>
        </p:xfrm>
        <a:graphic>
          <a:graphicData uri="http://schemas.openxmlformats.org/presentationml/2006/ole">
            <mc:AlternateContent xmlns:mc="http://schemas.openxmlformats.org/markup-compatibility/2006">
              <mc:Choice xmlns:v="urn:schemas-microsoft-com:vml" Requires="v">
                <p:oleObj spid="_x0000_s2055" name="Equation" r:id="rId11" imgW="2984400" imgH="2793960" progId="Equation.3">
                  <p:embed/>
                </p:oleObj>
              </mc:Choice>
              <mc:Fallback>
                <p:oleObj name="Equation" r:id="rId11" imgW="2984400" imgH="279396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7338" y="2930525"/>
                        <a:ext cx="3908425" cy="3638550"/>
                      </a:xfrm>
                      <a:prstGeom prst="rect">
                        <a:avLst/>
                      </a:prstGeom>
                      <a:solidFill>
                        <a:srgbClr val="FFFFCC">
                          <a:alpha val="50000"/>
                        </a:srgbClr>
                      </a:solidFill>
                    </p:spPr>
                  </p:pic>
                </p:oleObj>
              </mc:Fallback>
            </mc:AlternateContent>
          </a:graphicData>
        </a:graphic>
      </p:graphicFrame>
      <p:sp>
        <p:nvSpPr>
          <p:cNvPr id="71722" name="Rectangle 42"/>
          <p:cNvSpPr>
            <a:spLocks noChangeArrowheads="1"/>
          </p:cNvSpPr>
          <p:nvPr/>
        </p:nvSpPr>
        <p:spPr bwMode="auto">
          <a:xfrm>
            <a:off x="2771775" y="2349500"/>
            <a:ext cx="3889375" cy="581025"/>
          </a:xfrm>
          <a:prstGeom prst="rect">
            <a:avLst/>
          </a:prstGeom>
          <a:noFill/>
          <a:ln>
            <a:noFill/>
          </a:ln>
          <a:effectLst/>
          <a:extLst>
            <a:ext uri="{909E8E84-426E-40DD-AFC4-6F175D3DCCD1}">
              <a14:hiddenFill xmlns:a14="http://schemas.microsoft.com/office/drawing/2010/main">
                <a:gradFill rotWithShape="1">
                  <a:gsLst>
                    <a:gs pos="0">
                      <a:schemeClr val="accent1">
                        <a:alpha val="49001"/>
                      </a:schemeClr>
                    </a:gs>
                    <a:gs pos="100000">
                      <a:schemeClr val="accent1">
                        <a:gamma/>
                        <a:shade val="4627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450850" algn="l"/>
                <a:tab pos="900113" algn="l"/>
              </a:tabLst>
              <a:defRPr sz="2400">
                <a:solidFill>
                  <a:schemeClr val="tx1"/>
                </a:solidFill>
                <a:latin typeface="Times" panose="02020603060405020304" pitchFamily="18" charset="0"/>
              </a:defRPr>
            </a:lvl1pPr>
            <a:lvl2pPr>
              <a:tabLst>
                <a:tab pos="450850" algn="l"/>
                <a:tab pos="900113" algn="l"/>
              </a:tabLst>
              <a:defRPr sz="2400">
                <a:solidFill>
                  <a:schemeClr val="tx1"/>
                </a:solidFill>
                <a:latin typeface="Times" panose="02020603060405020304" pitchFamily="18" charset="0"/>
              </a:defRPr>
            </a:lvl2pPr>
            <a:lvl3pPr>
              <a:tabLst>
                <a:tab pos="450850" algn="l"/>
                <a:tab pos="900113" algn="l"/>
              </a:tabLst>
              <a:defRPr sz="2400">
                <a:solidFill>
                  <a:schemeClr val="tx1"/>
                </a:solidFill>
                <a:latin typeface="Times" panose="02020603060405020304" pitchFamily="18" charset="0"/>
              </a:defRPr>
            </a:lvl3pPr>
            <a:lvl4pPr>
              <a:tabLst>
                <a:tab pos="450850" algn="l"/>
                <a:tab pos="900113" algn="l"/>
              </a:tabLst>
              <a:defRPr sz="2400">
                <a:solidFill>
                  <a:schemeClr val="tx1"/>
                </a:solidFill>
                <a:latin typeface="Times" panose="02020603060405020304" pitchFamily="18" charset="0"/>
              </a:defRPr>
            </a:lvl4pPr>
            <a:lvl5pPr>
              <a:tabLst>
                <a:tab pos="450850" algn="l"/>
                <a:tab pos="900113" algn="l"/>
              </a:tabLst>
              <a:defRPr sz="2400">
                <a:solidFill>
                  <a:schemeClr val="tx1"/>
                </a:solidFill>
                <a:latin typeface="Times" panose="02020603060405020304" pitchFamily="18" charset="0"/>
              </a:defRPr>
            </a:lvl5pPr>
            <a:lvl6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6pPr>
            <a:lvl7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7pPr>
            <a:lvl8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8pPr>
            <a:lvl9pPr eaLnBrk="0" fontAlgn="base" hangingPunct="0">
              <a:spcBef>
                <a:spcPct val="0"/>
              </a:spcBef>
              <a:spcAft>
                <a:spcPct val="0"/>
              </a:spcAft>
              <a:tabLst>
                <a:tab pos="450850" algn="l"/>
                <a:tab pos="900113" algn="l"/>
              </a:tabLst>
              <a:defRPr sz="2400">
                <a:solidFill>
                  <a:schemeClr val="tx1"/>
                </a:solidFill>
                <a:latin typeface="Times" panose="02020603060405020304" pitchFamily="18" charset="0"/>
              </a:defRPr>
            </a:lvl9pPr>
          </a:lstStyle>
          <a:p>
            <a:r>
              <a:rPr lang="en-GB" altLang="cs-CZ" sz="1600" b="1"/>
              <a:t>time variations of the keplerian elements  are function of potential derivatives :</a:t>
            </a:r>
            <a:endParaRPr lang="en-GB" altLang="cs-CZ" sz="1600"/>
          </a:p>
        </p:txBody>
      </p:sp>
    </p:spTree>
    <p:extLst>
      <p:ext uri="{BB962C8B-B14F-4D97-AF65-F5344CB8AC3E}">
        <p14:creationId xmlns:p14="http://schemas.microsoft.com/office/powerpoint/2010/main" val="2566363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2000"/>
                                  </p:stCondLst>
                                  <p:childTnLst>
                                    <p:set>
                                      <p:cBhvr>
                                        <p:cTn id="6" dur="1" fill="hold">
                                          <p:stCondLst>
                                            <p:cond delay="0"/>
                                          </p:stCondLst>
                                        </p:cTn>
                                        <p:tgtEl>
                                          <p:spTgt spid="71684"/>
                                        </p:tgtEl>
                                        <p:attrNameLst>
                                          <p:attrName>style.visibility</p:attrName>
                                        </p:attrNameLst>
                                      </p:cBhvr>
                                      <p:to>
                                        <p:strVal val="visible"/>
                                      </p:to>
                                    </p:set>
                                    <p:animEffect transition="in" filter="checkerboard(across)">
                                      <p:cBhvr>
                                        <p:cTn id="7" dur="500"/>
                                        <p:tgtEl>
                                          <p:spTgt spid="71684"/>
                                        </p:tgtEl>
                                      </p:cBhvr>
                                    </p:animEffect>
                                  </p:childTnLst>
                                </p:cTn>
                              </p:par>
                            </p:childTnLst>
                          </p:cTn>
                        </p:par>
                        <p:par>
                          <p:cTn id="8" fill="hold" nodeType="afterGroup">
                            <p:stCondLst>
                              <p:cond delay="2500"/>
                            </p:stCondLst>
                            <p:childTnLst>
                              <p:par>
                                <p:cTn id="9" presetID="1" presetClass="entr" presetSubtype="0" fill="hold" grpId="0" nodeType="afterEffect">
                                  <p:stCondLst>
                                    <p:cond delay="2000"/>
                                  </p:stCondLst>
                                  <p:childTnLst>
                                    <p:set>
                                      <p:cBhvr>
                                        <p:cTn id="10" dur="1" fill="hold">
                                          <p:stCondLst>
                                            <p:cond delay="0"/>
                                          </p:stCondLst>
                                        </p:cTn>
                                        <p:tgtEl>
                                          <p:spTgt spid="71719"/>
                                        </p:tgtEl>
                                        <p:attrNameLst>
                                          <p:attrName>style.visibility</p:attrName>
                                        </p:attrNameLst>
                                      </p:cBhvr>
                                      <p:to>
                                        <p:strVal val="visible"/>
                                      </p:to>
                                    </p:set>
                                  </p:childTnLst>
                                </p:cTn>
                              </p:par>
                            </p:childTnLst>
                          </p:cTn>
                        </p:par>
                        <p:par>
                          <p:cTn id="11" fill="hold" nodeType="afterGroup">
                            <p:stCondLst>
                              <p:cond delay="4500"/>
                            </p:stCondLst>
                            <p:childTnLst>
                              <p:par>
                                <p:cTn id="12" presetID="1" presetClass="entr" presetSubtype="0" fill="hold" grpId="0" nodeType="afterEffect">
                                  <p:stCondLst>
                                    <p:cond delay="2000"/>
                                  </p:stCondLst>
                                  <p:childTnLst>
                                    <p:set>
                                      <p:cBhvr>
                                        <p:cTn id="13" dur="1" fill="hold">
                                          <p:stCondLst>
                                            <p:cond delay="0"/>
                                          </p:stCondLst>
                                        </p:cTn>
                                        <p:tgtEl>
                                          <p:spTgt spid="71701"/>
                                        </p:tgtEl>
                                        <p:attrNameLst>
                                          <p:attrName>style.visibility</p:attrName>
                                        </p:attrNameLst>
                                      </p:cBhvr>
                                      <p:to>
                                        <p:strVal val="visible"/>
                                      </p:to>
                                    </p:set>
                                  </p:childTnLst>
                                </p:cTn>
                              </p:par>
                              <p:par>
                                <p:cTn id="14" presetID="1" presetClass="entr" presetSubtype="0" fill="hold" grpId="0" nodeType="withEffect">
                                  <p:stCondLst>
                                    <p:cond delay="2000"/>
                                  </p:stCondLst>
                                  <p:childTnLst>
                                    <p:set>
                                      <p:cBhvr>
                                        <p:cTn id="15" dur="1" fill="hold">
                                          <p:stCondLst>
                                            <p:cond delay="0"/>
                                          </p:stCondLst>
                                        </p:cTn>
                                        <p:tgtEl>
                                          <p:spTgt spid="71705"/>
                                        </p:tgtEl>
                                        <p:attrNameLst>
                                          <p:attrName>style.visibility</p:attrName>
                                        </p:attrNameLst>
                                      </p:cBhvr>
                                      <p:to>
                                        <p:strVal val="visible"/>
                                      </p:to>
                                    </p:set>
                                  </p:childTnLst>
                                </p:cTn>
                              </p:par>
                              <p:par>
                                <p:cTn id="16" presetID="1" presetClass="entr" presetSubtype="0" fill="hold" grpId="0" nodeType="withEffect">
                                  <p:stCondLst>
                                    <p:cond delay="2000"/>
                                  </p:stCondLst>
                                  <p:childTnLst>
                                    <p:set>
                                      <p:cBhvr>
                                        <p:cTn id="17" dur="1" fill="hold">
                                          <p:stCondLst>
                                            <p:cond delay="0"/>
                                          </p:stCondLst>
                                        </p:cTn>
                                        <p:tgtEl>
                                          <p:spTgt spid="71706"/>
                                        </p:tgtEl>
                                        <p:attrNameLst>
                                          <p:attrName>style.visibility</p:attrName>
                                        </p:attrNameLst>
                                      </p:cBhvr>
                                      <p:to>
                                        <p:strVal val="visible"/>
                                      </p:to>
                                    </p:set>
                                  </p:childTnLst>
                                </p:cTn>
                              </p:par>
                              <p:par>
                                <p:cTn id="18" presetID="1" presetClass="entr" presetSubtype="0" fill="hold" grpId="0" nodeType="withEffect">
                                  <p:stCondLst>
                                    <p:cond delay="2000"/>
                                  </p:stCondLst>
                                  <p:childTnLst>
                                    <p:set>
                                      <p:cBhvr>
                                        <p:cTn id="19" dur="1" fill="hold">
                                          <p:stCondLst>
                                            <p:cond delay="0"/>
                                          </p:stCondLst>
                                        </p:cTn>
                                        <p:tgtEl>
                                          <p:spTgt spid="71714"/>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71717"/>
                                        </p:tgtEl>
                                        <p:attrNameLst>
                                          <p:attrName>style.visibility</p:attrName>
                                        </p:attrNameLst>
                                      </p:cBhvr>
                                      <p:to>
                                        <p:strVal val="visible"/>
                                      </p:to>
                                    </p:set>
                                  </p:childTnLst>
                                </p:cTn>
                              </p:par>
                              <p:par>
                                <p:cTn id="22" presetID="1" presetClass="entr" presetSubtype="0" fill="hold" grpId="0" nodeType="withEffect">
                                  <p:stCondLst>
                                    <p:cond delay="2000"/>
                                  </p:stCondLst>
                                  <p:childTnLst>
                                    <p:set>
                                      <p:cBhvr>
                                        <p:cTn id="23" dur="1" fill="hold">
                                          <p:stCondLst>
                                            <p:cond delay="0"/>
                                          </p:stCondLst>
                                        </p:cTn>
                                        <p:tgtEl>
                                          <p:spTgt spid="71716"/>
                                        </p:tgtEl>
                                        <p:attrNameLst>
                                          <p:attrName>style.visibility</p:attrName>
                                        </p:attrNameLst>
                                      </p:cBhvr>
                                      <p:to>
                                        <p:strVal val="visible"/>
                                      </p:to>
                                    </p:set>
                                  </p:childTnLst>
                                </p:cTn>
                              </p:par>
                            </p:childTnLst>
                          </p:cTn>
                        </p:par>
                        <p:par>
                          <p:cTn id="24" fill="hold" nodeType="afterGroup">
                            <p:stCondLst>
                              <p:cond delay="6500"/>
                            </p:stCondLst>
                            <p:childTnLst>
                              <p:par>
                                <p:cTn id="25" presetID="1" presetClass="entr" presetSubtype="0" fill="hold" grpId="0" nodeType="afterEffect">
                                  <p:stCondLst>
                                    <p:cond delay="2000"/>
                                  </p:stCondLst>
                                  <p:childTnLst>
                                    <p:set>
                                      <p:cBhvr>
                                        <p:cTn id="26" dur="1" fill="hold">
                                          <p:stCondLst>
                                            <p:cond delay="0"/>
                                          </p:stCondLst>
                                        </p:cTn>
                                        <p:tgtEl>
                                          <p:spTgt spid="71709"/>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71708"/>
                                        </p:tgtEl>
                                        <p:attrNameLst>
                                          <p:attrName>style.visibility</p:attrName>
                                        </p:attrNameLst>
                                      </p:cBhvr>
                                      <p:to>
                                        <p:strVal val="visible"/>
                                      </p:to>
                                    </p:set>
                                  </p:childTnLst>
                                </p:cTn>
                              </p:par>
                              <p:par>
                                <p:cTn id="29" presetID="1" presetClass="entr" presetSubtype="0" fill="hold" grpId="0" nodeType="withEffect">
                                  <p:stCondLst>
                                    <p:cond delay="2000"/>
                                  </p:stCondLst>
                                  <p:childTnLst>
                                    <p:set>
                                      <p:cBhvr>
                                        <p:cTn id="30" dur="1" fill="hold">
                                          <p:stCondLst>
                                            <p:cond delay="0"/>
                                          </p:stCondLst>
                                        </p:cTn>
                                        <p:tgtEl>
                                          <p:spTgt spid="7170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7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715"/>
                                        </p:tgtEl>
                                        <p:attrNameLst>
                                          <p:attrName>style.visibility</p:attrName>
                                        </p:attrNameLst>
                                      </p:cBhvr>
                                      <p:to>
                                        <p:strVal val="visible"/>
                                      </p:to>
                                    </p:set>
                                  </p:childTnLst>
                                </p:cTn>
                              </p:par>
                              <p:par>
                                <p:cTn id="35" presetID="1" presetClass="entr" presetSubtype="0" fill="hold" grpId="0" nodeType="withEffect">
                                  <p:stCondLst>
                                    <p:cond delay="2000"/>
                                  </p:stCondLst>
                                  <p:childTnLst>
                                    <p:set>
                                      <p:cBhvr>
                                        <p:cTn id="36" dur="1" fill="hold">
                                          <p:stCondLst>
                                            <p:cond delay="0"/>
                                          </p:stCondLst>
                                        </p:cTn>
                                        <p:tgtEl>
                                          <p:spTgt spid="71704"/>
                                        </p:tgtEl>
                                        <p:attrNameLst>
                                          <p:attrName>style.visibility</p:attrName>
                                        </p:attrNameLst>
                                      </p:cBhvr>
                                      <p:to>
                                        <p:strVal val="visible"/>
                                      </p:to>
                                    </p:set>
                                  </p:childTnLst>
                                </p:cTn>
                              </p:par>
                              <p:par>
                                <p:cTn id="37" presetID="1" presetClass="entr" presetSubtype="0" fill="hold" grpId="0" nodeType="withEffect">
                                  <p:stCondLst>
                                    <p:cond delay="2000"/>
                                  </p:stCondLst>
                                  <p:childTnLst>
                                    <p:set>
                                      <p:cBhvr>
                                        <p:cTn id="38" dur="1" fill="hold">
                                          <p:stCondLst>
                                            <p:cond delay="0"/>
                                          </p:stCondLst>
                                        </p:cTn>
                                        <p:tgtEl>
                                          <p:spTgt spid="71702"/>
                                        </p:tgtEl>
                                        <p:attrNameLst>
                                          <p:attrName>style.visibility</p:attrName>
                                        </p:attrNameLst>
                                      </p:cBhvr>
                                      <p:to>
                                        <p:strVal val="visible"/>
                                      </p:to>
                                    </p:set>
                                  </p:childTnLst>
                                </p:cTn>
                              </p:par>
                              <p:par>
                                <p:cTn id="39" presetID="1" presetClass="entr" presetSubtype="0" fill="hold" grpId="0" nodeType="withEffect">
                                  <p:stCondLst>
                                    <p:cond delay="2000"/>
                                  </p:stCondLst>
                                  <p:childTnLst>
                                    <p:set>
                                      <p:cBhvr>
                                        <p:cTn id="40" dur="1" fill="hold">
                                          <p:stCondLst>
                                            <p:cond delay="0"/>
                                          </p:stCondLst>
                                        </p:cTn>
                                        <p:tgtEl>
                                          <p:spTgt spid="71711"/>
                                        </p:tgtEl>
                                        <p:attrNameLst>
                                          <p:attrName>style.visibility</p:attrName>
                                        </p:attrNameLst>
                                      </p:cBhvr>
                                      <p:to>
                                        <p:strVal val="visible"/>
                                      </p:to>
                                    </p:set>
                                  </p:childTnLst>
                                </p:cTn>
                              </p:par>
                              <p:par>
                                <p:cTn id="41" presetID="1" presetClass="entr" presetSubtype="0" fill="hold" grpId="0" nodeType="withEffect">
                                  <p:stCondLst>
                                    <p:cond delay="2000"/>
                                  </p:stCondLst>
                                  <p:childTnLst>
                                    <p:set>
                                      <p:cBhvr>
                                        <p:cTn id="42" dur="1" fill="hold">
                                          <p:stCondLst>
                                            <p:cond delay="0"/>
                                          </p:stCondLst>
                                        </p:cTn>
                                        <p:tgtEl>
                                          <p:spTgt spid="71712"/>
                                        </p:tgtEl>
                                        <p:attrNameLst>
                                          <p:attrName>style.visibility</p:attrName>
                                        </p:attrNameLst>
                                      </p:cBhvr>
                                      <p:to>
                                        <p:strVal val="visible"/>
                                      </p:to>
                                    </p:set>
                                  </p:childTnLst>
                                </p:cTn>
                              </p:par>
                              <p:par>
                                <p:cTn id="43" presetID="1" presetClass="entr" presetSubtype="0" fill="hold" grpId="0" nodeType="withEffect">
                                  <p:stCondLst>
                                    <p:cond delay="2000"/>
                                  </p:stCondLst>
                                  <p:childTnLst>
                                    <p:set>
                                      <p:cBhvr>
                                        <p:cTn id="44" dur="1" fill="hold">
                                          <p:stCondLst>
                                            <p:cond delay="0"/>
                                          </p:stCondLst>
                                        </p:cTn>
                                        <p:tgtEl>
                                          <p:spTgt spid="71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1" grpId="0" animBg="1"/>
      <p:bldP spid="71702" grpId="0" animBg="1"/>
      <p:bldP spid="71704" grpId="0" animBg="1"/>
      <p:bldP spid="71705" grpId="0" animBg="1"/>
      <p:bldP spid="71706" grpId="0" animBg="1"/>
      <p:bldP spid="71707" grpId="0" animBg="1"/>
      <p:bldP spid="71708" grpId="0" animBg="1"/>
      <p:bldP spid="71709" grpId="0" animBg="1"/>
      <p:bldP spid="71710" grpId="0" animBg="1"/>
      <p:bldP spid="71711" grpId="0" animBg="1"/>
      <p:bldP spid="71712" grpId="0" animBg="1"/>
      <p:bldP spid="71714" grpId="0" animBg="1"/>
      <p:bldP spid="71715" grpId="0" animBg="1"/>
      <p:bldP spid="71716" grpId="0" animBg="1"/>
      <p:bldP spid="71717" grpId="0" animBg="1"/>
      <p:bldP spid="71718" grpId="0" animBg="1"/>
      <p:bldP spid="717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046926">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cs-CZ" sz="1800" smtClean="0">
                                    <a:solidFill>
                                      <a:schemeClr val="tx1"/>
                                    </a:solidFill>
                                    <a:effectLst/>
                                    <a:latin typeface="Cambria Math" panose="02040503050406030204" pitchFamily="18" charset="0"/>
                                  </a:rPr>
                                  <m:t>𝑇</m:t>
                                </m:r>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𝑟</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𝜑</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𝜆</m:t>
                                    </m:r>
                                  </m:e>
                                </m:d>
                                <m:r>
                                  <a:rPr lang="cs-CZ" sz="1800">
                                    <a:solidFill>
                                      <a:schemeClr val="tx1"/>
                                    </a:solidFill>
                                    <a:effectLst/>
                                    <a:latin typeface="Cambria Math" panose="02040503050406030204" pitchFamily="18" charset="0"/>
                                  </a:rPr>
                                  <m:t>=</m:t>
                                </m:r>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𝐺𝑀</m:t>
                                    </m:r>
                                  </m:num>
                                  <m:den>
                                    <m:r>
                                      <a:rPr lang="cs-CZ" sz="1800">
                                        <a:solidFill>
                                          <a:schemeClr val="tx1"/>
                                        </a:solidFill>
                                        <a:effectLst/>
                                        <a:latin typeface="Cambria Math" panose="02040503050406030204" pitchFamily="18" charset="0"/>
                                      </a:rPr>
                                      <m:t>𝑟</m:t>
                                    </m:r>
                                  </m:den>
                                </m:f>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=2</m:t>
                                    </m:r>
                                  </m:sub>
                                  <m:sup>
                                    <m:r>
                                      <a:rPr lang="cs-CZ" sz="1800">
                                        <a:solidFill>
                                          <a:schemeClr val="tx1"/>
                                        </a:solidFill>
                                        <a:effectLst/>
                                        <a:latin typeface="Cambria Math" panose="02040503050406030204" pitchFamily="18" charset="0"/>
                                      </a:rPr>
                                      <m:t>∞</m:t>
                                    </m:r>
                                  </m:sup>
                                  <m:e>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=0</m:t>
                                        </m:r>
                                      </m:sub>
                                      <m:sup>
                                        <m:r>
                                          <a:rPr lang="cs-CZ" sz="1800">
                                            <a:solidFill>
                                              <a:schemeClr val="tx1"/>
                                            </a:solidFill>
                                            <a:effectLst/>
                                            <a:latin typeface="Cambria Math" panose="02040503050406030204" pitchFamily="18" charset="0"/>
                                          </a:rPr>
                                          <m:t>𝑙</m:t>
                                        </m:r>
                                      </m:sup>
                                      <m:e>
                                        <m:sSup>
                                          <m:sSupPr>
                                            <m:ctrlPr>
                                              <a:rPr lang="cs-CZ" sz="1800" i="1">
                                                <a:solidFill>
                                                  <a:schemeClr val="tx1"/>
                                                </a:solidFill>
                                                <a:effectLst/>
                                                <a:latin typeface="Cambria Math" panose="02040503050406030204" pitchFamily="18" charset="0"/>
                                              </a:rPr>
                                            </m:ctrlPr>
                                          </m:sSupPr>
                                          <m:e>
                                            <m:d>
                                              <m:dPr>
                                                <m:ctrlPr>
                                                  <a:rPr lang="cs-CZ" sz="1800" i="1">
                                                    <a:solidFill>
                                                      <a:schemeClr val="tx1"/>
                                                    </a:solidFill>
                                                    <a:effectLst/>
                                                    <a:latin typeface="Cambria Math" panose="02040503050406030204" pitchFamily="18" charset="0"/>
                                                  </a:rPr>
                                                </m:ctrlPr>
                                              </m:dPr>
                                              <m:e>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𝑅</m:t>
                                                    </m:r>
                                                  </m:num>
                                                  <m:den>
                                                    <m:r>
                                                      <a:rPr lang="cs-CZ" sz="1800">
                                                        <a:solidFill>
                                                          <a:schemeClr val="tx1"/>
                                                        </a:solidFill>
                                                        <a:effectLst/>
                                                        <a:latin typeface="Cambria Math" panose="02040503050406030204" pitchFamily="18" charset="0"/>
                                                      </a:rPr>
                                                      <m:t>𝑟</m:t>
                                                    </m:r>
                                                  </m:den>
                                                </m:f>
                                              </m:e>
                                            </m:d>
                                          </m:e>
                                          <m:sup>
                                            <m:r>
                                              <a:rPr lang="cs-CZ" sz="1800">
                                                <a:solidFill>
                                                  <a:schemeClr val="tx1"/>
                                                </a:solidFill>
                                                <a:effectLst/>
                                                <a:latin typeface="Cambria Math" panose="02040503050406030204" pitchFamily="18" charset="0"/>
                                              </a:rPr>
                                              <m:t>𝑙</m:t>
                                            </m:r>
                                          </m:sup>
                                        </m:sSup>
                                        <m:d>
                                          <m:dPr>
                                            <m:ctrlPr>
                                              <a:rPr lang="cs-CZ" sz="1800" i="1">
                                                <a:solidFill>
                                                  <a:schemeClr val="tx1"/>
                                                </a:solidFill>
                                                <a:effectLst/>
                                                <a:latin typeface="Cambria Math" panose="02040503050406030204" pitchFamily="18" charset="0"/>
                                              </a:rPr>
                                            </m:ctrlPr>
                                          </m:dPr>
                                          <m:e>
                                            <m:sSub>
                                              <m:sSubPr>
                                                <m:ctrlPr>
                                                  <a:rPr lang="cs-CZ" sz="1800" i="1">
                                                    <a:solidFill>
                                                      <a:schemeClr val="tx1"/>
                                                    </a:solidFill>
                                                    <a:effectLst/>
                                                    <a:latin typeface="Cambria Math" panose="02040503050406030204" pitchFamily="18" charset="0"/>
                                                  </a:rPr>
                                                </m:ctrlPr>
                                              </m:sSubPr>
                                              <m:e>
                                                <m:sSup>
                                                  <m:sSupPr>
                                                    <m:ctrlPr>
                                                      <a:rPr lang="cs-CZ" sz="1800" i="1">
                                                        <a:solidFill>
                                                          <a:schemeClr val="tx1"/>
                                                        </a:solidFill>
                                                        <a:effectLst/>
                                                        <a:latin typeface="Cambria Math" panose="02040503050406030204" pitchFamily="18" charset="0"/>
                                                      </a:rPr>
                                                    </m:ctrlPr>
                                                  </m:sSupPr>
                                                  <m:e>
                                                    <m:r>
                                                      <a:rPr lang="cs-CZ" sz="1800">
                                                        <a:solidFill>
                                                          <a:schemeClr val="tx1"/>
                                                        </a:solidFill>
                                                        <a:effectLst/>
                                                        <a:latin typeface="Cambria Math" panose="02040503050406030204" pitchFamily="18" charset="0"/>
                                                      </a:rPr>
                                                      <m:t>𝐶</m:t>
                                                    </m:r>
                                                  </m:e>
                                                  <m:sup>
                                                    <m:r>
                                                      <a:rPr lang="cs-CZ" sz="1800">
                                                        <a:solidFill>
                                                          <a:schemeClr val="tx1"/>
                                                        </a:solidFill>
                                                        <a:effectLst/>
                                                        <a:latin typeface="Cambria Math" panose="02040503050406030204" pitchFamily="18" charset="0"/>
                                                      </a:rPr>
                                                      <m:t>′</m:t>
                                                    </m:r>
                                                  </m:sup>
                                                </m:sSup>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𝑐𝑜𝑠</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𝑆</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 </m:t>
                                            </m:r>
                                          </m:e>
                                        </m:d>
                                      </m:e>
                                    </m:nary>
                                  </m:e>
                                </m:nary>
                                <m:r>
                                  <a:rPr lang="cs-CZ" sz="1800">
                                    <a:solidFill>
                                      <a:schemeClr val="tx1"/>
                                    </a:solidFill>
                                    <a:effectLst/>
                                    <a:latin typeface="Cambria Math" panose="02040503050406030204" pitchFamily="18" charset="0"/>
                                  </a:rPr>
                                  <m:t> </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𝑃</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𝜑</m:t>
                                    </m:r>
                                  </m:e>
                                </m:d>
                              </m:oMath>
                            </m:oMathPara>
                          </a14:m>
                          <a:endParaRPr lang="cs-CZ" sz="18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no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Choice>
        <mc:Fallback xmlns="">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241997">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endParaRPr lang="cs-CZ"/>
                        </a:p>
                      </a:txBody>
                      <a:tcPr marL="68580" marR="68580" marT="0" marB="0" anchor="ctr">
                        <a:blipFill rotWithShape="0">
                          <a:blip r:embed="rId3"/>
                          <a:stretch>
                            <a:fillRect l="-15107" t="-490" r="-15353" b="-1961"/>
                          </a:stretch>
                        </a:blip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4" name="Obdélník 3"/>
              <p:cNvSpPr/>
              <p:nvPr/>
            </p:nvSpPr>
            <p:spPr>
              <a:xfrm>
                <a:off x="1402659" y="3381588"/>
                <a:ext cx="7832593" cy="771173"/>
              </a:xfrm>
              <a:prstGeom prst="rect">
                <a:avLst/>
              </a:prstGeom>
            </p:spPr>
            <p:txBody>
              <a:bodyPr wrap="square">
                <a:spAutoFit/>
              </a:bodyPr>
              <a:lstStyle/>
              <a:p>
                <a:pPr>
                  <a:lnSpc>
                    <a:spcPct val="150000"/>
                  </a:lnSpc>
                  <a:spcAft>
                    <a:spcPts val="0"/>
                  </a:spcAft>
                </a:pPr>
                <a:r>
                  <a:rPr lang="cs-CZ" dirty="0">
                    <a:effectLst/>
                    <a:latin typeface="Times New Roman" panose="02020603050405020304" pitchFamily="18" charset="0"/>
                    <a:ea typeface="MS Mincho" panose="02020609040205080304" pitchFamily="49" charset="-128"/>
                  </a:rPr>
                  <a:t> </a:t>
                </a:r>
                <a:r>
                  <a:rPr lang="cs-CZ" dirty="0" smtClean="0">
                    <a:effectLst/>
                    <a:latin typeface="Times New Roman" panose="02020603050405020304" pitchFamily="18" charset="0"/>
                    <a:ea typeface="MS Mincho" panose="02020609040205080304" pitchFamily="49" charset="-128"/>
                  </a:rPr>
                  <a:t>                               </a:t>
                </a:r>
                <a14:m>
                  <m:oMath xmlns:m="http://schemas.openxmlformats.org/officeDocument/2006/math">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𝑔</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r>
                      <a:rPr lang="en-GB" sz="2000" i="1">
                        <a:effectLst/>
                        <a:latin typeface="Cambria Math" panose="02040503050406030204" pitchFamily="18" charset="0"/>
                        <a:ea typeface="MS Mincho" panose="02020609040205080304" pitchFamily="49" charset="-128"/>
                        <a:cs typeface="Times New Roman" panose="02020603050405020304" pitchFamily="18" charset="0"/>
                      </a:rPr>
                      <m:t>−2</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oMath>
                </a14:m>
                <a:r>
                  <a:rPr lang="cs-CZ" sz="2000" dirty="0">
                    <a:effectLst/>
                    <a:latin typeface="Times New Roman" panose="02020603050405020304" pitchFamily="18" charset="0"/>
                    <a:ea typeface="MS Mincho" panose="02020609040205080304" pitchFamily="49" charset="-128"/>
                  </a:rPr>
                  <a:t>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1402659" y="3381588"/>
                <a:ext cx="7832593" cy="771173"/>
              </a:xfrm>
              <a:prstGeom prst="rect">
                <a:avLst/>
              </a:prstGeom>
              <a:blipFill rotWithShape="0">
                <a:blip r:embed="rId4"/>
                <a:stretch>
                  <a:fillRect/>
                </a:stretch>
              </a:blipFill>
            </p:spPr>
            <p:txBody>
              <a:bodyPr/>
              <a:lstStyle/>
              <a:p>
                <a:r>
                  <a:rPr lang="cs-CZ">
                    <a:noFill/>
                  </a:rPr>
                  <a:t> </a:t>
                </a:r>
              </a:p>
            </p:txBody>
          </p:sp>
        </mc:Fallback>
      </mc:AlternateContent>
      <p:sp>
        <p:nvSpPr>
          <p:cNvPr id="6" name="Rectangle 1"/>
          <p:cNvSpPr>
            <a:spLocks noChangeArrowheads="1"/>
          </p:cNvSpPr>
          <p:nvPr/>
        </p:nvSpPr>
        <p:spPr bwMode="auto">
          <a:xfrm>
            <a:off x="467544" y="3074372"/>
            <a:ext cx="66575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4150" algn="l" defTabSz="914400" rtl="0" eaLnBrk="0" fontAlgn="base" latinLnBrk="0" hangingPunct="0">
              <a:lnSpc>
                <a:spcPct val="100000"/>
              </a:lnSpc>
              <a:spcBef>
                <a:spcPct val="0"/>
              </a:spcBef>
              <a:spcAft>
                <a:spcPct val="0"/>
              </a:spcAft>
              <a:buClrTx/>
              <a:buSzTx/>
              <a:buFontTx/>
              <a:buNone/>
              <a:tabLst/>
            </a:pP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The spherical approximation of the </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gravity anomaly</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1" u="none" strike="noStrike" cap="none" normalizeH="0" baseline="0" dirty="0" err="1" smtClean="0">
                <a:ln>
                  <a:noFill/>
                </a:ln>
                <a:effectLst/>
                <a:latin typeface="Arial" panose="020B0604020202020204" pitchFamily="34" charset="0"/>
                <a:ea typeface="Times New Roman" panose="02020603050405020304" pitchFamily="18" charset="0"/>
              </a:rPr>
              <a:t>Δg</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is computed </a:t>
            </a:r>
            <a:endParaRPr kumimoji="0" lang="cs-CZ" altLang="zh-CN" sz="1600" b="0" i="0" u="none" strike="noStrike" cap="none" normalizeH="0" baseline="0" dirty="0" smtClean="0">
              <a:ln>
                <a:noFill/>
              </a:ln>
              <a:effectLst/>
              <a:latin typeface="Arial" panose="020B0604020202020204" pitchFamily="34" charset="0"/>
            </a:endParaRPr>
          </a:p>
        </p:txBody>
      </p:sp>
      <p:sp>
        <p:nvSpPr>
          <p:cNvPr id="7" name="Obdélník 6"/>
          <p:cNvSpPr/>
          <p:nvPr/>
        </p:nvSpPr>
        <p:spPr>
          <a:xfrm>
            <a:off x="107504" y="188640"/>
            <a:ext cx="9851181" cy="338554"/>
          </a:xfrm>
          <a:prstGeom prst="rect">
            <a:avLst/>
          </a:prstGeom>
        </p:spPr>
        <p:txBody>
          <a:bodyPr wrap="square">
            <a:spAutoFit/>
          </a:bodyPr>
          <a:lstStyle/>
          <a:p>
            <a:r>
              <a:rPr lang="en-GB" sz="1600" i="1" dirty="0" smtClean="0">
                <a:ea typeface="Times New Roman" panose="02020603050405020304" pitchFamily="18" charset="0"/>
              </a:rPr>
              <a:t>Disturbing </a:t>
            </a:r>
            <a:r>
              <a:rPr lang="en-GB" sz="1600" i="1" dirty="0">
                <a:ea typeface="Times New Roman" panose="02020603050405020304" pitchFamily="18" charset="0"/>
              </a:rPr>
              <a:t>static gravitational potential </a:t>
            </a:r>
            <a:r>
              <a:rPr lang="en-GB" sz="1600" dirty="0">
                <a:ea typeface="Times New Roman" panose="02020603050405020304" pitchFamily="18" charset="0"/>
              </a:rPr>
              <a:t>outside the Earth masses in </a:t>
            </a:r>
            <a:r>
              <a:rPr lang="en-GB" sz="1600" dirty="0" smtClean="0">
                <a:ea typeface="Times New Roman" panose="02020603050405020304" pitchFamily="18" charset="0"/>
              </a:rPr>
              <a:t> </a:t>
            </a:r>
            <a:r>
              <a:rPr lang="en-GB" sz="1600" dirty="0">
                <a:ea typeface="Times New Roman" panose="02020603050405020304" pitchFamily="18" charset="0"/>
              </a:rPr>
              <a:t>spherical harmonic expansion </a:t>
            </a:r>
            <a:endParaRPr lang="cs-CZ" sz="1600" dirty="0"/>
          </a:p>
        </p:txBody>
      </p:sp>
      <p:sp>
        <p:nvSpPr>
          <p:cNvPr id="8" name="Obdélník 7"/>
          <p:cNvSpPr/>
          <p:nvPr/>
        </p:nvSpPr>
        <p:spPr>
          <a:xfrm>
            <a:off x="107504" y="1647480"/>
            <a:ext cx="10422904" cy="1384995"/>
          </a:xfrm>
          <a:prstGeom prst="rect">
            <a:avLst/>
          </a:prstGeom>
        </p:spPr>
        <p:txBody>
          <a:bodyPr wrap="square">
            <a:spAutoFit/>
          </a:bodyPr>
          <a:lstStyle/>
          <a:p>
            <a:pPr lvl="0" indent="184150"/>
            <a:r>
              <a:rPr lang="en-GB" altLang="zh-CN" sz="1400" dirty="0">
                <a:ea typeface="Times New Roman" panose="02020603050405020304" pitchFamily="18" charset="0"/>
              </a:rPr>
              <a:t>where </a:t>
            </a:r>
            <a:r>
              <a:rPr lang="en-GB" altLang="zh-CN" sz="1400" i="1" dirty="0">
                <a:ea typeface="Times New Roman" panose="02020603050405020304" pitchFamily="18" charset="0"/>
              </a:rPr>
              <a:t>GM</a:t>
            </a:r>
            <a:r>
              <a:rPr lang="en-GB" altLang="zh-CN" sz="1400" dirty="0">
                <a:ea typeface="Times New Roman" panose="02020603050405020304" pitchFamily="18" charset="0"/>
              </a:rPr>
              <a:t> is a product of the universal gravitational constant and the mass of the Earth (also known </a:t>
            </a:r>
            <a:r>
              <a:rPr lang="en-GB" altLang="zh-CN" sz="1400" dirty="0" smtClean="0">
                <a:ea typeface="Times New Roman" panose="02020603050405020304" pitchFamily="18" charset="0"/>
              </a:rPr>
              <a:t>as </a:t>
            </a:r>
          </a:p>
          <a:p>
            <a:pPr lvl="0" indent="184150"/>
            <a:r>
              <a:rPr lang="en-GB" altLang="zh-CN" sz="1400" dirty="0" smtClean="0">
                <a:ea typeface="Times New Roman" panose="02020603050405020304" pitchFamily="18" charset="0"/>
              </a:rPr>
              <a:t>the </a:t>
            </a:r>
            <a:r>
              <a:rPr lang="en-GB" altLang="zh-CN" sz="1400" dirty="0">
                <a:ea typeface="Times New Roman" panose="02020603050405020304" pitchFamily="18" charset="0"/>
              </a:rPr>
              <a:t>geocentric gravitational constant), </a:t>
            </a:r>
            <a:r>
              <a:rPr lang="en-GB" altLang="zh-CN" sz="1400" i="1" dirty="0">
                <a:ea typeface="Times New Roman" panose="02020603050405020304" pitchFamily="18" charset="0"/>
              </a:rPr>
              <a:t>r</a:t>
            </a:r>
            <a:r>
              <a:rPr lang="en-GB" altLang="zh-CN" sz="1400" dirty="0">
                <a:ea typeface="Times New Roman" panose="02020603050405020304" pitchFamily="18" charset="0"/>
              </a:rPr>
              <a:t> is the radial distance of an external point where </a:t>
            </a:r>
            <a:r>
              <a:rPr lang="en-GB" altLang="zh-CN" sz="1400" i="1" dirty="0">
                <a:ea typeface="Times New Roman" panose="02020603050405020304" pitchFamily="18" charset="0"/>
              </a:rPr>
              <a:t>T</a:t>
            </a:r>
            <a:r>
              <a:rPr lang="en-GB" altLang="zh-CN" sz="1400" dirty="0">
                <a:ea typeface="Times New Roman" panose="02020603050405020304" pitchFamily="18" charset="0"/>
              </a:rPr>
              <a:t> is computed, </a:t>
            </a:r>
            <a:endParaRPr lang="en-GB" altLang="zh-CN" sz="1400" dirty="0" smtClean="0">
              <a:ea typeface="Times New Roman" panose="02020603050405020304" pitchFamily="18" charset="0"/>
            </a:endParaRPr>
          </a:p>
          <a:p>
            <a:pPr lvl="0" indent="184150"/>
            <a:r>
              <a:rPr lang="en-GB" altLang="zh-CN" sz="1400" i="1" dirty="0" smtClean="0">
                <a:ea typeface="Times New Roman" panose="02020603050405020304" pitchFamily="18" charset="0"/>
              </a:rPr>
              <a:t>R</a:t>
            </a:r>
            <a:r>
              <a:rPr lang="en-GB" altLang="zh-CN" sz="1400" dirty="0" smtClean="0">
                <a:ea typeface="Times New Roman" panose="02020603050405020304" pitchFamily="18" charset="0"/>
              </a:rPr>
              <a:t> </a:t>
            </a:r>
            <a:r>
              <a:rPr lang="en-GB" altLang="zh-CN" sz="1400" dirty="0">
                <a:ea typeface="Times New Roman" panose="02020603050405020304" pitchFamily="18" charset="0"/>
              </a:rPr>
              <a:t>is the radius of the Earth (which can be approximated by the semi-major axis of a reference ellipsoid), </a:t>
            </a:r>
            <a:endParaRPr lang="en-GB" altLang="zh-CN" sz="1400" dirty="0" smtClean="0">
              <a:ea typeface="Times New Roman" panose="02020603050405020304" pitchFamily="18" charset="0"/>
            </a:endParaRPr>
          </a:p>
          <a:p>
            <a:pPr lvl="0" indent="184150"/>
            <a:r>
              <a:rPr lang="en-GB" altLang="zh-CN" sz="1400" i="1" dirty="0" err="1" smtClean="0">
                <a:ea typeface="Times New Roman" panose="02020603050405020304" pitchFamily="18" charset="0"/>
              </a:rPr>
              <a:t>P</a:t>
            </a:r>
            <a:r>
              <a:rPr lang="en-GB" altLang="zh-CN" sz="1400" i="1" baseline="-30000" dirty="0" err="1" smtClean="0">
                <a:ea typeface="Times New Roman" panose="02020603050405020304" pitchFamily="18" charset="0"/>
              </a:rPr>
              <a:t>l,m</a:t>
            </a:r>
            <a:r>
              <a:rPr lang="en-GB" altLang="zh-CN" sz="1400" dirty="0" smtClean="0">
                <a:ea typeface="Times New Roman" panose="02020603050405020304" pitchFamily="18" charset="0"/>
              </a:rPr>
              <a:t> </a:t>
            </a:r>
            <a:r>
              <a:rPr lang="en-GB" altLang="zh-CN" sz="1400" i="1" dirty="0">
                <a:ea typeface="Times New Roman" panose="02020603050405020304" pitchFamily="18" charset="0"/>
              </a:rPr>
              <a:t>(sin φ) </a:t>
            </a:r>
            <a:r>
              <a:rPr lang="en-GB" altLang="zh-CN" sz="1400" dirty="0">
                <a:ea typeface="Times New Roman" panose="02020603050405020304" pitchFamily="18" charset="0"/>
              </a:rPr>
              <a:t>are the Legendre associated functions, </a:t>
            </a:r>
            <a:r>
              <a:rPr lang="en-GB" altLang="zh-CN" sz="1400" i="1" dirty="0">
                <a:ea typeface="Times New Roman" panose="02020603050405020304" pitchFamily="18" charset="0"/>
              </a:rPr>
              <a:t>l </a:t>
            </a:r>
            <a:r>
              <a:rPr lang="en-GB" altLang="zh-CN" sz="1400" dirty="0">
                <a:ea typeface="Times New Roman" panose="02020603050405020304" pitchFamily="18" charset="0"/>
              </a:rPr>
              <a:t>and</a:t>
            </a:r>
            <a:r>
              <a:rPr lang="en-GB" altLang="zh-CN" sz="1400" i="1" dirty="0">
                <a:ea typeface="Times New Roman" panose="02020603050405020304" pitchFamily="18" charset="0"/>
              </a:rPr>
              <a:t> m </a:t>
            </a:r>
            <a:r>
              <a:rPr lang="en-GB" altLang="zh-CN" sz="1400" dirty="0">
                <a:ea typeface="Times New Roman" panose="02020603050405020304" pitchFamily="18" charset="0"/>
              </a:rPr>
              <a:t>are the degree and order of the harmonic expansion,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i="1" dirty="0">
                <a:ea typeface="Times New Roman" panose="02020603050405020304" pitchFamily="18" charset="0"/>
              </a:rPr>
              <a:t>φ, λ</a:t>
            </a:r>
            <a:r>
              <a:rPr lang="en-GB" altLang="zh-CN" sz="1400" dirty="0">
                <a:ea typeface="Times New Roman" panose="02020603050405020304" pitchFamily="18" charset="0"/>
              </a:rPr>
              <a:t>) are the geocentric latitude and longitude,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and </a:t>
            </a:r>
            <a:r>
              <a:rPr lang="en-GB" altLang="zh-CN" sz="1400" i="1" dirty="0" err="1">
                <a:ea typeface="Times New Roman" panose="02020603050405020304" pitchFamily="18" charset="0"/>
              </a:rPr>
              <a:t>S</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are the harmonic </a:t>
            </a:r>
            <a:r>
              <a:rPr lang="en-GB" altLang="zh-CN" sz="1400" dirty="0" err="1">
                <a:ea typeface="Times New Roman" panose="02020603050405020304" pitchFamily="18" charset="0"/>
              </a:rPr>
              <a:t>geopotential</a:t>
            </a:r>
            <a:r>
              <a:rPr lang="en-GB" altLang="zh-CN" sz="1400" dirty="0">
                <a:ea typeface="Times New Roman" panose="02020603050405020304" pitchFamily="18" charset="0"/>
              </a:rPr>
              <a:t> coefficients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dirty="0">
                <a:ea typeface="Times New Roman" panose="02020603050405020304" pitchFamily="18" charset="0"/>
              </a:rPr>
              <a:t>Stokes parameters), fully normalized,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where</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belongs to the reference ellipsoid.</a:t>
            </a:r>
            <a:endParaRPr lang="cs-CZ" altLang="zh-CN" sz="1400" dirty="0"/>
          </a:p>
        </p:txBody>
      </p:sp>
      <p:sp>
        <p:nvSpPr>
          <p:cNvPr id="9" name="Obdélník 8"/>
          <p:cNvSpPr/>
          <p:nvPr/>
        </p:nvSpPr>
        <p:spPr>
          <a:xfrm>
            <a:off x="323528" y="4152761"/>
            <a:ext cx="8478688" cy="1077218"/>
          </a:xfrm>
          <a:prstGeom prst="rect">
            <a:avLst/>
          </a:prstGeom>
        </p:spPr>
        <p:txBody>
          <a:bodyPr wrap="square">
            <a:spAutoFit/>
          </a:bodyPr>
          <a:lstStyle/>
          <a:p>
            <a:pPr lvl="0" indent="184150"/>
            <a:r>
              <a:rPr lang="en-GB" altLang="zh-CN" sz="1600" dirty="0">
                <a:ea typeface="Times New Roman" panose="02020603050405020304" pitchFamily="18" charset="0"/>
              </a:rPr>
              <a:t>or one can use the </a:t>
            </a:r>
            <a:r>
              <a:rPr lang="en-GB" altLang="zh-CN" sz="1600" i="1" dirty="0">
                <a:ea typeface="Times New Roman" panose="02020603050405020304" pitchFamily="18" charset="0"/>
              </a:rPr>
              <a:t>gravity disturbance</a:t>
            </a:r>
            <a:r>
              <a:rPr lang="en-GB" altLang="zh-CN" sz="1600" dirty="0">
                <a:ea typeface="Times New Roman" panose="02020603050405020304" pitchFamily="18" charset="0"/>
              </a:rPr>
              <a:t> (it is the same </a:t>
            </a:r>
            <a:r>
              <a:rPr lang="en-GB" altLang="zh-CN" sz="1600" dirty="0" smtClean="0">
                <a:ea typeface="Times New Roman" panose="02020603050405020304" pitchFamily="18" charset="0"/>
              </a:rPr>
              <a:t>but </a:t>
            </a:r>
            <a:r>
              <a:rPr lang="en-GB" altLang="zh-CN" sz="1600" dirty="0">
                <a:ea typeface="Times New Roman" panose="02020603050405020304" pitchFamily="18" charset="0"/>
              </a:rPr>
              <a:t>without the second term</a:t>
            </a:r>
            <a:r>
              <a:rPr lang="en-GB" altLang="zh-CN" sz="1600" dirty="0" smtClean="0">
                <a:ea typeface="Times New Roman" panose="02020603050405020304" pitchFamily="18" charset="0"/>
              </a:rPr>
              <a:t>).</a:t>
            </a:r>
          </a:p>
          <a:p>
            <a:pPr lvl="0" indent="184150"/>
            <a:endParaRPr lang="en-GB" sz="1600" dirty="0"/>
          </a:p>
          <a:p>
            <a:pPr lvl="0" indent="184150"/>
            <a:r>
              <a:rPr lang="en-GB" sz="1600" i="1" dirty="0" smtClean="0"/>
              <a:t>Gravity </a:t>
            </a:r>
            <a:r>
              <a:rPr lang="en-GB" sz="1600" i="1" dirty="0"/>
              <a:t>gradient tensor</a:t>
            </a:r>
            <a:r>
              <a:rPr lang="en-GB" sz="1600" dirty="0"/>
              <a:t> </a:t>
            </a:r>
            <a:r>
              <a:rPr lang="en-GB" sz="1600" b="1" dirty="0"/>
              <a:t>Γ</a:t>
            </a:r>
            <a:r>
              <a:rPr lang="en-GB" sz="1600" dirty="0"/>
              <a:t> (the </a:t>
            </a:r>
            <a:r>
              <a:rPr lang="en-GB" sz="1600" dirty="0" err="1"/>
              <a:t>Marussi</a:t>
            </a:r>
            <a:r>
              <a:rPr lang="en-GB" sz="1600" dirty="0"/>
              <a:t> tensor) is a tensor of the second derivatives of </a:t>
            </a:r>
            <a:endParaRPr lang="en-GB" sz="1600" dirty="0" smtClean="0"/>
          </a:p>
          <a:p>
            <a:pPr lvl="0" indent="184150"/>
            <a:r>
              <a:rPr lang="en-GB" sz="1600" dirty="0" smtClean="0"/>
              <a:t>the </a:t>
            </a:r>
            <a:r>
              <a:rPr lang="en-GB" sz="1600" dirty="0"/>
              <a:t>disturbing potential </a:t>
            </a:r>
            <a:r>
              <a:rPr lang="en-GB" sz="1600" i="1" dirty="0" smtClean="0"/>
              <a:t>T:</a:t>
            </a:r>
            <a:r>
              <a:rPr lang="en-GB" sz="1600" dirty="0"/>
              <a:t> </a:t>
            </a:r>
            <a:r>
              <a:rPr lang="en-GB" altLang="zh-CN" sz="1600" dirty="0" smtClean="0">
                <a:ea typeface="Times New Roman" panose="02020603050405020304" pitchFamily="18" charset="0"/>
              </a:rPr>
              <a:t> </a:t>
            </a:r>
            <a:endParaRPr lang="en-GB" altLang="zh-CN" sz="1600" dirty="0"/>
          </a:p>
        </p:txBody>
      </p:sp>
      <mc:AlternateContent xmlns:mc="http://schemas.openxmlformats.org/markup-compatibility/2006" xmlns:a14="http://schemas.microsoft.com/office/drawing/2010/main">
        <mc:Choice Requires="a14">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22751">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pPr algn="just">
                            <a:lnSpc>
                              <a:spcPct val="115000"/>
                            </a:lnSpc>
                            <a:spcBef>
                              <a:spcPts val="720"/>
                            </a:spcBef>
                            <a:spcAft>
                              <a:spcPts val="0"/>
                            </a:spcAft>
                          </a:pPr>
                          <a14:m>
                            <m:oMath xmlns:m="http://schemas.openxmlformats.org/officeDocument/2006/math">
                              <m:r>
                                <a:rPr lang="cs-CZ" sz="1800" smtClean="0">
                                  <a:solidFill>
                                    <a:schemeClr val="tx1"/>
                                  </a:solidFill>
                                  <a:effectLst/>
                                  <a:latin typeface="Cambria Math" panose="02040503050406030204" pitchFamily="18" charset="0"/>
                                </a:rPr>
                                <m:t>𝚪</m:t>
                              </m:r>
                            </m:oMath>
                          </a14:m>
                          <a:r>
                            <a:rPr lang="en-US" sz="1800" dirty="0" smtClean="0">
                              <a:solidFill>
                                <a:schemeClr val="tx1"/>
                              </a:solidFill>
                              <a:effectLst/>
                            </a:rPr>
                            <a:t> </a:t>
                          </a:r>
                          <a:r>
                            <a:rPr lang="cs-CZ" sz="1800" b="0" dirty="0">
                              <a:solidFill>
                                <a:schemeClr val="tx1"/>
                              </a:solidFill>
                              <a:effectLst/>
                            </a:rPr>
                            <a:t>=</a:t>
                          </a:r>
                          <a:r>
                            <a:rPr lang="cs-CZ" sz="1800" dirty="0">
                              <a:solidFill>
                                <a:schemeClr val="tx1"/>
                              </a:solidFill>
                              <a:effectLst/>
                            </a:rPr>
                            <a:t> </a:t>
                          </a:r>
                          <a14:m>
                            <m:oMath xmlns:m="http://schemas.openxmlformats.org/officeDocument/2006/math">
                              <m:d>
                                <m:dPr>
                                  <m:begChr m:val="["/>
                                  <m:endChr m:val="]"/>
                                  <m:ctrlPr>
                                    <a:rPr lang="cs-CZ" sz="1800" i="1">
                                      <a:solidFill>
                                        <a:schemeClr val="tx1"/>
                                      </a:solidFill>
                                      <a:effectLst/>
                                      <a:latin typeface="Cambria Math" panose="02040503050406030204" pitchFamily="18" charset="0"/>
                                    </a:rPr>
                                  </m:ctrlPr>
                                </m:dPr>
                                <m:e>
                                  <m:m>
                                    <m:mPr>
                                      <m:mcs>
                                        <m:mc>
                                          <m:mcPr>
                                            <m:count m:val="3"/>
                                            <m:mcJc m:val="center"/>
                                          </m:mcPr>
                                        </m:mc>
                                      </m:mcs>
                                      <m:ctrlPr>
                                        <a:rPr lang="cs-CZ" sz="1800" i="1">
                                          <a:solidFill>
                                            <a:schemeClr val="tx1"/>
                                          </a:solidFill>
                                          <a:effectLst/>
                                          <a:latin typeface="Cambria Math" panose="02040503050406030204" pitchFamily="18" charset="0"/>
                                        </a:rPr>
                                      </m:ctrlPr>
                                    </m:mP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𝑧𝑧</m:t>
                                            </m:r>
                                          </m:sub>
                                        </m:sSub>
                                      </m:e>
                                    </m:mr>
                                  </m:m>
                                </m:e>
                              </m:d>
                            </m:oMath>
                          </a14:m>
                          <a:r>
                            <a:rPr lang="cs-CZ" sz="1600" dirty="0">
                              <a:solidFill>
                                <a:schemeClr val="tx1"/>
                              </a:solidFill>
                              <a:effectLst/>
                            </a:rPr>
                            <a:t> = </a:t>
                          </a:r>
                          <a14:m>
                            <m:oMath xmlns:m="http://schemas.openxmlformats.org/officeDocument/2006/math">
                              <m:d>
                                <m:dPr>
                                  <m:begChr m:val="["/>
                                  <m:endChr m:val="]"/>
                                  <m:ctrlPr>
                                    <a:rPr lang="cs-CZ" sz="1600" i="1">
                                      <a:solidFill>
                                        <a:schemeClr val="tx1"/>
                                      </a:solidFill>
                                      <a:effectLst/>
                                      <a:latin typeface="Cambria Math" panose="02040503050406030204" pitchFamily="18" charset="0"/>
                                    </a:rPr>
                                  </m:ctrlPr>
                                </m:dPr>
                                <m:e>
                                  <m:m>
                                    <m:mPr>
                                      <m:mcs>
                                        <m:mc>
                                          <m:mcPr>
                                            <m:count m:val="3"/>
                                            <m:mcJc m:val="center"/>
                                          </m:mcPr>
                                        </m:mc>
                                      </m:mcs>
                                      <m:ctrlPr>
                                        <a:rPr lang="cs-CZ" sz="1600" i="1">
                                          <a:solidFill>
                                            <a:schemeClr val="tx1"/>
                                          </a:solidFill>
                                          <a:effectLst/>
                                          <a:latin typeface="Cambria Math" panose="02040503050406030204" pitchFamily="18" charset="0"/>
                                        </a:rPr>
                                      </m:ctrlPr>
                                    </m:mP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𝑥</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𝑦</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𝑧</m:t>
                                                </m:r>
                                              </m:e>
                                              <m:sup>
                                                <m:r>
                                                  <a:rPr lang="cs-CZ" sz="1600">
                                                    <a:solidFill>
                                                      <a:schemeClr val="tx1"/>
                                                    </a:solidFill>
                                                    <a:effectLst/>
                                                    <a:latin typeface="Cambria Math" panose="02040503050406030204" pitchFamily="18" charset="0"/>
                                                  </a:rPr>
                                                  <m:t>2</m:t>
                                                </m:r>
                                              </m:sup>
                                            </m:sSup>
                                          </m:den>
                                        </m:f>
                                      </m:e>
                                    </m:mr>
                                  </m:m>
                                </m:e>
                              </m:d>
                              <m:r>
                                <a:rPr lang="cs-CZ" sz="1600">
                                  <a:solidFill>
                                    <a:schemeClr val="tx1"/>
                                  </a:solidFill>
                                  <a:effectLst/>
                                  <a:latin typeface="Cambria Math" panose="02040503050406030204" pitchFamily="18" charset="0"/>
                                </a:rPr>
                                <m:t> </m:t>
                              </m:r>
                            </m:oMath>
                          </a14:m>
                          <a:r>
                            <a:rPr lang="cs-CZ" sz="1600" dirty="0">
                              <a:solidFill>
                                <a:schemeClr val="tx1"/>
                              </a:solidFill>
                              <a:effectLst/>
                            </a:rPr>
                            <a:t> </a:t>
                          </a:r>
                          <a:r>
                            <a:rPr lang="cs-CZ" sz="1600" dirty="0" smtClean="0">
                              <a:solidFill>
                                <a:schemeClr val="tx1"/>
                              </a:solidFill>
                              <a:effectLst/>
                            </a:rPr>
                            <a:t>                                          </a:t>
                          </a:r>
                          <a:r>
                            <a:rPr lang="cs-CZ" sz="1600" dirty="0">
                              <a:solidFill>
                                <a:schemeClr val="tx1"/>
                              </a:solidFill>
                              <a:effectLst/>
                            </a:rPr>
                            <a:t>(2)</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nchor="ctr">
                        <a:noFill/>
                      </a:tcPr>
                    </a:tc>
                  </a:tr>
                </a:tbl>
              </a:graphicData>
            </a:graphic>
          </p:graphicFrame>
        </mc:Choice>
        <mc:Fallback xmlns="">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86218">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endParaRPr lang="cs-CZ"/>
                        </a:p>
                      </a:txBody>
                      <a:tcPr marL="38763" marR="38763" marT="0" marB="0" anchor="ctr">
                        <a:blipFill rotWithShape="0">
                          <a:blip r:embed="rId5"/>
                          <a:stretch>
                            <a:fillRect l="-2723" t="-410" r="-426" b="-2049"/>
                          </a:stretch>
                        </a:blipFill>
                      </a:tcPr>
                    </a:tc>
                  </a:tr>
                </a:tbl>
              </a:graphicData>
            </a:graphic>
          </p:graphicFrame>
        </mc:Fallback>
      </mc:AlternateContent>
    </p:spTree>
    <p:extLst>
      <p:ext uri="{BB962C8B-B14F-4D97-AF65-F5344CB8AC3E}">
        <p14:creationId xmlns:p14="http://schemas.microsoft.com/office/powerpoint/2010/main" val="2964125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3850" y="908050"/>
            <a:ext cx="8518525" cy="360363"/>
          </a:xfrm>
        </p:spPr>
        <p:txBody>
          <a:bodyPr/>
          <a:lstStyle/>
          <a:p>
            <a:pPr algn="l" eaLnBrk="1" hangingPunct="1"/>
            <a:r>
              <a:rPr lang="cs-CZ" altLang="cs-CZ" sz="2800" dirty="0" smtClean="0">
                <a:latin typeface="Times New Roman" panose="02020603050405020304" pitchFamily="18" charset="0"/>
              </a:rPr>
              <a:t>Obsah obrázků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en-US" altLang="cs-CZ" sz="2800" dirty="0" smtClean="0">
                <a:latin typeface="Times New Roman" panose="02020603050405020304" pitchFamily="18" charset="0"/>
              </a:rPr>
              <a:t/>
            </a:r>
            <a:br>
              <a:rPr lang="en-US"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
            </a:r>
            <a:br>
              <a:rPr lang="cs-CZ" altLang="cs-CZ" sz="2800" dirty="0" smtClean="0">
                <a:latin typeface="Times New Roman" panose="02020603050405020304" pitchFamily="18" charset="0"/>
              </a:rPr>
            </a:br>
            <a:r>
              <a:rPr lang="cs-CZ" altLang="cs-CZ" sz="1800" dirty="0" smtClean="0">
                <a:latin typeface="Times New Roman" panose="02020603050405020304" pitchFamily="18" charset="0"/>
              </a:rPr>
              <a:t/>
            </a:r>
            <a:br>
              <a:rPr lang="cs-CZ" altLang="cs-CZ" sz="1800" dirty="0" smtClean="0">
                <a:latin typeface="Times New Roman" panose="02020603050405020304" pitchFamily="18" charset="0"/>
              </a:rPr>
            </a:br>
            <a:endParaRPr lang="cs-CZ" altLang="cs-CZ" sz="1800" i="1" dirty="0" smtClean="0">
              <a:solidFill>
                <a:srgbClr val="FF0000"/>
              </a:solidFill>
            </a:endParaRPr>
          </a:p>
        </p:txBody>
      </p:sp>
      <p:sp>
        <p:nvSpPr>
          <p:cNvPr id="10243" name="Rectangle 3"/>
          <p:cNvSpPr>
            <a:spLocks noGrp="1" noChangeArrowheads="1"/>
          </p:cNvSpPr>
          <p:nvPr>
            <p:ph type="body" idx="1"/>
          </p:nvPr>
        </p:nvSpPr>
        <p:spPr>
          <a:xfrm>
            <a:off x="250825" y="0"/>
            <a:ext cx="8302625" cy="1484313"/>
          </a:xfrm>
        </p:spPr>
        <p:txBody>
          <a:bodyPr/>
          <a:lstStyle/>
          <a:p>
            <a:pPr eaLnBrk="1" hangingPunct="1"/>
            <a:endParaRPr lang="cs-CZ" altLang="cs-CZ" smtClean="0"/>
          </a:p>
        </p:txBody>
      </p:sp>
      <p:pic>
        <p:nvPicPr>
          <p:cNvPr id="10244"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0"/>
            <a:ext cx="73533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ovéPole 2"/>
          <p:cNvSpPr txBox="1">
            <a:spLocks noChangeArrowheads="1"/>
          </p:cNvSpPr>
          <p:nvPr/>
        </p:nvSpPr>
        <p:spPr bwMode="auto">
          <a:xfrm>
            <a:off x="0" y="3429000"/>
            <a:ext cx="7056438" cy="4032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FontTx/>
              <a:buNone/>
            </a:pPr>
            <a:r>
              <a:rPr lang="en-GB" altLang="cs-CZ" sz="2000">
                <a:solidFill>
                  <a:schemeClr val="bg1"/>
                </a:solidFill>
                <a:latin typeface="Times New Roman" panose="02020603050405020304" pitchFamily="18" charset="0"/>
              </a:rPr>
              <a:t>The second order derivatives and the invariants provide evidence about details of near-surface (not deep) structures. The Marussi tensor was already used in local scales (a few kilometers) for petroleum, metal, diamond, ground water etc. explorations (e.g., Murphy and Dickinson, 2009; Mataragio and Kieley</a:t>
            </a:r>
            <a:r>
              <a:rPr lang="cs-CZ" altLang="cs-CZ" sz="2000">
                <a:solidFill>
                  <a:schemeClr val="bg1"/>
                </a:solidFill>
                <a:latin typeface="Times New Roman" panose="02020603050405020304" pitchFamily="18" charset="0"/>
              </a:rPr>
              <a:t>,</a:t>
            </a:r>
            <a:r>
              <a:rPr lang="en-GB" altLang="cs-CZ" sz="2000">
                <a:solidFill>
                  <a:schemeClr val="bg1"/>
                </a:solidFill>
                <a:latin typeface="Times New Roman" panose="02020603050405020304" pitchFamily="18" charset="0"/>
              </a:rPr>
              <a:t> 2009). The full Marussi tensor is a richer source of information than the standard single gravity anomalies. This extra information can be applied by tensor imaging techniques to enhance a target anomaly definition, as tested for local features (minerals, oil and gas    industry), e.g., by Saad (2006)</a:t>
            </a:r>
            <a:r>
              <a:rPr lang="en-GB" altLang="cs-CZ" sz="2000">
                <a:latin typeface="Times New Roman" panose="02020603050405020304" pitchFamily="18" charset="0"/>
              </a:rPr>
              <a:t>) or</a:t>
            </a:r>
            <a:br>
              <a:rPr lang="en-GB" altLang="cs-CZ" sz="2000">
                <a:latin typeface="Times New Roman" panose="02020603050405020304" pitchFamily="18" charset="0"/>
              </a:rPr>
            </a:br>
            <a:r>
              <a:rPr lang="en-GB" altLang="cs-CZ" sz="2000">
                <a:latin typeface="Times New Roman" panose="02020603050405020304" pitchFamily="18" charset="0"/>
              </a:rPr>
              <a:t>Dickinson et al. (2009).</a:t>
            </a:r>
            <a:r>
              <a:rPr lang="cs-CZ" altLang="cs-CZ" sz="2000">
                <a:latin typeface="Times New Roman" panose="02020603050405020304" pitchFamily="18" charset="0"/>
              </a:rPr>
              <a:t/>
            </a:r>
            <a:br>
              <a:rPr lang="cs-CZ" altLang="cs-CZ" sz="2000">
                <a:latin typeface="Times New Roman" panose="02020603050405020304" pitchFamily="18" charset="0"/>
              </a:rPr>
            </a:br>
            <a:r>
              <a:rPr lang="cs-CZ" altLang="cs-CZ" sz="1800">
                <a:latin typeface="Times New Roman" panose="02020603050405020304" pitchFamily="18" charset="0"/>
              </a:rPr>
              <a:t/>
            </a:r>
            <a:br>
              <a:rPr lang="cs-CZ" altLang="cs-CZ" sz="1800">
                <a:latin typeface="Times New Roman" panose="02020603050405020304" pitchFamily="18" charset="0"/>
              </a:rPr>
            </a:br>
            <a:endParaRPr lang="cs-CZ" altLang="cs-CZ" sz="18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230231" y="116632"/>
            <a:ext cx="6913769" cy="6567799"/>
          </a:xfrm>
          <a:prstGeom prst="rect">
            <a:avLst/>
          </a:prstGeom>
        </p:spPr>
      </p:pic>
      <p:sp>
        <p:nvSpPr>
          <p:cNvPr id="3" name="TextovéPole 2"/>
          <p:cNvSpPr txBox="1"/>
          <p:nvPr/>
        </p:nvSpPr>
        <p:spPr>
          <a:xfrm>
            <a:off x="2411760" y="6165304"/>
            <a:ext cx="4464496" cy="307777"/>
          </a:xfrm>
          <a:prstGeom prst="rect">
            <a:avLst/>
          </a:prstGeom>
          <a:noFill/>
        </p:spPr>
        <p:txBody>
          <a:bodyPr wrap="square" rtlCol="0">
            <a:spAutoFit/>
          </a:bodyPr>
          <a:lstStyle/>
          <a:p>
            <a:r>
              <a:rPr lang="cs-CZ" sz="1400" dirty="0" err="1" smtClean="0">
                <a:solidFill>
                  <a:schemeClr val="bg1"/>
                </a:solidFill>
              </a:rPr>
              <a:t>A.H.Saad</a:t>
            </a:r>
            <a:r>
              <a:rPr lang="cs-CZ" sz="1400" dirty="0" smtClean="0">
                <a:solidFill>
                  <a:schemeClr val="bg1"/>
                </a:solidFill>
              </a:rPr>
              <a:t>, </a:t>
            </a:r>
            <a:r>
              <a:rPr lang="cs-CZ" sz="1400" dirty="0" err="1" smtClean="0">
                <a:solidFill>
                  <a:schemeClr val="bg1"/>
                </a:solidFill>
              </a:rPr>
              <a:t>The</a:t>
            </a:r>
            <a:r>
              <a:rPr lang="cs-CZ" sz="1400" dirty="0" smtClean="0">
                <a:solidFill>
                  <a:schemeClr val="bg1"/>
                </a:solidFill>
              </a:rPr>
              <a:t> </a:t>
            </a:r>
            <a:r>
              <a:rPr lang="cs-CZ" sz="1400" dirty="0" err="1" smtClean="0">
                <a:solidFill>
                  <a:schemeClr val="bg1"/>
                </a:solidFill>
              </a:rPr>
              <a:t>Leading</a:t>
            </a:r>
            <a:r>
              <a:rPr lang="cs-CZ" sz="1400" dirty="0" smtClean="0">
                <a:solidFill>
                  <a:schemeClr val="bg1"/>
                </a:solidFill>
              </a:rPr>
              <a:t> </a:t>
            </a:r>
            <a:r>
              <a:rPr lang="cs-CZ" sz="1400" dirty="0" err="1" smtClean="0">
                <a:solidFill>
                  <a:schemeClr val="bg1"/>
                </a:solidFill>
              </a:rPr>
              <a:t>Edge</a:t>
            </a:r>
            <a:r>
              <a:rPr lang="cs-CZ" sz="1400" dirty="0" smtClean="0">
                <a:solidFill>
                  <a:schemeClr val="bg1"/>
                </a:solidFill>
              </a:rPr>
              <a:t>, 942-950, </a:t>
            </a:r>
            <a:r>
              <a:rPr lang="cs-CZ" sz="1400" dirty="0" err="1" smtClean="0">
                <a:solidFill>
                  <a:schemeClr val="bg1"/>
                </a:solidFill>
              </a:rPr>
              <a:t>Aug</a:t>
            </a:r>
            <a:r>
              <a:rPr lang="cs-CZ" sz="1400" dirty="0" smtClean="0">
                <a:solidFill>
                  <a:schemeClr val="bg1"/>
                </a:solidFill>
              </a:rPr>
              <a:t>. 2006</a:t>
            </a:r>
            <a:endParaRPr lang="cs-CZ" sz="1400" dirty="0">
              <a:solidFill>
                <a:schemeClr val="bg1"/>
              </a:solidFill>
            </a:endParaRPr>
          </a:p>
        </p:txBody>
      </p:sp>
      <p:pic>
        <p:nvPicPr>
          <p:cNvPr id="4" name="Obrázek 3"/>
          <p:cNvPicPr>
            <a:picLocks noChangeAspect="1"/>
          </p:cNvPicPr>
          <p:nvPr/>
        </p:nvPicPr>
        <p:blipFill rotWithShape="1">
          <a:blip r:embed="rId4"/>
          <a:srcRect l="38961" t="51306" r="24675" b="1739"/>
          <a:stretch/>
        </p:blipFill>
        <p:spPr>
          <a:xfrm>
            <a:off x="107504" y="404664"/>
            <a:ext cx="2016225" cy="1944216"/>
          </a:xfrm>
          <a:prstGeom prst="rect">
            <a:avLst/>
          </a:prstGeom>
        </p:spPr>
      </p:pic>
    </p:spTree>
    <p:extLst>
      <p:ext uri="{BB962C8B-B14F-4D97-AF65-F5344CB8AC3E}">
        <p14:creationId xmlns:p14="http://schemas.microsoft.com/office/powerpoint/2010/main" val="11168734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p:nvPr/>
        </p:nvPicPr>
        <p:blipFill>
          <a:blip r:embed="rId2" cstate="print">
            <a:extLst>
              <a:ext uri="{28A0092B-C50C-407E-A947-70E740481C1C}">
                <a14:useLocalDpi xmlns:a14="http://schemas.microsoft.com/office/drawing/2010/main" val="0"/>
              </a:ext>
            </a:extLst>
          </a:blip>
          <a:stretch>
            <a:fillRect/>
          </a:stretch>
        </p:blipFill>
        <p:spPr>
          <a:xfrm>
            <a:off x="914832" y="351826"/>
            <a:ext cx="2238375" cy="1899920"/>
          </a:xfrm>
          <a:prstGeom prst="rect">
            <a:avLst/>
          </a:prstGeom>
        </p:spPr>
      </p:pic>
      <p:pic>
        <p:nvPicPr>
          <p:cNvPr id="12" name="Obrázek 11"/>
          <p:cNvPicPr/>
          <p:nvPr/>
        </p:nvPicPr>
        <p:blipFill>
          <a:blip r:embed="rId3" cstate="print">
            <a:extLst>
              <a:ext uri="{28A0092B-C50C-407E-A947-70E740481C1C}">
                <a14:useLocalDpi xmlns:a14="http://schemas.microsoft.com/office/drawing/2010/main" val="0"/>
              </a:ext>
            </a:extLst>
          </a:blip>
          <a:stretch>
            <a:fillRect/>
          </a:stretch>
        </p:blipFill>
        <p:spPr>
          <a:xfrm>
            <a:off x="3347864" y="320591"/>
            <a:ext cx="2253615" cy="1911985"/>
          </a:xfrm>
          <a:prstGeom prst="rect">
            <a:avLst/>
          </a:prstGeom>
        </p:spPr>
      </p:pic>
      <p:pic>
        <p:nvPicPr>
          <p:cNvPr id="13" name="Obrázek 12"/>
          <p:cNvPicPr/>
          <p:nvPr/>
        </p:nvPicPr>
        <p:blipFill>
          <a:blip r:embed="rId4" cstate="print">
            <a:extLst>
              <a:ext uri="{28A0092B-C50C-407E-A947-70E740481C1C}">
                <a14:useLocalDpi xmlns:a14="http://schemas.microsoft.com/office/drawing/2010/main" val="0"/>
              </a:ext>
            </a:extLst>
          </a:blip>
          <a:stretch>
            <a:fillRect/>
          </a:stretch>
        </p:blipFill>
        <p:spPr>
          <a:xfrm>
            <a:off x="5796136" y="351826"/>
            <a:ext cx="2236470" cy="1899920"/>
          </a:xfrm>
          <a:prstGeom prst="rect">
            <a:avLst/>
          </a:prstGeom>
        </p:spPr>
      </p:pic>
      <p:pic>
        <p:nvPicPr>
          <p:cNvPr id="15" name="Obrázek 14"/>
          <p:cNvPicPr/>
          <p:nvPr/>
        </p:nvPicPr>
        <p:blipFill>
          <a:blip r:embed="rId5" cstate="print">
            <a:extLst>
              <a:ext uri="{28A0092B-C50C-407E-A947-70E740481C1C}">
                <a14:useLocalDpi xmlns:a14="http://schemas.microsoft.com/office/drawing/2010/main" val="0"/>
              </a:ext>
            </a:extLst>
          </a:blip>
          <a:stretch>
            <a:fillRect/>
          </a:stretch>
        </p:blipFill>
        <p:spPr>
          <a:xfrm>
            <a:off x="3309129" y="2420888"/>
            <a:ext cx="2292350" cy="1943735"/>
          </a:xfrm>
          <a:prstGeom prst="rect">
            <a:avLst/>
          </a:prstGeom>
        </p:spPr>
      </p:pic>
      <p:pic>
        <p:nvPicPr>
          <p:cNvPr id="16" name="Obrázek 15"/>
          <p:cNvPicPr/>
          <p:nvPr/>
        </p:nvPicPr>
        <p:blipFill>
          <a:blip r:embed="rId6" cstate="print">
            <a:extLst>
              <a:ext uri="{28A0092B-C50C-407E-A947-70E740481C1C}">
                <a14:useLocalDpi xmlns:a14="http://schemas.microsoft.com/office/drawing/2010/main" val="0"/>
              </a:ext>
            </a:extLst>
          </a:blip>
          <a:stretch>
            <a:fillRect/>
          </a:stretch>
        </p:blipFill>
        <p:spPr>
          <a:xfrm>
            <a:off x="5760875" y="2453273"/>
            <a:ext cx="2254250" cy="1911350"/>
          </a:xfrm>
          <a:prstGeom prst="rect">
            <a:avLst/>
          </a:prstGeom>
        </p:spPr>
      </p:pic>
      <p:pic>
        <p:nvPicPr>
          <p:cNvPr id="17" name="Obrázek 16"/>
          <p:cNvPicPr/>
          <p:nvPr/>
        </p:nvPicPr>
        <p:blipFill>
          <a:blip r:embed="rId7" cstate="print">
            <a:extLst>
              <a:ext uri="{28A0092B-C50C-407E-A947-70E740481C1C}">
                <a14:useLocalDpi xmlns:a14="http://schemas.microsoft.com/office/drawing/2010/main" val="0"/>
              </a:ext>
            </a:extLst>
          </a:blip>
          <a:stretch>
            <a:fillRect/>
          </a:stretch>
        </p:blipFill>
        <p:spPr>
          <a:xfrm>
            <a:off x="5684568" y="4566150"/>
            <a:ext cx="2330557" cy="1869345"/>
          </a:xfrm>
          <a:prstGeom prst="rect">
            <a:avLst/>
          </a:prstGeom>
        </p:spPr>
      </p:pic>
      <p:sp>
        <p:nvSpPr>
          <p:cNvPr id="6" name="Obdélník 5"/>
          <p:cNvSpPr/>
          <p:nvPr/>
        </p:nvSpPr>
        <p:spPr>
          <a:xfrm>
            <a:off x="251520" y="3220448"/>
            <a:ext cx="4572000" cy="3215047"/>
          </a:xfrm>
          <a:prstGeom prst="rect">
            <a:avLst/>
          </a:prstGeom>
        </p:spPr>
        <p:txBody>
          <a:bodyPr>
            <a:spAutoFit/>
          </a:bodyPr>
          <a:lstStyle/>
          <a:p>
            <a:pPr algn="just">
              <a:lnSpc>
                <a:spcPct val="107000"/>
              </a:lnSpc>
              <a:spcAft>
                <a:spcPts val="800"/>
              </a:spcAft>
            </a:pPr>
            <a:r>
              <a:rPr lang="en-US"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Marussi</a:t>
            </a: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tensor </a:t>
            </a:r>
            <a:endPar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of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second derivatives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ij</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en-GB" sz="1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organized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 follows:</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xx</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xy</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xz</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yy</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yz</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i="1" baseline="-2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zz</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GB"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6460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obrázek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1509936"/>
            <a:ext cx="5505450" cy="4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Obdélník 3"/>
              <p:cNvSpPr/>
              <p:nvPr/>
            </p:nvSpPr>
            <p:spPr>
              <a:xfrm>
                <a:off x="2399646" y="805691"/>
                <a:ext cx="4271234" cy="428322"/>
              </a:xfrm>
              <a:prstGeom prst="rect">
                <a:avLst/>
              </a:prstGeom>
            </p:spPr>
            <p:txBody>
              <a:bodyPr wrap="none">
                <a:spAutoFit/>
              </a:bodyPr>
              <a:lstStyle/>
              <a:p>
                <a14:m>
                  <m:oMath xmlns:m="http://schemas.openxmlformats.org/officeDocument/2006/math">
                    <m:sSub>
                      <m:sSubPr>
                        <m:ctrlPr>
                          <a:rPr lang="cs-CZ" sz="2000" i="1" smtClean="0">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𝐼</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0</m:t>
                        </m:r>
                      </m:sub>
                    </m:sSub>
                    <m:r>
                      <a:rPr lang="cs-CZ" sz="2000" b="1"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𝑡𝑟𝑎𝑐𝑒</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 </m:t>
                    </m:r>
                    <m:d>
                      <m:dPr>
                        <m:ctrlPr>
                          <a:rPr lang="cs-CZ" sz="2000" i="1">
                            <a:effectLst/>
                            <a:latin typeface="Cambria Math" panose="02040503050406030204" pitchFamily="18" charset="0"/>
                          </a:rPr>
                        </m:ctrlPr>
                      </m:dPr>
                      <m:e>
                        <m:r>
                          <a:rPr lang="cs-CZ" sz="2000" b="1" i="1">
                            <a:effectLst/>
                            <a:latin typeface="Cambria Math" panose="02040503050406030204" pitchFamily="18" charset="0"/>
                            <a:ea typeface="MS Mincho" panose="02020609040205080304" pitchFamily="49" charset="-128"/>
                            <a:cs typeface="Times New Roman" panose="02020603050405020304" pitchFamily="18" charset="0"/>
                          </a:rPr>
                          <m:t>𝚪</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xx</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yy</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zz</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oMath>
                </a14:m>
                <a:r>
                  <a:rPr lang="cs-CZ" sz="2000" dirty="0">
                    <a:effectLst/>
                    <a:latin typeface="Cambria" panose="02040503050406030204" pitchFamily="18" charset="0"/>
                    <a:ea typeface="MS Mincho" panose="02020609040205080304" pitchFamily="49" charset="-128"/>
                    <a:cs typeface="Times New Roman" panose="02020603050405020304" pitchFamily="18" charset="0"/>
                  </a:rPr>
                  <a:t>  0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2399646" y="805691"/>
                <a:ext cx="4271234" cy="428322"/>
              </a:xfrm>
              <a:prstGeom prst="rect">
                <a:avLst/>
              </a:prstGeom>
              <a:blipFill rotWithShape="0">
                <a:blip r:embed="rId3"/>
                <a:stretch>
                  <a:fillRect t="-8571" r="-571" b="-17143"/>
                </a:stretch>
              </a:blipFill>
            </p:spPr>
            <p:txBody>
              <a:bodyPr/>
              <a:lstStyle/>
              <a:p>
                <a:r>
                  <a:rPr lang="cs-CZ">
                    <a:noFill/>
                  </a:rPr>
                  <a:t> </a:t>
                </a:r>
              </a:p>
            </p:txBody>
          </p:sp>
        </mc:Fallback>
      </mc:AlternateContent>
      <p:sp>
        <p:nvSpPr>
          <p:cNvPr id="5" name="TextovéPole 4"/>
          <p:cNvSpPr txBox="1"/>
          <p:nvPr/>
        </p:nvSpPr>
        <p:spPr>
          <a:xfrm>
            <a:off x="5761945" y="300417"/>
            <a:ext cx="2219582" cy="369332"/>
          </a:xfrm>
          <a:prstGeom prst="rect">
            <a:avLst/>
          </a:prstGeom>
          <a:noFill/>
        </p:spPr>
        <p:txBody>
          <a:bodyPr wrap="none" rtlCol="0">
            <a:spAutoFit/>
          </a:bodyPr>
          <a:lstStyle/>
          <a:p>
            <a:r>
              <a:rPr lang="cs-CZ" dirty="0" smtClean="0"/>
              <a:t>just 3 </a:t>
            </a:r>
            <a:r>
              <a:rPr lang="cs-CZ" b="1" i="1" dirty="0" err="1" smtClean="0">
                <a:latin typeface="Times New Roman" panose="02020603050405020304" pitchFamily="18" charset="0"/>
                <a:cs typeface="Times New Roman" panose="02020603050405020304" pitchFamily="18" charset="0"/>
              </a:rPr>
              <a:t>INVARIANT</a:t>
            </a:r>
            <a:r>
              <a:rPr lang="cs-CZ" i="1" dirty="0" err="1" smtClean="0"/>
              <a:t>s</a:t>
            </a:r>
            <a:endParaRPr lang="cs-CZ" i="1" dirty="0"/>
          </a:p>
        </p:txBody>
      </p:sp>
      <mc:AlternateContent xmlns:mc="http://schemas.openxmlformats.org/markup-compatibility/2006" xmlns:a14="http://schemas.microsoft.com/office/drawing/2010/main">
        <mc:Choice Requires="a14">
          <p:sp>
            <p:nvSpPr>
              <p:cNvPr id="6" name="Obdélník 5"/>
              <p:cNvSpPr/>
              <p:nvPr/>
            </p:nvSpPr>
            <p:spPr>
              <a:xfrm>
                <a:off x="977219" y="1288993"/>
                <a:ext cx="8424936" cy="537135"/>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1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f>
                      <m:fPr>
                        <m:ctrlPr>
                          <a:rPr lang="cs-CZ" sz="2000" i="1">
                            <a:effectLst/>
                            <a:latin typeface="Cambria Math" panose="02040503050406030204" pitchFamily="18" charset="0"/>
                          </a:rPr>
                        </m:ctrlPr>
                      </m:fPr>
                      <m:num>
                        <m:r>
                          <a:rPr lang="cs-CZ" sz="20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den>
                    </m:f>
                    <m:nary>
                      <m:naryPr>
                        <m:chr m:val="∑"/>
                        <m:limLoc m:val="undOvr"/>
                        <m:supHide m:val="on"/>
                        <m:ctrlPr>
                          <a:rPr lang="cs-CZ" sz="2000" i="1">
                            <a:effectLst/>
                            <a:latin typeface="Cambria Math" panose="02040503050406030204" pitchFamily="18" charset="0"/>
                          </a:rPr>
                        </m:ctrlPr>
                      </m:naryPr>
                      <m:sub>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𝑥</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𝑦</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𝑧</m:t>
                            </m:r>
                          </m:e>
                        </m:d>
                      </m:sub>
                      <m:sup/>
                      <m:e>
                        <m:sSub>
                          <m:sSubPr>
                            <m:ctrlPr>
                              <a:rPr lang="cs-CZ" sz="2000" i="1">
                                <a:effectLst/>
                                <a:latin typeface="Cambria Math" panose="02040503050406030204" pitchFamily="18" charset="0"/>
                              </a:rPr>
                            </m:ctrlPr>
                          </m:sSubPr>
                          <m:e>
                            <m:d>
                              <m:dPr>
                                <m:ctrlPr>
                                  <a:rPr lang="cs-CZ" sz="2000" i="1">
                                    <a:effectLst/>
                                    <a:latin typeface="Cambria Math" panose="02040503050406030204" pitchFamily="18" charset="0"/>
                                  </a:rPr>
                                </m:ctrlPr>
                              </m:dPr>
                              <m:e>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𝑖𝑖</m:t>
                                    </m:r>
                                  </m:sub>
                                </m:sSub>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𝑗𝑗</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Sup>
                                  <m:sSubSupPr>
                                    <m:ctrlPr>
                                      <a:rPr lang="cs-CZ" sz="2000" i="1">
                                        <a:effectLst/>
                                        <a:latin typeface="Cambria Math" panose="02040503050406030204" pitchFamily="18" charset="0"/>
                                      </a:rPr>
                                    </m:ctrlPr>
                                  </m:sSubSup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𝑖𝑗</m:t>
                                    </m:r>
                                  </m:sub>
                                  <m:sup>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sup>
                                </m:sSubSup>
                              </m:e>
                            </m:d>
                          </m:e>
                          <m:sub/>
                        </m:sSub>
                      </m:e>
                    </m:nary>
                  </m:oMath>
                </a14:m>
                <a:r>
                  <a:rPr lang="cs-CZ" dirty="0">
                    <a:effectLst/>
                    <a:latin typeface="Times New Roman" panose="02020603050405020304" pitchFamily="18" charset="0"/>
                    <a:ea typeface="MS Mincho" panose="02020609040205080304" pitchFamily="49" charset="-128"/>
                  </a:rPr>
                  <a:t> </a:t>
                </a:r>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977219" y="1288993"/>
                <a:ext cx="8424936" cy="537135"/>
              </a:xfrm>
              <a:prstGeom prst="rect">
                <a:avLst/>
              </a:prstGeom>
              <a:blipFill rotWithShape="0">
                <a:blip r:embed="rId4"/>
                <a:stretch>
                  <a:fillRect l="-724" t="-78652" b="-121348"/>
                </a:stretch>
              </a:blipFill>
            </p:spPr>
            <p:txBody>
              <a:bodyPr/>
              <a:lstStyle/>
              <a:p>
                <a:r>
                  <a:rPr lang="cs-CZ">
                    <a:noFill/>
                  </a:rPr>
                  <a:t> </a:t>
                </a:r>
              </a:p>
            </p:txBody>
          </p:sp>
        </mc:Fallback>
      </mc:AlternateContent>
      <p:sp>
        <p:nvSpPr>
          <p:cNvPr id="7" name="Obdélník 6"/>
          <p:cNvSpPr/>
          <p:nvPr/>
        </p:nvSpPr>
        <p:spPr>
          <a:xfrm>
            <a:off x="977219" y="1784150"/>
            <a:ext cx="7974632" cy="400110"/>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2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det</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b="1" i="1" dirty="0" smtClean="0">
                <a:effectLst/>
                <a:latin typeface="Cambria" panose="02040503050406030204" pitchFamily="18" charset="0"/>
                <a:ea typeface="MS Mincho" panose="02020609040205080304" pitchFamily="49" charset="-128"/>
                <a:cs typeface="Times New Roman" panose="02020603050405020304" pitchFamily="18" charset="0"/>
              </a:rPr>
              <a:t>Г</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smtClean="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smtClean="0">
                <a:effectLst/>
                <a:latin typeface="Times New Roman" panose="02020603050405020304" pitchFamily="18" charset="0"/>
                <a:ea typeface="MS Mincho" panose="02020609040205080304" pitchFamily="49" charset="-128"/>
              </a:rPr>
              <a:t> </a:t>
            </a:r>
            <a:endParaRPr lang="cs-CZ" sz="2000" dirty="0"/>
          </a:p>
        </p:txBody>
      </p:sp>
      <mc:AlternateContent xmlns:mc="http://schemas.openxmlformats.org/markup-compatibility/2006" xmlns:a14="http://schemas.microsoft.com/office/drawing/2010/main">
        <mc:Choice Requires="a14">
          <p:sp>
            <p:nvSpPr>
              <p:cNvPr id="10" name="Obdélník 9"/>
              <p:cNvSpPr/>
              <p:nvPr/>
            </p:nvSpPr>
            <p:spPr>
              <a:xfrm>
                <a:off x="3461742" y="2967076"/>
                <a:ext cx="2453364" cy="693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mtClean="0">
                          <a:latin typeface="Cambria Math" panose="02040503050406030204" pitchFamily="18" charset="0"/>
                        </a:rPr>
                        <m:t>0</m:t>
                      </m:r>
                      <m:r>
                        <a:rPr lang="cs-CZ" i="0">
                          <a:latin typeface="Cambria Math" panose="02040503050406030204" pitchFamily="18" charset="0"/>
                        </a:rPr>
                        <m:t>≤</m:t>
                      </m:r>
                      <m:r>
                        <a:rPr lang="cs-CZ" i="1">
                          <a:latin typeface="Cambria Math" panose="02040503050406030204" pitchFamily="18" charset="0"/>
                        </a:rPr>
                        <m:t>𝐼</m:t>
                      </m:r>
                      <m:r>
                        <a:rPr lang="cs-CZ" i="0">
                          <a:latin typeface="Cambria Math" panose="02040503050406030204" pitchFamily="18" charset="0"/>
                        </a:rPr>
                        <m:t>=−</m:t>
                      </m:r>
                      <m:f>
                        <m:fPr>
                          <m:ctrlPr>
                            <a:rPr lang="cs-CZ" i="1">
                              <a:latin typeface="Cambria Math" panose="02040503050406030204" pitchFamily="18" charset="0"/>
                            </a:rPr>
                          </m:ctrlPr>
                        </m:fPr>
                        <m:num>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2</m:t>
                                          </m:r>
                                        </m:sub>
                                      </m:sSub>
                                    </m:num>
                                    <m:den>
                                      <m:r>
                                        <a:rPr lang="cs-CZ" i="0">
                                          <a:latin typeface="Cambria Math" panose="02040503050406030204" pitchFamily="18" charset="0"/>
                                        </a:rPr>
                                        <m:t>2</m:t>
                                      </m:r>
                                    </m:den>
                                  </m:f>
                                </m:e>
                              </m:d>
                            </m:e>
                            <m:sup>
                              <m:r>
                                <a:rPr lang="cs-CZ" i="0">
                                  <a:latin typeface="Cambria Math" panose="02040503050406030204" pitchFamily="18" charset="0"/>
                                </a:rPr>
                                <m:t>2</m:t>
                              </m:r>
                            </m:sup>
                          </m:sSup>
                        </m:num>
                        <m:den>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1</m:t>
                                          </m:r>
                                        </m:sub>
                                      </m:sSub>
                                    </m:num>
                                    <m:den>
                                      <m:r>
                                        <a:rPr lang="cs-CZ" i="0">
                                          <a:latin typeface="Cambria Math" panose="02040503050406030204" pitchFamily="18" charset="0"/>
                                        </a:rPr>
                                        <m:t>3</m:t>
                                      </m:r>
                                    </m:den>
                                  </m:f>
                                </m:e>
                              </m:d>
                            </m:e>
                            <m:sup>
                              <m:r>
                                <a:rPr lang="cs-CZ" i="0">
                                  <a:latin typeface="Cambria Math" panose="02040503050406030204" pitchFamily="18" charset="0"/>
                                </a:rPr>
                                <m:t>3</m:t>
                              </m:r>
                            </m:sup>
                          </m:sSup>
                        </m:den>
                      </m:f>
                      <m:r>
                        <a:rPr lang="cs-CZ" i="0">
                          <a:latin typeface="Cambria Math" panose="02040503050406030204" pitchFamily="18" charset="0"/>
                        </a:rPr>
                        <m:t>≤1</m:t>
                      </m:r>
                    </m:oMath>
                  </m:oMathPara>
                </a14:m>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3461742" y="2967076"/>
                <a:ext cx="2453364" cy="693460"/>
              </a:xfrm>
              <a:prstGeom prst="rect">
                <a:avLst/>
              </a:prstGeom>
              <a:blipFill rotWithShape="0">
                <a:blip r:embed="rId5"/>
                <a:stretch>
                  <a:fillRect/>
                </a:stretch>
              </a:blipFill>
            </p:spPr>
            <p:txBody>
              <a:bodyPr/>
              <a:lstStyle/>
              <a:p>
                <a:r>
                  <a:rPr lang="cs-CZ">
                    <a:noFill/>
                  </a:rPr>
                  <a:t> </a:t>
                </a:r>
              </a:p>
            </p:txBody>
          </p:sp>
        </mc:Fallback>
      </mc:AlternateContent>
      <p:sp>
        <p:nvSpPr>
          <p:cNvPr id="3" name="Rectangle 1"/>
          <p:cNvSpPr>
            <a:spLocks noChangeArrowheads="1"/>
          </p:cNvSpPr>
          <p:nvPr/>
        </p:nvSpPr>
        <p:spPr bwMode="auto">
          <a:xfrm>
            <a:off x="-1097296" y="3245420"/>
            <a:ext cx="11265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4150">
              <a:tabLst>
                <a:tab pos="733425" algn="l"/>
                <a:tab pos="5164138" algn="l"/>
              </a:tabLst>
              <a:defRPr>
                <a:solidFill>
                  <a:schemeClr val="tx1"/>
                </a:solidFill>
                <a:latin typeface="Arial" panose="020B0604020202020204" pitchFamily="34" charset="0"/>
              </a:defRPr>
            </a:lvl1pPr>
            <a:lvl2pPr>
              <a:tabLst>
                <a:tab pos="733425" algn="l"/>
                <a:tab pos="5164138" algn="l"/>
              </a:tabLst>
              <a:defRPr>
                <a:solidFill>
                  <a:schemeClr val="tx1"/>
                </a:solidFill>
                <a:latin typeface="Arial" panose="020B0604020202020204" pitchFamily="34" charset="0"/>
              </a:defRPr>
            </a:lvl2pPr>
            <a:lvl3pPr>
              <a:tabLst>
                <a:tab pos="733425" algn="l"/>
                <a:tab pos="5164138" algn="l"/>
              </a:tabLst>
              <a:defRPr>
                <a:solidFill>
                  <a:schemeClr val="tx1"/>
                </a:solidFill>
                <a:latin typeface="Arial" panose="020B0604020202020204" pitchFamily="34" charset="0"/>
              </a:defRPr>
            </a:lvl3pPr>
            <a:lvl4pPr>
              <a:tabLst>
                <a:tab pos="733425" algn="l"/>
                <a:tab pos="5164138" algn="l"/>
              </a:tabLst>
              <a:defRPr>
                <a:solidFill>
                  <a:schemeClr val="tx1"/>
                </a:solidFill>
                <a:latin typeface="Arial" panose="020B0604020202020204" pitchFamily="34" charset="0"/>
              </a:defRPr>
            </a:lvl4pPr>
            <a:lvl5pPr>
              <a:tabLst>
                <a:tab pos="733425" algn="l"/>
                <a:tab pos="5164138" algn="l"/>
              </a:tabLst>
              <a:defRPr>
                <a:solidFill>
                  <a:schemeClr val="tx1"/>
                </a:solidFill>
                <a:latin typeface="Arial" panose="020B0604020202020204" pitchFamily="34" charset="0"/>
              </a:defRPr>
            </a:lvl5pPr>
            <a:lvl6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6pPr>
            <a:lvl7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7pPr>
            <a:lvl8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8pPr>
            <a:lvl9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lang="en-GB"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kumimoji="0" lang="en-GB" b="0" i="0" u="none" strike="noStrike" cap="none" normalizeH="0" baseline="0" dirty="0" smtClean="0">
              <a:ln>
                <a:noFill/>
              </a:ln>
              <a:solidFill>
                <a:schemeClr val="tx1"/>
              </a:solidFill>
              <a:effectLst/>
              <a:ea typeface="Times New Roman" panose="02020603050405020304" pitchFamily="18" charset="0"/>
            </a:endParaRPr>
          </a:p>
        </p:txBody>
      </p:sp>
      <p:sp>
        <p:nvSpPr>
          <p:cNvPr id="12" name="Obdélník 11"/>
          <p:cNvSpPr/>
          <p:nvPr/>
        </p:nvSpPr>
        <p:spPr>
          <a:xfrm>
            <a:off x="570089" y="291309"/>
            <a:ext cx="5658095" cy="369332"/>
          </a:xfrm>
          <a:prstGeom prst="rect">
            <a:avLst/>
          </a:prstGeom>
        </p:spPr>
        <p:txBody>
          <a:bodyPr wrap="square">
            <a:spAutoFit/>
          </a:bodyPr>
          <a:lstStyle/>
          <a:p>
            <a:r>
              <a:rPr lang="en-GB" dirty="0">
                <a:ea typeface="Times New Roman" panose="02020603050405020304" pitchFamily="18" charset="0"/>
              </a:rPr>
              <a:t>Under any coordinate </a:t>
            </a:r>
            <a:r>
              <a:rPr lang="en-GB" dirty="0" smtClean="0">
                <a:ea typeface="Times New Roman" panose="02020603050405020304" pitchFamily="18" charset="0"/>
              </a:rPr>
              <a:t>transformation, </a:t>
            </a:r>
            <a:r>
              <a:rPr lang="en-GB" b="1" dirty="0" smtClean="0">
                <a:ea typeface="Times New Roman" panose="02020603050405020304" pitchFamily="18" charset="0"/>
              </a:rPr>
              <a:t>Γ</a:t>
            </a:r>
            <a:r>
              <a:rPr lang="en-GB" dirty="0" smtClean="0">
                <a:ea typeface="Times New Roman" panose="02020603050405020304" pitchFamily="18" charset="0"/>
              </a:rPr>
              <a:t> preserves</a:t>
            </a:r>
            <a:endParaRPr lang="cs-CZ" dirty="0"/>
          </a:p>
        </p:txBody>
      </p:sp>
      <p:sp>
        <p:nvSpPr>
          <p:cNvPr id="13" name="Obdélník 12"/>
          <p:cNvSpPr/>
          <p:nvPr/>
        </p:nvSpPr>
        <p:spPr>
          <a:xfrm>
            <a:off x="326223" y="2446861"/>
            <a:ext cx="8418080" cy="369332"/>
          </a:xfrm>
          <a:prstGeom prst="rect">
            <a:avLst/>
          </a:prstGeom>
        </p:spPr>
        <p:txBody>
          <a:bodyPr wrap="square">
            <a:spAutoFit/>
          </a:bodyPr>
          <a:lstStyle/>
          <a:p>
            <a:pPr lvl="0" indent="184150" algn="just">
              <a:tabLst>
                <a:tab pos="733425" algn="l"/>
                <a:tab pos="5164138" algn="l"/>
              </a:tabLst>
            </a:pPr>
            <a:r>
              <a:rPr lang="en-GB" dirty="0">
                <a:ea typeface="Times New Roman" panose="02020603050405020304" pitchFamily="18" charset="0"/>
              </a:rPr>
              <a:t>Pedersen &amp; Rasmussen (1990) showed that the </a:t>
            </a:r>
            <a:r>
              <a:rPr lang="en-GB" i="1" dirty="0">
                <a:ea typeface="Times New Roman" panose="02020603050405020304" pitchFamily="18" charset="0"/>
              </a:rPr>
              <a:t>ratio I of </a:t>
            </a:r>
            <a:r>
              <a:rPr lang="en-GB" b="1" i="1" dirty="0">
                <a:ea typeface="Times New Roman" panose="02020603050405020304" pitchFamily="18" charset="0"/>
              </a:rPr>
              <a:t>I</a:t>
            </a:r>
            <a:r>
              <a:rPr lang="en-GB" b="1" i="1" baseline="-30000" dirty="0">
                <a:ea typeface="Times New Roman" panose="02020603050405020304" pitchFamily="18" charset="0"/>
              </a:rPr>
              <a:t>1</a:t>
            </a:r>
            <a:r>
              <a:rPr lang="en-GB" i="1" dirty="0">
                <a:ea typeface="Times New Roman" panose="02020603050405020304" pitchFamily="18" charset="0"/>
              </a:rPr>
              <a:t> and </a:t>
            </a:r>
            <a:r>
              <a:rPr lang="en-GB" b="1" i="1" dirty="0">
                <a:ea typeface="Times New Roman" panose="02020603050405020304" pitchFamily="18" charset="0"/>
              </a:rPr>
              <a:t>I</a:t>
            </a:r>
            <a:r>
              <a:rPr lang="en-GB" b="1" i="1" baseline="-30000" dirty="0">
                <a:ea typeface="Times New Roman" panose="02020603050405020304" pitchFamily="18" charset="0"/>
              </a:rPr>
              <a:t>2</a:t>
            </a:r>
            <a:r>
              <a:rPr lang="en-GB" b="1" i="1" dirty="0">
                <a:ea typeface="Times New Roman" panose="02020603050405020304" pitchFamily="18" charset="0"/>
              </a:rPr>
              <a:t> </a:t>
            </a:r>
            <a:r>
              <a:rPr lang="en-GB" dirty="0">
                <a:ea typeface="Times New Roman" panose="02020603050405020304" pitchFamily="18" charset="0"/>
              </a:rPr>
              <a:t>defined as</a:t>
            </a:r>
          </a:p>
        </p:txBody>
      </p:sp>
      <p:sp>
        <p:nvSpPr>
          <p:cNvPr id="14" name="Obdélník 13"/>
          <p:cNvSpPr/>
          <p:nvPr/>
        </p:nvSpPr>
        <p:spPr>
          <a:xfrm>
            <a:off x="282123" y="3766597"/>
            <a:ext cx="8506280" cy="307777"/>
          </a:xfrm>
          <a:prstGeom prst="rect">
            <a:avLst/>
          </a:prstGeom>
        </p:spPr>
        <p:txBody>
          <a:bodyPr wrap="square">
            <a:spAutoFit/>
          </a:bodyPr>
          <a:lstStyle/>
          <a:p>
            <a:pPr lvl="0" indent="184150" algn="just">
              <a:tabLst>
                <a:tab pos="733425" algn="l"/>
                <a:tab pos="5164138" algn="l"/>
              </a:tabLst>
            </a:pPr>
            <a:r>
              <a:rPr lang="en-GB" sz="1400" dirty="0">
                <a:ea typeface="Times New Roman" panose="02020603050405020304" pitchFamily="18" charset="0"/>
              </a:rPr>
              <a:t>lies between zero and unity for any potential field. </a:t>
            </a:r>
            <a:r>
              <a:rPr lang="en-GB" sz="1400" dirty="0" smtClean="0">
                <a:ea typeface="Times New Roman" panose="02020603050405020304" pitchFamily="18" charset="0"/>
              </a:rPr>
              <a:t>If </a:t>
            </a:r>
            <a:r>
              <a:rPr lang="en-GB" sz="1400" dirty="0">
                <a:ea typeface="Times New Roman" panose="02020603050405020304" pitchFamily="18" charset="0"/>
              </a:rPr>
              <a:t>the causative body is strictly 2D, then </a:t>
            </a:r>
            <a:r>
              <a:rPr lang="en-GB" sz="1400" i="1" dirty="0">
                <a:ea typeface="Times New Roman" panose="02020603050405020304" pitchFamily="18" charset="0"/>
              </a:rPr>
              <a:t>I</a:t>
            </a:r>
            <a:r>
              <a:rPr lang="en-GB" sz="1400" dirty="0">
                <a:ea typeface="Times New Roman" panose="02020603050405020304" pitchFamily="18" charset="0"/>
              </a:rPr>
              <a:t> </a:t>
            </a:r>
            <a:r>
              <a:rPr lang="en-GB" sz="1400" dirty="0" smtClean="0">
                <a:ea typeface="Times New Roman" panose="02020603050405020304" pitchFamily="18" charset="0"/>
              </a:rPr>
              <a:t>=0.</a:t>
            </a:r>
            <a:endParaRPr lang="en-GB" sz="1400" dirty="0"/>
          </a:p>
        </p:txBody>
      </p:sp>
      <mc:AlternateContent xmlns:mc="http://schemas.openxmlformats.org/markup-compatibility/2006" xmlns:a14="http://schemas.microsoft.com/office/drawing/2010/main">
        <mc:Choice Requires="a14">
          <p:sp>
            <p:nvSpPr>
              <p:cNvPr id="15" name="Obdélník 14"/>
              <p:cNvSpPr/>
              <p:nvPr/>
            </p:nvSpPr>
            <p:spPr>
              <a:xfrm>
                <a:off x="195532" y="4235485"/>
                <a:ext cx="9988310" cy="2385077"/>
              </a:xfrm>
              <a:prstGeom prst="rect">
                <a:avLst/>
              </a:prstGeom>
            </p:spPr>
            <p:txBody>
              <a:bodyPr wrap="square">
                <a:spAutoFit/>
              </a:bodyPr>
              <a:lstStyle/>
              <a:p>
                <a:pPr indent="183515" algn="just">
                  <a:lnSpc>
                    <a:spcPct val="150000"/>
                  </a:lnSpc>
                  <a:spcAft>
                    <a:spcPts val="0"/>
                  </a:spcAft>
                </a:pPr>
                <a:r>
                  <a:rPr lang="en-GB" dirty="0">
                    <a:latin typeface="+mn-lt"/>
                    <a:ea typeface="Times New Roman" panose="02020603050405020304" pitchFamily="18" charset="0"/>
                  </a:rPr>
                  <a:t>The </a:t>
                </a:r>
                <a:r>
                  <a:rPr lang="en-GB" i="1" dirty="0">
                    <a:effectLst/>
                    <a:latin typeface="+mn-lt"/>
                    <a:ea typeface="Times New Roman" panose="02020603050405020304" pitchFamily="18" charset="0"/>
                  </a:rPr>
                  <a:t>strike angle</a:t>
                </a:r>
                <a:r>
                  <a:rPr lang="en-GB" dirty="0">
                    <a:effectLst/>
                    <a:latin typeface="+mn-lt"/>
                    <a:ea typeface="Times New Roman" panose="02020603050405020304" pitchFamily="18" charset="0"/>
                  </a:rPr>
                  <a:t> </a:t>
                </a:r>
                <a:r>
                  <a:rPr lang="en-GB" i="1" dirty="0" err="1">
                    <a:effectLst/>
                    <a:latin typeface="+mn-lt"/>
                    <a:ea typeface="Times New Roman" panose="02020603050405020304" pitchFamily="18" charset="0"/>
                  </a:rPr>
                  <a:t>θ</a:t>
                </a:r>
                <a:r>
                  <a:rPr lang="en-GB" i="1" baseline="-25000" dirty="0" err="1">
                    <a:effectLst/>
                    <a:latin typeface="+mn-lt"/>
                    <a:ea typeface="Times New Roman" panose="02020603050405020304" pitchFamily="18" charset="0"/>
                  </a:rPr>
                  <a:t>S</a:t>
                </a:r>
                <a:r>
                  <a:rPr lang="en-GB" dirty="0">
                    <a:effectLst/>
                    <a:latin typeface="+mn-lt"/>
                    <a:ea typeface="Times New Roman" panose="02020603050405020304" pitchFamily="18" charset="0"/>
                  </a:rPr>
                  <a:t> (also known as strike lineaments or strike direction) is defined as</a:t>
                </a:r>
                <a:endParaRPr lang="cs-CZ" dirty="0">
                  <a:effectLst/>
                  <a:latin typeface="+mn-lt"/>
                  <a:ea typeface="Times New Roman" panose="02020603050405020304" pitchFamily="18" charset="0"/>
                </a:endParaRPr>
              </a:p>
              <a:p>
                <a:pPr indent="183515" algn="just">
                  <a:lnSpc>
                    <a:spcPct val="150000"/>
                  </a:lnSpc>
                  <a:spcAft>
                    <a:spcPts val="0"/>
                  </a:spcAft>
                </a:pPr>
                <a:r>
                  <a:rPr lang="en-GB" dirty="0" smtClean="0">
                    <a:effectLst/>
                    <a:latin typeface="+mn-lt"/>
                    <a:ea typeface="Times New Roman" panose="02020603050405020304" pitchFamily="18" charset="0"/>
                  </a:rPr>
                  <a:t>       </a:t>
                </a:r>
                <a14:m>
                  <m:oMath xmlns:m="http://schemas.openxmlformats.org/officeDocument/2006/math">
                    <m:func>
                      <m:funcPr>
                        <m:ctrlPr>
                          <a:rPr lang="cs-CZ" sz="2000" i="1">
                            <a:effectLst/>
                            <a:latin typeface="Cambria Math" panose="02040503050406030204" pitchFamily="18" charset="0"/>
                            <a:ea typeface="Times New Roman" panose="02020603050405020304" pitchFamily="18" charset="0"/>
                          </a:rPr>
                        </m:ctrlPr>
                      </m:funcPr>
                      <m:fName>
                        <m:r>
                          <m:rPr>
                            <m:sty m:val="p"/>
                          </m:rPr>
                          <a:rPr lang="en-GB" sz="2000">
                            <a:effectLst/>
                            <a:latin typeface="Cambria Math" panose="02040503050406030204" pitchFamily="18" charset="0"/>
                            <a:ea typeface="Times New Roman" panose="02020603050405020304" pitchFamily="18" charset="0"/>
                          </a:rPr>
                          <m:t>tan</m:t>
                        </m:r>
                      </m:fName>
                      <m:e>
                        <m:r>
                          <a:rPr lang="en-GB" sz="2000" i="1">
                            <a:effectLst/>
                            <a:latin typeface="Cambria Math" panose="02040503050406030204" pitchFamily="18" charset="0"/>
                            <a:ea typeface="Times New Roman" panose="02020603050405020304" pitchFamily="18" charset="0"/>
                          </a:rPr>
                          <m:t>2</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𝜃</m:t>
                            </m:r>
                          </m:e>
                          <m:sub>
                            <m:r>
                              <a:rPr lang="en-GB" sz="2000" i="1">
                                <a:effectLst/>
                                <a:latin typeface="Cambria Math" panose="02040503050406030204" pitchFamily="18" charset="0"/>
                                <a:ea typeface="Times New Roman" panose="02020603050405020304" pitchFamily="18" charset="0"/>
                              </a:rPr>
                              <m:t>𝑠</m:t>
                            </m:r>
                          </m:sub>
                        </m:sSub>
                      </m:e>
                    </m:func>
                    <m:r>
                      <a:rPr lang="en-GB" sz="2000" b="1"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2 </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d>
                          <m:dPr>
                            <m:ctrlPr>
                              <a:rPr lang="cs-CZ" sz="2000" i="1">
                                <a:effectLst/>
                                <a:latin typeface="Cambria Math" panose="02040503050406030204" pitchFamily="18" charset="0"/>
                                <a:ea typeface="Times New Roman" panose="02020603050405020304" pitchFamily="18" charset="0"/>
                              </a:rPr>
                            </m:ctrlPr>
                          </m:dPr>
                          <m:e>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Sub>
                          </m:e>
                        </m:d>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den>
                    </m:f>
                    <m:r>
                      <a:rPr lang="en-GB" sz="2000" i="1">
                        <a:effectLst/>
                        <a:latin typeface="Cambria Math" panose="02040503050406030204" pitchFamily="18" charset="0"/>
                        <a:ea typeface="Times New Roman" panose="02020603050405020304" pitchFamily="18" charset="0"/>
                      </a:rPr>
                      <m:t>=2</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 </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up/>
                            </m:sSubSup>
                            <m:r>
                              <a:rPr lang="en-GB" sz="2000">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sSubSup>
                        <m:r>
                          <a:rPr lang="en-GB" sz="2000" i="1">
                            <a:effectLst/>
                            <a:latin typeface="Cambria Math" panose="02040503050406030204" pitchFamily="18" charset="0"/>
                            <a:ea typeface="Times New Roman" panose="02020603050405020304" pitchFamily="18" charset="0"/>
                          </a:rPr>
                          <m:t>)</m:t>
                        </m:r>
                      </m:den>
                    </m:f>
                  </m:oMath>
                </a14:m>
                <a:r>
                  <a:rPr lang="en-GB" sz="2000" b="1" dirty="0">
                    <a:effectLst/>
                    <a:latin typeface="+mn-lt"/>
                    <a:ea typeface="Times New Roman" panose="02020603050405020304" pitchFamily="18" charset="0"/>
                  </a:rPr>
                  <a:t>                                  </a:t>
                </a:r>
                <a:r>
                  <a:rPr lang="en-GB" sz="2000" b="1" dirty="0" smtClean="0">
                    <a:effectLst/>
                    <a:latin typeface="+mn-lt"/>
                    <a:ea typeface="Times New Roman" panose="02020603050405020304" pitchFamily="18" charset="0"/>
                  </a:rPr>
                  <a:t>       </a:t>
                </a:r>
              </a:p>
              <a:p>
                <a:pPr algn="just">
                  <a:spcAft>
                    <a:spcPts val="0"/>
                  </a:spcAft>
                </a:pPr>
                <a:endParaRPr lang="en-GB" sz="1400" dirty="0" smtClean="0">
                  <a:effectLst/>
                  <a:latin typeface="+mn-lt"/>
                  <a:ea typeface="Times New Roman" panose="02020603050405020304" pitchFamily="18" charset="0"/>
                </a:endParaRPr>
              </a:p>
              <a:p>
                <a:pPr algn="just">
                  <a:spcAft>
                    <a:spcPts val="0"/>
                  </a:spcAft>
                </a:pPr>
                <a:r>
                  <a:rPr lang="en-GB" sz="1400" dirty="0">
                    <a:latin typeface="+mn-lt"/>
                    <a:ea typeface="Times New Roman" panose="02020603050405020304" pitchFamily="18" charset="0"/>
                  </a:rPr>
                  <a:t> </a:t>
                </a:r>
                <a:r>
                  <a:rPr lang="en-GB" sz="1400" dirty="0" smtClean="0">
                    <a:latin typeface="+mn-lt"/>
                    <a:ea typeface="Times New Roman" panose="02020603050405020304" pitchFamily="18" charset="0"/>
                  </a:rPr>
                  <a:t>     </a:t>
                </a:r>
                <a:r>
                  <a:rPr lang="en-GB" sz="1400" dirty="0" smtClean="0">
                    <a:effectLst/>
                    <a:latin typeface="+mn-lt"/>
                    <a:ea typeface="Times New Roman" panose="02020603050405020304" pitchFamily="18" charset="0"/>
                  </a:rPr>
                  <a:t>within a multiple of π/2. The strike angle indicates how gradiometer measurements rotate within the main </a:t>
                </a:r>
              </a:p>
              <a:p>
                <a:pPr algn="just">
                  <a:spcAft>
                    <a:spcPts val="0"/>
                  </a:spcAft>
                </a:pPr>
                <a:r>
                  <a:rPr lang="en-GB" sz="1400" dirty="0" smtClean="0">
                    <a:effectLst/>
                    <a:latin typeface="+mn-lt"/>
                    <a:ea typeface="Times New Roman" panose="02020603050405020304" pitchFamily="18" charset="0"/>
                  </a:rPr>
                  <a:t>      directions of the underground structures. Provided that the ratio </a:t>
                </a:r>
                <a:r>
                  <a:rPr lang="en-GB" sz="1400" i="1" dirty="0" smtClean="0">
                    <a:effectLst/>
                    <a:latin typeface="+mn-lt"/>
                    <a:ea typeface="Times New Roman" panose="02020603050405020304" pitchFamily="18" charset="0"/>
                  </a:rPr>
                  <a:t>I</a:t>
                </a:r>
                <a:r>
                  <a:rPr lang="en-GB" sz="1400" dirty="0" smtClean="0">
                    <a:effectLst/>
                    <a:latin typeface="+mn-lt"/>
                    <a:ea typeface="Times New Roman" panose="02020603050405020304" pitchFamily="18" charset="0"/>
                  </a:rPr>
                  <a:t> is small, the strike angle may indicate </a:t>
                </a:r>
              </a:p>
              <a:p>
                <a:pPr algn="just">
                  <a:spcAft>
                    <a:spcPts val="0"/>
                  </a:spcAft>
                </a:pPr>
                <a:r>
                  <a:rPr lang="en-GB" sz="1400" dirty="0" smtClean="0">
                    <a:effectLst/>
                    <a:latin typeface="+mn-lt"/>
                    <a:ea typeface="Times New Roman" panose="02020603050405020304" pitchFamily="18" charset="0"/>
                  </a:rPr>
                  <a:t>      a dominant 2D structure. For more details see </a:t>
                </a:r>
                <a:r>
                  <a:rPr lang="en-GB" sz="1400" dirty="0" err="1" smtClean="0">
                    <a:effectLst/>
                    <a:latin typeface="+mn-lt"/>
                    <a:ea typeface="Times New Roman" panose="02020603050405020304" pitchFamily="18" charset="0"/>
                  </a:rPr>
                  <a:t>Beiki</a:t>
                </a:r>
                <a:r>
                  <a:rPr lang="en-GB" sz="1400" dirty="0" smtClean="0">
                    <a:effectLst/>
                    <a:latin typeface="+mn-lt"/>
                    <a:ea typeface="Times New Roman" panose="02020603050405020304" pitchFamily="18" charset="0"/>
                  </a:rPr>
                  <a:t> &amp; Pedersen (2010) or Murphy &amp; Dickinson (2009).</a:t>
                </a:r>
                <a:r>
                  <a:rPr lang="en-GB" sz="1400" dirty="0" smtClean="0">
                    <a:solidFill>
                      <a:srgbClr val="FF0000"/>
                    </a:solidFill>
                    <a:effectLst/>
                    <a:latin typeface="+mn-lt"/>
                    <a:ea typeface="Times New Roman" panose="02020603050405020304" pitchFamily="18" charset="0"/>
                  </a:rPr>
                  <a:t>  </a:t>
                </a:r>
                <a:endParaRPr lang="cs-CZ" sz="1400" dirty="0">
                  <a:effectLst/>
                  <a:latin typeface="+mn-lt"/>
                  <a:ea typeface="Times New Roman" panose="02020603050405020304" pitchFamily="18" charset="0"/>
                </a:endParaRPr>
              </a:p>
            </p:txBody>
          </p:sp>
        </mc:Choice>
        <mc:Fallback xmlns="">
          <p:sp>
            <p:nvSpPr>
              <p:cNvPr id="15" name="Obdélník 14"/>
              <p:cNvSpPr>
                <a:spLocks noRot="1" noChangeAspect="1" noMove="1" noResize="1" noEditPoints="1" noAdjustHandles="1" noChangeArrowheads="1" noChangeShapeType="1" noTextEdit="1"/>
              </p:cNvSpPr>
              <p:nvPr/>
            </p:nvSpPr>
            <p:spPr>
              <a:xfrm>
                <a:off x="195532" y="4235485"/>
                <a:ext cx="9988310" cy="2385077"/>
              </a:xfrm>
              <a:prstGeom prst="rect">
                <a:avLst/>
              </a:prstGeom>
              <a:blipFill rotWithShape="0">
                <a:blip r:embed="rId6"/>
                <a:stretch>
                  <a:fillRect b="-1790"/>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20000">
            <a:off x="1068383" y="-3151337"/>
            <a:ext cx="6841884" cy="9792446"/>
          </a:xfrm>
          <a:prstGeom prst="rect">
            <a:avLst/>
          </a:prstGeom>
        </p:spPr>
      </p:pic>
      <p:sp>
        <p:nvSpPr>
          <p:cNvPr id="4" name="TextovéPole 3"/>
          <p:cNvSpPr txBox="1"/>
          <p:nvPr/>
        </p:nvSpPr>
        <p:spPr>
          <a:xfrm>
            <a:off x="2221072" y="682080"/>
            <a:ext cx="6311367" cy="461665"/>
          </a:xfrm>
          <a:prstGeom prst="rect">
            <a:avLst/>
          </a:prstGeom>
          <a:noFill/>
        </p:spPr>
        <p:txBody>
          <a:bodyPr wrap="square" rtlCol="0">
            <a:spAutoFit/>
          </a:bodyPr>
          <a:lstStyle/>
          <a:p>
            <a:r>
              <a:rPr lang="en-US" sz="2400" b="1" dirty="0" smtClean="0"/>
              <a:t>Huge impact crater </a:t>
            </a:r>
            <a:r>
              <a:rPr lang="en-US" sz="2400" b="1" dirty="0" err="1" smtClean="0"/>
              <a:t>Vredefort</a:t>
            </a:r>
            <a:r>
              <a:rPr lang="en-US" sz="2400" b="1" dirty="0" smtClean="0"/>
              <a:t>, Africa</a:t>
            </a:r>
            <a:endParaRPr lang="cs-CZ" sz="2400" b="1" dirty="0"/>
          </a:p>
        </p:txBody>
      </p:sp>
      <p:sp>
        <p:nvSpPr>
          <p:cNvPr id="5" name="TextovéPole 4"/>
          <p:cNvSpPr txBox="1"/>
          <p:nvPr/>
        </p:nvSpPr>
        <p:spPr>
          <a:xfrm>
            <a:off x="1619672" y="5589240"/>
            <a:ext cx="3240360" cy="369332"/>
          </a:xfrm>
          <a:prstGeom prst="rect">
            <a:avLst/>
          </a:prstGeom>
          <a:noFill/>
        </p:spPr>
        <p:txBody>
          <a:bodyPr wrap="square" rtlCol="0">
            <a:spAutoFit/>
          </a:bodyPr>
          <a:lstStyle/>
          <a:p>
            <a:r>
              <a:rPr lang="en-US" dirty="0" err="1" smtClean="0"/>
              <a:t>Beiki</a:t>
            </a:r>
            <a:r>
              <a:rPr lang="en-US" dirty="0" smtClean="0"/>
              <a:t> and Pedersen 2011</a:t>
            </a:r>
            <a:endParaRPr lang="cs-CZ" dirty="0"/>
          </a:p>
        </p:txBody>
      </p:sp>
    </p:spTree>
    <p:extLst>
      <p:ext uri="{BB962C8B-B14F-4D97-AF65-F5344CB8AC3E}">
        <p14:creationId xmlns:p14="http://schemas.microsoft.com/office/powerpoint/2010/main" val="1157910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r="6718"/>
          <a:stretch/>
        </p:blipFill>
        <p:spPr>
          <a:xfrm>
            <a:off x="2076432" y="0"/>
            <a:ext cx="4655808" cy="6858000"/>
          </a:xfrm>
          <a:prstGeom prst="rect">
            <a:avLst/>
          </a:prstGeom>
        </p:spPr>
      </p:pic>
    </p:spTree>
    <p:extLst>
      <p:ext uri="{BB962C8B-B14F-4D97-AF65-F5344CB8AC3E}">
        <p14:creationId xmlns:p14="http://schemas.microsoft.com/office/powerpoint/2010/main" val="1242805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16632"/>
            <a:ext cx="6604682" cy="6597352"/>
          </a:xfrm>
          <a:prstGeom prst="rect">
            <a:avLst/>
          </a:prstGeom>
        </p:spPr>
      </p:pic>
    </p:spTree>
    <p:extLst>
      <p:ext uri="{BB962C8B-B14F-4D97-AF65-F5344CB8AC3E}">
        <p14:creationId xmlns:p14="http://schemas.microsoft.com/office/powerpoint/2010/main" val="100050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Obdélník 5"/>
              <p:cNvSpPr/>
              <p:nvPr/>
            </p:nvSpPr>
            <p:spPr>
              <a:xfrm>
                <a:off x="1691680" y="1934128"/>
                <a:ext cx="1522148"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Φ</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φ</m:t>
                          </m:r>
                        </m:den>
                      </m:f>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1691680" y="1934128"/>
                <a:ext cx="1522148" cy="667619"/>
              </a:xfrm>
              <a:prstGeom prst="rect">
                <a:avLst/>
              </a:prstGeom>
              <a:blipFill rotWithShape="0">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5220072" y="1934128"/>
                <a:ext cx="2020233"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Λ</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𝑔𝑐𝑜𝑠</m:t>
                          </m:r>
                          <m:r>
                            <a:rPr lang="cs-CZ" i="0">
                              <a:latin typeface="Cambria Math" panose="02040503050406030204" pitchFamily="18" charset="0"/>
                            </a:rPr>
                            <m:t> </m:t>
                          </m:r>
                          <m:r>
                            <a:rPr lang="cs-CZ" i="1">
                              <a:latin typeface="Cambria Math" panose="02040503050406030204" pitchFamily="18" charset="0"/>
                            </a:rPr>
                            <m:t>𝜑</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λ</m:t>
                          </m:r>
                        </m:den>
                      </m:f>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5220072" y="1934128"/>
                <a:ext cx="2020233" cy="667619"/>
              </a:xfrm>
              <a:prstGeom prst="rect">
                <a:avLst/>
              </a:prstGeom>
              <a:blipFill rotWithShape="0">
                <a:blip r:embed="rId3"/>
                <a:stretch>
                  <a:fillRect/>
                </a:stretch>
              </a:blipFill>
            </p:spPr>
            <p:txBody>
              <a:bodyPr/>
              <a:lstStyle/>
              <a:p>
                <a:r>
                  <a:rPr lang="cs-CZ">
                    <a:noFill/>
                  </a:rPr>
                  <a:t> </a:t>
                </a:r>
              </a:p>
            </p:txBody>
          </p:sp>
        </mc:Fallback>
      </mc:AlternateContent>
      <p:sp>
        <p:nvSpPr>
          <p:cNvPr id="8" name="Obdélník 7"/>
          <p:cNvSpPr/>
          <p:nvPr/>
        </p:nvSpPr>
        <p:spPr>
          <a:xfrm>
            <a:off x="1259632" y="61651"/>
            <a:ext cx="6984776" cy="800219"/>
          </a:xfrm>
          <a:prstGeom prst="rect">
            <a:avLst/>
          </a:prstGeom>
        </p:spPr>
        <p:txBody>
          <a:bodyPr wrap="square">
            <a:spAutoFit/>
          </a:bodyPr>
          <a:lstStyle/>
          <a:p>
            <a:r>
              <a:rPr lang="en-GB" i="1" dirty="0" smtClean="0">
                <a:latin typeface="Times New Roman" panose="02020603050405020304" pitchFamily="18" charset="0"/>
                <a:ea typeface="Times New Roman" panose="02020603050405020304" pitchFamily="18" charset="0"/>
              </a:rPr>
              <a:t>Virtual deformations </a:t>
            </a:r>
            <a:r>
              <a:rPr lang="en-GB" sz="1600" dirty="0" smtClean="0">
                <a:latin typeface="Times New Roman" panose="02020603050405020304" pitchFamily="18" charset="0"/>
                <a:ea typeface="Times New Roman" panose="02020603050405020304" pitchFamily="18" charset="0"/>
              </a:rPr>
              <a:t>(</a:t>
            </a:r>
            <a:r>
              <a:rPr lang="en-GB" sz="1600" dirty="0" err="1">
                <a:latin typeface="Times New Roman" panose="02020603050405020304" pitchFamily="18" charset="0"/>
                <a:ea typeface="Times New Roman" panose="02020603050405020304" pitchFamily="18" charset="0"/>
              </a:rPr>
              <a:t>Kalvoda</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2012, </a:t>
            </a:r>
            <a:r>
              <a:rPr lang="en-GB" sz="1600" dirty="0" err="1" smtClean="0">
                <a:latin typeface="Times New Roman" panose="02020603050405020304" pitchFamily="18" charset="0"/>
                <a:ea typeface="Times New Roman" panose="02020603050405020304" pitchFamily="18" charset="0"/>
              </a:rPr>
              <a:t>Klokočník</a:t>
            </a:r>
            <a:r>
              <a:rPr lang="en-GB" sz="1600" dirty="0" smtClean="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2013)</a:t>
            </a:r>
            <a:r>
              <a:rPr lang="en-GB" sz="1600" dirty="0" smtClean="0">
                <a:solidFill>
                  <a:srgbClr val="FF0000"/>
                </a:solidFill>
                <a:latin typeface="Times New Roman" panose="02020603050405020304" pitchFamily="18" charset="0"/>
                <a:ea typeface="Times New Roman" panose="02020603050405020304" pitchFamily="18" charset="0"/>
              </a:rPr>
              <a:t> </a:t>
            </a:r>
          </a:p>
          <a:p>
            <a:endParaRPr lang="en-GB" sz="1600" dirty="0">
              <a:solidFill>
                <a:srgbClr val="FF0000"/>
              </a:solidFill>
              <a:latin typeface="Times New Roman" panose="02020603050405020304" pitchFamily="18" charset="0"/>
            </a:endParaRPr>
          </a:p>
          <a:p>
            <a:r>
              <a:rPr lang="cs-CZ" sz="1200" dirty="0" smtClean="0">
                <a:solidFill>
                  <a:srgbClr val="FF0000"/>
                </a:solidFill>
                <a:latin typeface="Times New Roman" panose="02020603050405020304" pitchFamily="18" charset="0"/>
              </a:rPr>
              <a:t>Virtuální deformace ukazují, jak by se příslušný materiál roztekl, kdyby byl </a:t>
            </a:r>
            <a:r>
              <a:rPr lang="cs-CZ" sz="1200" smtClean="0">
                <a:solidFill>
                  <a:srgbClr val="FF0000"/>
                </a:solidFill>
                <a:latin typeface="Times New Roman" panose="02020603050405020304" pitchFamily="18" charset="0"/>
              </a:rPr>
              <a:t>dokonale tekutý</a:t>
            </a:r>
            <a:endParaRPr lang="cs-CZ" sz="1200" dirty="0"/>
          </a:p>
        </p:txBody>
      </p:sp>
      <p:sp>
        <p:nvSpPr>
          <p:cNvPr id="15" name="Rectangle 1"/>
          <p:cNvSpPr>
            <a:spLocks noChangeArrowheads="1"/>
          </p:cNvSpPr>
          <p:nvPr/>
        </p:nvSpPr>
        <p:spPr bwMode="auto">
          <a:xfrm>
            <a:off x="34336" y="908720"/>
            <a:ext cx="913711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41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directions of such a deformation due to “erosion” brought about solely by “gravity origin”.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If there would be a tidal potential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then the horizontal shifts (deformations) would exist due to it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they could be expressed </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in north-south direction (latitude direction) … [left] </a:t>
            </a:r>
            <a:r>
              <a:rPr lang="en-US" sz="1200" dirty="0">
                <a:ea typeface="Times New Roman" panose="02020603050405020304" pitchFamily="18" charset="0"/>
              </a:rPr>
              <a:t> </a:t>
            </a:r>
            <a:r>
              <a:rPr lang="en-US" sz="1200" dirty="0" smtClean="0">
                <a:ea typeface="Times New Roman" panose="02020603050405020304" pitchFamily="18" charset="0"/>
              </a:rPr>
              <a:t>            </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in east-west direction (longitudinal direction) … [right]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where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is the gravity acceleration 9.81 m</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a:t>
            </a:r>
            <a:r>
              <a:rPr kumimoji="0" lang="en-GB" sz="1200" b="0" i="0" u="none" strike="noStrike" cap="none" normalizeH="0" baseline="0" dirty="0" smtClean="0">
                <a:ln>
                  <a:noFill/>
                </a:ln>
                <a:solidFill>
                  <a:schemeClr val="tx1"/>
                </a:solidFill>
                <a:effectLst/>
                <a:ea typeface="Times New Roman" panose="02020603050405020304" pitchFamily="18" charset="0"/>
              </a:rPr>
              <a:t>s</a:t>
            </a:r>
            <a:r>
              <a:rPr kumimoji="0" lang="en-GB"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elastic coefficient (</a:t>
            </a:r>
            <a:r>
              <a:rPr kumimoji="0" lang="en-GB" sz="1200" b="0" i="0"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Shida</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number) expressing the elastic properties of the Earth as a planet (</a:t>
            </a: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 0.08),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φ</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and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λ</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are the geocentric coordinates (latitude and longitude) of a point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P</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where we measure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apparatus of mechanics of continuum to derive the main directions of the tension is applied (see, e.g., </a:t>
            </a:r>
            <a:r>
              <a:rPr kumimoji="0" lang="en-GB" altLang="zh-CN" sz="1200" b="0" i="0" u="none" strike="noStrike" cap="none" normalizeH="0" baseline="0" dirty="0" err="1" smtClean="0">
                <a:ln>
                  <a:noFill/>
                </a:ln>
                <a:effectLst/>
                <a:latin typeface="+mn-lt"/>
                <a:ea typeface="Times New Roman" panose="02020603050405020304" pitchFamily="18" charset="0"/>
                <a:sym typeface="Symbol" panose="05050102010706020507" pitchFamily="18" charset="2"/>
              </a:rPr>
              <a:t>Brdička</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a:t>
            </a:r>
            <a:r>
              <a:rPr kumimoji="0" lang="en-GB" altLang="zh-CN" sz="1200" b="0" i="1" u="none" strike="noStrike" cap="none" normalizeH="0" baseline="0" dirty="0" smtClean="0">
                <a:ln>
                  <a:noFill/>
                </a:ln>
                <a:effectLst/>
                <a:latin typeface="+mn-lt"/>
                <a:ea typeface="Times New Roman" panose="02020603050405020304" pitchFamily="18" charset="0"/>
                <a:sym typeface="Symbol" panose="05050102010706020507" pitchFamily="18" charset="2"/>
              </a:rPr>
              <a:t>et al. </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2000).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tensor of (small) deformation </a:t>
            </a:r>
            <a:r>
              <a:rPr kumimoji="0" lang="en-GB" altLang="zh-CN" sz="1200" b="1" i="1" u="none" strike="noStrike" cap="none" normalizeH="0" baseline="0" dirty="0" smtClean="0">
                <a:ln>
                  <a:noFill/>
                </a:ln>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is defined as a gradient of shift. It holds that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The tensor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can be separated into two parts: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where </a:t>
            </a:r>
            <a:r>
              <a:rPr kumimoji="0" lang="en-GB" altLang="zh-CN" sz="1200" b="1"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symmetrical tensor and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Ω</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the anti-symmetrical tensor of deformation, respectively. The symmetrical tensor is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and the parameters of deformation are:</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lvl="0" algn="just"/>
            <a:endPar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a:p>
            <a:pPr lvl="0" algn="just"/>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Δ   =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11 </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22</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total dilatation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a</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major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semi-axis of ellipse of deformation</a:t>
            </a:r>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pure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                        b</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minor semi-axis of ellipse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2e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technical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             α</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½ </a:t>
            </a:r>
            <a:r>
              <a:rPr lang="en-GB" altLang="zh-CN" sz="1400" dirty="0" err="1">
                <a:latin typeface="Times New Roman" panose="02020603050405020304" pitchFamily="18" charset="0"/>
                <a:ea typeface="Times New Roman" panose="02020603050405020304" pitchFamily="18" charset="0"/>
                <a:sym typeface="Symbol" panose="05050102010706020507" pitchFamily="18" charset="2"/>
              </a:rPr>
              <a:t>atan</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smtClean="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direction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of main axis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total cut</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200" dirty="0" smtClean="0">
                <a:latin typeface="Times New Roman" panose="02020603050405020304" pitchFamily="18" charset="0"/>
                <a:ea typeface="Times New Roman" panose="02020603050405020304" pitchFamily="18" charset="0"/>
                <a:sym typeface="Symbol" panose="05050102010706020507" pitchFamily="18" charset="2"/>
              </a:rPr>
              <a:t>.</a:t>
            </a:r>
            <a:endParaRPr kumimoji="0" lang="en-US"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 name="Obdélník 15"/>
              <p:cNvSpPr/>
              <p:nvPr/>
            </p:nvSpPr>
            <p:spPr>
              <a:xfrm>
                <a:off x="4932040" y="3356992"/>
                <a:ext cx="3076868" cy="1261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1600" b="1" i="1" smtClean="0">
                          <a:latin typeface="Cambria Math" panose="02040503050406030204" pitchFamily="18" charset="0"/>
                        </a:rPr>
                        <m:t>𝑬</m:t>
                      </m:r>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12</m:t>
                                    </m:r>
                                  </m:sub>
                                </m:sSub>
                              </m:e>
                            </m:m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22</m:t>
                                    </m:r>
                                  </m:sub>
                                </m:sSub>
                              </m:e>
                            </m:mr>
                          </m:m>
                        </m:e>
                      </m:d>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
                        </m:e>
                      </m:d>
                    </m:oMath>
                  </m:oMathPara>
                </a14:m>
                <a:endParaRPr lang="cs-CZ" sz="1600" dirty="0"/>
              </a:p>
            </p:txBody>
          </p:sp>
        </mc:Choice>
        <mc:Fallback xmlns="">
          <p:sp>
            <p:nvSpPr>
              <p:cNvPr id="16" name="Obdélník 15"/>
              <p:cNvSpPr>
                <a:spLocks noRot="1" noChangeAspect="1" noMove="1" noResize="1" noEditPoints="1" noAdjustHandles="1" noChangeArrowheads="1" noChangeShapeType="1" noTextEdit="1"/>
              </p:cNvSpPr>
              <p:nvPr/>
            </p:nvSpPr>
            <p:spPr>
              <a:xfrm>
                <a:off x="4932040" y="3356992"/>
                <a:ext cx="3076868" cy="1261243"/>
              </a:xfrm>
              <a:prstGeom prst="rect">
                <a:avLst/>
              </a:prstGeom>
              <a:blipFill rotWithShape="0">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 name="Obdélník 16"/>
              <p:cNvSpPr/>
              <p:nvPr/>
            </p:nvSpPr>
            <p:spPr>
              <a:xfrm>
                <a:off x="2135919" y="4284342"/>
                <a:ext cx="2819426" cy="4147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b="1" i="1" smtClean="0">
                          <a:latin typeface="Cambria Math" panose="02040503050406030204" pitchFamily="18" charset="0"/>
                        </a:rPr>
                        <m:t>𝑬</m:t>
                      </m:r>
                      <m:r>
                        <a:rPr lang="cs-CZ" b="0" i="0">
                          <a:latin typeface="Cambria Math" panose="02040503050406030204" pitchFamily="18" charset="0"/>
                        </a:rPr>
                        <m:t>=</m:t>
                      </m:r>
                      <m:r>
                        <a:rPr lang="cs-CZ" b="1" i="0">
                          <a:latin typeface="Cambria Math" panose="02040503050406030204" pitchFamily="18" charset="0"/>
                        </a:rPr>
                        <m:t>𝐞</m:t>
                      </m:r>
                      <m:r>
                        <a:rPr lang="cs-CZ" b="0" i="0">
                          <a:latin typeface="Cambria Math" panose="02040503050406030204" pitchFamily="18" charset="0"/>
                        </a:rPr>
                        <m:t>+</m:t>
                      </m:r>
                      <m:r>
                        <a:rPr lang="cs-CZ" b="1" i="0">
                          <a:latin typeface="Cambria Math" panose="02040503050406030204" pitchFamily="18" charset="0"/>
                        </a:rPr>
                        <m:t>𝛀</m:t>
                      </m:r>
                      <m:r>
                        <a:rPr lang="cs-CZ" b="0" i="0">
                          <a:latin typeface="Cambria Math" panose="02040503050406030204" pitchFamily="18" charset="0"/>
                        </a:rPr>
                        <m:t>= </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e</m:t>
                              </m:r>
                            </m:e>
                            <m:sub>
                              <m:r>
                                <m:rPr>
                                  <m:sty m:val="p"/>
                                </m:rPr>
                                <a:rPr lang="cs-CZ" b="0" i="0">
                                  <a:latin typeface="Cambria Math" panose="02040503050406030204" pitchFamily="18" charset="0"/>
                                </a:rPr>
                                <m:t>ij</m:t>
                              </m:r>
                            </m:sub>
                          </m:sSub>
                        </m:e>
                      </m:d>
                      <m:r>
                        <a:rPr lang="cs-CZ" b="0" i="0">
                          <a:latin typeface="Cambria Math" panose="02040503050406030204" pitchFamily="18" charset="0"/>
                        </a:rPr>
                        <m:t>+</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Ω</m:t>
                              </m:r>
                            </m:e>
                            <m:sub>
                              <m:r>
                                <m:rPr>
                                  <m:sty m:val="p"/>
                                </m:rPr>
                                <a:rPr lang="cs-CZ" b="0" i="0">
                                  <a:latin typeface="Cambria Math" panose="02040503050406030204" pitchFamily="18" charset="0"/>
                                </a:rPr>
                                <m:t>ij</m:t>
                              </m:r>
                            </m:sub>
                          </m:sSub>
                        </m:e>
                      </m:d>
                    </m:oMath>
                  </m:oMathPara>
                </a14:m>
                <a:endParaRPr lang="cs-CZ" dirty="0"/>
              </a:p>
            </p:txBody>
          </p:sp>
        </mc:Choice>
        <mc:Fallback xmlns="">
          <p:sp>
            <p:nvSpPr>
              <p:cNvPr id="17" name="Obdélník 16"/>
              <p:cNvSpPr>
                <a:spLocks noRot="1" noChangeAspect="1" noMove="1" noResize="1" noEditPoints="1" noAdjustHandles="1" noChangeArrowheads="1" noChangeShapeType="1" noTextEdit="1"/>
              </p:cNvSpPr>
              <p:nvPr/>
            </p:nvSpPr>
            <p:spPr>
              <a:xfrm>
                <a:off x="2135919" y="4284342"/>
                <a:ext cx="2819426" cy="414794"/>
              </a:xfrm>
              <a:prstGeom prst="rect">
                <a:avLst/>
              </a:prstGeom>
              <a:blipFill rotWithShape="0">
                <a:blip r:embed="rId5"/>
                <a:stretch>
                  <a:fillRect b="-882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 name="Obdélník 17"/>
              <p:cNvSpPr/>
              <p:nvPr/>
            </p:nvSpPr>
            <p:spPr>
              <a:xfrm>
                <a:off x="3210788" y="5173940"/>
                <a:ext cx="7902624" cy="627416"/>
              </a:xfrm>
              <a:prstGeom prst="rect">
                <a:avLst/>
              </a:prstGeom>
            </p:spPr>
            <p:txBody>
              <a:bodyPr wrap="square">
                <a:spAutoFit/>
              </a:bodyPr>
              <a:lstStyle/>
              <a:p>
                <a:r>
                  <a:rPr lang="cs-CZ" b="1" dirty="0" smtClean="0">
                    <a:effectLst/>
                    <a:latin typeface="Times New Roman" panose="02020603050405020304" pitchFamily="18" charset="0"/>
                    <a:ea typeface="MS Mincho" panose="02020609040205080304" pitchFamily="49" charset="-128"/>
                  </a:rPr>
                  <a:t> </a:t>
                </a:r>
                <a14:m>
                  <m:oMath xmlns:m="http://schemas.openxmlformats.org/officeDocument/2006/math">
                    <m:r>
                      <a:rPr lang="cs-CZ" b="1" i="1">
                        <a:effectLst/>
                        <a:latin typeface="Cambria Math" panose="02040503050406030204" pitchFamily="18" charset="0"/>
                        <a:ea typeface="MS Mincho" panose="02020609040205080304" pitchFamily="49" charset="-128"/>
                        <a:cs typeface="Times New Roman" panose="02020603050405020304" pitchFamily="18" charset="0"/>
                      </a:rPr>
                      <m:t>𝐞</m:t>
                    </m:r>
                    <m:r>
                      <a:rPr lang="cs-CZ" b="1"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e>
                          </m:m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r>
                      <a:rPr lang="cs-CZ"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m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oMath>
                </a14:m>
                <a:endParaRPr lang="cs-CZ" dirty="0"/>
              </a:p>
            </p:txBody>
          </p:sp>
        </mc:Choice>
        <mc:Fallback xmlns="">
          <p:sp>
            <p:nvSpPr>
              <p:cNvPr id="18" name="Obdélník 17"/>
              <p:cNvSpPr>
                <a:spLocks noRot="1" noChangeAspect="1" noMove="1" noResize="1" noEditPoints="1" noAdjustHandles="1" noChangeArrowheads="1" noChangeShapeType="1" noTextEdit="1"/>
              </p:cNvSpPr>
              <p:nvPr/>
            </p:nvSpPr>
            <p:spPr>
              <a:xfrm>
                <a:off x="3210788" y="5173940"/>
                <a:ext cx="7902624" cy="627416"/>
              </a:xfrm>
              <a:prstGeom prst="rect">
                <a:avLst/>
              </a:prstGeom>
              <a:blipFill rotWithShape="0">
                <a:blip r:embed="rId6"/>
                <a:stretch>
                  <a:fillRect/>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5261"/>
            <a:ext cx="3818977" cy="6597352"/>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395536" y="229638"/>
            <a:ext cx="3340970" cy="2780928"/>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645024"/>
            <a:ext cx="3390987" cy="2708920"/>
          </a:xfrm>
          <a:prstGeom prst="rect">
            <a:avLst/>
          </a:prstGeom>
        </p:spPr>
      </p:pic>
    </p:spTree>
    <p:extLst>
      <p:ext uri="{BB962C8B-B14F-4D97-AF65-F5344CB8AC3E}">
        <p14:creationId xmlns:p14="http://schemas.microsoft.com/office/powerpoint/2010/main" val="26316719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536" y="0"/>
            <a:ext cx="8229600" cy="1143000"/>
          </a:xfrm>
        </p:spPr>
        <p:txBody>
          <a:bodyPr/>
          <a:lstStyle/>
          <a:p>
            <a:pPr eaLnBrk="1" hangingPunct="1"/>
            <a:endParaRPr lang="cs-CZ" altLang="cs-CZ" sz="2800" dirty="0" smtClean="0">
              <a:latin typeface="Times New Roman" panose="02020603050405020304" pitchFamily="18" charset="0"/>
            </a:endParaRPr>
          </a:p>
        </p:txBody>
      </p:sp>
      <p:sp>
        <p:nvSpPr>
          <p:cNvPr id="6147" name="Rectangle 3"/>
          <p:cNvSpPr>
            <a:spLocks noGrp="1" noChangeArrowheads="1"/>
          </p:cNvSpPr>
          <p:nvPr>
            <p:ph type="body" idx="1"/>
          </p:nvPr>
        </p:nvSpPr>
        <p:spPr>
          <a:xfrm>
            <a:off x="539552" y="188640"/>
            <a:ext cx="8229600" cy="6336704"/>
          </a:xfrm>
        </p:spPr>
        <p:txBody>
          <a:bodyPr/>
          <a:lstStyle/>
          <a:p>
            <a:pPr marL="0" indent="0" eaLnBrk="1" hangingPunct="1">
              <a:buFontTx/>
              <a:buNone/>
              <a:defRPr/>
            </a:pPr>
            <a:r>
              <a:rPr lang="cs-CZ" altLang="cs-CZ" sz="1800" dirty="0" smtClean="0">
                <a:latin typeface="Times New Roman" panose="02020603050405020304" pitchFamily="18" charset="0"/>
              </a:rPr>
              <a:t>U</a:t>
            </a:r>
            <a:r>
              <a:rPr lang="en-GB" altLang="cs-CZ" sz="1800" dirty="0" smtClean="0">
                <a:latin typeface="Times New Roman" panose="02020603050405020304" pitchFamily="18" charset="0"/>
              </a:rPr>
              <a:t>sing the harmonic geopotential coefficients of </a:t>
            </a:r>
            <a:r>
              <a:rPr lang="cs-CZ" altLang="cs-CZ" sz="1800" dirty="0" err="1" smtClean="0">
                <a:latin typeface="Times New Roman" panose="02020603050405020304" pitchFamily="18" charset="0"/>
              </a:rPr>
              <a:t>the</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global</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gravitational</a:t>
            </a:r>
            <a:r>
              <a:rPr lang="cs-CZ" altLang="cs-CZ" sz="1800" dirty="0" smtClean="0">
                <a:latin typeface="Times New Roman" panose="02020603050405020304" pitchFamily="18" charset="0"/>
              </a:rPr>
              <a:t> model </a:t>
            </a:r>
            <a:r>
              <a:rPr lang="en-GB" altLang="cs-CZ" sz="1800" dirty="0" smtClean="0">
                <a:latin typeface="Times New Roman" panose="02020603050405020304" pitchFamily="18" charset="0"/>
              </a:rPr>
              <a:t>EGM 2008, the following physical quantities are computed: the gravity anomalies </a:t>
            </a:r>
            <a:r>
              <a:rPr lang="en-GB" altLang="cs-CZ" sz="1800" i="1" dirty="0" err="1" smtClean="0">
                <a:latin typeface="Times New Roman" panose="02020603050405020304" pitchFamily="18" charset="0"/>
              </a:rPr>
              <a:t>Δg</a:t>
            </a:r>
            <a:r>
              <a:rPr lang="en-GB" altLang="cs-CZ" sz="1800" dirty="0" smtClean="0">
                <a:latin typeface="Times New Roman" panose="02020603050405020304" pitchFamily="18" charset="0"/>
              </a:rPr>
              <a:t> (or disturbances) [scale 1mGal = 10-5 ms-2], the full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a:t>
            </a:r>
            <a:r>
              <a:rPr lang="cs-CZ" altLang="cs-CZ" sz="1800" b="1" dirty="0" smtClean="0">
                <a:latin typeface="Times New Roman" panose="02020603050405020304" pitchFamily="18" charset="0"/>
              </a:rPr>
              <a:t>Γ</a:t>
            </a:r>
            <a:r>
              <a:rPr lang="en-GB" altLang="cs-CZ" sz="1800" dirty="0" smtClean="0">
                <a:latin typeface="Times New Roman" panose="02020603050405020304" pitchFamily="18" charset="0"/>
              </a:rPr>
              <a:t> of the second derivatives of the disturbing potential [1E = 1 </a:t>
            </a:r>
            <a:r>
              <a:rPr lang="en-GB" altLang="cs-CZ" sz="1800" dirty="0" err="1" smtClean="0">
                <a:latin typeface="Times New Roman" panose="02020603050405020304" pitchFamily="18" charset="0"/>
              </a:rPr>
              <a:t>Eötvös</a:t>
            </a:r>
            <a:r>
              <a:rPr lang="en-GB" altLang="cs-CZ" sz="1800" dirty="0" smtClean="0">
                <a:latin typeface="Times New Roman" panose="02020603050405020304" pitchFamily="18" charset="0"/>
              </a:rPr>
              <a:t> = 10-9 s-2], namely its radial component, sometimes denoted </a:t>
            </a:r>
            <a:r>
              <a:rPr lang="en-GB" altLang="cs-CZ" sz="1800" i="1" dirty="0" err="1" smtClean="0">
                <a:latin typeface="Times New Roman" panose="02020603050405020304" pitchFamily="18" charset="0"/>
              </a:rPr>
              <a:t>Tzz</a:t>
            </a:r>
            <a:r>
              <a:rPr lang="en-GB" altLang="cs-CZ" sz="1800" i="1" dirty="0" smtClean="0">
                <a:latin typeface="Times New Roman" panose="02020603050405020304" pitchFamily="18" charset="0"/>
              </a:rPr>
              <a:t> </a:t>
            </a:r>
            <a:r>
              <a:rPr lang="en-GB" altLang="cs-CZ" sz="1800" dirty="0" smtClean="0">
                <a:latin typeface="Times New Roman" panose="02020603050405020304" pitchFamily="18" charset="0"/>
              </a:rPr>
              <a:t>or </a:t>
            </a:r>
            <a:r>
              <a:rPr lang="en-GB" altLang="cs-CZ" sz="1800" i="1" dirty="0" err="1" smtClean="0">
                <a:latin typeface="Times New Roman" panose="02020603050405020304" pitchFamily="18" charset="0"/>
              </a:rPr>
              <a:t>Trr</a:t>
            </a:r>
            <a:r>
              <a:rPr lang="en-GB" altLang="cs-CZ" sz="1800" dirty="0" smtClean="0">
                <a:latin typeface="Times New Roman" panose="02020603050405020304" pitchFamily="18" charset="0"/>
              </a:rPr>
              <a:t>, the invariants of the gravity field  </a:t>
            </a:r>
            <a:r>
              <a:rPr lang="en-GB" altLang="cs-CZ" sz="1800" i="1" dirty="0" smtClean="0">
                <a:latin typeface="Times New Roman" panose="02020603050405020304" pitchFamily="18" charset="0"/>
              </a:rPr>
              <a:t>I0, I1, I2 </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det</a:t>
            </a:r>
            <a:r>
              <a:rPr lang="cs-CZ" altLang="cs-CZ" sz="1800" dirty="0" smtClean="0">
                <a:latin typeface="Times New Roman" panose="02020603050405020304" pitchFamily="18" charset="0"/>
              </a:rPr>
              <a:t>(</a:t>
            </a:r>
            <a:r>
              <a:rPr lang="cs-CZ" altLang="cs-CZ" sz="1800" b="1" dirty="0" smtClean="0">
                <a:latin typeface="Times New Roman" panose="02020603050405020304" pitchFamily="18" charset="0"/>
              </a:rPr>
              <a:t>Γ</a:t>
            </a:r>
            <a:r>
              <a:rPr lang="cs-CZ" altLang="cs-CZ" sz="1800" dirty="0" smtClean="0">
                <a:latin typeface="Times New Roman" panose="02020603050405020304" pitchFamily="18" charset="0"/>
              </a:rPr>
              <a:t>)</a:t>
            </a:r>
            <a:r>
              <a:rPr lang="en-GB" altLang="cs-CZ" sz="1800" dirty="0" smtClean="0">
                <a:latin typeface="Times New Roman" panose="02020603050405020304" pitchFamily="18" charset="0"/>
              </a:rPr>
              <a:t>, computable from the components of the </a:t>
            </a:r>
            <a:r>
              <a:rPr lang="en-GB" altLang="cs-CZ" sz="1800" dirty="0" err="1" smtClean="0">
                <a:latin typeface="Times New Roman" panose="02020603050405020304" pitchFamily="18" charset="0"/>
              </a:rPr>
              <a:t>Marussi</a:t>
            </a:r>
            <a:r>
              <a:rPr lang="en-GB" altLang="cs-CZ" sz="1800" dirty="0" smtClean="0">
                <a:latin typeface="Times New Roman" panose="02020603050405020304" pitchFamily="18" charset="0"/>
              </a:rPr>
              <a:t> tensor, their specific ratio </a:t>
            </a:r>
            <a:r>
              <a:rPr lang="en-GB" altLang="cs-CZ" sz="1800" i="1" dirty="0" smtClean="0">
                <a:latin typeface="Times New Roman" panose="02020603050405020304" pitchFamily="18" charset="0"/>
              </a:rPr>
              <a:t>I</a:t>
            </a:r>
            <a:r>
              <a:rPr lang="en-GB" altLang="cs-CZ" sz="1800" dirty="0" smtClean="0">
                <a:latin typeface="Times New Roman" panose="02020603050405020304" pitchFamily="18" charset="0"/>
              </a:rPr>
              <a:t> and the strike angle </a:t>
            </a:r>
            <a:r>
              <a:rPr lang="en-GB" altLang="cs-CZ" sz="1800" i="1" dirty="0" smtClean="0">
                <a:latin typeface="Times New Roman" panose="02020603050405020304" pitchFamily="18" charset="0"/>
              </a:rPr>
              <a:t>θ.</a:t>
            </a:r>
            <a:r>
              <a:rPr lang="en-GB" altLang="cs-CZ" sz="1800" dirty="0" smtClean="0">
                <a:latin typeface="Times New Roman" panose="02020603050405020304" pitchFamily="18" charset="0"/>
              </a:rPr>
              <a:t> These quantities are known from theory of Pedersen &amp; Rasmussen (1990) and </a:t>
            </a:r>
            <a:r>
              <a:rPr lang="en-GB" altLang="cs-CZ" sz="1800" dirty="0" err="1" smtClean="0">
                <a:latin typeface="Times New Roman" panose="02020603050405020304" pitchFamily="18" charset="0"/>
              </a:rPr>
              <a:t>Beiki</a:t>
            </a:r>
            <a:r>
              <a:rPr lang="en-GB" altLang="cs-CZ" sz="1800" dirty="0" smtClean="0">
                <a:latin typeface="Times New Roman" panose="02020603050405020304" pitchFamily="18" charset="0"/>
              </a:rPr>
              <a:t> &amp; Pedersen (2010). A “virtual deformation” has been added (</a:t>
            </a:r>
            <a:r>
              <a:rPr lang="en-GB" altLang="cs-CZ" sz="1800" dirty="0" err="1" smtClean="0">
                <a:latin typeface="Times New Roman" panose="02020603050405020304" pitchFamily="18" charset="0"/>
              </a:rPr>
              <a:t>Kalvoda</a:t>
            </a:r>
            <a:r>
              <a:rPr lang="en-GB" altLang="cs-CZ" sz="1800" dirty="0" smtClean="0">
                <a:latin typeface="Times New Roman" panose="02020603050405020304" pitchFamily="18" charset="0"/>
              </a:rPr>
              <a:t> et al. 2013</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following</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Brdička</a:t>
            </a:r>
            <a:r>
              <a:rPr lang="cs-CZ" altLang="cs-CZ" sz="1800" dirty="0" smtClean="0">
                <a:latin typeface="Times New Roman" panose="02020603050405020304" pitchFamily="18" charset="0"/>
              </a:rPr>
              <a:t> et al 2000</a:t>
            </a:r>
            <a:r>
              <a:rPr lang="en-GB" altLang="cs-CZ" sz="1800" dirty="0" smtClean="0">
                <a:latin typeface="Times New Roman" panose="02020603050405020304" pitchFamily="18" charset="0"/>
              </a:rPr>
              <a:t>). Some of these quantities are </a:t>
            </a:r>
            <a:r>
              <a:rPr lang="en-GB" altLang="cs-CZ" sz="1800" dirty="0" err="1" smtClean="0">
                <a:latin typeface="Times New Roman" panose="02020603050405020304" pitchFamily="18" charset="0"/>
              </a:rPr>
              <a:t>functionals</a:t>
            </a:r>
            <a:r>
              <a:rPr lang="en-GB" altLang="cs-CZ" sz="1800" dirty="0" smtClean="0">
                <a:latin typeface="Times New Roman" panose="02020603050405020304" pitchFamily="18" charset="0"/>
              </a:rPr>
              <a:t> of the geopotential in a mathematical sense and some of them are not. Therefore, they are concisely designated in the paper as </a:t>
            </a:r>
            <a:r>
              <a:rPr lang="en-GB" altLang="cs-CZ" sz="1800" i="1" dirty="0" smtClean="0">
                <a:latin typeface="Times New Roman" panose="02020603050405020304" pitchFamily="18" charset="0"/>
              </a:rPr>
              <a:t>aspects </a:t>
            </a:r>
            <a:r>
              <a:rPr lang="en-GB" altLang="cs-CZ" sz="1800" dirty="0" smtClean="0">
                <a:latin typeface="Times New Roman" panose="02020603050405020304" pitchFamily="18" charset="0"/>
              </a:rPr>
              <a:t>of the geopotential.</a:t>
            </a:r>
            <a:endParaRPr lang="cs-CZ" altLang="cs-CZ" sz="1800" dirty="0" smtClean="0">
              <a:latin typeface="Times New Roman" panose="02020603050405020304" pitchFamily="18" charset="0"/>
            </a:endParaRPr>
          </a:p>
          <a:p>
            <a:pPr marL="0" indent="0" eaLnBrk="1" hangingPunct="1">
              <a:buFontTx/>
              <a:buNone/>
              <a:defRPr/>
            </a:pPr>
            <a:endParaRPr lang="cs-CZ" altLang="cs-CZ" sz="1800" dirty="0">
              <a:latin typeface="Times New Roman" panose="02020603050405020304" pitchFamily="18" charset="0"/>
            </a:endParaRPr>
          </a:p>
          <a:p>
            <a:pPr marL="0" indent="0" eaLnBrk="1" hangingPunct="1">
              <a:buFontTx/>
              <a:buNone/>
              <a:defRPr/>
            </a:pPr>
            <a:r>
              <a:rPr lang="cs-CZ" altLang="cs-CZ" sz="2000" b="1" dirty="0" err="1" smtClean="0">
                <a:latin typeface="Times New Roman" panose="02020603050405020304" pitchFamily="18" charset="0"/>
              </a:rPr>
              <a:t>Numerical</a:t>
            </a:r>
            <a:r>
              <a:rPr lang="cs-CZ" altLang="cs-CZ" sz="2000" b="1" dirty="0" smtClean="0">
                <a:latin typeface="Times New Roman" panose="02020603050405020304" pitchFamily="18" charset="0"/>
              </a:rPr>
              <a:t> stability</a:t>
            </a:r>
          </a:p>
          <a:p>
            <a:pPr marL="0" indent="0" eaLnBrk="1" hangingPunct="1">
              <a:buFontTx/>
              <a:buNone/>
              <a:defRPr/>
            </a:pPr>
            <a:r>
              <a:rPr lang="cs-CZ" altLang="cs-CZ" sz="1800" dirty="0" smtClean="0">
                <a:latin typeface="Times New Roman" panose="02020603050405020304" pitchFamily="18" charset="0"/>
              </a:rPr>
              <a:t>in </a:t>
            </a:r>
            <a:r>
              <a:rPr lang="cs-CZ" altLang="cs-CZ" sz="1800" dirty="0" err="1" smtClean="0">
                <a:latin typeface="Times New Roman" panose="02020603050405020304" pitchFamily="18" charset="0"/>
              </a:rPr>
              <a:t>computations</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of</a:t>
            </a:r>
            <a:r>
              <a:rPr lang="cs-CZ" altLang="cs-CZ" sz="1800" dirty="0" smtClean="0">
                <a:latin typeface="Times New Roman" panose="02020603050405020304" pitchFamily="18" charset="0"/>
              </a:rPr>
              <a:t> second </a:t>
            </a:r>
            <a:r>
              <a:rPr lang="cs-CZ" altLang="cs-CZ" sz="1800" dirty="0" err="1" smtClean="0">
                <a:latin typeface="Times New Roman" panose="02020603050405020304" pitchFamily="18" charset="0"/>
              </a:rPr>
              <a:t>derivatves</a:t>
            </a:r>
            <a:r>
              <a:rPr lang="cs-CZ" altLang="cs-CZ" sz="1800" dirty="0" smtClean="0">
                <a:latin typeface="Times New Roman" panose="02020603050405020304" pitchFamily="18" charset="0"/>
              </a:rPr>
              <a:t> and </a:t>
            </a:r>
            <a:r>
              <a:rPr lang="cs-CZ" altLang="cs-CZ" sz="1800" dirty="0" err="1" smtClean="0">
                <a:latin typeface="Times New Roman" panose="02020603050405020304" pitchFamily="18" charset="0"/>
              </a:rPr>
              <a:t>other</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gravity</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aspects</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derived</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from</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them</a:t>
            </a:r>
            <a:endParaRPr lang="cs-CZ" altLang="cs-CZ" sz="1800" dirty="0" smtClean="0">
              <a:latin typeface="Times New Roman" panose="02020603050405020304" pitchFamily="18" charset="0"/>
            </a:endParaRPr>
          </a:p>
          <a:p>
            <a:pPr marL="0" indent="0" eaLnBrk="1" hangingPunct="1">
              <a:buFontTx/>
              <a:buNone/>
              <a:defRPr/>
            </a:pPr>
            <a:r>
              <a:rPr lang="cs-CZ" altLang="cs-CZ" sz="1800" dirty="0" smtClean="0">
                <a:latin typeface="Times New Roman" panose="02020603050405020304" pitchFamily="18" charset="0"/>
              </a:rPr>
              <a:t>to very </a:t>
            </a:r>
            <a:r>
              <a:rPr lang="cs-CZ" altLang="cs-CZ" sz="1800" dirty="0" err="1" smtClean="0">
                <a:latin typeface="Times New Roman" panose="02020603050405020304" pitchFamily="18" charset="0"/>
              </a:rPr>
              <a:t>high</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degree</a:t>
            </a:r>
            <a:r>
              <a:rPr lang="cs-CZ" altLang="cs-CZ" sz="1800" dirty="0" smtClean="0">
                <a:latin typeface="Times New Roman" panose="02020603050405020304" pitchFamily="18" charset="0"/>
              </a:rPr>
              <a:t> and </a:t>
            </a:r>
            <a:r>
              <a:rPr lang="cs-CZ" altLang="cs-CZ" sz="1800" dirty="0" err="1" smtClean="0">
                <a:latin typeface="Times New Roman" panose="02020603050405020304" pitchFamily="18" charset="0"/>
              </a:rPr>
              <a:t>order</a:t>
            </a:r>
            <a:endParaRPr lang="cs-CZ" altLang="cs-CZ" sz="1800" dirty="0" smtClean="0">
              <a:latin typeface="Times New Roman" panose="02020603050405020304" pitchFamily="18" charset="0"/>
            </a:endParaRPr>
          </a:p>
          <a:p>
            <a:pPr marL="0" indent="0" eaLnBrk="1" hangingPunct="1">
              <a:buFontTx/>
              <a:buNone/>
              <a:defRPr/>
            </a:pPr>
            <a:endParaRPr lang="cs-CZ" altLang="cs-CZ" sz="1800" dirty="0">
              <a:latin typeface="Times New Roman" panose="02020603050405020304" pitchFamily="18" charset="0"/>
            </a:endParaRPr>
          </a:p>
          <a:p>
            <a:pPr marL="0" indent="0" eaLnBrk="1" hangingPunct="1">
              <a:buFontTx/>
              <a:buNone/>
              <a:defRPr/>
            </a:pPr>
            <a:r>
              <a:rPr lang="cs-CZ" altLang="cs-CZ" sz="1800" i="1" dirty="0" smtClean="0">
                <a:latin typeface="Times New Roman" panose="02020603050405020304" pitchFamily="18" charset="0"/>
              </a:rPr>
              <a:t>Many </a:t>
            </a:r>
            <a:r>
              <a:rPr lang="cs-CZ" altLang="cs-CZ" sz="1800" i="1" dirty="0" err="1" smtClean="0">
                <a:latin typeface="Times New Roman" panose="02020603050405020304" pitchFamily="18" charset="0"/>
              </a:rPr>
              <a:t>authors</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   </a:t>
            </a:r>
            <a:r>
              <a:rPr lang="cs-CZ" altLang="cs-CZ" sz="1800" dirty="0" err="1" smtClean="0">
                <a:latin typeface="Times New Roman" panose="02020603050405020304" pitchFamily="18" charset="0"/>
              </a:rPr>
              <a:t>Fukusima</a:t>
            </a:r>
            <a:r>
              <a:rPr lang="cs-CZ" altLang="cs-CZ" sz="1800" dirty="0" smtClean="0">
                <a:latin typeface="Times New Roman" panose="02020603050405020304" pitchFamily="18" charset="0"/>
              </a:rPr>
              <a:t> (2012), </a:t>
            </a:r>
          </a:p>
          <a:p>
            <a:pPr marL="0" indent="0" eaLnBrk="1" hangingPunct="1">
              <a:buFontTx/>
              <a:buNone/>
              <a:defRPr/>
            </a:pPr>
            <a:r>
              <a:rPr lang="cs-CZ" altLang="cs-CZ" sz="1800" dirty="0" err="1" smtClean="0">
                <a:latin typeface="Times New Roman" panose="02020603050405020304" pitchFamily="18" charset="0"/>
              </a:rPr>
              <a:t>Bucha</a:t>
            </a:r>
            <a:r>
              <a:rPr lang="cs-CZ" altLang="cs-CZ" sz="1800" dirty="0" smtClean="0">
                <a:latin typeface="Times New Roman" panose="02020603050405020304" pitchFamily="18" charset="0"/>
              </a:rPr>
              <a:t> and Janák (2013) </a:t>
            </a:r>
            <a:r>
              <a:rPr lang="en-US" sz="1800" dirty="0">
                <a:latin typeface="Times New Roman" panose="02020603050405020304" pitchFamily="18" charset="0"/>
                <a:cs typeface="Times New Roman" panose="02020603050405020304" pitchFamily="18" charset="0"/>
              </a:rPr>
              <a:t>A MATLAB-based graphical user interface program for computing </a:t>
            </a:r>
            <a:r>
              <a:rPr lang="en-US" sz="1800" dirty="0" err="1">
                <a:latin typeface="Times New Roman" panose="02020603050405020304" pitchFamily="18" charset="0"/>
                <a:cs typeface="Times New Roman" panose="02020603050405020304" pitchFamily="18" charset="0"/>
              </a:rPr>
              <a:t>functionals</a:t>
            </a:r>
            <a:r>
              <a:rPr lang="en-US" sz="1800" dirty="0">
                <a:latin typeface="Times New Roman" panose="02020603050405020304" pitchFamily="18" charset="0"/>
                <a:cs typeface="Times New Roman" panose="02020603050405020304" pitchFamily="18" charset="0"/>
              </a:rPr>
              <a:t> of the geopotential up to ultra-high degrees and orders </a:t>
            </a:r>
            <a:r>
              <a:rPr lang="cs-CZ" sz="1800" dirty="0" smtClean="0">
                <a:latin typeface="Times New Roman" panose="02020603050405020304" pitchFamily="18" charset="0"/>
                <a:cs typeface="Times New Roman" panose="02020603050405020304" pitchFamily="18" charset="0"/>
              </a:rPr>
              <a:t>,</a:t>
            </a:r>
          </a:p>
          <a:p>
            <a:pPr marL="0" indent="0" eaLnBrk="1" hangingPunct="1">
              <a:buFontTx/>
              <a:buNone/>
              <a:defRPr/>
            </a:pPr>
            <a:r>
              <a:rPr lang="cs-CZ" sz="1800" dirty="0" err="1">
                <a:latin typeface="Times New Roman" panose="02020603050405020304" pitchFamily="18" charset="0"/>
                <a:cs typeface="Times New Roman" panose="02020603050405020304" pitchFamily="18" charset="0"/>
              </a:rPr>
              <a:t>Computers</a:t>
            </a:r>
            <a:r>
              <a:rPr lang="cs-CZ" sz="1800" dirty="0">
                <a:latin typeface="Times New Roman" panose="02020603050405020304" pitchFamily="18" charset="0"/>
                <a:cs typeface="Times New Roman" panose="02020603050405020304" pitchFamily="18" charset="0"/>
              </a:rPr>
              <a:t> &amp;</a:t>
            </a:r>
            <a:r>
              <a:rPr lang="cs-CZ" sz="1800" dirty="0" err="1" smtClean="0">
                <a:latin typeface="Times New Roman" panose="02020603050405020304" pitchFamily="18" charset="0"/>
                <a:cs typeface="Times New Roman" panose="02020603050405020304" pitchFamily="18" charset="0"/>
              </a:rPr>
              <a:t>Geosciences</a:t>
            </a:r>
            <a:r>
              <a:rPr lang="cs-CZ" sz="1800" dirty="0" smtClean="0">
                <a:latin typeface="Times New Roman" panose="02020603050405020304" pitchFamily="18" charset="0"/>
                <a:cs typeface="Times New Roman" panose="02020603050405020304" pitchFamily="18" charset="0"/>
              </a:rPr>
              <a:t> 56(2013)186–196</a:t>
            </a:r>
            <a:endParaRPr lang="cs-CZ" altLang="cs-CZ" sz="1800" dirty="0" smtClean="0">
              <a:latin typeface="Times New Roman" panose="02020603050405020304" pitchFamily="18" charset="0"/>
              <a:cs typeface="Times New Roman" panose="02020603050405020304" pitchFamily="18" charset="0"/>
            </a:endParaRPr>
          </a:p>
          <a:p>
            <a:pPr eaLnBrk="1" hangingPunct="1">
              <a:defRPr/>
            </a:pPr>
            <a:endParaRPr lang="cs-CZ" altLang="cs-CZ" sz="1800" dirty="0" smtClean="0">
              <a:latin typeface="Times New Roman" panose="02020603050405020304" pitchFamily="18" charset="0"/>
              <a:cs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821558445"/>
              </p:ext>
            </p:extLst>
          </p:nvPr>
        </p:nvGraphicFramePr>
        <p:xfrm>
          <a:off x="457200" y="3543141"/>
          <a:ext cx="8229600" cy="365760"/>
        </p:xfrm>
        <a:graphic>
          <a:graphicData uri="http://schemas.openxmlformats.org/drawingml/2006/table">
            <a:tbl>
              <a:tblPr/>
              <a:tblGrid>
                <a:gridCol w="2743200"/>
                <a:gridCol w="2743200"/>
                <a:gridCol w="2743200"/>
              </a:tblGrid>
              <a:tr h="0">
                <a:tc>
                  <a:txBody>
                    <a:bodyPr/>
                    <a:lstStyle/>
                    <a:p>
                      <a:endParaRPr lang="en-US" dirty="0"/>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c>
                  <a:txBody>
                    <a:bodyPr/>
                    <a:lstStyle/>
                    <a:p>
                      <a:endParaRPr lang="cs-CZ" dirty="0"/>
                    </a:p>
                  </a:txBody>
                  <a:tcPr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764704"/>
            <a:ext cx="8675687" cy="1079500"/>
          </a:xfrm>
        </p:spPr>
        <p:txBody>
          <a:bodyPr/>
          <a:lstStyle/>
          <a:p>
            <a:pPr eaLnBrk="1" hangingPunct="1"/>
            <a:r>
              <a:rPr lang="cs-CZ" altLang="cs-CZ" sz="2400" dirty="0" err="1" smtClean="0">
                <a:latin typeface="Times New Roman" panose="02020603050405020304" pitchFamily="18" charset="0"/>
              </a:rPr>
              <a:t>Comparison</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sensitivity </a:t>
            </a: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various</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functions</a:t>
            </a:r>
            <a:r>
              <a:rPr lang="cs-CZ" altLang="cs-CZ" sz="2400" dirty="0" smtClean="0">
                <a:latin typeface="Times New Roman" panose="02020603050405020304" pitchFamily="18" charset="0"/>
              </a:rPr>
              <a:t> </a:t>
            </a:r>
            <a:br>
              <a:rPr lang="cs-CZ" altLang="cs-CZ" sz="2400" dirty="0" smtClean="0">
                <a:latin typeface="Times New Roman" panose="02020603050405020304" pitchFamily="18" charset="0"/>
              </a:rPr>
            </a:br>
            <a:r>
              <a:rPr lang="cs-CZ" altLang="cs-CZ" sz="2400" dirty="0" err="1" smtClean="0">
                <a:latin typeface="Times New Roman" panose="02020603050405020304" pitchFamily="18" charset="0"/>
              </a:rPr>
              <a:t>of</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the</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disturbing</a:t>
            </a:r>
            <a:r>
              <a:rPr lang="cs-CZ" altLang="cs-CZ" sz="2400" dirty="0" smtClean="0">
                <a:latin typeface="Times New Roman" panose="02020603050405020304" pitchFamily="18" charset="0"/>
              </a:rPr>
              <a:t> </a:t>
            </a:r>
            <a:r>
              <a:rPr lang="cs-CZ" altLang="cs-CZ" sz="2400" dirty="0" err="1" smtClean="0">
                <a:latin typeface="Times New Roman" panose="02020603050405020304" pitchFamily="18" charset="0"/>
              </a:rPr>
              <a:t>potential</a:t>
            </a:r>
            <a:r>
              <a:rPr lang="cs-CZ" altLang="cs-CZ" sz="2400" dirty="0" smtClean="0">
                <a:latin typeface="Times New Roman" panose="02020603050405020304" pitchFamily="18" charset="0"/>
              </a:rPr>
              <a:t/>
            </a:r>
            <a:br>
              <a:rPr lang="cs-CZ" altLang="cs-CZ" sz="2400" dirty="0" smtClean="0">
                <a:latin typeface="Times New Roman" panose="02020603050405020304" pitchFamily="18" charset="0"/>
              </a:rPr>
            </a:br>
            <a:r>
              <a:rPr lang="cs-CZ" altLang="cs-CZ" sz="2400" i="1" dirty="0" err="1" smtClean="0">
                <a:latin typeface="Times New Roman" panose="02020603050405020304" pitchFamily="18" charset="0"/>
              </a:rPr>
              <a:t>mass</a:t>
            </a:r>
            <a:r>
              <a:rPr lang="cs-CZ" altLang="cs-CZ" sz="2400" i="1" dirty="0" smtClean="0">
                <a:latin typeface="Times New Roman" panose="02020603050405020304" pitchFamily="18" charset="0"/>
              </a:rPr>
              <a:t> point case</a:t>
            </a:r>
            <a:r>
              <a:rPr lang="en-US" altLang="cs-CZ" sz="2400" i="1" dirty="0" smtClean="0">
                <a:latin typeface="Times New Roman" panose="02020603050405020304" pitchFamily="18" charset="0"/>
              </a:rPr>
              <a:t> / an illustrative simplification</a:t>
            </a:r>
            <a:br>
              <a:rPr lang="en-US" altLang="cs-CZ" sz="2400" i="1" dirty="0" smtClean="0">
                <a:latin typeface="Times New Roman" panose="02020603050405020304" pitchFamily="18" charset="0"/>
              </a:rPr>
            </a:br>
            <a:r>
              <a:rPr lang="cs-CZ" altLang="cs-CZ" sz="2400" i="1" dirty="0" smtClean="0">
                <a:latin typeface="Times New Roman" panose="02020603050405020304" pitchFamily="18" charset="0"/>
              </a:rPr>
              <a:t/>
            </a:r>
            <a:br>
              <a:rPr lang="cs-CZ" altLang="cs-CZ" sz="2400" i="1" dirty="0" smtClean="0">
                <a:latin typeface="Times New Roman" panose="02020603050405020304" pitchFamily="18" charset="0"/>
              </a:rPr>
            </a:br>
            <a:r>
              <a:rPr lang="cs-CZ" altLang="cs-CZ" sz="1800" dirty="0" smtClean="0">
                <a:latin typeface="Times New Roman" panose="02020603050405020304" pitchFamily="18" charset="0"/>
              </a:rPr>
              <a:t>x</a:t>
            </a:r>
            <a:r>
              <a:rPr lang="cs-CZ" altLang="cs-CZ" sz="1800" i="1" dirty="0" smtClean="0">
                <a:latin typeface="Times New Roman" panose="02020603050405020304" pitchFamily="18" charset="0"/>
              </a:rPr>
              <a:t> axis </a:t>
            </a:r>
            <a:r>
              <a:rPr lang="cs-CZ" altLang="cs-CZ" sz="1800" i="1" dirty="0" err="1" smtClean="0">
                <a:latin typeface="Times New Roman" panose="02020603050405020304" pitchFamily="18" charset="0"/>
              </a:rPr>
              <a:t>depth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beneath</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surface</a:t>
            </a:r>
            <a:r>
              <a:rPr lang="en-US" altLang="cs-CZ" sz="1800" i="1" dirty="0" smtClean="0">
                <a:latin typeface="Times New Roman" panose="02020603050405020304" pitchFamily="18" charset="0"/>
              </a:rPr>
              <a:t> [km]</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y</a:t>
            </a:r>
            <a:r>
              <a:rPr lang="cs-CZ" altLang="cs-CZ" sz="1800" i="1" dirty="0" smtClean="0">
                <a:latin typeface="Times New Roman" panose="02020603050405020304" pitchFamily="18" charset="0"/>
              </a:rPr>
              <a:t> axis reference </a:t>
            </a:r>
            <a:r>
              <a:rPr lang="cs-CZ" altLang="cs-CZ" sz="1800" i="1" dirty="0" err="1" smtClean="0">
                <a:latin typeface="Times New Roman" panose="02020603050405020304" pitchFamily="18" charset="0"/>
              </a:rPr>
              <a:t>value</a:t>
            </a:r>
            <a:r>
              <a:rPr lang="en-US" altLang="cs-CZ" sz="1800" i="1" dirty="0" smtClean="0">
                <a:latin typeface="Times New Roman" panose="02020603050405020304" pitchFamily="18" charset="0"/>
              </a:rPr>
              <a:t> of </a:t>
            </a:r>
            <a:r>
              <a:rPr lang="en-US" altLang="cs-CZ" sz="1800" i="1" dirty="0" err="1" smtClean="0">
                <a:latin typeface="Times New Roman" panose="02020603050405020304" pitchFamily="18" charset="0"/>
              </a:rPr>
              <a:t>functionals</a:t>
            </a:r>
            <a:r>
              <a:rPr lang="cs-CZ" altLang="cs-CZ" sz="1800" b="1" dirty="0" smtClean="0">
                <a:solidFill>
                  <a:srgbClr val="FF3300"/>
                </a:solidFill>
                <a:latin typeface="Times New Roman" panose="02020603050405020304" pitchFamily="18" charset="0"/>
              </a:rPr>
              <a:t/>
            </a:r>
            <a:br>
              <a:rPr lang="cs-CZ" altLang="cs-CZ" sz="1800" b="1" dirty="0" smtClean="0">
                <a:solidFill>
                  <a:srgbClr val="FF3300"/>
                </a:solidFill>
                <a:latin typeface="Times New Roman" panose="02020603050405020304" pitchFamily="18" charset="0"/>
              </a:rPr>
            </a:br>
            <a:r>
              <a:rPr lang="cs-CZ" altLang="cs-CZ" sz="1800" i="1" dirty="0" err="1" smtClean="0">
                <a:latin typeface="Times New Roman" panose="02020603050405020304" pitchFamily="18" charset="0"/>
              </a:rPr>
              <a:t>for</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given</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gravitational</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constant</a:t>
            </a:r>
            <a:r>
              <a:rPr lang="cs-CZ" altLang="cs-CZ" sz="1800" i="1" dirty="0" smtClean="0">
                <a:latin typeface="Times New Roman" panose="02020603050405020304" pitchFamily="18" charset="0"/>
              </a:rPr>
              <a:t> </a:t>
            </a:r>
            <a:r>
              <a:rPr lang="cs-CZ" altLang="cs-CZ" sz="1800" dirty="0" smtClean="0">
                <a:latin typeface="Times New Roman" panose="02020603050405020304" pitchFamily="18" charset="0"/>
              </a:rPr>
              <a:t>GM</a:t>
            </a:r>
            <a:r>
              <a:rPr lang="cs-CZ" altLang="cs-CZ" sz="1800" i="1" dirty="0" smtClean="0">
                <a:latin typeface="Times New Roman" panose="02020603050405020304" pitchFamily="18" charset="0"/>
              </a:rPr>
              <a:t> </a:t>
            </a:r>
            <a:r>
              <a:rPr lang="cs-CZ" altLang="cs-CZ" sz="1800" i="1" dirty="0" err="1" smtClean="0">
                <a:latin typeface="Times New Roman" panose="02020603050405020304" pitchFamily="18" charset="0"/>
              </a:rPr>
              <a:t>describing</a:t>
            </a:r>
            <a:r>
              <a:rPr lang="cs-CZ" altLang="cs-CZ" sz="1800" i="1" dirty="0" smtClean="0">
                <a:latin typeface="Times New Roman" panose="02020603050405020304" pitchFamily="18" charset="0"/>
              </a:rPr>
              <a:t> </a:t>
            </a:r>
            <a:r>
              <a:rPr lang="en-US" altLang="cs-CZ" sz="1800" i="1" dirty="0" smtClean="0">
                <a:latin typeface="Times New Roman" panose="02020603050405020304" pitchFamily="18" charset="0"/>
              </a:rPr>
              <a:t>respective</a:t>
            </a:r>
            <a:r>
              <a:rPr lang="cs-CZ" altLang="cs-CZ" sz="1800" i="1" dirty="0" smtClean="0">
                <a:latin typeface="Times New Roman" panose="02020603050405020304" pitchFamily="18" charset="0"/>
              </a:rPr>
              <a:t> point </a:t>
            </a:r>
            <a:r>
              <a:rPr lang="cs-CZ" altLang="cs-CZ" sz="1800" i="1" dirty="0" err="1" smtClean="0">
                <a:latin typeface="Times New Roman" panose="02020603050405020304" pitchFamily="18" charset="0"/>
              </a:rPr>
              <a:t>mass</a:t>
            </a:r>
            <a:r>
              <a:rPr lang="cs-CZ" altLang="cs-CZ" sz="1800" i="1" dirty="0" smtClean="0">
                <a:latin typeface="Times New Roman" panose="02020603050405020304" pitchFamily="18" charset="0"/>
              </a:rPr>
              <a:t> body</a:t>
            </a:r>
          </a:p>
        </p:txBody>
      </p:sp>
      <p:sp>
        <p:nvSpPr>
          <p:cNvPr id="9219" name="Rectangle 4"/>
          <p:cNvSpPr>
            <a:spLocks noGrp="1" noChangeArrowheads="1"/>
          </p:cNvSpPr>
          <p:nvPr>
            <p:ph type="body" idx="1"/>
          </p:nvPr>
        </p:nvSpPr>
        <p:spPr>
          <a:xfrm>
            <a:off x="395288" y="5373688"/>
            <a:ext cx="8229600" cy="4525962"/>
          </a:xfrm>
        </p:spPr>
        <p:txBody>
          <a:bodyPr/>
          <a:lstStyle/>
          <a:p>
            <a:pPr eaLnBrk="1" hangingPunct="1">
              <a:buFontTx/>
              <a:buNone/>
            </a:pPr>
            <a:r>
              <a:rPr lang="cs-CZ" altLang="cs-CZ" smtClean="0"/>
              <a:t>   </a:t>
            </a:r>
            <a:r>
              <a:rPr lang="cs-CZ" altLang="cs-CZ" sz="1600" smtClean="0">
                <a:latin typeface="Times New Roman" panose="02020603050405020304" pitchFamily="18" charset="0"/>
              </a:rPr>
              <a:t>      </a:t>
            </a:r>
            <a:endParaRPr lang="cs-CZ" altLang="cs-CZ" sz="1600" b="1" i="1" smtClean="0">
              <a:latin typeface="Times New Roman" panose="02020603050405020304" pitchFamily="18" charset="0"/>
            </a:endParaRPr>
          </a:p>
        </p:txBody>
      </p:sp>
      <p:pic>
        <p:nvPicPr>
          <p:cNvPr id="9220" name="Obrázek 0" descr="Zvirata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708920"/>
            <a:ext cx="6048672" cy="34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Obdélník 1"/>
          <p:cNvSpPr/>
          <p:nvPr/>
        </p:nvSpPr>
        <p:spPr>
          <a:xfrm>
            <a:off x="1763688" y="173539"/>
            <a:ext cx="5513882" cy="2400657"/>
          </a:xfrm>
          <a:prstGeom prst="rect">
            <a:avLst/>
          </a:prstGeom>
        </p:spPr>
        <p:txBody>
          <a:bodyPr wrap="none">
            <a:spAutoFit/>
          </a:bodyPr>
          <a:lstStyle/>
          <a:p>
            <a:pPr>
              <a:defRPr/>
            </a:pPr>
            <a:r>
              <a:rPr lang="en-US" sz="2400" b="1" dirty="0">
                <a:solidFill>
                  <a:schemeClr val="accent4"/>
                </a:solidFill>
                <a:latin typeface="Times New Roman" panose="02020603050405020304" pitchFamily="18" charset="0"/>
                <a:cs typeface="Times New Roman" panose="02020603050405020304" pitchFamily="18" charset="0"/>
              </a:rPr>
              <a:t>Data – recent gravity field </a:t>
            </a:r>
            <a:r>
              <a:rPr lang="en-US" sz="2400" b="1" dirty="0" smtClean="0">
                <a:solidFill>
                  <a:schemeClr val="accent4"/>
                </a:solidFill>
                <a:latin typeface="Times New Roman" panose="02020603050405020304" pitchFamily="18" charset="0"/>
                <a:cs typeface="Times New Roman" panose="02020603050405020304" pitchFamily="18" charset="0"/>
              </a:rPr>
              <a:t>models</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solidFill>
                  <a:schemeClr val="accent4"/>
                </a:solidFill>
                <a:latin typeface="Times New Roman" panose="02020603050405020304" pitchFamily="18" charset="0"/>
                <a:cs typeface="Times New Roman" panose="02020603050405020304" pitchFamily="18" charset="0"/>
              </a:rPr>
              <a:t>            satellite bedrock </a:t>
            </a:r>
            <a:r>
              <a:rPr lang="en-US" sz="2400" b="1" dirty="0" err="1" smtClean="0">
                <a:solidFill>
                  <a:schemeClr val="accent4"/>
                </a:solidFill>
                <a:latin typeface="Times New Roman" panose="02020603050405020304" pitchFamily="18" charset="0"/>
                <a:cs typeface="Times New Roman" panose="02020603050405020304" pitchFamily="18" charset="0"/>
              </a:rPr>
              <a:t>topograph</a:t>
            </a:r>
            <a:r>
              <a:rPr lang="cs-CZ" sz="2400" b="1" dirty="0" smtClean="0">
                <a:solidFill>
                  <a:schemeClr val="accent4"/>
                </a:solidFill>
                <a:latin typeface="Times New Roman" panose="02020603050405020304" pitchFamily="18" charset="0"/>
                <a:cs typeface="Times New Roman" panose="02020603050405020304" pitchFamily="18" charset="0"/>
              </a:rPr>
              <a:t>y and </a:t>
            </a:r>
          </a:p>
          <a:p>
            <a:pPr>
              <a:defRPr/>
            </a:pPr>
            <a:r>
              <a:rPr lang="cs-CZ" sz="2400" b="1" dirty="0">
                <a:solidFill>
                  <a:schemeClr val="accent4"/>
                </a:solidFill>
                <a:latin typeface="Times New Roman" panose="02020603050405020304" pitchFamily="18" charset="0"/>
                <a:cs typeface="Times New Roman" panose="02020603050405020304" pitchFamily="18" charset="0"/>
              </a:rPr>
              <a:t> </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their</a:t>
            </a:r>
            <a:r>
              <a:rPr lang="cs-CZ" sz="2400" b="1" dirty="0" smtClean="0">
                <a:solidFill>
                  <a:schemeClr val="accent4"/>
                </a:solidFill>
                <a:latin typeface="Times New Roman" panose="02020603050405020304" pitchFamily="18" charset="0"/>
                <a:cs typeface="Times New Roman" panose="02020603050405020304" pitchFamily="18" charset="0"/>
              </a:rPr>
              <a:t> </a:t>
            </a:r>
            <a:r>
              <a:rPr lang="cs-CZ" sz="2400" b="1" dirty="0" err="1" smtClean="0">
                <a:solidFill>
                  <a:schemeClr val="accent4"/>
                </a:solidFill>
                <a:latin typeface="Times New Roman" panose="02020603050405020304" pitchFamily="18" charset="0"/>
                <a:cs typeface="Times New Roman" panose="02020603050405020304" pitchFamily="18" charset="0"/>
              </a:rPr>
              <a:t>combination</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sz="2400" b="1" dirty="0" smtClean="0">
                <a:solidFill>
                  <a:schemeClr val="accent4"/>
                </a:solidFill>
                <a:latin typeface="Times New Roman" panose="02020603050405020304" pitchFamily="18" charset="0"/>
                <a:cs typeface="Times New Roman" panose="02020603050405020304" pitchFamily="18" charset="0"/>
              </a:rPr>
              <a:t>                    </a:t>
            </a:r>
            <a:endParaRPr lang="en-US" sz="2400" b="1" dirty="0">
              <a:solidFill>
                <a:schemeClr val="accent4"/>
              </a:solidFill>
              <a:latin typeface="Times New Roman" panose="02020603050405020304" pitchFamily="18" charset="0"/>
              <a:cs typeface="Times New Roman" panose="02020603050405020304" pitchFamily="18" charset="0"/>
            </a:endParaRPr>
          </a:p>
          <a:p>
            <a:pPr>
              <a:defRPr/>
            </a:pPr>
            <a:r>
              <a:rPr lang="en-US" b="1" dirty="0" smtClean="0">
                <a:solidFill>
                  <a:schemeClr val="accent4"/>
                </a:solidFill>
                <a:latin typeface="Times New Roman" panose="02020603050405020304" pitchFamily="18" charset="0"/>
                <a:cs typeface="Times New Roman" panose="02020603050405020304" pitchFamily="18" charset="0"/>
              </a:rPr>
              <a:t>EGM 2008   *</a:t>
            </a:r>
          </a:p>
          <a:p>
            <a:pPr>
              <a:defRPr/>
            </a:pPr>
            <a:r>
              <a:rPr lang="en-US" b="1" dirty="0" smtClean="0">
                <a:solidFill>
                  <a:schemeClr val="accent4"/>
                </a:solidFill>
                <a:latin typeface="Times New Roman" panose="02020603050405020304" pitchFamily="18" charset="0"/>
                <a:cs typeface="Times New Roman" panose="02020603050405020304" pitchFamily="18" charset="0"/>
              </a:rPr>
              <a:t>EIGEN 6C4 **</a:t>
            </a:r>
          </a:p>
          <a:p>
            <a:pPr>
              <a:defRPr/>
            </a:pPr>
            <a:r>
              <a:rPr lang="en-US" b="1" dirty="0" smtClean="0">
                <a:solidFill>
                  <a:schemeClr val="accent4"/>
                </a:solidFill>
                <a:latin typeface="Times New Roman" panose="02020603050405020304" pitchFamily="18" charset="0"/>
                <a:cs typeface="Times New Roman" panose="02020603050405020304" pitchFamily="18" charset="0"/>
              </a:rPr>
              <a:t>BEDMAP 2  bedrock topography ***</a:t>
            </a:r>
            <a:endParaRPr lang="en-US" b="1" dirty="0">
              <a:solidFill>
                <a:schemeClr val="accent4"/>
              </a:solidFill>
              <a:latin typeface="Times New Roman" panose="02020603050405020304" pitchFamily="18" charset="0"/>
              <a:cs typeface="Times New Roman" panose="02020603050405020304" pitchFamily="18" charset="0"/>
            </a:endParaRPr>
          </a:p>
        </p:txBody>
      </p:sp>
      <p:sp>
        <p:nvSpPr>
          <p:cNvPr id="3" name="TextovéPole 2"/>
          <p:cNvSpPr txBox="1"/>
          <p:nvPr/>
        </p:nvSpPr>
        <p:spPr>
          <a:xfrm>
            <a:off x="1115616" y="2636912"/>
            <a:ext cx="6912768" cy="5232202"/>
          </a:xfrm>
          <a:prstGeom prst="rect">
            <a:avLst/>
          </a:prstGeom>
          <a:noFill/>
        </p:spPr>
        <p:txBody>
          <a:bodyPr wrap="square" rtlCol="0">
            <a:spAutoFit/>
          </a:bodyPr>
          <a:lstStyle/>
          <a:p>
            <a:pPr marL="285750" indent="-285750">
              <a:buFont typeface="Arial" panose="020B0604020202020204" pitchFamily="34" charset="0"/>
              <a:buChar char="•"/>
            </a:pP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 J</a:t>
            </a:r>
            <a:r>
              <a:rPr lang="en-GB" sz="1400" dirty="0">
                <a:latin typeface="Times New Roman" panose="02020603050405020304" pitchFamily="18" charset="0"/>
                <a:cs typeface="Times New Roman" panose="02020603050405020304" pitchFamily="18" charset="0"/>
              </a:rPr>
              <a:t>. K. 2008a. An Earth Gravitational Model to degree 2160: EGM 2008. EGU General Assembly 2008, </a:t>
            </a:r>
            <a:endParaRPr lang="en-GB" sz="1400" dirty="0" smtClean="0">
              <a:latin typeface="Times New Roman" panose="02020603050405020304" pitchFamily="18" charset="0"/>
              <a:cs typeface="Times New Roman" panose="02020603050405020304" pitchFamily="18" charset="0"/>
            </a:endParaRPr>
          </a:p>
          <a:p>
            <a:r>
              <a:rPr lang="en-GB" sz="1400" dirty="0">
                <a:latin typeface="Times New Roman" panose="02020603050405020304" pitchFamily="18" charset="0"/>
                <a:cs typeface="Times New Roman" panose="02020603050405020304" pitchFamily="18" charset="0"/>
              </a:rPr>
              <a:t> </a:t>
            </a:r>
            <a:r>
              <a:rPr lang="en-GB" sz="1400" dirty="0" smtClean="0">
                <a:latin typeface="Times New Roman" panose="02020603050405020304" pitchFamily="18" charset="0"/>
                <a:cs typeface="Times New Roman" panose="02020603050405020304" pitchFamily="18" charset="0"/>
              </a:rPr>
              <a:t>      Vienna</a:t>
            </a:r>
            <a:r>
              <a:rPr lang="en-GB" sz="1400" dirty="0">
                <a:latin typeface="Times New Roman" panose="02020603050405020304" pitchFamily="18" charset="0"/>
                <a:cs typeface="Times New Roman" panose="02020603050405020304" pitchFamily="18" charset="0"/>
              </a:rPr>
              <a:t>, 13–18 April 2008. </a:t>
            </a:r>
            <a:endParaRPr lang="cs-CZ" sz="1400" dirty="0">
              <a:latin typeface="Times New Roman" panose="02020603050405020304" pitchFamily="18" charset="0"/>
              <a:cs typeface="Times New Roman" panose="02020603050405020304" pitchFamily="18" charset="0"/>
            </a:endParaRPr>
          </a:p>
          <a:p>
            <a:r>
              <a:rPr lang="en-GB" sz="1400" cap="small" dirty="0" smtClean="0">
                <a:latin typeface="Times New Roman" panose="02020603050405020304" pitchFamily="18" charset="0"/>
                <a:cs typeface="Times New Roman" panose="02020603050405020304" pitchFamily="18" charset="0"/>
              </a:rPr>
              <a:t>       </a:t>
            </a: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a:t>
            </a:r>
            <a:r>
              <a:rPr lang="en-GB" sz="1400" dirty="0">
                <a:latin typeface="Times New Roman" panose="02020603050405020304" pitchFamily="18" charset="0"/>
                <a:cs typeface="Times New Roman" panose="02020603050405020304" pitchFamily="18" charset="0"/>
              </a:rPr>
              <a:t>, J. K. 2008b. EGM2008: An </a:t>
            </a:r>
            <a:r>
              <a:rPr lang="en-GB" sz="1400" dirty="0" smtClean="0">
                <a:latin typeface="Times New Roman" panose="02020603050405020304" pitchFamily="18" charset="0"/>
                <a:cs typeface="Times New Roman" panose="02020603050405020304" pitchFamily="18" charset="0"/>
              </a:rPr>
              <a:t> overview </a:t>
            </a:r>
            <a:r>
              <a:rPr lang="en-GB" sz="1400" dirty="0">
                <a:latin typeface="Times New Roman" panose="02020603050405020304" pitchFamily="18" charset="0"/>
                <a:cs typeface="Times New Roman" panose="02020603050405020304" pitchFamily="18" charset="0"/>
              </a:rPr>
              <a:t>of its development and evaluation. National Geospatial-Intelligence Agency, USA, conf.: Gravity, Geoid and Earth Observation 2008, </a:t>
            </a:r>
            <a:r>
              <a:rPr lang="en-GB" sz="1400" dirty="0" err="1">
                <a:latin typeface="Times New Roman" panose="02020603050405020304" pitchFamily="18" charset="0"/>
                <a:cs typeface="Times New Roman" panose="02020603050405020304" pitchFamily="18" charset="0"/>
              </a:rPr>
              <a:t>Chania</a:t>
            </a:r>
            <a:r>
              <a:rPr lang="en-GB" sz="1400" dirty="0">
                <a:latin typeface="Times New Roman" panose="02020603050405020304" pitchFamily="18" charset="0"/>
                <a:cs typeface="Times New Roman" panose="02020603050405020304" pitchFamily="18" charset="0"/>
              </a:rPr>
              <a:t>, Crete, Greece, 23–27 June 2008.</a:t>
            </a:r>
            <a:endParaRPr lang="cs-CZ" sz="1400" dirty="0">
              <a:latin typeface="Times New Roman" panose="02020603050405020304" pitchFamily="18" charset="0"/>
              <a:cs typeface="Times New Roman" panose="02020603050405020304" pitchFamily="18" charset="0"/>
            </a:endParaRPr>
          </a:p>
          <a:p>
            <a:r>
              <a:rPr lang="en-GB" sz="1400" cap="small" dirty="0" smtClean="0">
                <a:latin typeface="Times New Roman" panose="02020603050405020304" pitchFamily="18" charset="0"/>
                <a:cs typeface="Times New Roman" panose="02020603050405020304" pitchFamily="18" charset="0"/>
              </a:rPr>
              <a:t>      </a:t>
            </a:r>
            <a:r>
              <a:rPr lang="en-GB" sz="1400" cap="small" dirty="0" err="1" smtClean="0">
                <a:latin typeface="Times New Roman" panose="02020603050405020304" pitchFamily="18" charset="0"/>
                <a:cs typeface="Times New Roman" panose="02020603050405020304" pitchFamily="18" charset="0"/>
              </a:rPr>
              <a:t>Pavlis</a:t>
            </a:r>
            <a:r>
              <a:rPr lang="en-GB" sz="1400" cap="small" dirty="0">
                <a:latin typeface="Times New Roman" panose="02020603050405020304" pitchFamily="18" charset="0"/>
                <a:cs typeface="Times New Roman" panose="02020603050405020304" pitchFamily="18" charset="0"/>
              </a:rPr>
              <a:t>, N. K., Holmes, S. A., Kenyon, S. C. &amp; Factor,</a:t>
            </a:r>
            <a:r>
              <a:rPr lang="en-GB" sz="1400" dirty="0">
                <a:latin typeface="Times New Roman" panose="02020603050405020304" pitchFamily="18" charset="0"/>
                <a:cs typeface="Times New Roman" panose="02020603050405020304" pitchFamily="18" charset="0"/>
              </a:rPr>
              <a:t> J. K. 2012. The development and evaluation of the Earth Gravitational Model 2008 (EGM2008).  J. </a:t>
            </a:r>
            <a:r>
              <a:rPr lang="en-GB" sz="1400" dirty="0" err="1">
                <a:latin typeface="Times New Roman" panose="02020603050405020304" pitchFamily="18" charset="0"/>
                <a:cs typeface="Times New Roman" panose="02020603050405020304" pitchFamily="18" charset="0"/>
              </a:rPr>
              <a:t>Geophys</a:t>
            </a:r>
            <a:r>
              <a:rPr lang="en-GB" sz="1400" dirty="0">
                <a:latin typeface="Times New Roman" panose="02020603050405020304" pitchFamily="18" charset="0"/>
                <a:cs typeface="Times New Roman" panose="02020603050405020304" pitchFamily="18" charset="0"/>
              </a:rPr>
              <a:t>. Res. 17, B04406, </a:t>
            </a:r>
            <a:r>
              <a:rPr lang="en-GB" sz="1400" dirty="0" err="1">
                <a:latin typeface="Times New Roman" panose="02020603050405020304" pitchFamily="18" charset="0"/>
                <a:cs typeface="Times New Roman" panose="02020603050405020304" pitchFamily="18" charset="0"/>
              </a:rPr>
              <a:t>doi</a:t>
            </a:r>
            <a:r>
              <a:rPr lang="en-GB" sz="1400" dirty="0">
                <a:latin typeface="Times New Roman" panose="02020603050405020304" pitchFamily="18" charset="0"/>
                <a:cs typeface="Times New Roman" panose="02020603050405020304" pitchFamily="18" charset="0"/>
              </a:rPr>
              <a:t>:</a:t>
            </a:r>
            <a:r>
              <a:rPr lang="en-GB" sz="1400" dirty="0" smtClean="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10.1029/2011JB008916, 2012.</a:t>
            </a:r>
            <a:endParaRPr lang="cs-CZ"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r>
              <a:rPr lang="en-GB" sz="1400" cap="small" dirty="0" err="1">
                <a:latin typeface="Times New Roman" panose="02020603050405020304" pitchFamily="18" charset="0"/>
                <a:cs typeface="Times New Roman" panose="02020603050405020304" pitchFamily="18" charset="0"/>
              </a:rPr>
              <a:t>Förste</a:t>
            </a:r>
            <a:r>
              <a:rPr lang="en-GB" sz="1400" cap="small" dirty="0">
                <a:latin typeface="Times New Roman" panose="02020603050405020304" pitchFamily="18" charset="0"/>
                <a:cs typeface="Times New Roman" panose="02020603050405020304" pitchFamily="18" charset="0"/>
              </a:rPr>
              <a:t> Ch., </a:t>
            </a:r>
            <a:r>
              <a:rPr lang="en-GB" sz="1400" cap="small" dirty="0" err="1">
                <a:latin typeface="Times New Roman" panose="02020603050405020304" pitchFamily="18" charset="0"/>
                <a:cs typeface="Times New Roman" panose="02020603050405020304" pitchFamily="18" charset="0"/>
              </a:rPr>
              <a:t>Bruinsma</a:t>
            </a:r>
            <a:r>
              <a:rPr lang="en-GB" sz="1400" cap="small" dirty="0">
                <a:latin typeface="Times New Roman" panose="02020603050405020304" pitchFamily="18" charset="0"/>
                <a:cs typeface="Times New Roman" panose="02020603050405020304" pitchFamily="18" charset="0"/>
              </a:rPr>
              <a:t> S., </a:t>
            </a:r>
            <a:r>
              <a:rPr lang="en-GB" sz="1400" cap="small" dirty="0" err="1">
                <a:latin typeface="Times New Roman" panose="02020603050405020304" pitchFamily="18" charset="0"/>
                <a:cs typeface="Times New Roman" panose="02020603050405020304" pitchFamily="18" charset="0"/>
              </a:rPr>
              <a:t>Abrykosov</a:t>
            </a:r>
            <a:r>
              <a:rPr lang="en-GB" sz="1400" cap="small" dirty="0">
                <a:latin typeface="Times New Roman" panose="02020603050405020304" pitchFamily="18" charset="0"/>
                <a:cs typeface="Times New Roman" panose="02020603050405020304" pitchFamily="18" charset="0"/>
              </a:rPr>
              <a:t> O., </a:t>
            </a:r>
            <a:r>
              <a:rPr lang="en-GB" sz="1400" cap="small" dirty="0" err="1">
                <a:latin typeface="Times New Roman" panose="02020603050405020304" pitchFamily="18" charset="0"/>
                <a:cs typeface="Times New Roman" panose="02020603050405020304" pitchFamily="18" charset="0"/>
              </a:rPr>
              <a:t>Lemoine</a:t>
            </a:r>
            <a:r>
              <a:rPr lang="en-GB" sz="1400" cap="small" dirty="0">
                <a:latin typeface="Times New Roman" panose="02020603050405020304" pitchFamily="18" charset="0"/>
                <a:cs typeface="Times New Roman" panose="02020603050405020304" pitchFamily="18" charset="0"/>
              </a:rPr>
              <a:t> J-M. </a:t>
            </a:r>
            <a:r>
              <a:rPr lang="en-GB" sz="1400" i="1" dirty="0">
                <a:latin typeface="Times New Roman" panose="02020603050405020304" pitchFamily="18" charset="0"/>
                <a:cs typeface="Times New Roman" panose="02020603050405020304" pitchFamily="18" charset="0"/>
              </a:rPr>
              <a:t>et al </a:t>
            </a:r>
            <a:r>
              <a:rPr lang="en-GB" sz="1400" cap="small" dirty="0" smtClean="0">
                <a:latin typeface="Times New Roman" panose="02020603050405020304" pitchFamily="18" charset="0"/>
                <a:cs typeface="Times New Roman" panose="02020603050405020304" pitchFamily="18" charset="0"/>
              </a:rPr>
              <a:t>2014</a:t>
            </a:r>
            <a:r>
              <a:rPr lang="en-GB" sz="1400" cap="small"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rPr>
              <a:t> The latest combined global gravity field model including GOCE data up to degree and order 2190 of GFZ Potsdam and GRGS Toulouse (EIGEN 6C4). 5th GOCE user workshop, Paris 25 – 28, Nov. 2014.</a:t>
            </a:r>
            <a:endParaRPr lang="cs-CZ"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a:t>
            </a:r>
            <a:r>
              <a:rPr lang="en-GB" sz="1400" cap="small" dirty="0" err="1">
                <a:latin typeface="Times New Roman" panose="02020603050405020304" pitchFamily="18" charset="0"/>
                <a:cs typeface="Times New Roman" panose="02020603050405020304" pitchFamily="18" charset="0"/>
              </a:rPr>
              <a:t>Fretwell</a:t>
            </a:r>
            <a:r>
              <a:rPr lang="en-GB" sz="1400" cap="small" dirty="0">
                <a:latin typeface="Times New Roman" panose="02020603050405020304" pitchFamily="18" charset="0"/>
                <a:cs typeface="Times New Roman" panose="02020603050405020304" pitchFamily="18" charset="0"/>
              </a:rPr>
              <a:t> P, Pritchard H, Vaughan D, </a:t>
            </a:r>
            <a:r>
              <a:rPr lang="en-GB" sz="1400" cap="small" dirty="0" err="1">
                <a:latin typeface="Times New Roman" panose="02020603050405020304" pitchFamily="18" charset="0"/>
                <a:cs typeface="Times New Roman" panose="02020603050405020304" pitchFamily="18" charset="0"/>
              </a:rPr>
              <a:t>Bamber</a:t>
            </a:r>
            <a:r>
              <a:rPr lang="en-GB" sz="1400" cap="small" dirty="0">
                <a:latin typeface="Times New Roman" panose="02020603050405020304" pitchFamily="18" charset="0"/>
                <a:cs typeface="Times New Roman" panose="02020603050405020304" pitchFamily="18" charset="0"/>
              </a:rPr>
              <a:t> J</a:t>
            </a:r>
            <a:r>
              <a:rPr lang="en-GB" sz="1400" dirty="0">
                <a:latin typeface="Times New Roman" panose="02020603050405020304" pitchFamily="18" charset="0"/>
                <a:cs typeface="Times New Roman" panose="02020603050405020304" pitchFamily="18" charset="0"/>
              </a:rPr>
              <a:t>, </a:t>
            </a:r>
            <a:r>
              <a:rPr lang="en-GB" sz="1400" i="1" dirty="0">
                <a:latin typeface="Times New Roman" panose="02020603050405020304" pitchFamily="18" charset="0"/>
                <a:cs typeface="Times New Roman" panose="02020603050405020304" pitchFamily="18" charset="0"/>
              </a:rPr>
              <a:t>et al.</a:t>
            </a:r>
            <a:r>
              <a:rPr lang="en-GB" sz="1400" dirty="0">
                <a:latin typeface="Times New Roman" panose="02020603050405020304" pitchFamily="18" charset="0"/>
                <a:cs typeface="Times New Roman" panose="02020603050405020304" pitchFamily="18" charset="0"/>
              </a:rPr>
              <a:t> 2013. Bedmap2: improved ice bed, surface and thickness datasets for Antarctica. </a:t>
            </a:r>
            <a:r>
              <a:rPr lang="en-GB" sz="1400" i="1" dirty="0">
                <a:latin typeface="Times New Roman" panose="02020603050405020304" pitchFamily="18" charset="0"/>
                <a:cs typeface="Times New Roman" panose="02020603050405020304" pitchFamily="18" charset="0"/>
              </a:rPr>
              <a:t>The </a:t>
            </a:r>
            <a:r>
              <a:rPr lang="en-GB" sz="1400" i="1" dirty="0" err="1">
                <a:latin typeface="Times New Roman" panose="02020603050405020304" pitchFamily="18" charset="0"/>
                <a:cs typeface="Times New Roman" panose="02020603050405020304" pitchFamily="18" charset="0"/>
              </a:rPr>
              <a:t>Cryosphere</a:t>
            </a:r>
            <a:r>
              <a:rPr lang="en-GB" sz="1400" dirty="0">
                <a:latin typeface="Times New Roman" panose="02020603050405020304" pitchFamily="18" charset="0"/>
                <a:cs typeface="Times New Roman" panose="02020603050405020304" pitchFamily="18" charset="0"/>
              </a:rPr>
              <a:t>, 7, 375–393, 2013, </a:t>
            </a:r>
            <a:endParaRPr lang="en-GB" sz="1400" dirty="0" smtClean="0">
              <a:latin typeface="Times New Roman" panose="02020603050405020304" pitchFamily="18" charset="0"/>
              <a:cs typeface="Times New Roman" panose="02020603050405020304" pitchFamily="18" charset="0"/>
            </a:endParaRPr>
          </a:p>
          <a:p>
            <a:r>
              <a:rPr lang="en-GB" sz="1400" dirty="0" err="1" smtClean="0">
                <a:latin typeface="Times New Roman" panose="02020603050405020304" pitchFamily="18" charset="0"/>
                <a:cs typeface="Times New Roman" panose="02020603050405020304" pitchFamily="18" charset="0"/>
              </a:rPr>
              <a:t>doi</a:t>
            </a:r>
            <a:r>
              <a:rPr lang="en-GB" sz="1400" dirty="0" smtClean="0">
                <a:latin typeface="Times New Roman" panose="02020603050405020304" pitchFamily="18" charset="0"/>
                <a:cs typeface="Times New Roman" panose="02020603050405020304" pitchFamily="18" charset="0"/>
              </a:rPr>
              <a:t>: 10.5194/tc-7-375-2013; </a:t>
            </a:r>
            <a:r>
              <a:rPr lang="en-GB" sz="1400" u="sng" dirty="0" smtClean="0">
                <a:latin typeface="Times New Roman" panose="02020603050405020304" pitchFamily="18" charset="0"/>
                <a:cs typeface="Times New Roman" panose="02020603050405020304" pitchFamily="18" charset="0"/>
                <a:hlinkClick r:id="rId2"/>
              </a:rPr>
              <a:t>https</a:t>
            </a:r>
            <a:r>
              <a:rPr lang="en-GB" sz="1400" u="sng" dirty="0">
                <a:latin typeface="Times New Roman" panose="02020603050405020304" pitchFamily="18" charset="0"/>
                <a:cs typeface="Times New Roman" panose="02020603050405020304" pitchFamily="18" charset="0"/>
                <a:hlinkClick r:id="rId2"/>
              </a:rPr>
              <a:t>://secure.antarctica.ac.uk/data/-bedmap2/</a:t>
            </a:r>
            <a:r>
              <a:rPr lang="en-US" sz="1400" dirty="0" smtClean="0">
                <a:latin typeface="Times New Roman" panose="02020603050405020304" pitchFamily="18" charset="0"/>
                <a:cs typeface="Times New Roman" panose="02020603050405020304" pitchFamily="18" charset="0"/>
              </a:rPr>
              <a:t>                                      </a:t>
            </a:r>
          </a:p>
          <a:p>
            <a:endParaRPr lang="en-US" sz="1400" dirty="0">
              <a:latin typeface="Times New Roman" panose="02020603050405020304" pitchFamily="18" charset="0"/>
              <a:cs typeface="Times New Roman" panose="02020603050405020304" pitchFamily="18" charset="0"/>
            </a:endParaRPr>
          </a:p>
          <a:p>
            <a:endParaRPr lang="en-US" sz="1400" dirty="0" smtClean="0">
              <a:latin typeface="Times New Roman" panose="02020603050405020304" pitchFamily="18" charset="0"/>
              <a:cs typeface="Times New Roman" panose="02020603050405020304" pitchFamily="18" charset="0"/>
            </a:endParaRPr>
          </a:p>
          <a:p>
            <a:endParaRPr lang="en-US" dirty="0"/>
          </a:p>
          <a:p>
            <a:endParaRPr lang="en-US" dirty="0" smtClean="0"/>
          </a:p>
          <a:p>
            <a:r>
              <a:rPr lang="en-US" dirty="0" smtClean="0"/>
              <a:t>                            </a:t>
            </a:r>
            <a:endParaRPr lang="cs-CZ" dirty="0"/>
          </a:p>
        </p:txBody>
      </p:sp>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3400" y="457200"/>
            <a:ext cx="8610600" cy="533400"/>
          </a:xfrm>
        </p:spPr>
        <p:txBody>
          <a:bodyPr/>
          <a:lstStyle/>
          <a:p>
            <a:pPr algn="l" eaLnBrk="1" hangingPunct="1"/>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a:t>
            </a:r>
            <a:r>
              <a:rPr lang="en-US" altLang="cs-CZ" sz="2500" b="1" smtClean="0">
                <a:solidFill>
                  <a:srgbClr val="006200"/>
                </a:solidFill>
                <a:latin typeface="Helvetica" panose="020B0604020202020204" pitchFamily="34" charset="0"/>
              </a:rPr>
              <a:t>5</a:t>
            </a:r>
            <a:r>
              <a:rPr lang="en-US" altLang="cs-CZ" sz="2500" b="1" smtClean="0">
                <a:solidFill>
                  <a:srgbClr val="006200"/>
                </a:solidFill>
                <a:latin typeface="Helvetica" panose="020B0604020202020204" pitchFamily="34" charset="0"/>
                <a:sym typeface="Symbol" panose="05050102010706020507" pitchFamily="18" charset="2"/>
              </a:rPr>
              <a:t> g</a:t>
            </a:r>
            <a:r>
              <a:rPr lang="en-US" altLang="cs-CZ" sz="2500" b="1" smtClean="0">
                <a:solidFill>
                  <a:srgbClr val="006200"/>
                </a:solidFill>
                <a:latin typeface="Helvetica" panose="020B0604020202020204" pitchFamily="34" charset="0"/>
              </a:rPr>
              <a:t> </a:t>
            </a:r>
            <a:r>
              <a:rPr lang="en-US" altLang="cs-CZ" sz="2500" b="1" smtClean="0">
                <a:solidFill>
                  <a:srgbClr val="006200"/>
                </a:solidFill>
                <a:latin typeface="Helvetica" panose="020B0604020202020204" pitchFamily="34" charset="0"/>
                <a:sym typeface="Symbol" panose="05050102010706020507" pitchFamily="18" charset="2"/>
              </a:rPr>
              <a:t>Commission Error:  EGM2008 </a:t>
            </a:r>
            <a:r>
              <a:rPr lang="en-US" altLang="cs-CZ" sz="2500" b="1" smtClean="0">
                <a:solidFill>
                  <a:srgbClr val="006200"/>
                </a:solidFill>
                <a:latin typeface="Helvetica" panose="020B0604020202020204" pitchFamily="34" charset="0"/>
              </a:rPr>
              <a:t>      (Nmax=2159)</a:t>
            </a:r>
          </a:p>
        </p:txBody>
      </p:sp>
      <p:sp>
        <p:nvSpPr>
          <p:cNvPr id="15363" name="Rectangle 3"/>
          <p:cNvSpPr>
            <a:spLocks noChangeArrowheads="1"/>
          </p:cNvSpPr>
          <p:nvPr/>
        </p:nvSpPr>
        <p:spPr bwMode="auto">
          <a:xfrm flipV="1">
            <a:off x="228600" y="914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5364" name="Rectangle 4"/>
          <p:cNvSpPr>
            <a:spLocks noChangeArrowheads="1"/>
          </p:cNvSpPr>
          <p:nvPr/>
        </p:nvSpPr>
        <p:spPr bwMode="auto">
          <a:xfrm>
            <a:off x="2141538" y="63769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sp>
        <p:nvSpPr>
          <p:cNvPr id="15365" name="AutoShape 5"/>
          <p:cNvSpPr>
            <a:spLocks noChangeArrowheads="1"/>
          </p:cNvSpPr>
          <p:nvPr/>
        </p:nvSpPr>
        <p:spPr bwMode="auto">
          <a:xfrm rot="5400000">
            <a:off x="176213" y="650875"/>
            <a:ext cx="211138" cy="128587"/>
          </a:xfrm>
          <a:prstGeom prst="triangle">
            <a:avLst>
              <a:gd name="adj"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cs-CZ" altLang="cs-CZ" sz="1800"/>
          </a:p>
        </p:txBody>
      </p:sp>
      <p:pic>
        <p:nvPicPr>
          <p:cNvPr id="15366" name="Picture 6" descr="Dg_s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38" y="1068388"/>
            <a:ext cx="8208962"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cs-CZ" altLang="cs-CZ" smtClean="0"/>
          </a:p>
        </p:txBody>
      </p:sp>
      <p:sp>
        <p:nvSpPr>
          <p:cNvPr id="16387" name="Rectangle 3"/>
          <p:cNvSpPr>
            <a:spLocks noGrp="1" noChangeArrowheads="1"/>
          </p:cNvSpPr>
          <p:nvPr>
            <p:ph type="body" idx="1"/>
          </p:nvPr>
        </p:nvSpPr>
        <p:spPr>
          <a:xfrm>
            <a:off x="107950" y="549275"/>
            <a:ext cx="8893175" cy="7100888"/>
          </a:xfrm>
        </p:spPr>
        <p:txBody>
          <a:bodyPr/>
          <a:lstStyle/>
          <a:p>
            <a:pPr algn="ctr" eaLnBrk="1" hangingPunct="1">
              <a:lnSpc>
                <a:spcPct val="80000"/>
              </a:lnSpc>
              <a:spcBef>
                <a:spcPct val="0"/>
              </a:spcBef>
              <a:buFontTx/>
              <a:buNone/>
            </a:pPr>
            <a:r>
              <a:rPr lang="en-US" altLang="cs-CZ" sz="400" b="1" dirty="0" smtClean="0">
                <a:solidFill>
                  <a:srgbClr val="1F497D"/>
                </a:solidFill>
                <a:latin typeface="Times New Roman" panose="02020603050405020304" pitchFamily="18" charset="0"/>
              </a:rPr>
              <a:t>The Gravity Field Model EIGEN-6C4</a:t>
            </a:r>
            <a:endParaRPr lang="cs-CZ" altLang="cs-CZ" sz="500" dirty="0" smtClean="0"/>
          </a:p>
          <a:p>
            <a:pPr algn="just" eaLnBrk="1" hangingPunct="1">
              <a:lnSpc>
                <a:spcPct val="80000"/>
              </a:lnSpc>
              <a:spcBef>
                <a:spcPct val="0"/>
              </a:spcBef>
              <a:buFontTx/>
              <a:buNone/>
            </a:pPr>
            <a:r>
              <a:rPr lang="en-US" altLang="cs-CZ" sz="2000" b="1" dirty="0" smtClean="0">
                <a:latin typeface="Times New Roman" panose="02020603050405020304" pitchFamily="18" charset="0"/>
              </a:rPr>
              <a:t>     </a:t>
            </a:r>
            <a:r>
              <a:rPr lang="en-US" altLang="cs-CZ" sz="2400" b="1" dirty="0" smtClean="0">
                <a:latin typeface="Times New Roman" panose="02020603050405020304" pitchFamily="18" charset="0"/>
              </a:rPr>
              <a:t>EIGEN-6C4 (</a:t>
            </a:r>
            <a:r>
              <a:rPr lang="en-GB" sz="2000" i="1" dirty="0" smtClean="0"/>
              <a:t>E</a:t>
            </a:r>
            <a:r>
              <a:rPr lang="en-GB" sz="2000" dirty="0" smtClean="0"/>
              <a:t>uropean </a:t>
            </a:r>
            <a:r>
              <a:rPr lang="en-GB" sz="2000" i="1" dirty="0"/>
              <a:t>I</a:t>
            </a:r>
            <a:r>
              <a:rPr lang="en-GB" sz="2000" dirty="0"/>
              <a:t>mproved </a:t>
            </a:r>
            <a:r>
              <a:rPr lang="en-GB" sz="2000" i="1" dirty="0"/>
              <a:t>G</a:t>
            </a:r>
            <a:r>
              <a:rPr lang="en-GB" sz="2000" dirty="0"/>
              <a:t>ravity model of the </a:t>
            </a:r>
            <a:r>
              <a:rPr lang="en-GB" sz="2000" i="1" dirty="0"/>
              <a:t>E</a:t>
            </a:r>
            <a:r>
              <a:rPr lang="en-GB" sz="2000" dirty="0"/>
              <a:t>arth by </a:t>
            </a:r>
            <a:r>
              <a:rPr lang="en-GB" sz="2000" i="1" dirty="0"/>
              <a:t>N</a:t>
            </a:r>
            <a:r>
              <a:rPr lang="en-GB" sz="2000" dirty="0"/>
              <a:t>ew </a:t>
            </a:r>
            <a:r>
              <a:rPr lang="en-GB" sz="2000" dirty="0" smtClean="0"/>
              <a:t>techniques</a:t>
            </a:r>
            <a:r>
              <a:rPr lang="en-US" altLang="cs-CZ" sz="2000" b="1" dirty="0" smtClean="0">
                <a:latin typeface="Times New Roman" panose="02020603050405020304" pitchFamily="18" charset="0"/>
              </a:rPr>
              <a:t>) </a:t>
            </a:r>
            <a:r>
              <a:rPr lang="en-US" altLang="cs-CZ" sz="2000" dirty="0" smtClean="0">
                <a:latin typeface="Times New Roman" panose="02020603050405020304" pitchFamily="18" charset="0"/>
              </a:rPr>
              <a:t>is a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resolution</a:t>
            </a:r>
            <a:r>
              <a:rPr lang="en-US" altLang="cs-CZ" sz="2000" dirty="0" smtClean="0">
                <a:latin typeface="Times New Roman" panose="02020603050405020304" pitchFamily="18" charset="0"/>
              </a:rPr>
              <a:t> static global combined gravity field model</a:t>
            </a: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up to degree and order 2190. It has been elaborated jointly by GFZ Potsdam and GRGS Toulouse </a:t>
            </a:r>
            <a:r>
              <a:rPr lang="cs-CZ" altLang="cs-CZ" sz="2000" dirty="0" smtClean="0">
                <a:latin typeface="Times New Roman" panose="02020603050405020304" pitchFamily="18" charset="0"/>
              </a:rPr>
              <a:t>(</a:t>
            </a:r>
            <a:r>
              <a:rPr lang="cs-CZ" altLang="cs-CZ" sz="2000" dirty="0" err="1" smtClean="0">
                <a:latin typeface="Times New Roman" panose="02020603050405020304" pitchFamily="18" charset="0"/>
              </a:rPr>
              <a:t>Foer</a:t>
            </a:r>
            <a:r>
              <a:rPr lang="en-US" altLang="cs-CZ" sz="2000" dirty="0" smtClean="0">
                <a:latin typeface="Times New Roman" panose="02020603050405020304" pitchFamily="18" charset="0"/>
              </a:rPr>
              <a:t>s</a:t>
            </a:r>
            <a:r>
              <a:rPr lang="cs-CZ" altLang="cs-CZ" sz="2000" dirty="0" err="1" smtClean="0">
                <a:latin typeface="Times New Roman" panose="02020603050405020304" pitchFamily="18" charset="0"/>
              </a:rPr>
              <a:t>te</a:t>
            </a:r>
            <a:r>
              <a:rPr lang="cs-CZ" altLang="cs-CZ" sz="2000" dirty="0" smtClean="0">
                <a:latin typeface="Times New Roman" panose="02020603050405020304" pitchFamily="18" charset="0"/>
              </a:rPr>
              <a:t> et al. 2014)</a:t>
            </a:r>
            <a:r>
              <a:rPr lang="en-US" altLang="cs-CZ" sz="2000" dirty="0" smtClean="0">
                <a:latin typeface="Times New Roman" panose="02020603050405020304" pitchFamily="18" charset="0"/>
              </a:rPr>
              <a:t> and contains the following satellite and ground data:</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LAGEOS (for degrees of harmonics from 2 to30)</a:t>
            </a:r>
            <a:r>
              <a:rPr lang="cs-CZ" altLang="cs-CZ" sz="2000" dirty="0" smtClean="0">
                <a:latin typeface="Times New Roman" panose="02020603050405020304" pitchFamily="18" charset="0"/>
              </a:rPr>
              <a:t> </a:t>
            </a:r>
            <a:endParaRPr lang="en-US"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orbiting</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geodynamic</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satellite</a:t>
            </a:r>
            <a:r>
              <a:rPr lang="en-US" altLang="cs-CZ" sz="2000" dirty="0" smtClean="0">
                <a:latin typeface="Times New Roman" panose="02020603050405020304" pitchFamily="18" charset="0"/>
              </a:rPr>
              <a:t>: 1985 – 2010</a:t>
            </a: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Previous gravity model GRACE RL03 GRGS (deg. 2 - 130): </a:t>
            </a:r>
          </a:p>
          <a:p>
            <a:pPr algn="just" eaLnBrk="1" hangingPunct="1">
              <a:lnSpc>
                <a:spcPct val="80000"/>
              </a:lnSpc>
              <a:spcBef>
                <a:spcPct val="0"/>
              </a:spcBef>
              <a:buFontTx/>
              <a:buNone/>
            </a:pPr>
            <a:r>
              <a:rPr lang="en-US" altLang="cs-CZ" sz="2000" dirty="0" smtClean="0">
                <a:latin typeface="Times New Roman" panose="02020603050405020304" pitchFamily="18" charset="0"/>
              </a:rPr>
              <a:t>     ten years 2003 – 2012</a:t>
            </a: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GOCE-SGG data, processed by the direct approach incl. the gravity gradient components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xx</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yy</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zz</a:t>
            </a:r>
            <a:r>
              <a:rPr lang="en-US" altLang="cs-CZ" sz="2000" dirty="0" smtClean="0">
                <a:latin typeface="Times New Roman" panose="02020603050405020304" pitchFamily="18" charset="0"/>
              </a:rPr>
              <a:t> and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xz</a:t>
            </a:r>
            <a:r>
              <a:rPr lang="en-US" altLang="cs-CZ" sz="2000" dirty="0" smtClean="0">
                <a:latin typeface="Times New Roman" panose="02020603050405020304" pitchFamily="18" charset="0"/>
              </a:rPr>
              <a:t> throughout whole life of the GOCE satellite. The GOCE polar gaps were stabilized…</a:t>
            </a: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 </a:t>
            </a:r>
            <a:r>
              <a:rPr lang="cs-CZ" altLang="cs-CZ" sz="2000" i="1" dirty="0" smtClean="0">
                <a:latin typeface="Times New Roman" panose="02020603050405020304" pitchFamily="18" charset="0"/>
              </a:rPr>
              <a:t>T</a:t>
            </a:r>
            <a:r>
              <a:rPr lang="en-US" altLang="cs-CZ" sz="2000" i="1" dirty="0" err="1" smtClean="0">
                <a:latin typeface="Times New Roman" panose="02020603050405020304" pitchFamily="18" charset="0"/>
              </a:rPr>
              <a:t>errestrial</a:t>
            </a:r>
            <a:r>
              <a:rPr lang="en-US" altLang="cs-CZ" sz="2000" i="1" dirty="0" smtClean="0">
                <a:latin typeface="Times New Roman" panose="02020603050405020304" pitchFamily="18" charset="0"/>
              </a:rPr>
              <a:t> data</a:t>
            </a:r>
            <a:r>
              <a:rPr lang="en-US" altLang="cs-CZ" sz="2000" dirty="0" smtClean="0">
                <a:latin typeface="Times New Roman" panose="02020603050405020304" pitchFamily="18" charset="0"/>
              </a:rPr>
              <a:t> (max degree 370): DTU12 ocean geoid data and an EGM2008 geoid height grid for the continents.</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The combination of these different satellite and surface data sets has been done by a band-limited combination of normal equations (to max degree 370), which are generated from observation equations for the spherical harmonic coefficients. The resulted solution to degree/order 370 has been extended to degree/order 2190 by </a:t>
            </a: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a block diagonal solution using the DTU10 global gravity anomaly data grid.</a:t>
            </a: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320434"/>
            <a:ext cx="6300192" cy="2652381"/>
          </a:xfrm>
          <a:prstGeom prst="rect">
            <a:avLst/>
          </a:prstGeom>
        </p:spPr>
      </p:pic>
      <p:sp>
        <p:nvSpPr>
          <p:cNvPr id="3" name="Rectangle 1"/>
          <p:cNvSpPr>
            <a:spLocks noChangeArrowheads="1"/>
          </p:cNvSpPr>
          <p:nvPr/>
        </p:nvSpPr>
        <p:spPr bwMode="auto">
          <a:xfrm>
            <a:off x="179512" y="116632"/>
            <a:ext cx="9196944" cy="307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76176" numCol="1" anchor="ctr" anchorCtr="0" compatLnSpc="1">
            <a:prstTxWarp prst="textNoShape">
              <a:avLst/>
            </a:prstTxWarp>
            <a:spAutoFit/>
          </a:body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A usual simple estimation of the smallest representable feature of the gravity field</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or the shortest half-wavelength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half</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(as a distance on the sphere)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that can be resolved with all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C</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lm</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S</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lm</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to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is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half</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 π R/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or equivalently, taking the circumference 2</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πR = </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40 050 km: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half</a:t>
            </a:r>
            <a:r>
              <a:rPr kumimoji="0" lang="en-GB" i="1"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 2 π R/ 2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r>
              <a:rPr kumimoji="0" lang="en-GB"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 = 40 050/ 2 </a:t>
            </a:r>
            <a:r>
              <a:rPr kumimoji="0" lang="en-GB" i="1" u="none" strike="noStrike" cap="none" normalizeH="0" baseline="0" dirty="0" err="1" smtClean="0">
                <a:ln>
                  <a:noFill/>
                </a:ln>
                <a:solidFill>
                  <a:schemeClr val="tx1"/>
                </a:solidFill>
                <a:effectLst/>
                <a:latin typeface="+mn-lt"/>
                <a:ea typeface="Times New Roman" panose="02020603050405020304" pitchFamily="18" charset="0"/>
                <a:cs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cs typeface="Times New Roman" panose="02020603050405020304" pitchFamily="18" charset="0"/>
              </a:rPr>
              <a:t>max</a:t>
            </a:r>
            <a:endParaRPr kumimoji="0" lang="en-GB" i="1" u="none" strike="noStrike" cap="none" normalizeH="0" baseline="-30000" dirty="0" smtClean="0">
              <a:ln>
                <a:noFill/>
              </a:ln>
              <a:solidFill>
                <a:schemeClr val="tx1"/>
              </a:solidFill>
              <a:effectLst/>
              <a:latin typeface="+mn-lt"/>
              <a:ea typeface="Times New Roman" panose="02020603050405020304" pitchFamily="18" charset="0"/>
              <a:cs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i="1" u="none" strike="noStrike" cap="none" normalizeH="0" baseline="-30000" dirty="0" smtClean="0">
              <a:ln>
                <a:noFill/>
              </a:ln>
              <a:solidFill>
                <a:schemeClr val="tx1"/>
              </a:solidFill>
              <a:effectLst/>
              <a:latin typeface="+mn-lt"/>
              <a:ea typeface="Times New Roman" panose="02020603050405020304" pitchFamily="18" charset="0"/>
              <a:cs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i="0" u="none" strike="noStrike" cap="none" normalizeH="0" baseline="0" dirty="0" smtClean="0">
                <a:ln>
                  <a:noFill/>
                </a:ln>
                <a:solidFill>
                  <a:schemeClr val="tx1"/>
                </a:solidFill>
                <a:effectLst/>
                <a:latin typeface="+mn-lt"/>
                <a:ea typeface="Times New Roman" panose="02020603050405020304" pitchFamily="18" charset="0"/>
              </a:rPr>
              <a:t>For </a:t>
            </a:r>
            <a:r>
              <a:rPr kumimoji="0" lang="en-GB" i="1" u="none" strike="noStrike" cap="none" normalizeH="0" baseline="0" dirty="0" err="1" smtClean="0">
                <a:ln>
                  <a:noFill/>
                </a:ln>
                <a:solidFill>
                  <a:schemeClr val="tx1"/>
                </a:solidFill>
                <a:effectLst/>
                <a:latin typeface="+mn-lt"/>
                <a:ea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rPr>
              <a:t>max</a:t>
            </a:r>
            <a:r>
              <a:rPr kumimoji="0" lang="en-GB" i="1" u="none" strike="noStrike" cap="none" normalizeH="0" baseline="0" dirty="0" smtClean="0">
                <a:ln>
                  <a:noFill/>
                </a:ln>
                <a:solidFill>
                  <a:schemeClr val="tx1"/>
                </a:solidFill>
                <a:effectLst/>
                <a:latin typeface="+mn-lt"/>
                <a:ea typeface="Times New Roman" panose="02020603050405020304" pitchFamily="18" charset="0"/>
              </a:rPr>
              <a:t>= 300 </a:t>
            </a:r>
            <a:r>
              <a:rPr kumimoji="0" lang="en-GB" i="0" u="none" strike="noStrike" cap="none" normalizeH="0" baseline="0" dirty="0" smtClean="0">
                <a:ln>
                  <a:noFill/>
                </a:ln>
                <a:solidFill>
                  <a:schemeClr val="tx1"/>
                </a:solidFill>
                <a:effectLst/>
                <a:latin typeface="+mn-lt"/>
                <a:ea typeface="Times New Roman" panose="02020603050405020304" pitchFamily="18" charset="0"/>
              </a:rPr>
              <a:t>and</a:t>
            </a:r>
            <a:r>
              <a:rPr kumimoji="0" lang="en-GB" i="1" u="none" strike="noStrike" cap="none" normalizeH="0" baseline="0" dirty="0" smtClean="0">
                <a:ln>
                  <a:noFill/>
                </a:ln>
                <a:solidFill>
                  <a:schemeClr val="tx1"/>
                </a:solidFill>
                <a:effectLst/>
                <a:latin typeface="+mn-lt"/>
                <a:ea typeface="Times New Roman" panose="02020603050405020304" pitchFamily="18" charset="0"/>
              </a:rPr>
              <a:t> 2190, </a:t>
            </a:r>
            <a:r>
              <a:rPr kumimoji="0" lang="en-GB" i="0" u="none" strike="noStrike" cap="none" normalizeH="0" baseline="0" dirty="0" smtClean="0">
                <a:ln>
                  <a:noFill/>
                </a:ln>
                <a:solidFill>
                  <a:schemeClr val="tx1"/>
                </a:solidFill>
                <a:effectLst/>
                <a:latin typeface="+mn-lt"/>
                <a:ea typeface="Times New Roman" panose="02020603050405020304" pitchFamily="18" charset="0"/>
              </a:rPr>
              <a:t>we have</a:t>
            </a:r>
            <a:r>
              <a:rPr kumimoji="0" lang="en-GB" i="1" u="none" strike="noStrike" cap="none" normalizeH="0" baseline="0" dirty="0" smtClean="0">
                <a:ln>
                  <a:noFill/>
                </a:ln>
                <a:solidFill>
                  <a:schemeClr val="tx1"/>
                </a:solidFill>
                <a:effectLst/>
                <a:latin typeface="+mn-lt"/>
                <a:ea typeface="Times New Roman" panose="02020603050405020304" pitchFamily="18" charset="0"/>
              </a:rPr>
              <a:t> </a:t>
            </a:r>
            <a:r>
              <a:rPr kumimoji="0" lang="en-GB" i="1" u="none" strike="noStrike" cap="none" normalizeH="0" baseline="0" dirty="0" err="1" smtClean="0">
                <a:ln>
                  <a:noFill/>
                </a:ln>
                <a:solidFill>
                  <a:schemeClr val="tx1"/>
                </a:solidFill>
                <a:effectLst/>
                <a:latin typeface="+mn-lt"/>
                <a:ea typeface="Times New Roman" panose="02020603050405020304" pitchFamily="18" charset="0"/>
              </a:rPr>
              <a:t>L</a:t>
            </a:r>
            <a:r>
              <a:rPr kumimoji="0" lang="en-GB" i="1" u="none" strike="noStrike" cap="none" normalizeH="0" baseline="-30000" dirty="0" err="1" smtClean="0">
                <a:ln>
                  <a:noFill/>
                </a:ln>
                <a:solidFill>
                  <a:schemeClr val="tx1"/>
                </a:solidFill>
                <a:effectLst/>
                <a:latin typeface="+mn-lt"/>
                <a:ea typeface="Times New Roman" panose="02020603050405020304" pitchFamily="18" charset="0"/>
              </a:rPr>
              <a:t>half</a:t>
            </a:r>
            <a:r>
              <a:rPr kumimoji="0" lang="en-GB" i="1" u="none" strike="noStrike" cap="none" normalizeH="0" baseline="-30000" dirty="0" smtClean="0">
                <a:ln>
                  <a:noFill/>
                </a:ln>
                <a:solidFill>
                  <a:schemeClr val="tx1"/>
                </a:solidFill>
                <a:effectLst/>
                <a:latin typeface="+mn-lt"/>
                <a:ea typeface="Times New Roman" panose="02020603050405020304" pitchFamily="18" charset="0"/>
              </a:rPr>
              <a:t>  </a:t>
            </a:r>
            <a:r>
              <a:rPr kumimoji="0" lang="en-GB" i="0" u="none" strike="noStrike" cap="none" normalizeH="0" baseline="0" dirty="0" smtClean="0">
                <a:ln>
                  <a:noFill/>
                </a:ln>
                <a:solidFill>
                  <a:schemeClr val="tx1"/>
                </a:solidFill>
                <a:effectLst/>
                <a:latin typeface="+mn-lt"/>
                <a:ea typeface="Times New Roman" panose="02020603050405020304" pitchFamily="18" charset="0"/>
              </a:rPr>
              <a:t>=</a:t>
            </a:r>
            <a:r>
              <a:rPr kumimoji="0" lang="en-GB" i="1" u="none" strike="noStrike" cap="none" normalizeH="0" baseline="-30000" dirty="0" smtClean="0">
                <a:ln>
                  <a:noFill/>
                </a:ln>
                <a:solidFill>
                  <a:schemeClr val="tx1"/>
                </a:solidFill>
                <a:effectLst/>
                <a:latin typeface="+mn-lt"/>
                <a:ea typeface="Times New Roman" panose="02020603050405020304" pitchFamily="18" charset="0"/>
              </a:rPr>
              <a:t> </a:t>
            </a:r>
            <a:r>
              <a:rPr kumimoji="0" lang="en-GB" i="0" u="none" strike="noStrike" cap="none" normalizeH="0" baseline="0" dirty="0" smtClean="0">
                <a:ln>
                  <a:noFill/>
                </a:ln>
                <a:solidFill>
                  <a:schemeClr val="tx1"/>
                </a:solidFill>
                <a:effectLst/>
                <a:latin typeface="+mn-lt"/>
                <a:ea typeface="Times New Roman" panose="02020603050405020304" pitchFamily="18" charset="0"/>
              </a:rPr>
              <a:t>67 and 9 km, respectively. BUT:</a:t>
            </a:r>
            <a:r>
              <a:rPr kumimoji="0" lang="cs-CZ" i="0" u="none" strike="noStrike" cap="none" normalizeH="0" baseline="0" dirty="0" smtClean="0">
                <a:ln>
                  <a:noFill/>
                </a:ln>
                <a:solidFill>
                  <a:schemeClr val="tx1"/>
                </a:solidFill>
                <a:effectLst/>
                <a:latin typeface="+mn-lt"/>
              </a:rPr>
              <a:t> </a:t>
            </a:r>
          </a:p>
        </p:txBody>
      </p:sp>
      <p:sp>
        <p:nvSpPr>
          <p:cNvPr id="4" name="TextovéPole 3"/>
          <p:cNvSpPr txBox="1"/>
          <p:nvPr/>
        </p:nvSpPr>
        <p:spPr>
          <a:xfrm>
            <a:off x="6923812" y="3861048"/>
            <a:ext cx="1518364" cy="1292662"/>
          </a:xfrm>
          <a:prstGeom prst="rect">
            <a:avLst/>
          </a:prstGeom>
          <a:noFill/>
        </p:spPr>
        <p:txBody>
          <a:bodyPr wrap="none" rtlCol="0">
            <a:spAutoFit/>
          </a:bodyPr>
          <a:lstStyle/>
          <a:p>
            <a:pPr algn="r"/>
            <a:r>
              <a:rPr lang="en-US" dirty="0" smtClean="0"/>
              <a:t>GOCE </a:t>
            </a:r>
          </a:p>
          <a:p>
            <a:pPr algn="r"/>
            <a:r>
              <a:rPr lang="en-US" dirty="0" smtClean="0"/>
              <a:t>and GRACE </a:t>
            </a:r>
          </a:p>
          <a:p>
            <a:pPr algn="r"/>
            <a:r>
              <a:rPr lang="en-US" sz="1400" dirty="0" err="1" smtClean="0"/>
              <a:t>groundtrack</a:t>
            </a:r>
            <a:endParaRPr lang="en-US" sz="1400" dirty="0" smtClean="0"/>
          </a:p>
          <a:p>
            <a:pPr algn="r"/>
            <a:r>
              <a:rPr lang="en-US" sz="1400" dirty="0" smtClean="0"/>
              <a:t>densification</a:t>
            </a:r>
          </a:p>
          <a:p>
            <a:pPr algn="r"/>
            <a:r>
              <a:rPr lang="en-US" sz="1400" dirty="0" smtClean="0"/>
              <a:t>at poles</a:t>
            </a:r>
            <a:endParaRPr lang="cs-CZ" sz="1400" dirty="0"/>
          </a:p>
        </p:txBody>
      </p:sp>
      <p:sp>
        <p:nvSpPr>
          <p:cNvPr id="5" name="Obdélník 4"/>
          <p:cNvSpPr/>
          <p:nvPr/>
        </p:nvSpPr>
        <p:spPr>
          <a:xfrm>
            <a:off x="323528" y="6089560"/>
            <a:ext cx="8118648" cy="738664"/>
          </a:xfrm>
          <a:prstGeom prst="rect">
            <a:avLst/>
          </a:prstGeom>
        </p:spPr>
        <p:txBody>
          <a:bodyPr wrap="square">
            <a:spAutoFit/>
          </a:bodyPr>
          <a:lstStyle/>
          <a:p>
            <a:pPr>
              <a:spcAft>
                <a:spcPts val="0"/>
              </a:spcAft>
            </a:pPr>
            <a:r>
              <a:rPr lang="en-GB" sz="1400" dirty="0" smtClean="0">
                <a:latin typeface="Times New Roman" panose="02020603050405020304" pitchFamily="18" charset="0"/>
                <a:ea typeface="Times New Roman" panose="02020603050405020304" pitchFamily="18" charset="0"/>
              </a:rPr>
              <a:t>Example: Ground </a:t>
            </a:r>
            <a:r>
              <a:rPr lang="en-GB" sz="1400" dirty="0">
                <a:latin typeface="Times New Roman" panose="02020603050405020304" pitchFamily="18" charset="0"/>
                <a:ea typeface="Times New Roman" panose="02020603050405020304" pitchFamily="18" charset="0"/>
              </a:rPr>
              <a:t>tracks of satellite missions GRACE (red) and GOCE (blue) near the South Pole. The latitude turning points result from orbit inclination, which is 89° for GRACE </a:t>
            </a:r>
            <a:r>
              <a:rPr lang="en-GB" sz="1400" dirty="0" smtClean="0">
                <a:latin typeface="Times New Roman" panose="02020603050405020304" pitchFamily="18" charset="0"/>
                <a:ea typeface="Times New Roman" panose="02020603050405020304" pitchFamily="18" charset="0"/>
              </a:rPr>
              <a:t>and </a:t>
            </a:r>
            <a:r>
              <a:rPr lang="en-GB" sz="1400" dirty="0">
                <a:latin typeface="Times New Roman" panose="02020603050405020304" pitchFamily="18" charset="0"/>
                <a:ea typeface="Times New Roman" panose="02020603050405020304" pitchFamily="18" charset="0"/>
              </a:rPr>
              <a:t>96.7° for GOCE. The ground track points of both missions are displayed for 5 days </a:t>
            </a:r>
            <a:r>
              <a:rPr lang="en-GB" sz="1400" dirty="0" smtClean="0">
                <a:latin typeface="Times New Roman" panose="02020603050405020304" pitchFamily="18" charset="0"/>
                <a:ea typeface="Times New Roman" panose="02020603050405020304" pitchFamily="18" charset="0"/>
              </a:rPr>
              <a:t>in </a:t>
            </a:r>
            <a:r>
              <a:rPr lang="en-GB" sz="1400" dirty="0">
                <a:latin typeface="Times New Roman" panose="02020603050405020304" pitchFamily="18" charset="0"/>
                <a:ea typeface="Times New Roman" panose="02020603050405020304" pitchFamily="18" charset="0"/>
              </a:rPr>
              <a:t>December 2010. </a:t>
            </a:r>
            <a:endParaRPr lang="cs-CZ"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93075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395536" y="836712"/>
            <a:ext cx="5796134" cy="4824536"/>
          </a:xfrm>
          <a:prstGeom prst="rect">
            <a:avLst/>
          </a:prstGeom>
        </p:spPr>
      </p:pic>
      <p:sp>
        <p:nvSpPr>
          <p:cNvPr id="3" name="TextovéPole 2"/>
          <p:cNvSpPr txBox="1"/>
          <p:nvPr/>
        </p:nvSpPr>
        <p:spPr>
          <a:xfrm>
            <a:off x="1043608" y="116632"/>
            <a:ext cx="4680520" cy="369332"/>
          </a:xfrm>
          <a:prstGeom prst="rect">
            <a:avLst/>
          </a:prstGeom>
          <a:noFill/>
        </p:spPr>
        <p:txBody>
          <a:bodyPr wrap="square" rtlCol="0">
            <a:spAutoFit/>
          </a:bodyPr>
          <a:lstStyle/>
          <a:p>
            <a:r>
              <a:rPr lang="en-US" dirty="0" smtClean="0"/>
              <a:t>Bedmap2 bedrock topography</a:t>
            </a:r>
            <a:endParaRPr lang="cs-CZ" dirty="0"/>
          </a:p>
        </p:txBody>
      </p:sp>
      <p:sp>
        <p:nvSpPr>
          <p:cNvPr id="4" name="Obdélník 3"/>
          <p:cNvSpPr/>
          <p:nvPr/>
        </p:nvSpPr>
        <p:spPr>
          <a:xfrm>
            <a:off x="6315425" y="1484784"/>
            <a:ext cx="4572000" cy="3600986"/>
          </a:xfrm>
          <a:prstGeom prst="rect">
            <a:avLst/>
          </a:prstGeom>
        </p:spPr>
        <p:txBody>
          <a:bodyPr>
            <a:spAutoFit/>
          </a:bodyPr>
          <a:lstStyle/>
          <a:p>
            <a:pPr marL="571500" indent="-342900" algn="just">
              <a:spcAft>
                <a:spcPts val="0"/>
              </a:spcAft>
              <a:buAutoNum type="arabicPlain"/>
            </a:pPr>
            <a:r>
              <a:rPr lang="en-GB" sz="1400" dirty="0" smtClean="0">
                <a:latin typeface="Times New Roman" panose="02020603050405020304" pitchFamily="18" charset="0"/>
                <a:ea typeface="Times New Roman" panose="02020603050405020304" pitchFamily="18" charset="0"/>
              </a:rPr>
              <a:t>Ross </a:t>
            </a:r>
            <a:r>
              <a:rPr lang="en-GB" sz="1400" dirty="0">
                <a:latin typeface="Times New Roman" panose="02020603050405020304" pitchFamily="18" charset="0"/>
                <a:ea typeface="Times New Roman" panose="02020603050405020304" pitchFamily="18" charset="0"/>
              </a:rPr>
              <a:t>shelf glacier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and </a:t>
            </a:r>
            <a:r>
              <a:rPr lang="en-GB" sz="1400" dirty="0">
                <a:latin typeface="Times New Roman" panose="02020603050405020304" pitchFamily="18" charset="0"/>
                <a:ea typeface="Times New Roman" panose="02020603050405020304" pitchFamily="18" charset="0"/>
              </a:rPr>
              <a:t>Ross Island,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2   </a:t>
            </a:r>
            <a:r>
              <a:rPr lang="en-GB" sz="1400" dirty="0" smtClean="0">
                <a:latin typeface="Times New Roman" panose="02020603050405020304" pitchFamily="18" charset="0"/>
                <a:ea typeface="Times New Roman" panose="02020603050405020304" pitchFamily="18" charset="0"/>
              </a:rPr>
              <a:t>   Victoria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3   </a:t>
            </a:r>
            <a:r>
              <a:rPr lang="en-GB" sz="1400" dirty="0" smtClean="0">
                <a:latin typeface="Times New Roman" panose="02020603050405020304" pitchFamily="18" charset="0"/>
                <a:ea typeface="Times New Roman" panose="02020603050405020304" pitchFamily="18" charset="0"/>
              </a:rPr>
              <a:t>   Transantarctic </a:t>
            </a:r>
            <a:r>
              <a:rPr lang="en-GB" sz="1400" dirty="0">
                <a:latin typeface="Times New Roman" panose="02020603050405020304" pitchFamily="18" charset="0"/>
                <a:ea typeface="Times New Roman" panose="02020603050405020304" pitchFamily="18" charset="0"/>
              </a:rPr>
              <a:t>Mountains</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4   </a:t>
            </a:r>
            <a:r>
              <a:rPr lang="en-GB" sz="1400" dirty="0" smtClean="0">
                <a:latin typeface="Times New Roman" panose="02020603050405020304" pitchFamily="18" charset="0"/>
                <a:ea typeface="Times New Roman" panose="02020603050405020304" pitchFamily="18" charset="0"/>
              </a:rPr>
              <a:t>   Wilkes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5   </a:t>
            </a:r>
            <a:r>
              <a:rPr lang="en-GB" sz="1400" dirty="0" smtClean="0">
                <a:latin typeface="Times New Roman" panose="02020603050405020304" pitchFamily="18" charset="0"/>
                <a:ea typeface="Times New Roman" panose="02020603050405020304" pitchFamily="18" charset="0"/>
              </a:rPr>
              <a:t>   Marie </a:t>
            </a:r>
            <a:r>
              <a:rPr lang="en-GB" sz="1400" dirty="0">
                <a:latin typeface="Times New Roman" panose="02020603050405020304" pitchFamily="18" charset="0"/>
                <a:ea typeface="Times New Roman" panose="02020603050405020304" pitchFamily="18" charset="0"/>
              </a:rPr>
              <a:t>Byrd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6"/>
            </a:pPr>
            <a:r>
              <a:rPr lang="en-GB" sz="1400" dirty="0" smtClean="0">
                <a:latin typeface="Times New Roman" panose="02020603050405020304" pitchFamily="18" charset="0"/>
                <a:ea typeface="Times New Roman" panose="02020603050405020304" pitchFamily="18" charset="0"/>
              </a:rPr>
              <a:t>Queen </a:t>
            </a:r>
            <a:r>
              <a:rPr lang="en-GB" sz="1400" dirty="0">
                <a:latin typeface="Times New Roman" panose="02020603050405020304" pitchFamily="18" charset="0"/>
                <a:ea typeface="Times New Roman" panose="02020603050405020304" pitchFamily="18" charset="0"/>
              </a:rPr>
              <a:t>(</a:t>
            </a:r>
            <a:r>
              <a:rPr lang="en-GB" sz="1400" dirty="0" err="1">
                <a:latin typeface="Times New Roman" panose="02020603050405020304" pitchFamily="18" charset="0"/>
                <a:ea typeface="Times New Roman" panose="02020603050405020304" pitchFamily="18" charset="0"/>
              </a:rPr>
              <a:t>Dronning</a:t>
            </a:r>
            <a:r>
              <a:rPr lang="en-GB" sz="1400" dirty="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Maud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7  </a:t>
            </a:r>
            <a:r>
              <a:rPr lang="en-GB" sz="1400" dirty="0" smtClean="0">
                <a:latin typeface="Times New Roman" panose="02020603050405020304" pitchFamily="18" charset="0"/>
                <a:ea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rPr>
              <a:t>Princess Elizabeth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8"/>
            </a:pPr>
            <a:r>
              <a:rPr lang="en-GB" sz="1400" dirty="0" err="1" smtClean="0">
                <a:latin typeface="Times New Roman" panose="02020603050405020304" pitchFamily="18" charset="0"/>
                <a:ea typeface="Times New Roman" panose="02020603050405020304" pitchFamily="18" charset="0"/>
              </a:rPr>
              <a:t>Gamburtsev</a:t>
            </a:r>
            <a:r>
              <a:rPr lang="en-GB" sz="1400" dirty="0" smtClean="0">
                <a:latin typeface="Times New Roman" panose="02020603050405020304" pitchFamily="18" charset="0"/>
                <a:ea typeface="Times New Roman" panose="02020603050405020304" pitchFamily="18" charset="0"/>
              </a:rPr>
              <a:t> Mountains</a:t>
            </a: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(under </a:t>
            </a:r>
            <a:r>
              <a:rPr lang="en-GB" sz="1400" dirty="0">
                <a:latin typeface="Times New Roman" panose="02020603050405020304" pitchFamily="18" charset="0"/>
                <a:ea typeface="Times New Roman" panose="02020603050405020304" pitchFamily="18" charset="0"/>
              </a:rPr>
              <a:t>the ice</a:t>
            </a:r>
            <a:r>
              <a:rPr lang="en-GB" sz="1400" dirty="0" smtClean="0">
                <a:latin typeface="Times New Roman" panose="02020603050405020304" pitchFamily="18" charset="0"/>
                <a:ea typeface="Times New Roman" panose="02020603050405020304" pitchFamily="18" charset="0"/>
              </a:rPr>
              <a:t>).</a:t>
            </a:r>
          </a:p>
          <a:p>
            <a:pPr marL="571500" indent="-342900" algn="just">
              <a:spcAft>
                <a:spcPts val="0"/>
              </a:spcAft>
              <a:buAutoNum type="arabicPlain" startAt="9"/>
            </a:pPr>
            <a:r>
              <a:rPr lang="en-GB" sz="1400" dirty="0" smtClean="0">
                <a:latin typeface="Times New Roman" panose="02020603050405020304" pitchFamily="18" charset="0"/>
                <a:ea typeface="Times New Roman" panose="02020603050405020304" pitchFamily="18" charset="0"/>
              </a:rPr>
              <a:t>Lake </a:t>
            </a:r>
            <a:r>
              <a:rPr lang="en-GB" sz="1400" dirty="0" err="1" smtClean="0">
                <a:latin typeface="Times New Roman" panose="02020603050405020304" pitchFamily="18" charset="0"/>
                <a:ea typeface="Times New Roman" panose="02020603050405020304" pitchFamily="18" charset="0"/>
              </a:rPr>
              <a:t>Vostok</a:t>
            </a: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dirty="0">
                <a:latin typeface="Times New Roman" panose="02020603050405020304" pitchFamily="18" charset="0"/>
                <a:ea typeface="Times New Roman" panose="02020603050405020304" pitchFamily="18" charset="0"/>
              </a:rPr>
              <a:t> </a:t>
            </a:r>
            <a:endParaRPr lang="cs-CZ" b="1" i="1" dirty="0">
              <a:solidFill>
                <a:srgbClr val="FF0000"/>
              </a:solidFill>
              <a:effectLst/>
              <a:latin typeface="Times New Roman" panose="02020603050405020304" pitchFamily="18" charset="0"/>
              <a:ea typeface="Times New Roman" panose="02020603050405020304" pitchFamily="18" charset="0"/>
            </a:endParaRPr>
          </a:p>
        </p:txBody>
      </p:sp>
      <p:sp>
        <p:nvSpPr>
          <p:cNvPr id="5" name="TextovéPole 4"/>
          <p:cNvSpPr txBox="1"/>
          <p:nvPr/>
        </p:nvSpPr>
        <p:spPr>
          <a:xfrm>
            <a:off x="3779912" y="3281151"/>
            <a:ext cx="274434"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9</a:t>
            </a:r>
            <a:endParaRPr lang="cs-CZ" sz="1400" b="1"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401960" y="5774078"/>
            <a:ext cx="8715991" cy="923330"/>
          </a:xfrm>
          <a:prstGeom prst="rect">
            <a:avLst/>
          </a:prstGeom>
          <a:noFill/>
        </p:spPr>
        <p:txBody>
          <a:bodyPr wrap="square" rtlCol="0">
            <a:spAutoFit/>
          </a:bodyPr>
          <a:lstStyle/>
          <a:p>
            <a:r>
              <a:rPr lang="en-GB" dirty="0" err="1"/>
              <a:t>Fretwell</a:t>
            </a:r>
            <a:r>
              <a:rPr lang="en-GB" dirty="0"/>
              <a:t> P, Pritchard H, Vaughan D, </a:t>
            </a:r>
            <a:r>
              <a:rPr lang="en-GB" dirty="0" err="1"/>
              <a:t>Bamber</a:t>
            </a:r>
            <a:r>
              <a:rPr lang="en-GB" dirty="0"/>
              <a:t> J, et al. 2013. Bedmap2: improved ice bed, surface and thickness datasets for Antarctica. </a:t>
            </a:r>
            <a:r>
              <a:rPr lang="en-GB" i="1" dirty="0"/>
              <a:t>The Cryosphere</a:t>
            </a:r>
            <a:r>
              <a:rPr lang="en-GB" dirty="0"/>
              <a:t>, 7, 375–393; DOI: 10.5194/tc-7-375-2013.</a:t>
            </a:r>
            <a:endParaRPr lang="cs-CZ" dirty="0"/>
          </a:p>
        </p:txBody>
      </p:sp>
    </p:spTree>
    <p:extLst>
      <p:ext uri="{BB962C8B-B14F-4D97-AF65-F5344CB8AC3E}">
        <p14:creationId xmlns:p14="http://schemas.microsoft.com/office/powerpoint/2010/main" val="1780836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99392"/>
            <a:ext cx="7074601" cy="6858000"/>
          </a:xfrm>
          <a:prstGeom prst="rect">
            <a:avLst/>
          </a:prstGeom>
        </p:spPr>
      </p:pic>
      <p:sp>
        <p:nvSpPr>
          <p:cNvPr id="3" name="Obdélník 2"/>
          <p:cNvSpPr/>
          <p:nvPr/>
        </p:nvSpPr>
        <p:spPr>
          <a:xfrm>
            <a:off x="395536" y="1124744"/>
            <a:ext cx="2326278" cy="369332"/>
          </a:xfrm>
          <a:prstGeom prst="rect">
            <a:avLst/>
          </a:prstGeom>
        </p:spPr>
        <p:txBody>
          <a:bodyPr wrap="none">
            <a:spAutoFit/>
          </a:bodyPr>
          <a:lstStyle/>
          <a:p>
            <a:r>
              <a:rPr lang="cs-CZ" b="1" dirty="0">
                <a:latin typeface="Times New Roman" panose="02020603050405020304" pitchFamily="18" charset="0"/>
                <a:cs typeface="Times New Roman" panose="02020603050405020304" pitchFamily="18" charset="0"/>
              </a:rPr>
              <a:t>Kritická obhlídka dat</a:t>
            </a:r>
          </a:p>
        </p:txBody>
      </p:sp>
    </p:spTree>
    <p:extLst>
      <p:ext uri="{BB962C8B-B14F-4D97-AF65-F5344CB8AC3E}">
        <p14:creationId xmlns:p14="http://schemas.microsoft.com/office/powerpoint/2010/main" val="1233281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b="8269"/>
          <a:stretch/>
        </p:blipFill>
        <p:spPr>
          <a:xfrm>
            <a:off x="-98837" y="620688"/>
            <a:ext cx="9242837" cy="5472607"/>
          </a:xfrm>
          <a:prstGeom prst="rect">
            <a:avLst/>
          </a:prstGeom>
        </p:spPr>
      </p:pic>
    </p:spTree>
    <p:extLst>
      <p:ext uri="{BB962C8B-B14F-4D97-AF65-F5344CB8AC3E}">
        <p14:creationId xmlns:p14="http://schemas.microsoft.com/office/powerpoint/2010/main" val="29250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ovéPole 1"/>
          <p:cNvSpPr txBox="1"/>
          <p:nvPr/>
        </p:nvSpPr>
        <p:spPr>
          <a:xfrm>
            <a:off x="683568" y="692696"/>
            <a:ext cx="9145016" cy="430887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cont.</a:t>
            </a:r>
            <a:r>
              <a:rPr lang="cs-CZ" dirty="0" smtClean="0">
                <a:latin typeface="Times New Roman" panose="02020603050405020304" pitchFamily="18" charset="0"/>
                <a:cs typeface="Times New Roman" panose="02020603050405020304" pitchFamily="18" charset="0"/>
              </a:rPr>
              <a:t>/</a:t>
            </a:r>
            <a:r>
              <a:rPr lang="cs-CZ" dirty="0" err="1" smtClean="0">
                <a:latin typeface="Times New Roman" panose="02020603050405020304" pitchFamily="18" charset="0"/>
                <a:cs typeface="Times New Roman" panose="02020603050405020304" pitchFamily="18" charset="0"/>
              </a:rPr>
              <a:t>pokrač</a:t>
            </a:r>
            <a:r>
              <a:rPr lang="cs-CZ"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cs-CZ"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SatGrav</a:t>
            </a:r>
            <a:r>
              <a:rPr lang="en-US" sz="2000" b="1" dirty="0" smtClean="0">
                <a:latin typeface="Times New Roman" panose="02020603050405020304" pitchFamily="18" charset="0"/>
                <a:cs typeface="Times New Roman" panose="02020603050405020304" pitchFamily="18" charset="0"/>
              </a:rPr>
              <a:t> RET 2014</a:t>
            </a:r>
          </a:p>
          <a:p>
            <a:endParaRPr lang="en-US" dirty="0" smtClean="0">
              <a:latin typeface="Times New Roman" panose="02020603050405020304" pitchFamily="18" charset="0"/>
              <a:cs typeface="Times New Roman" panose="02020603050405020304" pitchFamily="18" charset="0"/>
            </a:endParaRPr>
          </a:p>
          <a:p>
            <a:r>
              <a:rPr lang="en-US" dirty="0" err="1" smtClean="0">
                <a:latin typeface="Times New Roman" panose="02020603050405020304" pitchFamily="18" charset="0"/>
                <a:cs typeface="Times New Roman" panose="02020603050405020304" pitchFamily="18" charset="0"/>
              </a:rPr>
              <a:t>Hirt</a:t>
            </a:r>
            <a:r>
              <a:rPr lang="en-US" dirty="0" smtClean="0">
                <a:latin typeface="Times New Roman" panose="02020603050405020304" pitchFamily="18" charset="0"/>
                <a:cs typeface="Times New Roman" panose="02020603050405020304" pitchFamily="18" charset="0"/>
              </a:rPr>
              <a:t> Ch. et al  2016, </a:t>
            </a:r>
            <a:endParaRPr lang="cs-CZ"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A new degree-2190 (10 km resolution) gravity field model for Antarctica </a:t>
            </a:r>
          </a:p>
          <a:p>
            <a:r>
              <a:rPr lang="en-US" i="1" dirty="0" smtClean="0">
                <a:latin typeface="Times New Roman" panose="02020603050405020304" pitchFamily="18" charset="0"/>
                <a:cs typeface="Times New Roman" panose="02020603050405020304" pitchFamily="18" charset="0"/>
              </a:rPr>
              <a:t>developed from GRACE, GOCE and </a:t>
            </a:r>
            <a:r>
              <a:rPr lang="en-US" i="1" dirty="0" err="1" smtClean="0">
                <a:latin typeface="Times New Roman" panose="02020603050405020304" pitchFamily="18" charset="0"/>
                <a:cs typeface="Times New Roman" panose="02020603050405020304" pitchFamily="18" charset="0"/>
              </a:rPr>
              <a:t>Bedmap</a:t>
            </a:r>
            <a:r>
              <a:rPr lang="en-US" i="1" dirty="0" smtClean="0">
                <a:latin typeface="Times New Roman" panose="02020603050405020304" pitchFamily="18" charset="0"/>
                <a:cs typeface="Times New Roman" panose="02020603050405020304" pitchFamily="18" charset="0"/>
              </a:rPr>
              <a:t> 2 data</a:t>
            </a:r>
            <a:r>
              <a:rPr lang="en-US" dirty="0" smtClean="0">
                <a:latin typeface="Times New Roman" panose="02020603050405020304" pitchFamily="18" charset="0"/>
                <a:cs typeface="Times New Roman" panose="02020603050405020304" pitchFamily="18" charset="0"/>
              </a:rPr>
              <a:t>,  </a:t>
            </a:r>
            <a:endParaRPr lang="cs-CZ"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J </a:t>
            </a:r>
            <a:r>
              <a:rPr lang="en-US" dirty="0" err="1" smtClean="0">
                <a:latin typeface="Times New Roman" panose="02020603050405020304" pitchFamily="18" charset="0"/>
                <a:cs typeface="Times New Roman" panose="02020603050405020304" pitchFamily="18" charset="0"/>
              </a:rPr>
              <a:t>Geod</a:t>
            </a:r>
            <a:r>
              <a:rPr lang="en-US" dirty="0" smtClean="0">
                <a:latin typeface="Times New Roman" panose="02020603050405020304" pitchFamily="18" charset="0"/>
                <a:cs typeface="Times New Roman" panose="02020603050405020304" pitchFamily="18" charset="0"/>
              </a:rPr>
              <a:t> 90: 105-127.    </a:t>
            </a:r>
          </a:p>
          <a:p>
            <a:r>
              <a:rPr lang="en-US" dirty="0" smtClean="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2985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cs-CZ" altLang="cs-CZ" dirty="0" smtClean="0"/>
          </a:p>
        </p:txBody>
      </p:sp>
      <p:sp>
        <p:nvSpPr>
          <p:cNvPr id="18435" name="Rectangle 3"/>
          <p:cNvSpPr>
            <a:spLocks noGrp="1" noChangeArrowheads="1"/>
          </p:cNvSpPr>
          <p:nvPr>
            <p:ph type="body" idx="1"/>
          </p:nvPr>
        </p:nvSpPr>
        <p:spPr/>
        <p:txBody>
          <a:bodyPr/>
          <a:lstStyle/>
          <a:p>
            <a:pPr marL="0" indent="0" eaLnBrk="1" hangingPunct="1">
              <a:buFontTx/>
              <a:buNone/>
            </a:pPr>
            <a:endParaRPr lang="cs-CZ" altLang="cs-CZ" smtClean="0"/>
          </a:p>
        </p:txBody>
      </p:sp>
      <p:sp>
        <p:nvSpPr>
          <p:cNvPr id="18436" name="Rectangle 4"/>
          <p:cNvSpPr>
            <a:spLocks noChangeArrowheads="1"/>
          </p:cNvSpPr>
          <p:nvPr/>
        </p:nvSpPr>
        <p:spPr bwMode="auto">
          <a:xfrm>
            <a:off x="1116013" y="188913"/>
            <a:ext cx="7200900" cy="710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Plotting</a:t>
            </a:r>
          </a:p>
          <a:p>
            <a:pPr algn="ctr" eaLnBrk="1" hangingPunct="1">
              <a:spcBef>
                <a:spcPct val="0"/>
              </a:spcBef>
              <a:buFontTx/>
              <a:buNone/>
            </a:pPr>
            <a:endParaRPr lang="en-GB"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Plotting is important for visualizing our results; we make use of </a:t>
            </a:r>
            <a:r>
              <a:rPr lang="en-GB" altLang="ja-JP" sz="2000" b="1" dirty="0">
                <a:solidFill>
                  <a:schemeClr val="tx2"/>
                </a:solidFill>
                <a:latin typeface="Times New Roman" panose="02020603050405020304" pitchFamily="18" charset="0"/>
                <a:ea typeface="ＭＳ Ｐゴシック" panose="020B0600070205080204" pitchFamily="34" charset="-128"/>
              </a:rPr>
              <a:t>strongly non-linear scales to emphasize various features </a:t>
            </a:r>
            <a:r>
              <a:rPr lang="en-GB" altLang="ja-JP" sz="2000" dirty="0">
                <a:solidFill>
                  <a:schemeClr val="tx2"/>
                </a:solidFill>
                <a:latin typeface="Times New Roman" panose="02020603050405020304" pitchFamily="18" charset="0"/>
                <a:ea typeface="ＭＳ Ｐゴシック" panose="020B0600070205080204" pitchFamily="34" charset="-128"/>
              </a:rPr>
              <a:t>which otherwise might remain hidden.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A note about the units of plotted aspects</a:t>
            </a:r>
            <a:r>
              <a:rPr lang="en-GB" altLang="ja-JP" sz="2000" dirty="0">
                <a:solidFill>
                  <a:schemeClr val="tx2"/>
                </a:solidFill>
                <a:latin typeface="Times New Roman" panose="02020603050405020304" pitchFamily="18" charset="0"/>
                <a:ea typeface="ＭＳ Ｐゴシック" panose="020B0600070205080204" pitchFamily="34" charset="-128"/>
              </a:rPr>
              <a:t>: </a:t>
            </a: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err="1">
                <a:solidFill>
                  <a:schemeClr val="tx2"/>
                </a:solidFill>
                <a:latin typeface="Times New Roman" panose="02020603050405020304" pitchFamily="18" charset="0"/>
                <a:ea typeface="ＭＳ Ｐゴシック" panose="020B0600070205080204" pitchFamily="34" charset="-128"/>
              </a:rPr>
              <a:t>mGal</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cs-CZ" altLang="ja-JP" sz="2000" dirty="0" err="1">
                <a:solidFill>
                  <a:schemeClr val="tx2"/>
                </a:solidFill>
                <a:latin typeface="Times New Roman" panose="02020603050405020304" pitchFamily="18" charset="0"/>
                <a:ea typeface="ＭＳ Ｐゴシック" panose="020B0600070205080204" pitchFamily="34" charset="-128"/>
              </a:rPr>
              <a:t>miligals</a:t>
            </a:r>
            <a:r>
              <a:rPr lang="cs-CZ"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for the </a:t>
            </a:r>
            <a:r>
              <a:rPr lang="en-GB" altLang="ja-JP" sz="2000" i="1" dirty="0">
                <a:solidFill>
                  <a:schemeClr val="tx2"/>
                </a:solidFill>
                <a:latin typeface="Times New Roman" panose="02020603050405020304" pitchFamily="18" charset="0"/>
                <a:ea typeface="ＭＳ Ｐゴシック" panose="020B0600070205080204" pitchFamily="34" charset="-128"/>
              </a:rPr>
              <a:t>gravity anomalies </a:t>
            </a:r>
            <a:r>
              <a:rPr lang="en-GB" altLang="ja-JP" sz="2000" dirty="0">
                <a:solidFill>
                  <a:schemeClr val="tx2"/>
                </a:solidFill>
                <a:latin typeface="Times New Roman" panose="02020603050405020304" pitchFamily="18" charset="0"/>
                <a:ea typeface="ＭＳ Ｐゴシック" panose="020B0600070205080204" pitchFamily="34" charset="-128"/>
              </a:rPr>
              <a:t>and/or disturbances, </a:t>
            </a:r>
            <a:endParaRPr lang="cs-CZ" altLang="ja-JP" sz="2000" dirty="0">
              <a:solidFill>
                <a:schemeClr val="tx2"/>
              </a:solidFill>
              <a:latin typeface="Times New Roman" panose="02020603050405020304" pitchFamily="18" charset="0"/>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E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err="1">
                <a:solidFill>
                  <a:schemeClr val="tx2"/>
                </a:solidFill>
                <a:latin typeface="Times New Roman" panose="02020603050405020304" pitchFamily="18" charset="0"/>
                <a:ea typeface="ＭＳ Ｐゴシック" panose="020B0600070205080204" pitchFamily="34" charset="-128"/>
              </a:rPr>
              <a:t>Eötvös</a:t>
            </a:r>
            <a:r>
              <a:rPr lang="en-GB" altLang="ja-JP" sz="2000" dirty="0">
                <a:solidFill>
                  <a:schemeClr val="tx2"/>
                </a:solidFill>
                <a:latin typeface="Times New Roman" panose="02020603050405020304" pitchFamily="18" charset="0"/>
                <a:ea typeface="ＭＳ Ｐゴシック" panose="020B0600070205080204" pitchFamily="34" charset="-128"/>
              </a:rPr>
              <a:t> for the second order potential derivatives,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        components of </a:t>
            </a:r>
            <a:r>
              <a:rPr lang="en-GB" altLang="ja-JP" sz="2000" i="1" dirty="0" err="1">
                <a:solidFill>
                  <a:schemeClr val="tx2"/>
                </a:solidFill>
                <a:latin typeface="Times New Roman" panose="02020603050405020304" pitchFamily="18" charset="0"/>
                <a:ea typeface="ＭＳ Ｐゴシック" panose="020B0600070205080204" pitchFamily="34" charset="-128"/>
              </a:rPr>
              <a:t>Marussi</a:t>
            </a:r>
            <a:r>
              <a:rPr lang="en-GB" altLang="ja-JP" sz="2000" i="1" dirty="0">
                <a:solidFill>
                  <a:schemeClr val="tx2"/>
                </a:solidFill>
                <a:latin typeface="Times New Roman" panose="02020603050405020304" pitchFamily="18" charset="0"/>
                <a:ea typeface="ＭＳ Ｐゴシック" panose="020B0600070205080204" pitchFamily="34" charset="-128"/>
              </a:rPr>
              <a:t> tensor</a:t>
            </a:r>
            <a:r>
              <a:rPr lang="en-GB" altLang="ja-JP" sz="2000" dirty="0">
                <a:solidFill>
                  <a:schemeClr val="tx2"/>
                </a:solidFill>
                <a:latin typeface="Times New Roman" panose="02020603050405020304" pitchFamily="18" charset="0"/>
                <a:ea typeface="ＭＳ Ｐゴシック" panose="020B0600070205080204" pitchFamily="34" charset="-128"/>
              </a:rPr>
              <a:t>.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invariants I</a:t>
            </a:r>
            <a:r>
              <a:rPr lang="en-GB" altLang="ja-JP" sz="1200" i="1" dirty="0">
                <a:solidFill>
                  <a:schemeClr val="tx2"/>
                </a:solidFill>
                <a:latin typeface="Times New Roman" panose="02020603050405020304" pitchFamily="18" charset="0"/>
                <a:ea typeface="ＭＳ Ｐゴシック" panose="020B0600070205080204" pitchFamily="34" charset="-128"/>
              </a:rPr>
              <a:t>1</a:t>
            </a:r>
            <a:r>
              <a:rPr lang="en-GB" altLang="ja-JP" sz="2000" dirty="0">
                <a:solidFill>
                  <a:schemeClr val="tx2"/>
                </a:solidFill>
                <a:latin typeface="Times New Roman" panose="02020603050405020304" pitchFamily="18" charset="0"/>
                <a:ea typeface="ＭＳ Ｐゴシック" panose="020B0600070205080204" pitchFamily="34" charset="-128"/>
              </a:rPr>
              <a:t> and </a:t>
            </a:r>
            <a:r>
              <a:rPr lang="en-GB" altLang="ja-JP" sz="2000" i="1" dirty="0">
                <a:solidFill>
                  <a:schemeClr val="tx2"/>
                </a:solidFill>
                <a:latin typeface="Times New Roman" panose="02020603050405020304" pitchFamily="18" charset="0"/>
                <a:ea typeface="ＭＳ Ｐゴシック" panose="020B0600070205080204" pitchFamily="34" charset="-128"/>
              </a:rPr>
              <a:t>I</a:t>
            </a:r>
            <a:r>
              <a:rPr lang="en-GB" altLang="ja-JP" sz="1400" i="1" dirty="0">
                <a:solidFill>
                  <a:schemeClr val="tx2"/>
                </a:solidFill>
                <a:latin typeface="Times New Roman" panose="02020603050405020304" pitchFamily="18" charset="0"/>
                <a:ea typeface="ＭＳ Ｐゴシック" panose="020B0600070205080204" pitchFamily="34" charset="-128"/>
              </a:rPr>
              <a:t>2</a:t>
            </a:r>
            <a:r>
              <a:rPr lang="en-GB" altLang="ja-JP" sz="2000" b="1"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have units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-4</a:t>
            </a:r>
            <a:r>
              <a:rPr lang="en-GB" altLang="ja-JP" sz="2000" dirty="0">
                <a:solidFill>
                  <a:schemeClr val="tx2"/>
                </a:solidFill>
                <a:latin typeface="Times New Roman" panose="02020603050405020304" pitchFamily="18" charset="0"/>
                <a:ea typeface="ＭＳ Ｐゴシック" panose="020B0600070205080204" pitchFamily="34" charset="-128"/>
              </a:rPr>
              <a:t>] and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-6</a:t>
            </a:r>
            <a:r>
              <a:rPr lang="en-GB" altLang="ja-JP" sz="2000" dirty="0">
                <a:solidFill>
                  <a:schemeClr val="tx2"/>
                </a:solidFill>
                <a:latin typeface="Times New Roman" panose="02020603050405020304" pitchFamily="18" charset="0"/>
                <a:ea typeface="ＭＳ Ｐゴシック" panose="020B0600070205080204" pitchFamily="34" charset="-128"/>
              </a:rPr>
              <a:t>] and their ratio </a:t>
            </a:r>
            <a:r>
              <a:rPr lang="en-GB" altLang="ja-JP" sz="2000" i="1" dirty="0">
                <a:solidFill>
                  <a:schemeClr val="tx2"/>
                </a:solidFill>
                <a:latin typeface="Times New Roman" panose="02020603050405020304" pitchFamily="18" charset="0"/>
                <a:ea typeface="ＭＳ Ｐゴシック" panose="020B0600070205080204" pitchFamily="34" charset="-128"/>
              </a:rPr>
              <a:t>I </a:t>
            </a:r>
            <a:r>
              <a:rPr lang="en-GB" altLang="ja-JP" sz="2000" dirty="0">
                <a:solidFill>
                  <a:schemeClr val="tx2"/>
                </a:solidFill>
                <a:latin typeface="Times New Roman" panose="02020603050405020304" pitchFamily="18" charset="0"/>
                <a:ea typeface="ＭＳ Ｐゴシック" panose="020B0600070205080204" pitchFamily="34" charset="-128"/>
              </a:rPr>
              <a:t>is dimensionless.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strike angle θ </a:t>
            </a:r>
            <a:r>
              <a:rPr lang="en-GB" altLang="ja-JP" sz="2000" dirty="0">
                <a:solidFill>
                  <a:schemeClr val="tx2"/>
                </a:solidFill>
                <a:latin typeface="Times New Roman" panose="02020603050405020304" pitchFamily="18" charset="0"/>
                <a:ea typeface="ＭＳ Ｐゴシック" panose="020B0600070205080204" pitchFamily="34" charset="-128"/>
              </a:rPr>
              <a:t>is expressed in degrees and its demonstration in red means its direction to the East and in blue to the West of the local meridian.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virtual deformations </a:t>
            </a:r>
            <a:r>
              <a:rPr lang="en-GB"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i="1" dirty="0" err="1">
                <a:solidFill>
                  <a:schemeClr val="tx2"/>
                </a:solidFill>
                <a:latin typeface="Times New Roman" panose="02020603050405020304" pitchFamily="18" charset="0"/>
                <a:ea typeface="ＭＳ Ｐゴシック" panose="020B0600070205080204" pitchFamily="34" charset="-128"/>
              </a:rPr>
              <a:t>vd</a:t>
            </a:r>
            <a:r>
              <a:rPr lang="en-GB" altLang="ja-JP" sz="2000" dirty="0">
                <a:solidFill>
                  <a:schemeClr val="tx2"/>
                </a:solidFill>
                <a:latin typeface="Times New Roman" panose="02020603050405020304" pitchFamily="18" charset="0"/>
                <a:ea typeface="ＭＳ Ｐゴシック" panose="020B0600070205080204" pitchFamily="34" charset="-128"/>
              </a:rPr>
              <a:t>)  are dimensionless and express a direction of dilatation (red) or compression (blue). These units are used in all figures presented below.</a:t>
            </a:r>
          </a:p>
          <a:p>
            <a:pPr eaLnBrk="1" hangingPunct="1">
              <a:spcBef>
                <a:spcPct val="0"/>
              </a:spcBef>
              <a:buFontTx/>
              <a:buNone/>
            </a:pPr>
            <a:endParaRPr lang="en-GB" altLang="cs-CZ"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cs-CZ" sz="2000" dirty="0">
                <a:latin typeface="Times New Roman" panose="02020603050405020304" pitchFamily="18" charset="0"/>
              </a:rPr>
              <a:t>1mGal = 10</a:t>
            </a:r>
            <a:r>
              <a:rPr lang="en-GB" altLang="cs-CZ" sz="2000" baseline="30000" dirty="0">
                <a:latin typeface="Times New Roman" panose="02020603050405020304" pitchFamily="18" charset="0"/>
              </a:rPr>
              <a:t>-5 </a:t>
            </a:r>
            <a:r>
              <a:rPr lang="en-GB" altLang="cs-CZ" sz="2000" dirty="0">
                <a:latin typeface="Times New Roman" panose="02020603050405020304" pitchFamily="18" charset="0"/>
              </a:rPr>
              <a:t>ms</a:t>
            </a:r>
            <a:r>
              <a:rPr lang="en-GB" altLang="cs-CZ" sz="2000" baseline="30000" dirty="0">
                <a:latin typeface="Times New Roman" panose="02020603050405020304" pitchFamily="18" charset="0"/>
              </a:rPr>
              <a:t>-2</a:t>
            </a:r>
            <a:r>
              <a:rPr lang="en-GB" altLang="cs-CZ" sz="2000" dirty="0">
                <a:latin typeface="Times New Roman" panose="02020603050405020304" pitchFamily="18" charset="0"/>
              </a:rPr>
              <a:t>, 1E = 1 </a:t>
            </a:r>
            <a:r>
              <a:rPr lang="en-GB" altLang="cs-CZ" sz="2000" dirty="0" err="1">
                <a:latin typeface="Times New Roman" panose="02020603050405020304" pitchFamily="18" charset="0"/>
              </a:rPr>
              <a:t>Eötvös</a:t>
            </a:r>
            <a:r>
              <a:rPr lang="en-GB" altLang="cs-CZ" sz="2000" dirty="0">
                <a:latin typeface="Times New Roman" panose="02020603050405020304" pitchFamily="18" charset="0"/>
              </a:rPr>
              <a:t> = 10</a:t>
            </a:r>
            <a:r>
              <a:rPr lang="en-GB" altLang="cs-CZ" sz="2000" baseline="30000" dirty="0">
                <a:latin typeface="Times New Roman" panose="02020603050405020304" pitchFamily="18" charset="0"/>
              </a:rPr>
              <a:t>-9</a:t>
            </a:r>
            <a:r>
              <a:rPr lang="en-GB" altLang="cs-CZ" sz="2000" dirty="0">
                <a:latin typeface="Times New Roman" panose="02020603050405020304" pitchFamily="18" charset="0"/>
              </a:rPr>
              <a:t> s</a:t>
            </a:r>
            <a:r>
              <a:rPr lang="en-GB" altLang="cs-CZ" sz="2000" baseline="30000" dirty="0">
                <a:latin typeface="Times New Roman" panose="02020603050405020304" pitchFamily="18" charset="0"/>
              </a:rPr>
              <a:t>-2</a:t>
            </a:r>
            <a:endParaRPr lang="en-GB" altLang="cs-CZ" sz="2000" baseline="30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endParaRPr lang="cs-CZ" altLang="cs-CZ" sz="2000" dirty="0">
              <a:solidFill>
                <a:schemeClr val="tx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FDFE"/>
            </a:gs>
            <a:gs pos="8000">
              <a:srgbClr val="FCFDFE"/>
            </a:gs>
            <a:gs pos="50999">
              <a:srgbClr val="FF3300"/>
            </a:gs>
            <a:gs pos="92999">
              <a:srgbClr val="E0F1F2"/>
            </a:gs>
            <a:gs pos="100000">
              <a:srgbClr val="EBF6F7"/>
            </a:gs>
          </a:gsLst>
          <a:lin ang="5400000" scaled="1"/>
        </a:gradFill>
        <a:effectLst/>
      </p:bgPr>
    </p:bg>
    <p:spTree>
      <p:nvGrpSpPr>
        <p:cNvPr id="1" name=""/>
        <p:cNvGrpSpPr/>
        <p:nvPr/>
      </p:nvGrpSpPr>
      <p:grpSpPr>
        <a:xfrm>
          <a:off x="0" y="0"/>
          <a:ext cx="0" cy="0"/>
          <a:chOff x="0" y="0"/>
          <a:chExt cx="0" cy="0"/>
        </a:xfrm>
      </p:grpSpPr>
      <p:sp>
        <p:nvSpPr>
          <p:cNvPr id="19458" name="Nadpis 1"/>
          <p:cNvSpPr>
            <a:spLocks noGrp="1"/>
          </p:cNvSpPr>
          <p:nvPr>
            <p:ph type="title"/>
          </p:nvPr>
        </p:nvSpPr>
        <p:spPr>
          <a:xfrm>
            <a:off x="827584" y="2852936"/>
            <a:ext cx="8229600" cy="1143000"/>
          </a:xfrm>
        </p:spPr>
        <p:txBody>
          <a:bodyPr/>
          <a:lstStyle/>
          <a:p>
            <a:r>
              <a:rPr lang="en-US" altLang="cs-CZ" sz="2800" b="1" dirty="0">
                <a:solidFill>
                  <a:schemeClr val="tx1"/>
                </a:solidFill>
                <a:latin typeface="Times New Roman" panose="02020603050405020304" pitchFamily="18" charset="0"/>
                <a:cs typeface="Times New Roman" panose="02020603050405020304" pitchFamily="18" charset="0"/>
              </a:rPr>
              <a:t/>
            </a:r>
            <a:br>
              <a:rPr lang="en-US" altLang="cs-CZ" sz="2800" b="1" dirty="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Examples of</a:t>
            </a:r>
            <a:br>
              <a:rPr lang="en-US" altLang="cs-CZ" sz="2800" b="1" dirty="0" smtClean="0">
                <a:solidFill>
                  <a:schemeClr val="tx1"/>
                </a:solidFill>
                <a:latin typeface="Times New Roman" panose="02020603050405020304" pitchFamily="18" charset="0"/>
                <a:cs typeface="Times New Roman" panose="02020603050405020304" pitchFamily="18" charset="0"/>
              </a:rPr>
            </a:br>
            <a:r>
              <a:rPr lang="cs-CZ" altLang="cs-CZ" sz="2800" b="1" dirty="0" err="1" smtClean="0">
                <a:solidFill>
                  <a:schemeClr val="tx1"/>
                </a:solidFill>
                <a:latin typeface="Times New Roman" panose="02020603050405020304" pitchFamily="18" charset="0"/>
                <a:cs typeface="Times New Roman" panose="02020603050405020304" pitchFamily="18" charset="0"/>
              </a:rPr>
              <a:t>typical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gravitational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signal</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trace</a:t>
            </a:r>
            <a:r>
              <a:rPr lang="cs-CZ" altLang="cs-CZ" sz="2800" b="1" dirty="0" smtClean="0">
                <a:solidFill>
                  <a:schemeClr val="tx1"/>
                </a:solidFill>
                <a:latin typeface="Times New Roman" panose="02020603050405020304" pitchFamily="18" charset="0"/>
                <a:cs typeface="Times New Roman" panose="02020603050405020304" pitchFamily="18" charset="0"/>
              </a:rPr>
              <a:t>, </a:t>
            </a:r>
            <a:r>
              <a:rPr lang="cs-CZ" altLang="cs-CZ" sz="2800" b="1" dirty="0" err="1" smtClean="0">
                <a:solidFill>
                  <a:schemeClr val="tx1"/>
                </a:solidFill>
                <a:latin typeface="Times New Roman" panose="02020603050405020304" pitchFamily="18" charset="0"/>
                <a:cs typeface="Times New Roman" panose="02020603050405020304" pitchFamily="18" charset="0"/>
              </a:rPr>
              <a:t>signature</a:t>
            </a:r>
            <a:r>
              <a:rPr lang="cs-CZ" altLang="cs-CZ" sz="2800" b="1" dirty="0" smtClean="0">
                <a:solidFill>
                  <a:schemeClr val="tx1"/>
                </a:solidFill>
                <a:latin typeface="Times New Roman" panose="02020603050405020304" pitchFamily="18" charset="0"/>
                <a:cs typeface="Times New Roman" panose="02020603050405020304" pitchFamily="18" charset="0"/>
              </a:rPr>
              <a:t>)</a:t>
            </a:r>
            <a:br>
              <a:rPr lang="cs-CZ" altLang="cs-CZ" sz="2800" b="1" dirty="0" smtClean="0">
                <a:solidFill>
                  <a:schemeClr val="tx1"/>
                </a:solidFill>
                <a:latin typeface="Times New Roman" panose="02020603050405020304" pitchFamily="18" charset="0"/>
                <a:cs typeface="Times New Roman" panose="02020603050405020304" pitchFamily="18" charset="0"/>
              </a:rPr>
            </a:br>
            <a:r>
              <a:rPr lang="en-US" altLang="cs-CZ" sz="2800" b="1" dirty="0" smtClean="0">
                <a:solidFill>
                  <a:schemeClr val="tx1"/>
                </a:solidFill>
                <a:latin typeface="Times New Roman" panose="02020603050405020304" pitchFamily="18" charset="0"/>
                <a:cs typeface="Times New Roman" panose="02020603050405020304" pitchFamily="18" charset="0"/>
              </a:rPr>
              <a:t>of diverse geological/geomorphological/geophysical structures</a:t>
            </a:r>
            <a:r>
              <a:rPr lang="cs-CZ" altLang="cs-CZ" sz="2800" b="1" dirty="0" smtClean="0">
                <a:solidFill>
                  <a:schemeClr val="tx1"/>
                </a:solidFill>
                <a:latin typeface="Times New Roman" panose="02020603050405020304" pitchFamily="18" charset="0"/>
                <a:cs typeface="Times New Roman" panose="02020603050405020304" pitchFamily="18" charset="0"/>
              </a:rPr>
              <a:t/>
            </a:r>
            <a:br>
              <a:rPr lang="cs-CZ" altLang="cs-CZ" sz="2800" b="1" dirty="0" smtClean="0">
                <a:solidFill>
                  <a:schemeClr val="tx1"/>
                </a:solidFill>
                <a:latin typeface="Times New Roman" panose="02020603050405020304" pitchFamily="18" charset="0"/>
                <a:cs typeface="Times New Roman" panose="02020603050405020304" pitchFamily="18" charset="0"/>
              </a:rPr>
            </a:br>
            <a:r>
              <a:rPr lang="cs-CZ" altLang="cs-CZ" sz="2800" b="1" dirty="0" smtClean="0">
                <a:solidFill>
                  <a:schemeClr val="tx1"/>
                </a:solidFill>
                <a:latin typeface="Times New Roman" panose="02020603050405020304" pitchFamily="18" charset="0"/>
                <a:cs typeface="Times New Roman" panose="02020603050405020304" pitchFamily="18" charset="0"/>
              </a:rPr>
              <a:t/>
            </a:r>
            <a:br>
              <a:rPr lang="cs-CZ" altLang="cs-CZ" sz="2800" b="1" dirty="0" smtClean="0">
                <a:solidFill>
                  <a:schemeClr val="tx1"/>
                </a:solidFill>
                <a:latin typeface="Times New Roman" panose="02020603050405020304" pitchFamily="18" charset="0"/>
                <a:cs typeface="Times New Roman" panose="02020603050405020304" pitchFamily="18" charset="0"/>
              </a:rPr>
            </a:br>
            <a:endParaRPr lang="cs-CZ" altLang="cs-CZ" sz="28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let_popo_uprava"/>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2971800" y="685800"/>
            <a:ext cx="2435225" cy="18256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7" name="Picture 5" descr="popo_groundanomaly_08"/>
          <p:cNvPicPr>
            <a:picLocks noGrp="1" noChangeAspect="1" noChangeArrowheads="1"/>
          </p:cNvPicPr>
          <p:nvPr>
            <p:ph type="body" idx="1"/>
          </p:nvPr>
        </p:nvPicPr>
        <p:blipFill>
          <a:blip r:embed="rId4" cstate="print">
            <a:extLst>
              <a:ext uri="{28A0092B-C50C-407E-A947-70E740481C1C}">
                <a14:useLocalDpi xmlns:a14="http://schemas.microsoft.com/office/drawing/2010/main" val="0"/>
              </a:ext>
            </a:extLst>
          </a:blip>
          <a:srcRect/>
          <a:stretch>
            <a:fillRect/>
          </a:stretch>
        </p:blipFill>
        <p:spPr>
          <a:xfrm>
            <a:off x="0" y="2667000"/>
            <a:ext cx="4344988" cy="3719513"/>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6" descr="popo_2nd-radial_ground_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590800"/>
            <a:ext cx="45720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32325" y="93663"/>
            <a:ext cx="3859213"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spcBef>
                <a:spcPct val="0"/>
              </a:spcBef>
            </a:pPr>
            <a:r>
              <a:rPr lang="en-US" sz="2400" b="0">
                <a:solidFill>
                  <a:srgbClr val="FF3300"/>
                </a:solidFill>
              </a:rPr>
              <a:t>Popokatepetl and  Iztaccihuatl</a:t>
            </a:r>
            <a:endParaRPr lang="cs-CZ" sz="2400" b="0">
              <a:solidFill>
                <a:srgbClr val="FF3300"/>
              </a:solidFill>
            </a:endParaRPr>
          </a:p>
        </p:txBody>
      </p:sp>
      <p:sp>
        <p:nvSpPr>
          <p:cNvPr id="26630" name="Line 8"/>
          <p:cNvSpPr>
            <a:spLocks noChangeShapeType="1"/>
          </p:cNvSpPr>
          <p:nvPr/>
        </p:nvSpPr>
        <p:spPr bwMode="auto">
          <a:xfrm flipH="1">
            <a:off x="4343400" y="1066800"/>
            <a:ext cx="8382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6631" name="Rectangle 9"/>
          <p:cNvSpPr>
            <a:spLocks noChangeArrowheads="1"/>
          </p:cNvSpPr>
          <p:nvPr/>
        </p:nvSpPr>
        <p:spPr bwMode="auto">
          <a:xfrm>
            <a:off x="0" y="0"/>
            <a:ext cx="9144000" cy="6096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dirty="0" smtClean="0"/>
              <a:t>                                                Typical volcanoes</a:t>
            </a:r>
            <a:endParaRPr lang="cs-CZ" dirty="0"/>
          </a:p>
        </p:txBody>
      </p:sp>
      <p:sp>
        <p:nvSpPr>
          <p:cNvPr id="26632" name="Rectangle 10"/>
          <p:cNvSpPr>
            <a:spLocks noChangeArrowheads="1"/>
          </p:cNvSpPr>
          <p:nvPr/>
        </p:nvSpPr>
        <p:spPr bwMode="auto">
          <a:xfrm>
            <a:off x="0" y="6553200"/>
            <a:ext cx="9144000" cy="3048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4" name="Text Box 13"/>
          <p:cNvSpPr txBox="1">
            <a:spLocks noChangeArrowheads="1"/>
          </p:cNvSpPr>
          <p:nvPr/>
        </p:nvSpPr>
        <p:spPr bwMode="auto">
          <a:xfrm>
            <a:off x="1371600" y="2057400"/>
            <a:ext cx="7620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cs typeface="Times New Roman" pitchFamily="18" charset="0"/>
              </a:rPr>
              <a:t>∆g</a:t>
            </a:r>
          </a:p>
        </p:txBody>
      </p:sp>
      <p:sp>
        <p:nvSpPr>
          <p:cNvPr id="26635" name="Text Box 14"/>
          <p:cNvSpPr txBox="1">
            <a:spLocks noChangeArrowheads="1"/>
          </p:cNvSpPr>
          <p:nvPr/>
        </p:nvSpPr>
        <p:spPr bwMode="auto">
          <a:xfrm>
            <a:off x="6553200" y="1981200"/>
            <a:ext cx="827112"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dirty="0" err="1" smtClean="0"/>
              <a:t>T</a:t>
            </a:r>
            <a:r>
              <a:rPr lang="cs-CZ" sz="2400" i="1" baseline="-25000" dirty="0" err="1" smtClean="0"/>
              <a:t>zz</a:t>
            </a:r>
            <a:endParaRPr lang="cs-CZ" sz="2400" i="1" baseline="-25000" dirty="0"/>
          </a:p>
        </p:txBody>
      </p:sp>
      <p:sp>
        <p:nvSpPr>
          <p:cNvPr id="26636" name="Text Box 15"/>
          <p:cNvSpPr txBox="1">
            <a:spLocks noChangeArrowheads="1"/>
          </p:cNvSpPr>
          <p:nvPr/>
        </p:nvSpPr>
        <p:spPr bwMode="auto">
          <a:xfrm>
            <a:off x="5638800" y="685800"/>
            <a:ext cx="1579563"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r>
              <a:rPr lang="en-US" sz="2000"/>
              <a:t>Popocatepetl</a:t>
            </a:r>
          </a:p>
          <a:p>
            <a:r>
              <a:rPr lang="en-US" sz="2000"/>
              <a:t>Itzaccihuatl</a:t>
            </a:r>
            <a:endParaRPr lang="cs-CZ" sz="2000"/>
          </a:p>
        </p:txBody>
      </p:sp>
    </p:spTree>
    <p:extLst>
      <p:ext uri="{BB962C8B-B14F-4D97-AF65-F5344CB8AC3E}">
        <p14:creationId xmlns:p14="http://schemas.microsoft.com/office/powerpoint/2010/main" val="21342976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ovéPole 1"/>
          <p:cNvSpPr txBox="1">
            <a:spLocks noChangeArrowheads="1"/>
          </p:cNvSpPr>
          <p:nvPr/>
        </p:nvSpPr>
        <p:spPr bwMode="auto">
          <a:xfrm>
            <a:off x="6516688" y="404813"/>
            <a:ext cx="147187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dirty="0" smtClean="0"/>
              <a:t>Ha</a:t>
            </a:r>
            <a:r>
              <a:rPr lang="en-US" altLang="cs-CZ" sz="1800" dirty="0" smtClean="0"/>
              <a:t>w</a:t>
            </a:r>
            <a:r>
              <a:rPr lang="cs-CZ" altLang="cs-CZ" sz="1800" dirty="0" smtClean="0"/>
              <a:t>a</a:t>
            </a:r>
            <a:r>
              <a:rPr lang="en-US" altLang="cs-CZ" sz="1800" dirty="0" err="1" smtClean="0"/>
              <a:t>i</a:t>
            </a:r>
            <a:endParaRPr lang="en-US" altLang="cs-CZ" sz="1800" dirty="0" smtClean="0"/>
          </a:p>
          <a:p>
            <a:pPr>
              <a:spcBef>
                <a:spcPct val="0"/>
              </a:spcBef>
              <a:buFontTx/>
              <a:buNone/>
            </a:pPr>
            <a:endParaRPr lang="en-US" altLang="cs-CZ" sz="1800" dirty="0"/>
          </a:p>
          <a:p>
            <a:pPr>
              <a:spcBef>
                <a:spcPct val="0"/>
              </a:spcBef>
              <a:buFontTx/>
              <a:buNone/>
            </a:pPr>
            <a:endParaRPr lang="en-US" altLang="cs-CZ" sz="1800" dirty="0" smtClean="0"/>
          </a:p>
          <a:p>
            <a:pPr>
              <a:spcBef>
                <a:spcPct val="0"/>
              </a:spcBef>
              <a:buFontTx/>
              <a:buNone/>
            </a:pPr>
            <a:endParaRPr lang="cs-CZ" altLang="cs-CZ" sz="1800" dirty="0"/>
          </a:p>
          <a:p>
            <a:pPr>
              <a:spcBef>
                <a:spcPct val="0"/>
              </a:spcBef>
              <a:buFontTx/>
              <a:buNone/>
            </a:pPr>
            <a:r>
              <a:rPr lang="en-US" altLang="cs-CZ" sz="1200" dirty="0" smtClean="0"/>
              <a:t>gravity disturbance</a:t>
            </a: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endParaRPr lang="en-US" altLang="cs-CZ" sz="1200" dirty="0" smtClean="0"/>
          </a:p>
          <a:p>
            <a:pPr>
              <a:spcBef>
                <a:spcPct val="0"/>
              </a:spcBef>
              <a:buFontTx/>
              <a:buNone/>
            </a:pPr>
            <a:endParaRPr lang="en-US" altLang="cs-CZ" sz="1200" dirty="0"/>
          </a:p>
          <a:p>
            <a:pPr>
              <a:spcBef>
                <a:spcPct val="0"/>
              </a:spcBef>
              <a:buFontTx/>
              <a:buNone/>
            </a:pPr>
            <a:r>
              <a:rPr lang="cs-CZ" altLang="cs-CZ" sz="1200" dirty="0" err="1" smtClean="0"/>
              <a:t>Tzz</a:t>
            </a:r>
            <a:endParaRPr lang="cs-CZ" altLang="cs-CZ" sz="1200" dirty="0"/>
          </a:p>
        </p:txBody>
      </p:sp>
      <p:pic>
        <p:nvPicPr>
          <p:cNvPr id="24579"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84538"/>
            <a:ext cx="6161088"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88" y="57150"/>
            <a:ext cx="595630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283"/>
            <a:ext cx="4683125"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85" y="3430388"/>
            <a:ext cx="4429353" cy="304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687" y="258076"/>
            <a:ext cx="4292451" cy="295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ovéPole 4"/>
          <p:cNvSpPr txBox="1">
            <a:spLocks noChangeArrowheads="1"/>
          </p:cNvSpPr>
          <p:nvPr/>
        </p:nvSpPr>
        <p:spPr bwMode="auto">
          <a:xfrm>
            <a:off x="2336149" y="119041"/>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dirty="0" smtClean="0">
                <a:solidFill>
                  <a:schemeClr val="bg1"/>
                </a:solidFill>
                <a:latin typeface="Times New Roman" panose="02020603050405020304" pitchFamily="18" charset="0"/>
                <a:cs typeface="Times New Roman" panose="02020603050405020304" pitchFamily="18" charset="0"/>
              </a:rPr>
              <a:t>Ha</a:t>
            </a:r>
            <a:r>
              <a:rPr lang="en-US" altLang="cs-CZ" sz="1800" dirty="0" err="1" smtClean="0">
                <a:solidFill>
                  <a:schemeClr val="bg1"/>
                </a:solidFill>
                <a:latin typeface="Times New Roman" panose="02020603050405020304" pitchFamily="18" charset="0"/>
                <a:cs typeface="Times New Roman" panose="02020603050405020304" pitchFamily="18" charset="0"/>
              </a:rPr>
              <a:t>wai</a:t>
            </a:r>
            <a:r>
              <a:rPr lang="en-US" altLang="cs-CZ" sz="1800" dirty="0" smtClean="0">
                <a:solidFill>
                  <a:schemeClr val="bg1"/>
                </a:solidFill>
                <a:latin typeface="Times New Roman" panose="02020603050405020304" pitchFamily="18" charset="0"/>
                <a:cs typeface="Times New Roman" panose="02020603050405020304" pitchFamily="18" charset="0"/>
              </a:rPr>
              <a:t>, </a:t>
            </a:r>
            <a:r>
              <a:rPr lang="cs-CZ" sz="1800" dirty="0" err="1">
                <a:solidFill>
                  <a:schemeClr val="bg1"/>
                </a:solidFill>
                <a:latin typeface="Times New Roman" panose="02020603050405020304" pitchFamily="18" charset="0"/>
                <a:cs typeface="Times New Roman" panose="02020603050405020304" pitchFamily="18" charset="0"/>
              </a:rPr>
              <a:t>the</a:t>
            </a:r>
            <a:r>
              <a:rPr lang="cs-CZ" sz="1800" dirty="0">
                <a:solidFill>
                  <a:schemeClr val="bg1"/>
                </a:solidFill>
                <a:latin typeface="Times New Roman" panose="02020603050405020304" pitchFamily="18" charset="0"/>
                <a:cs typeface="Times New Roman" panose="02020603050405020304" pitchFamily="18" charset="0"/>
              </a:rPr>
              <a:t> </a:t>
            </a:r>
            <a:r>
              <a:rPr lang="cs-CZ" sz="1800" dirty="0" err="1" smtClean="0">
                <a:solidFill>
                  <a:schemeClr val="bg1"/>
                </a:solidFill>
                <a:latin typeface="Times New Roman" panose="02020603050405020304" pitchFamily="18" charset="0"/>
                <a:cs typeface="Times New Roman" panose="02020603050405020304" pitchFamily="18" charset="0"/>
              </a:rPr>
              <a:t>Bi</a:t>
            </a:r>
            <a:r>
              <a:rPr lang="en-US" sz="1800" dirty="0" smtClean="0">
                <a:solidFill>
                  <a:schemeClr val="bg1"/>
                </a:solidFill>
                <a:latin typeface="Times New Roman" panose="02020603050405020304" pitchFamily="18" charset="0"/>
                <a:cs typeface="Times New Roman" panose="02020603050405020304" pitchFamily="18" charset="0"/>
              </a:rPr>
              <a:t>g</a:t>
            </a:r>
            <a:r>
              <a:rPr lang="en-US" altLang="cs-CZ" sz="1800" dirty="0" smtClean="0">
                <a:solidFill>
                  <a:schemeClr val="bg1"/>
                </a:solidFill>
                <a:latin typeface="Times New Roman" panose="02020603050405020304" pitchFamily="18" charset="0"/>
                <a:cs typeface="Times New Roman" panose="02020603050405020304" pitchFamily="18" charset="0"/>
              </a:rPr>
              <a:t> island</a:t>
            </a:r>
            <a:endParaRPr lang="cs-CZ" altLang="cs-CZ" sz="1800" dirty="0">
              <a:solidFill>
                <a:schemeClr val="bg1"/>
              </a:solidFill>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3627" y="3591679"/>
            <a:ext cx="4117617" cy="2727399"/>
          </a:xfrm>
          <a:prstGeom prst="rect">
            <a:avLst/>
          </a:prstGeom>
        </p:spPr>
      </p:pic>
      <p:sp>
        <p:nvSpPr>
          <p:cNvPr id="3" name="Obdélník 2"/>
          <p:cNvSpPr/>
          <p:nvPr/>
        </p:nvSpPr>
        <p:spPr>
          <a:xfrm>
            <a:off x="2286000" y="2967335"/>
            <a:ext cx="4572000" cy="369332"/>
          </a:xfrm>
          <a:prstGeom prst="rect">
            <a:avLst/>
          </a:prstGeom>
        </p:spPr>
        <p:txBody>
          <a:bodyPr>
            <a:spAutoFit/>
          </a:bodyPr>
          <a:lstStyle/>
          <a:p>
            <a:pPr marL="342900" indent="-342900">
              <a:buFontTx/>
              <a:buAutoNum type="arabicPeriod"/>
              <a:defRPr/>
            </a:pP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ovéPole 1"/>
          <p:cNvSpPr txBox="1">
            <a:spLocks noChangeArrowheads="1"/>
          </p:cNvSpPr>
          <p:nvPr/>
        </p:nvSpPr>
        <p:spPr bwMode="auto">
          <a:xfrm>
            <a:off x="400050" y="4048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cs-CZ" altLang="cs-CZ" sz="1800" i="1">
              <a:latin typeface="Times New Roman" panose="02020603050405020304" pitchFamily="18" charset="0"/>
              <a:cs typeface="Times New Roman" panose="02020603050405020304" pitchFamily="18" charset="0"/>
            </a:endParaRPr>
          </a:p>
        </p:txBody>
      </p:sp>
      <p:pic>
        <p:nvPicPr>
          <p:cNvPr id="22531"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500188"/>
            <a:ext cx="369570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1484313"/>
            <a:ext cx="360203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851920" y="803321"/>
            <a:ext cx="1689886"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Fuji, Japan</a:t>
            </a:r>
            <a:endParaRPr lang="cs-CZ"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Obrázek 74" descr="Japan2_virt_de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341438"/>
            <a:ext cx="5761038"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bdélník 3"/>
          <p:cNvSpPr>
            <a:spLocks noChangeArrowheads="1"/>
          </p:cNvSpPr>
          <p:nvPr/>
        </p:nvSpPr>
        <p:spPr bwMode="auto">
          <a:xfrm>
            <a:off x="971550" y="549275"/>
            <a:ext cx="73448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b="1" dirty="0" smtClean="0">
                <a:latin typeface="Times New Roman" panose="02020603050405020304" pitchFamily="18" charset="0"/>
                <a:cs typeface="Times New Roman" panose="02020603050405020304" pitchFamily="18" charset="0"/>
              </a:rPr>
              <a:t>s</a:t>
            </a:r>
            <a:r>
              <a:rPr lang="cs-CZ" altLang="cs-CZ" sz="1800" b="1" dirty="0" err="1" smtClean="0">
                <a:latin typeface="Times New Roman" panose="02020603050405020304" pitchFamily="18" charset="0"/>
                <a:cs typeface="Times New Roman" panose="02020603050405020304" pitchFamily="18" charset="0"/>
              </a:rPr>
              <a:t>ubdu</a:t>
            </a:r>
            <a:r>
              <a:rPr lang="en-US" altLang="cs-CZ" sz="1800" b="1" dirty="0" err="1" smtClean="0">
                <a:latin typeface="Times New Roman" panose="02020603050405020304" pitchFamily="18" charset="0"/>
                <a:cs typeface="Times New Roman" panose="02020603050405020304" pitchFamily="18" charset="0"/>
              </a:rPr>
              <a:t>ction</a:t>
            </a:r>
            <a:r>
              <a:rPr lang="en-US" altLang="cs-CZ" sz="1800" b="1" dirty="0" smtClean="0">
                <a:latin typeface="Times New Roman" panose="02020603050405020304" pitchFamily="18" charset="0"/>
                <a:cs typeface="Times New Roman" panose="02020603050405020304" pitchFamily="18" charset="0"/>
              </a:rPr>
              <a:t> zone, volcanoes under sea SE of Japan</a:t>
            </a:r>
          </a:p>
          <a:p>
            <a:pPr>
              <a:spcBef>
                <a:spcPct val="0"/>
              </a:spcBef>
              <a:buFontTx/>
              <a:buNone/>
            </a:pPr>
            <a:r>
              <a:rPr lang="cs-CZ" altLang="cs-CZ" sz="1800" dirty="0" err="1" smtClean="0">
                <a:latin typeface="Times New Roman" panose="02020603050405020304" pitchFamily="18" charset="0"/>
                <a:cs typeface="Times New Roman" panose="02020603050405020304" pitchFamily="18" charset="0"/>
              </a:rPr>
              <a:t>virtu</a:t>
            </a:r>
            <a:r>
              <a:rPr lang="en-US" altLang="cs-CZ" sz="1800" dirty="0" smtClean="0">
                <a:latin typeface="Times New Roman" panose="02020603050405020304" pitchFamily="18" charset="0"/>
                <a:cs typeface="Times New Roman" panose="02020603050405020304" pitchFamily="18" charset="0"/>
              </a:rPr>
              <a:t>al deformations</a:t>
            </a:r>
            <a:endParaRPr lang="cs-CZ" altLang="cs-CZ" sz="1800" dirty="0"/>
          </a:p>
        </p:txBody>
      </p:sp>
      <p:pic>
        <p:nvPicPr>
          <p:cNvPr id="23556" name="Obrázek 4" descr="EGM08_Japonsko_Theta_vs_RI_0.3_vektory.png"/>
          <p:cNvPicPr>
            <a:picLocks noChangeAspect="1" noChangeArrowheads="1"/>
          </p:cNvPicPr>
          <p:nvPr/>
        </p:nvPicPr>
        <p:blipFill>
          <a:blip r:embed="rId3">
            <a:extLst>
              <a:ext uri="{28A0092B-C50C-407E-A947-70E740481C1C}">
                <a14:useLocalDpi xmlns:a14="http://schemas.microsoft.com/office/drawing/2010/main" val="0"/>
              </a:ext>
            </a:extLst>
          </a:blip>
          <a:srcRect b="-7748"/>
          <a:stretch>
            <a:fillRect/>
          </a:stretch>
        </p:blipFill>
        <p:spPr bwMode="auto">
          <a:xfrm>
            <a:off x="5292725" y="2427288"/>
            <a:ext cx="3698875"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ovéPole 1"/>
          <p:cNvSpPr txBox="1">
            <a:spLocks noChangeArrowheads="1"/>
          </p:cNvSpPr>
          <p:nvPr/>
        </p:nvSpPr>
        <p:spPr bwMode="auto">
          <a:xfrm>
            <a:off x="7154863" y="3978275"/>
            <a:ext cx="5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cs-CZ"/>
          </a:p>
        </p:txBody>
      </p:sp>
      <p:sp>
        <p:nvSpPr>
          <p:cNvPr id="23558" name="Rectangle 5"/>
          <p:cNvSpPr>
            <a:spLocks noChangeArrowheads="1"/>
          </p:cNvSpPr>
          <p:nvPr/>
        </p:nvSpPr>
        <p:spPr bwMode="auto">
          <a:xfrm>
            <a:off x="5775325" y="5519738"/>
            <a:ext cx="334010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cs-CZ" sz="1400">
                <a:latin typeface="Times New Roman" panose="02020603050405020304" pitchFamily="18" charset="0"/>
                <a:cs typeface="Times New Roman" panose="02020603050405020304" pitchFamily="18" charset="0"/>
              </a:rPr>
              <a:t>The strike angle </a:t>
            </a:r>
            <a:r>
              <a:rPr lang="en-GB" altLang="cs-CZ" sz="1400" i="1">
                <a:latin typeface="Times New Roman" panose="02020603050405020304" pitchFamily="18" charset="0"/>
                <a:cs typeface="Times New Roman" panose="02020603050405020304" pitchFamily="18" charset="0"/>
              </a:rPr>
              <a:t>θ</a:t>
            </a:r>
            <a:r>
              <a:rPr lang="en-GB" altLang="cs-CZ" sz="1400" baseline="-30000">
                <a:latin typeface="Times New Roman" panose="02020603050405020304" pitchFamily="18" charset="0"/>
                <a:cs typeface="Times New Roman" panose="02020603050405020304" pitchFamily="18" charset="0"/>
              </a:rPr>
              <a:t>S</a:t>
            </a:r>
            <a:r>
              <a:rPr lang="en-GB" altLang="cs-CZ" sz="1400" i="1">
                <a:latin typeface="Times New Roman" panose="02020603050405020304" pitchFamily="18" charset="0"/>
                <a:cs typeface="Times New Roman" panose="02020603050405020304" pitchFamily="18" charset="0"/>
              </a:rPr>
              <a:t> </a:t>
            </a:r>
            <a:r>
              <a:rPr lang="en-GB" altLang="cs-CZ" sz="1400">
                <a:latin typeface="Times New Roman" panose="02020603050405020304" pitchFamily="18" charset="0"/>
                <a:cs typeface="Times New Roman" panose="02020603050405020304" pitchFamily="18" charset="0"/>
              </a:rPr>
              <a:t>for the ratio </a:t>
            </a:r>
            <a:r>
              <a:rPr lang="en-GB" altLang="cs-CZ" sz="1400" i="1">
                <a:latin typeface="Times New Roman" panose="02020603050405020304" pitchFamily="18" charset="0"/>
                <a:cs typeface="Times New Roman" panose="02020603050405020304" pitchFamily="18" charset="0"/>
              </a:rPr>
              <a:t>I &gt; </a:t>
            </a:r>
            <a:r>
              <a:rPr lang="en-GB" altLang="cs-CZ" sz="1400">
                <a:latin typeface="Times New Roman" panose="02020603050405020304" pitchFamily="18" charset="0"/>
                <a:cs typeface="Times New Roman" panose="02020603050405020304" pitchFamily="18" charset="0"/>
              </a:rPr>
              <a:t>0.3. </a:t>
            </a:r>
            <a:endParaRPr lang="en-GB" altLang="cs-CZ" sz="14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a:xfrm>
            <a:off x="614362" y="476672"/>
            <a:ext cx="8229600" cy="1143000"/>
          </a:xfrm>
        </p:spPr>
        <p:txBody>
          <a:bodyPr/>
          <a:lstStyle/>
          <a:p>
            <a:pPr eaLnBrk="1" hangingPunct="1"/>
            <a:r>
              <a:rPr lang="en-US" altLang="cs-CZ" sz="2800" b="1" dirty="0" smtClean="0">
                <a:latin typeface="Times New Roman" panose="02020603050405020304" pitchFamily="18" charset="0"/>
                <a:cs typeface="Times New Roman" panose="02020603050405020304" pitchFamily="18" charset="0"/>
              </a:rPr>
              <a:t>Large impact crater on the Earth</a:t>
            </a:r>
            <a:br>
              <a:rPr lang="en-US" altLang="cs-CZ" sz="2800" b="1" dirty="0" smtClean="0">
                <a:latin typeface="Times New Roman" panose="02020603050405020304" pitchFamily="18" charset="0"/>
                <a:cs typeface="Times New Roman" panose="02020603050405020304" pitchFamily="18" charset="0"/>
              </a:rPr>
            </a:br>
            <a:r>
              <a:rPr lang="en-US" altLang="cs-CZ" sz="2800" dirty="0" smtClean="0">
                <a:latin typeface="Times New Roman" panose="02020603050405020304" pitchFamily="18" charset="0"/>
                <a:cs typeface="Times New Roman" panose="02020603050405020304" pitchFamily="18" charset="0"/>
              </a:rPr>
              <a:t> </a:t>
            </a:r>
            <a:r>
              <a:rPr lang="en-US" altLang="cs-CZ" sz="2400" dirty="0" err="1" smtClean="0">
                <a:latin typeface="Times New Roman" panose="02020603050405020304" pitchFamily="18" charset="0"/>
                <a:cs typeface="Times New Roman" panose="02020603050405020304" pitchFamily="18" charset="0"/>
              </a:rPr>
              <a:t>Popigai</a:t>
            </a:r>
            <a:r>
              <a:rPr lang="en-US" altLang="cs-CZ" sz="2400" dirty="0" smtClean="0">
                <a:latin typeface="Times New Roman" panose="02020603050405020304" pitchFamily="18" charset="0"/>
                <a:cs typeface="Times New Roman" panose="02020603050405020304" pitchFamily="18" charset="0"/>
              </a:rPr>
              <a:t>, Siberia, diameter ~100 km</a:t>
            </a:r>
            <a:br>
              <a:rPr lang="en-US" altLang="cs-CZ" sz="2400" dirty="0" smtClean="0">
                <a:latin typeface="Times New Roman" panose="02020603050405020304" pitchFamily="18" charset="0"/>
                <a:cs typeface="Times New Roman" panose="02020603050405020304" pitchFamily="18" charset="0"/>
              </a:rPr>
            </a:br>
            <a:r>
              <a:rPr lang="en-US" altLang="cs-CZ" sz="2800" dirty="0" smtClean="0">
                <a:latin typeface="Times New Roman" panose="02020603050405020304" pitchFamily="18" charset="0"/>
                <a:cs typeface="Times New Roman" panose="02020603050405020304" pitchFamily="18" charset="0"/>
              </a:rPr>
              <a:t/>
            </a:r>
            <a:br>
              <a:rPr lang="en-US" altLang="cs-CZ" sz="2800" dirty="0" smtClean="0">
                <a:latin typeface="Times New Roman" panose="02020603050405020304" pitchFamily="18" charset="0"/>
                <a:cs typeface="Times New Roman" panose="02020603050405020304" pitchFamily="18" charset="0"/>
              </a:rPr>
            </a:br>
            <a:r>
              <a:rPr lang="el-GR" altLang="cs-CZ" sz="2400" dirty="0" smtClean="0">
                <a:latin typeface="Times New Roman" panose="02020603050405020304" pitchFamily="18" charset="0"/>
                <a:cs typeface="Times New Roman" panose="02020603050405020304" pitchFamily="18" charset="0"/>
              </a:rPr>
              <a:t>Δ</a:t>
            </a:r>
            <a:r>
              <a:rPr lang="cs-CZ" altLang="cs-CZ" sz="2000" i="1" dirty="0" smtClean="0">
                <a:latin typeface="Times New Roman" panose="02020603050405020304" pitchFamily="18" charset="0"/>
                <a:cs typeface="Times New Roman" panose="02020603050405020304" pitchFamily="18" charset="0"/>
              </a:rPr>
              <a:t> g </a:t>
            </a:r>
            <a:r>
              <a:rPr lang="en-US" altLang="cs-CZ" sz="2000" i="1" dirty="0" smtClean="0">
                <a:latin typeface="Times New Roman" panose="02020603050405020304" pitchFamily="18" charset="0"/>
                <a:cs typeface="Times New Roman" panose="02020603050405020304" pitchFamily="18" charset="0"/>
              </a:rPr>
              <a:t>                                          </a:t>
            </a:r>
            <a:r>
              <a:rPr lang="cs-CZ" altLang="cs-CZ" sz="2000" i="1" dirty="0" err="1" smtClean="0">
                <a:latin typeface="Times New Roman" panose="02020603050405020304" pitchFamily="18" charset="0"/>
                <a:cs typeface="Times New Roman" panose="02020603050405020304" pitchFamily="18" charset="0"/>
              </a:rPr>
              <a:t>Tzz</a:t>
            </a:r>
            <a:r>
              <a:rPr lang="cs-CZ" altLang="cs-CZ" sz="2000" dirty="0" smtClean="0">
                <a:latin typeface="Times New Roman" panose="02020603050405020304" pitchFamily="18" charset="0"/>
                <a:cs typeface="Times New Roman" panose="02020603050405020304" pitchFamily="18" charset="0"/>
              </a:rPr>
              <a:t> </a:t>
            </a:r>
            <a:r>
              <a:rPr lang="en-US" altLang="cs-CZ" sz="2000" dirty="0" smtClean="0">
                <a:latin typeface="Times New Roman" panose="02020603050405020304" pitchFamily="18" charset="0"/>
                <a:cs typeface="Times New Roman" panose="02020603050405020304" pitchFamily="18" charset="0"/>
              </a:rPr>
              <a:t>                                         </a:t>
            </a:r>
            <a:r>
              <a:rPr lang="cs-CZ" altLang="cs-CZ" sz="2000" i="1" dirty="0" err="1" smtClean="0">
                <a:latin typeface="Times New Roman" panose="02020603050405020304" pitchFamily="18" charset="0"/>
                <a:cs typeface="Times New Roman" panose="02020603050405020304" pitchFamily="18" charset="0"/>
              </a:rPr>
              <a:t>vd</a:t>
            </a:r>
            <a:endParaRPr lang="cs-CZ" altLang="cs-CZ" sz="2000" i="1" dirty="0" smtClean="0">
              <a:latin typeface="Times New Roman" panose="02020603050405020304" pitchFamily="18" charset="0"/>
              <a:cs typeface="Times New Roman" panose="02020603050405020304" pitchFamily="18" charset="0"/>
            </a:endParaRPr>
          </a:p>
        </p:txBody>
      </p:sp>
      <p:pic>
        <p:nvPicPr>
          <p:cNvPr id="27651"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38" y="1892300"/>
            <a:ext cx="305911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t="5133"/>
          <a:stretch/>
        </p:blipFill>
        <p:spPr bwMode="auto">
          <a:xfrm>
            <a:off x="3203575" y="1916831"/>
            <a:ext cx="3051175" cy="391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t="6601"/>
          <a:stretch/>
        </p:blipFill>
        <p:spPr bwMode="auto">
          <a:xfrm>
            <a:off x="6289675" y="1916831"/>
            <a:ext cx="2746375" cy="398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ovéPole 1"/>
          <p:cNvSpPr txBox="1">
            <a:spLocks noChangeArrowheads="1"/>
          </p:cNvSpPr>
          <p:nvPr/>
        </p:nvSpPr>
        <p:spPr bwMode="auto">
          <a:xfrm>
            <a:off x="3059113" y="6194425"/>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dirty="0" smtClean="0">
                <a:latin typeface="Times New Roman" panose="02020603050405020304" pitchFamily="18" charset="0"/>
                <a:cs typeface="Times New Roman" panose="02020603050405020304" pitchFamily="18" charset="0"/>
              </a:rPr>
              <a:t>more in</a:t>
            </a:r>
            <a:r>
              <a:rPr lang="cs-CZ" altLang="cs-CZ" sz="1800" dirty="0" smtClean="0">
                <a:latin typeface="Times New Roman" panose="02020603050405020304" pitchFamily="18" charset="0"/>
                <a:cs typeface="Times New Roman" panose="02020603050405020304" pitchFamily="18" charset="0"/>
              </a:rPr>
              <a:t> </a:t>
            </a:r>
            <a:r>
              <a:rPr lang="en-US" altLang="cs-CZ" sz="1800" dirty="0" err="1">
                <a:latin typeface="Times New Roman" panose="02020603050405020304" pitchFamily="18" charset="0"/>
                <a:cs typeface="Times New Roman" panose="02020603050405020304" pitchFamily="18" charset="0"/>
              </a:rPr>
              <a:t>Kloko</a:t>
            </a:r>
            <a:r>
              <a:rPr lang="cs-CZ" altLang="cs-CZ" sz="1800" dirty="0" err="1">
                <a:latin typeface="Times New Roman" panose="02020603050405020304" pitchFamily="18" charset="0"/>
                <a:cs typeface="Times New Roman" panose="02020603050405020304" pitchFamily="18" charset="0"/>
              </a:rPr>
              <a:t>čník</a:t>
            </a:r>
            <a:r>
              <a:rPr lang="cs-CZ" altLang="cs-CZ" sz="1800" dirty="0">
                <a:latin typeface="Times New Roman" panose="02020603050405020304" pitchFamily="18" charset="0"/>
                <a:cs typeface="Times New Roman" panose="02020603050405020304" pitchFamily="18" charset="0"/>
              </a:rPr>
              <a:t> et al. 2010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47864" y="980728"/>
            <a:ext cx="8229600" cy="1143000"/>
          </a:xfrm>
        </p:spPr>
        <p:txBody>
          <a:bodyPr/>
          <a:lstStyle/>
          <a:p>
            <a:r>
              <a:rPr lang="cs-CZ" sz="3200" dirty="0" err="1" smtClean="0"/>
              <a:t>Chicx</a:t>
            </a:r>
            <a:r>
              <a:rPr lang="en-US" sz="3200" dirty="0" smtClean="0"/>
              <a:t>u</a:t>
            </a:r>
            <a:r>
              <a:rPr lang="cs-CZ" sz="3200" dirty="0" smtClean="0"/>
              <a:t>lub</a:t>
            </a:r>
            <a:r>
              <a:rPr lang="en-US" sz="3200" dirty="0" smtClean="0"/>
              <a:t/>
            </a:r>
            <a:br>
              <a:rPr lang="en-US" sz="3200" dirty="0" smtClean="0"/>
            </a:br>
            <a:r>
              <a:rPr lang="cs-CZ" sz="3200" dirty="0" smtClean="0"/>
              <a:t> Yucatan</a:t>
            </a:r>
            <a:endParaRPr lang="cs-CZ" sz="3200" dirty="0"/>
          </a:p>
        </p:txBody>
      </p:sp>
      <p:pic>
        <p:nvPicPr>
          <p:cNvPr id="3" name="Obrázek 2"/>
          <p:cNvPicPr/>
          <p:nvPr/>
        </p:nvPicPr>
        <p:blipFill rotWithShape="1">
          <a:blip r:embed="rId2" cstate="print">
            <a:extLst>
              <a:ext uri="{28A0092B-C50C-407E-A947-70E740481C1C}">
                <a14:useLocalDpi xmlns:a14="http://schemas.microsoft.com/office/drawing/2010/main" val="0"/>
              </a:ext>
            </a:extLst>
          </a:blip>
          <a:srcRect t="4058"/>
          <a:stretch/>
        </p:blipFill>
        <p:spPr bwMode="auto">
          <a:xfrm>
            <a:off x="-396552" y="332656"/>
            <a:ext cx="6035412" cy="3969633"/>
          </a:xfrm>
          <a:prstGeom prst="rect">
            <a:avLst/>
          </a:prstGeom>
          <a:ln>
            <a:noFill/>
          </a:ln>
          <a:extLst>
            <a:ext uri="{53640926-AAD7-44D8-BBD7-CCE9431645EC}">
              <a14:shadowObscured xmlns:a14="http://schemas.microsoft.com/office/drawing/2010/main"/>
            </a:ext>
          </a:extLst>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t="5493"/>
          <a:stretch/>
        </p:blipFill>
        <p:spPr>
          <a:xfrm>
            <a:off x="3563888" y="3105800"/>
            <a:ext cx="5326754" cy="3717032"/>
          </a:xfrm>
          <a:prstGeom prst="rect">
            <a:avLst/>
          </a:prstGeom>
        </p:spPr>
      </p:pic>
    </p:spTree>
    <p:extLst>
      <p:ext uri="{BB962C8B-B14F-4D97-AF65-F5344CB8AC3E}">
        <p14:creationId xmlns:p14="http://schemas.microsoft.com/office/powerpoint/2010/main" val="967122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827088" y="260350"/>
            <a:ext cx="8785225" cy="576263"/>
          </a:xfrm>
        </p:spPr>
        <p:txBody>
          <a:bodyPr/>
          <a:lstStyle/>
          <a:p>
            <a:pPr algn="l"/>
            <a:r>
              <a:rPr lang="en-US" altLang="cs-CZ" dirty="0"/>
              <a:t>GOCE</a:t>
            </a:r>
            <a:r>
              <a:rPr lang="cs-CZ" altLang="cs-CZ" dirty="0"/>
              <a:t> </a:t>
            </a:r>
            <a:r>
              <a:rPr lang="en-US" altLang="cs-CZ" dirty="0" smtClean="0"/>
              <a:t>2009-2013</a:t>
            </a:r>
            <a:br>
              <a:rPr lang="en-US" altLang="cs-CZ" dirty="0" smtClean="0"/>
            </a:br>
            <a:r>
              <a:rPr lang="cs-CZ" altLang="cs-CZ" sz="2000" b="0" dirty="0" smtClean="0">
                <a:solidFill>
                  <a:schemeClr val="tx1"/>
                </a:solidFill>
                <a:effectLst>
                  <a:outerShdw blurRad="38100" dist="38100" dir="2700000" algn="tl">
                    <a:srgbClr val="FFFFFF"/>
                  </a:outerShdw>
                </a:effectLst>
              </a:rPr>
              <a:t>(</a:t>
            </a:r>
            <a:r>
              <a:rPr lang="en-GB" altLang="cs-CZ" sz="2000" b="0" dirty="0">
                <a:solidFill>
                  <a:schemeClr val="tx1"/>
                </a:solidFill>
                <a:effectLst/>
              </a:rPr>
              <a:t>Gravity field and steady-state Ocean Circulation </a:t>
            </a:r>
            <a:r>
              <a:rPr lang="en-GB" altLang="cs-CZ" sz="2000" b="0" dirty="0" smtClean="0">
                <a:solidFill>
                  <a:schemeClr val="tx1"/>
                </a:solidFill>
                <a:effectLst/>
              </a:rPr>
              <a:t>Explorer, ESA</a:t>
            </a:r>
            <a:r>
              <a:rPr lang="cs-CZ" altLang="cs-CZ" sz="2000" b="0" dirty="0" smtClean="0">
                <a:solidFill>
                  <a:schemeClr val="tx1"/>
                </a:solidFill>
                <a:effectLst/>
              </a:rPr>
              <a:t>)</a:t>
            </a:r>
            <a:endParaRPr lang="cs-CZ" altLang="cs-CZ" sz="2000" b="0" dirty="0">
              <a:solidFill>
                <a:schemeClr val="tx1"/>
              </a:solidFill>
              <a:effectLst/>
            </a:endParaRPr>
          </a:p>
        </p:txBody>
      </p:sp>
      <p:sp>
        <p:nvSpPr>
          <p:cNvPr id="570371" name="Rectangle 3"/>
          <p:cNvSpPr>
            <a:spLocks noGrp="1" noChangeArrowheads="1"/>
          </p:cNvSpPr>
          <p:nvPr>
            <p:ph type="body" idx="1"/>
          </p:nvPr>
        </p:nvSpPr>
        <p:spPr/>
        <p:txBody>
          <a:bodyPr/>
          <a:lstStyle/>
          <a:p>
            <a:pPr eaLnBrk="1" hangingPunct="1">
              <a:spcBef>
                <a:spcPct val="0"/>
              </a:spcBef>
              <a:buFontTx/>
              <a:buNone/>
            </a:pPr>
            <a:r>
              <a:rPr lang="en-GB" altLang="cs-CZ" dirty="0">
                <a:latin typeface="Times New Roman" panose="02020603050405020304" pitchFamily="18" charset="0"/>
              </a:rPr>
              <a:t>1mGal = 10</a:t>
            </a:r>
            <a:r>
              <a:rPr lang="en-GB" altLang="cs-CZ" baseline="30000" dirty="0">
                <a:latin typeface="Times New Roman" panose="02020603050405020304" pitchFamily="18" charset="0"/>
              </a:rPr>
              <a:t>-5 </a:t>
            </a:r>
            <a:r>
              <a:rPr lang="en-GB" altLang="cs-CZ" dirty="0">
                <a:latin typeface="Times New Roman" panose="02020603050405020304" pitchFamily="18" charset="0"/>
              </a:rPr>
              <a:t>ms</a:t>
            </a:r>
            <a:r>
              <a:rPr lang="en-GB" altLang="cs-CZ" baseline="30000" dirty="0">
                <a:latin typeface="Times New Roman" panose="02020603050405020304" pitchFamily="18" charset="0"/>
              </a:rPr>
              <a:t>-2</a:t>
            </a:r>
            <a:r>
              <a:rPr lang="en-GB" altLang="cs-CZ" dirty="0">
                <a:latin typeface="Times New Roman" panose="02020603050405020304" pitchFamily="18" charset="0"/>
              </a:rPr>
              <a:t>, 1E = 1 </a:t>
            </a:r>
            <a:r>
              <a:rPr lang="en-GB" altLang="cs-CZ" dirty="0" err="1">
                <a:latin typeface="Times New Roman" panose="02020603050405020304" pitchFamily="18" charset="0"/>
              </a:rPr>
              <a:t>Eötvös</a:t>
            </a:r>
            <a:r>
              <a:rPr lang="en-GB" altLang="cs-CZ" dirty="0">
                <a:latin typeface="Times New Roman" panose="02020603050405020304" pitchFamily="18" charset="0"/>
              </a:rPr>
              <a:t> = 10</a:t>
            </a:r>
            <a:r>
              <a:rPr lang="en-GB" altLang="cs-CZ" baseline="30000" dirty="0">
                <a:latin typeface="Times New Roman" panose="02020603050405020304" pitchFamily="18" charset="0"/>
              </a:rPr>
              <a:t>-9</a:t>
            </a:r>
            <a:r>
              <a:rPr lang="en-GB" altLang="cs-CZ" dirty="0">
                <a:latin typeface="Times New Roman" panose="02020603050405020304" pitchFamily="18" charset="0"/>
              </a:rPr>
              <a:t> s</a:t>
            </a:r>
            <a:r>
              <a:rPr lang="en-GB" altLang="cs-CZ" baseline="30000" dirty="0">
                <a:latin typeface="Times New Roman" panose="02020603050405020304" pitchFamily="18" charset="0"/>
              </a:rPr>
              <a:t>-2</a:t>
            </a:r>
            <a:endParaRPr lang="en-GB" altLang="cs-CZ" baseline="30000" dirty="0">
              <a:solidFill>
                <a:schemeClr val="tx2"/>
              </a:solidFill>
              <a:latin typeface="Times New Roman" panose="02020603050405020304" pitchFamily="18" charset="0"/>
              <a:ea typeface="ＭＳ Ｐゴシック" panose="020B0600070205080204" pitchFamily="34" charset="-128"/>
            </a:endParaRPr>
          </a:p>
        </p:txBody>
      </p:sp>
      <p:pic>
        <p:nvPicPr>
          <p:cNvPr id="570372" name="Picture 4" descr="GOCE_lab_priprav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682" y="1273176"/>
            <a:ext cx="3640137" cy="4852987"/>
          </a:xfrm>
          <a:prstGeom prst="rect">
            <a:avLst/>
          </a:prstGeom>
          <a:noFill/>
          <a:extLst>
            <a:ext uri="{909E8E84-426E-40DD-AFC4-6F175D3DCCD1}">
              <a14:hiddenFill xmlns:a14="http://schemas.microsoft.com/office/drawing/2010/main">
                <a:solidFill>
                  <a:srgbClr val="FFFFFF"/>
                </a:solidFill>
              </a14:hiddenFill>
            </a:ext>
          </a:extLst>
        </p:spPr>
      </p:pic>
      <p:pic>
        <p:nvPicPr>
          <p:cNvPr id="570373" name="Picture 5" descr="22_H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300" y="1700213"/>
            <a:ext cx="4968875" cy="3282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266348" y="5728166"/>
            <a:ext cx="4838184" cy="707886"/>
          </a:xfrm>
          <a:prstGeom prst="rect">
            <a:avLst/>
          </a:prstGeom>
          <a:noFill/>
        </p:spPr>
        <p:txBody>
          <a:bodyPr wrap="none" rtlCol="0">
            <a:spAutoFit/>
          </a:bodyPr>
          <a:lstStyle/>
          <a:p>
            <a:r>
              <a:rPr lang="en-GB" altLang="cs-CZ" sz="2000" b="1" dirty="0" smtClean="0">
                <a:latin typeface="Times New Roman" panose="02020603050405020304" pitchFamily="18" charset="0"/>
                <a:cs typeface="Times New Roman" panose="02020603050405020304" pitchFamily="18" charset="0"/>
              </a:rPr>
              <a:t>1 </a:t>
            </a:r>
            <a:r>
              <a:rPr lang="en-GB" altLang="cs-CZ" sz="2000" b="1" dirty="0" err="1" smtClean="0">
                <a:latin typeface="Times New Roman" panose="02020603050405020304" pitchFamily="18" charset="0"/>
                <a:cs typeface="Times New Roman" panose="02020603050405020304" pitchFamily="18" charset="0"/>
              </a:rPr>
              <a:t>mGal</a:t>
            </a:r>
            <a:r>
              <a:rPr lang="en-GB" altLang="cs-CZ" sz="2000" b="1" dirty="0" smtClean="0">
                <a:latin typeface="Times New Roman" panose="02020603050405020304" pitchFamily="18" charset="0"/>
                <a:cs typeface="Times New Roman" panose="02020603050405020304" pitchFamily="18" charset="0"/>
              </a:rPr>
              <a:t> </a:t>
            </a:r>
            <a:r>
              <a:rPr lang="en-GB" altLang="cs-CZ" sz="2000" b="1" dirty="0">
                <a:latin typeface="Times New Roman" panose="02020603050405020304" pitchFamily="18" charset="0"/>
                <a:cs typeface="Times New Roman" panose="02020603050405020304" pitchFamily="18" charset="0"/>
              </a:rPr>
              <a:t>= 10</a:t>
            </a:r>
            <a:r>
              <a:rPr lang="en-GB" altLang="cs-CZ" sz="2000" b="1" baseline="30000" dirty="0">
                <a:latin typeface="Times New Roman" panose="02020603050405020304" pitchFamily="18" charset="0"/>
                <a:cs typeface="Times New Roman" panose="02020603050405020304" pitchFamily="18" charset="0"/>
              </a:rPr>
              <a:t>-5 </a:t>
            </a:r>
            <a:r>
              <a:rPr lang="en-GB" altLang="cs-CZ" sz="2000" b="1" dirty="0">
                <a:latin typeface="Times New Roman" panose="02020603050405020304" pitchFamily="18" charset="0"/>
                <a:cs typeface="Times New Roman" panose="02020603050405020304" pitchFamily="18" charset="0"/>
              </a:rPr>
              <a:t>ms</a:t>
            </a:r>
            <a:r>
              <a:rPr lang="en-GB" altLang="cs-CZ" sz="2000" b="1" baseline="30000" dirty="0">
                <a:latin typeface="Times New Roman" panose="02020603050405020304" pitchFamily="18" charset="0"/>
                <a:cs typeface="Times New Roman" panose="02020603050405020304" pitchFamily="18" charset="0"/>
              </a:rPr>
              <a:t>-2</a:t>
            </a:r>
            <a:r>
              <a:rPr lang="en-GB" altLang="cs-CZ" sz="2000" b="1" dirty="0">
                <a:latin typeface="Times New Roman" panose="02020603050405020304" pitchFamily="18" charset="0"/>
                <a:cs typeface="Times New Roman" panose="02020603050405020304" pitchFamily="18" charset="0"/>
              </a:rPr>
              <a:t>, </a:t>
            </a:r>
            <a:r>
              <a:rPr lang="en-GB" altLang="cs-CZ" sz="2000" b="1" dirty="0" smtClean="0">
                <a:latin typeface="Times New Roman" panose="02020603050405020304" pitchFamily="18" charset="0"/>
                <a:cs typeface="Times New Roman" panose="02020603050405020304" pitchFamily="18" charset="0"/>
              </a:rPr>
              <a:t>1 E </a:t>
            </a:r>
            <a:r>
              <a:rPr lang="en-GB" altLang="cs-CZ" sz="2000" b="1" dirty="0">
                <a:latin typeface="Times New Roman" panose="02020603050405020304" pitchFamily="18" charset="0"/>
                <a:cs typeface="Times New Roman" panose="02020603050405020304" pitchFamily="18" charset="0"/>
              </a:rPr>
              <a:t>= 1 </a:t>
            </a:r>
            <a:r>
              <a:rPr lang="en-GB" altLang="cs-CZ" sz="2000" b="1" dirty="0" err="1">
                <a:latin typeface="Times New Roman" panose="02020603050405020304" pitchFamily="18" charset="0"/>
                <a:cs typeface="Times New Roman" panose="02020603050405020304" pitchFamily="18" charset="0"/>
              </a:rPr>
              <a:t>Eötvös</a:t>
            </a:r>
            <a:r>
              <a:rPr lang="en-GB" altLang="cs-CZ" sz="2000" b="1" dirty="0">
                <a:latin typeface="Times New Roman" panose="02020603050405020304" pitchFamily="18" charset="0"/>
                <a:cs typeface="Times New Roman" panose="02020603050405020304" pitchFamily="18" charset="0"/>
              </a:rPr>
              <a:t> = 10</a:t>
            </a:r>
            <a:r>
              <a:rPr lang="en-GB" altLang="cs-CZ" sz="2000" b="1" baseline="30000" dirty="0">
                <a:latin typeface="Times New Roman" panose="02020603050405020304" pitchFamily="18" charset="0"/>
                <a:cs typeface="Times New Roman" panose="02020603050405020304" pitchFamily="18" charset="0"/>
              </a:rPr>
              <a:t>-9</a:t>
            </a:r>
            <a:r>
              <a:rPr lang="en-GB" altLang="cs-CZ" sz="2000" b="1" dirty="0">
                <a:latin typeface="Times New Roman" panose="02020603050405020304" pitchFamily="18" charset="0"/>
                <a:cs typeface="Times New Roman" panose="02020603050405020304" pitchFamily="18" charset="0"/>
              </a:rPr>
              <a:t> s</a:t>
            </a:r>
            <a:r>
              <a:rPr lang="en-GB" altLang="cs-CZ" sz="2000" b="1" baseline="30000" dirty="0">
                <a:latin typeface="Times New Roman" panose="02020603050405020304" pitchFamily="18" charset="0"/>
                <a:cs typeface="Times New Roman" panose="02020603050405020304" pitchFamily="18" charset="0"/>
              </a:rPr>
              <a:t>-2</a:t>
            </a:r>
            <a:endParaRPr lang="en-GB" altLang="cs-CZ" sz="2000" b="1" baseline="30000" dirty="0">
              <a:latin typeface="Times New Roman" panose="02020603050405020304" pitchFamily="18" charset="0"/>
              <a:ea typeface="ＭＳ Ｐゴシック" panose="020B0600070205080204" pitchFamily="34" charset="-128"/>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                                 </a:t>
            </a:r>
            <a:r>
              <a:rPr lang="cs-CZ" sz="2000" b="1" dirty="0" smtClean="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mE</a:t>
            </a:r>
            <a:r>
              <a:rPr lang="cs-CZ" sz="2000" b="1" dirty="0">
                <a:latin typeface="Times New Roman" panose="02020603050405020304" pitchFamily="18" charset="0"/>
                <a:cs typeface="Times New Roman" panose="02020603050405020304" pitchFamily="18" charset="0"/>
              </a:rPr>
              <a:t> = 10</a:t>
            </a:r>
            <a:r>
              <a:rPr lang="cs-CZ" sz="2000" b="1" baseline="30000" dirty="0">
                <a:latin typeface="Times New Roman" panose="02020603050405020304" pitchFamily="18" charset="0"/>
                <a:cs typeface="Times New Roman" panose="02020603050405020304" pitchFamily="18" charset="0"/>
              </a:rPr>
              <a:t>-12  </a:t>
            </a:r>
            <a:r>
              <a:rPr lang="cs-CZ" sz="2000" b="1" dirty="0">
                <a:latin typeface="Times New Roman" panose="02020603050405020304" pitchFamily="18" charset="0"/>
                <a:cs typeface="Times New Roman" panose="02020603050405020304" pitchFamily="18" charset="0"/>
              </a:rPr>
              <a:t>s</a:t>
            </a:r>
            <a:r>
              <a:rPr lang="cs-CZ" sz="2000" b="1" baseline="30000" dirty="0">
                <a:latin typeface="Times New Roman" panose="02020603050405020304" pitchFamily="18" charset="0"/>
                <a:cs typeface="Times New Roman" panose="02020603050405020304" pitchFamily="18" charset="0"/>
              </a:rPr>
              <a:t>-2</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086840"/>
      </p:ext>
    </p:extLst>
  </p:cSld>
  <p:clrMapOvr>
    <a:masterClrMapping/>
  </p:clrMapOvr>
  <p:transition spd="slow">
    <p:wheel spokes="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ovéPole 1"/>
          <p:cNvSpPr txBox="1">
            <a:spLocks noChangeArrowheads="1"/>
          </p:cNvSpPr>
          <p:nvPr/>
        </p:nvSpPr>
        <p:spPr bwMode="auto">
          <a:xfrm>
            <a:off x="6300788" y="188913"/>
            <a:ext cx="18133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cs-CZ" sz="1800" dirty="0"/>
              <a:t>Mt </a:t>
            </a:r>
            <a:r>
              <a:rPr lang="en-US" altLang="cs-CZ" sz="1800" dirty="0" err="1"/>
              <a:t>Olymp</a:t>
            </a:r>
            <a:r>
              <a:rPr lang="en-US" altLang="cs-CZ" sz="1800" dirty="0"/>
              <a:t>, Mars</a:t>
            </a:r>
          </a:p>
          <a:p>
            <a:pPr>
              <a:spcBef>
                <a:spcPct val="0"/>
              </a:spcBef>
              <a:buFontTx/>
              <a:buNone/>
            </a:pPr>
            <a:r>
              <a:rPr lang="en-US" altLang="cs-CZ" sz="1800" dirty="0"/>
              <a:t>Marty et al, </a:t>
            </a:r>
          </a:p>
          <a:p>
            <a:pPr>
              <a:spcBef>
                <a:spcPct val="0"/>
              </a:spcBef>
              <a:buFontTx/>
              <a:buNone/>
            </a:pPr>
            <a:r>
              <a:rPr lang="en-US" altLang="cs-CZ" sz="1800" dirty="0" smtClean="0"/>
              <a:t>potential to </a:t>
            </a:r>
            <a:r>
              <a:rPr lang="en-US" altLang="cs-CZ" sz="1800" dirty="0"/>
              <a:t>95</a:t>
            </a:r>
            <a:endParaRPr lang="cs-CZ" altLang="cs-CZ" sz="1800" dirty="0"/>
          </a:p>
        </p:txBody>
      </p:sp>
      <p:pic>
        <p:nvPicPr>
          <p:cNvPr id="26627" name="Obrázek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88913"/>
            <a:ext cx="4564062"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3813" y="3068638"/>
            <a:ext cx="4932362"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a:xfrm>
            <a:off x="468313" y="260350"/>
            <a:ext cx="8229600" cy="1143000"/>
          </a:xfrm>
        </p:spPr>
        <p:txBody>
          <a:bodyPr/>
          <a:lstStyle/>
          <a:p>
            <a:r>
              <a:rPr lang="en-US" sz="2400" b="1" dirty="0" smtClean="0">
                <a:latin typeface="Times New Roman" panose="02020603050405020304" pitchFamily="18" charset="0"/>
                <a:cs typeface="Times New Roman" panose="02020603050405020304" pitchFamily="18" charset="0"/>
              </a:rPr>
              <a:t/>
            </a:r>
            <a:br>
              <a:rPr lang="en-US" sz="2400" b="1" dirty="0" smtClean="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smtClean="0">
                <a:latin typeface="Times New Roman" panose="02020603050405020304" pitchFamily="18" charset="0"/>
                <a:cs typeface="Times New Roman" panose="02020603050405020304" pitchFamily="18" charset="0"/>
              </a:rPr>
              <a:t>E</a:t>
            </a:r>
            <a:r>
              <a:rPr lang="cs-CZ" sz="2400" b="1" dirty="0" err="1" smtClean="0">
                <a:latin typeface="Times New Roman" panose="02020603050405020304" pitchFamily="18" charset="0"/>
                <a:cs typeface="Times New Roman" panose="02020603050405020304" pitchFamily="18" charset="0"/>
              </a:rPr>
              <a:t>thiopia</a:t>
            </a:r>
            <a:r>
              <a:rPr lang="cs-CZ" b="1" dirty="0"/>
              <a:t/>
            </a:r>
            <a:br>
              <a:rPr lang="cs-CZ" b="1" dirty="0"/>
            </a:br>
            <a:r>
              <a:rPr lang="en-US" altLang="cs-CZ" sz="2000" dirty="0" smtClean="0">
                <a:latin typeface="Times New Roman" panose="02020603050405020304" pitchFamily="18" charset="0"/>
                <a:cs typeface="Times New Roman" panose="02020603050405020304" pitchFamily="18" charset="0"/>
              </a:rPr>
              <a:t>African land with quality terrestrial data in EGM 2008, </a:t>
            </a:r>
            <a:br>
              <a:rPr lang="en-US" altLang="cs-CZ" sz="2000" dirty="0" smtClean="0">
                <a:latin typeface="Times New Roman" panose="02020603050405020304" pitchFamily="18" charset="0"/>
                <a:cs typeface="Times New Roman" panose="02020603050405020304" pitchFamily="18" charset="0"/>
              </a:rPr>
            </a:br>
            <a:r>
              <a:rPr lang="en-US" altLang="cs-CZ" sz="2000" dirty="0" smtClean="0">
                <a:latin typeface="Times New Roman" panose="02020603050405020304" pitchFamily="18" charset="0"/>
                <a:cs typeface="Times New Roman" panose="02020603050405020304" pitchFamily="18" charset="0"/>
              </a:rPr>
              <a:t>rich river network, huge erosion</a:t>
            </a:r>
            <a:r>
              <a:rPr lang="cs-CZ" altLang="cs-CZ" sz="2000" dirty="0" smtClean="0">
                <a:latin typeface="Times New Roman" panose="02020603050405020304" pitchFamily="18" charset="0"/>
                <a:cs typeface="Times New Roman" panose="02020603050405020304" pitchFamily="18" charset="0"/>
              </a:rPr>
              <a:t/>
            </a:r>
            <a:br>
              <a:rPr lang="cs-CZ" altLang="cs-CZ" sz="2000" dirty="0" smtClean="0">
                <a:latin typeface="Times New Roman" panose="02020603050405020304" pitchFamily="18" charset="0"/>
                <a:cs typeface="Times New Roman" panose="02020603050405020304" pitchFamily="18" charset="0"/>
              </a:rPr>
            </a:br>
            <a:endParaRPr lang="cs-CZ" altLang="cs-CZ" sz="1800" dirty="0" smtClean="0">
              <a:latin typeface="Times New Roman" panose="02020603050405020304" pitchFamily="18" charset="0"/>
              <a:cs typeface="Times New Roman" panose="02020603050405020304" pitchFamily="18" charset="0"/>
            </a:endParaRPr>
          </a:p>
        </p:txBody>
      </p:sp>
      <p:pic>
        <p:nvPicPr>
          <p:cNvPr id="31747"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700213"/>
            <a:ext cx="4176712"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0213"/>
            <a:ext cx="504031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399" t="5709" r="399" b="-5709"/>
          <a:stretch/>
        </p:blipFill>
        <p:spPr>
          <a:xfrm>
            <a:off x="179512" y="764704"/>
            <a:ext cx="8545451" cy="5925600"/>
          </a:xfrm>
          <a:prstGeom prst="rect">
            <a:avLst/>
          </a:prstGeom>
        </p:spPr>
      </p:pic>
      <p:sp>
        <p:nvSpPr>
          <p:cNvPr id="2" name="TextovéPole 1"/>
          <p:cNvSpPr txBox="1"/>
          <p:nvPr/>
        </p:nvSpPr>
        <p:spPr>
          <a:xfrm>
            <a:off x="4139952" y="188640"/>
            <a:ext cx="1018227" cy="369332"/>
          </a:xfrm>
          <a:prstGeom prst="rect">
            <a:avLst/>
          </a:prstGeom>
          <a:noFill/>
        </p:spPr>
        <p:txBody>
          <a:bodyPr wrap="none" rtlCol="0">
            <a:spAutoFit/>
          </a:bodyPr>
          <a:lstStyle/>
          <a:p>
            <a:r>
              <a:rPr lang="en-US" dirty="0" err="1" smtClean="0"/>
              <a:t>Hima</a:t>
            </a:r>
            <a:r>
              <a:rPr lang="cs-CZ" dirty="0" err="1" smtClean="0"/>
              <a:t>láj</a:t>
            </a:r>
            <a:r>
              <a:rPr lang="en-US" dirty="0" smtClean="0"/>
              <a:t> </a:t>
            </a:r>
            <a:endParaRPr lang="cs-CZ" dirty="0"/>
          </a:p>
        </p:txBody>
      </p:sp>
    </p:spTree>
    <p:extLst>
      <p:ext uri="{BB962C8B-B14F-4D97-AF65-F5344CB8AC3E}">
        <p14:creationId xmlns:p14="http://schemas.microsoft.com/office/powerpoint/2010/main" val="23364477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canadawest_groundanomaly"/>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228600" y="2362200"/>
            <a:ext cx="2752725" cy="42418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4" descr="yukon_google"/>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rcRect/>
          <a:stretch>
            <a:fillRect/>
          </a:stretch>
        </p:blipFill>
        <p:spPr>
          <a:xfrm>
            <a:off x="2590800" y="730250"/>
            <a:ext cx="2971800" cy="2489200"/>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6" descr="canadawest_2nd-radial_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990600"/>
            <a:ext cx="349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8"/>
          <p:cNvSpPr>
            <a:spLocks noChangeArrowheads="1"/>
          </p:cNvSpPr>
          <p:nvPr/>
        </p:nvSpPr>
        <p:spPr bwMode="auto">
          <a:xfrm>
            <a:off x="0" y="0"/>
            <a:ext cx="9144000" cy="6096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9"/>
          <p:cNvSpPr>
            <a:spLocks noChangeArrowheads="1"/>
          </p:cNvSpPr>
          <p:nvPr/>
        </p:nvSpPr>
        <p:spPr bwMode="auto">
          <a:xfrm>
            <a:off x="0" y="6553200"/>
            <a:ext cx="9144000" cy="304800"/>
          </a:xfrm>
          <a:prstGeom prst="rect">
            <a:avLst/>
          </a:prstGeom>
          <a:solidFill>
            <a:srgbClr val="00B8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5" name="Rectangle 11"/>
          <p:cNvSpPr>
            <a:spLocks noChangeArrowheads="1"/>
          </p:cNvSpPr>
          <p:nvPr/>
        </p:nvSpPr>
        <p:spPr bwMode="auto">
          <a:xfrm>
            <a:off x="0" y="0"/>
            <a:ext cx="9144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pPr algn="l">
              <a:spcBef>
                <a:spcPct val="0"/>
              </a:spcBef>
            </a:pPr>
            <a:r>
              <a:rPr lang="cs-CZ" sz="2400">
                <a:solidFill>
                  <a:srgbClr val="000000"/>
                </a:solidFill>
              </a:rPr>
              <a:t>Yucon - Alaska</a:t>
            </a:r>
          </a:p>
        </p:txBody>
      </p:sp>
      <p:sp>
        <p:nvSpPr>
          <p:cNvPr id="27656" name="Text Box 12"/>
          <p:cNvSpPr txBox="1">
            <a:spLocks noChangeArrowheads="1"/>
          </p:cNvSpPr>
          <p:nvPr/>
        </p:nvSpPr>
        <p:spPr bwMode="auto">
          <a:xfrm>
            <a:off x="1066800" y="1828800"/>
            <a:ext cx="7620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cs typeface="Times New Roman" pitchFamily="18" charset="0"/>
              </a:rPr>
              <a:t>∆g</a:t>
            </a:r>
          </a:p>
        </p:txBody>
      </p:sp>
      <p:sp>
        <p:nvSpPr>
          <p:cNvPr id="27657" name="Text Box 13"/>
          <p:cNvSpPr txBox="1">
            <a:spLocks noChangeArrowheads="1"/>
          </p:cNvSpPr>
          <p:nvPr/>
        </p:nvSpPr>
        <p:spPr bwMode="auto">
          <a:xfrm>
            <a:off x="5029200" y="4800600"/>
            <a:ext cx="5334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i="1"/>
              <a:t>T</a:t>
            </a:r>
            <a:r>
              <a:rPr lang="cs-CZ" sz="2400" i="1" baseline="-25000"/>
              <a:t>rr</a:t>
            </a:r>
          </a:p>
        </p:txBody>
      </p:sp>
      <p:sp>
        <p:nvSpPr>
          <p:cNvPr id="27658" name="Text Box 14"/>
          <p:cNvSpPr txBox="1">
            <a:spLocks noChangeArrowheads="1"/>
          </p:cNvSpPr>
          <p:nvPr/>
        </p:nvSpPr>
        <p:spPr bwMode="auto">
          <a:xfrm>
            <a:off x="3276600" y="3200400"/>
            <a:ext cx="1981200" cy="581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1"/>
                </a:solidFill>
                <a:latin typeface="Times New Roman" pitchFamily="18" charset="0"/>
              </a:defRPr>
            </a:lvl1pPr>
            <a:lvl2pPr marL="742950" indent="-285750">
              <a:defRPr sz="2800" b="1">
                <a:solidFill>
                  <a:schemeClr val="tx1"/>
                </a:solidFill>
                <a:latin typeface="Times New Roman" pitchFamily="18" charset="0"/>
              </a:defRPr>
            </a:lvl2pPr>
            <a:lvl3pPr marL="1143000" indent="-228600">
              <a:defRPr sz="2800" b="1">
                <a:solidFill>
                  <a:schemeClr val="tx1"/>
                </a:solidFill>
                <a:latin typeface="Times New Roman" pitchFamily="18" charset="0"/>
              </a:defRPr>
            </a:lvl3pPr>
            <a:lvl4pPr marL="1600200" indent="-228600">
              <a:defRPr sz="2800" b="1">
                <a:solidFill>
                  <a:schemeClr val="tx1"/>
                </a:solidFill>
                <a:latin typeface="Times New Roman" pitchFamily="18" charset="0"/>
              </a:defRPr>
            </a:lvl4pPr>
            <a:lvl5pPr marL="2057400" indent="-228600">
              <a:defRPr sz="2800" b="1">
                <a:solidFill>
                  <a:schemeClr val="tx1"/>
                </a:solidFill>
                <a:latin typeface="Times New Roman" pitchFamily="18" charset="0"/>
              </a:defRPr>
            </a:lvl5pPr>
            <a:lvl6pPr marL="25146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6pPr>
            <a:lvl7pPr marL="29718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7pPr>
            <a:lvl8pPr marL="34290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8pPr>
            <a:lvl9pPr marL="3886200" indent="-228600" algn="ctr" defTabSz="457200" eaLnBrk="0" fontAlgn="base" hangingPunct="0">
              <a:lnSpc>
                <a:spcPct val="134000"/>
              </a:lnSpc>
              <a:spcBef>
                <a:spcPct val="50000"/>
              </a:spcBef>
              <a:spcAft>
                <a:spcPct val="0"/>
              </a:spcAft>
              <a:buClr>
                <a:srgbClr val="000000"/>
              </a:buClr>
              <a:buSzPct val="100000"/>
              <a:buFont typeface="Times New Roman" pitchFamily="18" charset="0"/>
              <a:defRPr sz="2800" b="1">
                <a:solidFill>
                  <a:schemeClr val="tx1"/>
                </a:solidFill>
                <a:latin typeface="Times New Roman" pitchFamily="18" charset="0"/>
              </a:defRPr>
            </a:lvl9pPr>
          </a:lstStyle>
          <a:p>
            <a:pPr algn="l"/>
            <a:r>
              <a:rPr lang="cs-CZ" sz="2400" b="0">
                <a:cs typeface="Times New Roman" pitchFamily="18" charset="0"/>
              </a:rPr>
              <a:t>Google Earth</a:t>
            </a:r>
          </a:p>
        </p:txBody>
      </p:sp>
    </p:spTree>
    <p:extLst>
      <p:ext uri="{BB962C8B-B14F-4D97-AF65-F5344CB8AC3E}">
        <p14:creationId xmlns:p14="http://schemas.microsoft.com/office/powerpoint/2010/main" val="26915868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ovéPole 1"/>
          <p:cNvSpPr txBox="1">
            <a:spLocks noChangeArrowheads="1"/>
          </p:cNvSpPr>
          <p:nvPr/>
        </p:nvSpPr>
        <p:spPr bwMode="auto">
          <a:xfrm>
            <a:off x="4716016" y="339795"/>
            <a:ext cx="183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sz="2000" b="1" dirty="0">
                <a:latin typeface="Times New Roman" panose="02020603050405020304" pitchFamily="18" charset="0"/>
                <a:cs typeface="Times New Roman" panose="02020603050405020304" pitchFamily="18" charset="0"/>
              </a:rPr>
              <a:t>Grand Canyon</a:t>
            </a:r>
          </a:p>
          <a:p>
            <a:pPr>
              <a:spcBef>
                <a:spcPct val="0"/>
              </a:spcBef>
              <a:buFontTx/>
              <a:buNone/>
            </a:pPr>
            <a:endParaRPr lang="cs-CZ" altLang="cs-CZ" sz="2000" b="1" dirty="0">
              <a:latin typeface="Times New Roman" panose="02020603050405020304" pitchFamily="18" charset="0"/>
              <a:cs typeface="Times New Roman" panose="02020603050405020304" pitchFamily="18" charset="0"/>
            </a:endParaRPr>
          </a:p>
        </p:txBody>
      </p:sp>
      <p:pic>
        <p:nvPicPr>
          <p:cNvPr id="32771"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693738"/>
            <a:ext cx="59404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645024"/>
            <a:ext cx="595312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p:cNvSpPr>
            <a:spLocks noChangeArrowheads="1"/>
          </p:cNvSpPr>
          <p:nvPr/>
        </p:nvSpPr>
        <p:spPr bwMode="auto">
          <a:xfrm>
            <a:off x="0" y="-1692771"/>
            <a:ext cx="9144000"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hlinkClick r:id="rId4"/>
              </a:rPr>
              <a:t>  </a:t>
            </a:r>
            <a:r>
              <a:rPr kumimoji="0" lang="cs-CZ" altLang="cs-CZ" sz="196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1026" name="Picture 2" descr="https://upload.wikimedia.org/wikipedia/commons/thumb/a/a1/Grand_Canyon_cloud.jpg/220px-Grand_Canyon_clou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541" y="661835"/>
            <a:ext cx="1596463" cy="2380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32371" y="3447212"/>
            <a:ext cx="491357" cy="1200329"/>
          </a:xfrm>
          <a:prstGeom prst="rect">
            <a:avLst/>
          </a:prstGeom>
          <a:noFill/>
        </p:spPr>
        <p:txBody>
          <a:bodyPr wrap="square" rtlCol="0">
            <a:spAutoFit/>
          </a:bodyPr>
          <a:lstStyle/>
          <a:p>
            <a:r>
              <a:rPr lang="el-GR" i="1" dirty="0" smtClean="0">
                <a:latin typeface="Times New Roman" panose="02020603050405020304" pitchFamily="18" charset="0"/>
                <a:cs typeface="Times New Roman" panose="02020603050405020304" pitchFamily="18" charset="0"/>
              </a:rPr>
              <a:t>Δ</a:t>
            </a:r>
            <a:r>
              <a:rPr lang="en-US" i="1" dirty="0" smtClean="0">
                <a:latin typeface="Times New Roman" panose="02020603050405020304" pitchFamily="18" charset="0"/>
                <a:cs typeface="Times New Roman" panose="02020603050405020304" pitchFamily="18" charset="0"/>
              </a:rPr>
              <a:t>g</a:t>
            </a:r>
          </a:p>
          <a:p>
            <a:endParaRPr lang="en-US" i="1" dirty="0">
              <a:latin typeface="Times New Roman" panose="02020603050405020304" pitchFamily="18" charset="0"/>
              <a:cs typeface="Times New Roman" panose="02020603050405020304" pitchFamily="18" charset="0"/>
            </a:endParaRPr>
          </a:p>
          <a:p>
            <a:endParaRPr lang="en-US" i="1" dirty="0" smtClean="0">
              <a:latin typeface="Times New Roman" panose="02020603050405020304" pitchFamily="18" charset="0"/>
              <a:cs typeface="Times New Roman" panose="02020603050405020304" pitchFamily="18" charset="0"/>
            </a:endParaRPr>
          </a:p>
          <a:p>
            <a:r>
              <a:rPr lang="en-US" i="1" dirty="0" err="1" smtClean="0">
                <a:latin typeface="Times New Roman" panose="02020603050405020304" pitchFamily="18" charset="0"/>
                <a:cs typeface="Times New Roman" panose="02020603050405020304" pitchFamily="18" charset="0"/>
              </a:rPr>
              <a:t>T</a:t>
            </a:r>
            <a:r>
              <a:rPr lang="en-US" i="1" baseline="-25000" dirty="0" err="1" smtClean="0">
                <a:latin typeface="Times New Roman" panose="02020603050405020304" pitchFamily="18" charset="0"/>
                <a:cs typeface="Times New Roman" panose="02020603050405020304" pitchFamily="18" charset="0"/>
              </a:rPr>
              <a:t>zz</a:t>
            </a:r>
            <a:endParaRPr lang="cs-CZ" i="1" baseline="-25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cs-CZ" altLang="cs-CZ" dirty="0" smtClean="0"/>
          </a:p>
        </p:txBody>
      </p:sp>
      <p:sp>
        <p:nvSpPr>
          <p:cNvPr id="37891" name="Rectangle 3"/>
          <p:cNvSpPr>
            <a:spLocks noGrp="1" noChangeArrowheads="1"/>
          </p:cNvSpPr>
          <p:nvPr>
            <p:ph type="body" idx="1"/>
          </p:nvPr>
        </p:nvSpPr>
        <p:spPr/>
        <p:txBody>
          <a:bodyPr/>
          <a:lstStyle/>
          <a:p>
            <a:pPr marL="0" indent="0" eaLnBrk="1" hangingPunct="1">
              <a:buNone/>
            </a:pPr>
            <a:endParaRPr lang="cs-CZ" altLang="cs-CZ" dirty="0" smtClean="0"/>
          </a:p>
        </p:txBody>
      </p:sp>
      <p:pic>
        <p:nvPicPr>
          <p:cNvPr id="37892" name="Picture 4" descr="Chartum-virt-de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57"/>
          <a:stretch/>
        </p:blipFill>
        <p:spPr bwMode="auto">
          <a:xfrm>
            <a:off x="5068912" y="846138"/>
            <a:ext cx="4007318" cy="572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3347864" y="5911212"/>
            <a:ext cx="183575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dirty="0">
                <a:solidFill>
                  <a:srgbClr val="FF3300"/>
                </a:solidFill>
                <a:latin typeface="Times New Roman" panose="02020603050405020304" pitchFamily="18" charset="0"/>
                <a:cs typeface="Times New Roman" panose="02020603050405020304" pitchFamily="18" charset="0"/>
              </a:rPr>
              <a:t>red</a:t>
            </a:r>
            <a:r>
              <a:rPr lang="en-US" altLang="cs-CZ" sz="1600" dirty="0">
                <a:latin typeface="Times New Roman" panose="02020603050405020304" pitchFamily="18" charset="0"/>
                <a:cs typeface="Times New Roman" panose="02020603050405020304" pitchFamily="18" charset="0"/>
              </a:rPr>
              <a:t>…   dilatation</a:t>
            </a:r>
          </a:p>
          <a:p>
            <a:pPr eaLnBrk="1" hangingPunct="1">
              <a:spcBef>
                <a:spcPct val="0"/>
              </a:spcBef>
              <a:buFontTx/>
              <a:buNone/>
            </a:pPr>
            <a:r>
              <a:rPr lang="en-US" altLang="cs-CZ" sz="1600" dirty="0">
                <a:solidFill>
                  <a:schemeClr val="accent2"/>
                </a:solidFill>
                <a:latin typeface="Times New Roman" panose="02020603050405020304" pitchFamily="18" charset="0"/>
                <a:cs typeface="Times New Roman" panose="02020603050405020304" pitchFamily="18" charset="0"/>
              </a:rPr>
              <a:t>blue …</a:t>
            </a:r>
            <a:r>
              <a:rPr lang="en-US" altLang="cs-CZ" sz="1600" dirty="0">
                <a:latin typeface="Times New Roman" panose="02020603050405020304" pitchFamily="18" charset="0"/>
                <a:cs typeface="Times New Roman" panose="02020603050405020304" pitchFamily="18" charset="0"/>
              </a:rPr>
              <a:t>compression</a:t>
            </a:r>
            <a:endParaRPr lang="cs-CZ" altLang="cs-CZ" sz="1600" dirty="0">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91" y="764704"/>
            <a:ext cx="4964538" cy="4705034"/>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913" y="0"/>
            <a:ext cx="7156174" cy="6858000"/>
          </a:xfrm>
          <a:prstGeom prst="rect">
            <a:avLst/>
          </a:prstGeom>
        </p:spPr>
      </p:pic>
    </p:spTree>
    <p:extLst>
      <p:ext uri="{BB962C8B-B14F-4D97-AF65-F5344CB8AC3E}">
        <p14:creationId xmlns:p14="http://schemas.microsoft.com/office/powerpoint/2010/main" val="26066290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500" y="0"/>
            <a:ext cx="6223000" cy="6858000"/>
          </a:xfrm>
          <a:prstGeom prst="rect">
            <a:avLst/>
          </a:prstGeom>
        </p:spPr>
      </p:pic>
    </p:spTree>
    <p:extLst>
      <p:ext uri="{BB962C8B-B14F-4D97-AF65-F5344CB8AC3E}">
        <p14:creationId xmlns:p14="http://schemas.microsoft.com/office/powerpoint/2010/main" val="14732088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076432" y="0"/>
            <a:ext cx="4991136" cy="6858000"/>
          </a:xfrm>
          <a:prstGeom prst="rect">
            <a:avLst/>
          </a:prstGeom>
        </p:spPr>
      </p:pic>
    </p:spTree>
    <p:extLst>
      <p:ext uri="{BB962C8B-B14F-4D97-AF65-F5344CB8AC3E}">
        <p14:creationId xmlns:p14="http://schemas.microsoft.com/office/powerpoint/2010/main" val="39419762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Obdélník 1"/>
          <p:cNvSpPr/>
          <p:nvPr/>
        </p:nvSpPr>
        <p:spPr>
          <a:xfrm>
            <a:off x="1907704" y="3789040"/>
            <a:ext cx="5976664" cy="1477328"/>
          </a:xfrm>
          <a:prstGeom prst="rect">
            <a:avLst/>
          </a:prstGeom>
        </p:spPr>
        <p:txBody>
          <a:bodyPr wrap="square">
            <a:spAutoFit/>
          </a:bodyPr>
          <a:lstStyle/>
          <a:p>
            <a:pPr>
              <a:defRPr/>
            </a:pPr>
            <a:r>
              <a:rPr lang="en-US" sz="4000" b="1" dirty="0">
                <a:solidFill>
                  <a:schemeClr val="bg1"/>
                </a:solidFill>
                <a:latin typeface="Times New Roman" panose="02020603050405020304" pitchFamily="18" charset="0"/>
                <a:cs typeface="Times New Roman" panose="02020603050405020304" pitchFamily="18" charset="0"/>
              </a:rPr>
              <a:t>Volcanoes in Antarctica </a:t>
            </a:r>
            <a:endParaRPr lang="en-US" sz="4000" b="1" dirty="0" smtClean="0">
              <a:solidFill>
                <a:schemeClr val="bg1"/>
              </a:solidFill>
              <a:latin typeface="Times New Roman" panose="02020603050405020304" pitchFamily="18" charset="0"/>
              <a:cs typeface="Times New Roman" panose="02020603050405020304" pitchFamily="18" charset="0"/>
            </a:endParaRPr>
          </a:p>
          <a:p>
            <a:pPr>
              <a:defRPr/>
            </a:pPr>
            <a:r>
              <a:rPr lang="en-US" sz="3200" b="1" dirty="0" smtClean="0">
                <a:solidFill>
                  <a:schemeClr val="bg1"/>
                </a:solidFill>
                <a:latin typeface="Times New Roman" panose="02020603050405020304" pitchFamily="18" charset="0"/>
                <a:cs typeface="Times New Roman" panose="02020603050405020304" pitchFamily="18" charset="0"/>
              </a:rPr>
              <a:t>       known and </a:t>
            </a:r>
            <a:r>
              <a:rPr lang="en-US" sz="3200" b="1" dirty="0">
                <a:solidFill>
                  <a:schemeClr val="bg1"/>
                </a:solidFill>
                <a:latin typeface="Times New Roman" panose="02020603050405020304" pitchFamily="18" charset="0"/>
                <a:cs typeface="Times New Roman" panose="02020603050405020304" pitchFamily="18" charset="0"/>
              </a:rPr>
              <a:t>suspected</a:t>
            </a:r>
          </a:p>
          <a:p>
            <a:pPr>
              <a:defRPr/>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127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282041"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6985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24744"/>
            <a:ext cx="3558370" cy="415708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156720"/>
            <a:ext cx="3565782" cy="3573320"/>
          </a:xfrm>
          <a:prstGeom prst="rect">
            <a:avLst/>
          </a:prstGeom>
        </p:spPr>
      </p:pic>
    </p:spTree>
    <p:extLst>
      <p:ext uri="{BB962C8B-B14F-4D97-AF65-F5344CB8AC3E}">
        <p14:creationId xmlns:p14="http://schemas.microsoft.com/office/powerpoint/2010/main" val="26009590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36" y="3429000"/>
            <a:ext cx="8924925" cy="2428875"/>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640"/>
            <a:ext cx="9144000" cy="3001313"/>
          </a:xfrm>
          <a:prstGeom prst="rect">
            <a:avLst/>
          </a:prstGeom>
        </p:spPr>
      </p:pic>
    </p:spTree>
    <p:extLst>
      <p:ext uri="{BB962C8B-B14F-4D97-AF65-F5344CB8AC3E}">
        <p14:creationId xmlns:p14="http://schemas.microsoft.com/office/powerpoint/2010/main" val="15729658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Obrázek 59"/>
          <p:cNvPicPr>
            <a:picLocks noChangeAspect="1" noChangeArrowheads="1"/>
          </p:cNvPicPr>
          <p:nvPr/>
        </p:nvPicPr>
        <p:blipFill>
          <a:blip r:embed="rId2">
            <a:extLst>
              <a:ext uri="{28A0092B-C50C-407E-A947-70E740481C1C}">
                <a14:useLocalDpi xmlns:a14="http://schemas.microsoft.com/office/drawing/2010/main" val="0"/>
              </a:ext>
            </a:extLst>
          </a:blip>
          <a:srcRect t="5040"/>
          <a:stretch>
            <a:fillRect/>
          </a:stretch>
        </p:blipFill>
        <p:spPr bwMode="auto">
          <a:xfrm>
            <a:off x="3989834" y="1971560"/>
            <a:ext cx="4696625" cy="39184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Obrázek 201"/>
          <p:cNvPicPr>
            <a:picLocks noChangeAspect="1" noChangeArrowheads="1"/>
          </p:cNvPicPr>
          <p:nvPr/>
        </p:nvPicPr>
        <p:blipFill>
          <a:blip r:embed="rId3" cstate="print">
            <a:extLst>
              <a:ext uri="{28A0092B-C50C-407E-A947-70E740481C1C}">
                <a14:useLocalDpi xmlns:a14="http://schemas.microsoft.com/office/drawing/2010/main" val="0"/>
              </a:ext>
            </a:extLst>
          </a:blip>
          <a:srcRect t="3596"/>
          <a:stretch>
            <a:fillRect/>
          </a:stretch>
        </p:blipFill>
        <p:spPr bwMode="auto">
          <a:xfrm>
            <a:off x="323528" y="1661993"/>
            <a:ext cx="3456384" cy="453754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se šipkou 3"/>
          <p:cNvCxnSpPr/>
          <p:nvPr/>
        </p:nvCxnSpPr>
        <p:spPr>
          <a:xfrm flipV="1">
            <a:off x="3285306" y="8589913"/>
            <a:ext cx="2273300" cy="22225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3" name="Rectangle 5"/>
          <p:cNvSpPr>
            <a:spLocks noChangeArrowheads="1"/>
          </p:cNvSpPr>
          <p:nvPr/>
        </p:nvSpPr>
        <p:spPr bwMode="auto">
          <a:xfrm>
            <a:off x="1627956" y="227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5" name="Rectangle 6"/>
          <p:cNvSpPr>
            <a:spLocks noChangeArrowheads="1"/>
          </p:cNvSpPr>
          <p:nvPr/>
        </p:nvSpPr>
        <p:spPr bwMode="auto">
          <a:xfrm>
            <a:off x="683568" y="5454512"/>
            <a:ext cx="73995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
            </a:r>
            <a:br>
              <a:rPr kumimoji="0" lang="cs-CZ" altLang="cs-CZ" sz="1800" b="0" i="0" u="none" strike="noStrike" cap="none" normalizeH="0" baseline="0" dirty="0" smtClean="0">
                <a:ln>
                  <a:noFill/>
                </a:ln>
                <a:solidFill>
                  <a:schemeClr val="tx1"/>
                </a:solidFill>
                <a:effectLst/>
                <a:latin typeface="Arial" panose="020B0604020202020204" pitchFamily="34" charset="0"/>
              </a:rPr>
            </a:br>
            <a:endParaRPr kumimoji="0" lang="cs-CZ" altLang="cs-CZ"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dirty="0" smtClean="0">
                <a:ln>
                  <a:noFill/>
                </a:ln>
                <a:solidFill>
                  <a:srgbClr val="FF0000"/>
                </a:solidFill>
                <a:effectLst/>
                <a:latin typeface="Arial" panose="020B0604020202020204" pitchFamily="34" charset="0"/>
                <a:ea typeface="Times New Roman" panose="02020603050405020304" pitchFamily="18" charset="0"/>
              </a:rPr>
              <a:t>  </a:t>
            </a:r>
            <a:endParaRPr kumimoji="0" lang="cs-CZ" altLang="cs-CZ"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RAT14 combination of the gravity from the EIGEN 6C4 and the topography from the </a:t>
            </a:r>
            <a:r>
              <a:rPr kumimoji="0" lang="en-GB" altLang="cs-CZ" sz="12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Bedmap</a:t>
            </a: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2 in </a:t>
            </a:r>
            <a:r>
              <a:rPr kumimoji="0" lang="en-GB" altLang="cs-CZ" sz="12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T</a:t>
            </a:r>
            <a:r>
              <a:rPr kumimoji="0" lang="en-GB" altLang="cs-CZ" sz="1200" b="0" i="1" u="none" strike="noStrike" cap="none" normalizeH="0" baseline="-30000" dirty="0" err="1" smtClean="0">
                <a:ln>
                  <a:noFill/>
                </a:ln>
                <a:solidFill>
                  <a:schemeClr val="tx1"/>
                </a:solidFill>
                <a:effectLst/>
                <a:latin typeface="Arial" panose="020B0604020202020204" pitchFamily="34" charset="0"/>
                <a:ea typeface="Times New Roman" panose="02020603050405020304" pitchFamily="18" charset="0"/>
              </a:rPr>
              <a:t>zz</a:t>
            </a: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the Ross Island topography detail.</a:t>
            </a:r>
            <a:endParaRPr kumimoji="0" lang="en-GB"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512705" y="215443"/>
            <a:ext cx="836293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chemeClr val="tx1"/>
                </a:solidFill>
                <a:effectLst/>
                <a:latin typeface="Arial" panose="020B0604020202020204" pitchFamily="34" charset="0"/>
              </a:rPr>
              <a:t>Mount </a:t>
            </a:r>
            <a:r>
              <a:rPr kumimoji="0" lang="cs-CZ" altLang="cs-CZ" sz="1800" b="1" i="0" u="none" strike="noStrike" cap="none" normalizeH="0" baseline="0" dirty="0" err="1" smtClean="0">
                <a:ln>
                  <a:noFill/>
                </a:ln>
                <a:solidFill>
                  <a:schemeClr val="tx1"/>
                </a:solidFill>
                <a:effectLst/>
                <a:latin typeface="Arial" panose="020B0604020202020204" pitchFamily="34" charset="0"/>
              </a:rPr>
              <a:t>Erebus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second </a:t>
            </a:r>
            <a:r>
              <a:rPr kumimoji="0" lang="cs-CZ" altLang="cs-CZ" sz="1400" b="0" i="0" u="none" strike="noStrike" cap="none" normalizeH="0" baseline="0" dirty="0" err="1" smtClean="0">
                <a:ln>
                  <a:noFill/>
                </a:ln>
                <a:solidFill>
                  <a:schemeClr val="tx1"/>
                </a:solidFill>
                <a:effectLst/>
                <a:latin typeface="Arial" panose="020B0604020202020204" pitchFamily="34" charset="0"/>
              </a:rPr>
              <a:t>highest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4" tooltip="Volcano"/>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in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5" tooltip="Antarctica"/>
              </a:rPr>
              <a:t>Antarctica</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after</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6" tooltip="Mount Sidley"/>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6" tooltip="Mount Sidley"/>
              </a:rPr>
              <a:t>Sidley</a:t>
            </a:r>
            <a:r>
              <a:rPr kumimoji="0" lang="cs-CZ" altLang="cs-CZ" sz="1400" b="0" i="0" u="none" strike="noStrike" cap="none" normalizeH="0" baseline="0" dirty="0" smtClean="0">
                <a:ln>
                  <a:noFill/>
                </a:ln>
                <a:solidFill>
                  <a:schemeClr val="tx1"/>
                </a:solidFill>
                <a:effectLst/>
                <a:latin typeface="Arial" panose="020B0604020202020204" pitchFamily="34" charset="0"/>
              </a:rPr>
              <a:t>)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and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southernmost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active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on </a:t>
            </a:r>
            <a:r>
              <a:rPr kumimoji="0" lang="cs-CZ" altLang="cs-CZ" sz="1400" b="0" i="0" u="none" strike="noStrike" cap="none" normalizeH="0" baseline="0" dirty="0" err="1" smtClean="0">
                <a:ln>
                  <a:noFill/>
                </a:ln>
                <a:solidFill>
                  <a:schemeClr val="tx1"/>
                </a:solidFill>
                <a:effectLst/>
                <a:latin typeface="Arial" panose="020B0604020202020204" pitchFamily="34" charset="0"/>
              </a:rPr>
              <a:t>earth</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7" tooltip="List of islands by highest point"/>
              </a:rPr>
              <a:t>sixth</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7" tooltip="List of islands by highest point"/>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7" tooltip="List of islands by highest point"/>
              </a:rPr>
              <a:t>highest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8" tooltip="Ultra mountain"/>
              </a:rPr>
              <a:t>mountain</a:t>
            </a:r>
            <a:r>
              <a:rPr kumimoji="0" lang="cs-CZ" altLang="cs-CZ" sz="1400" b="0" i="0" u="none" strike="noStrike" cap="none" normalizeH="0" baseline="0" dirty="0" smtClean="0">
                <a:ln>
                  <a:noFill/>
                </a:ln>
                <a:solidFill>
                  <a:schemeClr val="tx1"/>
                </a:solidFill>
                <a:effectLst/>
                <a:latin typeface="Arial" panose="020B0604020202020204" pitchFamily="34" charset="0"/>
              </a:rPr>
              <a:t> on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an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island</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With</a:t>
            </a:r>
            <a:r>
              <a:rPr kumimoji="0" lang="cs-CZ" altLang="cs-CZ" sz="1400" b="0" i="0" u="none" strike="noStrike" cap="none" normalizeH="0" baseline="0" dirty="0" smtClean="0">
                <a:ln>
                  <a:noFill/>
                </a:ln>
                <a:solidFill>
                  <a:schemeClr val="tx1"/>
                </a:solidFill>
                <a:effectLst/>
                <a:latin typeface="Arial" panose="020B0604020202020204" pitchFamily="34" charset="0"/>
              </a:rPr>
              <a:t> a summit </a:t>
            </a:r>
            <a:r>
              <a:rPr kumimoji="0" lang="cs-CZ" altLang="cs-CZ" sz="1400" b="0" i="0" u="none" strike="noStrike" cap="none" normalizeH="0" baseline="0" dirty="0" err="1" smtClean="0">
                <a:ln>
                  <a:noFill/>
                </a:ln>
                <a:solidFill>
                  <a:schemeClr val="tx1"/>
                </a:solidFill>
                <a:effectLst/>
                <a:latin typeface="Arial" panose="020B0604020202020204" pitchFamily="34" charset="0"/>
              </a:rPr>
              <a:t>elevation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of</a:t>
            </a:r>
            <a:r>
              <a:rPr kumimoji="0" lang="cs-CZ" altLang="cs-CZ" sz="1400" b="0" i="0" u="none" strike="noStrike" cap="none" normalizeH="0" baseline="0" dirty="0" smtClean="0">
                <a:ln>
                  <a:noFill/>
                </a:ln>
                <a:solidFill>
                  <a:schemeClr val="tx1"/>
                </a:solidFill>
                <a:effectLst/>
                <a:latin typeface="Arial" panose="020B0604020202020204" pitchFamily="34" charset="0"/>
              </a:rPr>
              <a:t> 3,794 metres, </a:t>
            </a:r>
            <a:r>
              <a:rPr kumimoji="0" lang="cs-CZ" altLang="cs-CZ" sz="1400" b="0" i="0" u="none" strike="noStrike" cap="none" normalizeH="0" baseline="0" dirty="0" err="1" smtClean="0">
                <a:ln>
                  <a:noFill/>
                </a:ln>
                <a:solidFill>
                  <a:schemeClr val="tx1"/>
                </a:solidFill>
                <a:effectLst/>
                <a:latin typeface="Arial" panose="020B0604020202020204" pitchFamily="34" charset="0"/>
              </a:rPr>
              <a:t>it</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located</a:t>
            </a:r>
            <a:r>
              <a:rPr kumimoji="0" lang="cs-CZ" altLang="cs-CZ" sz="1400" b="0" i="0" u="none" strike="noStrike" cap="none" normalizeH="0" baseline="0" dirty="0" smtClean="0">
                <a:ln>
                  <a:noFill/>
                </a:ln>
                <a:solidFill>
                  <a:schemeClr val="tx1"/>
                </a:solidFill>
                <a:effectLst/>
                <a:latin typeface="Arial" panose="020B0604020202020204" pitchFamily="34" charset="0"/>
              </a:rPr>
              <a:t> on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9" tooltip="Ross Island"/>
              </a:rPr>
              <a:t>Ross</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9" tooltip="Ross Island"/>
              </a:rPr>
              <a:t> Island</a:t>
            </a:r>
            <a:r>
              <a:rPr kumimoji="0" lang="cs-CZ" altLang="cs-CZ" sz="1400" b="0" i="0" u="none" strike="noStrike" cap="none" normalizeH="0" baseline="0" dirty="0" smtClean="0">
                <a:ln>
                  <a:noFill/>
                </a:ln>
                <a:solidFill>
                  <a:schemeClr val="tx1"/>
                </a:solidFill>
                <a:effectLst/>
                <a:latin typeface="Arial" panose="020B0604020202020204" pitchFamily="34" charset="0"/>
              </a:rPr>
              <a:t>,</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which</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also</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home</a:t>
            </a:r>
            <a:r>
              <a:rPr kumimoji="0" lang="cs-CZ" altLang="cs-CZ" sz="1400" b="0" i="0" u="none" strike="noStrike" cap="none" normalizeH="0" baseline="0" dirty="0" smtClean="0">
                <a:ln>
                  <a:noFill/>
                </a:ln>
                <a:solidFill>
                  <a:schemeClr val="tx1"/>
                </a:solidFill>
                <a:effectLst/>
                <a:latin typeface="Arial" panose="020B0604020202020204" pitchFamily="34" charset="0"/>
              </a:rPr>
              <a:t> to </a:t>
            </a:r>
            <a:r>
              <a:rPr kumimoji="0" lang="cs-CZ" altLang="cs-CZ" sz="1400" b="0" i="0" u="none" strike="noStrike" cap="none" normalizeH="0" baseline="0" dirty="0" err="1" smtClean="0">
                <a:ln>
                  <a:noFill/>
                </a:ln>
                <a:solidFill>
                  <a:schemeClr val="tx1"/>
                </a:solidFill>
                <a:effectLst/>
                <a:latin typeface="Arial" panose="020B0604020202020204" pitchFamily="34" charset="0"/>
              </a:rPr>
              <a:t>three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inactive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volcanoes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0" tooltip="Mount Terror (Antarctica)"/>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0" tooltip="Mount Terror (Antarctica)"/>
              </a:rPr>
              <a:t>Terror</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1" tooltip="Mount Bird"/>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1" tooltip="Mount Bird"/>
              </a:rPr>
              <a:t>Bird</a:t>
            </a:r>
            <a:r>
              <a:rPr kumimoji="0" lang="cs-CZ" altLang="cs-CZ" sz="1400" b="0" i="0" u="none" strike="noStrike" cap="none" normalizeH="0" baseline="0" dirty="0" smtClean="0">
                <a:ln>
                  <a:noFill/>
                </a:ln>
                <a:solidFill>
                  <a:schemeClr val="tx1"/>
                </a:solidFill>
                <a:effectLst/>
                <a:latin typeface="Arial" panose="020B0604020202020204" pitchFamily="34" charset="0"/>
              </a:rPr>
              <a:t>, and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2" tooltip="Mount Terra Nova"/>
              </a:rPr>
              <a:t>Mount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2" tooltip="Mount Terra Nova"/>
              </a:rPr>
              <a:t>Terra</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2" tooltip="Mount Terra Nova"/>
              </a:rPr>
              <a:t> Nova</a:t>
            </a:r>
            <a:r>
              <a:rPr kumimoji="0" lang="cs-CZ" altLang="cs-CZ" sz="1400" b="0" i="0" u="none" strike="noStrike" cap="none" normalizeH="0" baseline="0" dirty="0" smtClean="0">
                <a:ln>
                  <a:noFill/>
                </a:ln>
                <a:solidFill>
                  <a:schemeClr val="tx1"/>
                </a:solidFill>
                <a:effectLst/>
                <a:latin typeface="Arial" panose="020B0604020202020204" pitchFamily="34" charset="0"/>
              </a:rPr>
              <a:t>.</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has </a:t>
            </a:r>
            <a:r>
              <a:rPr kumimoji="0" lang="cs-CZ" altLang="cs-CZ" sz="1400" b="0" i="0" u="none" strike="noStrike" cap="none" normalizeH="0" baseline="0" dirty="0" err="1" smtClean="0">
                <a:ln>
                  <a:noFill/>
                </a:ln>
                <a:solidFill>
                  <a:schemeClr val="tx1"/>
                </a:solidFill>
                <a:effectLst/>
                <a:latin typeface="Arial" panose="020B0604020202020204" pitchFamily="34" charset="0"/>
              </a:rPr>
              <a:t>been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active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since</a:t>
            </a:r>
            <a:r>
              <a:rPr kumimoji="0" lang="cs-CZ" altLang="cs-CZ" sz="1400" b="0" i="0" u="none" strike="noStrike" cap="none" normalizeH="0" baseline="0" dirty="0" smtClean="0">
                <a:ln>
                  <a:noFill/>
                </a:ln>
                <a:solidFill>
                  <a:schemeClr val="tx1"/>
                </a:solidFill>
                <a:effectLst/>
                <a:latin typeface="Arial" panose="020B0604020202020204" pitchFamily="34" charset="0"/>
              </a:rPr>
              <a:t> c. 1.3 </a:t>
            </a:r>
            <a:r>
              <a:rPr kumimoji="0" lang="cs-CZ" altLang="cs-CZ" sz="1400" b="0" i="0" u="none" strike="noStrike" cap="none" normalizeH="0" baseline="0" dirty="0" err="1" smtClean="0">
                <a:ln>
                  <a:noFill/>
                </a:ln>
                <a:solidFill>
                  <a:schemeClr val="tx1"/>
                </a:solidFill>
                <a:effectLst/>
                <a:latin typeface="Arial" panose="020B0604020202020204" pitchFamily="34" charset="0"/>
              </a:rPr>
              <a:t>million</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years</a:t>
            </a:r>
            <a:r>
              <a:rPr kumimoji="0" lang="cs-CZ" altLang="cs-CZ" sz="1400" b="0" i="0" u="none" strike="noStrike" cap="none" normalizeH="0" baseline="0" dirty="0" smtClean="0">
                <a:ln>
                  <a:noFill/>
                </a:ln>
                <a:solidFill>
                  <a:schemeClr val="tx1"/>
                </a:solidFill>
                <a:effectLst/>
                <a:latin typeface="Arial" panose="020B0604020202020204" pitchFamily="34" charset="0"/>
              </a:rPr>
              <a:t> ago and </a:t>
            </a:r>
            <a:r>
              <a:rPr kumimoji="0" lang="cs-CZ" altLang="cs-CZ" sz="1400" b="0" i="0" u="none" strike="noStrike" cap="none" normalizeH="0" baseline="0" dirty="0" err="1" smtClean="0">
                <a:ln>
                  <a:noFill/>
                </a:ln>
                <a:solidFill>
                  <a:schemeClr val="tx1"/>
                </a:solidFill>
                <a:effectLst/>
                <a:latin typeface="Arial" panose="020B0604020202020204" pitchFamily="34" charset="0"/>
              </a:rPr>
              <a:t>is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site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of</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Mount </a:t>
            </a:r>
            <a:r>
              <a:rPr kumimoji="0" lang="cs-CZ" altLang="cs-CZ" sz="1400" b="0" i="0" u="none" strike="noStrike" cap="none" normalizeH="0" baseline="0" dirty="0" err="1" smtClean="0">
                <a:ln>
                  <a:noFill/>
                </a:ln>
                <a:solidFill>
                  <a:schemeClr val="tx1"/>
                </a:solidFill>
                <a:effectLst/>
                <a:latin typeface="Arial" panose="020B0604020202020204" pitchFamily="34" charset="0"/>
              </a:rPr>
              <a:t>Erebus</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400" b="0" i="0" u="none" strike="noStrike" cap="none" normalizeH="0" baseline="0" dirty="0" smtClean="0">
                <a:ln>
                  <a:noFill/>
                </a:ln>
                <a:solidFill>
                  <a:schemeClr val="tx1"/>
                </a:solidFill>
                <a:effectLst/>
                <a:latin typeface="Arial" panose="020B0604020202020204" pitchFamily="34" charset="0"/>
              </a:rPr>
              <a:t>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Observatory</a:t>
            </a:r>
            <a:r>
              <a:rPr kumimoji="0" lang="cs-CZ" altLang="cs-CZ" sz="1400" b="0" i="0" u="none" strike="noStrike" cap="none" normalizeH="0" baseline="0" dirty="0" smtClean="0">
                <a:ln>
                  <a:noFill/>
                </a:ln>
                <a:solidFill>
                  <a:schemeClr val="tx1"/>
                </a:solidFill>
                <a:effectLst/>
                <a:latin typeface="Arial" panose="020B0604020202020204" pitchFamily="34" charset="0"/>
              </a:rPr>
              <a:t> run by </a:t>
            </a:r>
            <a:r>
              <a:rPr kumimoji="0" lang="cs-CZ" altLang="cs-CZ" sz="1400" b="0" i="0" u="none" strike="noStrike" cap="none" normalizeH="0" baseline="0" dirty="0" err="1" smtClean="0">
                <a:ln>
                  <a:noFill/>
                </a:ln>
                <a:solidFill>
                  <a:schemeClr val="tx1"/>
                </a:solidFill>
                <a:effectLst/>
                <a:latin typeface="Arial" panose="020B0604020202020204" pitchFamily="34" charset="0"/>
              </a:rPr>
              <a:t>the</a:t>
            </a:r>
            <a:r>
              <a:rPr kumimoji="0" lang="cs-CZ" altLang="cs-CZ" sz="1400" b="0" i="0" u="none" strike="noStrike" cap="none" normalizeH="0" baseline="0" dirty="0" smtClean="0">
                <a:ln>
                  <a:noFill/>
                </a:ln>
                <a:solidFill>
                  <a:schemeClr val="tx1"/>
                </a:solidFill>
                <a:effectLst/>
                <a:latin typeface="Arial" panose="020B0604020202020204" pitchFamily="34" charset="0"/>
              </a:rPr>
              <a:t> </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New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3" tooltip="New Mexico Institute of Mining and Technology"/>
              </a:rPr>
              <a:t>Mexico</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 Institute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3" tooltip="New Mexico Institute of Mining and Technology"/>
              </a:rPr>
              <a:t>of</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 </a:t>
            </a:r>
            <a:r>
              <a:rPr kumimoji="0" lang="cs-CZ" altLang="cs-CZ" sz="1400" b="0" i="0" u="none" strike="noStrike" cap="none" normalizeH="0" baseline="0" dirty="0" err="1" smtClean="0">
                <a:ln>
                  <a:noFill/>
                </a:ln>
                <a:solidFill>
                  <a:schemeClr val="tx1"/>
                </a:solidFill>
                <a:effectLst/>
                <a:latin typeface="Arial" panose="020B0604020202020204" pitchFamily="34" charset="0"/>
                <a:hlinkClick r:id="rId13" tooltip="New Mexico Institute of Mining and Technology"/>
              </a:rPr>
              <a:t>Mining</a:t>
            </a:r>
            <a:r>
              <a:rPr kumimoji="0" lang="cs-CZ" altLang="cs-CZ" sz="1400" b="0" i="0" u="none" strike="noStrike" cap="none" normalizeH="0" baseline="0" dirty="0" smtClean="0">
                <a:ln>
                  <a:noFill/>
                </a:ln>
                <a:solidFill>
                  <a:schemeClr val="tx1"/>
                </a:solidFill>
                <a:effectLst/>
                <a:latin typeface="Arial" panose="020B0604020202020204" pitchFamily="34" charset="0"/>
                <a:hlinkClick r:id="rId13" tooltip="New Mexico Institute of Mining and Technology"/>
              </a:rPr>
              <a:t> and Technology</a:t>
            </a:r>
            <a:r>
              <a:rPr kumimoji="0" lang="cs-CZ" altLang="cs-CZ" sz="1400" b="0" i="0" u="none" strike="noStrike" cap="none" normalizeH="0" baseline="30000" dirty="0" smtClean="0">
                <a:ln>
                  <a:noFill/>
                </a:ln>
                <a:solidFill>
                  <a:schemeClr val="tx1"/>
                </a:solidFill>
                <a:effectLst/>
                <a:latin typeface="Arial" panose="020B0604020202020204" pitchFamily="34" charset="0"/>
                <a:hlinkClick r:id="rId14"/>
              </a:rPr>
              <a:t>]</a:t>
            </a:r>
            <a:endParaRPr kumimoji="0" lang="cs-CZ" altLang="cs-CZ" sz="1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51546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556150927"/>
              </p:ext>
            </p:extLst>
          </p:nvPr>
        </p:nvGraphicFramePr>
        <p:xfrm>
          <a:off x="5868144" y="3695492"/>
          <a:ext cx="3744414" cy="5155389"/>
        </p:xfrm>
        <a:graphic>
          <a:graphicData uri="http://schemas.openxmlformats.org/drawingml/2006/table">
            <a:tbl>
              <a:tblPr/>
              <a:tblGrid>
                <a:gridCol w="32613"/>
                <a:gridCol w="35641"/>
                <a:gridCol w="32613"/>
                <a:gridCol w="3528504"/>
                <a:gridCol w="115043"/>
              </a:tblGrid>
              <a:tr h="72008">
                <a:tc gridSpan="5">
                  <a:txBody>
                    <a:bodyPr/>
                    <a:lstStyle/>
                    <a:p>
                      <a:endParaRPr lang="cs-CZ" sz="600" dirty="0"/>
                    </a:p>
                  </a:txBody>
                  <a:tcPr marL="0" marR="0" marT="0" marB="0" anchor="ctr">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5063949">
                <a:tc>
                  <a:txBody>
                    <a:bodyPr/>
                    <a:lstStyle/>
                    <a:p>
                      <a:endParaRPr lang="cs-CZ" sz="600"/>
                    </a:p>
                  </a:txBody>
                  <a:tcPr marL="0" marR="0" marT="0" marB="0" anchor="ctr">
                    <a:lnL>
                      <a:noFill/>
                    </a:lnL>
                    <a:lnR>
                      <a:noFill/>
                    </a:lnR>
                    <a:lnT>
                      <a:noFill/>
                    </a:lnT>
                    <a:lnB>
                      <a:noFill/>
                    </a:lnB>
                  </a:tcPr>
                </a:tc>
                <a:tc>
                  <a:txBody>
                    <a:bodyPr/>
                    <a:lstStyle/>
                    <a:p>
                      <a:r>
                        <a:rPr lang="en-US" sz="600" b="1">
                          <a:effectLst/>
                          <a:hlinkClick r:id="rId2"/>
                        </a:rPr>
                        <a:t>Version to print</a:t>
                      </a:r>
                      <a:endParaRPr lang="en-US" sz="600">
                        <a:effectLst/>
                      </a:endParaRPr>
                    </a:p>
                    <a:p>
                      <a:r>
                        <a:rPr lang="en-US" sz="600">
                          <a:effectLst/>
                        </a:rPr>
                        <a:t>Weather at: </a:t>
                      </a:r>
                      <a:br>
                        <a:rPr lang="en-US" sz="600">
                          <a:effectLst/>
                        </a:rPr>
                      </a:br>
                      <a:r>
                        <a:rPr lang="en-US" sz="600" b="1">
                          <a:effectLst/>
                          <a:hlinkClick r:id="rId3"/>
                        </a:rPr>
                        <a:t>Sidley</a:t>
                      </a:r>
                      <a:endParaRPr lang="en-US" sz="600">
                        <a:effectLst/>
                      </a:endParaRPr>
                    </a:p>
                    <a:p>
                      <a:r>
                        <a:rPr lang="en-US" sz="600">
                          <a:effectLst/>
                        </a:rPr>
                        <a:t>Object map: </a:t>
                      </a:r>
                      <a:br>
                        <a:rPr lang="en-US" sz="600">
                          <a:effectLst/>
                        </a:rPr>
                      </a:br>
                      <a:r>
                        <a:rPr lang="en-US" sz="600" b="1">
                          <a:effectLst/>
                        </a:rPr>
                        <a:t>Sidley</a:t>
                      </a:r>
                      <a:endParaRPr lang="en-US" sz="600">
                        <a:effectLst/>
                      </a:endParaRPr>
                    </a:p>
                  </a:txBody>
                  <a:tcPr marL="0" marR="0" marT="0" marB="0">
                    <a:lnL>
                      <a:noFill/>
                    </a:lnL>
                    <a:lnR>
                      <a:noFill/>
                    </a:lnR>
                    <a:lnT>
                      <a:noFill/>
                    </a:lnT>
                    <a:lnB>
                      <a:noFill/>
                    </a:lnB>
                  </a:tcPr>
                </a:tc>
                <a:tc>
                  <a:txBody>
                    <a:bodyPr/>
                    <a:lstStyle/>
                    <a:p>
                      <a:endParaRPr lang="cs-CZ" sz="600"/>
                    </a:p>
                  </a:txBody>
                  <a:tcPr marL="0" marR="0" marT="0" marB="0" anchor="ctr">
                    <a:lnL>
                      <a:noFill/>
                    </a:lnL>
                    <a:lnR>
                      <a:noFill/>
                    </a:lnR>
                    <a:lnT>
                      <a:noFill/>
                    </a:lnT>
                    <a:lnB>
                      <a:noFill/>
                    </a:lnB>
                  </a:tcPr>
                </a:tc>
                <a:tc>
                  <a:txBody>
                    <a:bodyPr/>
                    <a:lstStyle/>
                    <a:p>
                      <a:r>
                        <a:rPr lang="en-US" sz="1050" dirty="0"/>
                        <a:t>Regions: </a:t>
                      </a:r>
                      <a:r>
                        <a:rPr lang="en-US" sz="1050" dirty="0">
                          <a:hlinkClick r:id="rId4"/>
                        </a:rPr>
                        <a:t>Antarctica</a:t>
                      </a:r>
                      <a:endParaRPr lang="en-US" sz="1050" dirty="0"/>
                    </a:p>
                    <a:p>
                      <a:r>
                        <a:rPr lang="en-US" sz="1050" dirty="0"/>
                        <a:t>Objects</a:t>
                      </a:r>
                      <a:r>
                        <a:rPr lang="en-US" sz="1600" b="1" dirty="0"/>
                        <a:t>: </a:t>
                      </a:r>
                      <a:r>
                        <a:rPr lang="en-US" sz="1600" b="1" dirty="0">
                          <a:hlinkClick r:id="rId5"/>
                        </a:rPr>
                        <a:t>Mt. Sidley</a:t>
                      </a:r>
                      <a:r>
                        <a:rPr lang="en-US" sz="1050" dirty="0"/>
                        <a:t> (4181m)</a:t>
                      </a:r>
                    </a:p>
                    <a:p>
                      <a:r>
                        <a:rPr lang="en-US" sz="1050" dirty="0"/>
                        <a:t>Activities: </a:t>
                      </a:r>
                      <a:r>
                        <a:rPr lang="en-US" sz="1050" dirty="0">
                          <a:hlinkClick r:id="rId6"/>
                        </a:rPr>
                        <a:t>Mountaineering</a:t>
                      </a:r>
                      <a:endParaRPr lang="en-US" sz="1050" dirty="0"/>
                    </a:p>
                    <a:p>
                      <a:r>
                        <a:rPr lang="en-US" sz="1050" dirty="0"/>
                        <a:t>Service: </a:t>
                      </a:r>
                      <a:r>
                        <a:rPr lang="en-US" sz="1050" dirty="0">
                          <a:hlinkClick r:id="rId7"/>
                        </a:rPr>
                        <a:t>VIP</a:t>
                      </a:r>
                      <a:endParaRPr lang="en-US" sz="1050" dirty="0"/>
                    </a:p>
                    <a:p>
                      <a:r>
                        <a:rPr lang="en-US" sz="1050" dirty="0"/>
                        <a:t>Program's difficulty: </a:t>
                      </a:r>
                      <a:r>
                        <a:rPr lang="en-US" sz="1050" b="1" dirty="0"/>
                        <a:t>3</a:t>
                      </a:r>
                      <a:r>
                        <a:rPr lang="en-US" sz="1050" dirty="0"/>
                        <a:t>, </a:t>
                      </a:r>
                      <a:r>
                        <a:rPr lang="en-US" sz="1050" dirty="0">
                          <a:hlinkClick r:id="rId8"/>
                        </a:rPr>
                        <a:t>relatively easy</a:t>
                      </a:r>
                      <a:r>
                        <a:rPr lang="en-US" sz="1050" dirty="0"/>
                        <a:t> ( technical </a:t>
                      </a:r>
                      <a:r>
                        <a:rPr lang="en-US" sz="1050" b="1" dirty="0"/>
                        <a:t>2</a:t>
                      </a:r>
                      <a:r>
                        <a:rPr lang="en-US" sz="1050" dirty="0"/>
                        <a:t> + altitudinal </a:t>
                      </a:r>
                      <a:r>
                        <a:rPr lang="en-US" sz="1050" b="1" dirty="0"/>
                        <a:t>1</a:t>
                      </a:r>
                      <a:r>
                        <a:rPr lang="en-US" sz="1050" dirty="0"/>
                        <a:t> )</a:t>
                      </a:r>
                    </a:p>
                    <a:p>
                      <a:r>
                        <a:rPr lang="en-US" sz="1050" dirty="0"/>
                        <a:t>Group size: </a:t>
                      </a:r>
                      <a:r>
                        <a:rPr lang="en-US" sz="1050" b="1" dirty="0"/>
                        <a:t>6-10</a:t>
                      </a:r>
                      <a:endParaRPr lang="en-US" sz="1050" dirty="0"/>
                    </a:p>
                    <a:p>
                      <a:r>
                        <a:rPr lang="en-US" sz="1050" dirty="0"/>
                        <a:t>Price: 56 990 USD </a:t>
                      </a:r>
                    </a:p>
                    <a:p>
                      <a:r>
                        <a:rPr lang="en-US" sz="1050" b="1" dirty="0">
                          <a:effectLst/>
                          <a:hlinkClick r:id="rId9"/>
                        </a:rPr>
                        <a:t>or see cheaper option »</a:t>
                      </a:r>
                      <a:endParaRPr lang="en-US" sz="1050" dirty="0">
                        <a:effectLst/>
                      </a:endParaRPr>
                    </a:p>
                    <a:p>
                      <a:r>
                        <a:rPr lang="en-US" sz="1050" dirty="0"/>
                        <a:t>Deposit for reservations </a:t>
                      </a:r>
                      <a:r>
                        <a:rPr lang="en-US" sz="1050" b="1" dirty="0">
                          <a:solidFill>
                            <a:srgbClr val="EE0000"/>
                          </a:solidFill>
                          <a:effectLst/>
                        </a:rPr>
                        <a:t>5 000 USD</a:t>
                      </a:r>
                      <a:r>
                        <a:rPr lang="en-US" sz="1050" dirty="0"/>
                        <a:t/>
                      </a:r>
                      <a:br>
                        <a:rPr lang="en-US" sz="1050" dirty="0"/>
                      </a:br>
                      <a:r>
                        <a:rPr lang="en-US" sz="1050" dirty="0"/>
                        <a:t>Full payment </a:t>
                      </a:r>
                      <a:r>
                        <a:rPr lang="en-US" sz="1050" b="1" dirty="0">
                          <a:solidFill>
                            <a:srgbClr val="0000AA"/>
                          </a:solidFill>
                          <a:effectLst/>
                        </a:rPr>
                        <a:t>90 days</a:t>
                      </a:r>
                      <a:r>
                        <a:rPr lang="en-US" sz="1050" dirty="0"/>
                        <a:t> before</a:t>
                      </a:r>
                      <a:br>
                        <a:rPr lang="en-US" sz="1050" dirty="0"/>
                      </a:br>
                      <a:r>
                        <a:rPr lang="en-US" sz="1050" dirty="0"/>
                        <a:t>No refund if you cancel less than </a:t>
                      </a:r>
                      <a:r>
                        <a:rPr lang="en-US" sz="1050" b="1" dirty="0">
                          <a:solidFill>
                            <a:srgbClr val="0000AA"/>
                          </a:solidFill>
                          <a:effectLst/>
                        </a:rPr>
                        <a:t>90 days</a:t>
                      </a:r>
                      <a:r>
                        <a:rPr lang="en-US" sz="1050" dirty="0"/>
                        <a:t>!</a:t>
                      </a:r>
                      <a:br>
                        <a:rPr lang="en-US" sz="1050" dirty="0"/>
                      </a:br>
                      <a:r>
                        <a:rPr lang="en-US" sz="1050" dirty="0"/>
                        <a:t/>
                      </a:r>
                      <a:br>
                        <a:rPr lang="en-US" sz="1050" dirty="0"/>
                      </a:br>
                      <a:r>
                        <a:rPr lang="en-US" sz="1050" dirty="0"/>
                        <a:t>Buy it CHEAPER - TODAY!!!</a:t>
                      </a:r>
                      <a:br>
                        <a:rPr lang="en-US" sz="1050" dirty="0"/>
                      </a:br>
                      <a:r>
                        <a:rPr lang="en-US" sz="1050" dirty="0"/>
                        <a:t>Next month the price will rise.</a:t>
                      </a:r>
                      <a:br>
                        <a:rPr lang="en-US" sz="1050" dirty="0"/>
                      </a:br>
                      <a:r>
                        <a:rPr lang="en-US" sz="1050" dirty="0"/>
                        <a:t>The price is fixed at the moment of prepayment.</a:t>
                      </a:r>
                    </a:p>
                    <a:p>
                      <a:r>
                        <a:rPr lang="en-US" sz="1050" b="1" dirty="0">
                          <a:effectLst/>
                        </a:rPr>
                        <a:t>Dates</a:t>
                      </a:r>
                      <a:r>
                        <a:rPr lang="en-US" sz="1050" dirty="0">
                          <a:effectLst/>
                        </a:rPr>
                        <a:t> ( Days </a:t>
                      </a:r>
                      <a:r>
                        <a:rPr lang="en-US" sz="1050" b="1" dirty="0">
                          <a:effectLst/>
                        </a:rPr>
                        <a:t>17</a:t>
                      </a:r>
                      <a:r>
                        <a:rPr lang="en-US" sz="1050" dirty="0">
                          <a:effectLst/>
                        </a:rPr>
                        <a:t> / Nights </a:t>
                      </a:r>
                      <a:r>
                        <a:rPr lang="en-US" sz="1050" b="1" dirty="0">
                          <a:effectLst/>
                        </a:rPr>
                        <a:t>16</a:t>
                      </a:r>
                      <a:r>
                        <a:rPr lang="en-US" sz="1050" dirty="0">
                          <a:effectLst/>
                        </a:rPr>
                        <a:t> </a:t>
                      </a:r>
                      <a:r>
                        <a:rPr lang="en-US" sz="1050" dirty="0" smtClean="0">
                          <a:effectLst/>
                        </a:rPr>
                        <a:t>)………………..</a:t>
                      </a:r>
                      <a:endParaRPr lang="en-US" sz="1050" dirty="0">
                        <a:effectLst/>
                      </a:endParaRPr>
                    </a:p>
                  </a:txBody>
                  <a:tcPr marL="0" marR="0" marT="0" marB="0">
                    <a:lnL>
                      <a:noFill/>
                    </a:lnL>
                    <a:lnR>
                      <a:noFill/>
                    </a:lnR>
                    <a:lnT>
                      <a:noFill/>
                    </a:lnT>
                    <a:lnB>
                      <a:noFill/>
                    </a:lnB>
                  </a:tcPr>
                </a:tc>
                <a:tc>
                  <a:txBody>
                    <a:bodyPr/>
                    <a:lstStyle/>
                    <a:p>
                      <a:endParaRPr lang="cs-CZ" sz="600" dirty="0"/>
                    </a:p>
                  </a:txBody>
                  <a:tcPr marL="32099" marR="32099" marT="16050" marB="16050">
                    <a:lnL>
                      <a:noFill/>
                    </a:lnL>
                    <a:lnT>
                      <a:noFill/>
                    </a:lnT>
                  </a:tcPr>
                </a:tc>
              </a:tr>
            </a:tbl>
          </a:graphicData>
        </a:graphic>
      </p:graphicFrame>
      <p:pic>
        <p:nvPicPr>
          <p:cNvPr id="1025" name="Picture 1" descr="http://www.7summits-club.com/images/1x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4675" y="1600200"/>
            <a:ext cx="952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7summits-club.com/media/small-box-v2/0/170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4642" y="2924944"/>
            <a:ext cx="28575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www.7summits-club.com/images/1x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4675" y="1600200"/>
            <a:ext cx="9525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Obrázek 30"/>
          <p:cNvPicPr>
            <a:picLocks noChangeAspect="1" noChangeArrowheads="1"/>
          </p:cNvPicPr>
          <p:nvPr/>
        </p:nvPicPr>
        <p:blipFill>
          <a:blip r:embed="rId12" cstate="print">
            <a:extLst>
              <a:ext uri="{28A0092B-C50C-407E-A947-70E740481C1C}">
                <a14:useLocalDpi xmlns:a14="http://schemas.microsoft.com/office/drawing/2010/main" val="0"/>
              </a:ext>
            </a:extLst>
          </a:blip>
          <a:srcRect l="829" t="5563" r="-829" b="2383"/>
          <a:stretch>
            <a:fillRect/>
          </a:stretch>
        </p:blipFill>
        <p:spPr bwMode="auto">
          <a:xfrm>
            <a:off x="4854168" y="320897"/>
            <a:ext cx="4093916" cy="235617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p:nvPr/>
        </p:nvPicPr>
        <p:blipFill rotWithShape="1">
          <a:blip r:embed="rId13" cstate="print">
            <a:extLst>
              <a:ext uri="{28A0092B-C50C-407E-A947-70E740481C1C}">
                <a14:useLocalDpi xmlns:a14="http://schemas.microsoft.com/office/drawing/2010/main" val="0"/>
              </a:ext>
            </a:extLst>
          </a:blip>
          <a:srcRect l="10489" t="4331" r="19815" b="12600"/>
          <a:stretch/>
        </p:blipFill>
        <p:spPr bwMode="auto">
          <a:xfrm>
            <a:off x="2531" y="3140968"/>
            <a:ext cx="3248240" cy="2236433"/>
          </a:xfrm>
          <a:prstGeom prst="rect">
            <a:avLst/>
          </a:prstGeom>
          <a:ln>
            <a:noFill/>
          </a:ln>
          <a:effectLst>
            <a:glow rad="127000">
              <a:schemeClr val="accent1">
                <a:alpha val="96000"/>
              </a:schemeClr>
            </a:glow>
          </a:effectLst>
          <a:extLst>
            <a:ext uri="{53640926-AAD7-44D8-BBD7-CCE9431645EC}">
              <a14:shadowObscured xmlns:a14="http://schemas.microsoft.com/office/drawing/2010/main"/>
            </a:ext>
          </a:extLst>
        </p:spPr>
      </p:pic>
      <p:pic>
        <p:nvPicPr>
          <p:cNvPr id="1031" name="Obrázek 42"/>
          <p:cNvPicPr>
            <a:picLocks noChangeAspect="1" noChangeArrowheads="1"/>
          </p:cNvPicPr>
          <p:nvPr/>
        </p:nvPicPr>
        <p:blipFill>
          <a:blip r:embed="rId14">
            <a:extLst>
              <a:ext uri="{28A0092B-C50C-407E-A947-70E740481C1C}">
                <a14:useLocalDpi xmlns:a14="http://schemas.microsoft.com/office/drawing/2010/main" val="0"/>
              </a:ext>
            </a:extLst>
          </a:blip>
          <a:srcRect t="4295"/>
          <a:stretch>
            <a:fillRect/>
          </a:stretch>
        </p:blipFill>
        <p:spPr bwMode="auto">
          <a:xfrm>
            <a:off x="395536" y="294456"/>
            <a:ext cx="3152775" cy="26304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8"/>
          <p:cNvSpPr>
            <a:spLocks noChangeArrowheads="1"/>
          </p:cNvSpPr>
          <p:nvPr/>
        </p:nvSpPr>
        <p:spPr bwMode="auto">
          <a:xfrm>
            <a:off x="959004" y="-27343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4" name="Rectangle 9"/>
          <p:cNvSpPr>
            <a:spLocks noChangeArrowheads="1"/>
          </p:cNvSpPr>
          <p:nvPr/>
        </p:nvSpPr>
        <p:spPr bwMode="auto">
          <a:xfrm>
            <a:off x="1416204" y="18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e</a:t>
            </a:r>
            <a:endParaRPr kumimoji="0" lang="cs-CZ" altLang="cs-CZ"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endParaRPr kumimoji="0" lang="cs-CZ" altLang="cs-CZ"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5" name="Rectangle 10"/>
          <p:cNvSpPr>
            <a:spLocks noChangeArrowheads="1"/>
          </p:cNvSpPr>
          <p:nvPr/>
        </p:nvSpPr>
        <p:spPr bwMode="auto">
          <a:xfrm>
            <a:off x="1416204" y="18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anose="020B0604020202020204" pitchFamily="34" charset="0"/>
              </a:rPr>
              <a:t/>
            </a:r>
            <a:br>
              <a:rPr kumimoji="0" lang="cs-CZ" altLang="cs-CZ" sz="1800" b="0" i="0" u="none" strike="noStrike" cap="none" normalizeH="0" baseline="0" smtClean="0">
                <a:ln>
                  <a:noFill/>
                </a:ln>
                <a:solidFill>
                  <a:schemeClr val="tx1"/>
                </a:solidFill>
                <a:effectLst/>
                <a:latin typeface="Arial" panose="020B0604020202020204" pitchFamily="34" charset="0"/>
              </a:rPr>
            </a:br>
            <a:endParaRPr kumimoji="0" lang="cs-CZ" altLang="cs-CZ"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6" name="Rectangle 11"/>
          <p:cNvSpPr>
            <a:spLocks noChangeArrowheads="1"/>
          </p:cNvSpPr>
          <p:nvPr/>
        </p:nvSpPr>
        <p:spPr bwMode="auto">
          <a:xfrm>
            <a:off x="1416204" y="18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f                                                                                                                                 g</a:t>
            </a:r>
            <a:endParaRPr kumimoji="0" lang="cs-CZ" altLang="cs-CZ" sz="6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1416204" y="1837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17424658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ovéPole 1"/>
          <p:cNvSpPr txBox="1"/>
          <p:nvPr/>
        </p:nvSpPr>
        <p:spPr>
          <a:xfrm>
            <a:off x="4716016" y="4725144"/>
            <a:ext cx="2223686" cy="1292662"/>
          </a:xfrm>
          <a:prstGeom prst="rect">
            <a:avLst/>
          </a:prstGeom>
          <a:gradFill>
            <a:gsLst>
              <a:gs pos="0">
                <a:schemeClr val="accent1">
                  <a:alpha val="55000"/>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ctr"/>
            <a:r>
              <a:rPr lang="cs-CZ" sz="3600" dirty="0" err="1" smtClean="0">
                <a:latin typeface="Times New Roman" panose="02020603050405020304" pitchFamily="18" charset="0"/>
                <a:cs typeface="Times New Roman" panose="02020603050405020304" pitchFamily="18" charset="0"/>
              </a:rPr>
              <a:t>Antarctica</a:t>
            </a:r>
            <a:r>
              <a:rPr lang="cs-CZ" sz="3600" dirty="0" smtClean="0">
                <a:latin typeface="Times New Roman" panose="02020603050405020304" pitchFamily="18" charset="0"/>
                <a:cs typeface="Times New Roman" panose="02020603050405020304" pitchFamily="18" charset="0"/>
              </a:rPr>
              <a:t> </a:t>
            </a:r>
          </a:p>
          <a:p>
            <a:pPr algn="ctr"/>
            <a:endParaRPr lang="cs-CZ" dirty="0">
              <a:latin typeface="Times New Roman" panose="02020603050405020304" pitchFamily="18" charset="0"/>
              <a:cs typeface="Times New Roman" panose="02020603050405020304" pitchFamily="18" charset="0"/>
            </a:endParaRPr>
          </a:p>
          <a:p>
            <a:pPr algn="ctr"/>
            <a:r>
              <a:rPr lang="cs-CZ" sz="2400" dirty="0" err="1" smtClean="0">
                <a:latin typeface="Times New Roman" panose="02020603050405020304" pitchFamily="18" charset="0"/>
                <a:cs typeface="Times New Roman" panose="02020603050405020304" pitchFamily="18" charset="0"/>
              </a:rPr>
              <a:t>global</a:t>
            </a:r>
            <a:r>
              <a:rPr lang="cs-CZ" sz="2400" dirty="0" smtClean="0">
                <a:latin typeface="Times New Roman" panose="02020603050405020304" pitchFamily="18" charset="0"/>
                <a:cs typeface="Times New Roman" panose="02020603050405020304" pitchFamily="18" charset="0"/>
              </a:rPr>
              <a:t> </a:t>
            </a:r>
            <a:r>
              <a:rPr lang="cs-CZ" sz="2400" dirty="0" err="1" smtClean="0">
                <a:latin typeface="Times New Roman" panose="02020603050405020304" pitchFamily="18" charset="0"/>
                <a:cs typeface="Times New Roman" panose="02020603050405020304" pitchFamily="18" charset="0"/>
              </a:rPr>
              <a:t>views</a:t>
            </a:r>
            <a:endParaRPr lang="cs-C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848238"/>
      </p:ext>
    </p:extLst>
  </p:cSld>
  <p:clrMapOvr>
    <a:masterClrMapping/>
  </p:clrMapOvr>
  <mc:AlternateContent xmlns:mc="http://schemas.openxmlformats.org/markup-compatibility/2006" xmlns:p14="http://schemas.microsoft.com/office/powerpoint/2010/main">
    <mc:Choice Requires="p14">
      <p:transition spd="slow" p14:dur="225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632" y="0"/>
            <a:ext cx="7638736" cy="6858000"/>
          </a:xfrm>
          <a:prstGeom prst="rect">
            <a:avLst/>
          </a:prstGeom>
        </p:spPr>
      </p:pic>
    </p:spTree>
    <p:extLst>
      <p:ext uri="{BB962C8B-B14F-4D97-AF65-F5344CB8AC3E}">
        <p14:creationId xmlns:p14="http://schemas.microsoft.com/office/powerpoint/2010/main" val="6594596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632" y="0"/>
            <a:ext cx="7638736" cy="6858000"/>
          </a:xfrm>
          <a:prstGeom prst="rect">
            <a:avLst/>
          </a:prstGeom>
        </p:spPr>
      </p:pic>
    </p:spTree>
    <p:extLst>
      <p:ext uri="{BB962C8B-B14F-4D97-AF65-F5344CB8AC3E}">
        <p14:creationId xmlns:p14="http://schemas.microsoft.com/office/powerpoint/2010/main" val="7612864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634" y="0"/>
            <a:ext cx="7982732" cy="6858000"/>
          </a:xfrm>
          <a:prstGeom prst="rect">
            <a:avLst/>
          </a:prstGeom>
        </p:spPr>
      </p:pic>
    </p:spTree>
    <p:extLst>
      <p:ext uri="{BB962C8B-B14F-4D97-AF65-F5344CB8AC3E}">
        <p14:creationId xmlns:p14="http://schemas.microsoft.com/office/powerpoint/2010/main" val="4462602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177" y="0"/>
            <a:ext cx="6913646" cy="6858000"/>
          </a:xfrm>
          <a:prstGeom prst="rect">
            <a:avLst/>
          </a:prstGeom>
        </p:spPr>
      </p:pic>
    </p:spTree>
    <p:extLst>
      <p:ext uri="{BB962C8B-B14F-4D97-AF65-F5344CB8AC3E}">
        <p14:creationId xmlns:p14="http://schemas.microsoft.com/office/powerpoint/2010/main" val="26123857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177" y="0"/>
            <a:ext cx="6913646" cy="6858000"/>
          </a:xfrm>
          <a:prstGeom prst="rect">
            <a:avLst/>
          </a:prstGeom>
        </p:spPr>
      </p:pic>
    </p:spTree>
    <p:extLst>
      <p:ext uri="{BB962C8B-B14F-4D97-AF65-F5344CB8AC3E}">
        <p14:creationId xmlns:p14="http://schemas.microsoft.com/office/powerpoint/2010/main" val="3697426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CE_gradiometer_anima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608" y="476672"/>
            <a:ext cx="7272808" cy="5454606"/>
          </a:xfrm>
          <a:prstGeom prst="rect">
            <a:avLst/>
          </a:prstGeom>
        </p:spPr>
      </p:pic>
    </p:spTree>
    <p:extLst>
      <p:ext uri="{BB962C8B-B14F-4D97-AF65-F5344CB8AC3E}">
        <p14:creationId xmlns:p14="http://schemas.microsoft.com/office/powerpoint/2010/main" val="3336002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11000">
              <a:srgbClr val="0070C0"/>
            </a:gs>
            <a:gs pos="97000">
              <a:schemeClr val="accent1">
                <a:alpha val="56000"/>
                <a:lumMod val="29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ovéPole 1"/>
          <p:cNvSpPr txBox="1"/>
          <p:nvPr/>
        </p:nvSpPr>
        <p:spPr>
          <a:xfrm>
            <a:off x="4634263" y="4725144"/>
            <a:ext cx="2387192" cy="1292662"/>
          </a:xfrm>
          <a:prstGeom prst="rect">
            <a:avLst/>
          </a:prstGeom>
          <a:gradFill>
            <a:gsLst>
              <a:gs pos="0">
                <a:schemeClr val="accent1">
                  <a:alpha val="55000"/>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ctr"/>
            <a:r>
              <a:rPr lang="cs-CZ" sz="3600" dirty="0" err="1" smtClean="0">
                <a:latin typeface="Times New Roman" panose="02020603050405020304" pitchFamily="18" charset="0"/>
                <a:cs typeface="Times New Roman" panose="02020603050405020304" pitchFamily="18" charset="0"/>
              </a:rPr>
              <a:t>Antarctica</a:t>
            </a:r>
            <a:r>
              <a:rPr lang="cs-CZ" sz="3600" dirty="0" smtClean="0">
                <a:latin typeface="Times New Roman" panose="02020603050405020304" pitchFamily="18" charset="0"/>
                <a:cs typeface="Times New Roman" panose="02020603050405020304" pitchFamily="18" charset="0"/>
              </a:rPr>
              <a:t> </a:t>
            </a:r>
          </a:p>
          <a:p>
            <a:pPr algn="ctr"/>
            <a:endParaRPr lang="cs-CZ" dirty="0">
              <a:latin typeface="Times New Roman" panose="02020603050405020304" pitchFamily="18" charset="0"/>
              <a:cs typeface="Times New Roman" panose="02020603050405020304" pitchFamily="18" charset="0"/>
            </a:endParaRPr>
          </a:p>
          <a:p>
            <a:pPr algn="ctr"/>
            <a:r>
              <a:rPr lang="cs-CZ" sz="2400" dirty="0" err="1" smtClean="0">
                <a:latin typeface="Times New Roman" panose="02020603050405020304" pitchFamily="18" charset="0"/>
                <a:cs typeface="Times New Roman" panose="02020603050405020304" pitchFamily="18" charset="0"/>
              </a:rPr>
              <a:t>zooms</a:t>
            </a:r>
            <a:r>
              <a:rPr lang="cs-CZ" sz="2400" dirty="0" smtClean="0">
                <a:latin typeface="Times New Roman" panose="02020603050405020304" pitchFamily="18" charset="0"/>
                <a:cs typeface="Times New Roman" panose="02020603050405020304" pitchFamily="18" charset="0"/>
              </a:rPr>
              <a:t> and </a:t>
            </a:r>
            <a:r>
              <a:rPr lang="cs-CZ" sz="2400" dirty="0" err="1" smtClean="0">
                <a:latin typeface="Times New Roman" panose="02020603050405020304" pitchFamily="18" charset="0"/>
                <a:cs typeface="Times New Roman" panose="02020603050405020304" pitchFamily="18" charset="0"/>
              </a:rPr>
              <a:t>details</a:t>
            </a:r>
            <a:endParaRPr lang="cs-CZ"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74330"/>
      </p:ext>
    </p:extLst>
  </p:cSld>
  <p:clrMapOvr>
    <a:masterClrMapping/>
  </p:clrMapOvr>
  <mc:AlternateContent xmlns:mc="http://schemas.openxmlformats.org/markup-compatibility/2006" xmlns:p14="http://schemas.microsoft.com/office/powerpoint/2010/main">
    <mc:Choice Requires="p14">
      <p:transition spd="slow" p14:dur="2250">
        <p:split orient="vert"/>
      </p:transition>
    </mc:Choice>
    <mc:Fallback xmlns="">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0"/>
            <a:ext cx="5300940" cy="68580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717032"/>
            <a:ext cx="2640585" cy="2564904"/>
          </a:xfrm>
          <a:prstGeom prst="rect">
            <a:avLst/>
          </a:prstGeom>
        </p:spPr>
      </p:pic>
    </p:spTree>
    <p:extLst>
      <p:ext uri="{BB962C8B-B14F-4D97-AF65-F5344CB8AC3E}">
        <p14:creationId xmlns:p14="http://schemas.microsoft.com/office/powerpoint/2010/main" val="40180146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116632"/>
            <a:ext cx="4242535" cy="6597352"/>
          </a:xfrm>
          <a:prstGeom prst="rect">
            <a:avLst/>
          </a:prstGeom>
        </p:spPr>
      </p:pic>
    </p:spTree>
    <p:extLst>
      <p:ext uri="{BB962C8B-B14F-4D97-AF65-F5344CB8AC3E}">
        <p14:creationId xmlns:p14="http://schemas.microsoft.com/office/powerpoint/2010/main" val="17348829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546" y="0"/>
            <a:ext cx="5384908" cy="6858000"/>
          </a:xfrm>
          <a:prstGeom prst="rect">
            <a:avLst/>
          </a:prstGeom>
        </p:spPr>
      </p:pic>
    </p:spTree>
    <p:extLst>
      <p:ext uri="{BB962C8B-B14F-4D97-AF65-F5344CB8AC3E}">
        <p14:creationId xmlns:p14="http://schemas.microsoft.com/office/powerpoint/2010/main" val="755683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33" y="0"/>
            <a:ext cx="4452133" cy="6858000"/>
          </a:xfrm>
          <a:prstGeom prst="rect">
            <a:avLst/>
          </a:prstGeom>
        </p:spPr>
      </p:pic>
    </p:spTree>
    <p:extLst>
      <p:ext uri="{BB962C8B-B14F-4D97-AF65-F5344CB8AC3E}">
        <p14:creationId xmlns:p14="http://schemas.microsoft.com/office/powerpoint/2010/main" val="41709036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13289"/>
            <a:ext cx="5342924" cy="6858000"/>
          </a:xfrm>
          <a:prstGeom prst="rect">
            <a:avLst/>
          </a:prstGeom>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789040"/>
            <a:ext cx="2640585" cy="2564904"/>
          </a:xfrm>
          <a:prstGeom prst="rect">
            <a:avLst/>
          </a:prstGeom>
          <a:effectLst>
            <a:glow rad="88900">
              <a:schemeClr val="accent1">
                <a:alpha val="40000"/>
              </a:schemeClr>
            </a:glow>
          </a:effectLst>
        </p:spPr>
      </p:pic>
    </p:spTree>
    <p:extLst>
      <p:ext uri="{BB962C8B-B14F-4D97-AF65-F5344CB8AC3E}">
        <p14:creationId xmlns:p14="http://schemas.microsoft.com/office/powerpoint/2010/main" val="1174918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259632" y="476672"/>
            <a:ext cx="6852289" cy="5756289"/>
          </a:xfrm>
          <a:prstGeom prst="rect">
            <a:avLst/>
          </a:prstGeom>
        </p:spPr>
      </p:pic>
    </p:spTree>
    <p:extLst>
      <p:ext uri="{BB962C8B-B14F-4D97-AF65-F5344CB8AC3E}">
        <p14:creationId xmlns:p14="http://schemas.microsoft.com/office/powerpoint/2010/main" val="42142190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7" y="361403"/>
            <a:ext cx="4089400" cy="2479040"/>
          </a:xfrm>
          <a:prstGeom prst="rect">
            <a:avLst/>
          </a:prstGeom>
        </p:spPr>
      </p:pic>
      <p:pic>
        <p:nvPicPr>
          <p:cNvPr id="3" name="Obrázek 2"/>
          <p:cNvPicPr/>
          <p:nvPr/>
        </p:nvPicPr>
        <p:blipFill rotWithShape="1">
          <a:blip r:embed="rId3" cstate="print">
            <a:extLst>
              <a:ext uri="{28A0092B-C50C-407E-A947-70E740481C1C}">
                <a14:useLocalDpi xmlns:a14="http://schemas.microsoft.com/office/drawing/2010/main" val="0"/>
              </a:ext>
            </a:extLst>
          </a:blip>
          <a:srcRect t="8123"/>
          <a:stretch/>
        </p:blipFill>
        <p:spPr bwMode="auto">
          <a:xfrm>
            <a:off x="4788024" y="476085"/>
            <a:ext cx="3780790" cy="2228850"/>
          </a:xfrm>
          <a:prstGeom prst="rect">
            <a:avLst/>
          </a:prstGeom>
          <a:ln>
            <a:noFill/>
          </a:ln>
          <a:extLst>
            <a:ext uri="{53640926-AAD7-44D8-BBD7-CCE9431645EC}">
              <a14:shadowObscured xmlns:a14="http://schemas.microsoft.com/office/drawing/2010/main"/>
            </a:ext>
          </a:extLst>
        </p:spPr>
      </p:pic>
      <p:sp>
        <p:nvSpPr>
          <p:cNvPr id="4" name="Obdélník 3"/>
          <p:cNvSpPr/>
          <p:nvPr/>
        </p:nvSpPr>
        <p:spPr>
          <a:xfrm>
            <a:off x="2286000" y="2967335"/>
            <a:ext cx="4572000" cy="646331"/>
          </a:xfrm>
          <a:prstGeom prst="rect">
            <a:avLst/>
          </a:prstGeom>
        </p:spPr>
        <p:txBody>
          <a:bodyPr>
            <a:spAutoFit/>
          </a:bodyPr>
          <a:lstStyle/>
          <a:p>
            <a:r>
              <a:rPr lang="en-US" dirty="0" err="1">
                <a:solidFill>
                  <a:srgbClr val="000000"/>
                </a:solidFill>
                <a:latin typeface="Times New Roman" panose="02020603050405020304" pitchFamily="18" charset="0"/>
                <a:ea typeface="Calibri" panose="020F0502020204030204" pitchFamily="34" charset="0"/>
              </a:rPr>
              <a:t>Bedmap</a:t>
            </a:r>
            <a:r>
              <a:rPr lang="en-US" dirty="0">
                <a:solidFill>
                  <a:srgbClr val="000000"/>
                </a:solidFill>
                <a:latin typeface="Times New Roman" panose="02020603050405020304" pitchFamily="18" charset="0"/>
                <a:ea typeface="Calibri" panose="020F0502020204030204" pitchFamily="34" charset="0"/>
              </a:rPr>
              <a:t> 2 for the Executive Comm. Range with Mt Sidley </a:t>
            </a:r>
            <a:r>
              <a:rPr lang="en-US" dirty="0" smtClean="0">
                <a:solidFill>
                  <a:srgbClr val="000000"/>
                </a:solidFill>
                <a:latin typeface="Times New Roman" panose="02020603050405020304" pitchFamily="18" charset="0"/>
                <a:ea typeface="Calibri" panose="020F0502020204030204" pitchFamily="34" charset="0"/>
              </a:rPr>
              <a:t>[</a:t>
            </a:r>
            <a:r>
              <a:rPr lang="en-US" dirty="0">
                <a:solidFill>
                  <a:srgbClr val="000000"/>
                </a:solidFill>
                <a:latin typeface="Times New Roman" panose="02020603050405020304" pitchFamily="18" charset="0"/>
                <a:ea typeface="Calibri" panose="020F0502020204030204" pitchFamily="34" charset="0"/>
              </a:rPr>
              <a:t>m </a:t>
            </a:r>
            <a:r>
              <a:rPr lang="en-US" i="1" dirty="0" err="1">
                <a:solidFill>
                  <a:srgbClr val="000000"/>
                </a:solidFill>
                <a:latin typeface="Times New Roman" panose="02020603050405020304" pitchFamily="18" charset="0"/>
                <a:ea typeface="Calibri" panose="020F0502020204030204" pitchFamily="34" charset="0"/>
              </a:rPr>
              <a:t>asl</a:t>
            </a:r>
            <a:r>
              <a:rPr lang="en-US" dirty="0">
                <a:solidFill>
                  <a:srgbClr val="000000"/>
                </a:solidFill>
                <a:latin typeface="Times New Roman" panose="02020603050405020304" pitchFamily="18" charset="0"/>
                <a:ea typeface="Calibri" panose="020F0502020204030204" pitchFamily="34" charset="0"/>
              </a:rPr>
              <a:t>]. </a:t>
            </a:r>
            <a:endParaRPr lang="cs-CZ" dirty="0"/>
          </a:p>
        </p:txBody>
      </p:sp>
      <p:pic>
        <p:nvPicPr>
          <p:cNvPr id="1027" name="Picture 3" descr="Mount Sidley, in Marie Byrd Land, is the last volcano that rises above the surface of the ice. Seismologists has detected new volcanic activity under the ice about 60 kilometers away. (Washington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28" y="3988422"/>
            <a:ext cx="5400601" cy="30355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5752923" y="4221088"/>
            <a:ext cx="326044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Mount </a:t>
            </a:r>
            <a:r>
              <a:rPr kumimoji="0" lang="cs-CZ" altLang="cs-CZ" sz="1800" b="0" i="0" u="none" strike="noStrike" cap="none" normalizeH="0" baseline="0" dirty="0" err="1" smtClean="0">
                <a:ln>
                  <a:noFill/>
                </a:ln>
                <a:solidFill>
                  <a:schemeClr val="tx1"/>
                </a:solidFill>
                <a:effectLst/>
                <a:latin typeface="Arial" panose="020B0604020202020204" pitchFamily="34" charset="0"/>
              </a:rPr>
              <a:t>Sidley</a:t>
            </a:r>
            <a:r>
              <a:rPr kumimoji="0" lang="cs-CZ" altLang="cs-CZ" sz="1800" b="0" i="0" u="none" strike="noStrike" cap="none" normalizeH="0" baseline="0" dirty="0" smtClean="0">
                <a:ln>
                  <a:noFill/>
                </a:ln>
                <a:solidFill>
                  <a:schemeClr val="tx1"/>
                </a:solidFill>
                <a:effectLst/>
                <a:latin typeface="Arial" panose="020B0604020202020204" pitchFamily="34" charset="0"/>
              </a:rPr>
              <a:t>, in Marie </a:t>
            </a:r>
            <a:r>
              <a:rPr kumimoji="0" lang="cs-CZ" altLang="cs-CZ" sz="1800" b="0" i="0" u="none" strike="noStrike" cap="none" normalizeH="0" baseline="0" dirty="0" err="1" smtClean="0">
                <a:ln>
                  <a:noFill/>
                </a:ln>
                <a:solidFill>
                  <a:schemeClr val="tx1"/>
                </a:solidFill>
                <a:effectLst/>
                <a:latin typeface="Arial" panose="020B0604020202020204" pitchFamily="34" charset="0"/>
              </a:rPr>
              <a:t>Byrd</a:t>
            </a:r>
            <a:r>
              <a:rPr kumimoji="0" lang="cs-CZ" altLang="cs-CZ" sz="1800" b="0" i="0" u="none" strike="noStrike" cap="none" normalizeH="0" baseline="0" dirty="0" smtClean="0">
                <a:ln>
                  <a:noFill/>
                </a:ln>
                <a:solidFill>
                  <a:schemeClr val="tx1"/>
                </a:solidFill>
                <a:effectLst/>
                <a:latin typeface="Arial" panose="020B0604020202020204" pitchFamily="34" charset="0"/>
              </a:rPr>
              <a:t> Land, </a:t>
            </a:r>
            <a:r>
              <a:rPr kumimoji="0" lang="cs-CZ" altLang="cs-CZ" sz="1800" b="0" i="0" u="none" strike="noStrike" cap="none" normalizeH="0" baseline="0" dirty="0" err="1" smtClean="0">
                <a:ln>
                  <a:noFill/>
                </a:ln>
                <a:solidFill>
                  <a:schemeClr val="tx1"/>
                </a:solidFill>
                <a:effectLst/>
                <a:latin typeface="Arial" panose="020B0604020202020204" pitchFamily="34" charset="0"/>
              </a:rPr>
              <a:t>is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la</a:t>
            </a:r>
            <a:r>
              <a:rPr kumimoji="0" lang="en-US" altLang="cs-CZ" sz="1800" b="0" i="0" u="none" strike="noStrike" cap="none" normalizeH="0" baseline="0" dirty="0" err="1" smtClean="0">
                <a:ln>
                  <a:noFill/>
                </a:ln>
                <a:solidFill>
                  <a:schemeClr val="tx1"/>
                </a:solidFill>
                <a:effectLst/>
                <a:latin typeface="Arial" panose="020B0604020202020204" pitchFamily="34" charset="0"/>
              </a:rPr>
              <a:t>rge</a:t>
            </a:r>
            <a:r>
              <a:rPr kumimoji="0" lang="cs-CZ" altLang="cs-CZ" sz="1800" b="0" i="0" u="none" strike="noStrike" cap="none" normalizeH="0" baseline="0" dirty="0" smtClean="0">
                <a:ln>
                  <a:noFill/>
                </a:ln>
                <a:solidFill>
                  <a:schemeClr val="tx1"/>
                </a:solidFill>
                <a:effectLst/>
                <a:latin typeface="Arial" panose="020B0604020202020204" pitchFamily="34" charset="0"/>
              </a:rPr>
              <a:t>st </a:t>
            </a:r>
            <a:r>
              <a:rPr kumimoji="0" lang="cs-CZ" altLang="cs-CZ" sz="18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that</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rises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above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surface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of</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ice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Seismologists</a:t>
            </a:r>
            <a:r>
              <a:rPr kumimoji="0" lang="cs-CZ" altLang="cs-CZ" sz="1800" b="0" i="0" u="none" strike="noStrike" cap="none" normalizeH="0" baseline="0" dirty="0" smtClean="0">
                <a:ln>
                  <a:noFill/>
                </a:ln>
                <a:solidFill>
                  <a:schemeClr val="tx1"/>
                </a:solidFill>
                <a:effectLst/>
                <a:latin typeface="Arial" panose="020B0604020202020204" pitchFamily="34" charset="0"/>
              </a:rPr>
              <a:t> has </a:t>
            </a:r>
            <a:r>
              <a:rPr kumimoji="0" lang="cs-CZ" altLang="cs-CZ" sz="1800" b="0" i="0" u="none" strike="noStrike" cap="none" normalizeH="0" baseline="0" dirty="0" err="1" smtClean="0">
                <a:ln>
                  <a:noFill/>
                </a:ln>
                <a:solidFill>
                  <a:schemeClr val="tx1"/>
                </a:solidFill>
                <a:effectLst/>
                <a:latin typeface="Arial" panose="020B0604020202020204" pitchFamily="34" charset="0"/>
              </a:rPr>
              <a:t>detected</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new</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volcanic</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activity</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under</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ice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about</a:t>
            </a:r>
            <a:r>
              <a:rPr kumimoji="0" lang="cs-CZ" altLang="cs-CZ" sz="1800" b="0" i="0" u="none" strike="noStrike" cap="none" normalizeH="0" baseline="0" dirty="0" smtClean="0">
                <a:ln>
                  <a:noFill/>
                </a:ln>
                <a:solidFill>
                  <a:schemeClr val="tx1"/>
                </a:solidFill>
                <a:effectLst/>
                <a:latin typeface="Arial" panose="020B0604020202020204" pitchFamily="34" charset="0"/>
              </a:rPr>
              <a:t> 60 k</a:t>
            </a:r>
            <a:r>
              <a:rPr kumimoji="0" lang="en-US" altLang="cs-CZ" sz="1800" b="0" i="0" u="none" strike="noStrike" cap="none" normalizeH="0" baseline="0" dirty="0" smtClean="0">
                <a:ln>
                  <a:noFill/>
                </a:ln>
                <a:solidFill>
                  <a:schemeClr val="tx1"/>
                </a:solidFill>
                <a:effectLst/>
                <a:latin typeface="Arial" panose="020B0604020202020204" pitchFamily="34" charset="0"/>
              </a:rPr>
              <a:t>m</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away</a:t>
            </a:r>
            <a:r>
              <a:rPr kumimoji="0" lang="cs-CZ" altLang="cs-CZ" sz="1800" b="0" i="0" u="none" strike="noStrike" cap="none" normalizeH="0" baseline="0" dirty="0" smtClean="0">
                <a:ln>
                  <a:noFill/>
                </a:ln>
                <a:solidFill>
                  <a:schemeClr val="tx1"/>
                </a:solidFill>
                <a:effectLst/>
                <a:latin typeface="Arial" panose="020B0604020202020204" pitchFamily="34" charset="0"/>
              </a:rPr>
              <a:t>. (Washington University) </a:t>
            </a:r>
          </a:p>
        </p:txBody>
      </p:sp>
    </p:spTree>
    <p:extLst>
      <p:ext uri="{BB962C8B-B14F-4D97-AF65-F5344CB8AC3E}">
        <p14:creationId xmlns:p14="http://schemas.microsoft.com/office/powerpoint/2010/main" val="22081289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2627784" y="3645024"/>
            <a:ext cx="4121150" cy="264731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2561109" y="764704"/>
            <a:ext cx="4187825" cy="2654300"/>
          </a:xfrm>
          <a:prstGeom prst="rect">
            <a:avLst/>
          </a:prstGeom>
        </p:spPr>
      </p:pic>
    </p:spTree>
    <p:extLst>
      <p:ext uri="{BB962C8B-B14F-4D97-AF65-F5344CB8AC3E}">
        <p14:creationId xmlns:p14="http://schemas.microsoft.com/office/powerpoint/2010/main" val="16101976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4394200" cy="269938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4139952" y="2924944"/>
            <a:ext cx="4477985" cy="3638773"/>
          </a:xfrm>
          <a:prstGeom prst="rect">
            <a:avLst/>
          </a:prstGeom>
        </p:spPr>
      </p:pic>
    </p:spTree>
    <p:extLst>
      <p:ext uri="{BB962C8B-B14F-4D97-AF65-F5344CB8AC3E}">
        <p14:creationId xmlns:p14="http://schemas.microsoft.com/office/powerpoint/2010/main" val="2377359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inciples_of_gradiomet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764704"/>
            <a:ext cx="7136680" cy="5352510"/>
          </a:xfrm>
          <a:prstGeom prst="rect">
            <a:avLst/>
          </a:prstGeom>
        </p:spPr>
      </p:pic>
    </p:spTree>
    <p:extLst>
      <p:ext uri="{BB962C8B-B14F-4D97-AF65-F5344CB8AC3E}">
        <p14:creationId xmlns:p14="http://schemas.microsoft.com/office/powerpoint/2010/main" val="3448401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7704" y="3789040"/>
            <a:ext cx="5976664" cy="1477328"/>
          </a:xfrm>
          <a:prstGeom prst="rect">
            <a:avLst/>
          </a:prstGeom>
        </p:spPr>
        <p:txBody>
          <a:bodyPr wrap="square">
            <a:spAutoFit/>
          </a:bodyPr>
          <a:lstStyle/>
          <a:p>
            <a:pPr>
              <a:defRPr/>
            </a:pPr>
            <a:r>
              <a:rPr lang="en-US" sz="4000" b="1" dirty="0">
                <a:solidFill>
                  <a:schemeClr val="bg1"/>
                </a:solidFill>
                <a:latin typeface="Times New Roman" panose="02020603050405020304" pitchFamily="18" charset="0"/>
                <a:cs typeface="Times New Roman" panose="02020603050405020304" pitchFamily="18" charset="0"/>
              </a:rPr>
              <a:t>Volcanoes in Antarctica </a:t>
            </a:r>
            <a:endParaRPr lang="en-US" sz="4000" b="1" dirty="0" smtClean="0">
              <a:solidFill>
                <a:schemeClr val="bg1"/>
              </a:solidFill>
              <a:latin typeface="Times New Roman" panose="02020603050405020304" pitchFamily="18" charset="0"/>
              <a:cs typeface="Times New Roman" panose="02020603050405020304" pitchFamily="18" charset="0"/>
            </a:endParaRPr>
          </a:p>
          <a:p>
            <a:pPr>
              <a:defRPr/>
            </a:pPr>
            <a:r>
              <a:rPr lang="en-US" sz="3200" b="1" dirty="0" smtClean="0">
                <a:solidFill>
                  <a:schemeClr val="bg1"/>
                </a:solidFill>
                <a:latin typeface="Times New Roman" panose="02020603050405020304" pitchFamily="18" charset="0"/>
                <a:cs typeface="Times New Roman" panose="02020603050405020304" pitchFamily="18" charset="0"/>
              </a:rPr>
              <a:t>       known and </a:t>
            </a:r>
            <a:r>
              <a:rPr lang="en-US" sz="3200" b="1" dirty="0">
                <a:solidFill>
                  <a:schemeClr val="bg1"/>
                </a:solidFill>
                <a:latin typeface="Times New Roman" panose="02020603050405020304" pitchFamily="18" charset="0"/>
                <a:cs typeface="Times New Roman" panose="02020603050405020304" pitchFamily="18" charset="0"/>
              </a:rPr>
              <a:t>suspected</a:t>
            </a:r>
          </a:p>
          <a:p>
            <a:pPr>
              <a:defRPr/>
            </a:pPr>
            <a:endParaRPr lang="en-US" b="1" dirty="0">
              <a:latin typeface="Times New Roman" panose="02020603050405020304" pitchFamily="18" charset="0"/>
              <a:cs typeface="Times New Roman" panose="02020603050405020304" pitchFamily="18" charset="0"/>
            </a:endParaRPr>
          </a:p>
        </p:txBody>
      </p:sp>
      <p:pic>
        <p:nvPicPr>
          <p:cNvPr id="3" name="Obrázek 2"/>
          <p:cNvPicPr/>
          <p:nvPr/>
        </p:nvPicPr>
        <p:blipFill>
          <a:blip r:embed="rId2" cstate="print">
            <a:extLst>
              <a:ext uri="{28A0092B-C50C-407E-A947-70E740481C1C}">
                <a14:useLocalDpi xmlns:a14="http://schemas.microsoft.com/office/drawing/2010/main" val="0"/>
              </a:ext>
            </a:extLst>
          </a:blip>
          <a:stretch>
            <a:fillRect/>
          </a:stretch>
        </p:blipFill>
        <p:spPr>
          <a:xfrm>
            <a:off x="3988737" y="1916832"/>
            <a:ext cx="5137150" cy="4810125"/>
          </a:xfrm>
          <a:prstGeom prst="rect">
            <a:avLst/>
          </a:prstGeom>
        </p:spPr>
      </p:pic>
      <p:pic>
        <p:nvPicPr>
          <p:cNvPr id="4" name="Obrázek 3"/>
          <p:cNvPicPr/>
          <p:nvPr/>
        </p:nvPicPr>
        <p:blipFill>
          <a:blip r:embed="rId3" cstate="print">
            <a:extLst>
              <a:ext uri="{28A0092B-C50C-407E-A947-70E740481C1C}">
                <a14:useLocalDpi xmlns:a14="http://schemas.microsoft.com/office/drawing/2010/main" val="0"/>
              </a:ext>
            </a:extLst>
          </a:blip>
          <a:stretch>
            <a:fillRect/>
          </a:stretch>
        </p:blipFill>
        <p:spPr>
          <a:xfrm>
            <a:off x="0" y="116632"/>
            <a:ext cx="4989830" cy="4001135"/>
          </a:xfrm>
          <a:prstGeom prst="rect">
            <a:avLst/>
          </a:prstGeom>
        </p:spPr>
      </p:pic>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t="8667" r="18565"/>
          <a:stretch/>
        </p:blipFill>
        <p:spPr>
          <a:xfrm>
            <a:off x="5148064" y="291529"/>
            <a:ext cx="1104975" cy="1089968"/>
          </a:xfrm>
          <a:prstGeom prst="rect">
            <a:avLst/>
          </a:prstGeom>
        </p:spPr>
      </p:pic>
      <p:pic>
        <p:nvPicPr>
          <p:cNvPr id="6" name="Obrázek 5"/>
          <p:cNvPicPr/>
          <p:nvPr/>
        </p:nvPicPr>
        <p:blipFill rotWithShape="1">
          <a:blip r:embed="rId5" cstate="print">
            <a:extLst>
              <a:ext uri="{28A0092B-C50C-407E-A947-70E740481C1C}">
                <a14:useLocalDpi xmlns:a14="http://schemas.microsoft.com/office/drawing/2010/main" val="0"/>
              </a:ext>
            </a:extLst>
          </a:blip>
          <a:srcRect t="4876"/>
          <a:stretch/>
        </p:blipFill>
        <p:spPr bwMode="auto">
          <a:xfrm>
            <a:off x="539552" y="4293096"/>
            <a:ext cx="3027725" cy="2348880"/>
          </a:xfrm>
          <a:prstGeom prst="rect">
            <a:avLst/>
          </a:prstGeom>
          <a:ln>
            <a:noFill/>
          </a:ln>
          <a:extLst>
            <a:ext uri="{53640926-AAD7-44D8-BBD7-CCE9431645EC}">
              <a14:shadowObscured xmlns:a14="http://schemas.microsoft.com/office/drawing/2010/main"/>
            </a:ext>
          </a:extLst>
        </p:spPr>
      </p:pic>
      <p:sp>
        <p:nvSpPr>
          <p:cNvPr id="7" name="TextovéPole 6"/>
          <p:cNvSpPr txBox="1"/>
          <p:nvPr/>
        </p:nvSpPr>
        <p:spPr>
          <a:xfrm>
            <a:off x="6557312" y="513347"/>
            <a:ext cx="2351926" cy="646331"/>
          </a:xfrm>
          <a:prstGeom prst="rect">
            <a:avLst/>
          </a:prstGeom>
          <a:noFill/>
        </p:spPr>
        <p:txBody>
          <a:bodyPr wrap="none" rtlCol="0">
            <a:spAutoFit/>
          </a:bodyPr>
          <a:lstStyle/>
          <a:p>
            <a:r>
              <a:rPr lang="en-US" dirty="0" smtClean="0"/>
              <a:t>Subglacial volcanoes</a:t>
            </a:r>
          </a:p>
          <a:p>
            <a:r>
              <a:rPr lang="en-US" dirty="0" smtClean="0"/>
              <a:t>Pod</a:t>
            </a:r>
            <a:r>
              <a:rPr lang="cs-CZ" dirty="0" smtClean="0"/>
              <a:t>ledovcové sopky</a:t>
            </a:r>
            <a:endParaRPr lang="cs-CZ" dirty="0"/>
          </a:p>
        </p:txBody>
      </p:sp>
    </p:spTree>
    <p:extLst>
      <p:ext uri="{BB962C8B-B14F-4D97-AF65-F5344CB8AC3E}">
        <p14:creationId xmlns:p14="http://schemas.microsoft.com/office/powerpoint/2010/main" val="31012105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8305716" cy="6624736"/>
          </a:xfrm>
          <a:prstGeom prst="rect">
            <a:avLst/>
          </a:prstGeom>
        </p:spPr>
      </p:pic>
    </p:spTree>
    <p:extLst>
      <p:ext uri="{BB962C8B-B14F-4D97-AF65-F5344CB8AC3E}">
        <p14:creationId xmlns:p14="http://schemas.microsoft.com/office/powerpoint/2010/main" val="38812111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043608" y="548680"/>
            <a:ext cx="7416824" cy="5904656"/>
          </a:xfrm>
          <a:prstGeom prst="rect">
            <a:avLst/>
          </a:prstGeom>
        </p:spPr>
      </p:pic>
    </p:spTree>
    <p:extLst>
      <p:ext uri="{BB962C8B-B14F-4D97-AF65-F5344CB8AC3E}">
        <p14:creationId xmlns:p14="http://schemas.microsoft.com/office/powerpoint/2010/main" val="32900448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07504" y="188640"/>
            <a:ext cx="4673600" cy="388556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4793381" y="2852936"/>
            <a:ext cx="4152900" cy="3853180"/>
          </a:xfrm>
          <a:prstGeom prst="rect">
            <a:avLst/>
          </a:prstGeom>
        </p:spPr>
      </p:pic>
    </p:spTree>
    <p:extLst>
      <p:ext uri="{BB962C8B-B14F-4D97-AF65-F5344CB8AC3E}">
        <p14:creationId xmlns:p14="http://schemas.microsoft.com/office/powerpoint/2010/main" val="25353794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115616" y="476672"/>
            <a:ext cx="7026969" cy="5995868"/>
          </a:xfrm>
          <a:prstGeom prst="rect">
            <a:avLst/>
          </a:prstGeom>
        </p:spPr>
      </p:pic>
    </p:spTree>
    <p:extLst>
      <p:ext uri="{BB962C8B-B14F-4D97-AF65-F5344CB8AC3E}">
        <p14:creationId xmlns:p14="http://schemas.microsoft.com/office/powerpoint/2010/main" val="8580611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79512" y="66754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Example 1</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Geographic coordinates</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φ</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79</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19</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 </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118</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00</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2.3 km</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Name of candidate</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Dana.</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Example 2</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Geographic coordinates:</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φ</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75</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59</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57</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2.5 km</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Name of candidate</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Zuzana.</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pic>
        <p:nvPicPr>
          <p:cNvPr id="2052" name="Obrázek 8"/>
          <p:cNvPicPr>
            <a:picLocks noChangeAspect="1" noChangeArrowheads="1"/>
          </p:cNvPicPr>
          <p:nvPr/>
        </p:nvPicPr>
        <p:blipFill>
          <a:blip r:embed="rId2" cstate="print">
            <a:extLst>
              <a:ext uri="{28A0092B-C50C-407E-A947-70E740481C1C}">
                <a14:useLocalDpi xmlns:a14="http://schemas.microsoft.com/office/drawing/2010/main" val="0"/>
              </a:ext>
            </a:extLst>
          </a:blip>
          <a:srcRect t="9232"/>
          <a:stretch>
            <a:fillRect/>
          </a:stretch>
        </p:blipFill>
        <p:spPr bwMode="auto">
          <a:xfrm>
            <a:off x="395536" y="1412776"/>
            <a:ext cx="5112568" cy="2965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cs-CZ" altLang="cs-CZ"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8" name="Obrázek 7"/>
          <p:cNvPicPr/>
          <p:nvPr/>
        </p:nvPicPr>
        <p:blipFill rotWithShape="1">
          <a:blip r:embed="rId3" cstate="print">
            <a:extLst>
              <a:ext uri="{28A0092B-C50C-407E-A947-70E740481C1C}">
                <a14:useLocalDpi xmlns:a14="http://schemas.microsoft.com/office/drawing/2010/main" val="0"/>
              </a:ext>
            </a:extLst>
          </a:blip>
          <a:srcRect t="22758"/>
          <a:stretch/>
        </p:blipFill>
        <p:spPr>
          <a:xfrm>
            <a:off x="3347864" y="3933056"/>
            <a:ext cx="5549900" cy="2688347"/>
          </a:xfrm>
          <a:prstGeom prst="rect">
            <a:avLst/>
          </a:prstGeom>
        </p:spPr>
      </p:pic>
      <p:pic>
        <p:nvPicPr>
          <p:cNvPr id="9" name="Obrázek 8"/>
          <p:cNvPicPr/>
          <p:nvPr/>
        </p:nvPicPr>
        <p:blipFill rotWithShape="1">
          <a:blip r:embed="rId4" cstate="print">
            <a:extLst>
              <a:ext uri="{28A0092B-C50C-407E-A947-70E740481C1C}">
                <a14:useLocalDpi xmlns:a14="http://schemas.microsoft.com/office/drawing/2010/main" val="0"/>
              </a:ext>
            </a:extLst>
          </a:blip>
          <a:srcRect t="3642"/>
          <a:stretch/>
        </p:blipFill>
        <p:spPr bwMode="auto">
          <a:xfrm>
            <a:off x="5508104" y="848739"/>
            <a:ext cx="3456384" cy="2831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42632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Tree>
    <p:extLst>
      <p:ext uri="{BB962C8B-B14F-4D97-AF65-F5344CB8AC3E}">
        <p14:creationId xmlns:p14="http://schemas.microsoft.com/office/powerpoint/2010/main" val="27304279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Tree>
    <p:extLst>
      <p:ext uri="{BB962C8B-B14F-4D97-AF65-F5344CB8AC3E}">
        <p14:creationId xmlns:p14="http://schemas.microsoft.com/office/powerpoint/2010/main" val="12958762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87624" y="2636912"/>
            <a:ext cx="6755054" cy="2308324"/>
          </a:xfrm>
          <a:prstGeom prst="rect">
            <a:avLst/>
          </a:prstGeom>
          <a:noFill/>
        </p:spPr>
        <p:txBody>
          <a:bodyPr wrap="none" rtlCol="0">
            <a:spAutoFit/>
          </a:bodyPr>
          <a:lstStyle/>
          <a:p>
            <a:r>
              <a:rPr lang="cs-CZ" sz="3600" b="1" dirty="0" smtClean="0">
                <a:latin typeface="Times New Roman" panose="02020603050405020304" pitchFamily="18" charset="0"/>
                <a:cs typeface="Times New Roman" panose="02020603050405020304" pitchFamily="18" charset="0"/>
              </a:rPr>
              <a:t>Nová možná </a:t>
            </a:r>
            <a:r>
              <a:rPr lang="cs-CZ" sz="3600" b="1" dirty="0" err="1" smtClean="0">
                <a:latin typeface="Times New Roman" panose="02020603050405020304" pitchFamily="18" charset="0"/>
                <a:cs typeface="Times New Roman" panose="02020603050405020304" pitchFamily="18" charset="0"/>
              </a:rPr>
              <a:t>subglaciální</a:t>
            </a:r>
            <a:r>
              <a:rPr lang="cs-CZ" sz="3600" b="1" dirty="0" smtClean="0">
                <a:latin typeface="Times New Roman" panose="02020603050405020304" pitchFamily="18" charset="0"/>
                <a:cs typeface="Times New Roman" panose="02020603050405020304" pitchFamily="18" charset="0"/>
              </a:rPr>
              <a:t> jezera,</a:t>
            </a:r>
          </a:p>
          <a:p>
            <a:r>
              <a:rPr lang="cs-CZ" sz="3600" b="1" dirty="0" smtClean="0">
                <a:latin typeface="Times New Roman" panose="02020603050405020304" pitchFamily="18" charset="0"/>
                <a:cs typeface="Times New Roman" panose="02020603050405020304" pitchFamily="18" charset="0"/>
              </a:rPr>
              <a:t> jezerní pánev, </a:t>
            </a:r>
          </a:p>
          <a:p>
            <a:r>
              <a:rPr lang="cs-CZ" sz="3600" b="1" dirty="0" smtClean="0">
                <a:latin typeface="Times New Roman" panose="02020603050405020304" pitchFamily="18" charset="0"/>
                <a:cs typeface="Times New Roman" panose="02020603050405020304" pitchFamily="18" charset="0"/>
              </a:rPr>
              <a:t>propojení jezerní oblasti řekami, </a:t>
            </a:r>
          </a:p>
          <a:p>
            <a:r>
              <a:rPr lang="cs-CZ" sz="3600" b="1" dirty="0" smtClean="0">
                <a:latin typeface="Times New Roman" panose="02020603050405020304" pitchFamily="18" charset="0"/>
                <a:cs typeface="Times New Roman" panose="02020603050405020304" pitchFamily="18" charset="0"/>
              </a:rPr>
              <a:t>nové detaily o jezeru Vostok</a:t>
            </a:r>
            <a:r>
              <a:rPr lang="cs-CZ" dirty="0" smtClean="0"/>
              <a:t> </a:t>
            </a:r>
            <a:endParaRPr lang="cs-CZ" dirty="0"/>
          </a:p>
        </p:txBody>
      </p:sp>
    </p:spTree>
    <p:extLst>
      <p:ext uri="{BB962C8B-B14F-4D97-AF65-F5344CB8AC3E}">
        <p14:creationId xmlns:p14="http://schemas.microsoft.com/office/powerpoint/2010/main" val="269048148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Jezero Vostok se nachází 4 kilometry pod ledovou vrstvou Antarktidy - Foto: Nicolle Rager Fuller/NSF, Wikimedia Commons,  volné dílo">
            <a:hlinkClick r:id="rId2" tooltip="&quot;Jezero Vostok se nachází 4 kilometry pod ledovou vrstvou Antarktidy - Foto: Nicolle Rager Fuller/NSF, Wikimedia Commons,  volné dílo&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5783" y="2132856"/>
            <a:ext cx="5184576" cy="3389794"/>
          </a:xfrm>
          <a:prstGeom prst="rect">
            <a:avLst/>
          </a:prstGeom>
          <a:noFill/>
          <a:ln>
            <a:noFill/>
          </a:ln>
        </p:spPr>
      </p:pic>
      <p:pic>
        <p:nvPicPr>
          <p:cNvPr id="3" name="Obrázek 2"/>
          <p:cNvPicPr>
            <a:picLocks noChangeAspect="1"/>
          </p:cNvPicPr>
          <p:nvPr/>
        </p:nvPicPr>
        <p:blipFill>
          <a:blip r:embed="rId4"/>
          <a:stretch>
            <a:fillRect/>
          </a:stretch>
        </p:blipFill>
        <p:spPr>
          <a:xfrm>
            <a:off x="215783" y="404664"/>
            <a:ext cx="2448272" cy="1375976"/>
          </a:xfrm>
          <a:prstGeom prst="rect">
            <a:avLst/>
          </a:prstGeom>
        </p:spPr>
      </p:pic>
      <p:pic>
        <p:nvPicPr>
          <p:cNvPr id="4" name="Obrázek 3"/>
          <p:cNvPicPr/>
          <p:nvPr/>
        </p:nvPicPr>
        <p:blipFill>
          <a:blip r:embed="rId5"/>
          <a:stretch>
            <a:fillRect/>
          </a:stretch>
        </p:blipFill>
        <p:spPr>
          <a:xfrm>
            <a:off x="5436096" y="-171400"/>
            <a:ext cx="3390900" cy="7239000"/>
          </a:xfrm>
          <a:prstGeom prst="rect">
            <a:avLst/>
          </a:prstGeom>
        </p:spPr>
      </p:pic>
    </p:spTree>
    <p:extLst>
      <p:ext uri="{BB962C8B-B14F-4D97-AF65-F5344CB8AC3E}">
        <p14:creationId xmlns:p14="http://schemas.microsoft.com/office/powerpoint/2010/main" val="430142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57274" y="116633"/>
            <a:ext cx="905568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Měření zemské tíže lze provádět dvěma způsoby. Absolutně a relativně.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Při </a:t>
            </a:r>
            <a:r>
              <a:rPr kumimoji="0" lang="cs-CZ" altLang="cs-CZ" sz="1400" b="1" i="0" u="none" strike="noStrike" cap="none" normalizeH="0" baseline="0" dirty="0" smtClean="0">
                <a:ln>
                  <a:noFill/>
                </a:ln>
                <a:solidFill>
                  <a:schemeClr val="tx1"/>
                </a:solidFill>
                <a:effectLst/>
                <a:latin typeface="Arial" panose="020B0604020202020204" pitchFamily="34" charset="0"/>
              </a:rPr>
              <a:t>absolutním měření</a:t>
            </a:r>
            <a:r>
              <a:rPr kumimoji="0" lang="cs-CZ" altLang="cs-CZ" sz="1400" b="0" i="0" u="none" strike="noStrike" cap="none" normalizeH="0" baseline="0" dirty="0" smtClean="0">
                <a:ln>
                  <a:noFill/>
                </a:ln>
                <a:solidFill>
                  <a:schemeClr val="tx1"/>
                </a:solidFill>
                <a:effectLst/>
                <a:latin typeface="Arial" panose="020B0604020202020204" pitchFamily="34" charset="0"/>
              </a:rPr>
              <a:t> zjistíme hodnotu gravitačního zrychlení z měření na jednom bodu.</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 K tomuto účelu se používají kyvadla nebo princip volného pádu, neboli zemská tíže je určována nepřímo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err="1" smtClean="0">
                <a:ln>
                  <a:noFill/>
                </a:ln>
                <a:solidFill>
                  <a:schemeClr val="tx1"/>
                </a:solidFill>
                <a:effectLst/>
                <a:latin typeface="Arial" panose="020B0604020202020204" pitchFamily="34" charset="0"/>
              </a:rPr>
              <a:t>např.:z</a:t>
            </a:r>
            <a:r>
              <a:rPr kumimoji="0" lang="cs-CZ" altLang="cs-CZ" sz="1400" b="0" i="0" u="none" strike="noStrike" cap="none" normalizeH="0" baseline="0" dirty="0" smtClean="0">
                <a:ln>
                  <a:noFill/>
                </a:ln>
                <a:solidFill>
                  <a:schemeClr val="tx1"/>
                </a:solidFill>
                <a:effectLst/>
                <a:latin typeface="Arial" panose="020B0604020202020204" pitchFamily="34" charset="0"/>
              </a:rPr>
              <a:t> doby kyvu kyvadla nebo z volného pádu. Nejnovější absolutní gravimetry fungují na principu</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 laserové interferometrie - padajícím tělesem je zde koutový odražeč a jeho pád je sledován pomocí laseru.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Měření tíže absolutním způsobem je zdlouhavé a náročné, a proto se realizuje pouze na vybraných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geodeticky stanovených bodech, které pak slouží jako základny, na které jsou ostatní tíhové body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navazovány relativním měřením. Absolutními gravimetry lze také sledovat vertikální pohyby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zemské kůry.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30000" b="0" i="0" u="none" strike="noStrike" cap="none" normalizeH="0" baseline="0" dirty="0" smtClean="0">
                <a:ln>
                  <a:noFill/>
                </a:ln>
                <a:solidFill>
                  <a:schemeClr val="tx1"/>
                </a:solidFill>
                <a:effectLst/>
                <a:latin typeface="Arial" panose="020B0604020202020204" pitchFamily="34" charset="0"/>
              </a:rPr>
              <a:t/>
            </a:r>
            <a:br>
              <a:rPr kumimoji="0" lang="cs-CZ" altLang="cs-CZ" sz="30000" b="0" i="0" u="none" strike="noStrike" cap="none" normalizeH="0" baseline="0" dirty="0" smtClean="0">
                <a:ln>
                  <a:noFill/>
                </a:ln>
                <a:solidFill>
                  <a:schemeClr val="tx1"/>
                </a:solidFill>
                <a:effectLst/>
                <a:latin typeface="Arial" panose="020B0604020202020204" pitchFamily="34" charset="0"/>
              </a:rPr>
            </a:br>
            <a:r>
              <a:rPr kumimoji="0" lang="cs-CZ" altLang="cs-CZ" sz="1400" b="0" i="0" u="none" strike="noStrike" cap="none" normalizeH="0" baseline="0" dirty="0" smtClean="0">
                <a:ln>
                  <a:noFill/>
                </a:ln>
                <a:solidFill>
                  <a:schemeClr val="tx1"/>
                </a:solidFill>
                <a:effectLst/>
                <a:latin typeface="Arial" panose="020B0604020202020204" pitchFamily="34" charset="0"/>
              </a:rPr>
              <a:t>Při </a:t>
            </a:r>
            <a:r>
              <a:rPr kumimoji="0" lang="cs-CZ" altLang="cs-CZ" sz="1400" b="1" i="0" u="none" strike="noStrike" cap="none" normalizeH="0" baseline="0" dirty="0" smtClean="0">
                <a:ln>
                  <a:noFill/>
                </a:ln>
                <a:solidFill>
                  <a:schemeClr val="tx1"/>
                </a:solidFill>
                <a:effectLst/>
                <a:latin typeface="Arial" panose="020B0604020202020204" pitchFamily="34" charset="0"/>
              </a:rPr>
              <a:t>relativním způsobu měření</a:t>
            </a:r>
            <a:r>
              <a:rPr kumimoji="0" lang="cs-CZ" altLang="cs-CZ" sz="1400" b="0" i="0" u="none" strike="noStrike" cap="none" normalizeH="0" baseline="0" dirty="0" smtClean="0">
                <a:ln>
                  <a:noFill/>
                </a:ln>
                <a:solidFill>
                  <a:schemeClr val="tx1"/>
                </a:solidFill>
                <a:effectLst/>
                <a:latin typeface="Arial" panose="020B0604020202020204" pitchFamily="34" charset="0"/>
              </a:rPr>
              <a:t> určujeme rozdíly v tíži mezi body.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U starších typů gravimetrů tvořil měřící element nejčastěji křemenný systém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s vahadlem otočným kolem vodorovné osy a soustava pružin. Změny dilatace pružiny jsou</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 přímo úměrné změnám tíhového pole.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U nejnovějších digitálních gravimetrů je mírou změny tíhového zrychlení velikost zpětnovazebního napětí,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které se musí dodávat na desky kondenzátoru, jehož jednu desku tvoří senzor gravimetru zavěšený na pružině, </a:t>
            </a:r>
            <a:endParaRPr kumimoji="0" lang="en-US" altLang="cs-CZ" sz="14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aby vzdálenost desek zůstala konstantní.</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smtClean="0">
                <a:ln>
                  <a:noFill/>
                </a:ln>
                <a:solidFill>
                  <a:schemeClr val="tx1"/>
                </a:solidFill>
                <a:effectLst/>
                <a:latin typeface="Arial" panose="020B0604020202020204" pitchFamily="34" charset="0"/>
              </a:rPr>
              <a:t>  </a:t>
            </a:r>
          </a:p>
        </p:txBody>
      </p:sp>
      <p:pic>
        <p:nvPicPr>
          <p:cNvPr id="3081" name="Picture 9" descr="Gravimetr CG-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4501" y="4365104"/>
            <a:ext cx="1821230" cy="217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3178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60009"/>
            <a:ext cx="5231049" cy="6858000"/>
          </a:xfrm>
          <a:prstGeom prst="rect">
            <a:avLst/>
          </a:prstGeom>
        </p:spPr>
      </p:pic>
      <p:pic>
        <p:nvPicPr>
          <p:cNvPr id="4" name="Obrázek 3"/>
          <p:cNvPicPr>
            <a:picLocks noChangeAspect="1"/>
          </p:cNvPicPr>
          <p:nvPr/>
        </p:nvPicPr>
        <p:blipFill>
          <a:blip r:embed="rId3"/>
          <a:stretch>
            <a:fillRect/>
          </a:stretch>
        </p:blipFill>
        <p:spPr>
          <a:xfrm>
            <a:off x="4499992" y="1651236"/>
            <a:ext cx="4896544" cy="2751952"/>
          </a:xfrm>
          <a:prstGeom prst="rect">
            <a:avLst/>
          </a:prstGeom>
        </p:spPr>
      </p:pic>
      <p:sp>
        <p:nvSpPr>
          <p:cNvPr id="6" name="TextovéPole 5"/>
          <p:cNvSpPr txBox="1"/>
          <p:nvPr/>
        </p:nvSpPr>
        <p:spPr>
          <a:xfrm>
            <a:off x="5475388" y="4437112"/>
            <a:ext cx="3352264" cy="369332"/>
          </a:xfrm>
          <a:prstGeom prst="rect">
            <a:avLst/>
          </a:prstGeom>
          <a:noFill/>
        </p:spPr>
        <p:txBody>
          <a:bodyPr wrap="none" rtlCol="0">
            <a:spAutoFit/>
          </a:bodyPr>
          <a:lstStyle/>
          <a:p>
            <a:r>
              <a:rPr lang="en-US" dirty="0" smtClean="0"/>
              <a:t>Lake </a:t>
            </a:r>
            <a:r>
              <a:rPr lang="en-US" dirty="0" err="1" smtClean="0"/>
              <a:t>Vostok</a:t>
            </a:r>
            <a:r>
              <a:rPr lang="en-US" dirty="0" smtClean="0"/>
              <a:t> z </a:t>
            </a:r>
            <a:r>
              <a:rPr lang="en-US" dirty="0" err="1" smtClean="0"/>
              <a:t>altimetrie</a:t>
            </a:r>
            <a:r>
              <a:rPr lang="en-US" dirty="0" smtClean="0"/>
              <a:t> ERS 1</a:t>
            </a:r>
            <a:endParaRPr lang="cs-CZ" dirty="0"/>
          </a:p>
        </p:txBody>
      </p:sp>
    </p:spTree>
    <p:extLst>
      <p:ext uri="{BB962C8B-B14F-4D97-AF65-F5344CB8AC3E}">
        <p14:creationId xmlns:p14="http://schemas.microsoft.com/office/powerpoint/2010/main" val="28551101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03848" y="339993"/>
            <a:ext cx="5395168" cy="6189419"/>
          </a:xfrm>
          <a:prstGeom prst="rect">
            <a:avLst/>
          </a:prstGeom>
        </p:spPr>
      </p:pic>
      <p:sp>
        <p:nvSpPr>
          <p:cNvPr id="3" name="Obdélník 2"/>
          <p:cNvSpPr/>
          <p:nvPr/>
        </p:nvSpPr>
        <p:spPr>
          <a:xfrm>
            <a:off x="323528" y="4221088"/>
            <a:ext cx="2358008" cy="2308324"/>
          </a:xfrm>
          <a:prstGeom prst="rect">
            <a:avLst/>
          </a:prstGeom>
        </p:spPr>
        <p:txBody>
          <a:bodyPr wrap="square">
            <a:spAutoFit/>
          </a:bodyPr>
          <a:lstStyle/>
          <a:p>
            <a:r>
              <a:rPr lang="en-GB" i="1" dirty="0" err="1">
                <a:latin typeface="Times New Roman" panose="02020603050405020304" pitchFamily="18" charset="0"/>
                <a:ea typeface="Calibri" panose="020F0502020204030204" pitchFamily="34" charset="0"/>
              </a:rPr>
              <a:t>T</a:t>
            </a:r>
            <a:r>
              <a:rPr lang="en-GB" i="1" baseline="-25000" dirty="0" err="1">
                <a:latin typeface="Times New Roman" panose="02020603050405020304" pitchFamily="18" charset="0"/>
                <a:ea typeface="Calibri" panose="020F0502020204030204" pitchFamily="34" charset="0"/>
              </a:rPr>
              <a:t>zz</a:t>
            </a:r>
            <a:r>
              <a:rPr lang="en-GB" dirty="0">
                <a:latin typeface="Times New Roman" panose="02020603050405020304" pitchFamily="18" charset="0"/>
                <a:ea typeface="Calibri" panose="020F0502020204030204" pitchFamily="34" charset="0"/>
              </a:rPr>
              <a:t>. Numbers show lakes from the inventory of Wright &amp; </a:t>
            </a:r>
            <a:r>
              <a:rPr lang="en-GB" dirty="0" err="1">
                <a:latin typeface="Times New Roman" panose="02020603050405020304" pitchFamily="18" charset="0"/>
                <a:ea typeface="Calibri" panose="020F0502020204030204" pitchFamily="34" charset="0"/>
              </a:rPr>
              <a:t>Siegert</a:t>
            </a:r>
            <a:r>
              <a:rPr lang="en-GB" dirty="0">
                <a:latin typeface="Times New Roman" panose="02020603050405020304" pitchFamily="18" charset="0"/>
                <a:ea typeface="Calibri" panose="020F0502020204030204" pitchFamily="34" charset="0"/>
              </a:rPr>
              <a:t> (2012), rectangles potential new lakes nearby, M is Magda,  D </a:t>
            </a:r>
            <a:r>
              <a:rPr lang="en-GB" dirty="0" err="1">
                <a:latin typeface="Times New Roman" panose="02020603050405020304" pitchFamily="18" charset="0"/>
                <a:ea typeface="Calibri" panose="020F0502020204030204" pitchFamily="34" charset="0"/>
              </a:rPr>
              <a:t>Denisa</a:t>
            </a:r>
            <a:r>
              <a:rPr lang="en-GB" dirty="0">
                <a:latin typeface="Times New Roman" panose="02020603050405020304" pitchFamily="18" charset="0"/>
                <a:ea typeface="Calibri" panose="020F0502020204030204" pitchFamily="34" charset="0"/>
              </a:rPr>
              <a:t>, and L </a:t>
            </a:r>
            <a:r>
              <a:rPr lang="en-GB" dirty="0" err="1">
                <a:latin typeface="Times New Roman" panose="02020603050405020304" pitchFamily="18" charset="0"/>
                <a:ea typeface="Calibri" panose="020F0502020204030204" pitchFamily="34" charset="0"/>
              </a:rPr>
              <a:t>Lucie</a:t>
            </a:r>
            <a:r>
              <a:rPr lang="en-GB" dirty="0">
                <a:latin typeface="Times New Roman" panose="02020603050405020304" pitchFamily="18" charset="0"/>
                <a:ea typeface="Calibri" panose="020F0502020204030204" pitchFamily="34" charset="0"/>
              </a:rPr>
              <a:t>. </a:t>
            </a:r>
            <a:endParaRPr lang="cs-CZ" dirty="0"/>
          </a:p>
        </p:txBody>
      </p:sp>
    </p:spTree>
    <p:extLst>
      <p:ext uri="{BB962C8B-B14F-4D97-AF65-F5344CB8AC3E}">
        <p14:creationId xmlns:p14="http://schemas.microsoft.com/office/powerpoint/2010/main" val="31817643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775" y="0"/>
            <a:ext cx="6018449" cy="6858000"/>
          </a:xfrm>
          <a:prstGeom prst="rect">
            <a:avLst/>
          </a:prstGeom>
        </p:spPr>
      </p:pic>
    </p:spTree>
    <p:extLst>
      <p:ext uri="{BB962C8B-B14F-4D97-AF65-F5344CB8AC3E}">
        <p14:creationId xmlns:p14="http://schemas.microsoft.com/office/powerpoint/2010/main" val="36856550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27321"/>
            <a:ext cx="5832648" cy="6778993"/>
          </a:xfrm>
          <a:prstGeom prst="rect">
            <a:avLst/>
          </a:prstGeom>
        </p:spPr>
      </p:pic>
      <p:sp>
        <p:nvSpPr>
          <p:cNvPr id="3" name="TextovéPole 2"/>
          <p:cNvSpPr txBox="1"/>
          <p:nvPr/>
        </p:nvSpPr>
        <p:spPr>
          <a:xfrm>
            <a:off x="539552" y="1916832"/>
            <a:ext cx="2311658" cy="1569660"/>
          </a:xfrm>
          <a:prstGeom prst="rect">
            <a:avLst/>
          </a:prstGeom>
          <a:noFill/>
        </p:spPr>
        <p:txBody>
          <a:bodyPr wrap="none" rtlCol="0">
            <a:spAutoFit/>
          </a:bodyPr>
          <a:lstStyle/>
          <a:p>
            <a:r>
              <a:rPr lang="en-US" sz="2400" b="1" dirty="0" err="1" smtClean="0">
                <a:latin typeface="Times New Roman" panose="02020603050405020304" pitchFamily="18" charset="0"/>
                <a:cs typeface="Times New Roman" panose="02020603050405020304" pitchFamily="18" charset="0"/>
              </a:rPr>
              <a:t>Mezi</a:t>
            </a:r>
            <a:r>
              <a:rPr lang="en-US" sz="2400" b="1" dirty="0" smtClean="0">
                <a:latin typeface="Times New Roman" panose="02020603050405020304" pitchFamily="18" charset="0"/>
                <a:cs typeface="Times New Roman" panose="02020603050405020304" pitchFamily="18" charset="0"/>
              </a:rPr>
              <a:t> LV a GSM</a:t>
            </a:r>
            <a:endParaRPr lang="cs-CZ" sz="2400" b="1" dirty="0" smtClean="0">
              <a:latin typeface="Times New Roman" panose="02020603050405020304" pitchFamily="18" charset="0"/>
              <a:cs typeface="Times New Roman" panose="02020603050405020304" pitchFamily="18" charset="0"/>
            </a:endParaRPr>
          </a:p>
          <a:p>
            <a:endParaRPr lang="cs-CZ" sz="2400" b="1" dirty="0">
              <a:latin typeface="Times New Roman" panose="02020603050405020304" pitchFamily="18" charset="0"/>
              <a:cs typeface="Times New Roman" panose="02020603050405020304" pitchFamily="18" charset="0"/>
            </a:endParaRPr>
          </a:p>
          <a:p>
            <a:endParaRPr lang="cs-CZ" sz="2400" b="1" dirty="0" smtClean="0">
              <a:latin typeface="Times New Roman" panose="02020603050405020304" pitchFamily="18" charset="0"/>
              <a:cs typeface="Times New Roman" panose="02020603050405020304" pitchFamily="18" charset="0"/>
            </a:endParaRPr>
          </a:p>
          <a:p>
            <a:r>
              <a:rPr lang="cs-CZ" sz="2400" b="1" dirty="0" smtClean="0">
                <a:latin typeface="Times New Roman" panose="02020603050405020304" pitchFamily="18" charset="0"/>
                <a:cs typeface="Times New Roman" panose="02020603050405020304" pitchFamily="18" charset="0"/>
              </a:rPr>
              <a:t>90 E </a:t>
            </a:r>
            <a:r>
              <a:rPr lang="cs-CZ" sz="2400" b="1" dirty="0" err="1" smtClean="0">
                <a:latin typeface="Times New Roman" panose="02020603050405020304" pitchFamily="18" charset="0"/>
                <a:cs typeface="Times New Roman" panose="02020603050405020304" pitchFamily="18" charset="0"/>
              </a:rPr>
              <a:t>Basin</a:t>
            </a:r>
            <a:endParaRPr lang="cs-CZ" sz="2400" b="1" dirty="0">
              <a:latin typeface="Times New Roman" panose="02020603050405020304" pitchFamily="18" charset="0"/>
              <a:cs typeface="Times New Roman" panose="02020603050405020304" pitchFamily="18" charset="0"/>
            </a:endParaRPr>
          </a:p>
        </p:txBody>
      </p:sp>
      <p:cxnSp>
        <p:nvCxnSpPr>
          <p:cNvPr id="5" name="Přímá spojnice se šipkou 4"/>
          <p:cNvCxnSpPr/>
          <p:nvPr/>
        </p:nvCxnSpPr>
        <p:spPr>
          <a:xfrm flipV="1">
            <a:off x="2095126" y="2888940"/>
            <a:ext cx="1512168" cy="360040"/>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6" name="Ovál 5"/>
          <p:cNvSpPr/>
          <p:nvPr/>
        </p:nvSpPr>
        <p:spPr>
          <a:xfrm>
            <a:off x="3347864" y="1715324"/>
            <a:ext cx="3345815" cy="135363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641299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2004"/>
            <a:ext cx="4896544" cy="5563026"/>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556" y="811526"/>
            <a:ext cx="4104456" cy="5453611"/>
          </a:xfrm>
          <a:prstGeom prst="rect">
            <a:avLst/>
          </a:prstGeom>
        </p:spPr>
      </p:pic>
    </p:spTree>
    <p:extLst>
      <p:ext uri="{BB962C8B-B14F-4D97-AF65-F5344CB8AC3E}">
        <p14:creationId xmlns:p14="http://schemas.microsoft.com/office/powerpoint/2010/main" val="14664442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4257571" cy="5536833"/>
          </a:xfrm>
          <a:prstGeom prst="rect">
            <a:avLst/>
          </a:prstGeom>
        </p:spPr>
      </p:pic>
      <p:sp>
        <p:nvSpPr>
          <p:cNvPr id="3" name="Obdélník 2"/>
          <p:cNvSpPr/>
          <p:nvPr/>
        </p:nvSpPr>
        <p:spPr>
          <a:xfrm>
            <a:off x="467544" y="5949280"/>
            <a:ext cx="4572000" cy="734688"/>
          </a:xfrm>
          <a:prstGeom prst="rect">
            <a:avLst/>
          </a:prstGeom>
        </p:spPr>
        <p:txBody>
          <a:bodyPr>
            <a:spAutoFit/>
          </a:bodyPr>
          <a:lstStyle/>
          <a:p>
            <a:pPr>
              <a:lnSpc>
                <a:spcPct val="107000"/>
              </a:lnSpc>
              <a:spcAft>
                <a:spcPts val="800"/>
              </a:spcAft>
            </a:pPr>
            <a:r>
              <a:rPr lang="cs-CZ" sz="2000" dirty="0" err="1" smtClean="0">
                <a:latin typeface="Times New Roman" panose="02020603050405020304" pitchFamily="18" charset="0"/>
                <a:ea typeface="Calibri" panose="020F0502020204030204" pitchFamily="34" charset="0"/>
                <a:cs typeface="Times New Roman" panose="02020603050405020304" pitchFamily="18" charset="0"/>
              </a:rPr>
              <a:t>Reproduced</a:t>
            </a:r>
            <a:r>
              <a:rPr lang="cs-CZ"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from</a:t>
            </a:r>
            <a:r>
              <a:rPr lang="cs-CZ" sz="2000" dirty="0">
                <a:latin typeface="Times New Roman" panose="02020603050405020304" pitchFamily="18" charset="0"/>
                <a:ea typeface="Calibri" panose="020F0502020204030204" pitchFamily="34" charset="0"/>
                <a:cs typeface="Times New Roman" panose="02020603050405020304" pitchFamily="18" charset="0"/>
              </a:rPr>
              <a:t> S</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tudinger</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et </a:t>
            </a:r>
            <a:r>
              <a:rPr lang="en-US" sz="2000" dirty="0">
                <a:latin typeface="Times New Roman" panose="02020603050405020304" pitchFamily="18" charset="0"/>
                <a:ea typeface="Calibri" panose="020F0502020204030204" pitchFamily="34" charset="0"/>
                <a:cs typeface="Times New Roman" panose="02020603050405020304" pitchFamily="18" charset="0"/>
              </a:rPr>
              <a:t>al. (2004),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fig.1c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ek 3"/>
          <p:cNvPicPr/>
          <p:nvPr/>
        </p:nvPicPr>
        <p:blipFill rotWithShape="1">
          <a:blip r:embed="rId3" cstate="print">
            <a:extLst>
              <a:ext uri="{28A0092B-C50C-407E-A947-70E740481C1C}">
                <a14:useLocalDpi xmlns:a14="http://schemas.microsoft.com/office/drawing/2010/main" val="0"/>
              </a:ext>
            </a:extLst>
          </a:blip>
          <a:srcRect l="-699" t="6814" r="5874" b="1859"/>
          <a:stretch/>
        </p:blipFill>
        <p:spPr bwMode="auto">
          <a:xfrm>
            <a:off x="4716016" y="989191"/>
            <a:ext cx="3959225" cy="3935730"/>
          </a:xfrm>
          <a:prstGeom prst="rect">
            <a:avLst/>
          </a:prstGeom>
          <a:ln>
            <a:noFill/>
          </a:ln>
          <a:extLst>
            <a:ext uri="{53640926-AAD7-44D8-BBD7-CCE9431645EC}">
              <a14:shadowObscured xmlns:a14="http://schemas.microsoft.com/office/drawing/2010/main"/>
            </a:ext>
          </a:extLst>
        </p:spPr>
      </p:pic>
      <p:sp>
        <p:nvSpPr>
          <p:cNvPr id="5" name="TextovéPole 4"/>
          <p:cNvSpPr txBox="1"/>
          <p:nvPr/>
        </p:nvSpPr>
        <p:spPr>
          <a:xfrm>
            <a:off x="6300192" y="6165304"/>
            <a:ext cx="2249334" cy="369332"/>
          </a:xfrm>
          <a:prstGeom prst="rect">
            <a:avLst/>
          </a:prstGeom>
          <a:noFill/>
        </p:spPr>
        <p:txBody>
          <a:bodyPr wrap="none" rtlCol="0">
            <a:spAutoFit/>
          </a:bodyPr>
          <a:lstStyle/>
          <a:p>
            <a:r>
              <a:rPr lang="en-US" dirty="0" smtClean="0"/>
              <a:t>Klokocnik et al 2018</a:t>
            </a:r>
            <a:endParaRPr lang="cs-CZ" dirty="0"/>
          </a:p>
        </p:txBody>
      </p:sp>
    </p:spTree>
    <p:extLst>
      <p:ext uri="{BB962C8B-B14F-4D97-AF65-F5344CB8AC3E}">
        <p14:creationId xmlns:p14="http://schemas.microsoft.com/office/powerpoint/2010/main" val="6662132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824" y="12932"/>
            <a:ext cx="8262958" cy="3567634"/>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824" y="3281705"/>
            <a:ext cx="8316416" cy="3590715"/>
          </a:xfrm>
          <a:prstGeom prst="rect">
            <a:avLst/>
          </a:prstGeom>
        </p:spPr>
      </p:pic>
    </p:spTree>
    <p:extLst>
      <p:ext uri="{BB962C8B-B14F-4D97-AF65-F5344CB8AC3E}">
        <p14:creationId xmlns:p14="http://schemas.microsoft.com/office/powerpoint/2010/main" val="20920098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70" y="970256"/>
            <a:ext cx="4597923" cy="4725144"/>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1128822"/>
            <a:ext cx="4445622" cy="4572971"/>
          </a:xfrm>
          <a:prstGeom prst="rect">
            <a:avLst/>
          </a:prstGeom>
        </p:spPr>
      </p:pic>
      <p:sp>
        <p:nvSpPr>
          <p:cNvPr id="4" name="TextovéPole 3"/>
          <p:cNvSpPr txBox="1"/>
          <p:nvPr/>
        </p:nvSpPr>
        <p:spPr>
          <a:xfrm>
            <a:off x="1763688" y="6093296"/>
            <a:ext cx="5888150" cy="400110"/>
          </a:xfrm>
          <a:prstGeom prst="rect">
            <a:avLst/>
          </a:prstGeom>
          <a:noFill/>
        </p:spPr>
        <p:txBody>
          <a:bodyPr wrap="none" rtlCol="0">
            <a:spAutoFit/>
          </a:bodyPr>
          <a:lstStyle/>
          <a:p>
            <a:r>
              <a:rPr lang="en-US" sz="2000" b="1" dirty="0" err="1" smtClean="0">
                <a:latin typeface="Times New Roman" panose="02020603050405020304" pitchFamily="18" charset="0"/>
                <a:cs typeface="Times New Roman" panose="02020603050405020304" pitchFamily="18" charset="0"/>
              </a:rPr>
              <a:t>T</a:t>
            </a:r>
            <a:r>
              <a:rPr lang="en-US" b="1" dirty="0" err="1" smtClean="0">
                <a:latin typeface="Times New Roman" panose="02020603050405020304" pitchFamily="18" charset="0"/>
                <a:cs typeface="Times New Roman" panose="02020603050405020304" pitchFamily="18" charset="0"/>
              </a:rPr>
              <a:t>zz</a:t>
            </a:r>
            <a:r>
              <a:rPr lang="en-US" sz="2000" b="1" dirty="0" smtClean="0">
                <a:latin typeface="Times New Roman" panose="02020603050405020304" pitchFamily="18" charset="0"/>
                <a:cs typeface="Times New Roman" panose="02020603050405020304" pitchFamily="18" charset="0"/>
              </a:rPr>
              <a:t> [E]                                                                 I</a:t>
            </a:r>
            <a:r>
              <a:rPr lang="en-US" b="1" dirty="0" smtClean="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[s-4]</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5320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04248" y="1412776"/>
            <a:ext cx="2191690" cy="1200329"/>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Impact </a:t>
            </a:r>
          </a:p>
          <a:p>
            <a:r>
              <a:rPr lang="en-US" sz="2400" b="1" dirty="0" smtClean="0">
                <a:latin typeface="Times New Roman" panose="02020603050405020304" pitchFamily="18" charset="0"/>
                <a:cs typeface="Times New Roman" panose="02020603050405020304" pitchFamily="18" charset="0"/>
              </a:rPr>
              <a:t>crater/mascon </a:t>
            </a:r>
          </a:p>
          <a:p>
            <a:r>
              <a:rPr lang="en-US" sz="2400" b="1" dirty="0" smtClean="0">
                <a:latin typeface="Times New Roman" panose="02020603050405020304" pitchFamily="18" charset="0"/>
                <a:cs typeface="Times New Roman" panose="02020603050405020304" pitchFamily="18" charset="0"/>
              </a:rPr>
              <a:t>in Wilkes Land</a:t>
            </a:r>
            <a:endParaRPr lang="cs-CZ" sz="2400" b="1"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620688"/>
            <a:ext cx="5832648" cy="5236508"/>
          </a:xfrm>
          <a:prstGeom prst="rect">
            <a:avLst/>
          </a:prstGeom>
        </p:spPr>
      </p:pic>
    </p:spTree>
    <p:extLst>
      <p:ext uri="{BB962C8B-B14F-4D97-AF65-F5344CB8AC3E}">
        <p14:creationId xmlns:p14="http://schemas.microsoft.com/office/powerpoint/2010/main" val="2774029058"/>
      </p:ext>
    </p:extLst>
  </p:cSld>
  <p:clrMapOvr>
    <a:masterClrMapping/>
  </p:clrMapOvr>
  <p:transition spd="slow">
    <p:wipe/>
    <p:sndAc>
      <p:stSnd>
        <p:snd r:embed="rId2" name="bomb.wav"/>
      </p:stSnd>
    </p:sndAc>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177" y="0"/>
            <a:ext cx="6913646" cy="6858000"/>
          </a:xfrm>
          <a:prstGeom prst="rect">
            <a:avLst/>
          </a:prstGeom>
        </p:spPr>
      </p:pic>
    </p:spTree>
    <p:extLst>
      <p:ext uri="{BB962C8B-B14F-4D97-AF65-F5344CB8AC3E}">
        <p14:creationId xmlns:p14="http://schemas.microsoft.com/office/powerpoint/2010/main" val="1027807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5957</TotalTime>
  <Words>3149</Words>
  <Application>Microsoft Office PowerPoint</Application>
  <PresentationFormat>Předvádění na obrazovce (4:3)</PresentationFormat>
  <Paragraphs>458</Paragraphs>
  <Slides>108</Slides>
  <Notes>12</Notes>
  <HiddenSlides>0</HiddenSlides>
  <MMClips>2</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1</vt:i4>
      </vt:variant>
      <vt:variant>
        <vt:lpstr>Nadpisy snímků</vt:lpstr>
      </vt:variant>
      <vt:variant>
        <vt:i4>108</vt:i4>
      </vt:variant>
    </vt:vector>
  </HeadingPairs>
  <TitlesOfParts>
    <vt:vector size="120" baseType="lpstr">
      <vt:lpstr>MS Mincho</vt:lpstr>
      <vt:lpstr>ＭＳ Ｐゴシック</vt:lpstr>
      <vt:lpstr>Arial</vt:lpstr>
      <vt:lpstr>Calibri</vt:lpstr>
      <vt:lpstr>Cambria</vt:lpstr>
      <vt:lpstr>Cambria Math</vt:lpstr>
      <vt:lpstr>Helvetica</vt:lpstr>
      <vt:lpstr>Symbol</vt:lpstr>
      <vt:lpstr>Times</vt:lpstr>
      <vt:lpstr>Times New Roman</vt:lpstr>
      <vt:lpstr>Výchozí návrh</vt:lpstr>
      <vt:lpstr>Equation</vt:lpstr>
      <vt:lpstr>     Družicový vhled pod led Antarktidy: kandidátky na sopky, jezera a impaktní kráter  Hvězdárna Petřín, květen 2019  Jaroslav Klokočník s kolegy    </vt:lpstr>
      <vt:lpstr>Prezentace aplikace PowerPoint</vt:lpstr>
      <vt:lpstr>Prezentace aplikace PowerPoint</vt:lpstr>
      <vt:lpstr>Prezentace aplikace PowerPoint</vt:lpstr>
      <vt:lpstr>GOCE 2009-2013 (Gravity field and steady-state Ocean Circulation Explorer, ESA)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Obsah obrázků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Comparison of sensitivity of various functions  of the disturbing potential mass point case / an illustrative simplification  x axis depth beneath surface [km], y axis reference value of functionals for given gravitational constant GM describing respective point mass body</vt:lpstr>
      <vt:lpstr>Prezentace aplikace PowerPoint</vt:lpstr>
      <vt:lpstr>55 g Commission Error:  EGM2008       (Nmax=2159)</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Examples of typical gravitational signal (trace, signature) of diverse geological/geomorphological/geophysical structures  </vt:lpstr>
      <vt:lpstr>Prezentace aplikace PowerPoint</vt:lpstr>
      <vt:lpstr>Prezentace aplikace PowerPoint</vt:lpstr>
      <vt:lpstr>Prezentace aplikace PowerPoint</vt:lpstr>
      <vt:lpstr>Prezentace aplikace PowerPoint</vt:lpstr>
      <vt:lpstr>Prezentace aplikace PowerPoint</vt:lpstr>
      <vt:lpstr>Large impact crater on the Earth  Popigai, Siberia, diameter ~100 km  Δ g                                           Tzz                                          vd</vt:lpstr>
      <vt:lpstr>Chicxulub  Yucatan</vt:lpstr>
      <vt:lpstr>Prezentace aplikace PowerPoint</vt:lpstr>
      <vt:lpstr>  Ethiopia African land with quality terrestrial data in EGM 2008,  rich river network, huge erosion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ASU AV 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Klokocnik</cp:lastModifiedBy>
  <cp:revision>346</cp:revision>
  <cp:lastPrinted>2015-09-07T18:41:27Z</cp:lastPrinted>
  <dcterms:created xsi:type="dcterms:W3CDTF">2015-02-14T16:23:34Z</dcterms:created>
  <dcterms:modified xsi:type="dcterms:W3CDTF">2019-05-07T11:05:50Z</dcterms:modified>
</cp:coreProperties>
</file>