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handoutMasterIdLst>
    <p:handoutMasterId r:id="rId49"/>
  </p:handoutMasterIdLst>
  <p:sldIdLst>
    <p:sldId id="262" r:id="rId2"/>
    <p:sldId id="386" r:id="rId3"/>
    <p:sldId id="387" r:id="rId4"/>
    <p:sldId id="394" r:id="rId5"/>
    <p:sldId id="407" r:id="rId6"/>
    <p:sldId id="408" r:id="rId7"/>
    <p:sldId id="388" r:id="rId8"/>
    <p:sldId id="389" r:id="rId9"/>
    <p:sldId id="409" r:id="rId10"/>
    <p:sldId id="410" r:id="rId11"/>
    <p:sldId id="322" r:id="rId12"/>
    <p:sldId id="259" r:id="rId13"/>
    <p:sldId id="390" r:id="rId14"/>
    <p:sldId id="399" r:id="rId15"/>
    <p:sldId id="400" r:id="rId16"/>
    <p:sldId id="401" r:id="rId17"/>
    <p:sldId id="402" r:id="rId18"/>
    <p:sldId id="403" r:id="rId19"/>
    <p:sldId id="276" r:id="rId20"/>
    <p:sldId id="274" r:id="rId21"/>
    <p:sldId id="327" r:id="rId22"/>
    <p:sldId id="313" r:id="rId23"/>
    <p:sldId id="377" r:id="rId24"/>
    <p:sldId id="376" r:id="rId25"/>
    <p:sldId id="339" r:id="rId26"/>
    <p:sldId id="375" r:id="rId27"/>
    <p:sldId id="382" r:id="rId28"/>
    <p:sldId id="385" r:id="rId29"/>
    <p:sldId id="314" r:id="rId30"/>
    <p:sldId id="337" r:id="rId31"/>
    <p:sldId id="371" r:id="rId32"/>
    <p:sldId id="316" r:id="rId33"/>
    <p:sldId id="391" r:id="rId34"/>
    <p:sldId id="323" r:id="rId35"/>
    <p:sldId id="372" r:id="rId36"/>
    <p:sldId id="398" r:id="rId37"/>
    <p:sldId id="397" r:id="rId38"/>
    <p:sldId id="296" r:id="rId39"/>
    <p:sldId id="265" r:id="rId40"/>
    <p:sldId id="370" r:id="rId41"/>
    <p:sldId id="392" r:id="rId42"/>
    <p:sldId id="393" r:id="rId43"/>
    <p:sldId id="404" r:id="rId44"/>
    <p:sldId id="405" r:id="rId45"/>
    <p:sldId id="411" r:id="rId46"/>
    <p:sldId id="406" r:id="rId47"/>
  </p:sldIdLst>
  <p:sldSz cx="9144000" cy="6858000" type="screen4x3"/>
  <p:notesSz cx="6797675" cy="9926638"/>
  <p:defaultTextStyle>
    <a:defPPr>
      <a:defRPr lang="cs-CZ"/>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FF7C80"/>
    <a:srgbClr val="FF33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338" autoAdjust="0"/>
    <p:restoredTop sz="86409" autoAdjust="0"/>
  </p:normalViewPr>
  <p:slideViewPr>
    <p:cSldViewPr>
      <p:cViewPr varScale="1">
        <p:scale>
          <a:sx n="47" d="100"/>
          <a:sy n="47" d="100"/>
        </p:scale>
        <p:origin x="1152" y="48"/>
      </p:cViewPr>
      <p:guideLst>
        <p:guide orient="horz" pos="2160"/>
        <p:guide pos="2880"/>
      </p:guideLst>
    </p:cSldViewPr>
  </p:slideViewPr>
  <p:outlineViewPr>
    <p:cViewPr>
      <p:scale>
        <a:sx n="33" d="100"/>
        <a:sy n="33" d="100"/>
      </p:scale>
      <p:origin x="0" y="-10424"/>
    </p:cViewPr>
  </p:outlineViewPr>
  <p:notesTextViewPr>
    <p:cViewPr>
      <p:scale>
        <a:sx n="100" d="100"/>
        <a:sy n="100" d="100"/>
      </p:scale>
      <p:origin x="0" y="0"/>
    </p:cViewPr>
  </p:notesTextViewPr>
  <p:sorterViewPr>
    <p:cViewPr varScale="1">
      <p:scale>
        <a:sx n="1" d="1"/>
        <a:sy n="1" d="1"/>
      </p:scale>
      <p:origin x="0" y="-187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6400" cy="496809"/>
          </a:xfrm>
          <a:prstGeom prst="rect">
            <a:avLst/>
          </a:prstGeom>
        </p:spPr>
        <p:txBody>
          <a:bodyPr vert="horz" lIns="91440" tIns="45720" rIns="91440" bIns="45720" rtlCol="0"/>
          <a:lstStyle>
            <a:lvl1pPr algn="l">
              <a:defRPr sz="1200"/>
            </a:lvl1pPr>
          </a:lstStyle>
          <a:p>
            <a:pPr>
              <a:defRPr/>
            </a:pPr>
            <a:endParaRPr lang="cs-CZ"/>
          </a:p>
        </p:txBody>
      </p:sp>
      <p:sp>
        <p:nvSpPr>
          <p:cNvPr id="3" name="Zástupný symbol pro datum 2"/>
          <p:cNvSpPr>
            <a:spLocks noGrp="1"/>
          </p:cNvSpPr>
          <p:nvPr>
            <p:ph type="dt" sz="quarter" idx="1"/>
          </p:nvPr>
        </p:nvSpPr>
        <p:spPr>
          <a:xfrm>
            <a:off x="3849688" y="0"/>
            <a:ext cx="2946400" cy="496809"/>
          </a:xfrm>
          <a:prstGeom prst="rect">
            <a:avLst/>
          </a:prstGeom>
        </p:spPr>
        <p:txBody>
          <a:bodyPr vert="horz" lIns="91440" tIns="45720" rIns="91440" bIns="45720" rtlCol="0"/>
          <a:lstStyle>
            <a:lvl1pPr algn="r">
              <a:defRPr sz="1200"/>
            </a:lvl1pPr>
          </a:lstStyle>
          <a:p>
            <a:pPr>
              <a:defRPr/>
            </a:pPr>
            <a:fld id="{E7A7C48B-D8BA-41D6-AF00-1AD60D77F3E0}" type="datetimeFigureOut">
              <a:rPr lang="cs-CZ"/>
              <a:pPr>
                <a:defRPr/>
              </a:pPr>
              <a:t>24.9.2015</a:t>
            </a:fld>
            <a:endParaRPr lang="cs-CZ"/>
          </a:p>
        </p:txBody>
      </p:sp>
      <p:sp>
        <p:nvSpPr>
          <p:cNvPr id="4" name="Zástupný symbol pro zápatí 3"/>
          <p:cNvSpPr>
            <a:spLocks noGrp="1"/>
          </p:cNvSpPr>
          <p:nvPr>
            <p:ph type="ftr" sz="quarter" idx="2"/>
          </p:nvPr>
        </p:nvSpPr>
        <p:spPr>
          <a:xfrm>
            <a:off x="0" y="9429831"/>
            <a:ext cx="2946400" cy="496808"/>
          </a:xfrm>
          <a:prstGeom prst="rect">
            <a:avLst/>
          </a:prstGeom>
        </p:spPr>
        <p:txBody>
          <a:bodyPr vert="horz" lIns="91440" tIns="45720" rIns="91440" bIns="45720" rtlCol="0" anchor="b"/>
          <a:lstStyle>
            <a:lvl1pPr algn="l">
              <a:defRPr sz="1200"/>
            </a:lvl1pPr>
          </a:lstStyle>
          <a:p>
            <a:pPr>
              <a:defRPr/>
            </a:pPr>
            <a:endParaRPr lang="cs-CZ"/>
          </a:p>
        </p:txBody>
      </p:sp>
      <p:sp>
        <p:nvSpPr>
          <p:cNvPr id="5" name="Zástupný symbol pro číslo snímku 4"/>
          <p:cNvSpPr>
            <a:spLocks noGrp="1"/>
          </p:cNvSpPr>
          <p:nvPr>
            <p:ph type="sldNum" sz="quarter" idx="3"/>
          </p:nvPr>
        </p:nvSpPr>
        <p:spPr>
          <a:xfrm>
            <a:off x="3849688" y="9429831"/>
            <a:ext cx="2946400" cy="496808"/>
          </a:xfrm>
          <a:prstGeom prst="rect">
            <a:avLst/>
          </a:prstGeom>
        </p:spPr>
        <p:txBody>
          <a:bodyPr vert="horz" lIns="91440" tIns="45720" rIns="91440" bIns="45720" rtlCol="0" anchor="b"/>
          <a:lstStyle>
            <a:lvl1pPr algn="r">
              <a:defRPr sz="1200"/>
            </a:lvl1pPr>
          </a:lstStyle>
          <a:p>
            <a:pPr>
              <a:defRPr/>
            </a:pPr>
            <a:fld id="{AEEBC8BD-1068-4ECA-8827-56C396AE5CB8}" type="slidenum">
              <a:rPr lang="cs-CZ"/>
              <a:pPr>
                <a:defRPr/>
              </a:pPr>
              <a:t>‹#›</a:t>
            </a:fld>
            <a:endParaRPr lang="cs-CZ"/>
          </a:p>
        </p:txBody>
      </p:sp>
    </p:spTree>
    <p:extLst>
      <p:ext uri="{BB962C8B-B14F-4D97-AF65-F5344CB8AC3E}">
        <p14:creationId xmlns:p14="http://schemas.microsoft.com/office/powerpoint/2010/main" val="5387608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1"/>
            <a:ext cx="2946400" cy="498395"/>
          </a:xfrm>
          <a:prstGeom prst="rect">
            <a:avLst/>
          </a:prstGeom>
        </p:spPr>
        <p:txBody>
          <a:bodyPr vert="horz" lIns="91440" tIns="45720" rIns="91440" bIns="45720" rtlCol="0"/>
          <a:lstStyle>
            <a:lvl1pPr algn="l" eaLnBrk="1" hangingPunct="1">
              <a:defRPr sz="1200"/>
            </a:lvl1pPr>
          </a:lstStyle>
          <a:p>
            <a:pPr>
              <a:defRPr/>
            </a:pPr>
            <a:endParaRPr lang="cs-CZ"/>
          </a:p>
        </p:txBody>
      </p:sp>
      <p:sp>
        <p:nvSpPr>
          <p:cNvPr id="3" name="Zástupný symbol pro datum 2"/>
          <p:cNvSpPr>
            <a:spLocks noGrp="1"/>
          </p:cNvSpPr>
          <p:nvPr>
            <p:ph type="dt" idx="1"/>
          </p:nvPr>
        </p:nvSpPr>
        <p:spPr>
          <a:xfrm>
            <a:off x="3849688" y="1"/>
            <a:ext cx="2946400" cy="498395"/>
          </a:xfrm>
          <a:prstGeom prst="rect">
            <a:avLst/>
          </a:prstGeom>
        </p:spPr>
        <p:txBody>
          <a:bodyPr vert="horz" lIns="91440" tIns="45720" rIns="91440" bIns="45720" rtlCol="0"/>
          <a:lstStyle>
            <a:lvl1pPr algn="r" eaLnBrk="1" hangingPunct="1">
              <a:defRPr sz="1200"/>
            </a:lvl1pPr>
          </a:lstStyle>
          <a:p>
            <a:pPr>
              <a:defRPr/>
            </a:pPr>
            <a:fld id="{290DCD50-5119-4715-BA8D-568E7CE3881B}" type="datetimeFigureOut">
              <a:rPr lang="cs-CZ"/>
              <a:pPr>
                <a:defRPr/>
              </a:pPr>
              <a:t>24.9.2015</a:t>
            </a:fld>
            <a:endParaRPr lang="cs-CZ"/>
          </a:p>
        </p:txBody>
      </p:sp>
      <p:sp>
        <p:nvSpPr>
          <p:cNvPr id="4" name="Zástupný symbol pro obrázek snímku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pPr lvl="0"/>
            <a:endParaRPr lang="cs-CZ" noProof="0"/>
          </a:p>
        </p:txBody>
      </p:sp>
      <p:sp>
        <p:nvSpPr>
          <p:cNvPr id="5" name="Zástupný symbol pro poznámky 4"/>
          <p:cNvSpPr>
            <a:spLocks noGrp="1"/>
          </p:cNvSpPr>
          <p:nvPr>
            <p:ph type="body" sz="quarter" idx="3"/>
          </p:nvPr>
        </p:nvSpPr>
        <p:spPr>
          <a:xfrm>
            <a:off x="679450" y="4776024"/>
            <a:ext cx="5438775" cy="3909387"/>
          </a:xfrm>
          <a:prstGeom prst="rect">
            <a:avLst/>
          </a:prstGeom>
        </p:spPr>
        <p:txBody>
          <a:bodyPr vert="horz" lIns="91440" tIns="45720" rIns="91440" bIns="45720" rtlCol="0"/>
          <a:lstStyle/>
          <a:p>
            <a:pPr lvl="0"/>
            <a:r>
              <a:rPr lang="cs-CZ" noProof="0" smtClean="0"/>
              <a:t>Kliknutím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endParaRPr lang="cs-CZ" noProof="0"/>
          </a:p>
        </p:txBody>
      </p:sp>
      <p:sp>
        <p:nvSpPr>
          <p:cNvPr id="6" name="Zástupný symbol pro zápatí 5"/>
          <p:cNvSpPr>
            <a:spLocks noGrp="1"/>
          </p:cNvSpPr>
          <p:nvPr>
            <p:ph type="ftr" sz="quarter" idx="4"/>
          </p:nvPr>
        </p:nvSpPr>
        <p:spPr>
          <a:xfrm>
            <a:off x="0" y="9428243"/>
            <a:ext cx="2946400" cy="498395"/>
          </a:xfrm>
          <a:prstGeom prst="rect">
            <a:avLst/>
          </a:prstGeom>
        </p:spPr>
        <p:txBody>
          <a:bodyPr vert="horz" lIns="91440" tIns="45720" rIns="91440" bIns="45720" rtlCol="0" anchor="b"/>
          <a:lstStyle>
            <a:lvl1pPr algn="l" eaLnBrk="1" hangingPunct="1">
              <a:defRPr sz="1200"/>
            </a:lvl1pPr>
          </a:lstStyle>
          <a:p>
            <a:pPr>
              <a:defRPr/>
            </a:pPr>
            <a:endParaRPr lang="cs-CZ"/>
          </a:p>
        </p:txBody>
      </p:sp>
      <p:sp>
        <p:nvSpPr>
          <p:cNvPr id="7" name="Zástupný symbol pro číslo snímku 6"/>
          <p:cNvSpPr>
            <a:spLocks noGrp="1"/>
          </p:cNvSpPr>
          <p:nvPr>
            <p:ph type="sldNum" sz="quarter" idx="5"/>
          </p:nvPr>
        </p:nvSpPr>
        <p:spPr>
          <a:xfrm>
            <a:off x="3849688" y="9428243"/>
            <a:ext cx="2946400" cy="498395"/>
          </a:xfrm>
          <a:prstGeom prst="rect">
            <a:avLst/>
          </a:prstGeom>
        </p:spPr>
        <p:txBody>
          <a:bodyPr vert="horz" lIns="91440" tIns="45720" rIns="91440" bIns="45720" rtlCol="0" anchor="b"/>
          <a:lstStyle>
            <a:lvl1pPr algn="r" eaLnBrk="1" hangingPunct="1">
              <a:defRPr sz="1200"/>
            </a:lvl1pPr>
          </a:lstStyle>
          <a:p>
            <a:pPr>
              <a:defRPr/>
            </a:pPr>
            <a:fld id="{48F818A0-3BA9-4014-9C68-6487CDF9AA6D}" type="slidenum">
              <a:rPr lang="cs-CZ"/>
              <a:pPr>
                <a:defRPr/>
              </a:pPr>
              <a:t>‹#›</a:t>
            </a:fld>
            <a:endParaRPr lang="cs-CZ"/>
          </a:p>
        </p:txBody>
      </p:sp>
    </p:spTree>
    <p:extLst>
      <p:ext uri="{BB962C8B-B14F-4D97-AF65-F5344CB8AC3E}">
        <p14:creationId xmlns:p14="http://schemas.microsoft.com/office/powerpoint/2010/main" val="18415866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smtClean="0"/>
              <a:t>Satellite dynamics (…) and physical geodesy, use of their theory</a:t>
            </a:r>
            <a:r>
              <a:rPr lang="en-US" baseline="0" dirty="0" smtClean="0"/>
              <a:t> and numerical results s/c….</a:t>
            </a:r>
            <a:endParaRPr lang="cs-CZ" dirty="0"/>
          </a:p>
        </p:txBody>
      </p:sp>
      <p:sp>
        <p:nvSpPr>
          <p:cNvPr id="4" name="Zástupný symbol pro číslo snímku 3"/>
          <p:cNvSpPr>
            <a:spLocks noGrp="1"/>
          </p:cNvSpPr>
          <p:nvPr>
            <p:ph type="sldNum" sz="quarter" idx="10"/>
          </p:nvPr>
        </p:nvSpPr>
        <p:spPr/>
        <p:txBody>
          <a:bodyPr/>
          <a:lstStyle/>
          <a:p>
            <a:pPr>
              <a:defRPr/>
            </a:pPr>
            <a:fld id="{48F818A0-3BA9-4014-9C68-6487CDF9AA6D}" type="slidenum">
              <a:rPr lang="cs-CZ" smtClean="0"/>
              <a:pPr>
                <a:defRPr/>
              </a:pPr>
              <a:t>1</a:t>
            </a:fld>
            <a:endParaRPr lang="cs-CZ"/>
          </a:p>
        </p:txBody>
      </p:sp>
    </p:spTree>
    <p:extLst>
      <p:ext uri="{BB962C8B-B14F-4D97-AF65-F5344CB8AC3E}">
        <p14:creationId xmlns:p14="http://schemas.microsoft.com/office/powerpoint/2010/main" val="2456444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smtClean="0"/>
              <a:t>Legendre associated functions,… free-air</a:t>
            </a:r>
            <a:r>
              <a:rPr lang="en-US" baseline="0" dirty="0" smtClean="0"/>
              <a:t> gravity anomaly, gravity disturbance</a:t>
            </a:r>
            <a:endParaRPr lang="cs-CZ" dirty="0"/>
          </a:p>
        </p:txBody>
      </p:sp>
      <p:sp>
        <p:nvSpPr>
          <p:cNvPr id="4" name="Zástupný symbol pro číslo snímku 3"/>
          <p:cNvSpPr>
            <a:spLocks noGrp="1"/>
          </p:cNvSpPr>
          <p:nvPr>
            <p:ph type="sldNum" sz="quarter" idx="10"/>
          </p:nvPr>
        </p:nvSpPr>
        <p:spPr/>
        <p:txBody>
          <a:bodyPr/>
          <a:lstStyle/>
          <a:p>
            <a:pPr>
              <a:defRPr/>
            </a:pPr>
            <a:fld id="{48F818A0-3BA9-4014-9C68-6487CDF9AA6D}" type="slidenum">
              <a:rPr lang="cs-CZ" smtClean="0"/>
              <a:pPr>
                <a:defRPr/>
              </a:pPr>
              <a:t>5</a:t>
            </a:fld>
            <a:endParaRPr lang="cs-CZ"/>
          </a:p>
        </p:txBody>
      </p:sp>
    </p:spTree>
    <p:extLst>
      <p:ext uri="{BB962C8B-B14F-4D97-AF65-F5344CB8AC3E}">
        <p14:creationId xmlns:p14="http://schemas.microsoft.com/office/powerpoint/2010/main" val="1418911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smtClean="0"/>
              <a:t>Trace of </a:t>
            </a:r>
            <a:r>
              <a:rPr lang="en-US" dirty="0" err="1" smtClean="0"/>
              <a:t>Marussi</a:t>
            </a:r>
            <a:r>
              <a:rPr lang="en-US" dirty="0" smtClean="0"/>
              <a:t> tensor….</a:t>
            </a:r>
          </a:p>
          <a:p>
            <a:endParaRPr lang="cs-CZ" dirty="0"/>
          </a:p>
        </p:txBody>
      </p:sp>
      <p:sp>
        <p:nvSpPr>
          <p:cNvPr id="4" name="Zástupný symbol pro číslo snímku 3"/>
          <p:cNvSpPr>
            <a:spLocks noGrp="1"/>
          </p:cNvSpPr>
          <p:nvPr>
            <p:ph type="sldNum" sz="quarter" idx="10"/>
          </p:nvPr>
        </p:nvSpPr>
        <p:spPr/>
        <p:txBody>
          <a:bodyPr/>
          <a:lstStyle/>
          <a:p>
            <a:pPr>
              <a:defRPr/>
            </a:pPr>
            <a:fld id="{48F818A0-3BA9-4014-9C68-6487CDF9AA6D}" type="slidenum">
              <a:rPr lang="cs-CZ" smtClean="0"/>
              <a:pPr>
                <a:defRPr/>
              </a:pPr>
              <a:t>6</a:t>
            </a:fld>
            <a:endParaRPr lang="cs-CZ"/>
          </a:p>
        </p:txBody>
      </p:sp>
    </p:spTree>
    <p:extLst>
      <p:ext uri="{BB962C8B-B14F-4D97-AF65-F5344CB8AC3E}">
        <p14:creationId xmlns:p14="http://schemas.microsoft.com/office/powerpoint/2010/main" val="28152845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smtClean="0"/>
          </a:p>
        </p:txBody>
      </p:sp>
      <p:sp>
        <p:nvSpPr>
          <p:cNvPr id="36868"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07DE1FB-1556-4C1B-8C95-332902E55065}" type="slidenum">
              <a:rPr lang="cs-CZ" altLang="cs-CZ" smtClean="0"/>
              <a:pPr/>
              <a:t>38</a:t>
            </a:fld>
            <a:endParaRPr lang="cs-CZ" altLang="cs-CZ" smtClean="0"/>
          </a:p>
        </p:txBody>
      </p:sp>
    </p:spTree>
    <p:extLst>
      <p:ext uri="{BB962C8B-B14F-4D97-AF65-F5344CB8AC3E}">
        <p14:creationId xmlns:p14="http://schemas.microsoft.com/office/powerpoint/2010/main" val="595132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143000" y="1122363"/>
            <a:ext cx="6858000" cy="2387600"/>
          </a:xfrm>
        </p:spPr>
        <p:txBody>
          <a:bodyPr anchor="b"/>
          <a:lstStyle>
            <a:lvl1pPr algn="ctr">
              <a:defRPr sz="6000"/>
            </a:lvl1pPr>
          </a:lstStyle>
          <a:p>
            <a:r>
              <a:rPr lang="cs-CZ" smtClean="0"/>
              <a:t>Kliknutím lze upravit styl.</a:t>
            </a:r>
            <a:endParaRPr lang="cs-CZ"/>
          </a:p>
        </p:txBody>
      </p:sp>
      <p:sp>
        <p:nvSpPr>
          <p:cNvPr id="3" name="Podnadpis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lze upravit styl předlohy.</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p:cNvSpPr>
            <a:spLocks noGrp="1" noChangeArrowheads="1"/>
          </p:cNvSpPr>
          <p:nvPr>
            <p:ph type="sldNum" sz="quarter" idx="12"/>
          </p:nvPr>
        </p:nvSpPr>
        <p:spPr>
          <a:ln/>
        </p:spPr>
        <p:txBody>
          <a:bodyPr/>
          <a:lstStyle>
            <a:lvl1pPr>
              <a:defRPr/>
            </a:lvl1pPr>
          </a:lstStyle>
          <a:p>
            <a:pPr>
              <a:defRPr/>
            </a:pPr>
            <a:fld id="{B0010A84-0C68-4DC4-AA81-EDBFE09DDECE}" type="slidenum">
              <a:rPr lang="cs-CZ" altLang="cs-CZ"/>
              <a:pPr>
                <a:defRPr/>
              </a:pPr>
              <a:t>‹#›</a:t>
            </a:fld>
            <a:endParaRPr lang="cs-CZ" altLang="cs-CZ"/>
          </a:p>
        </p:txBody>
      </p:sp>
    </p:spTree>
    <p:extLst>
      <p:ext uri="{BB962C8B-B14F-4D97-AF65-F5344CB8AC3E}">
        <p14:creationId xmlns:p14="http://schemas.microsoft.com/office/powerpoint/2010/main" val="2220436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p:cNvSpPr>
            <a:spLocks noGrp="1" noChangeArrowheads="1"/>
          </p:cNvSpPr>
          <p:nvPr>
            <p:ph type="sldNum" sz="quarter" idx="12"/>
          </p:nvPr>
        </p:nvSpPr>
        <p:spPr>
          <a:ln/>
        </p:spPr>
        <p:txBody>
          <a:bodyPr/>
          <a:lstStyle>
            <a:lvl1pPr>
              <a:defRPr/>
            </a:lvl1pPr>
          </a:lstStyle>
          <a:p>
            <a:pPr>
              <a:defRPr/>
            </a:pPr>
            <a:fld id="{F5CCC69B-4686-4FCA-9E10-11D3EDEB399F}" type="slidenum">
              <a:rPr lang="cs-CZ" altLang="cs-CZ"/>
              <a:pPr>
                <a:defRPr/>
              </a:pPr>
              <a:t>‹#›</a:t>
            </a:fld>
            <a:endParaRPr lang="cs-CZ" altLang="cs-CZ"/>
          </a:p>
        </p:txBody>
      </p:sp>
    </p:spTree>
    <p:extLst>
      <p:ext uri="{BB962C8B-B14F-4D97-AF65-F5344CB8AC3E}">
        <p14:creationId xmlns:p14="http://schemas.microsoft.com/office/powerpoint/2010/main" val="32661781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p:cNvSpPr>
            <a:spLocks noGrp="1" noChangeArrowheads="1"/>
          </p:cNvSpPr>
          <p:nvPr>
            <p:ph type="sldNum" sz="quarter" idx="12"/>
          </p:nvPr>
        </p:nvSpPr>
        <p:spPr>
          <a:ln/>
        </p:spPr>
        <p:txBody>
          <a:bodyPr/>
          <a:lstStyle>
            <a:lvl1pPr>
              <a:defRPr/>
            </a:lvl1pPr>
          </a:lstStyle>
          <a:p>
            <a:pPr>
              <a:defRPr/>
            </a:pPr>
            <a:fld id="{38F9891A-1B8F-4034-AC4F-33FC88BCE6EB}" type="slidenum">
              <a:rPr lang="cs-CZ" altLang="cs-CZ"/>
              <a:pPr>
                <a:defRPr/>
              </a:pPr>
              <a:t>‹#›</a:t>
            </a:fld>
            <a:endParaRPr lang="cs-CZ" altLang="cs-CZ"/>
          </a:p>
        </p:txBody>
      </p:sp>
    </p:spTree>
    <p:extLst>
      <p:ext uri="{BB962C8B-B14F-4D97-AF65-F5344CB8AC3E}">
        <p14:creationId xmlns:p14="http://schemas.microsoft.com/office/powerpoint/2010/main" val="2400751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p:cNvSpPr>
            <a:spLocks noGrp="1" noChangeArrowheads="1"/>
          </p:cNvSpPr>
          <p:nvPr>
            <p:ph type="sldNum" sz="quarter" idx="12"/>
          </p:nvPr>
        </p:nvSpPr>
        <p:spPr>
          <a:ln/>
        </p:spPr>
        <p:txBody>
          <a:bodyPr/>
          <a:lstStyle>
            <a:lvl1pPr>
              <a:defRPr/>
            </a:lvl1pPr>
          </a:lstStyle>
          <a:p>
            <a:pPr>
              <a:defRPr/>
            </a:pPr>
            <a:fld id="{7EC2C81E-5E3B-459E-91B4-CEE1568EA8A1}" type="slidenum">
              <a:rPr lang="cs-CZ" altLang="cs-CZ"/>
              <a:pPr>
                <a:defRPr/>
              </a:pPr>
              <a:t>‹#›</a:t>
            </a:fld>
            <a:endParaRPr lang="cs-CZ" altLang="cs-CZ"/>
          </a:p>
        </p:txBody>
      </p:sp>
    </p:spTree>
    <p:extLst>
      <p:ext uri="{BB962C8B-B14F-4D97-AF65-F5344CB8AC3E}">
        <p14:creationId xmlns:p14="http://schemas.microsoft.com/office/powerpoint/2010/main" val="3299413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623888" y="1709738"/>
            <a:ext cx="78867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cs-CZ" smtClean="0"/>
              <a:t>Kliknutím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p:cNvSpPr>
            <a:spLocks noGrp="1" noChangeArrowheads="1"/>
          </p:cNvSpPr>
          <p:nvPr>
            <p:ph type="sldNum" sz="quarter" idx="12"/>
          </p:nvPr>
        </p:nvSpPr>
        <p:spPr>
          <a:ln/>
        </p:spPr>
        <p:txBody>
          <a:bodyPr/>
          <a:lstStyle>
            <a:lvl1pPr>
              <a:defRPr/>
            </a:lvl1pPr>
          </a:lstStyle>
          <a:p>
            <a:pPr>
              <a:defRPr/>
            </a:pPr>
            <a:fld id="{C8056BAF-C16C-47C0-A51A-C1F523577D6C}" type="slidenum">
              <a:rPr lang="cs-CZ" altLang="cs-CZ"/>
              <a:pPr>
                <a:defRPr/>
              </a:pPr>
              <a:t>‹#›</a:t>
            </a:fld>
            <a:endParaRPr lang="cs-CZ" altLang="cs-CZ"/>
          </a:p>
        </p:txBody>
      </p:sp>
    </p:spTree>
    <p:extLst>
      <p:ext uri="{BB962C8B-B14F-4D97-AF65-F5344CB8AC3E}">
        <p14:creationId xmlns:p14="http://schemas.microsoft.com/office/powerpoint/2010/main" val="624026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p:cNvSpPr>
            <a:spLocks noGrp="1" noChangeArrowheads="1"/>
          </p:cNvSpPr>
          <p:nvPr>
            <p:ph type="sldNum" sz="quarter" idx="12"/>
          </p:nvPr>
        </p:nvSpPr>
        <p:spPr>
          <a:ln/>
        </p:spPr>
        <p:txBody>
          <a:bodyPr/>
          <a:lstStyle>
            <a:lvl1pPr>
              <a:defRPr/>
            </a:lvl1pPr>
          </a:lstStyle>
          <a:p>
            <a:pPr>
              <a:defRPr/>
            </a:pPr>
            <a:fld id="{04113D3A-478D-480E-B82F-AF33EE49C886}" type="slidenum">
              <a:rPr lang="cs-CZ" altLang="cs-CZ"/>
              <a:pPr>
                <a:defRPr/>
              </a:pPr>
              <a:t>‹#›</a:t>
            </a:fld>
            <a:endParaRPr lang="cs-CZ" altLang="cs-CZ"/>
          </a:p>
        </p:txBody>
      </p:sp>
    </p:spTree>
    <p:extLst>
      <p:ext uri="{BB962C8B-B14F-4D97-AF65-F5344CB8AC3E}">
        <p14:creationId xmlns:p14="http://schemas.microsoft.com/office/powerpoint/2010/main" val="4035703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30238" y="365125"/>
            <a:ext cx="78867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630238" y="2505075"/>
            <a:ext cx="3868737"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29150" y="2505075"/>
            <a:ext cx="3887788"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8"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9" name="Rectangle 6"/>
          <p:cNvSpPr>
            <a:spLocks noGrp="1" noChangeArrowheads="1"/>
          </p:cNvSpPr>
          <p:nvPr>
            <p:ph type="sldNum" sz="quarter" idx="12"/>
          </p:nvPr>
        </p:nvSpPr>
        <p:spPr>
          <a:ln/>
        </p:spPr>
        <p:txBody>
          <a:bodyPr/>
          <a:lstStyle>
            <a:lvl1pPr>
              <a:defRPr/>
            </a:lvl1pPr>
          </a:lstStyle>
          <a:p>
            <a:pPr>
              <a:defRPr/>
            </a:pPr>
            <a:fld id="{1543BDC9-298E-46A5-87A2-A625F6D3022F}" type="slidenum">
              <a:rPr lang="cs-CZ" altLang="cs-CZ"/>
              <a:pPr>
                <a:defRPr/>
              </a:pPr>
              <a:t>‹#›</a:t>
            </a:fld>
            <a:endParaRPr lang="cs-CZ" altLang="cs-CZ"/>
          </a:p>
        </p:txBody>
      </p:sp>
    </p:spTree>
    <p:extLst>
      <p:ext uri="{BB962C8B-B14F-4D97-AF65-F5344CB8AC3E}">
        <p14:creationId xmlns:p14="http://schemas.microsoft.com/office/powerpoint/2010/main" val="39856333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4"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5" name="Rectangle 6"/>
          <p:cNvSpPr>
            <a:spLocks noGrp="1" noChangeArrowheads="1"/>
          </p:cNvSpPr>
          <p:nvPr>
            <p:ph type="sldNum" sz="quarter" idx="12"/>
          </p:nvPr>
        </p:nvSpPr>
        <p:spPr>
          <a:ln/>
        </p:spPr>
        <p:txBody>
          <a:bodyPr/>
          <a:lstStyle>
            <a:lvl1pPr>
              <a:defRPr/>
            </a:lvl1pPr>
          </a:lstStyle>
          <a:p>
            <a:pPr>
              <a:defRPr/>
            </a:pPr>
            <a:fld id="{D99A5A50-B84F-4549-836A-79DD866178BF}" type="slidenum">
              <a:rPr lang="cs-CZ" altLang="cs-CZ"/>
              <a:pPr>
                <a:defRPr/>
              </a:pPr>
              <a:t>‹#›</a:t>
            </a:fld>
            <a:endParaRPr lang="cs-CZ" altLang="cs-CZ"/>
          </a:p>
        </p:txBody>
      </p:sp>
    </p:spTree>
    <p:extLst>
      <p:ext uri="{BB962C8B-B14F-4D97-AF65-F5344CB8AC3E}">
        <p14:creationId xmlns:p14="http://schemas.microsoft.com/office/powerpoint/2010/main" val="1676530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3"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4" name="Rectangle 6"/>
          <p:cNvSpPr>
            <a:spLocks noGrp="1" noChangeArrowheads="1"/>
          </p:cNvSpPr>
          <p:nvPr>
            <p:ph type="sldNum" sz="quarter" idx="12"/>
          </p:nvPr>
        </p:nvSpPr>
        <p:spPr>
          <a:ln/>
        </p:spPr>
        <p:txBody>
          <a:bodyPr/>
          <a:lstStyle>
            <a:lvl1pPr>
              <a:defRPr/>
            </a:lvl1pPr>
          </a:lstStyle>
          <a:p>
            <a:pPr>
              <a:defRPr/>
            </a:pPr>
            <a:fld id="{2FC4F09A-8822-4AE4-A1AA-2C61D054991D}" type="slidenum">
              <a:rPr lang="cs-CZ" altLang="cs-CZ"/>
              <a:pPr>
                <a:defRPr/>
              </a:pPr>
              <a:t>‹#›</a:t>
            </a:fld>
            <a:endParaRPr lang="cs-CZ" altLang="cs-CZ"/>
          </a:p>
        </p:txBody>
      </p:sp>
    </p:spTree>
    <p:extLst>
      <p:ext uri="{BB962C8B-B14F-4D97-AF65-F5344CB8AC3E}">
        <p14:creationId xmlns:p14="http://schemas.microsoft.com/office/powerpoint/2010/main" val="3080734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30238" y="457200"/>
            <a:ext cx="2949575"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p:cNvSpPr>
            <a:spLocks noGrp="1" noChangeArrowheads="1"/>
          </p:cNvSpPr>
          <p:nvPr>
            <p:ph type="sldNum" sz="quarter" idx="12"/>
          </p:nvPr>
        </p:nvSpPr>
        <p:spPr>
          <a:ln/>
        </p:spPr>
        <p:txBody>
          <a:bodyPr/>
          <a:lstStyle>
            <a:lvl1pPr>
              <a:defRPr/>
            </a:lvl1pPr>
          </a:lstStyle>
          <a:p>
            <a:pPr>
              <a:defRPr/>
            </a:pPr>
            <a:fld id="{A1837A0E-0C62-44CF-9F9F-27F5630B134D}" type="slidenum">
              <a:rPr lang="cs-CZ" altLang="cs-CZ"/>
              <a:pPr>
                <a:defRPr/>
              </a:pPr>
              <a:t>‹#›</a:t>
            </a:fld>
            <a:endParaRPr lang="cs-CZ" altLang="cs-CZ"/>
          </a:p>
        </p:txBody>
      </p:sp>
    </p:spTree>
    <p:extLst>
      <p:ext uri="{BB962C8B-B14F-4D97-AF65-F5344CB8AC3E}">
        <p14:creationId xmlns:p14="http://schemas.microsoft.com/office/powerpoint/2010/main" val="3023726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30238" y="457200"/>
            <a:ext cx="2949575"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p:cNvSpPr>
            <a:spLocks noGrp="1" noChangeArrowheads="1"/>
          </p:cNvSpPr>
          <p:nvPr>
            <p:ph type="sldNum" sz="quarter" idx="12"/>
          </p:nvPr>
        </p:nvSpPr>
        <p:spPr>
          <a:ln/>
        </p:spPr>
        <p:txBody>
          <a:bodyPr/>
          <a:lstStyle>
            <a:lvl1pPr>
              <a:defRPr/>
            </a:lvl1pPr>
          </a:lstStyle>
          <a:p>
            <a:pPr>
              <a:defRPr/>
            </a:pPr>
            <a:fld id="{EA729441-FCB2-47FC-BFCF-361C45CAC9D7}" type="slidenum">
              <a:rPr lang="cs-CZ" altLang="cs-CZ"/>
              <a:pPr>
                <a:defRPr/>
              </a:pPr>
              <a:t>‹#›</a:t>
            </a:fld>
            <a:endParaRPr lang="cs-CZ" altLang="cs-CZ"/>
          </a:p>
        </p:txBody>
      </p:sp>
    </p:spTree>
    <p:extLst>
      <p:ext uri="{BB962C8B-B14F-4D97-AF65-F5344CB8AC3E}">
        <p14:creationId xmlns:p14="http://schemas.microsoft.com/office/powerpoint/2010/main" val="4726419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cs-CZ" altLang="cs-CZ"/>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cs-CZ" altLang="cs-CZ"/>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9A30C12B-4BB1-4E52-89D2-42E00A472134}"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73.jpg"/></Relationships>
</file>

<file path=ppt/slides/_rels/slide46.xml.rels><?xml version="1.0" encoding="UTF-8" standalone="yes"?>
<Relationships xmlns="http://schemas.openxmlformats.org/package/2006/relationships"><Relationship Id="rId3" Type="http://schemas.openxmlformats.org/officeDocument/2006/relationships/hyperlink" Target="http://www.asu.cas.cz/~jklokocn" TargetMode="External"/><Relationship Id="rId2" Type="http://schemas.openxmlformats.org/officeDocument/2006/relationships/hyperlink" Target="mailto:jklokocn@asu.cas.cz" TargetMode="External"/><Relationship Id="rId1" Type="http://schemas.openxmlformats.org/officeDocument/2006/relationships/slideLayout" Target="../slideLayouts/slideLayout7.xml"/><Relationship Id="rId5" Type="http://schemas.openxmlformats.org/officeDocument/2006/relationships/image" Target="../media/image75.jpeg"/><Relationship Id="rId4" Type="http://schemas.openxmlformats.org/officeDocument/2006/relationships/image" Target="../media/image74.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755650" y="3284538"/>
            <a:ext cx="7488758" cy="288478"/>
          </a:xfrm>
          <a:solidFill>
            <a:srgbClr val="FFC000">
              <a:alpha val="32156"/>
            </a:srgbClr>
          </a:solidFill>
        </p:spPr>
        <p:txBody>
          <a:bodyPr anchor="ctr"/>
          <a:lstStyle/>
          <a:p>
            <a:r>
              <a:rPr lang="en-US" altLang="cs-CZ" sz="2800" b="1" dirty="0" smtClean="0">
                <a:solidFill>
                  <a:srgbClr val="00B0F0"/>
                </a:solidFill>
              </a:rPr>
              <a:t/>
            </a:r>
            <a:br>
              <a:rPr lang="en-US" altLang="cs-CZ" sz="2800" b="1" dirty="0" smtClean="0">
                <a:solidFill>
                  <a:srgbClr val="00B0F0"/>
                </a:solidFill>
              </a:rPr>
            </a:br>
            <a:r>
              <a:rPr lang="en-US" altLang="cs-CZ" sz="2800" b="1" dirty="0" smtClean="0">
                <a:solidFill>
                  <a:srgbClr val="00B0F0"/>
                </a:solidFill>
              </a:rPr>
              <a:t/>
            </a:r>
            <a:br>
              <a:rPr lang="en-US" altLang="cs-CZ" sz="2800" b="1" dirty="0" smtClean="0">
                <a:solidFill>
                  <a:srgbClr val="00B0F0"/>
                </a:solidFill>
              </a:rPr>
            </a:br>
            <a:r>
              <a:rPr lang="en-US" altLang="cs-CZ" sz="2800" b="1" dirty="0" smtClean="0">
                <a:solidFill>
                  <a:srgbClr val="00B0F0"/>
                </a:solidFill>
              </a:rPr>
              <a:t/>
            </a:r>
            <a:br>
              <a:rPr lang="en-US" altLang="cs-CZ" sz="2800" b="1" dirty="0" smtClean="0">
                <a:solidFill>
                  <a:srgbClr val="00B0F0"/>
                </a:solidFill>
              </a:rPr>
            </a:br>
            <a:r>
              <a:rPr lang="en-US" altLang="cs-CZ" sz="2800" b="1" dirty="0" smtClean="0">
                <a:solidFill>
                  <a:srgbClr val="00B0F0"/>
                </a:solidFill>
              </a:rPr>
              <a:t/>
            </a:r>
            <a:br>
              <a:rPr lang="en-US" altLang="cs-CZ" sz="2800" b="1" dirty="0" smtClean="0">
                <a:solidFill>
                  <a:srgbClr val="00B0F0"/>
                </a:solidFill>
              </a:rPr>
            </a:br>
            <a:r>
              <a:rPr lang="en-US" altLang="cs-CZ" sz="2800" b="1" dirty="0" smtClean="0">
                <a:solidFill>
                  <a:srgbClr val="00B0F0"/>
                </a:solidFill>
              </a:rPr>
              <a:t>Application of contemporary knowledge </a:t>
            </a:r>
            <a:r>
              <a:rPr lang="cs-CZ" altLang="cs-CZ" sz="2800" dirty="0" smtClean="0">
                <a:solidFill>
                  <a:srgbClr val="00B0F0"/>
                </a:solidFill>
              </a:rPr>
              <a:t/>
            </a:r>
            <a:br>
              <a:rPr lang="cs-CZ" altLang="cs-CZ" sz="2800" dirty="0" smtClean="0">
                <a:solidFill>
                  <a:srgbClr val="00B0F0"/>
                </a:solidFill>
              </a:rPr>
            </a:br>
            <a:r>
              <a:rPr lang="en-US" altLang="cs-CZ" sz="2800" b="1" dirty="0" smtClean="0">
                <a:solidFill>
                  <a:srgbClr val="00B0F0"/>
                </a:solidFill>
              </a:rPr>
              <a:t>on the gravitational field of the Earth</a:t>
            </a:r>
            <a:r>
              <a:rPr lang="cs-CZ" altLang="cs-CZ" sz="2800" dirty="0" smtClean="0">
                <a:solidFill>
                  <a:srgbClr val="00B0F0"/>
                </a:solidFill>
              </a:rPr>
              <a:t/>
            </a:r>
            <a:br>
              <a:rPr lang="cs-CZ" altLang="cs-CZ" sz="2800" dirty="0" smtClean="0">
                <a:solidFill>
                  <a:srgbClr val="00B0F0"/>
                </a:solidFill>
              </a:rPr>
            </a:br>
            <a:r>
              <a:rPr lang="en-US" altLang="cs-CZ" sz="2800" b="1" dirty="0" smtClean="0">
                <a:solidFill>
                  <a:srgbClr val="00B0F0"/>
                </a:solidFill>
              </a:rPr>
              <a:t>in various geosciences</a:t>
            </a:r>
            <a:r>
              <a:rPr lang="cs-CZ" altLang="cs-CZ" sz="2800" dirty="0" smtClean="0">
                <a:solidFill>
                  <a:srgbClr val="00B0F0"/>
                </a:solidFill>
              </a:rPr>
              <a:t/>
            </a:r>
            <a:br>
              <a:rPr lang="cs-CZ" altLang="cs-CZ" sz="2800" dirty="0" smtClean="0">
                <a:solidFill>
                  <a:srgbClr val="00B0F0"/>
                </a:solidFill>
              </a:rPr>
            </a:br>
            <a:r>
              <a:rPr lang="en-US" altLang="cs-CZ" sz="2800" dirty="0" smtClean="0">
                <a:solidFill>
                  <a:srgbClr val="00B0F0"/>
                </a:solidFill>
              </a:rPr>
              <a:t/>
            </a:r>
            <a:br>
              <a:rPr lang="en-US" altLang="cs-CZ" sz="2800" dirty="0" smtClean="0">
                <a:solidFill>
                  <a:srgbClr val="00B0F0"/>
                </a:solidFill>
              </a:rPr>
            </a:br>
            <a:r>
              <a:rPr lang="cs-CZ" altLang="cs-CZ" sz="2800" dirty="0" smtClean="0">
                <a:solidFill>
                  <a:srgbClr val="00B0F0"/>
                </a:solidFill>
                <a:latin typeface="Times New Roman" panose="02020603050405020304" pitchFamily="18" charset="0"/>
              </a:rPr>
              <a:t/>
            </a:r>
            <a:br>
              <a:rPr lang="cs-CZ" altLang="cs-CZ" sz="2800" dirty="0" smtClean="0">
                <a:solidFill>
                  <a:srgbClr val="00B0F0"/>
                </a:solidFill>
                <a:latin typeface="Times New Roman" panose="02020603050405020304" pitchFamily="18" charset="0"/>
              </a:rPr>
            </a:br>
            <a:r>
              <a:rPr lang="cs-CZ" altLang="cs-CZ" sz="2400" dirty="0" smtClean="0">
                <a:latin typeface="Times New Roman" panose="02020603050405020304" pitchFamily="18" charset="0"/>
              </a:rPr>
              <a:t>Jaroslav </a:t>
            </a:r>
            <a:r>
              <a:rPr lang="cs-CZ" altLang="cs-CZ" sz="2400" dirty="0" err="1" smtClean="0">
                <a:latin typeface="Times New Roman" panose="02020603050405020304" pitchFamily="18" charset="0"/>
              </a:rPr>
              <a:t>Klokočník</a:t>
            </a:r>
            <a:r>
              <a:rPr lang="cs-CZ" altLang="cs-CZ" sz="2000" dirty="0" smtClean="0">
                <a:latin typeface="Times New Roman" panose="02020603050405020304" pitchFamily="18" charset="0"/>
              </a:rPr>
              <a:t>, </a:t>
            </a:r>
            <a:br>
              <a:rPr lang="cs-CZ" altLang="cs-CZ" sz="2000" dirty="0" smtClean="0">
                <a:latin typeface="Times New Roman" panose="02020603050405020304" pitchFamily="18" charset="0"/>
              </a:rPr>
            </a:br>
            <a:r>
              <a:rPr lang="en-US" altLang="cs-CZ" sz="1800" dirty="0" smtClean="0">
                <a:latin typeface="Times New Roman" panose="02020603050405020304" pitchFamily="18" charset="0"/>
              </a:rPr>
              <a:t>in a cooperation with Jan </a:t>
            </a:r>
            <a:r>
              <a:rPr lang="cs-CZ" altLang="cs-CZ" sz="1800" dirty="0" smtClean="0">
                <a:latin typeface="Times New Roman" panose="02020603050405020304" pitchFamily="18" charset="0"/>
              </a:rPr>
              <a:t>Kostelecký</a:t>
            </a:r>
            <a:r>
              <a:rPr lang="en-US" altLang="cs-CZ" sz="1800" dirty="0" smtClean="0">
                <a:latin typeface="Times New Roman" panose="02020603050405020304" pitchFamily="18" charset="0"/>
              </a:rPr>
              <a:t>, Jan </a:t>
            </a:r>
            <a:r>
              <a:rPr lang="en-US" altLang="cs-CZ" sz="1800" dirty="0" err="1" smtClean="0">
                <a:latin typeface="Times New Roman" panose="02020603050405020304" pitchFamily="18" charset="0"/>
              </a:rPr>
              <a:t>Kalvoda</a:t>
            </a:r>
            <a:r>
              <a:rPr lang="en-US" altLang="cs-CZ" sz="1800" dirty="0" smtClean="0">
                <a:latin typeface="Times New Roman" panose="02020603050405020304" pitchFamily="18" charset="0"/>
              </a:rPr>
              <a:t>, </a:t>
            </a:r>
            <a:r>
              <a:rPr lang="cs-CZ" altLang="cs-CZ" sz="1800" dirty="0" smtClean="0">
                <a:latin typeface="Times New Roman" panose="02020603050405020304" pitchFamily="18" charset="0"/>
              </a:rPr>
              <a:t>Aleš Bezděk</a:t>
            </a:r>
            <a:r>
              <a:rPr lang="en-US" altLang="cs-CZ" sz="1800" dirty="0" smtClean="0">
                <a:latin typeface="Times New Roman" panose="02020603050405020304" pitchFamily="18" charset="0"/>
              </a:rPr>
              <a:t>, </a:t>
            </a:r>
            <a:br>
              <a:rPr lang="en-US" altLang="cs-CZ" sz="1800" dirty="0" smtClean="0">
                <a:latin typeface="Times New Roman" panose="02020603050405020304" pitchFamily="18" charset="0"/>
              </a:rPr>
            </a:br>
            <a:r>
              <a:rPr lang="en-US" altLang="cs-CZ" sz="1800" dirty="0" smtClean="0">
                <a:latin typeface="Times New Roman" panose="02020603050405020304" pitchFamily="18" charset="0"/>
              </a:rPr>
              <a:t>Lev </a:t>
            </a:r>
            <a:r>
              <a:rPr lang="en-US" altLang="cs-CZ" sz="1800" dirty="0" err="1" smtClean="0">
                <a:latin typeface="Times New Roman" panose="02020603050405020304" pitchFamily="18" charset="0"/>
              </a:rPr>
              <a:t>Eppelbaum</a:t>
            </a:r>
            <a:r>
              <a:rPr lang="cs-CZ" altLang="cs-CZ" sz="1800" dirty="0" smtClean="0">
                <a:latin typeface="Times New Roman" panose="02020603050405020304" pitchFamily="18" charset="0"/>
              </a:rPr>
              <a:t> and </a:t>
            </a:r>
            <a:r>
              <a:rPr lang="cs-CZ" altLang="cs-CZ" sz="1800" dirty="0" err="1" smtClean="0">
                <a:latin typeface="Times New Roman" panose="02020603050405020304" pitchFamily="18" charset="0"/>
              </a:rPr>
              <a:t>others</a:t>
            </a:r>
            <a:r>
              <a:rPr lang="cs-CZ" altLang="cs-CZ" sz="1800" dirty="0" smtClean="0">
                <a:latin typeface="Times New Roman" panose="02020603050405020304" pitchFamily="18" charset="0"/>
              </a:rPr>
              <a:t/>
            </a:r>
            <a:br>
              <a:rPr lang="cs-CZ" altLang="cs-CZ" sz="1800" dirty="0" smtClean="0">
                <a:latin typeface="Times New Roman" panose="02020603050405020304" pitchFamily="18" charset="0"/>
              </a:rPr>
            </a:br>
            <a:r>
              <a:rPr lang="cs-CZ" altLang="cs-CZ" sz="1800" dirty="0" smtClean="0">
                <a:latin typeface="Times New Roman" panose="02020603050405020304" pitchFamily="18" charset="0"/>
              </a:rPr>
              <a:t/>
            </a:r>
            <a:br>
              <a:rPr lang="cs-CZ" altLang="cs-CZ" sz="1800" dirty="0" smtClean="0">
                <a:latin typeface="Times New Roman" panose="02020603050405020304" pitchFamily="18" charset="0"/>
              </a:rPr>
            </a:br>
            <a:r>
              <a:rPr lang="cs-CZ" altLang="cs-CZ" sz="1800" i="1" dirty="0" smtClean="0">
                <a:latin typeface="Times New Roman" panose="02020603050405020304" pitchFamily="18" charset="0"/>
              </a:rPr>
              <a:t>Ondřejov </a:t>
            </a:r>
            <a:r>
              <a:rPr lang="cs-CZ" altLang="cs-CZ" sz="1800" i="1" dirty="0" err="1" smtClean="0">
                <a:latin typeface="Times New Roman" panose="02020603050405020304" pitchFamily="18" charset="0"/>
              </a:rPr>
              <a:t>observatory</a:t>
            </a:r>
            <a:r>
              <a:rPr lang="cs-CZ" altLang="cs-CZ" sz="1800" i="1" dirty="0" smtClean="0">
                <a:latin typeface="Times New Roman" panose="02020603050405020304" pitchFamily="18" charset="0"/>
              </a:rPr>
              <a:t/>
            </a:r>
            <a:br>
              <a:rPr lang="cs-CZ" altLang="cs-CZ" sz="1800" i="1" dirty="0" smtClean="0">
                <a:latin typeface="Times New Roman" panose="02020603050405020304" pitchFamily="18" charset="0"/>
              </a:rPr>
            </a:br>
            <a:r>
              <a:rPr lang="en-US" altLang="cs-CZ" sz="2000" i="1" dirty="0" smtClean="0">
                <a:latin typeface="Times New Roman" panose="02020603050405020304" pitchFamily="18" charset="0"/>
              </a:rPr>
              <a:t>23</a:t>
            </a:r>
            <a:r>
              <a:rPr lang="en-US" altLang="cs-CZ" sz="2000" i="1" baseline="30000" dirty="0" smtClean="0">
                <a:latin typeface="Times New Roman" panose="02020603050405020304" pitchFamily="18" charset="0"/>
              </a:rPr>
              <a:t>rd</a:t>
            </a:r>
            <a:r>
              <a:rPr lang="en-US" altLang="cs-CZ" sz="2000" i="1" dirty="0" smtClean="0">
                <a:latin typeface="Times New Roman" panose="02020603050405020304" pitchFamily="18" charset="0"/>
              </a:rPr>
              <a:t> </a:t>
            </a:r>
            <a:r>
              <a:rPr lang="cs-CZ" altLang="cs-CZ" sz="2000" i="1" dirty="0" smtClean="0">
                <a:latin typeface="Times New Roman" panose="02020603050405020304" pitchFamily="18" charset="0"/>
              </a:rPr>
              <a:t>Sept. </a:t>
            </a:r>
            <a:r>
              <a:rPr lang="en-US" altLang="cs-CZ" sz="2000" i="1" dirty="0" smtClean="0">
                <a:latin typeface="Times New Roman" panose="02020603050405020304" pitchFamily="18" charset="0"/>
              </a:rPr>
              <a:t>2015</a:t>
            </a:r>
            <a:r>
              <a:rPr lang="cs-CZ" altLang="cs-CZ" sz="2000" i="1" dirty="0" smtClean="0">
                <a:latin typeface="Times New Roman" panose="02020603050405020304" pitchFamily="18" charset="0"/>
              </a:rPr>
              <a:t/>
            </a:r>
            <a:br>
              <a:rPr lang="cs-CZ" altLang="cs-CZ" sz="2000" i="1" dirty="0" smtClean="0">
                <a:latin typeface="Times New Roman" panose="02020603050405020304" pitchFamily="18" charset="0"/>
              </a:rPr>
            </a:br>
            <a:r>
              <a:rPr lang="cs-CZ" altLang="cs-CZ" sz="2000" dirty="0" smtClean="0">
                <a:latin typeface="Times New Roman" panose="02020603050405020304" pitchFamily="18" charset="0"/>
              </a:rPr>
              <a:t/>
            </a:r>
            <a:br>
              <a:rPr lang="cs-CZ" altLang="cs-CZ" sz="2000" dirty="0" smtClean="0">
                <a:latin typeface="Times New Roman" panose="02020603050405020304" pitchFamily="18" charset="0"/>
              </a:rPr>
            </a:br>
            <a:r>
              <a:rPr lang="cs-CZ" altLang="cs-CZ" sz="2000" dirty="0" smtClean="0">
                <a:latin typeface="Times New Roman" panose="02020603050405020304" pitchFamily="18" charset="0"/>
              </a:rPr>
              <a:t/>
            </a:r>
            <a:br>
              <a:rPr lang="cs-CZ" altLang="cs-CZ" sz="2000" dirty="0" smtClean="0">
                <a:latin typeface="Times New Roman" panose="02020603050405020304" pitchFamily="18" charset="0"/>
              </a:rPr>
            </a:br>
            <a:endParaRPr lang="cs-CZ" altLang="cs-CZ" sz="2000" dirty="0" smtClean="0">
              <a:latin typeface="Times New Roman" panose="02020603050405020304" pitchFamily="18" charset="0"/>
            </a:endParaRPr>
          </a:p>
        </p:txBody>
      </p:sp>
      <p:sp>
        <p:nvSpPr>
          <p:cNvPr id="4099" name="Rectangle 3"/>
          <p:cNvSpPr>
            <a:spLocks noGrp="1" noChangeArrowheads="1"/>
          </p:cNvSpPr>
          <p:nvPr>
            <p:ph type="subTitle" idx="1"/>
          </p:nvPr>
        </p:nvSpPr>
        <p:spPr>
          <a:xfrm>
            <a:off x="1401763" y="6524625"/>
            <a:ext cx="5257800" cy="333375"/>
          </a:xfrm>
        </p:spPr>
        <p:txBody>
          <a:bodyPr/>
          <a:lstStyle/>
          <a:p>
            <a:pPr eaLnBrk="1" hangingPunct="1"/>
            <a:endParaRPr lang="en-US" altLang="cs-CZ" sz="2800" smtClean="0"/>
          </a:p>
          <a:p>
            <a:pPr eaLnBrk="1" hangingPunct="1"/>
            <a:endParaRPr lang="en-US" altLang="cs-CZ" sz="2800" smtClean="0"/>
          </a:p>
          <a:p>
            <a:pPr eaLnBrk="1" hangingPunct="1"/>
            <a:endParaRPr lang="cs-CZ" altLang="cs-CZ" sz="2800" smtClean="0"/>
          </a:p>
        </p:txBody>
      </p:sp>
      <p:pic>
        <p:nvPicPr>
          <p:cNvPr id="4100" name="Obrázek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63938" y="539750"/>
            <a:ext cx="2095500"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Obdélník 1"/>
              <p:cNvSpPr/>
              <p:nvPr/>
            </p:nvSpPr>
            <p:spPr>
              <a:xfrm>
                <a:off x="1835696" y="188640"/>
                <a:ext cx="7902624" cy="627416"/>
              </a:xfrm>
              <a:prstGeom prst="rect">
                <a:avLst/>
              </a:prstGeom>
            </p:spPr>
            <p:txBody>
              <a:bodyPr wrap="square">
                <a:spAutoFit/>
              </a:bodyPr>
              <a:lstStyle/>
              <a:p>
                <a:r>
                  <a:rPr lang="cs-CZ" b="1" dirty="0" smtClean="0">
                    <a:effectLst/>
                    <a:latin typeface="Times New Roman" panose="02020603050405020304" pitchFamily="18" charset="0"/>
                    <a:ea typeface="MS Mincho" panose="02020609040205080304" pitchFamily="49" charset="-128"/>
                  </a:rPr>
                  <a:t> </a:t>
                </a:r>
                <a14:m>
                  <m:oMath xmlns:m="http://schemas.openxmlformats.org/officeDocument/2006/math">
                    <m:r>
                      <a:rPr lang="cs-CZ" b="1" i="1">
                        <a:effectLst/>
                        <a:latin typeface="Cambria Math" panose="02040503050406030204" pitchFamily="18" charset="0"/>
                        <a:ea typeface="MS Mincho" panose="02020609040205080304" pitchFamily="49" charset="-128"/>
                        <a:cs typeface="Times New Roman" panose="02020603050405020304" pitchFamily="18" charset="0"/>
                      </a:rPr>
                      <m:t>𝐞</m:t>
                    </m:r>
                    <m:r>
                      <a:rPr lang="cs-CZ" b="1" i="1">
                        <a:effectLst/>
                        <a:latin typeface="Cambria Math" panose="02040503050406030204" pitchFamily="18" charset="0"/>
                        <a:ea typeface="MS Mincho" panose="02020609040205080304" pitchFamily="49" charset="-128"/>
                        <a:cs typeface="Times New Roman" panose="02020603050405020304" pitchFamily="18" charset="0"/>
                      </a:rPr>
                      <m:t>=</m:t>
                    </m:r>
                    <m:d>
                      <m:dPr>
                        <m:ctrlPr>
                          <a:rPr lang="cs-CZ" i="1">
                            <a:effectLst/>
                            <a:latin typeface="Cambria Math" panose="02040503050406030204" pitchFamily="18" charset="0"/>
                          </a:rPr>
                        </m:ctrlPr>
                      </m:dPr>
                      <m:e>
                        <m:m>
                          <m:mPr>
                            <m:mcs>
                              <m:mc>
                                <m:mcPr>
                                  <m:count m:val="2"/>
                                  <m:mcJc m:val="center"/>
                                </m:mcPr>
                              </m:mc>
                            </m:mcs>
                            <m:ctrlPr>
                              <a:rPr lang="cs-CZ" i="1">
                                <a:effectLst/>
                                <a:latin typeface="Cambria Math" panose="02040503050406030204" pitchFamily="18" charset="0"/>
                              </a:rPr>
                            </m:ctrlPr>
                          </m:mPr>
                          <m:mr>
                            <m:e>
                              <m:sSub>
                                <m:sSubPr>
                                  <m:ctrlPr>
                                    <a:rPr lang="cs-CZ" i="1">
                                      <a:effectLst/>
                                      <a:latin typeface="Cambria Math" panose="02040503050406030204" pitchFamily="18" charset="0"/>
                                    </a:rPr>
                                  </m:ctrlPr>
                                </m:sSubPr>
                                <m:e>
                                  <m:r>
                                    <m:rPr>
                                      <m:sty m:val="p"/>
                                    </m:rPr>
                                    <a:rPr lang="cs-CZ">
                                      <a:effectLst/>
                                      <a:latin typeface="Cambria Math" panose="02040503050406030204" pitchFamily="18" charset="0"/>
                                      <a:ea typeface="MS Mincho" panose="02020609040205080304" pitchFamily="49" charset="-128"/>
                                      <a:cs typeface="Times New Roman" panose="02020603050405020304" pitchFamily="18" charset="0"/>
                                    </a:rPr>
                                    <m:t>e</m:t>
                                  </m:r>
                                </m:e>
                                <m:sub>
                                  <m:r>
                                    <a:rPr lang="cs-CZ" i="1">
                                      <a:effectLst/>
                                      <a:latin typeface="Cambria Math" panose="02040503050406030204" pitchFamily="18" charset="0"/>
                                      <a:ea typeface="MS Mincho" panose="02020609040205080304" pitchFamily="49" charset="-128"/>
                                      <a:cs typeface="Times New Roman" panose="02020603050405020304" pitchFamily="18" charset="0"/>
                                    </a:rPr>
                                    <m:t>11</m:t>
                                  </m:r>
                                </m:sub>
                              </m:sSub>
                            </m:e>
                            <m:e>
                              <m:sSub>
                                <m:sSubPr>
                                  <m:ctrlPr>
                                    <a:rPr lang="cs-CZ" i="1">
                                      <a:effectLst/>
                                      <a:latin typeface="Cambria Math" panose="02040503050406030204" pitchFamily="18" charset="0"/>
                                    </a:rPr>
                                  </m:ctrlPr>
                                </m:sSubPr>
                                <m:e>
                                  <m:r>
                                    <m:rPr>
                                      <m:sty m:val="p"/>
                                    </m:rPr>
                                    <a:rPr lang="cs-CZ">
                                      <a:effectLst/>
                                      <a:latin typeface="Cambria Math" panose="02040503050406030204" pitchFamily="18" charset="0"/>
                                      <a:ea typeface="MS Mincho" panose="02020609040205080304" pitchFamily="49" charset="-128"/>
                                      <a:cs typeface="Times New Roman" panose="02020603050405020304" pitchFamily="18" charset="0"/>
                                    </a:rPr>
                                    <m:t>e</m:t>
                                  </m:r>
                                </m:e>
                                <m:sub>
                                  <m:r>
                                    <a:rPr lang="cs-CZ" i="1">
                                      <a:effectLst/>
                                      <a:latin typeface="Cambria Math" panose="02040503050406030204" pitchFamily="18" charset="0"/>
                                      <a:ea typeface="MS Mincho" panose="02020609040205080304" pitchFamily="49" charset="-128"/>
                                      <a:cs typeface="Times New Roman" panose="02020603050405020304" pitchFamily="18" charset="0"/>
                                    </a:rPr>
                                    <m:t>12</m:t>
                                  </m:r>
                                </m:sub>
                              </m:sSub>
                            </m:e>
                          </m:mr>
                          <m:mr>
                            <m:e>
                              <m:sSub>
                                <m:sSubPr>
                                  <m:ctrlPr>
                                    <a:rPr lang="cs-CZ" i="1">
                                      <a:effectLst/>
                                      <a:latin typeface="Cambria Math" panose="02040503050406030204" pitchFamily="18" charset="0"/>
                                    </a:rPr>
                                  </m:ctrlPr>
                                </m:sSubPr>
                                <m:e>
                                  <m:r>
                                    <m:rPr>
                                      <m:sty m:val="p"/>
                                    </m:rPr>
                                    <a:rPr lang="cs-CZ">
                                      <a:effectLst/>
                                      <a:latin typeface="Cambria Math" panose="02040503050406030204" pitchFamily="18" charset="0"/>
                                      <a:ea typeface="MS Mincho" panose="02020609040205080304" pitchFamily="49" charset="-128"/>
                                      <a:cs typeface="Times New Roman" panose="02020603050405020304" pitchFamily="18" charset="0"/>
                                    </a:rPr>
                                    <m:t>e</m:t>
                                  </m:r>
                                </m:e>
                                <m:sub>
                                  <m:r>
                                    <a:rPr lang="cs-CZ" i="1">
                                      <a:effectLst/>
                                      <a:latin typeface="Cambria Math" panose="02040503050406030204" pitchFamily="18" charset="0"/>
                                      <a:ea typeface="MS Mincho" panose="02020609040205080304" pitchFamily="49" charset="-128"/>
                                      <a:cs typeface="Times New Roman" panose="02020603050405020304" pitchFamily="18" charset="0"/>
                                    </a:rPr>
                                    <m:t>21</m:t>
                                  </m:r>
                                </m:sub>
                              </m:sSub>
                            </m:e>
                            <m:e>
                              <m:sSub>
                                <m:sSubPr>
                                  <m:ctrlPr>
                                    <a:rPr lang="cs-CZ" i="1">
                                      <a:effectLst/>
                                      <a:latin typeface="Cambria Math" panose="02040503050406030204" pitchFamily="18" charset="0"/>
                                    </a:rPr>
                                  </m:ctrlPr>
                                </m:sSubPr>
                                <m:e>
                                  <m:r>
                                    <m:rPr>
                                      <m:sty m:val="p"/>
                                    </m:rPr>
                                    <a:rPr lang="cs-CZ">
                                      <a:effectLst/>
                                      <a:latin typeface="Cambria Math" panose="02040503050406030204" pitchFamily="18" charset="0"/>
                                      <a:ea typeface="MS Mincho" panose="02020609040205080304" pitchFamily="49" charset="-128"/>
                                      <a:cs typeface="Times New Roman" panose="02020603050405020304" pitchFamily="18" charset="0"/>
                                    </a:rPr>
                                    <m:t>e</m:t>
                                  </m:r>
                                </m:e>
                                <m:sub>
                                  <m:r>
                                    <a:rPr lang="cs-CZ" i="1">
                                      <a:effectLst/>
                                      <a:latin typeface="Cambria Math" panose="02040503050406030204" pitchFamily="18" charset="0"/>
                                      <a:ea typeface="MS Mincho" panose="02020609040205080304" pitchFamily="49" charset="-128"/>
                                      <a:cs typeface="Times New Roman" panose="02020603050405020304" pitchFamily="18" charset="0"/>
                                    </a:rPr>
                                    <m:t>22</m:t>
                                  </m:r>
                                </m:sub>
                              </m:sSub>
                            </m:e>
                          </m:mr>
                        </m:m>
                      </m:e>
                    </m:d>
                    <m:r>
                      <a:rPr lang="cs-CZ" i="1">
                        <a:effectLst/>
                        <a:latin typeface="Cambria Math" panose="02040503050406030204" pitchFamily="18" charset="0"/>
                        <a:ea typeface="MS Mincho" panose="02020609040205080304" pitchFamily="49" charset="-128"/>
                        <a:cs typeface="Times New Roman" panose="02020603050405020304" pitchFamily="18" charset="0"/>
                      </a:rPr>
                      <m:t>=</m:t>
                    </m:r>
                    <m:d>
                      <m:dPr>
                        <m:ctrlPr>
                          <a:rPr lang="cs-CZ" i="1">
                            <a:effectLst/>
                            <a:latin typeface="Cambria Math" panose="02040503050406030204" pitchFamily="18" charset="0"/>
                          </a:rPr>
                        </m:ctrlPr>
                      </m:dPr>
                      <m:e>
                        <m:m>
                          <m:mPr>
                            <m:mcs>
                              <m:mc>
                                <m:mcPr>
                                  <m:count m:val="2"/>
                                  <m:mcJc m:val="center"/>
                                </m:mcPr>
                              </m:mc>
                            </m:mcs>
                            <m:ctrlPr>
                              <a:rPr lang="cs-CZ" i="1">
                                <a:effectLst/>
                                <a:latin typeface="Cambria Math" panose="02040503050406030204" pitchFamily="18" charset="0"/>
                              </a:rPr>
                            </m:ctrlPr>
                          </m:mPr>
                          <m:mr>
                            <m:e>
                              <m:sSub>
                                <m:sSubPr>
                                  <m:ctrlPr>
                                    <a:rPr lang="cs-CZ" i="1">
                                      <a:effectLst/>
                                      <a:latin typeface="Cambria Math" panose="02040503050406030204" pitchFamily="18" charset="0"/>
                                    </a:rPr>
                                  </m:ctrlPr>
                                </m:sSubPr>
                                <m:e>
                                  <m:r>
                                    <a:rPr lang="cs-CZ" i="1">
                                      <a:effectLst/>
                                      <a:latin typeface="Cambria Math" panose="02040503050406030204" pitchFamily="18" charset="0"/>
                                      <a:ea typeface="MS Mincho" panose="02020609040205080304" pitchFamily="49" charset="-128"/>
                                      <a:cs typeface="Times New Roman" panose="02020603050405020304" pitchFamily="18" charset="0"/>
                                    </a:rPr>
                                    <m:t>𝜖</m:t>
                                  </m:r>
                                </m:e>
                                <m:sub>
                                  <m:r>
                                    <a:rPr lang="cs-CZ" i="1">
                                      <a:effectLst/>
                                      <a:latin typeface="Cambria Math" panose="02040503050406030204" pitchFamily="18" charset="0"/>
                                      <a:ea typeface="MS Mincho" panose="02020609040205080304" pitchFamily="49" charset="-128"/>
                                      <a:cs typeface="Times New Roman" panose="02020603050405020304" pitchFamily="18" charset="0"/>
                                    </a:rPr>
                                    <m:t>11</m:t>
                                  </m:r>
                                </m:sub>
                              </m:sSub>
                            </m:e>
                            <m:e>
                              <m:sSub>
                                <m:sSubPr>
                                  <m:ctrlPr>
                                    <a:rPr lang="cs-CZ" i="1">
                                      <a:effectLst/>
                                      <a:latin typeface="Cambria Math" panose="02040503050406030204" pitchFamily="18" charset="0"/>
                                    </a:rPr>
                                  </m:ctrlPr>
                                </m:sSubPr>
                                <m:e>
                                  <m:r>
                                    <a:rPr lang="cs-CZ" i="1">
                                      <a:effectLst/>
                                      <a:latin typeface="Cambria Math" panose="02040503050406030204" pitchFamily="18" charset="0"/>
                                      <a:ea typeface="MS Mincho" panose="02020609040205080304" pitchFamily="49" charset="-128"/>
                                      <a:cs typeface="Times New Roman" panose="02020603050405020304" pitchFamily="18" charset="0"/>
                                    </a:rPr>
                                    <m:t>(</m:t>
                                  </m:r>
                                  <m:r>
                                    <a:rPr lang="cs-CZ" i="1">
                                      <a:effectLst/>
                                      <a:latin typeface="Cambria Math" panose="02040503050406030204" pitchFamily="18" charset="0"/>
                                      <a:ea typeface="MS Mincho" panose="02020609040205080304" pitchFamily="49" charset="-128"/>
                                      <a:cs typeface="Times New Roman" panose="02020603050405020304" pitchFamily="18" charset="0"/>
                                    </a:rPr>
                                    <m:t>𝜖</m:t>
                                  </m:r>
                                </m:e>
                                <m:sub>
                                  <m:r>
                                    <a:rPr lang="cs-CZ" i="1">
                                      <a:effectLst/>
                                      <a:latin typeface="Cambria Math" panose="02040503050406030204" pitchFamily="18" charset="0"/>
                                      <a:ea typeface="MS Mincho" panose="02020609040205080304" pitchFamily="49" charset="-128"/>
                                      <a:cs typeface="Times New Roman" panose="02020603050405020304" pitchFamily="18" charset="0"/>
                                    </a:rPr>
                                    <m:t>12</m:t>
                                  </m:r>
                                </m:sub>
                              </m:sSub>
                              <m:r>
                                <a:rPr lang="cs-CZ" i="1">
                                  <a:effectLst/>
                                  <a:latin typeface="Cambria Math" panose="02040503050406030204" pitchFamily="18" charset="0"/>
                                  <a:ea typeface="MS Mincho" panose="02020609040205080304" pitchFamily="49" charset="-128"/>
                                  <a:cs typeface="Times New Roman" panose="02020603050405020304" pitchFamily="18" charset="0"/>
                                </a:rPr>
                                <m:t>+</m:t>
                              </m:r>
                              <m:sSub>
                                <m:sSubPr>
                                  <m:ctrlPr>
                                    <a:rPr lang="cs-CZ" i="1">
                                      <a:effectLst/>
                                      <a:latin typeface="Cambria Math" panose="02040503050406030204" pitchFamily="18" charset="0"/>
                                    </a:rPr>
                                  </m:ctrlPr>
                                </m:sSubPr>
                                <m:e>
                                  <m:r>
                                    <a:rPr lang="cs-CZ" i="1">
                                      <a:effectLst/>
                                      <a:latin typeface="Cambria Math" panose="02040503050406030204" pitchFamily="18" charset="0"/>
                                      <a:ea typeface="MS Mincho" panose="02020609040205080304" pitchFamily="49" charset="-128"/>
                                      <a:cs typeface="Times New Roman" panose="02020603050405020304" pitchFamily="18" charset="0"/>
                                    </a:rPr>
                                    <m:t>𝜖</m:t>
                                  </m:r>
                                </m:e>
                                <m:sub>
                                  <m:r>
                                    <a:rPr lang="cs-CZ" i="1">
                                      <a:effectLst/>
                                      <a:latin typeface="Cambria Math" panose="02040503050406030204" pitchFamily="18" charset="0"/>
                                      <a:ea typeface="MS Mincho" panose="02020609040205080304" pitchFamily="49" charset="-128"/>
                                      <a:cs typeface="Times New Roman" panose="02020603050405020304" pitchFamily="18" charset="0"/>
                                    </a:rPr>
                                    <m:t>21</m:t>
                                  </m:r>
                                </m:sub>
                              </m:sSub>
                              <m:r>
                                <a:rPr lang="cs-CZ" i="1">
                                  <a:effectLst/>
                                  <a:latin typeface="Cambria Math" panose="02040503050406030204" pitchFamily="18" charset="0"/>
                                  <a:ea typeface="MS Mincho" panose="02020609040205080304" pitchFamily="49" charset="-128"/>
                                  <a:cs typeface="Times New Roman" panose="02020603050405020304" pitchFamily="18" charset="0"/>
                                </a:rPr>
                                <m:t>)/2</m:t>
                              </m:r>
                            </m:e>
                          </m:mr>
                          <m:mr>
                            <m:e>
                              <m:sSub>
                                <m:sSubPr>
                                  <m:ctrlPr>
                                    <a:rPr lang="cs-CZ" i="1">
                                      <a:effectLst/>
                                      <a:latin typeface="Cambria Math" panose="02040503050406030204" pitchFamily="18" charset="0"/>
                                    </a:rPr>
                                  </m:ctrlPr>
                                </m:sSubPr>
                                <m:e>
                                  <m:r>
                                    <a:rPr lang="cs-CZ" i="1">
                                      <a:effectLst/>
                                      <a:latin typeface="Cambria Math" panose="02040503050406030204" pitchFamily="18" charset="0"/>
                                      <a:ea typeface="MS Mincho" panose="02020609040205080304" pitchFamily="49" charset="-128"/>
                                      <a:cs typeface="Times New Roman" panose="02020603050405020304" pitchFamily="18" charset="0"/>
                                    </a:rPr>
                                    <m:t>(</m:t>
                                  </m:r>
                                  <m:r>
                                    <a:rPr lang="cs-CZ" i="1">
                                      <a:effectLst/>
                                      <a:latin typeface="Cambria Math" panose="02040503050406030204" pitchFamily="18" charset="0"/>
                                      <a:ea typeface="MS Mincho" panose="02020609040205080304" pitchFamily="49" charset="-128"/>
                                      <a:cs typeface="Times New Roman" panose="02020603050405020304" pitchFamily="18" charset="0"/>
                                    </a:rPr>
                                    <m:t>𝜖</m:t>
                                  </m:r>
                                </m:e>
                                <m:sub>
                                  <m:r>
                                    <a:rPr lang="cs-CZ" i="1">
                                      <a:effectLst/>
                                      <a:latin typeface="Cambria Math" panose="02040503050406030204" pitchFamily="18" charset="0"/>
                                      <a:ea typeface="MS Mincho" panose="02020609040205080304" pitchFamily="49" charset="-128"/>
                                      <a:cs typeface="Times New Roman" panose="02020603050405020304" pitchFamily="18" charset="0"/>
                                    </a:rPr>
                                    <m:t>12</m:t>
                                  </m:r>
                                </m:sub>
                              </m:sSub>
                              <m:r>
                                <a:rPr lang="cs-CZ" i="1">
                                  <a:effectLst/>
                                  <a:latin typeface="Cambria Math" panose="02040503050406030204" pitchFamily="18" charset="0"/>
                                  <a:ea typeface="MS Mincho" panose="02020609040205080304" pitchFamily="49" charset="-128"/>
                                  <a:cs typeface="Times New Roman" panose="02020603050405020304" pitchFamily="18" charset="0"/>
                                </a:rPr>
                                <m:t>+</m:t>
                              </m:r>
                              <m:sSub>
                                <m:sSubPr>
                                  <m:ctrlPr>
                                    <a:rPr lang="cs-CZ" i="1">
                                      <a:effectLst/>
                                      <a:latin typeface="Cambria Math" panose="02040503050406030204" pitchFamily="18" charset="0"/>
                                    </a:rPr>
                                  </m:ctrlPr>
                                </m:sSubPr>
                                <m:e>
                                  <m:r>
                                    <a:rPr lang="cs-CZ" i="1">
                                      <a:effectLst/>
                                      <a:latin typeface="Cambria Math" panose="02040503050406030204" pitchFamily="18" charset="0"/>
                                      <a:ea typeface="MS Mincho" panose="02020609040205080304" pitchFamily="49" charset="-128"/>
                                      <a:cs typeface="Times New Roman" panose="02020603050405020304" pitchFamily="18" charset="0"/>
                                    </a:rPr>
                                    <m:t>𝜖</m:t>
                                  </m:r>
                                </m:e>
                                <m:sub>
                                  <m:r>
                                    <a:rPr lang="cs-CZ" i="1">
                                      <a:effectLst/>
                                      <a:latin typeface="Cambria Math" panose="02040503050406030204" pitchFamily="18" charset="0"/>
                                      <a:ea typeface="MS Mincho" panose="02020609040205080304" pitchFamily="49" charset="-128"/>
                                      <a:cs typeface="Times New Roman" panose="02020603050405020304" pitchFamily="18" charset="0"/>
                                    </a:rPr>
                                    <m:t>21</m:t>
                                  </m:r>
                                </m:sub>
                              </m:sSub>
                              <m:r>
                                <a:rPr lang="cs-CZ" i="1">
                                  <a:effectLst/>
                                  <a:latin typeface="Cambria Math" panose="02040503050406030204" pitchFamily="18" charset="0"/>
                                  <a:ea typeface="MS Mincho" panose="02020609040205080304" pitchFamily="49" charset="-128"/>
                                  <a:cs typeface="Times New Roman" panose="02020603050405020304" pitchFamily="18" charset="0"/>
                                </a:rPr>
                                <m:t>)/2</m:t>
                              </m:r>
                            </m:e>
                            <m:e>
                              <m:sSub>
                                <m:sSubPr>
                                  <m:ctrlPr>
                                    <a:rPr lang="cs-CZ" i="1">
                                      <a:effectLst/>
                                      <a:latin typeface="Cambria Math" panose="02040503050406030204" pitchFamily="18" charset="0"/>
                                    </a:rPr>
                                  </m:ctrlPr>
                                </m:sSubPr>
                                <m:e>
                                  <m:r>
                                    <a:rPr lang="cs-CZ" i="1">
                                      <a:effectLst/>
                                      <a:latin typeface="Cambria Math" panose="02040503050406030204" pitchFamily="18" charset="0"/>
                                      <a:ea typeface="MS Mincho" panose="02020609040205080304" pitchFamily="49" charset="-128"/>
                                      <a:cs typeface="Times New Roman" panose="02020603050405020304" pitchFamily="18" charset="0"/>
                                    </a:rPr>
                                    <m:t>𝜖</m:t>
                                  </m:r>
                                </m:e>
                                <m:sub>
                                  <m:r>
                                    <a:rPr lang="cs-CZ" i="1">
                                      <a:effectLst/>
                                      <a:latin typeface="Cambria Math" panose="02040503050406030204" pitchFamily="18" charset="0"/>
                                      <a:ea typeface="MS Mincho" panose="02020609040205080304" pitchFamily="49" charset="-128"/>
                                      <a:cs typeface="Times New Roman" panose="02020603050405020304" pitchFamily="18" charset="0"/>
                                    </a:rPr>
                                    <m:t>22</m:t>
                                  </m:r>
                                </m:sub>
                              </m:sSub>
                            </m:e>
                          </m:mr>
                        </m:m>
                      </m:e>
                    </m:d>
                  </m:oMath>
                </a14:m>
                <a:endParaRPr lang="cs-CZ" dirty="0"/>
              </a:p>
            </p:txBody>
          </p:sp>
        </mc:Choice>
        <mc:Fallback xmlns="">
          <p:sp>
            <p:nvSpPr>
              <p:cNvPr id="2" name="Obdélník 1"/>
              <p:cNvSpPr>
                <a:spLocks noRot="1" noChangeAspect="1" noMove="1" noResize="1" noEditPoints="1" noAdjustHandles="1" noChangeArrowheads="1" noChangeShapeType="1" noTextEdit="1"/>
              </p:cNvSpPr>
              <p:nvPr/>
            </p:nvSpPr>
            <p:spPr>
              <a:xfrm>
                <a:off x="1835696" y="188640"/>
                <a:ext cx="7902624" cy="627416"/>
              </a:xfrm>
              <a:prstGeom prst="rect">
                <a:avLst/>
              </a:prstGeom>
              <a:blipFill rotWithShape="0">
                <a:blip r:embed="rId2"/>
                <a:stretch>
                  <a:fillRect/>
                </a:stretch>
              </a:blipFill>
            </p:spPr>
            <p:txBody>
              <a:bodyPr/>
              <a:lstStyle/>
              <a:p>
                <a:r>
                  <a:rPr lang="cs-CZ">
                    <a:noFill/>
                  </a:rPr>
                  <a:t> </a:t>
                </a:r>
              </a:p>
            </p:txBody>
          </p:sp>
        </mc:Fallback>
      </mc:AlternateContent>
      <p:sp>
        <p:nvSpPr>
          <p:cNvPr id="3" name="Obdélník 2"/>
          <p:cNvSpPr/>
          <p:nvPr/>
        </p:nvSpPr>
        <p:spPr>
          <a:xfrm>
            <a:off x="665312" y="936509"/>
            <a:ext cx="9577064" cy="3276282"/>
          </a:xfrm>
          <a:prstGeom prst="rect">
            <a:avLst/>
          </a:prstGeom>
        </p:spPr>
        <p:txBody>
          <a:bodyPr wrap="square">
            <a:spAutoFit/>
          </a:bodyPr>
          <a:lstStyle/>
          <a:p>
            <a:pPr algn="just">
              <a:lnSpc>
                <a:spcPct val="150000"/>
              </a:lnSpc>
              <a:spcAft>
                <a:spcPts val="600"/>
              </a:spcAft>
            </a:pPr>
            <a:r>
              <a:rPr lang="en-GB" dirty="0" smtClean="0">
                <a:effectLst/>
                <a:latin typeface="Times New Roman" panose="02020603050405020304" pitchFamily="18" charset="0"/>
                <a:ea typeface="Times New Roman" panose="02020603050405020304" pitchFamily="18" charset="0"/>
              </a:rPr>
              <a:t>a </a:t>
            </a:r>
            <a:r>
              <a:rPr lang="en-GB" dirty="0" err="1" smtClean="0">
                <a:effectLst/>
                <a:latin typeface="Times New Roman" panose="02020603050405020304" pitchFamily="18" charset="0"/>
                <a:ea typeface="Times New Roman" panose="02020603050405020304" pitchFamily="18" charset="0"/>
              </a:rPr>
              <a:t>parametry</a:t>
            </a:r>
            <a:r>
              <a:rPr lang="en-GB" dirty="0" smtClean="0">
                <a:effectLst/>
                <a:latin typeface="Times New Roman" panose="02020603050405020304" pitchFamily="18" charset="0"/>
                <a:ea typeface="Times New Roman" panose="02020603050405020304" pitchFamily="18" charset="0"/>
              </a:rPr>
              <a:t> </a:t>
            </a:r>
            <a:r>
              <a:rPr lang="en-GB" dirty="0" err="1" smtClean="0">
                <a:effectLst/>
                <a:latin typeface="Times New Roman" panose="02020603050405020304" pitchFamily="18" charset="0"/>
                <a:ea typeface="Times New Roman" panose="02020603050405020304" pitchFamily="18" charset="0"/>
              </a:rPr>
              <a:t>deformace</a:t>
            </a:r>
            <a:r>
              <a:rPr lang="en-GB" dirty="0" smtClean="0">
                <a:effectLst/>
                <a:latin typeface="Times New Roman" panose="02020603050405020304" pitchFamily="18" charset="0"/>
                <a:ea typeface="Times New Roman" panose="02020603050405020304" pitchFamily="18" charset="0"/>
              </a:rPr>
              <a:t> </a:t>
            </a:r>
            <a:r>
              <a:rPr lang="en-GB" dirty="0" err="1" smtClean="0">
                <a:effectLst/>
                <a:latin typeface="Times New Roman" panose="02020603050405020304" pitchFamily="18" charset="0"/>
                <a:ea typeface="Times New Roman" panose="02020603050405020304" pitchFamily="18" charset="0"/>
              </a:rPr>
              <a:t>jsou</a:t>
            </a:r>
            <a:r>
              <a:rPr lang="en-GB" dirty="0" smtClean="0">
                <a:effectLst/>
                <a:latin typeface="Times New Roman" panose="02020603050405020304" pitchFamily="18" charset="0"/>
                <a:ea typeface="Times New Roman" panose="02020603050405020304" pitchFamily="18" charset="0"/>
              </a:rPr>
              <a:t>:</a:t>
            </a:r>
            <a:endParaRPr lang="cs-CZ" dirty="0" smtClean="0">
              <a:effectLst/>
              <a:latin typeface="Times New Roman" panose="02020603050405020304" pitchFamily="18" charset="0"/>
              <a:ea typeface="Times New Roman" panose="02020603050405020304" pitchFamily="18" charset="0"/>
            </a:endParaRPr>
          </a:p>
          <a:p>
            <a:pPr indent="183515" algn="just">
              <a:lnSpc>
                <a:spcPct val="115000"/>
              </a:lnSpc>
              <a:spcAft>
                <a:spcPts val="600"/>
              </a:spcAft>
            </a:pPr>
            <a:r>
              <a:rPr lang="en-GB" dirty="0" smtClean="0">
                <a:effectLst/>
                <a:latin typeface="Times New Roman" panose="02020603050405020304" pitchFamily="18" charset="0"/>
                <a:ea typeface="Times New Roman" panose="02020603050405020304" pitchFamily="18" charset="0"/>
              </a:rPr>
              <a:t>Δ</a:t>
            </a:r>
            <a:r>
              <a:rPr lang="it-IT" dirty="0" smtClean="0">
                <a:effectLst/>
                <a:latin typeface="Times New Roman" panose="02020603050405020304" pitchFamily="18" charset="0"/>
                <a:ea typeface="Times New Roman" panose="02020603050405020304" pitchFamily="18" charset="0"/>
              </a:rPr>
              <a:t>   = e</a:t>
            </a:r>
            <a:r>
              <a:rPr lang="it-IT" baseline="-25000" dirty="0" smtClean="0">
                <a:effectLst/>
                <a:latin typeface="Times New Roman" panose="02020603050405020304" pitchFamily="18" charset="0"/>
                <a:ea typeface="Times New Roman" panose="02020603050405020304" pitchFamily="18" charset="0"/>
              </a:rPr>
              <a:t>11 </a:t>
            </a:r>
            <a:r>
              <a:rPr lang="it-IT" dirty="0" smtClean="0">
                <a:effectLst/>
                <a:latin typeface="Times New Roman" panose="02020603050405020304" pitchFamily="18" charset="0"/>
                <a:ea typeface="Times New Roman" panose="02020603050405020304" pitchFamily="18" charset="0"/>
              </a:rPr>
              <a:t>+ e</a:t>
            </a:r>
            <a:r>
              <a:rPr lang="it-IT" baseline="-25000" dirty="0" smtClean="0">
                <a:effectLst/>
                <a:latin typeface="Times New Roman" panose="02020603050405020304" pitchFamily="18" charset="0"/>
                <a:ea typeface="Times New Roman" panose="02020603050405020304" pitchFamily="18" charset="0"/>
              </a:rPr>
              <a:t>22</a:t>
            </a:r>
            <a:r>
              <a:rPr lang="it-IT" dirty="0" smtClean="0">
                <a:effectLst/>
                <a:latin typeface="Times New Roman" panose="02020603050405020304" pitchFamily="18" charset="0"/>
                <a:ea typeface="Times New Roman" panose="02020603050405020304" pitchFamily="18" charset="0"/>
              </a:rPr>
              <a:t>		            total dilatation (úplná dilatace)</a:t>
            </a:r>
            <a:endParaRPr lang="cs-CZ" dirty="0" smtClean="0">
              <a:effectLst/>
              <a:latin typeface="Times New Roman" panose="02020603050405020304" pitchFamily="18" charset="0"/>
              <a:ea typeface="Times New Roman" panose="02020603050405020304" pitchFamily="18" charset="0"/>
            </a:endParaRPr>
          </a:p>
          <a:p>
            <a:pPr indent="183515" algn="just">
              <a:lnSpc>
                <a:spcPct val="115000"/>
              </a:lnSpc>
              <a:spcAft>
                <a:spcPts val="600"/>
              </a:spcAft>
            </a:pPr>
            <a:r>
              <a:rPr lang="en-GB" i="1" dirty="0" smtClean="0">
                <a:effectLst/>
                <a:latin typeface="Times New Roman" panose="02020603050405020304" pitchFamily="18" charset="0"/>
                <a:ea typeface="Times New Roman" panose="02020603050405020304" pitchFamily="18" charset="0"/>
              </a:rPr>
              <a:t>γ</a:t>
            </a:r>
            <a:r>
              <a:rPr lang="it-IT" baseline="-25000" dirty="0" smtClean="0">
                <a:effectLst/>
                <a:latin typeface="Times New Roman" panose="02020603050405020304" pitchFamily="18" charset="0"/>
                <a:ea typeface="Times New Roman" panose="02020603050405020304" pitchFamily="18" charset="0"/>
              </a:rPr>
              <a:t>1   </a:t>
            </a:r>
            <a:r>
              <a:rPr lang="it-IT" dirty="0" smtClean="0">
                <a:effectLst/>
                <a:latin typeface="Times New Roman" panose="02020603050405020304" pitchFamily="18" charset="0"/>
                <a:ea typeface="Times New Roman" panose="02020603050405020304" pitchFamily="18" charset="0"/>
              </a:rPr>
              <a:t>= e</a:t>
            </a:r>
            <a:r>
              <a:rPr lang="it-IT" baseline="-25000" dirty="0" smtClean="0">
                <a:effectLst/>
                <a:latin typeface="Times New Roman" panose="02020603050405020304" pitchFamily="18" charset="0"/>
                <a:ea typeface="Times New Roman" panose="02020603050405020304" pitchFamily="18" charset="0"/>
              </a:rPr>
              <a:t>11 </a:t>
            </a:r>
            <a:r>
              <a:rPr lang="it-IT" dirty="0" smtClean="0">
                <a:effectLst/>
                <a:latin typeface="Times New Roman" panose="02020603050405020304" pitchFamily="18" charset="0"/>
                <a:ea typeface="Times New Roman" panose="02020603050405020304" pitchFamily="18" charset="0"/>
              </a:rPr>
              <a:t>- e</a:t>
            </a:r>
            <a:r>
              <a:rPr lang="it-IT" baseline="-25000" dirty="0" smtClean="0">
                <a:effectLst/>
                <a:latin typeface="Times New Roman" panose="02020603050405020304" pitchFamily="18" charset="0"/>
                <a:ea typeface="Times New Roman" panose="02020603050405020304" pitchFamily="18" charset="0"/>
              </a:rPr>
              <a:t>22		</a:t>
            </a:r>
            <a:r>
              <a:rPr lang="cs-CZ" dirty="0" smtClean="0">
                <a:effectLst/>
                <a:latin typeface="Times New Roman" panose="02020603050405020304" pitchFamily="18" charset="0"/>
                <a:ea typeface="Times New Roman" panose="02020603050405020304" pitchFamily="18" charset="0"/>
              </a:rPr>
              <a:t>            </a:t>
            </a:r>
            <a:r>
              <a:rPr lang="it-IT" dirty="0" smtClean="0">
                <a:effectLst/>
                <a:latin typeface="Times New Roman" panose="02020603050405020304" pitchFamily="18" charset="0"/>
                <a:ea typeface="Times New Roman" panose="02020603050405020304" pitchFamily="18" charset="0"/>
              </a:rPr>
              <a:t>pure cut (čistý střih)</a:t>
            </a:r>
            <a:endParaRPr lang="cs-CZ" dirty="0" smtClean="0">
              <a:effectLst/>
              <a:latin typeface="Times New Roman" panose="02020603050405020304" pitchFamily="18" charset="0"/>
              <a:ea typeface="Times New Roman" panose="02020603050405020304" pitchFamily="18" charset="0"/>
            </a:endParaRPr>
          </a:p>
          <a:p>
            <a:pPr indent="183515" algn="just">
              <a:lnSpc>
                <a:spcPct val="115000"/>
              </a:lnSpc>
              <a:spcAft>
                <a:spcPts val="600"/>
              </a:spcAft>
            </a:pPr>
            <a:r>
              <a:rPr lang="en-GB" i="1" dirty="0" smtClean="0">
                <a:effectLst/>
                <a:latin typeface="Times New Roman" panose="02020603050405020304" pitchFamily="18" charset="0"/>
                <a:ea typeface="Times New Roman" panose="02020603050405020304" pitchFamily="18" charset="0"/>
              </a:rPr>
              <a:t>γ</a:t>
            </a:r>
            <a:r>
              <a:rPr lang="en-GB" baseline="-25000" dirty="0" smtClean="0">
                <a:effectLst/>
                <a:latin typeface="Times New Roman" panose="02020603050405020304" pitchFamily="18" charset="0"/>
                <a:ea typeface="Times New Roman" panose="02020603050405020304" pitchFamily="18" charset="0"/>
              </a:rPr>
              <a:t>2    </a:t>
            </a:r>
            <a:r>
              <a:rPr lang="en-GB" dirty="0" smtClean="0">
                <a:effectLst/>
                <a:latin typeface="Times New Roman" panose="02020603050405020304" pitchFamily="18" charset="0"/>
                <a:ea typeface="Times New Roman" panose="02020603050405020304" pitchFamily="18" charset="0"/>
              </a:rPr>
              <a:t>= 2e</a:t>
            </a:r>
            <a:r>
              <a:rPr lang="en-GB" baseline="-25000" dirty="0" smtClean="0">
                <a:effectLst/>
                <a:latin typeface="Times New Roman" panose="02020603050405020304" pitchFamily="18" charset="0"/>
                <a:ea typeface="Times New Roman" panose="02020603050405020304" pitchFamily="18" charset="0"/>
              </a:rPr>
              <a:t>12		                 </a:t>
            </a:r>
            <a:r>
              <a:rPr lang="en-GB" dirty="0" smtClean="0">
                <a:effectLst/>
                <a:latin typeface="Times New Roman" panose="02020603050405020304" pitchFamily="18" charset="0"/>
                <a:ea typeface="Times New Roman" panose="02020603050405020304" pitchFamily="18" charset="0"/>
              </a:rPr>
              <a:t>technical cut (</a:t>
            </a:r>
            <a:r>
              <a:rPr lang="en-GB" dirty="0" err="1" smtClean="0">
                <a:effectLst/>
                <a:latin typeface="Times New Roman" panose="02020603050405020304" pitchFamily="18" charset="0"/>
                <a:ea typeface="Times New Roman" panose="02020603050405020304" pitchFamily="18" charset="0"/>
              </a:rPr>
              <a:t>technický</a:t>
            </a:r>
            <a:r>
              <a:rPr lang="en-GB" dirty="0" smtClean="0">
                <a:effectLst/>
                <a:latin typeface="Times New Roman" panose="02020603050405020304" pitchFamily="18" charset="0"/>
                <a:ea typeface="Times New Roman" panose="02020603050405020304" pitchFamily="18" charset="0"/>
              </a:rPr>
              <a:t> </a:t>
            </a:r>
            <a:r>
              <a:rPr lang="en-GB" dirty="0" err="1" smtClean="0">
                <a:effectLst/>
                <a:latin typeface="Times New Roman" panose="02020603050405020304" pitchFamily="18" charset="0"/>
                <a:ea typeface="Times New Roman" panose="02020603050405020304" pitchFamily="18" charset="0"/>
              </a:rPr>
              <a:t>střih</a:t>
            </a:r>
            <a:r>
              <a:rPr lang="en-GB" dirty="0" smtClean="0">
                <a:effectLst/>
                <a:latin typeface="Times New Roman" panose="02020603050405020304" pitchFamily="18" charset="0"/>
                <a:ea typeface="Times New Roman" panose="02020603050405020304" pitchFamily="18" charset="0"/>
              </a:rPr>
              <a:t>)</a:t>
            </a:r>
            <a:endParaRPr lang="cs-CZ" dirty="0" smtClean="0">
              <a:effectLst/>
              <a:latin typeface="Times New Roman" panose="02020603050405020304" pitchFamily="18" charset="0"/>
              <a:ea typeface="Times New Roman" panose="02020603050405020304" pitchFamily="18" charset="0"/>
            </a:endParaRPr>
          </a:p>
          <a:p>
            <a:pPr indent="183515" algn="just">
              <a:lnSpc>
                <a:spcPct val="115000"/>
              </a:lnSpc>
              <a:spcAft>
                <a:spcPts val="600"/>
              </a:spcAft>
            </a:pPr>
            <a:r>
              <a:rPr lang="en-GB" i="1" dirty="0" smtClean="0">
                <a:effectLst/>
                <a:latin typeface="Times New Roman" panose="02020603050405020304" pitchFamily="18" charset="0"/>
                <a:ea typeface="Times New Roman" panose="02020603050405020304" pitchFamily="18" charset="0"/>
              </a:rPr>
              <a:t>γ</a:t>
            </a:r>
            <a:r>
              <a:rPr lang="en-GB" dirty="0" smtClean="0">
                <a:effectLst/>
                <a:latin typeface="Times New Roman" panose="02020603050405020304" pitchFamily="18" charset="0"/>
                <a:ea typeface="Times New Roman" panose="02020603050405020304" pitchFamily="18" charset="0"/>
              </a:rPr>
              <a:t>    = (</a:t>
            </a:r>
            <a:r>
              <a:rPr lang="en-GB" i="1" dirty="0" smtClean="0">
                <a:effectLst/>
                <a:latin typeface="Times New Roman" panose="02020603050405020304" pitchFamily="18" charset="0"/>
                <a:ea typeface="Times New Roman" panose="02020603050405020304" pitchFamily="18" charset="0"/>
              </a:rPr>
              <a:t>γ</a:t>
            </a:r>
            <a:r>
              <a:rPr lang="en-GB" baseline="-25000" dirty="0" smtClean="0">
                <a:effectLst/>
                <a:latin typeface="Times New Roman" panose="02020603050405020304" pitchFamily="18" charset="0"/>
                <a:ea typeface="Times New Roman" panose="02020603050405020304" pitchFamily="18" charset="0"/>
              </a:rPr>
              <a:t>1</a:t>
            </a:r>
            <a:r>
              <a:rPr lang="en-GB" baseline="30000" dirty="0" smtClean="0">
                <a:effectLst/>
                <a:latin typeface="Times New Roman" panose="02020603050405020304" pitchFamily="18" charset="0"/>
                <a:ea typeface="Times New Roman" panose="02020603050405020304" pitchFamily="18" charset="0"/>
              </a:rPr>
              <a:t>2</a:t>
            </a:r>
            <a:r>
              <a:rPr lang="en-GB" dirty="0" smtClean="0">
                <a:effectLst/>
                <a:latin typeface="Times New Roman" panose="02020603050405020304" pitchFamily="18" charset="0"/>
                <a:ea typeface="Times New Roman" panose="02020603050405020304" pitchFamily="18" charset="0"/>
              </a:rPr>
              <a:t> + </a:t>
            </a:r>
            <a:r>
              <a:rPr lang="en-GB" i="1" dirty="0" smtClean="0">
                <a:effectLst/>
                <a:latin typeface="Times New Roman" panose="02020603050405020304" pitchFamily="18" charset="0"/>
                <a:ea typeface="Times New Roman" panose="02020603050405020304" pitchFamily="18" charset="0"/>
              </a:rPr>
              <a:t>γ</a:t>
            </a:r>
            <a:r>
              <a:rPr lang="en-GB" baseline="-25000" dirty="0" smtClean="0">
                <a:effectLst/>
                <a:latin typeface="Times New Roman" panose="02020603050405020304" pitchFamily="18" charset="0"/>
                <a:ea typeface="Times New Roman" panose="02020603050405020304" pitchFamily="18" charset="0"/>
              </a:rPr>
              <a:t>2</a:t>
            </a:r>
            <a:r>
              <a:rPr lang="en-GB" baseline="30000" dirty="0" smtClean="0">
                <a:effectLst/>
                <a:latin typeface="Times New Roman" panose="02020603050405020304" pitchFamily="18" charset="0"/>
                <a:ea typeface="Times New Roman" panose="02020603050405020304" pitchFamily="18" charset="0"/>
              </a:rPr>
              <a:t>2</a:t>
            </a:r>
            <a:r>
              <a:rPr lang="en-GB" dirty="0" smtClean="0">
                <a:effectLst/>
                <a:latin typeface="Times New Roman" panose="02020603050405020304" pitchFamily="18" charset="0"/>
                <a:ea typeface="Times New Roman" panose="02020603050405020304" pitchFamily="18" charset="0"/>
              </a:rPr>
              <a:t>)</a:t>
            </a:r>
            <a:r>
              <a:rPr lang="en-GB" baseline="30000" dirty="0" smtClean="0">
                <a:effectLst/>
                <a:latin typeface="Times New Roman" panose="02020603050405020304" pitchFamily="18" charset="0"/>
                <a:ea typeface="Times New Roman" panose="02020603050405020304" pitchFamily="18" charset="0"/>
              </a:rPr>
              <a:t>1/2</a:t>
            </a:r>
            <a:r>
              <a:rPr lang="en-GB" dirty="0" smtClean="0">
                <a:effectLst/>
                <a:latin typeface="Times New Roman" panose="02020603050405020304" pitchFamily="18" charset="0"/>
                <a:ea typeface="Times New Roman" panose="02020603050405020304" pitchFamily="18" charset="0"/>
              </a:rPr>
              <a:t> 		           total cut (</a:t>
            </a:r>
            <a:r>
              <a:rPr lang="en-GB" dirty="0" err="1" smtClean="0">
                <a:effectLst/>
                <a:latin typeface="Times New Roman" panose="02020603050405020304" pitchFamily="18" charset="0"/>
                <a:ea typeface="Times New Roman" panose="02020603050405020304" pitchFamily="18" charset="0"/>
              </a:rPr>
              <a:t>úplný</a:t>
            </a:r>
            <a:r>
              <a:rPr lang="en-GB" dirty="0" smtClean="0">
                <a:effectLst/>
                <a:latin typeface="Times New Roman" panose="02020603050405020304" pitchFamily="18" charset="0"/>
                <a:ea typeface="Times New Roman" panose="02020603050405020304" pitchFamily="18" charset="0"/>
              </a:rPr>
              <a:t> </a:t>
            </a:r>
            <a:r>
              <a:rPr lang="en-GB" dirty="0" err="1" smtClean="0">
                <a:effectLst/>
                <a:latin typeface="Times New Roman" panose="02020603050405020304" pitchFamily="18" charset="0"/>
                <a:ea typeface="Times New Roman" panose="02020603050405020304" pitchFamily="18" charset="0"/>
              </a:rPr>
              <a:t>střih</a:t>
            </a:r>
            <a:r>
              <a:rPr lang="en-GB" dirty="0" smtClean="0">
                <a:effectLst/>
                <a:latin typeface="Times New Roman" panose="02020603050405020304" pitchFamily="18" charset="0"/>
                <a:ea typeface="Times New Roman" panose="02020603050405020304" pitchFamily="18" charset="0"/>
              </a:rPr>
              <a:t>)</a:t>
            </a:r>
            <a:endParaRPr lang="cs-CZ" dirty="0" smtClean="0">
              <a:effectLst/>
              <a:latin typeface="Times New Roman" panose="02020603050405020304" pitchFamily="18" charset="0"/>
              <a:ea typeface="Times New Roman" panose="02020603050405020304" pitchFamily="18" charset="0"/>
            </a:endParaRPr>
          </a:p>
          <a:p>
            <a:pPr indent="183515" algn="just">
              <a:lnSpc>
                <a:spcPct val="115000"/>
              </a:lnSpc>
              <a:spcAft>
                <a:spcPts val="600"/>
              </a:spcAft>
            </a:pPr>
            <a:r>
              <a:rPr lang="en-GB" i="1" dirty="0" smtClean="0">
                <a:effectLst/>
                <a:latin typeface="Times New Roman" panose="02020603050405020304" pitchFamily="18" charset="0"/>
                <a:ea typeface="Times New Roman" panose="02020603050405020304" pitchFamily="18" charset="0"/>
              </a:rPr>
              <a:t>a</a:t>
            </a:r>
            <a:r>
              <a:rPr lang="en-GB" dirty="0" smtClean="0">
                <a:effectLst/>
                <a:latin typeface="Times New Roman" panose="02020603050405020304" pitchFamily="18" charset="0"/>
                <a:ea typeface="Times New Roman" panose="02020603050405020304" pitchFamily="18" charset="0"/>
              </a:rPr>
              <a:t>   = ½ (Δ + </a:t>
            </a:r>
            <a:r>
              <a:rPr lang="en-GB" i="1" dirty="0" smtClean="0">
                <a:effectLst/>
                <a:latin typeface="Times New Roman" panose="02020603050405020304" pitchFamily="18" charset="0"/>
                <a:ea typeface="Times New Roman" panose="02020603050405020304" pitchFamily="18" charset="0"/>
              </a:rPr>
              <a:t>γ</a:t>
            </a:r>
            <a:r>
              <a:rPr lang="en-GB" dirty="0" smtClean="0">
                <a:effectLst/>
                <a:latin typeface="Times New Roman" panose="02020603050405020304" pitchFamily="18" charset="0"/>
                <a:ea typeface="Times New Roman" panose="02020603050405020304" pitchFamily="18" charset="0"/>
              </a:rPr>
              <a:t>)		           major semi-axis of ellipse of deformation </a:t>
            </a:r>
            <a:endParaRPr lang="cs-CZ" dirty="0" smtClean="0">
              <a:effectLst/>
              <a:latin typeface="Times New Roman" panose="02020603050405020304" pitchFamily="18" charset="0"/>
              <a:ea typeface="Times New Roman" panose="02020603050405020304" pitchFamily="18" charset="0"/>
            </a:endParaRPr>
          </a:p>
          <a:p>
            <a:pPr indent="183515" algn="just">
              <a:lnSpc>
                <a:spcPct val="115000"/>
              </a:lnSpc>
              <a:spcAft>
                <a:spcPts val="600"/>
              </a:spcAft>
            </a:pPr>
            <a:r>
              <a:rPr lang="cs-CZ" dirty="0">
                <a:latin typeface="Times New Roman" panose="02020603050405020304" pitchFamily="18" charset="0"/>
                <a:ea typeface="Times New Roman" panose="02020603050405020304" pitchFamily="18" charset="0"/>
              </a:rPr>
              <a:t> </a:t>
            </a:r>
            <a:r>
              <a:rPr lang="cs-CZ" dirty="0" smtClean="0">
                <a:latin typeface="Times New Roman" panose="02020603050405020304" pitchFamily="18" charset="0"/>
                <a:ea typeface="Times New Roman" panose="02020603050405020304" pitchFamily="18" charset="0"/>
              </a:rPr>
              <a:t>                                                      </a:t>
            </a:r>
            <a:r>
              <a:rPr lang="en-GB" dirty="0" smtClean="0">
                <a:effectLst/>
                <a:latin typeface="Times New Roman" panose="02020603050405020304" pitchFamily="18" charset="0"/>
                <a:ea typeface="Times New Roman" panose="02020603050405020304" pitchFamily="18" charset="0"/>
              </a:rPr>
              <a:t>(</a:t>
            </a:r>
            <a:r>
              <a:rPr lang="en-GB" dirty="0" err="1" smtClean="0">
                <a:effectLst/>
                <a:latin typeface="Times New Roman" panose="02020603050405020304" pitchFamily="18" charset="0"/>
                <a:ea typeface="Times New Roman" panose="02020603050405020304" pitchFamily="18" charset="0"/>
              </a:rPr>
              <a:t>hlavní</a:t>
            </a:r>
            <a:r>
              <a:rPr lang="en-GB" dirty="0" smtClean="0">
                <a:effectLst/>
                <a:latin typeface="Times New Roman" panose="02020603050405020304" pitchFamily="18" charset="0"/>
                <a:ea typeface="Times New Roman" panose="02020603050405020304" pitchFamily="18" charset="0"/>
              </a:rPr>
              <a:t> </a:t>
            </a:r>
            <a:r>
              <a:rPr lang="en-GB" dirty="0" err="1" smtClean="0">
                <a:effectLst/>
                <a:latin typeface="Times New Roman" panose="02020603050405020304" pitchFamily="18" charset="0"/>
                <a:ea typeface="Times New Roman" panose="02020603050405020304" pitchFamily="18" charset="0"/>
              </a:rPr>
              <a:t>poloosa</a:t>
            </a:r>
            <a:r>
              <a:rPr lang="cs-CZ" dirty="0">
                <a:latin typeface="Times New Roman" panose="02020603050405020304" pitchFamily="18" charset="0"/>
                <a:ea typeface="Times New Roman" panose="02020603050405020304" pitchFamily="18" charset="0"/>
              </a:rPr>
              <a:t> </a:t>
            </a:r>
            <a:r>
              <a:rPr lang="cs-CZ" dirty="0" smtClean="0">
                <a:latin typeface="Times New Roman" panose="02020603050405020304" pitchFamily="18" charset="0"/>
                <a:ea typeface="Times New Roman" panose="02020603050405020304" pitchFamily="18" charset="0"/>
              </a:rPr>
              <a:t>deformace)</a:t>
            </a:r>
            <a:r>
              <a:rPr lang="en-GB" dirty="0" smtClean="0">
                <a:effectLst/>
                <a:latin typeface="Times New Roman" panose="02020603050405020304" pitchFamily="18" charset="0"/>
                <a:ea typeface="Times New Roman" panose="02020603050405020304" pitchFamily="18" charset="0"/>
              </a:rPr>
              <a:t>     </a:t>
            </a:r>
            <a:endParaRPr lang="cs-CZ" dirty="0" smtClean="0">
              <a:effectLst/>
              <a:latin typeface="Times New Roman" panose="02020603050405020304" pitchFamily="18" charset="0"/>
              <a:ea typeface="Times New Roman" panose="02020603050405020304" pitchFamily="18" charset="0"/>
            </a:endParaRPr>
          </a:p>
          <a:p>
            <a:pPr indent="183515" algn="just">
              <a:lnSpc>
                <a:spcPct val="115000"/>
              </a:lnSpc>
              <a:spcAft>
                <a:spcPts val="600"/>
              </a:spcAft>
            </a:pPr>
            <a:r>
              <a:rPr lang="en-GB" dirty="0" smtClean="0">
                <a:effectLst/>
                <a:latin typeface="Times New Roman" panose="02020603050405020304" pitchFamily="18" charset="0"/>
                <a:ea typeface="Times New Roman" panose="02020603050405020304" pitchFamily="18" charset="0"/>
              </a:rPr>
              <a:t>                                                     </a:t>
            </a:r>
            <a:endParaRPr lang="cs-CZ" dirty="0">
              <a:effectLst/>
              <a:latin typeface="Times New Roman" panose="02020603050405020304" pitchFamily="18" charset="0"/>
              <a:ea typeface="Times New Roman" panose="02020603050405020304" pitchFamily="18" charset="0"/>
            </a:endParaRPr>
          </a:p>
        </p:txBody>
      </p:sp>
      <p:sp>
        <p:nvSpPr>
          <p:cNvPr id="4" name="Obdélník 3"/>
          <p:cNvSpPr/>
          <p:nvPr/>
        </p:nvSpPr>
        <p:spPr>
          <a:xfrm>
            <a:off x="683568" y="3861048"/>
            <a:ext cx="9558808" cy="2936188"/>
          </a:xfrm>
          <a:prstGeom prst="rect">
            <a:avLst/>
          </a:prstGeom>
        </p:spPr>
        <p:txBody>
          <a:bodyPr wrap="square">
            <a:spAutoFit/>
          </a:bodyPr>
          <a:lstStyle/>
          <a:p>
            <a:pPr indent="183515" algn="just">
              <a:lnSpc>
                <a:spcPct val="115000"/>
              </a:lnSpc>
              <a:spcAft>
                <a:spcPts val="600"/>
              </a:spcAft>
            </a:pPr>
            <a:r>
              <a:rPr lang="en-GB" i="1" dirty="0" smtClean="0">
                <a:effectLst/>
                <a:latin typeface="Times New Roman" panose="02020603050405020304" pitchFamily="18" charset="0"/>
                <a:ea typeface="Times New Roman" panose="02020603050405020304" pitchFamily="18" charset="0"/>
              </a:rPr>
              <a:t>b</a:t>
            </a:r>
            <a:r>
              <a:rPr lang="en-GB" dirty="0" smtClean="0">
                <a:effectLst/>
                <a:latin typeface="Times New Roman" panose="02020603050405020304" pitchFamily="18" charset="0"/>
                <a:ea typeface="Times New Roman" panose="02020603050405020304" pitchFamily="18" charset="0"/>
              </a:rPr>
              <a:t>   = ½ (Δ – </a:t>
            </a:r>
            <a:r>
              <a:rPr lang="en-GB" i="1" dirty="0" smtClean="0">
                <a:effectLst/>
                <a:latin typeface="Times New Roman" panose="02020603050405020304" pitchFamily="18" charset="0"/>
                <a:ea typeface="Times New Roman" panose="02020603050405020304" pitchFamily="18" charset="0"/>
              </a:rPr>
              <a:t>γ</a:t>
            </a:r>
            <a:r>
              <a:rPr lang="en-GB" dirty="0" smtClean="0">
                <a:effectLst/>
                <a:latin typeface="Times New Roman" panose="02020603050405020304" pitchFamily="18" charset="0"/>
                <a:ea typeface="Times New Roman" panose="02020603050405020304" pitchFamily="18" charset="0"/>
              </a:rPr>
              <a:t>)		           minor semi-axis of ellipse of deformation</a:t>
            </a:r>
            <a:endParaRPr lang="cs-CZ" dirty="0" smtClean="0">
              <a:effectLst/>
              <a:latin typeface="Times New Roman" panose="02020603050405020304" pitchFamily="18" charset="0"/>
              <a:ea typeface="Times New Roman" panose="02020603050405020304" pitchFamily="18" charset="0"/>
            </a:endParaRPr>
          </a:p>
          <a:p>
            <a:pPr indent="183515" algn="just">
              <a:lnSpc>
                <a:spcPct val="115000"/>
              </a:lnSpc>
              <a:spcAft>
                <a:spcPts val="600"/>
              </a:spcAft>
            </a:pPr>
            <a:r>
              <a:rPr lang="en-GB" dirty="0" smtClean="0">
                <a:effectLst/>
                <a:latin typeface="Times New Roman" panose="02020603050405020304" pitchFamily="18" charset="0"/>
                <a:ea typeface="Times New Roman" panose="02020603050405020304" pitchFamily="18" charset="0"/>
              </a:rPr>
              <a:t>                                                 </a:t>
            </a:r>
            <a:r>
              <a:rPr lang="cs-CZ" dirty="0" smtClean="0">
                <a:effectLst/>
                <a:latin typeface="Times New Roman" panose="02020603050405020304" pitchFamily="18" charset="0"/>
                <a:ea typeface="Times New Roman" panose="02020603050405020304" pitchFamily="18" charset="0"/>
              </a:rPr>
              <a:t>  </a:t>
            </a:r>
            <a:r>
              <a:rPr lang="en-GB" dirty="0" smtClean="0">
                <a:effectLst/>
                <a:latin typeface="Times New Roman" panose="02020603050405020304" pitchFamily="18" charset="0"/>
                <a:ea typeface="Times New Roman" panose="02020603050405020304" pitchFamily="18" charset="0"/>
              </a:rPr>
              <a:t>    (</a:t>
            </a:r>
            <a:r>
              <a:rPr lang="en-GB" dirty="0" err="1" smtClean="0">
                <a:effectLst/>
                <a:latin typeface="Times New Roman" panose="02020603050405020304" pitchFamily="18" charset="0"/>
                <a:ea typeface="Times New Roman" panose="02020603050405020304" pitchFamily="18" charset="0"/>
              </a:rPr>
              <a:t>vedlejší</a:t>
            </a:r>
            <a:r>
              <a:rPr lang="en-GB" dirty="0" smtClean="0">
                <a:effectLst/>
                <a:latin typeface="Times New Roman" panose="02020603050405020304" pitchFamily="18" charset="0"/>
                <a:ea typeface="Times New Roman" panose="02020603050405020304" pitchFamily="18" charset="0"/>
              </a:rPr>
              <a:t> </a:t>
            </a:r>
            <a:r>
              <a:rPr lang="en-GB" dirty="0" err="1" smtClean="0">
                <a:effectLst/>
                <a:latin typeface="Times New Roman" panose="02020603050405020304" pitchFamily="18" charset="0"/>
                <a:ea typeface="Times New Roman" panose="02020603050405020304" pitchFamily="18" charset="0"/>
              </a:rPr>
              <a:t>poloosa</a:t>
            </a:r>
            <a:r>
              <a:rPr lang="en-GB" dirty="0" smtClean="0">
                <a:effectLst/>
                <a:latin typeface="Times New Roman" panose="02020603050405020304" pitchFamily="18" charset="0"/>
                <a:ea typeface="Times New Roman" panose="02020603050405020304" pitchFamily="18" charset="0"/>
              </a:rPr>
              <a:t> </a:t>
            </a:r>
            <a:r>
              <a:rPr lang="en-GB" dirty="0" err="1" smtClean="0">
                <a:effectLst/>
                <a:latin typeface="Times New Roman" panose="02020603050405020304" pitchFamily="18" charset="0"/>
                <a:ea typeface="Times New Roman" panose="02020603050405020304" pitchFamily="18" charset="0"/>
              </a:rPr>
              <a:t>deformace</a:t>
            </a:r>
            <a:r>
              <a:rPr lang="en-GB" dirty="0" smtClean="0">
                <a:effectLst/>
                <a:latin typeface="Times New Roman" panose="02020603050405020304" pitchFamily="18" charset="0"/>
                <a:ea typeface="Times New Roman" panose="02020603050405020304" pitchFamily="18" charset="0"/>
              </a:rPr>
              <a:t>)</a:t>
            </a:r>
            <a:endParaRPr lang="cs-CZ" dirty="0" smtClean="0">
              <a:effectLst/>
              <a:latin typeface="Times New Roman" panose="02020603050405020304" pitchFamily="18" charset="0"/>
              <a:ea typeface="Times New Roman" panose="02020603050405020304" pitchFamily="18" charset="0"/>
            </a:endParaRPr>
          </a:p>
          <a:p>
            <a:pPr indent="183515" algn="just">
              <a:lnSpc>
                <a:spcPct val="115000"/>
              </a:lnSpc>
              <a:spcAft>
                <a:spcPts val="600"/>
              </a:spcAft>
            </a:pPr>
            <a:r>
              <a:rPr lang="en-GB" i="1" dirty="0" smtClean="0">
                <a:effectLst/>
                <a:latin typeface="Times New Roman" panose="02020603050405020304" pitchFamily="18" charset="0"/>
                <a:ea typeface="Times New Roman" panose="02020603050405020304" pitchFamily="18" charset="0"/>
              </a:rPr>
              <a:t>α</a:t>
            </a:r>
            <a:r>
              <a:rPr lang="en-GB" dirty="0" smtClean="0">
                <a:effectLst/>
                <a:latin typeface="Times New Roman" panose="02020603050405020304" pitchFamily="18" charset="0"/>
                <a:ea typeface="Times New Roman" panose="02020603050405020304" pitchFamily="18" charset="0"/>
              </a:rPr>
              <a:t>  = ½ </a:t>
            </a:r>
            <a:r>
              <a:rPr lang="en-GB" dirty="0" err="1" smtClean="0">
                <a:effectLst/>
                <a:latin typeface="Times New Roman" panose="02020603050405020304" pitchFamily="18" charset="0"/>
                <a:ea typeface="Times New Roman" panose="02020603050405020304" pitchFamily="18" charset="0"/>
              </a:rPr>
              <a:t>atan</a:t>
            </a:r>
            <a:r>
              <a:rPr lang="en-GB" dirty="0" smtClean="0">
                <a:effectLst/>
                <a:latin typeface="Times New Roman" panose="02020603050405020304" pitchFamily="18" charset="0"/>
                <a:ea typeface="Times New Roman" panose="02020603050405020304" pitchFamily="18" charset="0"/>
              </a:rPr>
              <a:t>(</a:t>
            </a:r>
            <a:r>
              <a:rPr lang="en-GB" i="1" dirty="0" smtClean="0">
                <a:effectLst/>
                <a:latin typeface="Times New Roman" panose="02020603050405020304" pitchFamily="18" charset="0"/>
                <a:ea typeface="Times New Roman" panose="02020603050405020304" pitchFamily="18" charset="0"/>
              </a:rPr>
              <a:t>γ</a:t>
            </a:r>
            <a:r>
              <a:rPr lang="en-GB" baseline="-25000" dirty="0" smtClean="0">
                <a:effectLst/>
                <a:latin typeface="Times New Roman" panose="02020603050405020304" pitchFamily="18" charset="0"/>
                <a:ea typeface="Times New Roman" panose="02020603050405020304" pitchFamily="18" charset="0"/>
              </a:rPr>
              <a:t>2  </a:t>
            </a:r>
            <a:r>
              <a:rPr lang="en-GB" dirty="0" smtClean="0">
                <a:effectLst/>
                <a:latin typeface="Times New Roman" panose="02020603050405020304" pitchFamily="18" charset="0"/>
                <a:ea typeface="Times New Roman" panose="02020603050405020304" pitchFamily="18" charset="0"/>
              </a:rPr>
              <a:t>/ </a:t>
            </a:r>
            <a:r>
              <a:rPr lang="en-GB" i="1" dirty="0" smtClean="0">
                <a:effectLst/>
                <a:latin typeface="Times New Roman" panose="02020603050405020304" pitchFamily="18" charset="0"/>
                <a:ea typeface="Times New Roman" panose="02020603050405020304" pitchFamily="18" charset="0"/>
              </a:rPr>
              <a:t>γ</a:t>
            </a:r>
            <a:r>
              <a:rPr lang="en-GB" baseline="-25000" dirty="0" smtClean="0">
                <a:effectLst/>
                <a:latin typeface="Times New Roman" panose="02020603050405020304" pitchFamily="18" charset="0"/>
                <a:ea typeface="Times New Roman" panose="02020603050405020304" pitchFamily="18" charset="0"/>
              </a:rPr>
              <a:t>1</a:t>
            </a:r>
            <a:r>
              <a:rPr lang="en-GB" dirty="0" smtClean="0">
                <a:effectLst/>
                <a:latin typeface="Times New Roman" panose="02020603050405020304" pitchFamily="18" charset="0"/>
                <a:ea typeface="Times New Roman" panose="02020603050405020304" pitchFamily="18" charset="0"/>
              </a:rPr>
              <a:t>)	         direction of main axis of deformation</a:t>
            </a:r>
            <a:endParaRPr lang="cs-CZ" dirty="0" smtClean="0">
              <a:effectLst/>
              <a:latin typeface="Times New Roman" panose="02020603050405020304" pitchFamily="18" charset="0"/>
              <a:ea typeface="Times New Roman" panose="02020603050405020304" pitchFamily="18" charset="0"/>
            </a:endParaRPr>
          </a:p>
          <a:p>
            <a:pPr indent="183515" algn="just">
              <a:lnSpc>
                <a:spcPct val="115000"/>
              </a:lnSpc>
              <a:spcAft>
                <a:spcPts val="600"/>
              </a:spcAft>
            </a:pPr>
            <a:r>
              <a:rPr lang="en-GB" dirty="0" smtClean="0">
                <a:effectLst/>
                <a:latin typeface="Times New Roman" panose="02020603050405020304" pitchFamily="18" charset="0"/>
                <a:ea typeface="Times New Roman" panose="02020603050405020304" pitchFamily="18" charset="0"/>
              </a:rPr>
              <a:t>                                                  </a:t>
            </a:r>
            <a:r>
              <a:rPr lang="cs-CZ" dirty="0" smtClean="0">
                <a:effectLst/>
                <a:latin typeface="Times New Roman" panose="02020603050405020304" pitchFamily="18" charset="0"/>
                <a:ea typeface="Times New Roman" panose="02020603050405020304" pitchFamily="18" charset="0"/>
              </a:rPr>
              <a:t> </a:t>
            </a:r>
            <a:r>
              <a:rPr lang="en-GB" dirty="0" smtClean="0">
                <a:effectLst/>
                <a:latin typeface="Times New Roman" panose="02020603050405020304" pitchFamily="18" charset="0"/>
                <a:ea typeface="Times New Roman" panose="02020603050405020304" pitchFamily="18" charset="0"/>
              </a:rPr>
              <a:t>   (</a:t>
            </a:r>
            <a:r>
              <a:rPr lang="en-GB" dirty="0" err="1" smtClean="0">
                <a:effectLst/>
                <a:latin typeface="Times New Roman" panose="02020603050405020304" pitchFamily="18" charset="0"/>
                <a:ea typeface="Times New Roman" panose="02020603050405020304" pitchFamily="18" charset="0"/>
              </a:rPr>
              <a:t>směrník</a:t>
            </a:r>
            <a:r>
              <a:rPr lang="en-GB" dirty="0" smtClean="0">
                <a:effectLst/>
                <a:latin typeface="Times New Roman" panose="02020603050405020304" pitchFamily="18" charset="0"/>
                <a:ea typeface="Times New Roman" panose="02020603050405020304" pitchFamily="18" charset="0"/>
              </a:rPr>
              <a:t> </a:t>
            </a:r>
            <a:r>
              <a:rPr lang="en-GB" dirty="0" err="1" smtClean="0">
                <a:effectLst/>
                <a:latin typeface="Times New Roman" panose="02020603050405020304" pitchFamily="18" charset="0"/>
                <a:ea typeface="Times New Roman" panose="02020603050405020304" pitchFamily="18" charset="0"/>
              </a:rPr>
              <a:t>hlavní</a:t>
            </a:r>
            <a:r>
              <a:rPr lang="en-GB" dirty="0" smtClean="0">
                <a:effectLst/>
                <a:latin typeface="Times New Roman" panose="02020603050405020304" pitchFamily="18" charset="0"/>
                <a:ea typeface="Times New Roman" panose="02020603050405020304" pitchFamily="18" charset="0"/>
              </a:rPr>
              <a:t> </a:t>
            </a:r>
            <a:r>
              <a:rPr lang="en-GB" dirty="0" err="1" smtClean="0">
                <a:effectLst/>
                <a:latin typeface="Times New Roman" panose="02020603050405020304" pitchFamily="18" charset="0"/>
                <a:ea typeface="Times New Roman" panose="02020603050405020304" pitchFamily="18" charset="0"/>
              </a:rPr>
              <a:t>osy</a:t>
            </a:r>
            <a:r>
              <a:rPr lang="en-GB" dirty="0" smtClean="0">
                <a:effectLst/>
                <a:latin typeface="Times New Roman" panose="02020603050405020304" pitchFamily="18" charset="0"/>
                <a:ea typeface="Times New Roman" panose="02020603050405020304" pitchFamily="18" charset="0"/>
              </a:rPr>
              <a:t> </a:t>
            </a:r>
            <a:r>
              <a:rPr lang="en-GB" dirty="0" err="1" smtClean="0">
                <a:effectLst/>
                <a:latin typeface="Times New Roman" panose="02020603050405020304" pitchFamily="18" charset="0"/>
                <a:ea typeface="Times New Roman" panose="02020603050405020304" pitchFamily="18" charset="0"/>
              </a:rPr>
              <a:t>deformace</a:t>
            </a:r>
            <a:r>
              <a:rPr lang="en-GB" dirty="0" smtClean="0">
                <a:effectLst/>
                <a:latin typeface="Times New Roman" panose="02020603050405020304" pitchFamily="18" charset="0"/>
                <a:ea typeface="Times New Roman" panose="02020603050405020304" pitchFamily="18" charset="0"/>
              </a:rPr>
              <a:t>).</a:t>
            </a:r>
            <a:endParaRPr lang="cs-CZ" dirty="0" smtClean="0">
              <a:effectLst/>
              <a:latin typeface="Times New Roman" panose="02020603050405020304" pitchFamily="18" charset="0"/>
              <a:ea typeface="Times New Roman" panose="02020603050405020304" pitchFamily="18" charset="0"/>
            </a:endParaRPr>
          </a:p>
          <a:p>
            <a:pPr indent="183515">
              <a:lnSpc>
                <a:spcPct val="150000"/>
              </a:lnSpc>
              <a:spcAft>
                <a:spcPts val="600"/>
              </a:spcAft>
            </a:pPr>
            <a:r>
              <a:rPr lang="cs-CZ" sz="1600" dirty="0" smtClean="0">
                <a:effectLst/>
                <a:latin typeface="Times New Roman" panose="02020603050405020304" pitchFamily="18" charset="0"/>
                <a:ea typeface="Times New Roman" panose="02020603050405020304" pitchFamily="18" charset="0"/>
              </a:rPr>
              <a:t>Kreslíme</a:t>
            </a:r>
            <a:r>
              <a:rPr lang="en-GB" sz="1600" dirty="0" smtClean="0">
                <a:effectLst/>
                <a:latin typeface="Times New Roman" panose="02020603050405020304" pitchFamily="18" charset="0"/>
                <a:ea typeface="Times New Roman" panose="02020603050405020304" pitchFamily="18" charset="0"/>
              </a:rPr>
              <a:t> </a:t>
            </a:r>
            <a:r>
              <a:rPr lang="en-GB" sz="1600" dirty="0" err="1" smtClean="0">
                <a:effectLst/>
                <a:latin typeface="Times New Roman" panose="02020603050405020304" pitchFamily="18" charset="0"/>
                <a:ea typeface="Times New Roman" panose="02020603050405020304" pitchFamily="18" charset="0"/>
              </a:rPr>
              <a:t>hlavní</a:t>
            </a:r>
            <a:r>
              <a:rPr lang="en-GB" sz="1600" dirty="0" smtClean="0">
                <a:effectLst/>
                <a:latin typeface="Times New Roman" panose="02020603050405020304" pitchFamily="18" charset="0"/>
                <a:ea typeface="Times New Roman" panose="02020603050405020304" pitchFamily="18" charset="0"/>
              </a:rPr>
              <a:t> a </a:t>
            </a:r>
            <a:r>
              <a:rPr lang="en-GB" sz="1600" dirty="0" err="1" smtClean="0">
                <a:effectLst/>
                <a:latin typeface="Times New Roman" panose="02020603050405020304" pitchFamily="18" charset="0"/>
                <a:ea typeface="Times New Roman" panose="02020603050405020304" pitchFamily="18" charset="0"/>
              </a:rPr>
              <a:t>vedlejší</a:t>
            </a:r>
            <a:r>
              <a:rPr lang="en-GB" sz="1600" dirty="0" smtClean="0">
                <a:effectLst/>
                <a:latin typeface="Times New Roman" panose="02020603050405020304" pitchFamily="18" charset="0"/>
                <a:ea typeface="Times New Roman" panose="02020603050405020304" pitchFamily="18" charset="0"/>
              </a:rPr>
              <a:t> </a:t>
            </a:r>
            <a:r>
              <a:rPr lang="en-GB" sz="1600" dirty="0" err="1" smtClean="0">
                <a:effectLst/>
                <a:latin typeface="Times New Roman" panose="02020603050405020304" pitchFamily="18" charset="0"/>
                <a:ea typeface="Times New Roman" panose="02020603050405020304" pitchFamily="18" charset="0"/>
              </a:rPr>
              <a:t>osu</a:t>
            </a:r>
            <a:r>
              <a:rPr lang="en-GB" sz="1600" dirty="0" smtClean="0">
                <a:effectLst/>
                <a:latin typeface="Times New Roman" panose="02020603050405020304" pitchFamily="18" charset="0"/>
                <a:ea typeface="Times New Roman" panose="02020603050405020304" pitchFamily="18" charset="0"/>
              </a:rPr>
              <a:t> </a:t>
            </a:r>
            <a:r>
              <a:rPr lang="en-GB" sz="1600" i="1" dirty="0" smtClean="0">
                <a:effectLst/>
                <a:latin typeface="Times New Roman" panose="02020603050405020304" pitchFamily="18" charset="0"/>
                <a:ea typeface="Times New Roman" panose="02020603050405020304" pitchFamily="18" charset="0"/>
              </a:rPr>
              <a:t>a</a:t>
            </a:r>
            <a:r>
              <a:rPr lang="en-GB" sz="1600" dirty="0" smtClean="0">
                <a:effectLst/>
                <a:latin typeface="Times New Roman" panose="02020603050405020304" pitchFamily="18" charset="0"/>
                <a:ea typeface="Times New Roman" panose="02020603050405020304" pitchFamily="18" charset="0"/>
              </a:rPr>
              <a:t> </a:t>
            </a:r>
            <a:r>
              <a:rPr lang="en-GB" sz="1600" dirty="0" err="1" smtClean="0">
                <a:effectLst/>
                <a:latin typeface="Times New Roman" panose="02020603050405020304" pitchFamily="18" charset="0"/>
                <a:ea typeface="Times New Roman" panose="02020603050405020304" pitchFamily="18" charset="0"/>
              </a:rPr>
              <a:t>a</a:t>
            </a:r>
            <a:r>
              <a:rPr lang="en-GB" sz="1600" dirty="0" smtClean="0">
                <a:effectLst/>
                <a:latin typeface="Times New Roman" panose="02020603050405020304" pitchFamily="18" charset="0"/>
                <a:ea typeface="Times New Roman" panose="02020603050405020304" pitchFamily="18" charset="0"/>
              </a:rPr>
              <a:t> </a:t>
            </a:r>
            <a:r>
              <a:rPr lang="en-GB" sz="1600" i="1" dirty="0" smtClean="0">
                <a:effectLst/>
                <a:latin typeface="Times New Roman" panose="02020603050405020304" pitchFamily="18" charset="0"/>
                <a:ea typeface="Times New Roman" panose="02020603050405020304" pitchFamily="18" charset="0"/>
              </a:rPr>
              <a:t>b</a:t>
            </a:r>
            <a:r>
              <a:rPr lang="en-GB" sz="1600" dirty="0" smtClean="0">
                <a:effectLst/>
                <a:latin typeface="Times New Roman" panose="02020603050405020304" pitchFamily="18" charset="0"/>
                <a:ea typeface="Times New Roman" panose="02020603050405020304" pitchFamily="18" charset="0"/>
              </a:rPr>
              <a:t> </a:t>
            </a:r>
            <a:r>
              <a:rPr lang="en-GB" sz="1600" dirty="0" err="1" smtClean="0">
                <a:effectLst/>
                <a:latin typeface="Times New Roman" panose="02020603050405020304" pitchFamily="18" charset="0"/>
                <a:ea typeface="Times New Roman" panose="02020603050405020304" pitchFamily="18" charset="0"/>
              </a:rPr>
              <a:t>deformační</a:t>
            </a:r>
            <a:r>
              <a:rPr lang="en-GB" sz="1600" dirty="0" smtClean="0">
                <a:effectLst/>
                <a:latin typeface="Times New Roman" panose="02020603050405020304" pitchFamily="18" charset="0"/>
                <a:ea typeface="Times New Roman" panose="02020603050405020304" pitchFamily="18" charset="0"/>
              </a:rPr>
              <a:t> </a:t>
            </a:r>
            <a:r>
              <a:rPr lang="en-GB" sz="1600" dirty="0" err="1" smtClean="0">
                <a:effectLst/>
                <a:latin typeface="Times New Roman" panose="02020603050405020304" pitchFamily="18" charset="0"/>
                <a:ea typeface="Times New Roman" panose="02020603050405020304" pitchFamily="18" charset="0"/>
              </a:rPr>
              <a:t>elipsy</a:t>
            </a:r>
            <a:r>
              <a:rPr lang="en-GB" sz="1600" dirty="0" smtClean="0">
                <a:effectLst/>
                <a:latin typeface="Times New Roman" panose="02020603050405020304" pitchFamily="18" charset="0"/>
                <a:ea typeface="Times New Roman" panose="02020603050405020304" pitchFamily="18" charset="0"/>
              </a:rPr>
              <a:t>. </a:t>
            </a:r>
            <a:r>
              <a:rPr lang="en-GB" sz="1600" dirty="0" err="1" smtClean="0">
                <a:effectLst/>
                <a:latin typeface="Times New Roman" panose="02020603050405020304" pitchFamily="18" charset="0"/>
                <a:ea typeface="Times New Roman" panose="02020603050405020304" pitchFamily="18" charset="0"/>
              </a:rPr>
              <a:t>Hodnoty</a:t>
            </a:r>
            <a:r>
              <a:rPr lang="en-GB" sz="1600" dirty="0" smtClean="0">
                <a:effectLst/>
                <a:latin typeface="Times New Roman" panose="02020603050405020304" pitchFamily="18" charset="0"/>
                <a:ea typeface="Times New Roman" panose="02020603050405020304" pitchFamily="18" charset="0"/>
              </a:rPr>
              <a:t> </a:t>
            </a:r>
            <a:r>
              <a:rPr lang="en-GB" sz="1600" i="1" dirty="0" err="1" smtClean="0">
                <a:effectLst/>
                <a:latin typeface="Times New Roman" panose="02020603050405020304" pitchFamily="18" charset="0"/>
                <a:ea typeface="Times New Roman" panose="02020603050405020304" pitchFamily="18" charset="0"/>
              </a:rPr>
              <a:t>vd</a:t>
            </a:r>
            <a:r>
              <a:rPr lang="en-GB" sz="1600" dirty="0" smtClean="0">
                <a:effectLst/>
                <a:latin typeface="Times New Roman" panose="02020603050405020304" pitchFamily="18" charset="0"/>
                <a:ea typeface="Times New Roman" panose="02020603050405020304" pitchFamily="18" charset="0"/>
              </a:rPr>
              <a:t> </a:t>
            </a:r>
            <a:r>
              <a:rPr lang="en-GB" sz="1600" dirty="0" err="1" smtClean="0">
                <a:effectLst/>
                <a:latin typeface="Times New Roman" panose="02020603050405020304" pitchFamily="18" charset="0"/>
                <a:ea typeface="Times New Roman" panose="02020603050405020304" pitchFamily="18" charset="0"/>
              </a:rPr>
              <a:t>jsou</a:t>
            </a:r>
            <a:r>
              <a:rPr lang="en-GB" sz="1600" dirty="0" smtClean="0">
                <a:effectLst/>
                <a:latin typeface="Times New Roman" panose="02020603050405020304" pitchFamily="18" charset="0"/>
                <a:ea typeface="Times New Roman" panose="02020603050405020304" pitchFamily="18" charset="0"/>
              </a:rPr>
              <a:t> </a:t>
            </a:r>
            <a:r>
              <a:rPr lang="en-GB" sz="1600" dirty="0" err="1" smtClean="0">
                <a:effectLst/>
                <a:latin typeface="Times New Roman" panose="02020603050405020304" pitchFamily="18" charset="0"/>
                <a:ea typeface="Times New Roman" panose="02020603050405020304" pitchFamily="18" charset="0"/>
              </a:rPr>
              <a:t>geometricky</a:t>
            </a:r>
            <a:r>
              <a:rPr lang="en-GB" sz="1600" dirty="0" smtClean="0">
                <a:effectLst/>
                <a:latin typeface="Times New Roman" panose="02020603050405020304" pitchFamily="18" charset="0"/>
                <a:ea typeface="Times New Roman" panose="02020603050405020304" pitchFamily="18" charset="0"/>
              </a:rPr>
              <a:t> </a:t>
            </a:r>
            <a:r>
              <a:rPr lang="en-GB" sz="1600" dirty="0" err="1" smtClean="0">
                <a:effectLst/>
                <a:latin typeface="Times New Roman" panose="02020603050405020304" pitchFamily="18" charset="0"/>
                <a:ea typeface="Times New Roman" panose="02020603050405020304" pitchFamily="18" charset="0"/>
              </a:rPr>
              <a:t>interpretovány</a:t>
            </a:r>
            <a:r>
              <a:rPr lang="en-GB" sz="1600" dirty="0" smtClean="0">
                <a:effectLst/>
                <a:latin typeface="Times New Roman" panose="02020603050405020304" pitchFamily="18" charset="0"/>
                <a:ea typeface="Times New Roman" panose="02020603050405020304" pitchFamily="18" charset="0"/>
              </a:rPr>
              <a:t> </a:t>
            </a:r>
            <a:endParaRPr lang="cs-CZ" sz="1600" dirty="0" smtClean="0">
              <a:effectLst/>
              <a:latin typeface="Times New Roman" panose="02020603050405020304" pitchFamily="18" charset="0"/>
              <a:ea typeface="Times New Roman" panose="02020603050405020304" pitchFamily="18" charset="0"/>
            </a:endParaRPr>
          </a:p>
          <a:p>
            <a:pPr indent="183515">
              <a:lnSpc>
                <a:spcPct val="150000"/>
              </a:lnSpc>
              <a:spcAft>
                <a:spcPts val="600"/>
              </a:spcAft>
            </a:pPr>
            <a:r>
              <a:rPr lang="en-GB" sz="1600" dirty="0" err="1" smtClean="0">
                <a:effectLst/>
                <a:latin typeface="Times New Roman" panose="02020603050405020304" pitchFamily="18" charset="0"/>
                <a:ea typeface="Times New Roman" panose="02020603050405020304" pitchFamily="18" charset="0"/>
              </a:rPr>
              <a:t>jako</a:t>
            </a:r>
            <a:r>
              <a:rPr lang="en-GB" sz="1600" dirty="0" smtClean="0">
                <a:effectLst/>
                <a:latin typeface="Times New Roman" panose="02020603050405020304" pitchFamily="18" charset="0"/>
                <a:ea typeface="Times New Roman" panose="02020603050405020304" pitchFamily="18" charset="0"/>
              </a:rPr>
              <a:t> </a:t>
            </a:r>
            <a:r>
              <a:rPr lang="en-GB" sz="1600" i="1" dirty="0" err="1" smtClean="0">
                <a:effectLst/>
                <a:latin typeface="Times New Roman" panose="02020603050405020304" pitchFamily="18" charset="0"/>
                <a:ea typeface="Times New Roman" panose="02020603050405020304" pitchFamily="18" charset="0"/>
              </a:rPr>
              <a:t>dilatace</a:t>
            </a:r>
            <a:r>
              <a:rPr lang="en-GB" sz="1600" dirty="0" smtClean="0">
                <a:effectLst/>
                <a:latin typeface="Times New Roman" panose="02020603050405020304" pitchFamily="18" charset="0"/>
                <a:ea typeface="Times New Roman" panose="02020603050405020304" pitchFamily="18" charset="0"/>
              </a:rPr>
              <a:t> a </a:t>
            </a:r>
            <a:r>
              <a:rPr lang="en-GB" sz="1600" i="1" dirty="0" err="1" smtClean="0">
                <a:effectLst/>
                <a:latin typeface="Times New Roman" panose="02020603050405020304" pitchFamily="18" charset="0"/>
                <a:ea typeface="Times New Roman" panose="02020603050405020304" pitchFamily="18" charset="0"/>
              </a:rPr>
              <a:t>komprese</a:t>
            </a:r>
            <a:r>
              <a:rPr lang="en-GB" sz="1600" dirty="0" smtClean="0">
                <a:effectLst/>
                <a:latin typeface="Times New Roman" panose="02020603050405020304" pitchFamily="18" charset="0"/>
                <a:ea typeface="Times New Roman" panose="02020603050405020304" pitchFamily="18" charset="0"/>
              </a:rPr>
              <a:t>. </a:t>
            </a:r>
            <a:r>
              <a:rPr lang="en-GB" sz="1600" dirty="0" err="1" smtClean="0">
                <a:effectLst/>
                <a:latin typeface="Times New Roman" panose="02020603050405020304" pitchFamily="18" charset="0"/>
                <a:ea typeface="Times New Roman" panose="02020603050405020304" pitchFamily="18" charset="0"/>
              </a:rPr>
              <a:t>Dilatace</a:t>
            </a:r>
            <a:r>
              <a:rPr lang="en-GB" sz="1600" dirty="0" smtClean="0">
                <a:effectLst/>
                <a:latin typeface="Times New Roman" panose="02020603050405020304" pitchFamily="18" charset="0"/>
                <a:ea typeface="Times New Roman" panose="02020603050405020304" pitchFamily="18" charset="0"/>
              </a:rPr>
              <a:t> </a:t>
            </a:r>
            <a:r>
              <a:rPr lang="en-GB" sz="1600" dirty="0" err="1" smtClean="0">
                <a:effectLst/>
                <a:latin typeface="Times New Roman" panose="02020603050405020304" pitchFamily="18" charset="0"/>
                <a:ea typeface="Times New Roman" panose="02020603050405020304" pitchFamily="18" charset="0"/>
              </a:rPr>
              <a:t>implikuje</a:t>
            </a:r>
            <a:r>
              <a:rPr lang="en-GB" sz="1600" dirty="0" smtClean="0">
                <a:effectLst/>
                <a:latin typeface="Times New Roman" panose="02020603050405020304" pitchFamily="18" charset="0"/>
                <a:ea typeface="Times New Roman" panose="02020603050405020304" pitchFamily="18" charset="0"/>
              </a:rPr>
              <a:t> </a:t>
            </a:r>
            <a:r>
              <a:rPr lang="en-GB" sz="1600" dirty="0" err="1" smtClean="0">
                <a:effectLst/>
                <a:latin typeface="Times New Roman" panose="02020603050405020304" pitchFamily="18" charset="0"/>
                <a:ea typeface="Times New Roman" panose="02020603050405020304" pitchFamily="18" charset="0"/>
              </a:rPr>
              <a:t>možný</a:t>
            </a:r>
            <a:r>
              <a:rPr lang="en-GB" sz="1600" dirty="0" smtClean="0">
                <a:effectLst/>
                <a:latin typeface="Times New Roman" panose="02020603050405020304" pitchFamily="18" charset="0"/>
                <a:ea typeface="Times New Roman" panose="02020603050405020304" pitchFamily="18" charset="0"/>
              </a:rPr>
              <a:t> </a:t>
            </a:r>
            <a:r>
              <a:rPr lang="en-GB" sz="1600" dirty="0" err="1" smtClean="0">
                <a:effectLst/>
                <a:latin typeface="Times New Roman" panose="02020603050405020304" pitchFamily="18" charset="0"/>
                <a:ea typeface="Times New Roman" panose="02020603050405020304" pitchFamily="18" charset="0"/>
              </a:rPr>
              <a:t>rozptyl</a:t>
            </a:r>
            <a:r>
              <a:rPr lang="en-GB" sz="1600" dirty="0" smtClean="0">
                <a:effectLst/>
                <a:latin typeface="Times New Roman" panose="02020603050405020304" pitchFamily="18" charset="0"/>
                <a:ea typeface="Times New Roman" panose="02020603050405020304" pitchFamily="18" charset="0"/>
              </a:rPr>
              <a:t> </a:t>
            </a:r>
            <a:r>
              <a:rPr lang="en-GB" sz="1600" dirty="0" err="1" smtClean="0">
                <a:effectLst/>
                <a:latin typeface="Times New Roman" panose="02020603050405020304" pitchFamily="18" charset="0"/>
                <a:ea typeface="Times New Roman" panose="02020603050405020304" pitchFamily="18" charset="0"/>
              </a:rPr>
              <a:t>materiálu</a:t>
            </a:r>
            <a:r>
              <a:rPr lang="en-GB" sz="1600" dirty="0" smtClean="0">
                <a:effectLst/>
                <a:latin typeface="Times New Roman" panose="02020603050405020304" pitchFamily="18" charset="0"/>
                <a:ea typeface="Times New Roman" panose="02020603050405020304" pitchFamily="18" charset="0"/>
              </a:rPr>
              <a:t> </a:t>
            </a:r>
            <a:r>
              <a:rPr lang="en-GB" sz="1600" dirty="0" err="1" smtClean="0">
                <a:effectLst/>
                <a:latin typeface="Times New Roman" panose="02020603050405020304" pitchFamily="18" charset="0"/>
                <a:ea typeface="Times New Roman" panose="02020603050405020304" pitchFamily="18" charset="0"/>
              </a:rPr>
              <a:t>zkoumaného</a:t>
            </a:r>
            <a:r>
              <a:rPr lang="en-GB" sz="1600" dirty="0" smtClean="0">
                <a:effectLst/>
                <a:latin typeface="Times New Roman" panose="02020603050405020304" pitchFamily="18" charset="0"/>
                <a:ea typeface="Times New Roman" panose="02020603050405020304" pitchFamily="18" charset="0"/>
              </a:rPr>
              <a:t> </a:t>
            </a:r>
            <a:endParaRPr lang="cs-CZ" sz="1600" dirty="0" smtClean="0">
              <a:effectLst/>
              <a:latin typeface="Times New Roman" panose="02020603050405020304" pitchFamily="18" charset="0"/>
              <a:ea typeface="Times New Roman" panose="02020603050405020304" pitchFamily="18" charset="0"/>
            </a:endParaRPr>
          </a:p>
          <a:p>
            <a:pPr indent="183515">
              <a:lnSpc>
                <a:spcPct val="150000"/>
              </a:lnSpc>
              <a:spcAft>
                <a:spcPts val="600"/>
              </a:spcAft>
            </a:pPr>
            <a:r>
              <a:rPr lang="en-GB" sz="1600" dirty="0" err="1" smtClean="0">
                <a:effectLst/>
                <a:latin typeface="Times New Roman" panose="02020603050405020304" pitchFamily="18" charset="0"/>
                <a:ea typeface="Times New Roman" panose="02020603050405020304" pitchFamily="18" charset="0"/>
              </a:rPr>
              <a:t>anomálního</a:t>
            </a:r>
            <a:r>
              <a:rPr lang="en-GB" sz="1600" dirty="0" smtClean="0">
                <a:effectLst/>
                <a:latin typeface="Times New Roman" panose="02020603050405020304" pitchFamily="18" charset="0"/>
                <a:ea typeface="Times New Roman" panose="02020603050405020304" pitchFamily="18" charset="0"/>
              </a:rPr>
              <a:t> </a:t>
            </a:r>
            <a:r>
              <a:rPr lang="en-GB" sz="1600" dirty="0" err="1" smtClean="0">
                <a:effectLst/>
                <a:latin typeface="Times New Roman" panose="02020603050405020304" pitchFamily="18" charset="0"/>
                <a:ea typeface="Times New Roman" panose="02020603050405020304" pitchFamily="18" charset="0"/>
              </a:rPr>
              <a:t>tělesa</a:t>
            </a:r>
            <a:r>
              <a:rPr lang="en-GB" sz="1600" dirty="0" smtClean="0">
                <a:effectLst/>
                <a:latin typeface="Times New Roman" panose="02020603050405020304" pitchFamily="18" charset="0"/>
                <a:ea typeface="Times New Roman" panose="02020603050405020304" pitchFamily="18" charset="0"/>
              </a:rPr>
              <a:t>, </a:t>
            </a:r>
            <a:r>
              <a:rPr lang="en-GB" sz="1600" dirty="0" err="1" smtClean="0">
                <a:effectLst/>
                <a:latin typeface="Times New Roman" panose="02020603050405020304" pitchFamily="18" charset="0"/>
                <a:ea typeface="Times New Roman" panose="02020603050405020304" pitchFamily="18" charset="0"/>
              </a:rPr>
              <a:t>komprese</a:t>
            </a:r>
            <a:r>
              <a:rPr lang="en-GB" sz="1600" dirty="0" smtClean="0">
                <a:effectLst/>
                <a:latin typeface="Times New Roman" panose="02020603050405020304" pitchFamily="18" charset="0"/>
                <a:ea typeface="Times New Roman" panose="02020603050405020304" pitchFamily="18" charset="0"/>
              </a:rPr>
              <a:t> </a:t>
            </a:r>
            <a:r>
              <a:rPr lang="en-GB" sz="1600" dirty="0" err="1" smtClean="0">
                <a:effectLst/>
                <a:latin typeface="Times New Roman" panose="02020603050405020304" pitchFamily="18" charset="0"/>
                <a:ea typeface="Times New Roman" panose="02020603050405020304" pitchFamily="18" charset="0"/>
              </a:rPr>
              <a:t>jeho</a:t>
            </a:r>
            <a:r>
              <a:rPr lang="en-GB" sz="1600" dirty="0" smtClean="0">
                <a:effectLst/>
                <a:latin typeface="Times New Roman" panose="02020603050405020304" pitchFamily="18" charset="0"/>
                <a:ea typeface="Times New Roman" panose="02020603050405020304" pitchFamily="18" charset="0"/>
              </a:rPr>
              <a:t> </a:t>
            </a:r>
            <a:r>
              <a:rPr lang="en-GB" sz="1600" dirty="0" err="1" smtClean="0">
                <a:effectLst/>
                <a:latin typeface="Times New Roman" panose="02020603050405020304" pitchFamily="18" charset="0"/>
                <a:ea typeface="Times New Roman" panose="02020603050405020304" pitchFamily="18" charset="0"/>
              </a:rPr>
              <a:t>koncentraci</a:t>
            </a:r>
            <a:r>
              <a:rPr lang="en-GB" sz="1600" dirty="0" smtClean="0">
                <a:effectLst/>
                <a:latin typeface="Times New Roman" panose="02020603050405020304" pitchFamily="18" charset="0"/>
                <a:ea typeface="Times New Roman" panose="02020603050405020304" pitchFamily="18" charset="0"/>
              </a:rPr>
              <a:t>.</a:t>
            </a:r>
            <a:endParaRPr lang="cs-CZ"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536593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68313" y="764704"/>
            <a:ext cx="8675687" cy="1079500"/>
          </a:xfrm>
        </p:spPr>
        <p:txBody>
          <a:bodyPr/>
          <a:lstStyle/>
          <a:p>
            <a:pPr eaLnBrk="1" hangingPunct="1"/>
            <a:r>
              <a:rPr lang="cs-CZ" altLang="cs-CZ" sz="2400" dirty="0" err="1" smtClean="0">
                <a:latin typeface="Times New Roman" panose="02020603050405020304" pitchFamily="18" charset="0"/>
              </a:rPr>
              <a:t>Comparison</a:t>
            </a:r>
            <a:r>
              <a:rPr lang="cs-CZ" altLang="cs-CZ" sz="2400" dirty="0" smtClean="0">
                <a:latin typeface="Times New Roman" panose="02020603050405020304" pitchFamily="18" charset="0"/>
              </a:rPr>
              <a:t> </a:t>
            </a:r>
            <a:r>
              <a:rPr lang="cs-CZ" altLang="cs-CZ" sz="2400" dirty="0" err="1" smtClean="0">
                <a:latin typeface="Times New Roman" panose="02020603050405020304" pitchFamily="18" charset="0"/>
              </a:rPr>
              <a:t>of</a:t>
            </a:r>
            <a:r>
              <a:rPr lang="cs-CZ" altLang="cs-CZ" sz="2400" dirty="0" smtClean="0">
                <a:latin typeface="Times New Roman" panose="02020603050405020304" pitchFamily="18" charset="0"/>
              </a:rPr>
              <a:t> sensitivity </a:t>
            </a:r>
            <a:r>
              <a:rPr lang="cs-CZ" altLang="cs-CZ" sz="2400" dirty="0" err="1" smtClean="0">
                <a:latin typeface="Times New Roman" panose="02020603050405020304" pitchFamily="18" charset="0"/>
              </a:rPr>
              <a:t>of</a:t>
            </a:r>
            <a:r>
              <a:rPr lang="cs-CZ" altLang="cs-CZ" sz="2400" dirty="0" smtClean="0">
                <a:latin typeface="Times New Roman" panose="02020603050405020304" pitchFamily="18" charset="0"/>
              </a:rPr>
              <a:t> </a:t>
            </a:r>
            <a:r>
              <a:rPr lang="cs-CZ" altLang="cs-CZ" sz="2400" dirty="0" err="1" smtClean="0">
                <a:latin typeface="Times New Roman" panose="02020603050405020304" pitchFamily="18" charset="0"/>
              </a:rPr>
              <a:t>various</a:t>
            </a:r>
            <a:r>
              <a:rPr lang="cs-CZ" altLang="cs-CZ" sz="2400" dirty="0" smtClean="0">
                <a:latin typeface="Times New Roman" panose="02020603050405020304" pitchFamily="18" charset="0"/>
              </a:rPr>
              <a:t> </a:t>
            </a:r>
            <a:r>
              <a:rPr lang="cs-CZ" altLang="cs-CZ" sz="2400" dirty="0" err="1" smtClean="0">
                <a:latin typeface="Times New Roman" panose="02020603050405020304" pitchFamily="18" charset="0"/>
              </a:rPr>
              <a:t>functions</a:t>
            </a:r>
            <a:r>
              <a:rPr lang="cs-CZ" altLang="cs-CZ" sz="2400" dirty="0" smtClean="0">
                <a:latin typeface="Times New Roman" panose="02020603050405020304" pitchFamily="18" charset="0"/>
              </a:rPr>
              <a:t> </a:t>
            </a:r>
            <a:br>
              <a:rPr lang="cs-CZ" altLang="cs-CZ" sz="2400" dirty="0" smtClean="0">
                <a:latin typeface="Times New Roman" panose="02020603050405020304" pitchFamily="18" charset="0"/>
              </a:rPr>
            </a:br>
            <a:r>
              <a:rPr lang="cs-CZ" altLang="cs-CZ" sz="2400" dirty="0" err="1" smtClean="0">
                <a:latin typeface="Times New Roman" panose="02020603050405020304" pitchFamily="18" charset="0"/>
              </a:rPr>
              <a:t>of</a:t>
            </a:r>
            <a:r>
              <a:rPr lang="cs-CZ" altLang="cs-CZ" sz="2400" dirty="0" smtClean="0">
                <a:latin typeface="Times New Roman" panose="02020603050405020304" pitchFamily="18" charset="0"/>
              </a:rPr>
              <a:t> </a:t>
            </a:r>
            <a:r>
              <a:rPr lang="cs-CZ" altLang="cs-CZ" sz="2400" dirty="0" err="1" smtClean="0">
                <a:latin typeface="Times New Roman" panose="02020603050405020304" pitchFamily="18" charset="0"/>
              </a:rPr>
              <a:t>the</a:t>
            </a:r>
            <a:r>
              <a:rPr lang="cs-CZ" altLang="cs-CZ" sz="2400" dirty="0" smtClean="0">
                <a:latin typeface="Times New Roman" panose="02020603050405020304" pitchFamily="18" charset="0"/>
              </a:rPr>
              <a:t> </a:t>
            </a:r>
            <a:r>
              <a:rPr lang="cs-CZ" altLang="cs-CZ" sz="2400" dirty="0" err="1" smtClean="0">
                <a:latin typeface="Times New Roman" panose="02020603050405020304" pitchFamily="18" charset="0"/>
              </a:rPr>
              <a:t>disturbing</a:t>
            </a:r>
            <a:r>
              <a:rPr lang="cs-CZ" altLang="cs-CZ" sz="2400" dirty="0" smtClean="0">
                <a:latin typeface="Times New Roman" panose="02020603050405020304" pitchFamily="18" charset="0"/>
              </a:rPr>
              <a:t> </a:t>
            </a:r>
            <a:r>
              <a:rPr lang="cs-CZ" altLang="cs-CZ" sz="2400" dirty="0" err="1" smtClean="0">
                <a:latin typeface="Times New Roman" panose="02020603050405020304" pitchFamily="18" charset="0"/>
              </a:rPr>
              <a:t>potential</a:t>
            </a:r>
            <a:r>
              <a:rPr lang="cs-CZ" altLang="cs-CZ" sz="2400" dirty="0" smtClean="0">
                <a:latin typeface="Times New Roman" panose="02020603050405020304" pitchFamily="18" charset="0"/>
              </a:rPr>
              <a:t/>
            </a:r>
            <a:br>
              <a:rPr lang="cs-CZ" altLang="cs-CZ" sz="2400" dirty="0" smtClean="0">
                <a:latin typeface="Times New Roman" panose="02020603050405020304" pitchFamily="18" charset="0"/>
              </a:rPr>
            </a:br>
            <a:r>
              <a:rPr lang="cs-CZ" altLang="cs-CZ" sz="2400" i="1" dirty="0" err="1" smtClean="0">
                <a:latin typeface="Times New Roman" panose="02020603050405020304" pitchFamily="18" charset="0"/>
              </a:rPr>
              <a:t>mass</a:t>
            </a:r>
            <a:r>
              <a:rPr lang="cs-CZ" altLang="cs-CZ" sz="2400" i="1" dirty="0" smtClean="0">
                <a:latin typeface="Times New Roman" panose="02020603050405020304" pitchFamily="18" charset="0"/>
              </a:rPr>
              <a:t> point case</a:t>
            </a:r>
            <a:r>
              <a:rPr lang="en-US" altLang="cs-CZ" sz="2400" i="1" dirty="0" smtClean="0">
                <a:latin typeface="Times New Roman" panose="02020603050405020304" pitchFamily="18" charset="0"/>
              </a:rPr>
              <a:t> / an illustrative simplification</a:t>
            </a:r>
            <a:br>
              <a:rPr lang="en-US" altLang="cs-CZ" sz="2400" i="1" dirty="0" smtClean="0">
                <a:latin typeface="Times New Roman" panose="02020603050405020304" pitchFamily="18" charset="0"/>
              </a:rPr>
            </a:br>
            <a:r>
              <a:rPr lang="cs-CZ" altLang="cs-CZ" sz="2400" i="1" dirty="0" smtClean="0">
                <a:latin typeface="Times New Roman" panose="02020603050405020304" pitchFamily="18" charset="0"/>
              </a:rPr>
              <a:t/>
            </a:r>
            <a:br>
              <a:rPr lang="cs-CZ" altLang="cs-CZ" sz="2400" i="1" dirty="0" smtClean="0">
                <a:latin typeface="Times New Roman" panose="02020603050405020304" pitchFamily="18" charset="0"/>
              </a:rPr>
            </a:br>
            <a:r>
              <a:rPr lang="cs-CZ" altLang="cs-CZ" sz="1800" dirty="0" smtClean="0">
                <a:latin typeface="Times New Roman" panose="02020603050405020304" pitchFamily="18" charset="0"/>
              </a:rPr>
              <a:t>x</a:t>
            </a:r>
            <a:r>
              <a:rPr lang="cs-CZ" altLang="cs-CZ" sz="1800" i="1" dirty="0" smtClean="0">
                <a:latin typeface="Times New Roman" panose="02020603050405020304" pitchFamily="18" charset="0"/>
              </a:rPr>
              <a:t> axis </a:t>
            </a:r>
            <a:r>
              <a:rPr lang="cs-CZ" altLang="cs-CZ" sz="1800" i="1" dirty="0" err="1" smtClean="0">
                <a:latin typeface="Times New Roman" panose="02020603050405020304" pitchFamily="18" charset="0"/>
              </a:rPr>
              <a:t>depth</a:t>
            </a:r>
            <a:r>
              <a:rPr lang="cs-CZ" altLang="cs-CZ" sz="1800" i="1" dirty="0" smtClean="0">
                <a:latin typeface="Times New Roman" panose="02020603050405020304" pitchFamily="18" charset="0"/>
              </a:rPr>
              <a:t> </a:t>
            </a:r>
            <a:r>
              <a:rPr lang="cs-CZ" altLang="cs-CZ" sz="1800" i="1" dirty="0" err="1" smtClean="0">
                <a:latin typeface="Times New Roman" panose="02020603050405020304" pitchFamily="18" charset="0"/>
              </a:rPr>
              <a:t>beneath</a:t>
            </a:r>
            <a:r>
              <a:rPr lang="cs-CZ" altLang="cs-CZ" sz="1800" i="1" dirty="0" smtClean="0">
                <a:latin typeface="Times New Roman" panose="02020603050405020304" pitchFamily="18" charset="0"/>
              </a:rPr>
              <a:t> </a:t>
            </a:r>
            <a:r>
              <a:rPr lang="cs-CZ" altLang="cs-CZ" sz="1800" i="1" dirty="0" err="1" smtClean="0">
                <a:latin typeface="Times New Roman" panose="02020603050405020304" pitchFamily="18" charset="0"/>
              </a:rPr>
              <a:t>surface</a:t>
            </a:r>
            <a:r>
              <a:rPr lang="en-US" altLang="cs-CZ" sz="1800" i="1" dirty="0" smtClean="0">
                <a:latin typeface="Times New Roman" panose="02020603050405020304" pitchFamily="18" charset="0"/>
              </a:rPr>
              <a:t> [km]</a:t>
            </a:r>
            <a:r>
              <a:rPr lang="cs-CZ" altLang="cs-CZ" sz="1800" i="1" dirty="0" smtClean="0">
                <a:latin typeface="Times New Roman" panose="02020603050405020304" pitchFamily="18" charset="0"/>
              </a:rPr>
              <a:t>, </a:t>
            </a:r>
            <a:r>
              <a:rPr lang="cs-CZ" altLang="cs-CZ" sz="1800" dirty="0" smtClean="0">
                <a:latin typeface="Times New Roman" panose="02020603050405020304" pitchFamily="18" charset="0"/>
              </a:rPr>
              <a:t>y</a:t>
            </a:r>
            <a:r>
              <a:rPr lang="cs-CZ" altLang="cs-CZ" sz="1800" i="1" dirty="0" smtClean="0">
                <a:latin typeface="Times New Roman" panose="02020603050405020304" pitchFamily="18" charset="0"/>
              </a:rPr>
              <a:t> axis reference </a:t>
            </a:r>
            <a:r>
              <a:rPr lang="cs-CZ" altLang="cs-CZ" sz="1800" i="1" dirty="0" err="1" smtClean="0">
                <a:latin typeface="Times New Roman" panose="02020603050405020304" pitchFamily="18" charset="0"/>
              </a:rPr>
              <a:t>value</a:t>
            </a:r>
            <a:r>
              <a:rPr lang="en-US" altLang="cs-CZ" sz="1800" i="1" dirty="0" smtClean="0">
                <a:latin typeface="Times New Roman" panose="02020603050405020304" pitchFamily="18" charset="0"/>
              </a:rPr>
              <a:t> of </a:t>
            </a:r>
            <a:r>
              <a:rPr lang="en-US" altLang="cs-CZ" sz="1800" i="1" dirty="0" err="1" smtClean="0">
                <a:latin typeface="Times New Roman" panose="02020603050405020304" pitchFamily="18" charset="0"/>
              </a:rPr>
              <a:t>functionals</a:t>
            </a:r>
            <a:r>
              <a:rPr lang="cs-CZ" altLang="cs-CZ" sz="1800" b="1" dirty="0" smtClean="0">
                <a:solidFill>
                  <a:srgbClr val="FF3300"/>
                </a:solidFill>
                <a:latin typeface="Times New Roman" panose="02020603050405020304" pitchFamily="18" charset="0"/>
              </a:rPr>
              <a:t/>
            </a:r>
            <a:br>
              <a:rPr lang="cs-CZ" altLang="cs-CZ" sz="1800" b="1" dirty="0" smtClean="0">
                <a:solidFill>
                  <a:srgbClr val="FF3300"/>
                </a:solidFill>
                <a:latin typeface="Times New Roman" panose="02020603050405020304" pitchFamily="18" charset="0"/>
              </a:rPr>
            </a:br>
            <a:r>
              <a:rPr lang="cs-CZ" altLang="cs-CZ" sz="1800" i="1" dirty="0" err="1" smtClean="0">
                <a:latin typeface="Times New Roman" panose="02020603050405020304" pitchFamily="18" charset="0"/>
              </a:rPr>
              <a:t>for</a:t>
            </a:r>
            <a:r>
              <a:rPr lang="cs-CZ" altLang="cs-CZ" sz="1800" i="1" dirty="0" smtClean="0">
                <a:latin typeface="Times New Roman" panose="02020603050405020304" pitchFamily="18" charset="0"/>
              </a:rPr>
              <a:t> </a:t>
            </a:r>
            <a:r>
              <a:rPr lang="cs-CZ" altLang="cs-CZ" sz="1800" i="1" dirty="0" err="1" smtClean="0">
                <a:latin typeface="Times New Roman" panose="02020603050405020304" pitchFamily="18" charset="0"/>
              </a:rPr>
              <a:t>given</a:t>
            </a:r>
            <a:r>
              <a:rPr lang="cs-CZ" altLang="cs-CZ" sz="1800" i="1" dirty="0" smtClean="0">
                <a:latin typeface="Times New Roman" panose="02020603050405020304" pitchFamily="18" charset="0"/>
              </a:rPr>
              <a:t> </a:t>
            </a:r>
            <a:r>
              <a:rPr lang="cs-CZ" altLang="cs-CZ" sz="1800" i="1" dirty="0" err="1" smtClean="0">
                <a:latin typeface="Times New Roman" panose="02020603050405020304" pitchFamily="18" charset="0"/>
              </a:rPr>
              <a:t>gravitational</a:t>
            </a:r>
            <a:r>
              <a:rPr lang="cs-CZ" altLang="cs-CZ" sz="1800" i="1" dirty="0" smtClean="0">
                <a:latin typeface="Times New Roman" panose="02020603050405020304" pitchFamily="18" charset="0"/>
              </a:rPr>
              <a:t> </a:t>
            </a:r>
            <a:r>
              <a:rPr lang="cs-CZ" altLang="cs-CZ" sz="1800" i="1" dirty="0" err="1" smtClean="0">
                <a:latin typeface="Times New Roman" panose="02020603050405020304" pitchFamily="18" charset="0"/>
              </a:rPr>
              <a:t>constant</a:t>
            </a:r>
            <a:r>
              <a:rPr lang="cs-CZ" altLang="cs-CZ" sz="1800" i="1" dirty="0" smtClean="0">
                <a:latin typeface="Times New Roman" panose="02020603050405020304" pitchFamily="18" charset="0"/>
              </a:rPr>
              <a:t> </a:t>
            </a:r>
            <a:r>
              <a:rPr lang="cs-CZ" altLang="cs-CZ" sz="1800" dirty="0" smtClean="0">
                <a:latin typeface="Times New Roman" panose="02020603050405020304" pitchFamily="18" charset="0"/>
              </a:rPr>
              <a:t>GM</a:t>
            </a:r>
            <a:r>
              <a:rPr lang="cs-CZ" altLang="cs-CZ" sz="1800" i="1" dirty="0" smtClean="0">
                <a:latin typeface="Times New Roman" panose="02020603050405020304" pitchFamily="18" charset="0"/>
              </a:rPr>
              <a:t> </a:t>
            </a:r>
            <a:r>
              <a:rPr lang="cs-CZ" altLang="cs-CZ" sz="1800" i="1" dirty="0" err="1" smtClean="0">
                <a:latin typeface="Times New Roman" panose="02020603050405020304" pitchFamily="18" charset="0"/>
              </a:rPr>
              <a:t>describing</a:t>
            </a:r>
            <a:r>
              <a:rPr lang="cs-CZ" altLang="cs-CZ" sz="1800" i="1" dirty="0" smtClean="0">
                <a:latin typeface="Times New Roman" panose="02020603050405020304" pitchFamily="18" charset="0"/>
              </a:rPr>
              <a:t> </a:t>
            </a:r>
            <a:r>
              <a:rPr lang="en-US" altLang="cs-CZ" sz="1800" i="1" dirty="0" smtClean="0">
                <a:latin typeface="Times New Roman" panose="02020603050405020304" pitchFamily="18" charset="0"/>
              </a:rPr>
              <a:t>respective</a:t>
            </a:r>
            <a:r>
              <a:rPr lang="cs-CZ" altLang="cs-CZ" sz="1800" i="1" dirty="0" smtClean="0">
                <a:latin typeface="Times New Roman" panose="02020603050405020304" pitchFamily="18" charset="0"/>
              </a:rPr>
              <a:t> point </a:t>
            </a:r>
            <a:r>
              <a:rPr lang="cs-CZ" altLang="cs-CZ" sz="1800" i="1" dirty="0" err="1" smtClean="0">
                <a:latin typeface="Times New Roman" panose="02020603050405020304" pitchFamily="18" charset="0"/>
              </a:rPr>
              <a:t>mass</a:t>
            </a:r>
            <a:r>
              <a:rPr lang="cs-CZ" altLang="cs-CZ" sz="1800" i="1" dirty="0" smtClean="0">
                <a:latin typeface="Times New Roman" panose="02020603050405020304" pitchFamily="18" charset="0"/>
              </a:rPr>
              <a:t> body</a:t>
            </a:r>
          </a:p>
        </p:txBody>
      </p:sp>
      <p:sp>
        <p:nvSpPr>
          <p:cNvPr id="9219" name="Rectangle 4"/>
          <p:cNvSpPr>
            <a:spLocks noGrp="1" noChangeArrowheads="1"/>
          </p:cNvSpPr>
          <p:nvPr>
            <p:ph type="body" idx="1"/>
          </p:nvPr>
        </p:nvSpPr>
        <p:spPr>
          <a:xfrm>
            <a:off x="395288" y="5373688"/>
            <a:ext cx="8229600" cy="4525962"/>
          </a:xfrm>
        </p:spPr>
        <p:txBody>
          <a:bodyPr/>
          <a:lstStyle/>
          <a:p>
            <a:pPr eaLnBrk="1" hangingPunct="1">
              <a:buFontTx/>
              <a:buNone/>
            </a:pPr>
            <a:r>
              <a:rPr lang="cs-CZ" altLang="cs-CZ" smtClean="0"/>
              <a:t>   </a:t>
            </a:r>
            <a:r>
              <a:rPr lang="cs-CZ" altLang="cs-CZ" sz="1600" smtClean="0">
                <a:latin typeface="Times New Roman" panose="02020603050405020304" pitchFamily="18" charset="0"/>
              </a:rPr>
              <a:t>      </a:t>
            </a:r>
            <a:endParaRPr lang="cs-CZ" altLang="cs-CZ" sz="1600" b="1" i="1" smtClean="0">
              <a:latin typeface="Times New Roman" panose="02020603050405020304" pitchFamily="18" charset="0"/>
            </a:endParaRPr>
          </a:p>
        </p:txBody>
      </p:sp>
      <p:pic>
        <p:nvPicPr>
          <p:cNvPr id="9220" name="Obrázek 0" descr="Zvirata_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3688" y="2708920"/>
            <a:ext cx="6048672" cy="343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323850" y="908050"/>
            <a:ext cx="8518525" cy="360363"/>
          </a:xfrm>
        </p:spPr>
        <p:txBody>
          <a:bodyPr/>
          <a:lstStyle/>
          <a:p>
            <a:pPr algn="l" eaLnBrk="1" hangingPunct="1"/>
            <a:r>
              <a:rPr lang="cs-CZ" altLang="cs-CZ" sz="2800" smtClean="0">
                <a:latin typeface="Times New Roman" panose="02020603050405020304" pitchFamily="18" charset="0"/>
              </a:rPr>
              <a:t>Obsah obrázků </a:t>
            </a:r>
            <a:br>
              <a:rPr lang="cs-CZ" altLang="cs-CZ" sz="2800" smtClean="0">
                <a:latin typeface="Times New Roman" panose="02020603050405020304" pitchFamily="18" charset="0"/>
              </a:rPr>
            </a:br>
            <a:r>
              <a:rPr lang="cs-CZ" altLang="cs-CZ" sz="2800" smtClean="0">
                <a:latin typeface="Times New Roman" panose="02020603050405020304" pitchFamily="18" charset="0"/>
              </a:rPr>
              <a:t/>
            </a:r>
            <a:br>
              <a:rPr lang="cs-CZ" altLang="cs-CZ" sz="2800" smtClean="0">
                <a:latin typeface="Times New Roman" panose="02020603050405020304" pitchFamily="18" charset="0"/>
              </a:rPr>
            </a:br>
            <a:r>
              <a:rPr lang="cs-CZ" altLang="cs-CZ" sz="2800" smtClean="0">
                <a:latin typeface="Times New Roman" panose="02020603050405020304" pitchFamily="18" charset="0"/>
              </a:rPr>
              <a:t/>
            </a:r>
            <a:br>
              <a:rPr lang="cs-CZ" altLang="cs-CZ" sz="2800" smtClean="0">
                <a:latin typeface="Times New Roman" panose="02020603050405020304" pitchFamily="18" charset="0"/>
              </a:rPr>
            </a:br>
            <a:r>
              <a:rPr lang="cs-CZ" altLang="cs-CZ" sz="2800" smtClean="0">
                <a:latin typeface="Times New Roman" panose="02020603050405020304" pitchFamily="18" charset="0"/>
              </a:rPr>
              <a:t/>
            </a:r>
            <a:br>
              <a:rPr lang="cs-CZ" altLang="cs-CZ" sz="2800" smtClean="0">
                <a:latin typeface="Times New Roman" panose="02020603050405020304" pitchFamily="18" charset="0"/>
              </a:rPr>
            </a:br>
            <a:r>
              <a:rPr lang="cs-CZ" altLang="cs-CZ" sz="2800" smtClean="0">
                <a:latin typeface="Times New Roman" panose="02020603050405020304" pitchFamily="18" charset="0"/>
              </a:rPr>
              <a:t/>
            </a:r>
            <a:br>
              <a:rPr lang="cs-CZ" altLang="cs-CZ" sz="2800" smtClean="0">
                <a:latin typeface="Times New Roman" panose="02020603050405020304" pitchFamily="18" charset="0"/>
              </a:rPr>
            </a:br>
            <a:r>
              <a:rPr lang="cs-CZ" altLang="cs-CZ" sz="2800" smtClean="0">
                <a:latin typeface="Times New Roman" panose="02020603050405020304" pitchFamily="18" charset="0"/>
              </a:rPr>
              <a:t/>
            </a:r>
            <a:br>
              <a:rPr lang="cs-CZ" altLang="cs-CZ" sz="2800" smtClean="0">
                <a:latin typeface="Times New Roman" panose="02020603050405020304" pitchFamily="18" charset="0"/>
              </a:rPr>
            </a:br>
            <a:r>
              <a:rPr lang="cs-CZ" altLang="cs-CZ" sz="2800" smtClean="0">
                <a:latin typeface="Times New Roman" panose="02020603050405020304" pitchFamily="18" charset="0"/>
              </a:rPr>
              <a:t/>
            </a:r>
            <a:br>
              <a:rPr lang="cs-CZ" altLang="cs-CZ" sz="2800" smtClean="0">
                <a:latin typeface="Times New Roman" panose="02020603050405020304" pitchFamily="18" charset="0"/>
              </a:rPr>
            </a:br>
            <a:r>
              <a:rPr lang="cs-CZ" altLang="cs-CZ" sz="2800" smtClean="0">
                <a:latin typeface="Times New Roman" panose="02020603050405020304" pitchFamily="18" charset="0"/>
              </a:rPr>
              <a:t/>
            </a:r>
            <a:br>
              <a:rPr lang="cs-CZ" altLang="cs-CZ" sz="2800" smtClean="0">
                <a:latin typeface="Times New Roman" panose="02020603050405020304" pitchFamily="18" charset="0"/>
              </a:rPr>
            </a:br>
            <a:r>
              <a:rPr lang="cs-CZ" altLang="cs-CZ" sz="2800" smtClean="0">
                <a:latin typeface="Times New Roman" panose="02020603050405020304" pitchFamily="18" charset="0"/>
              </a:rPr>
              <a:t/>
            </a:r>
            <a:br>
              <a:rPr lang="cs-CZ" altLang="cs-CZ" sz="2800" smtClean="0">
                <a:latin typeface="Times New Roman" panose="02020603050405020304" pitchFamily="18" charset="0"/>
              </a:rPr>
            </a:br>
            <a:r>
              <a:rPr lang="cs-CZ" altLang="cs-CZ" sz="2800" smtClean="0">
                <a:latin typeface="Times New Roman" panose="02020603050405020304" pitchFamily="18" charset="0"/>
              </a:rPr>
              <a:t/>
            </a:r>
            <a:br>
              <a:rPr lang="cs-CZ" altLang="cs-CZ" sz="2800" smtClean="0">
                <a:latin typeface="Times New Roman" panose="02020603050405020304" pitchFamily="18" charset="0"/>
              </a:rPr>
            </a:br>
            <a:r>
              <a:rPr lang="cs-CZ" altLang="cs-CZ" sz="2800" smtClean="0">
                <a:latin typeface="Times New Roman" panose="02020603050405020304" pitchFamily="18" charset="0"/>
              </a:rPr>
              <a:t/>
            </a:r>
            <a:br>
              <a:rPr lang="cs-CZ" altLang="cs-CZ" sz="2800" smtClean="0">
                <a:latin typeface="Times New Roman" panose="02020603050405020304" pitchFamily="18" charset="0"/>
              </a:rPr>
            </a:br>
            <a:r>
              <a:rPr lang="en-US" altLang="cs-CZ" sz="2800" smtClean="0">
                <a:latin typeface="Times New Roman" panose="02020603050405020304" pitchFamily="18" charset="0"/>
              </a:rPr>
              <a:t/>
            </a:r>
            <a:br>
              <a:rPr lang="en-US" altLang="cs-CZ" sz="2800" smtClean="0">
                <a:latin typeface="Times New Roman" panose="02020603050405020304" pitchFamily="18" charset="0"/>
              </a:rPr>
            </a:br>
            <a:r>
              <a:rPr lang="en-US" altLang="cs-CZ" sz="2800" smtClean="0">
                <a:latin typeface="Times New Roman" panose="02020603050405020304" pitchFamily="18" charset="0"/>
              </a:rPr>
              <a:t/>
            </a:r>
            <a:br>
              <a:rPr lang="en-US" altLang="cs-CZ" sz="2800" smtClean="0">
                <a:latin typeface="Times New Roman" panose="02020603050405020304" pitchFamily="18" charset="0"/>
              </a:rPr>
            </a:br>
            <a:r>
              <a:rPr lang="en-US" altLang="cs-CZ" sz="2800" smtClean="0">
                <a:latin typeface="Times New Roman" panose="02020603050405020304" pitchFamily="18" charset="0"/>
              </a:rPr>
              <a:t/>
            </a:r>
            <a:br>
              <a:rPr lang="en-US" altLang="cs-CZ" sz="2800" smtClean="0">
                <a:latin typeface="Times New Roman" panose="02020603050405020304" pitchFamily="18" charset="0"/>
              </a:rPr>
            </a:br>
            <a:r>
              <a:rPr lang="en-US" altLang="cs-CZ" sz="2800" smtClean="0">
                <a:latin typeface="Times New Roman" panose="02020603050405020304" pitchFamily="18" charset="0"/>
              </a:rPr>
              <a:t/>
            </a:r>
            <a:br>
              <a:rPr lang="en-US" altLang="cs-CZ" sz="2800" smtClean="0">
                <a:latin typeface="Times New Roman" panose="02020603050405020304" pitchFamily="18" charset="0"/>
              </a:rPr>
            </a:br>
            <a:r>
              <a:rPr lang="en-US" altLang="cs-CZ" sz="2800" smtClean="0">
                <a:latin typeface="Times New Roman" panose="02020603050405020304" pitchFamily="18" charset="0"/>
              </a:rPr>
              <a:t/>
            </a:r>
            <a:br>
              <a:rPr lang="en-US" altLang="cs-CZ" sz="2800" smtClean="0">
                <a:latin typeface="Times New Roman" panose="02020603050405020304" pitchFamily="18" charset="0"/>
              </a:rPr>
            </a:br>
            <a:r>
              <a:rPr lang="en-US" altLang="cs-CZ" sz="2800" smtClean="0">
                <a:latin typeface="Times New Roman" panose="02020603050405020304" pitchFamily="18" charset="0"/>
              </a:rPr>
              <a:t/>
            </a:r>
            <a:br>
              <a:rPr lang="en-US" altLang="cs-CZ" sz="2800" smtClean="0">
                <a:latin typeface="Times New Roman" panose="02020603050405020304" pitchFamily="18" charset="0"/>
              </a:rPr>
            </a:br>
            <a:r>
              <a:rPr lang="en-US" altLang="cs-CZ" sz="2800" smtClean="0">
                <a:latin typeface="Times New Roman" panose="02020603050405020304" pitchFamily="18" charset="0"/>
              </a:rPr>
              <a:t/>
            </a:r>
            <a:br>
              <a:rPr lang="en-US" altLang="cs-CZ" sz="2800" smtClean="0">
                <a:latin typeface="Times New Roman" panose="02020603050405020304" pitchFamily="18" charset="0"/>
              </a:rPr>
            </a:br>
            <a:r>
              <a:rPr lang="en-US" altLang="cs-CZ" sz="2800" smtClean="0">
                <a:latin typeface="Times New Roman" panose="02020603050405020304" pitchFamily="18" charset="0"/>
              </a:rPr>
              <a:t/>
            </a:r>
            <a:br>
              <a:rPr lang="en-US" altLang="cs-CZ" sz="2800" smtClean="0">
                <a:latin typeface="Times New Roman" panose="02020603050405020304" pitchFamily="18" charset="0"/>
              </a:rPr>
            </a:br>
            <a:r>
              <a:rPr lang="cs-CZ" altLang="cs-CZ" sz="2800" smtClean="0">
                <a:latin typeface="Times New Roman" panose="02020603050405020304" pitchFamily="18" charset="0"/>
              </a:rPr>
              <a:t/>
            </a:r>
            <a:br>
              <a:rPr lang="cs-CZ" altLang="cs-CZ" sz="2800" smtClean="0">
                <a:latin typeface="Times New Roman" panose="02020603050405020304" pitchFamily="18" charset="0"/>
              </a:rPr>
            </a:br>
            <a:r>
              <a:rPr lang="cs-CZ" altLang="cs-CZ" sz="2800" smtClean="0">
                <a:latin typeface="Times New Roman" panose="02020603050405020304" pitchFamily="18" charset="0"/>
              </a:rPr>
              <a:t/>
            </a:r>
            <a:br>
              <a:rPr lang="cs-CZ" altLang="cs-CZ" sz="2800" smtClean="0">
                <a:latin typeface="Times New Roman" panose="02020603050405020304" pitchFamily="18" charset="0"/>
              </a:rPr>
            </a:br>
            <a:r>
              <a:rPr lang="cs-CZ" altLang="cs-CZ" sz="1800" smtClean="0">
                <a:latin typeface="Times New Roman" panose="02020603050405020304" pitchFamily="18" charset="0"/>
              </a:rPr>
              <a:t/>
            </a:r>
            <a:br>
              <a:rPr lang="cs-CZ" altLang="cs-CZ" sz="1800" smtClean="0">
                <a:latin typeface="Times New Roman" panose="02020603050405020304" pitchFamily="18" charset="0"/>
              </a:rPr>
            </a:br>
            <a:endParaRPr lang="cs-CZ" altLang="cs-CZ" sz="1800" i="1" smtClean="0">
              <a:solidFill>
                <a:srgbClr val="FF0000"/>
              </a:solidFill>
            </a:endParaRPr>
          </a:p>
        </p:txBody>
      </p:sp>
      <p:sp>
        <p:nvSpPr>
          <p:cNvPr id="10243" name="Rectangle 3"/>
          <p:cNvSpPr>
            <a:spLocks noGrp="1" noChangeArrowheads="1"/>
          </p:cNvSpPr>
          <p:nvPr>
            <p:ph type="body" idx="1"/>
          </p:nvPr>
        </p:nvSpPr>
        <p:spPr>
          <a:xfrm>
            <a:off x="250825" y="0"/>
            <a:ext cx="8302625" cy="1484313"/>
          </a:xfrm>
        </p:spPr>
        <p:txBody>
          <a:bodyPr/>
          <a:lstStyle/>
          <a:p>
            <a:pPr eaLnBrk="1" hangingPunct="1"/>
            <a:endParaRPr lang="cs-CZ" altLang="cs-CZ" smtClean="0"/>
          </a:p>
        </p:txBody>
      </p:sp>
      <p:pic>
        <p:nvPicPr>
          <p:cNvPr id="10244" name="Obrázek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0700" y="0"/>
            <a:ext cx="7353300" cy="551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TextovéPole 2"/>
          <p:cNvSpPr txBox="1">
            <a:spLocks noChangeArrowheads="1"/>
          </p:cNvSpPr>
          <p:nvPr/>
        </p:nvSpPr>
        <p:spPr bwMode="auto">
          <a:xfrm>
            <a:off x="0" y="3429000"/>
            <a:ext cx="7056438" cy="40322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a:spcBef>
                <a:spcPct val="0"/>
              </a:spcBef>
              <a:buFontTx/>
              <a:buNone/>
            </a:pPr>
            <a:r>
              <a:rPr lang="en-GB" altLang="cs-CZ" sz="2000">
                <a:solidFill>
                  <a:schemeClr val="bg1"/>
                </a:solidFill>
                <a:latin typeface="Times New Roman" panose="02020603050405020304" pitchFamily="18" charset="0"/>
              </a:rPr>
              <a:t>The second order derivatives and the invariants provide evidence about details of near-surface (not deep) structures. The Marussi tensor was already used in local scales (a few kilometers) for petroleum, metal, diamond, ground water etc. explorations (e.g., Murphy and Dickinson, 2009; Mataragio and Kieley</a:t>
            </a:r>
            <a:r>
              <a:rPr lang="cs-CZ" altLang="cs-CZ" sz="2000">
                <a:solidFill>
                  <a:schemeClr val="bg1"/>
                </a:solidFill>
                <a:latin typeface="Times New Roman" panose="02020603050405020304" pitchFamily="18" charset="0"/>
              </a:rPr>
              <a:t>,</a:t>
            </a:r>
            <a:r>
              <a:rPr lang="en-GB" altLang="cs-CZ" sz="2000">
                <a:solidFill>
                  <a:schemeClr val="bg1"/>
                </a:solidFill>
                <a:latin typeface="Times New Roman" panose="02020603050405020304" pitchFamily="18" charset="0"/>
              </a:rPr>
              <a:t> 2009). The full Marussi tensor is a richer source of information than the standard single gravity anomalies. This extra information can be applied by tensor imaging techniques to enhance a target anomaly definition, as tested for local features (minerals, oil and gas    industry), e.g., by Saad (2006)</a:t>
            </a:r>
            <a:r>
              <a:rPr lang="en-GB" altLang="cs-CZ" sz="2000">
                <a:latin typeface="Times New Roman" panose="02020603050405020304" pitchFamily="18" charset="0"/>
              </a:rPr>
              <a:t>) or</a:t>
            </a:r>
            <a:br>
              <a:rPr lang="en-GB" altLang="cs-CZ" sz="2000">
                <a:latin typeface="Times New Roman" panose="02020603050405020304" pitchFamily="18" charset="0"/>
              </a:rPr>
            </a:br>
            <a:r>
              <a:rPr lang="en-GB" altLang="cs-CZ" sz="2000">
                <a:latin typeface="Times New Roman" panose="02020603050405020304" pitchFamily="18" charset="0"/>
              </a:rPr>
              <a:t>Dickinson et al. (2009).</a:t>
            </a:r>
            <a:r>
              <a:rPr lang="cs-CZ" altLang="cs-CZ" sz="2000">
                <a:latin typeface="Times New Roman" panose="02020603050405020304" pitchFamily="18" charset="0"/>
              </a:rPr>
              <a:t/>
            </a:r>
            <a:br>
              <a:rPr lang="cs-CZ" altLang="cs-CZ" sz="2000">
                <a:latin typeface="Times New Roman" panose="02020603050405020304" pitchFamily="18" charset="0"/>
              </a:rPr>
            </a:br>
            <a:r>
              <a:rPr lang="cs-CZ" altLang="cs-CZ" sz="1800">
                <a:latin typeface="Times New Roman" panose="02020603050405020304" pitchFamily="18" charset="0"/>
              </a:rPr>
              <a:t/>
            </a:r>
            <a:br>
              <a:rPr lang="cs-CZ" altLang="cs-CZ" sz="1800">
                <a:latin typeface="Times New Roman" panose="02020603050405020304" pitchFamily="18" charset="0"/>
              </a:rPr>
            </a:br>
            <a:endParaRPr lang="cs-CZ" altLang="cs-CZ" sz="180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051720" y="1988840"/>
            <a:ext cx="5074659" cy="1938992"/>
          </a:xfrm>
          <a:prstGeom prst="rect">
            <a:avLst/>
          </a:prstGeom>
        </p:spPr>
        <p:txBody>
          <a:bodyPr wrap="none">
            <a:spAutoFit/>
          </a:bodyPr>
          <a:lstStyle/>
          <a:p>
            <a:pPr marL="457200" indent="-457200">
              <a:buFontTx/>
              <a:buAutoNum type="arabicPeriod" startAt="2"/>
              <a:defRPr/>
            </a:pPr>
            <a:r>
              <a:rPr lang="en-US" sz="2400" b="1" dirty="0">
                <a:solidFill>
                  <a:schemeClr val="accent4"/>
                </a:solidFill>
                <a:latin typeface="Times New Roman" panose="02020603050405020304" pitchFamily="18" charset="0"/>
                <a:cs typeface="Times New Roman" panose="02020603050405020304" pitchFamily="18" charset="0"/>
              </a:rPr>
              <a:t>Data – recent gravity field models</a:t>
            </a:r>
          </a:p>
          <a:p>
            <a:pPr marL="457200" indent="-457200">
              <a:buFontTx/>
              <a:buAutoNum type="arabicPeriod" startAt="2"/>
              <a:defRPr/>
            </a:pPr>
            <a:endParaRPr lang="en-US" sz="2400" b="1" dirty="0">
              <a:solidFill>
                <a:schemeClr val="accent4"/>
              </a:solidFill>
              <a:latin typeface="Times New Roman" panose="02020603050405020304" pitchFamily="18" charset="0"/>
              <a:cs typeface="Times New Roman" panose="02020603050405020304" pitchFamily="18" charset="0"/>
            </a:endParaRPr>
          </a:p>
          <a:p>
            <a:pPr marL="457200" indent="-457200">
              <a:buFontTx/>
              <a:buAutoNum type="arabicPeriod" startAt="2"/>
              <a:defRPr/>
            </a:pPr>
            <a:endParaRPr lang="en-US" sz="2400" b="1" dirty="0">
              <a:solidFill>
                <a:schemeClr val="accent4"/>
              </a:solidFill>
              <a:latin typeface="Times New Roman" panose="02020603050405020304" pitchFamily="18" charset="0"/>
              <a:cs typeface="Times New Roman" panose="02020603050405020304" pitchFamily="18" charset="0"/>
            </a:endParaRPr>
          </a:p>
          <a:p>
            <a:pPr>
              <a:defRPr/>
            </a:pPr>
            <a:r>
              <a:rPr lang="en-US" sz="2400" b="1" dirty="0">
                <a:solidFill>
                  <a:schemeClr val="accent4"/>
                </a:solidFill>
                <a:latin typeface="Times New Roman" panose="02020603050405020304" pitchFamily="18" charset="0"/>
                <a:cs typeface="Times New Roman" panose="02020603050405020304" pitchFamily="18" charset="0"/>
              </a:rPr>
              <a:t>EGM </a:t>
            </a:r>
            <a:r>
              <a:rPr lang="en-US" sz="2400" b="1" dirty="0" smtClean="0">
                <a:solidFill>
                  <a:schemeClr val="accent4"/>
                </a:solidFill>
                <a:latin typeface="Times New Roman" panose="02020603050405020304" pitchFamily="18" charset="0"/>
                <a:cs typeface="Times New Roman" panose="02020603050405020304" pitchFamily="18" charset="0"/>
              </a:rPr>
              <a:t>2008</a:t>
            </a:r>
          </a:p>
          <a:p>
            <a:pPr>
              <a:defRPr/>
            </a:pPr>
            <a:r>
              <a:rPr lang="en-US" sz="2400" b="1" dirty="0" smtClean="0">
                <a:solidFill>
                  <a:schemeClr val="accent4"/>
                </a:solidFill>
                <a:latin typeface="Times New Roman" panose="02020603050405020304" pitchFamily="18" charset="0"/>
                <a:cs typeface="Times New Roman" panose="02020603050405020304" pitchFamily="18" charset="0"/>
              </a:rPr>
              <a:t>EIGEN </a:t>
            </a:r>
            <a:r>
              <a:rPr lang="en-US" sz="2400" b="1" dirty="0">
                <a:solidFill>
                  <a:schemeClr val="accent4"/>
                </a:solidFill>
                <a:latin typeface="Times New Roman" panose="02020603050405020304" pitchFamily="18" charset="0"/>
                <a:cs typeface="Times New Roman" panose="02020603050405020304" pitchFamily="18" charset="0"/>
              </a:rPr>
              <a:t>6C4</a:t>
            </a:r>
          </a:p>
        </p:txBody>
      </p:sp>
    </p:spTree>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9"/>
          <p:cNvSpPr>
            <a:spLocks noChangeArrowheads="1"/>
          </p:cNvSpPr>
          <p:nvPr/>
        </p:nvSpPr>
        <p:spPr bwMode="auto">
          <a:xfrm>
            <a:off x="755650" y="-44450"/>
            <a:ext cx="7777163" cy="560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cs-CZ" sz="2800" b="1">
              <a:latin typeface="Times New Roman" panose="02020603050405020304" pitchFamily="18" charset="0"/>
            </a:endParaRPr>
          </a:p>
          <a:p>
            <a:pPr algn="ctr" eaLnBrk="1" hangingPunct="1">
              <a:spcBef>
                <a:spcPct val="0"/>
              </a:spcBef>
              <a:buFontTx/>
              <a:buNone/>
            </a:pPr>
            <a:r>
              <a:rPr lang="cs-CZ" altLang="cs-CZ" sz="2400" b="1">
                <a:latin typeface="Times New Roman" panose="02020603050405020304" pitchFamily="18" charset="0"/>
              </a:rPr>
              <a:t>Gravity data (Models of the Earth Gravitational Field)</a:t>
            </a:r>
            <a:endParaRPr lang="cs-CZ" altLang="cs-CZ" sz="2400"/>
          </a:p>
          <a:p>
            <a:pPr eaLnBrk="1" hangingPunct="1">
              <a:spcBef>
                <a:spcPct val="0"/>
              </a:spcBef>
              <a:buFontTx/>
              <a:buNone/>
            </a:pPr>
            <a:endParaRPr lang="cs-CZ" altLang="cs-CZ" sz="1800" b="1">
              <a:latin typeface="Times New Roman" panose="02020603050405020304" pitchFamily="18" charset="0"/>
            </a:endParaRPr>
          </a:p>
          <a:p>
            <a:pPr eaLnBrk="1" hangingPunct="1">
              <a:spcBef>
                <a:spcPct val="0"/>
              </a:spcBef>
              <a:buFontTx/>
              <a:buNone/>
            </a:pPr>
            <a:r>
              <a:rPr lang="en-US" altLang="cs-CZ" sz="1800" b="1">
                <a:latin typeface="Times New Roman" panose="02020603050405020304" pitchFamily="18" charset="0"/>
              </a:rPr>
              <a:t>EGM</a:t>
            </a:r>
            <a:r>
              <a:rPr lang="cs-CZ" altLang="cs-CZ" sz="1800" b="1">
                <a:latin typeface="Times New Roman" panose="02020603050405020304" pitchFamily="18" charset="0"/>
              </a:rPr>
              <a:t> </a:t>
            </a:r>
            <a:r>
              <a:rPr lang="en-US" altLang="cs-CZ" sz="1800" b="1">
                <a:latin typeface="Times New Roman" panose="02020603050405020304" pitchFamily="18" charset="0"/>
              </a:rPr>
              <a:t>2008 </a:t>
            </a:r>
            <a:r>
              <a:rPr lang="cs-CZ" altLang="cs-CZ" sz="1800">
                <a:latin typeface="Times New Roman" panose="02020603050405020304" pitchFamily="18" charset="0"/>
              </a:rPr>
              <a:t>is a high resolution static </a:t>
            </a:r>
            <a:r>
              <a:rPr lang="en-US" altLang="cs-CZ" sz="1800">
                <a:latin typeface="Times New Roman" panose="02020603050405020304" pitchFamily="18" charset="0"/>
              </a:rPr>
              <a:t>gravity field model</a:t>
            </a:r>
            <a:r>
              <a:rPr lang="en-US" altLang="cs-CZ" sz="1800" b="1">
                <a:latin typeface="Times New Roman" panose="02020603050405020304" pitchFamily="18" charset="0"/>
              </a:rPr>
              <a:t> </a:t>
            </a:r>
            <a:r>
              <a:rPr lang="en-US" altLang="cs-CZ" sz="1800">
                <a:latin typeface="Times New Roman" panose="02020603050405020304" pitchFamily="18" charset="0"/>
              </a:rPr>
              <a:t>(Pavlis et al, 2008</a:t>
            </a:r>
            <a:r>
              <a:rPr lang="cs-CZ" altLang="cs-CZ" sz="1800">
                <a:latin typeface="Times New Roman" panose="02020603050405020304" pitchFamily="18" charset="0"/>
              </a:rPr>
              <a:t>, 2012</a:t>
            </a:r>
            <a:r>
              <a:rPr lang="en-US" altLang="cs-CZ" sz="1800">
                <a:latin typeface="Times New Roman" panose="02020603050405020304" pitchFamily="18" charset="0"/>
              </a:rPr>
              <a:t>)</a:t>
            </a:r>
            <a:r>
              <a:rPr lang="cs-CZ" altLang="cs-CZ" sz="1800">
                <a:latin typeface="Times New Roman" panose="02020603050405020304" pitchFamily="18" charset="0"/>
              </a:rPr>
              <a:t>, a combination solution to degree and order  2160; it contains additional coefficients extending to degree 2190 and order 2159.</a:t>
            </a:r>
          </a:p>
          <a:p>
            <a:pPr eaLnBrk="1" hangingPunct="1">
              <a:spcBef>
                <a:spcPct val="0"/>
              </a:spcBef>
              <a:buFontTx/>
              <a:buNone/>
            </a:pPr>
            <a:endParaRPr lang="cs-CZ" altLang="cs-CZ" sz="1800">
              <a:latin typeface="Times New Roman" panose="02020603050405020304" pitchFamily="18" charset="0"/>
            </a:endParaRPr>
          </a:p>
          <a:p>
            <a:pPr eaLnBrk="1" hangingPunct="1">
              <a:spcBef>
                <a:spcPct val="0"/>
              </a:spcBef>
              <a:buFontTx/>
              <a:buNone/>
            </a:pPr>
            <a:r>
              <a:rPr lang="cs-CZ" altLang="cs-CZ" sz="1800" i="1">
                <a:latin typeface="Times New Roman" panose="02020603050405020304" pitchFamily="18" charset="0"/>
              </a:rPr>
              <a:t>Satellite data</a:t>
            </a:r>
            <a:r>
              <a:rPr lang="cs-CZ" altLang="cs-CZ" sz="1800">
                <a:latin typeface="Times New Roman" panose="02020603050405020304" pitchFamily="18" charset="0"/>
              </a:rPr>
              <a:t> in EGM 2008 come from the GRACE A/B SST (low-low satellite-to-satelllite tracking). </a:t>
            </a:r>
          </a:p>
          <a:p>
            <a:pPr eaLnBrk="1" hangingPunct="1">
              <a:spcBef>
                <a:spcPct val="0"/>
              </a:spcBef>
              <a:buFontTx/>
              <a:buNone/>
            </a:pPr>
            <a:endParaRPr lang="cs-CZ" altLang="cs-CZ" sz="1800">
              <a:latin typeface="Times New Roman" panose="02020603050405020304" pitchFamily="18" charset="0"/>
            </a:endParaRPr>
          </a:p>
          <a:p>
            <a:pPr eaLnBrk="1" hangingPunct="1">
              <a:spcBef>
                <a:spcPct val="0"/>
              </a:spcBef>
              <a:buFontTx/>
              <a:buNone/>
            </a:pPr>
            <a:r>
              <a:rPr lang="cs-CZ" altLang="cs-CZ" sz="1800" i="1">
                <a:latin typeface="Times New Roman" panose="02020603050405020304" pitchFamily="18" charset="0"/>
              </a:rPr>
              <a:t>Terrestrial data</a:t>
            </a:r>
            <a:r>
              <a:rPr lang="cs-CZ" altLang="cs-CZ" sz="1800">
                <a:latin typeface="Times New Roman" panose="02020603050405020304" pitchFamily="18" charset="0"/>
              </a:rPr>
              <a:t> base of EGM 2008 is very extensive and consists of several sources. Nevertheless, there is not homogeneous gravity anomaly field yet. No terrestrial data in EGM 2008 are available over Antarctica, poorer data (of low precision and reliability) over high mountain belts (s/c „fill-in data“,  derived from topography). For these zones, like Himalaya, we have fortunately very large values of the signal (the values of gravity anomalies or other functionals of the geopotential) so that even their larger commission error over these areas does not mean any serious problem.</a:t>
            </a:r>
          </a:p>
          <a:p>
            <a:pPr eaLnBrk="1" hangingPunct="1">
              <a:spcBef>
                <a:spcPct val="0"/>
              </a:spcBef>
              <a:buFontTx/>
              <a:buNone/>
            </a:pPr>
            <a:endParaRPr lang="cs-CZ" altLang="cs-CZ" sz="1800">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533400" y="457200"/>
            <a:ext cx="8229600" cy="533400"/>
          </a:xfrm>
        </p:spPr>
        <p:txBody>
          <a:bodyPr/>
          <a:lstStyle/>
          <a:p>
            <a:pPr algn="l" eaLnBrk="1" hangingPunct="1"/>
            <a:r>
              <a:rPr lang="en-US" altLang="cs-CZ" sz="2500" b="1" smtClean="0">
                <a:solidFill>
                  <a:srgbClr val="006200"/>
                </a:solidFill>
                <a:latin typeface="Helvetica" panose="020B0604020202020204" pitchFamily="34" charset="0"/>
              </a:rPr>
              <a:t>5</a:t>
            </a:r>
            <a:r>
              <a:rPr lang="en-US" altLang="cs-CZ" sz="2500" b="1" smtClean="0">
                <a:solidFill>
                  <a:srgbClr val="006200"/>
                </a:solidFill>
                <a:latin typeface="Helvetica" panose="020B0604020202020204" pitchFamily="34" charset="0"/>
                <a:sym typeface="Symbol" panose="05050102010706020507" pitchFamily="18" charset="2"/>
              </a:rPr>
              <a:t></a:t>
            </a:r>
            <a:r>
              <a:rPr lang="en-US" altLang="cs-CZ" sz="2500" b="1" smtClean="0">
                <a:solidFill>
                  <a:srgbClr val="006200"/>
                </a:solidFill>
                <a:latin typeface="Helvetica" panose="020B0604020202020204" pitchFamily="34" charset="0"/>
              </a:rPr>
              <a:t>5</a:t>
            </a:r>
            <a:r>
              <a:rPr lang="en-US" altLang="cs-CZ" sz="2500" b="1" smtClean="0">
                <a:solidFill>
                  <a:srgbClr val="006200"/>
                </a:solidFill>
                <a:latin typeface="Helvetica" panose="020B0604020202020204" pitchFamily="34" charset="0"/>
                <a:sym typeface="Symbol" panose="05050102010706020507" pitchFamily="18" charset="2"/>
              </a:rPr>
              <a:t> g</a:t>
            </a:r>
            <a:r>
              <a:rPr lang="en-US" altLang="cs-CZ" sz="2500" b="1" smtClean="0">
                <a:solidFill>
                  <a:srgbClr val="006200"/>
                </a:solidFill>
                <a:latin typeface="Helvetica" panose="020B0604020202020204" pitchFamily="34" charset="0"/>
              </a:rPr>
              <a:t>  Data Sources (v010808)</a:t>
            </a:r>
          </a:p>
        </p:txBody>
      </p:sp>
      <p:sp>
        <p:nvSpPr>
          <p:cNvPr id="13315" name="Rectangle 3"/>
          <p:cNvSpPr>
            <a:spLocks noChangeArrowheads="1"/>
          </p:cNvSpPr>
          <p:nvPr/>
        </p:nvSpPr>
        <p:spPr bwMode="auto">
          <a:xfrm flipV="1">
            <a:off x="228600" y="9144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cs-CZ" altLang="cs-CZ" sz="1800"/>
          </a:p>
        </p:txBody>
      </p:sp>
      <p:sp>
        <p:nvSpPr>
          <p:cNvPr id="13316" name="Rectangle 4"/>
          <p:cNvSpPr>
            <a:spLocks noChangeArrowheads="1"/>
          </p:cNvSpPr>
          <p:nvPr/>
        </p:nvSpPr>
        <p:spPr bwMode="auto">
          <a:xfrm>
            <a:off x="2141538" y="637698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cs-CZ" altLang="cs-CZ" sz="1800"/>
          </a:p>
        </p:txBody>
      </p:sp>
      <p:sp>
        <p:nvSpPr>
          <p:cNvPr id="13317" name="AutoShape 5"/>
          <p:cNvSpPr>
            <a:spLocks noChangeArrowheads="1"/>
          </p:cNvSpPr>
          <p:nvPr/>
        </p:nvSpPr>
        <p:spPr bwMode="auto">
          <a:xfrm rot="5400000">
            <a:off x="176213" y="650875"/>
            <a:ext cx="211138" cy="128587"/>
          </a:xfrm>
          <a:prstGeom prst="triangle">
            <a:avLst>
              <a:gd name="adj" fmla="val 50000"/>
            </a:avLst>
          </a:prstGeom>
          <a:solidFill>
            <a:srgbClr val="008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cs-CZ" altLang="cs-CZ" sz="1800"/>
          </a:p>
        </p:txBody>
      </p:sp>
      <p:pic>
        <p:nvPicPr>
          <p:cNvPr id="13318" name="Picture 6" descr="SRC=COM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688" y="1690688"/>
            <a:ext cx="8901112" cy="371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68313" y="260350"/>
            <a:ext cx="8229600" cy="1143000"/>
          </a:xfrm>
        </p:spPr>
        <p:txBody>
          <a:bodyPr/>
          <a:lstStyle/>
          <a:p>
            <a:pPr eaLnBrk="1" hangingPunct="1"/>
            <a:r>
              <a:rPr lang="en-US" altLang="cs-CZ" sz="2800" smtClean="0">
                <a:latin typeface="Times New Roman" panose="02020603050405020304" pitchFamily="18" charset="0"/>
              </a:rPr>
              <a:t>Description of a part of input data (terrestrial gravity anomalies) to EGM 2008 by Pavlis et al 2008</a:t>
            </a:r>
            <a:endParaRPr lang="cs-CZ" altLang="cs-CZ" sz="2800" smtClean="0">
              <a:latin typeface="Times New Roman" panose="02020603050405020304" pitchFamily="18" charset="0"/>
            </a:endParaRPr>
          </a:p>
        </p:txBody>
      </p:sp>
      <p:sp>
        <p:nvSpPr>
          <p:cNvPr id="14339" name="Rectangle 3"/>
          <p:cNvSpPr>
            <a:spLocks noGrp="1" noChangeArrowheads="1"/>
          </p:cNvSpPr>
          <p:nvPr>
            <p:ph type="body" idx="1"/>
          </p:nvPr>
        </p:nvSpPr>
        <p:spPr>
          <a:xfrm>
            <a:off x="395288" y="1860550"/>
            <a:ext cx="8362950" cy="4997450"/>
          </a:xfrm>
        </p:spPr>
        <p:txBody>
          <a:bodyPr/>
          <a:lstStyle/>
          <a:p>
            <a:pPr eaLnBrk="1" hangingPunct="1">
              <a:lnSpc>
                <a:spcPct val="80000"/>
              </a:lnSpc>
            </a:pPr>
            <a:r>
              <a:rPr lang="en-GB" altLang="cs-CZ" sz="1800" smtClean="0">
                <a:latin typeface="Times New Roman" panose="02020603050405020304" pitchFamily="18" charset="0"/>
              </a:rPr>
              <a:t>“ArcGP”: 5 x 5 minute mean gravity anomalies which were estimated as part of     the Arctic Gravity Project. </a:t>
            </a:r>
            <a:endParaRPr lang="en-GB" altLang="ja-JP" sz="1800" smtClean="0">
              <a:latin typeface="Times New Roman" panose="02020603050405020304" pitchFamily="18" charset="0"/>
              <a:ea typeface="ＭＳ Ｐゴシック" panose="020B0600070205080204" pitchFamily="34" charset="-128"/>
            </a:endParaRPr>
          </a:p>
          <a:p>
            <a:pPr eaLnBrk="1" hangingPunct="1">
              <a:lnSpc>
                <a:spcPct val="80000"/>
              </a:lnSpc>
            </a:pPr>
            <a:r>
              <a:rPr lang="en-GB" altLang="ja-JP" sz="1800" smtClean="0">
                <a:latin typeface="Times New Roman" panose="02020603050405020304" pitchFamily="18" charset="0"/>
                <a:ea typeface="ＭＳ Ｐゴシック" panose="020B0600070205080204" pitchFamily="34" charset="-128"/>
              </a:rPr>
              <a:t>“Contrib. 5 min”: 5 x 5 minute mean gravity anomalies which were contributed to the project </a:t>
            </a:r>
            <a:r>
              <a:rPr lang="en-GB" altLang="zh-CN" sz="1800" smtClean="0">
                <a:latin typeface="Times New Roman" panose="02020603050405020304" pitchFamily="18" charset="0"/>
                <a:ea typeface="宋体" panose="02010600030101010101" pitchFamily="2" charset="-122"/>
              </a:rPr>
              <a:t>“</a:t>
            </a:r>
            <a:r>
              <a:rPr lang="en-GB" altLang="ja-JP" sz="1800" smtClean="0">
                <a:latin typeface="Times New Roman" panose="02020603050405020304" pitchFamily="18" charset="0"/>
                <a:ea typeface="ＭＳ Ｐゴシック" panose="020B0600070205080204" pitchFamily="34" charset="-128"/>
              </a:rPr>
              <a:t>ready-made</a:t>
            </a:r>
            <a:r>
              <a:rPr lang="en-GB" altLang="zh-CN" sz="1800" smtClean="0">
                <a:latin typeface="Times New Roman" panose="02020603050405020304" pitchFamily="18" charset="0"/>
                <a:ea typeface="宋体" panose="02010600030101010101" pitchFamily="2" charset="-122"/>
              </a:rPr>
              <a:t>”</a:t>
            </a:r>
            <a:r>
              <a:rPr lang="en-GB" altLang="ja-JP" sz="1800" smtClean="0">
                <a:latin typeface="Times New Roman" panose="02020603050405020304" pitchFamily="18" charset="0"/>
                <a:ea typeface="ＭＳ Ｐゴシック" panose="020B0600070205080204" pitchFamily="34" charset="-128"/>
              </a:rPr>
              <a:t>. These mean values were estimated by the contributing person or agency. </a:t>
            </a:r>
          </a:p>
          <a:p>
            <a:pPr eaLnBrk="1" hangingPunct="1">
              <a:lnSpc>
                <a:spcPct val="80000"/>
              </a:lnSpc>
            </a:pPr>
            <a:r>
              <a:rPr lang="en-GB" altLang="ja-JP" sz="1800" smtClean="0">
                <a:latin typeface="Times New Roman" panose="02020603050405020304" pitchFamily="18" charset="0"/>
                <a:ea typeface="ＭＳ Ｐゴシック" panose="020B0600070205080204" pitchFamily="34" charset="-128"/>
              </a:rPr>
              <a:t>“NGA LSC”: 5 x 5 minute mean gravity anomalies which were estimated using Least Squares Collocation (LSC) by NGA. </a:t>
            </a:r>
            <a:endParaRPr lang="en-GB" altLang="ja-JP" sz="1800" b="1" smtClean="0">
              <a:latin typeface="Times New Roman" panose="02020603050405020304" pitchFamily="18" charset="0"/>
              <a:ea typeface="ＭＳ Ｐゴシック" panose="020B0600070205080204" pitchFamily="34" charset="-128"/>
            </a:endParaRPr>
          </a:p>
          <a:p>
            <a:pPr eaLnBrk="1" hangingPunct="1">
              <a:lnSpc>
                <a:spcPct val="80000"/>
              </a:lnSpc>
            </a:pPr>
            <a:r>
              <a:rPr lang="en-GB" altLang="ja-JP" sz="1800" b="1" smtClean="0">
                <a:latin typeface="Times New Roman" panose="02020603050405020304" pitchFamily="18" charset="0"/>
                <a:ea typeface="ＭＳ Ｐゴシック" panose="020B0600070205080204" pitchFamily="34" charset="-128"/>
              </a:rPr>
              <a:t>“Fill-in”:</a:t>
            </a:r>
            <a:r>
              <a:rPr lang="en-GB" altLang="ja-JP" sz="1800" smtClean="0">
                <a:latin typeface="Times New Roman" panose="02020603050405020304" pitchFamily="18" charset="0"/>
                <a:ea typeface="ＭＳ Ｐゴシック" panose="020B0600070205080204" pitchFamily="34" charset="-128"/>
              </a:rPr>
              <a:t> </a:t>
            </a:r>
            <a:r>
              <a:rPr lang="en-GB" altLang="ja-JP" sz="1800" b="1" smtClean="0">
                <a:latin typeface="Times New Roman" panose="02020603050405020304" pitchFamily="18" charset="0"/>
                <a:ea typeface="ＭＳ Ｐゴシック" panose="020B0600070205080204" pitchFamily="34" charset="-128"/>
              </a:rPr>
              <a:t>5 x 5 minute mean gravity anomalies which were computed from the spectral </a:t>
            </a:r>
            <a:r>
              <a:rPr lang="en-GB" altLang="zh-CN" sz="1800" b="1" smtClean="0">
                <a:latin typeface="Times New Roman" panose="02020603050405020304" pitchFamily="18" charset="0"/>
                <a:ea typeface="宋体" panose="02010600030101010101" pitchFamily="2" charset="-122"/>
              </a:rPr>
              <a:t>“</a:t>
            </a:r>
            <a:r>
              <a:rPr lang="en-GB" altLang="ja-JP" sz="1800" b="1" smtClean="0">
                <a:latin typeface="Times New Roman" panose="02020603050405020304" pitchFamily="18" charset="0"/>
                <a:ea typeface="ＭＳ Ｐゴシック" panose="020B0600070205080204" pitchFamily="34" charset="-128"/>
              </a:rPr>
              <a:t>cut-and-paste</a:t>
            </a:r>
            <a:r>
              <a:rPr lang="en-GB" altLang="zh-CN" sz="1800" b="1" smtClean="0">
                <a:latin typeface="Times New Roman" panose="02020603050405020304" pitchFamily="18" charset="0"/>
                <a:ea typeface="宋体" panose="02010600030101010101" pitchFamily="2" charset="-122"/>
              </a:rPr>
              <a:t>”</a:t>
            </a:r>
            <a:r>
              <a:rPr lang="en-GB" altLang="ja-JP" sz="1800" b="1" smtClean="0">
                <a:latin typeface="Times New Roman" panose="02020603050405020304" pitchFamily="18" charset="0"/>
                <a:ea typeface="ＭＳ Ｐゴシック" panose="020B0600070205080204" pitchFamily="34" charset="-128"/>
              </a:rPr>
              <a:t> set of coefficients, where, up to </a:t>
            </a:r>
            <a:r>
              <a:rPr lang="en-GB" altLang="ja-JP" sz="1800" b="1" i="1" smtClean="0">
                <a:latin typeface="Times New Roman" panose="02020603050405020304" pitchFamily="18" charset="0"/>
                <a:ea typeface="ＭＳ Ｐゴシック" panose="020B0600070205080204" pitchFamily="34" charset="-128"/>
              </a:rPr>
              <a:t>l</a:t>
            </a:r>
            <a:r>
              <a:rPr lang="en-GB" altLang="ja-JP" sz="1800" b="1" smtClean="0">
                <a:latin typeface="Times New Roman" panose="02020603050405020304" pitchFamily="18" charset="0"/>
                <a:ea typeface="ＭＳ Ｐゴシック" panose="020B0600070205080204" pitchFamily="34" charset="-128"/>
              </a:rPr>
              <a:t> = 720 the coefficients represent the (proprietary) 5 x 5 minute mean gravity anomalies, and from </a:t>
            </a:r>
            <a:r>
              <a:rPr lang="en-GB" altLang="ja-JP" sz="1800" b="1" i="1" smtClean="0">
                <a:latin typeface="Times New Roman" panose="02020603050405020304" pitchFamily="18" charset="0"/>
                <a:ea typeface="ＭＳ Ｐゴシック" panose="020B0600070205080204" pitchFamily="34" charset="-128"/>
              </a:rPr>
              <a:t>l</a:t>
            </a:r>
            <a:r>
              <a:rPr lang="en-GB" altLang="ja-JP" sz="1800" b="1" smtClean="0">
                <a:latin typeface="Times New Roman" panose="02020603050405020304" pitchFamily="18" charset="0"/>
                <a:ea typeface="ＭＳ Ｐゴシック" panose="020B0600070205080204" pitchFamily="34" charset="-128"/>
              </a:rPr>
              <a:t>=721 to </a:t>
            </a:r>
            <a:r>
              <a:rPr lang="en-GB" altLang="ja-JP" sz="1800" b="1" i="1" smtClean="0">
                <a:latin typeface="Times New Roman" panose="02020603050405020304" pitchFamily="18" charset="0"/>
                <a:ea typeface="ＭＳ Ｐゴシック" panose="020B0600070205080204" pitchFamily="34" charset="-128"/>
              </a:rPr>
              <a:t>Lmax</a:t>
            </a:r>
            <a:r>
              <a:rPr lang="en-GB" altLang="ja-JP" sz="1800" b="1" smtClean="0">
                <a:latin typeface="Times New Roman" panose="02020603050405020304" pitchFamily="18" charset="0"/>
                <a:ea typeface="ＭＳ Ｐゴシック" panose="020B0600070205080204" pitchFamily="34" charset="-128"/>
              </a:rPr>
              <a:t> = 2159 they represent the gravity anomalies implied by the Residual Terrain Model effects. </a:t>
            </a:r>
          </a:p>
          <a:p>
            <a:pPr eaLnBrk="1" hangingPunct="1">
              <a:lnSpc>
                <a:spcPct val="80000"/>
              </a:lnSpc>
            </a:pPr>
            <a:r>
              <a:rPr lang="en-GB" altLang="ja-JP" sz="1800" smtClean="0">
                <a:latin typeface="Times New Roman" panose="02020603050405020304" pitchFamily="18" charset="0"/>
                <a:ea typeface="ＭＳ Ｐゴシック" panose="020B0600070205080204" pitchFamily="34" charset="-128"/>
              </a:rPr>
              <a:t>“Alt. SIO/NOAA”: 5 x 5 minute mean gravity anomalies which were estimated by D. Sandwell and W. Smith, using altimetry data. </a:t>
            </a:r>
          </a:p>
          <a:p>
            <a:pPr eaLnBrk="1" hangingPunct="1">
              <a:lnSpc>
                <a:spcPct val="80000"/>
              </a:lnSpc>
            </a:pPr>
            <a:r>
              <a:rPr lang="en-GB" altLang="ja-JP" sz="1800" smtClean="0">
                <a:latin typeface="Times New Roman" panose="02020603050405020304" pitchFamily="18" charset="0"/>
                <a:ea typeface="ＭＳ Ｐゴシック" panose="020B0600070205080204" pitchFamily="34" charset="-128"/>
              </a:rPr>
              <a:t>“Alt. DNSC07”: 5 x 5 minute mean gravity anomalies which were estimated by O. Andersen and P. Knudsen, using altimetry data.</a:t>
            </a:r>
          </a:p>
          <a:p>
            <a:pPr eaLnBrk="1" hangingPunct="1">
              <a:lnSpc>
                <a:spcPct val="80000"/>
              </a:lnSpc>
            </a:pPr>
            <a:r>
              <a:rPr lang="en-GB" altLang="ja-JP" sz="1800" smtClean="0">
                <a:latin typeface="Times New Roman" panose="02020603050405020304" pitchFamily="18" charset="0"/>
                <a:ea typeface="ＭＳ Ｐゴシック" panose="020B0600070205080204" pitchFamily="34" charset="-128"/>
              </a:rPr>
              <a:t>“Alt. Comb.”: 5 x 5 minute mean gravity anomalies which were estimated as a linear combination of the SIO/NOAA and DNSC07 values (to avoid jump   discontinuities)</a:t>
            </a:r>
            <a:r>
              <a:rPr lang="en-GB" altLang="zh-CN" sz="1800" smtClean="0">
                <a:latin typeface="Times New Roman" panose="02020603050405020304" pitchFamily="18" charset="0"/>
                <a:ea typeface="宋体" panose="02010600030101010101" pitchFamily="2" charset="-122"/>
              </a:rPr>
              <a:t>.</a:t>
            </a:r>
            <a:r>
              <a:rPr lang="cs-CZ" altLang="zh-CN" sz="1800" smtClean="0">
                <a:latin typeface="Times New Roman" panose="02020603050405020304" pitchFamily="18" charset="0"/>
              </a:rPr>
              <a:t> </a:t>
            </a:r>
            <a:endParaRPr lang="cs-CZ" altLang="cs-CZ" sz="1800" smtClean="0">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533400" y="457200"/>
            <a:ext cx="8610600" cy="533400"/>
          </a:xfrm>
        </p:spPr>
        <p:txBody>
          <a:bodyPr/>
          <a:lstStyle/>
          <a:p>
            <a:pPr algn="l" eaLnBrk="1" hangingPunct="1"/>
            <a:r>
              <a:rPr lang="en-US" altLang="cs-CZ" sz="2500" b="1" smtClean="0">
                <a:solidFill>
                  <a:srgbClr val="006200"/>
                </a:solidFill>
                <a:latin typeface="Helvetica" panose="020B0604020202020204" pitchFamily="34" charset="0"/>
              </a:rPr>
              <a:t>5</a:t>
            </a:r>
            <a:r>
              <a:rPr lang="en-US" altLang="cs-CZ" sz="2500" b="1" smtClean="0">
                <a:solidFill>
                  <a:srgbClr val="006200"/>
                </a:solidFill>
                <a:latin typeface="Helvetica" panose="020B0604020202020204" pitchFamily="34" charset="0"/>
                <a:sym typeface="Symbol" panose="05050102010706020507" pitchFamily="18" charset="2"/>
              </a:rPr>
              <a:t></a:t>
            </a:r>
            <a:r>
              <a:rPr lang="en-US" altLang="cs-CZ" sz="2500" b="1" smtClean="0">
                <a:solidFill>
                  <a:srgbClr val="006200"/>
                </a:solidFill>
                <a:latin typeface="Helvetica" panose="020B0604020202020204" pitchFamily="34" charset="0"/>
              </a:rPr>
              <a:t>5</a:t>
            </a:r>
            <a:r>
              <a:rPr lang="en-US" altLang="cs-CZ" sz="2500" b="1" smtClean="0">
                <a:solidFill>
                  <a:srgbClr val="006200"/>
                </a:solidFill>
                <a:latin typeface="Helvetica" panose="020B0604020202020204" pitchFamily="34" charset="0"/>
                <a:sym typeface="Symbol" panose="05050102010706020507" pitchFamily="18" charset="2"/>
              </a:rPr>
              <a:t> g</a:t>
            </a:r>
            <a:r>
              <a:rPr lang="en-US" altLang="cs-CZ" sz="2500" b="1" smtClean="0">
                <a:solidFill>
                  <a:srgbClr val="006200"/>
                </a:solidFill>
                <a:latin typeface="Helvetica" panose="020B0604020202020204" pitchFamily="34" charset="0"/>
              </a:rPr>
              <a:t> </a:t>
            </a:r>
            <a:r>
              <a:rPr lang="en-US" altLang="cs-CZ" sz="2500" b="1" smtClean="0">
                <a:solidFill>
                  <a:srgbClr val="006200"/>
                </a:solidFill>
                <a:latin typeface="Helvetica" panose="020B0604020202020204" pitchFamily="34" charset="0"/>
                <a:sym typeface="Symbol" panose="05050102010706020507" pitchFamily="18" charset="2"/>
              </a:rPr>
              <a:t>Commission Error:  EGM2008 </a:t>
            </a:r>
            <a:r>
              <a:rPr lang="en-US" altLang="cs-CZ" sz="2500" b="1" smtClean="0">
                <a:solidFill>
                  <a:srgbClr val="006200"/>
                </a:solidFill>
                <a:latin typeface="Helvetica" panose="020B0604020202020204" pitchFamily="34" charset="0"/>
              </a:rPr>
              <a:t>      (Nmax=2159)</a:t>
            </a:r>
          </a:p>
        </p:txBody>
      </p:sp>
      <p:sp>
        <p:nvSpPr>
          <p:cNvPr id="15363" name="Rectangle 3"/>
          <p:cNvSpPr>
            <a:spLocks noChangeArrowheads="1"/>
          </p:cNvSpPr>
          <p:nvPr/>
        </p:nvSpPr>
        <p:spPr bwMode="auto">
          <a:xfrm flipV="1">
            <a:off x="228600" y="9144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cs-CZ" altLang="cs-CZ" sz="1800"/>
          </a:p>
        </p:txBody>
      </p:sp>
      <p:sp>
        <p:nvSpPr>
          <p:cNvPr id="15364" name="Rectangle 4"/>
          <p:cNvSpPr>
            <a:spLocks noChangeArrowheads="1"/>
          </p:cNvSpPr>
          <p:nvPr/>
        </p:nvSpPr>
        <p:spPr bwMode="auto">
          <a:xfrm>
            <a:off x="2141538" y="637698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cs-CZ" altLang="cs-CZ" sz="1800"/>
          </a:p>
        </p:txBody>
      </p:sp>
      <p:sp>
        <p:nvSpPr>
          <p:cNvPr id="15365" name="AutoShape 5"/>
          <p:cNvSpPr>
            <a:spLocks noChangeArrowheads="1"/>
          </p:cNvSpPr>
          <p:nvPr/>
        </p:nvSpPr>
        <p:spPr bwMode="auto">
          <a:xfrm rot="5400000">
            <a:off x="176213" y="650875"/>
            <a:ext cx="211138" cy="128587"/>
          </a:xfrm>
          <a:prstGeom prst="triangle">
            <a:avLst>
              <a:gd name="adj" fmla="val 50000"/>
            </a:avLst>
          </a:prstGeom>
          <a:solidFill>
            <a:srgbClr val="008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cs-CZ" altLang="cs-CZ" sz="1800"/>
          </a:p>
        </p:txBody>
      </p:sp>
      <p:pic>
        <p:nvPicPr>
          <p:cNvPr id="15366" name="Picture 6" descr="Dg_s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138" y="1068388"/>
            <a:ext cx="8208962" cy="536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endParaRPr lang="cs-CZ" altLang="cs-CZ" smtClean="0"/>
          </a:p>
        </p:txBody>
      </p:sp>
      <p:sp>
        <p:nvSpPr>
          <p:cNvPr id="16387" name="Rectangle 3"/>
          <p:cNvSpPr>
            <a:spLocks noGrp="1" noChangeArrowheads="1"/>
          </p:cNvSpPr>
          <p:nvPr>
            <p:ph type="body" idx="1"/>
          </p:nvPr>
        </p:nvSpPr>
        <p:spPr>
          <a:xfrm>
            <a:off x="107950" y="549275"/>
            <a:ext cx="8893175" cy="7100888"/>
          </a:xfrm>
        </p:spPr>
        <p:txBody>
          <a:bodyPr/>
          <a:lstStyle/>
          <a:p>
            <a:pPr algn="ctr" eaLnBrk="1" hangingPunct="1">
              <a:lnSpc>
                <a:spcPct val="80000"/>
              </a:lnSpc>
              <a:spcBef>
                <a:spcPct val="0"/>
              </a:spcBef>
              <a:buFontTx/>
              <a:buNone/>
            </a:pPr>
            <a:r>
              <a:rPr lang="en-US" altLang="cs-CZ" sz="400" b="1" dirty="0" smtClean="0">
                <a:solidFill>
                  <a:srgbClr val="1F497D"/>
                </a:solidFill>
                <a:latin typeface="Times New Roman" panose="02020603050405020304" pitchFamily="18" charset="0"/>
              </a:rPr>
              <a:t>The Gravity Field Model EIGEN-6C4</a:t>
            </a:r>
            <a:endParaRPr lang="cs-CZ" altLang="cs-CZ" sz="500" dirty="0" smtClean="0"/>
          </a:p>
          <a:p>
            <a:pPr algn="just" eaLnBrk="1" hangingPunct="1">
              <a:lnSpc>
                <a:spcPct val="80000"/>
              </a:lnSpc>
              <a:spcBef>
                <a:spcPct val="0"/>
              </a:spcBef>
              <a:buFontTx/>
              <a:buNone/>
            </a:pPr>
            <a:r>
              <a:rPr lang="en-US" altLang="cs-CZ" sz="2000" b="1" dirty="0" smtClean="0">
                <a:latin typeface="Times New Roman" panose="02020603050405020304" pitchFamily="18" charset="0"/>
              </a:rPr>
              <a:t>     </a:t>
            </a:r>
            <a:r>
              <a:rPr lang="en-US" altLang="cs-CZ" sz="2400" b="1" dirty="0" smtClean="0">
                <a:latin typeface="Times New Roman" panose="02020603050405020304" pitchFamily="18" charset="0"/>
              </a:rPr>
              <a:t>EIGEN-6C4</a:t>
            </a:r>
            <a:r>
              <a:rPr lang="en-US" altLang="cs-CZ" sz="2000" b="1" dirty="0" smtClean="0">
                <a:latin typeface="Times New Roman" panose="02020603050405020304" pitchFamily="18" charset="0"/>
              </a:rPr>
              <a:t> </a:t>
            </a:r>
            <a:r>
              <a:rPr lang="en-US" altLang="cs-CZ" sz="2000" dirty="0" smtClean="0">
                <a:latin typeface="Times New Roman" panose="02020603050405020304" pitchFamily="18" charset="0"/>
              </a:rPr>
              <a:t>is a </a:t>
            </a:r>
            <a:r>
              <a:rPr lang="cs-CZ" altLang="cs-CZ" sz="2000" dirty="0" err="1" smtClean="0">
                <a:latin typeface="Times New Roman" panose="02020603050405020304" pitchFamily="18" charset="0"/>
              </a:rPr>
              <a:t>high</a:t>
            </a:r>
            <a:r>
              <a:rPr lang="cs-CZ" altLang="cs-CZ" sz="2000" dirty="0" smtClean="0">
                <a:latin typeface="Times New Roman" panose="02020603050405020304" pitchFamily="18" charset="0"/>
              </a:rPr>
              <a:t> </a:t>
            </a:r>
            <a:r>
              <a:rPr lang="cs-CZ" altLang="cs-CZ" sz="2000" dirty="0" err="1" smtClean="0">
                <a:latin typeface="Times New Roman" panose="02020603050405020304" pitchFamily="18" charset="0"/>
              </a:rPr>
              <a:t>resolution</a:t>
            </a:r>
            <a:r>
              <a:rPr lang="en-US" altLang="cs-CZ" sz="2000" dirty="0" smtClean="0">
                <a:latin typeface="Times New Roman" panose="02020603050405020304" pitchFamily="18" charset="0"/>
              </a:rPr>
              <a:t> static global combined gravity field model</a:t>
            </a:r>
            <a:r>
              <a:rPr lang="cs-CZ" altLang="cs-CZ" sz="2000" dirty="0" smtClean="0">
                <a:latin typeface="Times New Roman" panose="02020603050405020304" pitchFamily="18" charset="0"/>
              </a:rPr>
              <a:t> </a:t>
            </a:r>
            <a:r>
              <a:rPr lang="en-US" altLang="cs-CZ" sz="2000" dirty="0" smtClean="0">
                <a:latin typeface="Times New Roman" panose="02020603050405020304" pitchFamily="18" charset="0"/>
              </a:rPr>
              <a:t>up to degree and order 2190. It has been elaborated jointly by GFZ Potsdam and GRGS Toulouse </a:t>
            </a:r>
            <a:r>
              <a:rPr lang="cs-CZ" altLang="cs-CZ" sz="2000" dirty="0" smtClean="0">
                <a:latin typeface="Times New Roman" panose="02020603050405020304" pitchFamily="18" charset="0"/>
              </a:rPr>
              <a:t>(</a:t>
            </a:r>
            <a:r>
              <a:rPr lang="cs-CZ" altLang="cs-CZ" sz="2000" dirty="0" err="1" smtClean="0">
                <a:latin typeface="Times New Roman" panose="02020603050405020304" pitchFamily="18" charset="0"/>
              </a:rPr>
              <a:t>Foer</a:t>
            </a:r>
            <a:r>
              <a:rPr lang="en-US" altLang="cs-CZ" sz="2000" dirty="0" smtClean="0">
                <a:latin typeface="Times New Roman" panose="02020603050405020304" pitchFamily="18" charset="0"/>
              </a:rPr>
              <a:t>s</a:t>
            </a:r>
            <a:r>
              <a:rPr lang="cs-CZ" altLang="cs-CZ" sz="2000" dirty="0" err="1" smtClean="0">
                <a:latin typeface="Times New Roman" panose="02020603050405020304" pitchFamily="18" charset="0"/>
              </a:rPr>
              <a:t>te</a:t>
            </a:r>
            <a:r>
              <a:rPr lang="cs-CZ" altLang="cs-CZ" sz="2000" dirty="0" smtClean="0">
                <a:latin typeface="Times New Roman" panose="02020603050405020304" pitchFamily="18" charset="0"/>
              </a:rPr>
              <a:t> et al. 2014)</a:t>
            </a:r>
            <a:r>
              <a:rPr lang="en-US" altLang="cs-CZ" sz="2000" dirty="0" smtClean="0">
                <a:latin typeface="Times New Roman" panose="02020603050405020304" pitchFamily="18" charset="0"/>
              </a:rPr>
              <a:t> and contains the following satellite and ground data:</a:t>
            </a:r>
            <a:endParaRPr lang="cs-CZ" altLang="cs-CZ" sz="2000" dirty="0" smtClean="0">
              <a:latin typeface="Times New Roman" panose="02020603050405020304" pitchFamily="18" charset="0"/>
            </a:endParaRPr>
          </a:p>
          <a:p>
            <a:pPr algn="just" eaLnBrk="1" hangingPunct="1">
              <a:lnSpc>
                <a:spcPct val="80000"/>
              </a:lnSpc>
              <a:spcBef>
                <a:spcPct val="0"/>
              </a:spcBef>
              <a:buFontTx/>
              <a:buNone/>
            </a:pPr>
            <a:endParaRPr lang="cs-CZ" altLang="cs-CZ" sz="2000" dirty="0" smtClean="0">
              <a:latin typeface="Times New Roman" panose="02020603050405020304" pitchFamily="18" charset="0"/>
            </a:endParaRPr>
          </a:p>
          <a:p>
            <a:pPr algn="just" eaLnBrk="1" hangingPunct="1">
              <a:lnSpc>
                <a:spcPct val="80000"/>
              </a:lnSpc>
              <a:spcBef>
                <a:spcPct val="0"/>
              </a:spcBef>
              <a:buFontTx/>
              <a:buChar char="-"/>
            </a:pPr>
            <a:r>
              <a:rPr lang="en-US" altLang="cs-CZ" sz="2000" dirty="0" smtClean="0">
                <a:latin typeface="Times New Roman" panose="02020603050405020304" pitchFamily="18" charset="0"/>
              </a:rPr>
              <a:t>LAGEOS (for degrees of harmonics from 2 to30)</a:t>
            </a:r>
            <a:r>
              <a:rPr lang="cs-CZ" altLang="cs-CZ" sz="2000" dirty="0" smtClean="0">
                <a:latin typeface="Times New Roman" panose="02020603050405020304" pitchFamily="18" charset="0"/>
              </a:rPr>
              <a:t> </a:t>
            </a:r>
            <a:endParaRPr lang="en-US" altLang="cs-CZ" sz="2000" dirty="0" smtClean="0">
              <a:latin typeface="Times New Roman" panose="02020603050405020304" pitchFamily="18" charset="0"/>
            </a:endParaRPr>
          </a:p>
          <a:p>
            <a:pPr algn="just" eaLnBrk="1" hangingPunct="1">
              <a:lnSpc>
                <a:spcPct val="80000"/>
              </a:lnSpc>
              <a:spcBef>
                <a:spcPct val="0"/>
              </a:spcBef>
              <a:buFontTx/>
              <a:buNone/>
            </a:pPr>
            <a:r>
              <a:rPr lang="en-US" altLang="cs-CZ" sz="2000" dirty="0" smtClean="0">
                <a:latin typeface="Times New Roman" panose="02020603050405020304" pitchFamily="18" charset="0"/>
              </a:rPr>
              <a:t>     </a:t>
            </a:r>
            <a:r>
              <a:rPr lang="cs-CZ" altLang="cs-CZ" sz="2000" dirty="0" err="1" smtClean="0">
                <a:latin typeface="Times New Roman" panose="02020603050405020304" pitchFamily="18" charset="0"/>
              </a:rPr>
              <a:t>high</a:t>
            </a:r>
            <a:r>
              <a:rPr lang="cs-CZ" altLang="cs-CZ" sz="2000" dirty="0" smtClean="0">
                <a:latin typeface="Times New Roman" panose="02020603050405020304" pitchFamily="18" charset="0"/>
              </a:rPr>
              <a:t> </a:t>
            </a:r>
            <a:r>
              <a:rPr lang="cs-CZ" altLang="cs-CZ" sz="2000" dirty="0" err="1" smtClean="0">
                <a:latin typeface="Times New Roman" panose="02020603050405020304" pitchFamily="18" charset="0"/>
              </a:rPr>
              <a:t>orbiting</a:t>
            </a:r>
            <a:r>
              <a:rPr lang="cs-CZ" altLang="cs-CZ" sz="2000" dirty="0" smtClean="0">
                <a:latin typeface="Times New Roman" panose="02020603050405020304" pitchFamily="18" charset="0"/>
              </a:rPr>
              <a:t> </a:t>
            </a:r>
            <a:r>
              <a:rPr lang="cs-CZ" altLang="cs-CZ" sz="2000" dirty="0" err="1" smtClean="0">
                <a:latin typeface="Times New Roman" panose="02020603050405020304" pitchFamily="18" charset="0"/>
              </a:rPr>
              <a:t>geodynamic</a:t>
            </a:r>
            <a:r>
              <a:rPr lang="cs-CZ" altLang="cs-CZ" sz="2000" dirty="0" smtClean="0">
                <a:latin typeface="Times New Roman" panose="02020603050405020304" pitchFamily="18" charset="0"/>
              </a:rPr>
              <a:t> </a:t>
            </a:r>
            <a:r>
              <a:rPr lang="cs-CZ" altLang="cs-CZ" sz="2000" dirty="0" err="1" smtClean="0">
                <a:latin typeface="Times New Roman" panose="02020603050405020304" pitchFamily="18" charset="0"/>
              </a:rPr>
              <a:t>satellite</a:t>
            </a:r>
            <a:r>
              <a:rPr lang="en-US" altLang="cs-CZ" sz="2000" dirty="0" smtClean="0">
                <a:latin typeface="Times New Roman" panose="02020603050405020304" pitchFamily="18" charset="0"/>
              </a:rPr>
              <a:t>: 1985 – 2010</a:t>
            </a:r>
          </a:p>
          <a:p>
            <a:pPr algn="just" eaLnBrk="1" hangingPunct="1">
              <a:lnSpc>
                <a:spcPct val="80000"/>
              </a:lnSpc>
              <a:spcBef>
                <a:spcPct val="0"/>
              </a:spcBef>
              <a:buFontTx/>
              <a:buNone/>
            </a:pPr>
            <a:endParaRPr lang="cs-CZ" altLang="cs-CZ" sz="2000" dirty="0" smtClean="0">
              <a:latin typeface="Times New Roman" panose="02020603050405020304" pitchFamily="18" charset="0"/>
            </a:endParaRPr>
          </a:p>
          <a:p>
            <a:pPr algn="just" eaLnBrk="1" hangingPunct="1">
              <a:lnSpc>
                <a:spcPct val="80000"/>
              </a:lnSpc>
              <a:spcBef>
                <a:spcPct val="0"/>
              </a:spcBef>
              <a:buFontTx/>
              <a:buChar char="-"/>
            </a:pPr>
            <a:r>
              <a:rPr lang="en-US" altLang="cs-CZ" sz="2000" dirty="0" smtClean="0">
                <a:latin typeface="Times New Roman" panose="02020603050405020304" pitchFamily="18" charset="0"/>
              </a:rPr>
              <a:t>Previous gravity model GRACE RL03 GRGS (deg. 2 - 130): </a:t>
            </a:r>
          </a:p>
          <a:p>
            <a:pPr algn="just" eaLnBrk="1" hangingPunct="1">
              <a:lnSpc>
                <a:spcPct val="80000"/>
              </a:lnSpc>
              <a:spcBef>
                <a:spcPct val="0"/>
              </a:spcBef>
              <a:buFontTx/>
              <a:buNone/>
            </a:pPr>
            <a:r>
              <a:rPr lang="en-US" altLang="cs-CZ" sz="2000" dirty="0" smtClean="0">
                <a:latin typeface="Times New Roman" panose="02020603050405020304" pitchFamily="18" charset="0"/>
              </a:rPr>
              <a:t>     ten years 2003 – 2012</a:t>
            </a:r>
            <a:endParaRPr lang="cs-CZ" altLang="cs-CZ" sz="2000" dirty="0" smtClean="0">
              <a:latin typeface="Times New Roman" panose="02020603050405020304" pitchFamily="18" charset="0"/>
            </a:endParaRPr>
          </a:p>
          <a:p>
            <a:pPr algn="just" eaLnBrk="1" hangingPunct="1">
              <a:lnSpc>
                <a:spcPct val="80000"/>
              </a:lnSpc>
              <a:spcBef>
                <a:spcPct val="0"/>
              </a:spcBef>
              <a:buFontTx/>
              <a:buChar char="-"/>
            </a:pPr>
            <a:endParaRPr lang="cs-CZ" altLang="cs-CZ" sz="2000" dirty="0" smtClean="0">
              <a:latin typeface="Times New Roman" panose="02020603050405020304" pitchFamily="18" charset="0"/>
            </a:endParaRPr>
          </a:p>
          <a:p>
            <a:pPr algn="just" eaLnBrk="1" hangingPunct="1">
              <a:lnSpc>
                <a:spcPct val="80000"/>
              </a:lnSpc>
              <a:spcBef>
                <a:spcPct val="0"/>
              </a:spcBef>
              <a:buFontTx/>
              <a:buChar char="-"/>
            </a:pPr>
            <a:r>
              <a:rPr lang="en-US" altLang="cs-CZ" sz="2000" dirty="0" smtClean="0">
                <a:latin typeface="Times New Roman" panose="02020603050405020304" pitchFamily="18" charset="0"/>
              </a:rPr>
              <a:t>GOCE-SGG data, processed by the direct approach incl. the gravity gradient components </a:t>
            </a:r>
            <a:r>
              <a:rPr lang="en-US" altLang="cs-CZ" sz="2000" dirty="0" err="1" smtClean="0">
                <a:latin typeface="Times New Roman" panose="02020603050405020304" pitchFamily="18" charset="0"/>
              </a:rPr>
              <a:t>T</a:t>
            </a:r>
            <a:r>
              <a:rPr lang="en-US" altLang="cs-CZ" sz="2000" baseline="-25000" dirty="0" err="1" smtClean="0">
                <a:latin typeface="Times New Roman" panose="02020603050405020304" pitchFamily="18" charset="0"/>
              </a:rPr>
              <a:t>xx</a:t>
            </a:r>
            <a:r>
              <a:rPr lang="en-US" altLang="cs-CZ" sz="2000" dirty="0" smtClean="0">
                <a:latin typeface="Times New Roman" panose="02020603050405020304" pitchFamily="18" charset="0"/>
              </a:rPr>
              <a:t>, </a:t>
            </a:r>
            <a:r>
              <a:rPr lang="en-US" altLang="cs-CZ" sz="2000" dirty="0" err="1" smtClean="0">
                <a:latin typeface="Times New Roman" panose="02020603050405020304" pitchFamily="18" charset="0"/>
              </a:rPr>
              <a:t>T</a:t>
            </a:r>
            <a:r>
              <a:rPr lang="en-US" altLang="cs-CZ" sz="2000" baseline="-25000" dirty="0" err="1" smtClean="0">
                <a:latin typeface="Times New Roman" panose="02020603050405020304" pitchFamily="18" charset="0"/>
              </a:rPr>
              <a:t>yy</a:t>
            </a:r>
            <a:r>
              <a:rPr lang="en-US" altLang="cs-CZ" sz="2000" dirty="0" smtClean="0">
                <a:latin typeface="Times New Roman" panose="02020603050405020304" pitchFamily="18" charset="0"/>
              </a:rPr>
              <a:t>, </a:t>
            </a:r>
            <a:r>
              <a:rPr lang="en-US" altLang="cs-CZ" sz="2000" dirty="0" err="1" smtClean="0">
                <a:latin typeface="Times New Roman" panose="02020603050405020304" pitchFamily="18" charset="0"/>
              </a:rPr>
              <a:t>T</a:t>
            </a:r>
            <a:r>
              <a:rPr lang="en-US" altLang="cs-CZ" sz="2000" baseline="-25000" dirty="0" err="1" smtClean="0">
                <a:latin typeface="Times New Roman" panose="02020603050405020304" pitchFamily="18" charset="0"/>
              </a:rPr>
              <a:t>zz</a:t>
            </a:r>
            <a:r>
              <a:rPr lang="en-US" altLang="cs-CZ" sz="2000" dirty="0" smtClean="0">
                <a:latin typeface="Times New Roman" panose="02020603050405020304" pitchFamily="18" charset="0"/>
              </a:rPr>
              <a:t> and </a:t>
            </a:r>
            <a:r>
              <a:rPr lang="en-US" altLang="cs-CZ" sz="2000" dirty="0" err="1" smtClean="0">
                <a:latin typeface="Times New Roman" panose="02020603050405020304" pitchFamily="18" charset="0"/>
              </a:rPr>
              <a:t>T</a:t>
            </a:r>
            <a:r>
              <a:rPr lang="en-US" altLang="cs-CZ" sz="2000" baseline="-25000" dirty="0" err="1" smtClean="0">
                <a:latin typeface="Times New Roman" panose="02020603050405020304" pitchFamily="18" charset="0"/>
              </a:rPr>
              <a:t>xz</a:t>
            </a:r>
            <a:r>
              <a:rPr lang="en-US" altLang="cs-CZ" sz="2000" dirty="0" smtClean="0">
                <a:latin typeface="Times New Roman" panose="02020603050405020304" pitchFamily="18" charset="0"/>
              </a:rPr>
              <a:t> throughout whole life of the GOCE satellite. The GOCE polar gaps were stabilized by the</a:t>
            </a:r>
          </a:p>
          <a:p>
            <a:pPr algn="just" eaLnBrk="1" hangingPunct="1">
              <a:lnSpc>
                <a:spcPct val="80000"/>
              </a:lnSpc>
              <a:spcBef>
                <a:spcPct val="0"/>
              </a:spcBef>
              <a:buFontTx/>
              <a:buChar char="-"/>
            </a:pPr>
            <a:endParaRPr lang="cs-CZ" altLang="cs-CZ" sz="2000" dirty="0" smtClean="0">
              <a:latin typeface="Times New Roman" panose="02020603050405020304" pitchFamily="18" charset="0"/>
            </a:endParaRPr>
          </a:p>
          <a:p>
            <a:pPr algn="just" eaLnBrk="1" hangingPunct="1">
              <a:lnSpc>
                <a:spcPct val="80000"/>
              </a:lnSpc>
              <a:spcBef>
                <a:spcPct val="0"/>
              </a:spcBef>
              <a:buFontTx/>
              <a:buNone/>
            </a:pPr>
            <a:r>
              <a:rPr lang="en-US" altLang="cs-CZ" sz="2000" dirty="0" smtClean="0">
                <a:latin typeface="Times New Roman" panose="02020603050405020304" pitchFamily="18" charset="0"/>
              </a:rPr>
              <a:t>  - </a:t>
            </a:r>
            <a:r>
              <a:rPr lang="cs-CZ" altLang="cs-CZ" sz="2000" i="1" dirty="0" smtClean="0">
                <a:latin typeface="Times New Roman" panose="02020603050405020304" pitchFamily="18" charset="0"/>
              </a:rPr>
              <a:t>T</a:t>
            </a:r>
            <a:r>
              <a:rPr lang="en-US" altLang="cs-CZ" sz="2000" i="1" dirty="0" err="1" smtClean="0">
                <a:latin typeface="Times New Roman" panose="02020603050405020304" pitchFamily="18" charset="0"/>
              </a:rPr>
              <a:t>errestrial</a:t>
            </a:r>
            <a:r>
              <a:rPr lang="en-US" altLang="cs-CZ" sz="2000" i="1" dirty="0" smtClean="0">
                <a:latin typeface="Times New Roman" panose="02020603050405020304" pitchFamily="18" charset="0"/>
              </a:rPr>
              <a:t> data</a:t>
            </a:r>
            <a:r>
              <a:rPr lang="en-US" altLang="cs-CZ" sz="2000" dirty="0" smtClean="0">
                <a:latin typeface="Times New Roman" panose="02020603050405020304" pitchFamily="18" charset="0"/>
              </a:rPr>
              <a:t> (max degree 370): DTU12 ocean geoid data and an EGM2008 geoid height grid for the continents.</a:t>
            </a:r>
            <a:endParaRPr lang="cs-CZ" altLang="cs-CZ" sz="2000" dirty="0" smtClean="0">
              <a:latin typeface="Times New Roman" panose="02020603050405020304" pitchFamily="18" charset="0"/>
            </a:endParaRPr>
          </a:p>
          <a:p>
            <a:pPr algn="just" eaLnBrk="1" hangingPunct="1">
              <a:lnSpc>
                <a:spcPct val="80000"/>
              </a:lnSpc>
              <a:spcBef>
                <a:spcPct val="0"/>
              </a:spcBef>
              <a:buFontTx/>
              <a:buNone/>
            </a:pPr>
            <a:endParaRPr lang="cs-CZ" altLang="cs-CZ" sz="2000" dirty="0" smtClean="0">
              <a:latin typeface="Times New Roman" panose="02020603050405020304" pitchFamily="18" charset="0"/>
            </a:endParaRPr>
          </a:p>
          <a:p>
            <a:pPr algn="just" eaLnBrk="1" hangingPunct="1">
              <a:lnSpc>
                <a:spcPct val="80000"/>
              </a:lnSpc>
              <a:spcBef>
                <a:spcPct val="0"/>
              </a:spcBef>
              <a:buFontTx/>
              <a:buNone/>
            </a:pPr>
            <a:r>
              <a:rPr lang="cs-CZ" altLang="cs-CZ" sz="2000" dirty="0" smtClean="0">
                <a:latin typeface="Times New Roman" panose="02020603050405020304" pitchFamily="18" charset="0"/>
              </a:rPr>
              <a:t>     </a:t>
            </a:r>
            <a:r>
              <a:rPr lang="en-US" altLang="cs-CZ" sz="2000" dirty="0" smtClean="0">
                <a:latin typeface="Times New Roman" panose="02020603050405020304" pitchFamily="18" charset="0"/>
              </a:rPr>
              <a:t>The combination of these different satellite and surface data sets has been done by a band-limited combination of </a:t>
            </a:r>
            <a:r>
              <a:rPr lang="en-US" altLang="cs-CZ" sz="2000" dirty="0" err="1" smtClean="0">
                <a:latin typeface="Times New Roman" panose="02020603050405020304" pitchFamily="18" charset="0"/>
              </a:rPr>
              <a:t>normale</a:t>
            </a:r>
            <a:r>
              <a:rPr lang="en-US" altLang="cs-CZ" sz="2000" dirty="0" smtClean="0">
                <a:latin typeface="Times New Roman" panose="02020603050405020304" pitchFamily="18" charset="0"/>
              </a:rPr>
              <a:t> equations (to max degree 370), which are generated from observation equations for the spherical harmonic coefficients. The resulted solution to degree/order 370 has been extended to degree/order 2190 by </a:t>
            </a:r>
            <a:endParaRPr lang="cs-CZ" altLang="cs-CZ" sz="2000" dirty="0" smtClean="0">
              <a:latin typeface="Times New Roman" panose="02020603050405020304" pitchFamily="18" charset="0"/>
            </a:endParaRPr>
          </a:p>
          <a:p>
            <a:pPr algn="just" eaLnBrk="1" hangingPunct="1">
              <a:lnSpc>
                <a:spcPct val="80000"/>
              </a:lnSpc>
              <a:spcBef>
                <a:spcPct val="0"/>
              </a:spcBef>
              <a:buFontTx/>
              <a:buNone/>
            </a:pPr>
            <a:r>
              <a:rPr lang="cs-CZ" altLang="cs-CZ" sz="2000" dirty="0" smtClean="0">
                <a:latin typeface="Times New Roman" panose="02020603050405020304" pitchFamily="18" charset="0"/>
              </a:rPr>
              <a:t>     </a:t>
            </a:r>
            <a:r>
              <a:rPr lang="en-US" altLang="cs-CZ" sz="2000" dirty="0" smtClean="0">
                <a:latin typeface="Times New Roman" panose="02020603050405020304" pitchFamily="18" charset="0"/>
              </a:rPr>
              <a:t>a block diagonal solution using the DTU10 global gravity anomaly data grid.</a:t>
            </a:r>
            <a:endParaRPr lang="cs-CZ" altLang="cs-CZ" sz="2000" dirty="0" smtClean="0">
              <a:latin typeface="Times New Roman" panose="02020603050405020304" pitchFamily="18" charset="0"/>
            </a:endParaRPr>
          </a:p>
          <a:p>
            <a:pPr eaLnBrk="1" hangingPunct="1">
              <a:lnSpc>
                <a:spcPct val="80000"/>
              </a:lnSpc>
            </a:pPr>
            <a:endParaRPr lang="cs-CZ" altLang="cs-CZ" sz="2000" dirty="0" smtClean="0">
              <a:latin typeface="Times New Roman" panose="02020603050405020304" pitchFamily="18" charset="0"/>
            </a:endParaRPr>
          </a:p>
          <a:p>
            <a:pPr eaLnBrk="1" hangingPunct="1">
              <a:lnSpc>
                <a:spcPct val="80000"/>
              </a:lnSpc>
            </a:pPr>
            <a:endParaRPr lang="cs-CZ" altLang="cs-CZ" sz="2000" dirty="0" smtClean="0">
              <a:latin typeface="Times New Roman" panose="02020603050405020304" pitchFamily="18" charset="0"/>
            </a:endParaRPr>
          </a:p>
          <a:p>
            <a:pPr eaLnBrk="1" hangingPunct="1">
              <a:lnSpc>
                <a:spcPct val="80000"/>
              </a:lnSpc>
            </a:pPr>
            <a:endParaRPr lang="cs-CZ" altLang="cs-CZ" sz="2000" dirty="0" smtClean="0">
              <a:latin typeface="Times New Roman" panose="02020603050405020304" pitchFamily="18" charset="0"/>
            </a:endParaRPr>
          </a:p>
          <a:p>
            <a:pPr eaLnBrk="1" hangingPunct="1">
              <a:lnSpc>
                <a:spcPct val="80000"/>
              </a:lnSpc>
            </a:pPr>
            <a:endParaRPr lang="cs-CZ" altLang="cs-CZ" sz="2000" dirty="0" smtClean="0">
              <a:latin typeface="Times New Roman" panose="02020603050405020304" pitchFamily="18" charset="0"/>
            </a:endParaRPr>
          </a:p>
          <a:p>
            <a:pPr eaLnBrk="1" hangingPunct="1">
              <a:lnSpc>
                <a:spcPct val="80000"/>
              </a:lnSpc>
            </a:pPr>
            <a:endParaRPr lang="cs-CZ" altLang="cs-CZ" sz="2000" dirty="0" smtClean="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endParaRPr lang="cs-CZ" altLang="cs-CZ" sz="2800" smtClean="0">
              <a:latin typeface="Times New Roman" panose="02020603050405020304" pitchFamily="18" charset="0"/>
            </a:endParaRPr>
          </a:p>
        </p:txBody>
      </p:sp>
      <p:sp>
        <p:nvSpPr>
          <p:cNvPr id="6147" name="Rectangle 3"/>
          <p:cNvSpPr>
            <a:spLocks noGrp="1" noChangeArrowheads="1"/>
          </p:cNvSpPr>
          <p:nvPr>
            <p:ph type="body" idx="1"/>
          </p:nvPr>
        </p:nvSpPr>
        <p:spPr/>
        <p:txBody>
          <a:bodyPr/>
          <a:lstStyle/>
          <a:p>
            <a:pPr marL="0" indent="0" eaLnBrk="1" hangingPunct="1">
              <a:buFontTx/>
              <a:buNone/>
              <a:defRPr/>
            </a:pPr>
            <a:r>
              <a:rPr lang="cs-CZ" altLang="cs-CZ" sz="1800" dirty="0" smtClean="0">
                <a:latin typeface="Times New Roman" panose="02020603050405020304" pitchFamily="18" charset="0"/>
              </a:rPr>
              <a:t>U</a:t>
            </a:r>
            <a:r>
              <a:rPr lang="en-GB" altLang="cs-CZ" sz="1800" dirty="0" smtClean="0">
                <a:latin typeface="Times New Roman" panose="02020603050405020304" pitchFamily="18" charset="0"/>
              </a:rPr>
              <a:t>sing the harmonic geopotential coefficients of </a:t>
            </a:r>
            <a:r>
              <a:rPr lang="cs-CZ" altLang="cs-CZ" sz="1800" dirty="0" err="1" smtClean="0">
                <a:latin typeface="Times New Roman" panose="02020603050405020304" pitchFamily="18" charset="0"/>
              </a:rPr>
              <a:t>the</a:t>
            </a:r>
            <a:r>
              <a:rPr lang="cs-CZ" altLang="cs-CZ" sz="1800" dirty="0" smtClean="0">
                <a:latin typeface="Times New Roman" panose="02020603050405020304" pitchFamily="18" charset="0"/>
              </a:rPr>
              <a:t> </a:t>
            </a:r>
            <a:r>
              <a:rPr lang="cs-CZ" altLang="cs-CZ" sz="1800" dirty="0" err="1" smtClean="0">
                <a:latin typeface="Times New Roman" panose="02020603050405020304" pitchFamily="18" charset="0"/>
              </a:rPr>
              <a:t>global</a:t>
            </a:r>
            <a:r>
              <a:rPr lang="cs-CZ" altLang="cs-CZ" sz="1800" dirty="0" smtClean="0">
                <a:latin typeface="Times New Roman" panose="02020603050405020304" pitchFamily="18" charset="0"/>
              </a:rPr>
              <a:t> </a:t>
            </a:r>
            <a:r>
              <a:rPr lang="cs-CZ" altLang="cs-CZ" sz="1800" dirty="0" err="1" smtClean="0">
                <a:latin typeface="Times New Roman" panose="02020603050405020304" pitchFamily="18" charset="0"/>
              </a:rPr>
              <a:t>gravitational</a:t>
            </a:r>
            <a:r>
              <a:rPr lang="cs-CZ" altLang="cs-CZ" sz="1800" dirty="0" smtClean="0">
                <a:latin typeface="Times New Roman" panose="02020603050405020304" pitchFamily="18" charset="0"/>
              </a:rPr>
              <a:t> model </a:t>
            </a:r>
            <a:r>
              <a:rPr lang="en-GB" altLang="cs-CZ" sz="1800" dirty="0" smtClean="0">
                <a:latin typeface="Times New Roman" panose="02020603050405020304" pitchFamily="18" charset="0"/>
              </a:rPr>
              <a:t>EGM 2008, the following physical quantities are computed: the gravity anomalies </a:t>
            </a:r>
            <a:r>
              <a:rPr lang="en-GB" altLang="cs-CZ" sz="1800" i="1" dirty="0" err="1" smtClean="0">
                <a:latin typeface="Times New Roman" panose="02020603050405020304" pitchFamily="18" charset="0"/>
              </a:rPr>
              <a:t>Δg</a:t>
            </a:r>
            <a:r>
              <a:rPr lang="en-GB" altLang="cs-CZ" sz="1800" dirty="0" smtClean="0">
                <a:latin typeface="Times New Roman" panose="02020603050405020304" pitchFamily="18" charset="0"/>
              </a:rPr>
              <a:t> (or disturbances) [scale 1mGal = 10-5 ms-2], the full </a:t>
            </a:r>
            <a:r>
              <a:rPr lang="en-GB" altLang="cs-CZ" sz="1800" dirty="0" err="1" smtClean="0">
                <a:latin typeface="Times New Roman" panose="02020603050405020304" pitchFamily="18" charset="0"/>
              </a:rPr>
              <a:t>Marussi</a:t>
            </a:r>
            <a:r>
              <a:rPr lang="en-GB" altLang="cs-CZ" sz="1800" dirty="0" smtClean="0">
                <a:latin typeface="Times New Roman" panose="02020603050405020304" pitchFamily="18" charset="0"/>
              </a:rPr>
              <a:t> tensor </a:t>
            </a:r>
            <a:r>
              <a:rPr lang="cs-CZ" altLang="cs-CZ" sz="1800" b="1" dirty="0" smtClean="0">
                <a:latin typeface="Times New Roman" panose="02020603050405020304" pitchFamily="18" charset="0"/>
              </a:rPr>
              <a:t>Γ</a:t>
            </a:r>
            <a:r>
              <a:rPr lang="en-GB" altLang="cs-CZ" sz="1800" dirty="0" smtClean="0">
                <a:latin typeface="Times New Roman" panose="02020603050405020304" pitchFamily="18" charset="0"/>
              </a:rPr>
              <a:t> of the second derivatives of the disturbing potential [1E = 1 </a:t>
            </a:r>
            <a:r>
              <a:rPr lang="en-GB" altLang="cs-CZ" sz="1800" dirty="0" err="1" smtClean="0">
                <a:latin typeface="Times New Roman" panose="02020603050405020304" pitchFamily="18" charset="0"/>
              </a:rPr>
              <a:t>Eötvös</a:t>
            </a:r>
            <a:r>
              <a:rPr lang="en-GB" altLang="cs-CZ" sz="1800" dirty="0" smtClean="0">
                <a:latin typeface="Times New Roman" panose="02020603050405020304" pitchFamily="18" charset="0"/>
              </a:rPr>
              <a:t> = 10-9 s-2], namely its radial component, sometimes denoted </a:t>
            </a:r>
            <a:r>
              <a:rPr lang="en-GB" altLang="cs-CZ" sz="1800" i="1" dirty="0" err="1" smtClean="0">
                <a:latin typeface="Times New Roman" panose="02020603050405020304" pitchFamily="18" charset="0"/>
              </a:rPr>
              <a:t>Tzz</a:t>
            </a:r>
            <a:r>
              <a:rPr lang="en-GB" altLang="cs-CZ" sz="1800" i="1" dirty="0" smtClean="0">
                <a:latin typeface="Times New Roman" panose="02020603050405020304" pitchFamily="18" charset="0"/>
              </a:rPr>
              <a:t> </a:t>
            </a:r>
            <a:r>
              <a:rPr lang="en-GB" altLang="cs-CZ" sz="1800" dirty="0" smtClean="0">
                <a:latin typeface="Times New Roman" panose="02020603050405020304" pitchFamily="18" charset="0"/>
              </a:rPr>
              <a:t>or </a:t>
            </a:r>
            <a:r>
              <a:rPr lang="en-GB" altLang="cs-CZ" sz="1800" i="1" dirty="0" err="1" smtClean="0">
                <a:latin typeface="Times New Roman" panose="02020603050405020304" pitchFamily="18" charset="0"/>
              </a:rPr>
              <a:t>Trr</a:t>
            </a:r>
            <a:r>
              <a:rPr lang="en-GB" altLang="cs-CZ" sz="1800" dirty="0" smtClean="0">
                <a:latin typeface="Times New Roman" panose="02020603050405020304" pitchFamily="18" charset="0"/>
              </a:rPr>
              <a:t>, the invariants of the gravity field  </a:t>
            </a:r>
            <a:r>
              <a:rPr lang="en-GB" altLang="cs-CZ" sz="1800" i="1" dirty="0" smtClean="0">
                <a:latin typeface="Times New Roman" panose="02020603050405020304" pitchFamily="18" charset="0"/>
              </a:rPr>
              <a:t>I0, I1, I2 </a:t>
            </a:r>
            <a:r>
              <a:rPr lang="cs-CZ" altLang="cs-CZ" sz="1800" dirty="0" smtClean="0">
                <a:latin typeface="Times New Roman" panose="02020603050405020304" pitchFamily="18" charset="0"/>
              </a:rPr>
              <a:t>= </a:t>
            </a:r>
            <a:r>
              <a:rPr lang="cs-CZ" altLang="cs-CZ" sz="1800" dirty="0" err="1" smtClean="0">
                <a:latin typeface="Times New Roman" panose="02020603050405020304" pitchFamily="18" charset="0"/>
              </a:rPr>
              <a:t>det</a:t>
            </a:r>
            <a:r>
              <a:rPr lang="cs-CZ" altLang="cs-CZ" sz="1800" dirty="0" smtClean="0">
                <a:latin typeface="Times New Roman" panose="02020603050405020304" pitchFamily="18" charset="0"/>
              </a:rPr>
              <a:t>(</a:t>
            </a:r>
            <a:r>
              <a:rPr lang="cs-CZ" altLang="cs-CZ" sz="1800" b="1" dirty="0" smtClean="0">
                <a:latin typeface="Times New Roman" panose="02020603050405020304" pitchFamily="18" charset="0"/>
              </a:rPr>
              <a:t>Γ</a:t>
            </a:r>
            <a:r>
              <a:rPr lang="cs-CZ" altLang="cs-CZ" sz="1800" dirty="0" smtClean="0">
                <a:latin typeface="Times New Roman" panose="02020603050405020304" pitchFamily="18" charset="0"/>
              </a:rPr>
              <a:t>)</a:t>
            </a:r>
            <a:r>
              <a:rPr lang="en-GB" altLang="cs-CZ" sz="1800" dirty="0" smtClean="0">
                <a:latin typeface="Times New Roman" panose="02020603050405020304" pitchFamily="18" charset="0"/>
              </a:rPr>
              <a:t>, computable from the components of the </a:t>
            </a:r>
            <a:r>
              <a:rPr lang="en-GB" altLang="cs-CZ" sz="1800" dirty="0" err="1" smtClean="0">
                <a:latin typeface="Times New Roman" panose="02020603050405020304" pitchFamily="18" charset="0"/>
              </a:rPr>
              <a:t>Marussi</a:t>
            </a:r>
            <a:r>
              <a:rPr lang="en-GB" altLang="cs-CZ" sz="1800" dirty="0" smtClean="0">
                <a:latin typeface="Times New Roman" panose="02020603050405020304" pitchFamily="18" charset="0"/>
              </a:rPr>
              <a:t> tensor, their specific ratio </a:t>
            </a:r>
            <a:r>
              <a:rPr lang="en-GB" altLang="cs-CZ" sz="1800" i="1" dirty="0" smtClean="0">
                <a:latin typeface="Times New Roman" panose="02020603050405020304" pitchFamily="18" charset="0"/>
              </a:rPr>
              <a:t>I</a:t>
            </a:r>
            <a:r>
              <a:rPr lang="en-GB" altLang="cs-CZ" sz="1800" dirty="0" smtClean="0">
                <a:latin typeface="Times New Roman" panose="02020603050405020304" pitchFamily="18" charset="0"/>
              </a:rPr>
              <a:t> and the strike angle </a:t>
            </a:r>
            <a:r>
              <a:rPr lang="en-GB" altLang="cs-CZ" sz="1800" i="1" dirty="0" smtClean="0">
                <a:latin typeface="Times New Roman" panose="02020603050405020304" pitchFamily="18" charset="0"/>
              </a:rPr>
              <a:t>θ.</a:t>
            </a:r>
            <a:r>
              <a:rPr lang="en-GB" altLang="cs-CZ" sz="1800" dirty="0" smtClean="0">
                <a:latin typeface="Times New Roman" panose="02020603050405020304" pitchFamily="18" charset="0"/>
              </a:rPr>
              <a:t> These quantities are known from theory of Pedersen &amp; Rasmussen (1990) and </a:t>
            </a:r>
            <a:r>
              <a:rPr lang="en-GB" altLang="cs-CZ" sz="1800" dirty="0" err="1" smtClean="0">
                <a:latin typeface="Times New Roman" panose="02020603050405020304" pitchFamily="18" charset="0"/>
              </a:rPr>
              <a:t>Beiki</a:t>
            </a:r>
            <a:r>
              <a:rPr lang="en-GB" altLang="cs-CZ" sz="1800" dirty="0" smtClean="0">
                <a:latin typeface="Times New Roman" panose="02020603050405020304" pitchFamily="18" charset="0"/>
              </a:rPr>
              <a:t> &amp; Pedersen (2010). A “virtual deformation” has been added (</a:t>
            </a:r>
            <a:r>
              <a:rPr lang="en-GB" altLang="cs-CZ" sz="1800" dirty="0" err="1" smtClean="0">
                <a:latin typeface="Times New Roman" panose="02020603050405020304" pitchFamily="18" charset="0"/>
              </a:rPr>
              <a:t>Kalvoda</a:t>
            </a:r>
            <a:r>
              <a:rPr lang="en-GB" altLang="cs-CZ" sz="1800" dirty="0" smtClean="0">
                <a:latin typeface="Times New Roman" panose="02020603050405020304" pitchFamily="18" charset="0"/>
              </a:rPr>
              <a:t> et al. 2013</a:t>
            </a:r>
            <a:r>
              <a:rPr lang="cs-CZ" altLang="cs-CZ" sz="1800" dirty="0" smtClean="0">
                <a:latin typeface="Times New Roman" panose="02020603050405020304" pitchFamily="18" charset="0"/>
              </a:rPr>
              <a:t>, </a:t>
            </a:r>
            <a:r>
              <a:rPr lang="cs-CZ" altLang="cs-CZ" sz="1800" dirty="0" err="1" smtClean="0">
                <a:latin typeface="Times New Roman" panose="02020603050405020304" pitchFamily="18" charset="0"/>
              </a:rPr>
              <a:t>following</a:t>
            </a:r>
            <a:r>
              <a:rPr lang="cs-CZ" altLang="cs-CZ" sz="1800" dirty="0" smtClean="0">
                <a:latin typeface="Times New Roman" panose="02020603050405020304" pitchFamily="18" charset="0"/>
              </a:rPr>
              <a:t> </a:t>
            </a:r>
            <a:r>
              <a:rPr lang="cs-CZ" altLang="cs-CZ" sz="1800" dirty="0" err="1" smtClean="0">
                <a:latin typeface="Times New Roman" panose="02020603050405020304" pitchFamily="18" charset="0"/>
              </a:rPr>
              <a:t>Brdička</a:t>
            </a:r>
            <a:r>
              <a:rPr lang="cs-CZ" altLang="cs-CZ" sz="1800" dirty="0" smtClean="0">
                <a:latin typeface="Times New Roman" panose="02020603050405020304" pitchFamily="18" charset="0"/>
              </a:rPr>
              <a:t> et al 2000</a:t>
            </a:r>
            <a:r>
              <a:rPr lang="en-GB" altLang="cs-CZ" sz="1800" dirty="0" smtClean="0">
                <a:latin typeface="Times New Roman" panose="02020603050405020304" pitchFamily="18" charset="0"/>
              </a:rPr>
              <a:t>). Some of these quantities are </a:t>
            </a:r>
            <a:r>
              <a:rPr lang="en-GB" altLang="cs-CZ" sz="1800" dirty="0" err="1" smtClean="0">
                <a:latin typeface="Times New Roman" panose="02020603050405020304" pitchFamily="18" charset="0"/>
              </a:rPr>
              <a:t>functionals</a:t>
            </a:r>
            <a:r>
              <a:rPr lang="en-GB" altLang="cs-CZ" sz="1800" dirty="0" smtClean="0">
                <a:latin typeface="Times New Roman" panose="02020603050405020304" pitchFamily="18" charset="0"/>
              </a:rPr>
              <a:t> of the geopotential in a mathematical sense and some of them are not. Therefore, they are concisely designated in the paper as </a:t>
            </a:r>
            <a:r>
              <a:rPr lang="en-GB" altLang="cs-CZ" sz="1800" i="1" dirty="0" smtClean="0">
                <a:latin typeface="Times New Roman" panose="02020603050405020304" pitchFamily="18" charset="0"/>
              </a:rPr>
              <a:t>aspects </a:t>
            </a:r>
            <a:r>
              <a:rPr lang="en-GB" altLang="cs-CZ" sz="1800" dirty="0" smtClean="0">
                <a:latin typeface="Times New Roman" panose="02020603050405020304" pitchFamily="18" charset="0"/>
              </a:rPr>
              <a:t>of the geopotential.</a:t>
            </a:r>
            <a:endParaRPr lang="cs-CZ" altLang="cs-CZ" sz="1800" dirty="0" smtClean="0">
              <a:latin typeface="Times New Roman" panose="02020603050405020304" pitchFamily="18" charset="0"/>
            </a:endParaRPr>
          </a:p>
          <a:p>
            <a:pPr eaLnBrk="1" hangingPunct="1">
              <a:defRPr/>
            </a:pPr>
            <a:endParaRPr lang="cs-CZ" altLang="cs-CZ" sz="1800" dirty="0" smtClean="0">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Nadpis 1"/>
          <p:cNvSpPr>
            <a:spLocks noGrp="1"/>
          </p:cNvSpPr>
          <p:nvPr>
            <p:ph type="ctrTitle"/>
          </p:nvPr>
        </p:nvSpPr>
        <p:spPr>
          <a:xfrm>
            <a:off x="1020763" y="1377950"/>
            <a:ext cx="7102475" cy="4905375"/>
          </a:xfrm>
        </p:spPr>
        <p:txBody>
          <a:bodyPr/>
          <a:lstStyle/>
          <a:p>
            <a:pPr algn="just"/>
            <a:r>
              <a:rPr lang="en-GB" altLang="cs-CZ" sz="2000" smtClean="0">
                <a:latin typeface="Times New Roman" panose="02020603050405020304" pitchFamily="18" charset="0"/>
                <a:cs typeface="Times New Roman" panose="02020603050405020304" pitchFamily="18" charset="0"/>
              </a:rPr>
              <a:t/>
            </a:r>
            <a:br>
              <a:rPr lang="en-GB" altLang="cs-CZ" sz="2000" smtClean="0">
                <a:latin typeface="Times New Roman" panose="02020603050405020304" pitchFamily="18" charset="0"/>
                <a:cs typeface="Times New Roman" panose="02020603050405020304" pitchFamily="18" charset="0"/>
              </a:rPr>
            </a:br>
            <a:r>
              <a:rPr lang="en-GB" altLang="cs-CZ" sz="2000" smtClean="0">
                <a:latin typeface="Times New Roman" panose="02020603050405020304" pitchFamily="18" charset="0"/>
                <a:cs typeface="Times New Roman" panose="02020603050405020304" pitchFamily="18" charset="0"/>
              </a:rPr>
              <a:t/>
            </a:r>
            <a:br>
              <a:rPr lang="en-GB" altLang="cs-CZ" sz="2000" smtClean="0">
                <a:latin typeface="Times New Roman" panose="02020603050405020304" pitchFamily="18" charset="0"/>
                <a:cs typeface="Times New Roman" panose="02020603050405020304" pitchFamily="18" charset="0"/>
              </a:rPr>
            </a:br>
            <a:r>
              <a:rPr lang="en-GB" altLang="cs-CZ" sz="2000" b="1" smtClean="0">
                <a:latin typeface="Times New Roman" panose="02020603050405020304" pitchFamily="18" charset="0"/>
                <a:cs typeface="Times New Roman" panose="02020603050405020304" pitchFamily="18" charset="0"/>
              </a:rPr>
              <a:t>ABSTRACT</a:t>
            </a:r>
            <a:r>
              <a:rPr lang="en-GB" altLang="cs-CZ" sz="2000" smtClean="0">
                <a:latin typeface="Times New Roman" panose="02020603050405020304" pitchFamily="18" charset="0"/>
                <a:cs typeface="Times New Roman" panose="02020603050405020304" pitchFamily="18" charset="0"/>
              </a:rPr>
              <a:t/>
            </a:r>
            <a:br>
              <a:rPr lang="en-GB" altLang="cs-CZ" sz="2000" smtClean="0">
                <a:latin typeface="Times New Roman" panose="02020603050405020304" pitchFamily="18" charset="0"/>
                <a:cs typeface="Times New Roman" panose="02020603050405020304" pitchFamily="18" charset="0"/>
              </a:rPr>
            </a:br>
            <a:r>
              <a:rPr lang="en-GB" altLang="cs-CZ" sz="2000" smtClean="0">
                <a:latin typeface="Times New Roman" panose="02020603050405020304" pitchFamily="18" charset="0"/>
                <a:cs typeface="Times New Roman" panose="02020603050405020304" pitchFamily="18" charset="0"/>
              </a:rPr>
              <a:t/>
            </a:r>
            <a:br>
              <a:rPr lang="en-GB" altLang="cs-CZ" sz="2000" smtClean="0">
                <a:latin typeface="Times New Roman" panose="02020603050405020304" pitchFamily="18" charset="0"/>
                <a:cs typeface="Times New Roman" panose="02020603050405020304" pitchFamily="18" charset="0"/>
              </a:rPr>
            </a:br>
            <a:r>
              <a:rPr lang="en-GB" altLang="cs-CZ" sz="2000" smtClean="0">
                <a:latin typeface="Times New Roman" panose="02020603050405020304" pitchFamily="18" charset="0"/>
                <a:cs typeface="Times New Roman" panose="02020603050405020304" pitchFamily="18" charset="0"/>
              </a:rPr>
              <a:t>Gravity anomalies or disturbances, the Marussi tensor, the invariants of the gravity field, their certain ratio and other functions of the geopotential, including newly defined “virtual deformations”, all shortly called the aspects, are computed based on the harmonic geopotential coefficients (Stokes parameters) of the recent global high-resolution combined gravitational field models EGM 2008 and EIGEN6C4 from satellite and terrestrial data. The theory is shortly outlined, followed by many examples of typical “gravitational signal” for various geological features (like volcanoes, faults, impact craters, river valleys, large oil/gas and shale gas deposits, etc.). An interaction with geoscientists is necessary if we want to have a chance to be successful with interpretations of our findings. </a:t>
            </a:r>
            <a:r>
              <a:rPr lang="cs-CZ" altLang="cs-CZ" smtClean="0"/>
              <a:t/>
            </a:r>
            <a:br>
              <a:rPr lang="cs-CZ" altLang="cs-CZ" smtClean="0"/>
            </a:br>
            <a:endParaRPr lang="cs-CZ" altLang="cs-CZ" smtClean="0"/>
          </a:p>
        </p:txBody>
      </p:sp>
      <p:sp>
        <p:nvSpPr>
          <p:cNvPr id="5123" name="Podnadpis 2"/>
          <p:cNvSpPr>
            <a:spLocks noGrp="1"/>
          </p:cNvSpPr>
          <p:nvPr>
            <p:ph type="subTitle" idx="1"/>
          </p:nvPr>
        </p:nvSpPr>
        <p:spPr/>
        <p:txBody>
          <a:bodyPr/>
          <a:lstStyle/>
          <a:p>
            <a:endParaRPr lang="cs-CZ" altLang="cs-CZ" smtClean="0"/>
          </a:p>
        </p:txBody>
      </p:sp>
      <p:sp>
        <p:nvSpPr>
          <p:cNvPr id="5124" name="Obdélník 3"/>
          <p:cNvSpPr>
            <a:spLocks noChangeArrowheads="1"/>
          </p:cNvSpPr>
          <p:nvPr/>
        </p:nvSpPr>
        <p:spPr bwMode="auto">
          <a:xfrm>
            <a:off x="3635375" y="5949950"/>
            <a:ext cx="3492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cs-CZ" altLang="cs-CZ" sz="1800">
              <a:solidFill>
                <a:srgbClr val="00B0F0"/>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endParaRPr lang="cs-CZ" altLang="cs-CZ" smtClean="0"/>
          </a:p>
        </p:txBody>
      </p:sp>
      <p:sp>
        <p:nvSpPr>
          <p:cNvPr id="18435" name="Rectangle 3"/>
          <p:cNvSpPr>
            <a:spLocks noGrp="1" noChangeArrowheads="1"/>
          </p:cNvSpPr>
          <p:nvPr>
            <p:ph type="body" idx="1"/>
          </p:nvPr>
        </p:nvSpPr>
        <p:spPr/>
        <p:txBody>
          <a:bodyPr/>
          <a:lstStyle/>
          <a:p>
            <a:pPr marL="0" indent="0" eaLnBrk="1" hangingPunct="1">
              <a:buFontTx/>
              <a:buNone/>
            </a:pPr>
            <a:endParaRPr lang="cs-CZ" altLang="cs-CZ" smtClean="0"/>
          </a:p>
        </p:txBody>
      </p:sp>
      <p:sp>
        <p:nvSpPr>
          <p:cNvPr id="18436" name="Rectangle 4"/>
          <p:cNvSpPr>
            <a:spLocks noChangeArrowheads="1"/>
          </p:cNvSpPr>
          <p:nvPr/>
        </p:nvSpPr>
        <p:spPr bwMode="auto">
          <a:xfrm>
            <a:off x="1116013" y="188913"/>
            <a:ext cx="7200900" cy="710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GB" altLang="ja-JP" sz="2000" b="1" dirty="0">
                <a:solidFill>
                  <a:schemeClr val="tx2"/>
                </a:solidFill>
                <a:latin typeface="Times New Roman" panose="02020603050405020304" pitchFamily="18" charset="0"/>
                <a:ea typeface="ＭＳ Ｐゴシック" panose="020B0600070205080204" pitchFamily="34" charset="-128"/>
              </a:rPr>
              <a:t>Plotting</a:t>
            </a:r>
          </a:p>
          <a:p>
            <a:pPr algn="ctr" eaLnBrk="1" hangingPunct="1">
              <a:spcBef>
                <a:spcPct val="0"/>
              </a:spcBef>
              <a:buFontTx/>
              <a:buNone/>
            </a:pPr>
            <a:endParaRPr lang="en-GB" altLang="ja-JP" sz="2000" dirty="0">
              <a:solidFill>
                <a:schemeClr val="tx2"/>
              </a:solidFill>
              <a:latin typeface="Times New Roman" panose="02020603050405020304" pitchFamily="18" charset="0"/>
              <a:ea typeface="ＭＳ Ｐゴシック" panose="020B0600070205080204" pitchFamily="34" charset="-128"/>
            </a:endParaRPr>
          </a:p>
          <a:p>
            <a:pPr algn="ctr" eaLnBrk="1" hangingPunct="1">
              <a:spcBef>
                <a:spcPct val="0"/>
              </a:spcBef>
              <a:buFontTx/>
              <a:buNone/>
            </a:pPr>
            <a:r>
              <a:rPr lang="en-GB" altLang="ja-JP" sz="2000" dirty="0">
                <a:solidFill>
                  <a:schemeClr val="tx2"/>
                </a:solidFill>
                <a:latin typeface="Times New Roman" panose="02020603050405020304" pitchFamily="18" charset="0"/>
                <a:ea typeface="ＭＳ Ｐゴシック" panose="020B0600070205080204" pitchFamily="34" charset="-128"/>
              </a:rPr>
              <a:t>Plotting is important for visualizing our results; we make use of </a:t>
            </a:r>
            <a:r>
              <a:rPr lang="en-GB" altLang="ja-JP" sz="2000" b="1" dirty="0">
                <a:solidFill>
                  <a:schemeClr val="tx2"/>
                </a:solidFill>
                <a:latin typeface="Times New Roman" panose="02020603050405020304" pitchFamily="18" charset="0"/>
                <a:ea typeface="ＭＳ Ｐゴシック" panose="020B0600070205080204" pitchFamily="34" charset="-128"/>
              </a:rPr>
              <a:t>strongly non-linear scales to emphasize various features </a:t>
            </a:r>
            <a:r>
              <a:rPr lang="en-GB" altLang="ja-JP" sz="2000" dirty="0">
                <a:solidFill>
                  <a:schemeClr val="tx2"/>
                </a:solidFill>
                <a:latin typeface="Times New Roman" panose="02020603050405020304" pitchFamily="18" charset="0"/>
                <a:ea typeface="ＭＳ Ｐゴシック" panose="020B0600070205080204" pitchFamily="34" charset="-128"/>
              </a:rPr>
              <a:t>which otherwise might remain hidden. </a:t>
            </a:r>
            <a:endParaRPr lang="cs-CZ" altLang="ja-JP" sz="2000" dirty="0">
              <a:solidFill>
                <a:schemeClr val="tx2"/>
              </a:solidFill>
              <a:latin typeface="Times New Roman" panose="02020603050405020304" pitchFamily="18" charset="0"/>
              <a:ea typeface="ＭＳ Ｐゴシック" panose="020B0600070205080204" pitchFamily="34" charset="-128"/>
            </a:endParaRPr>
          </a:p>
          <a:p>
            <a:pPr algn="ctr" eaLnBrk="1" hangingPunct="1">
              <a:spcBef>
                <a:spcPct val="0"/>
              </a:spcBef>
              <a:buFontTx/>
              <a:buNone/>
            </a:pPr>
            <a:endParaRPr lang="cs-CZ" altLang="ja-JP" sz="2000" dirty="0">
              <a:solidFill>
                <a:schemeClr val="tx2"/>
              </a:solidFill>
              <a:latin typeface="Times New Roman" panose="02020603050405020304" pitchFamily="18" charset="0"/>
              <a:ea typeface="ＭＳ Ｐゴシック" panose="020B0600070205080204" pitchFamily="34" charset="-128"/>
            </a:endParaRPr>
          </a:p>
          <a:p>
            <a:pPr algn="ctr" eaLnBrk="1" hangingPunct="1">
              <a:spcBef>
                <a:spcPct val="0"/>
              </a:spcBef>
              <a:buFontTx/>
              <a:buNone/>
            </a:pPr>
            <a:r>
              <a:rPr lang="en-GB" altLang="ja-JP" sz="2000" b="1" dirty="0">
                <a:solidFill>
                  <a:schemeClr val="tx2"/>
                </a:solidFill>
                <a:latin typeface="Times New Roman" panose="02020603050405020304" pitchFamily="18" charset="0"/>
                <a:ea typeface="ＭＳ Ｐゴシック" panose="020B0600070205080204" pitchFamily="34" charset="-128"/>
              </a:rPr>
              <a:t>A note about the units of plotted aspects</a:t>
            </a:r>
            <a:r>
              <a:rPr lang="en-GB" altLang="ja-JP" sz="2000" dirty="0">
                <a:solidFill>
                  <a:schemeClr val="tx2"/>
                </a:solidFill>
                <a:latin typeface="Times New Roman" panose="02020603050405020304" pitchFamily="18" charset="0"/>
                <a:ea typeface="ＭＳ Ｐゴシック" panose="020B0600070205080204" pitchFamily="34" charset="-128"/>
              </a:rPr>
              <a:t>: </a:t>
            </a:r>
          </a:p>
          <a:p>
            <a:pPr algn="ctr" eaLnBrk="1" hangingPunct="1">
              <a:spcBef>
                <a:spcPct val="0"/>
              </a:spcBef>
              <a:buFontTx/>
              <a:buNone/>
            </a:pPr>
            <a:endParaRPr lang="cs-CZ" altLang="ja-JP" sz="2000" dirty="0">
              <a:solidFill>
                <a:schemeClr val="tx2"/>
              </a:solidFill>
              <a:latin typeface="Times New Roman" panose="02020603050405020304" pitchFamily="18" charset="0"/>
              <a:ea typeface="ＭＳ Ｐゴシック" panose="020B0600070205080204" pitchFamily="34" charset="-128"/>
            </a:endParaRPr>
          </a:p>
          <a:p>
            <a:pPr eaLnBrk="1" hangingPunct="1">
              <a:spcBef>
                <a:spcPct val="0"/>
              </a:spcBef>
              <a:buFontTx/>
              <a:buNone/>
            </a:pPr>
            <a:r>
              <a:rPr lang="en-GB" altLang="ja-JP" sz="2000" dirty="0" err="1">
                <a:solidFill>
                  <a:schemeClr val="tx2"/>
                </a:solidFill>
                <a:latin typeface="Times New Roman" panose="02020603050405020304" pitchFamily="18" charset="0"/>
                <a:ea typeface="ＭＳ Ｐゴシック" panose="020B0600070205080204" pitchFamily="34" charset="-128"/>
              </a:rPr>
              <a:t>mGal</a:t>
            </a:r>
            <a:r>
              <a:rPr lang="en-GB" altLang="ja-JP" sz="2000" dirty="0">
                <a:solidFill>
                  <a:schemeClr val="tx2"/>
                </a:solidFill>
                <a:latin typeface="Times New Roman" panose="02020603050405020304" pitchFamily="18" charset="0"/>
                <a:ea typeface="ＭＳ Ｐゴシック" panose="020B0600070205080204" pitchFamily="34" charset="-128"/>
              </a:rPr>
              <a:t> </a:t>
            </a:r>
            <a:r>
              <a:rPr lang="cs-CZ" altLang="ja-JP" sz="2000" dirty="0">
                <a:solidFill>
                  <a:schemeClr val="tx2"/>
                </a:solidFill>
                <a:latin typeface="Times New Roman" panose="02020603050405020304" pitchFamily="18" charset="0"/>
                <a:ea typeface="ＭＳ Ｐゴシック" panose="020B0600070205080204" pitchFamily="34" charset="-128"/>
              </a:rPr>
              <a:t>(</a:t>
            </a:r>
            <a:r>
              <a:rPr lang="cs-CZ" altLang="ja-JP" sz="2000" dirty="0" err="1">
                <a:solidFill>
                  <a:schemeClr val="tx2"/>
                </a:solidFill>
                <a:latin typeface="Times New Roman" panose="02020603050405020304" pitchFamily="18" charset="0"/>
                <a:ea typeface="ＭＳ Ｐゴシック" panose="020B0600070205080204" pitchFamily="34" charset="-128"/>
              </a:rPr>
              <a:t>miligals</a:t>
            </a:r>
            <a:r>
              <a:rPr lang="cs-CZ" altLang="ja-JP" sz="2000" dirty="0">
                <a:solidFill>
                  <a:schemeClr val="tx2"/>
                </a:solidFill>
                <a:latin typeface="Times New Roman" panose="02020603050405020304" pitchFamily="18" charset="0"/>
                <a:ea typeface="ＭＳ Ｐゴシック" panose="020B0600070205080204" pitchFamily="34" charset="-128"/>
              </a:rPr>
              <a:t>) </a:t>
            </a:r>
            <a:r>
              <a:rPr lang="en-GB" altLang="ja-JP" sz="2000" dirty="0">
                <a:solidFill>
                  <a:schemeClr val="tx2"/>
                </a:solidFill>
                <a:latin typeface="Times New Roman" panose="02020603050405020304" pitchFamily="18" charset="0"/>
                <a:ea typeface="ＭＳ Ｐゴシック" panose="020B0600070205080204" pitchFamily="34" charset="-128"/>
              </a:rPr>
              <a:t>for the </a:t>
            </a:r>
            <a:r>
              <a:rPr lang="en-GB" altLang="ja-JP" sz="2000" i="1" dirty="0">
                <a:solidFill>
                  <a:schemeClr val="tx2"/>
                </a:solidFill>
                <a:latin typeface="Times New Roman" panose="02020603050405020304" pitchFamily="18" charset="0"/>
                <a:ea typeface="ＭＳ Ｐゴシック" panose="020B0600070205080204" pitchFamily="34" charset="-128"/>
              </a:rPr>
              <a:t>gravity anomalies </a:t>
            </a:r>
            <a:r>
              <a:rPr lang="en-GB" altLang="ja-JP" sz="2000" dirty="0">
                <a:solidFill>
                  <a:schemeClr val="tx2"/>
                </a:solidFill>
                <a:latin typeface="Times New Roman" panose="02020603050405020304" pitchFamily="18" charset="0"/>
                <a:ea typeface="ＭＳ Ｐゴシック" panose="020B0600070205080204" pitchFamily="34" charset="-128"/>
              </a:rPr>
              <a:t>and/or disturbances, </a:t>
            </a:r>
            <a:endParaRPr lang="cs-CZ" altLang="ja-JP" sz="2000" dirty="0">
              <a:solidFill>
                <a:schemeClr val="tx2"/>
              </a:solidFill>
              <a:latin typeface="Times New Roman" panose="02020603050405020304" pitchFamily="18" charset="0"/>
            </a:endParaRPr>
          </a:p>
          <a:p>
            <a:pPr eaLnBrk="1" hangingPunct="1">
              <a:spcBef>
                <a:spcPct val="0"/>
              </a:spcBef>
              <a:buFontTx/>
              <a:buNone/>
            </a:pPr>
            <a:r>
              <a:rPr lang="en-GB" altLang="ja-JP" sz="2000" dirty="0">
                <a:solidFill>
                  <a:schemeClr val="tx2"/>
                </a:solidFill>
                <a:latin typeface="Times New Roman" panose="02020603050405020304" pitchFamily="18" charset="0"/>
                <a:ea typeface="ＭＳ Ｐゴシック" panose="020B0600070205080204" pitchFamily="34" charset="-128"/>
              </a:rPr>
              <a:t>E </a:t>
            </a:r>
            <a:r>
              <a:rPr lang="cs-CZ" altLang="ja-JP" sz="2000" dirty="0">
                <a:solidFill>
                  <a:schemeClr val="tx2"/>
                </a:solidFill>
                <a:latin typeface="Times New Roman" panose="02020603050405020304" pitchFamily="18" charset="0"/>
                <a:ea typeface="ＭＳ Ｐゴシック" panose="020B0600070205080204" pitchFamily="34" charset="-128"/>
              </a:rPr>
              <a:t>…</a:t>
            </a:r>
            <a:r>
              <a:rPr lang="en-GB" altLang="ja-JP" sz="2000" dirty="0">
                <a:solidFill>
                  <a:schemeClr val="tx2"/>
                </a:solidFill>
                <a:latin typeface="Times New Roman" panose="02020603050405020304" pitchFamily="18" charset="0"/>
                <a:ea typeface="ＭＳ Ｐゴシック" panose="020B0600070205080204" pitchFamily="34" charset="-128"/>
              </a:rPr>
              <a:t> </a:t>
            </a:r>
            <a:r>
              <a:rPr lang="en-GB" altLang="ja-JP" sz="2000" dirty="0" err="1">
                <a:solidFill>
                  <a:schemeClr val="tx2"/>
                </a:solidFill>
                <a:latin typeface="Times New Roman" panose="02020603050405020304" pitchFamily="18" charset="0"/>
                <a:ea typeface="ＭＳ Ｐゴシック" panose="020B0600070205080204" pitchFamily="34" charset="-128"/>
              </a:rPr>
              <a:t>Eötvös</a:t>
            </a:r>
            <a:r>
              <a:rPr lang="en-GB" altLang="ja-JP" sz="2000" dirty="0">
                <a:solidFill>
                  <a:schemeClr val="tx2"/>
                </a:solidFill>
                <a:latin typeface="Times New Roman" panose="02020603050405020304" pitchFamily="18" charset="0"/>
                <a:ea typeface="ＭＳ Ｐゴシック" panose="020B0600070205080204" pitchFamily="34" charset="-128"/>
              </a:rPr>
              <a:t> for the second order potential derivatives, </a:t>
            </a:r>
          </a:p>
          <a:p>
            <a:pPr eaLnBrk="1" hangingPunct="1">
              <a:spcBef>
                <a:spcPct val="0"/>
              </a:spcBef>
              <a:buFontTx/>
              <a:buNone/>
            </a:pPr>
            <a:r>
              <a:rPr lang="en-GB" altLang="ja-JP" sz="2000" dirty="0">
                <a:solidFill>
                  <a:schemeClr val="tx2"/>
                </a:solidFill>
                <a:latin typeface="Times New Roman" panose="02020603050405020304" pitchFamily="18" charset="0"/>
                <a:ea typeface="ＭＳ Ｐゴシック" panose="020B0600070205080204" pitchFamily="34" charset="-128"/>
              </a:rPr>
              <a:t>        components of </a:t>
            </a:r>
            <a:r>
              <a:rPr lang="en-GB" altLang="ja-JP" sz="2000" i="1" dirty="0" err="1">
                <a:solidFill>
                  <a:schemeClr val="tx2"/>
                </a:solidFill>
                <a:latin typeface="Times New Roman" panose="02020603050405020304" pitchFamily="18" charset="0"/>
                <a:ea typeface="ＭＳ Ｐゴシック" panose="020B0600070205080204" pitchFamily="34" charset="-128"/>
              </a:rPr>
              <a:t>Marussi</a:t>
            </a:r>
            <a:r>
              <a:rPr lang="en-GB" altLang="ja-JP" sz="2000" i="1" dirty="0">
                <a:solidFill>
                  <a:schemeClr val="tx2"/>
                </a:solidFill>
                <a:latin typeface="Times New Roman" panose="02020603050405020304" pitchFamily="18" charset="0"/>
                <a:ea typeface="ＭＳ Ｐゴシック" panose="020B0600070205080204" pitchFamily="34" charset="-128"/>
              </a:rPr>
              <a:t> tensor</a:t>
            </a:r>
            <a:r>
              <a:rPr lang="en-GB" altLang="ja-JP" sz="2000" dirty="0">
                <a:solidFill>
                  <a:schemeClr val="tx2"/>
                </a:solidFill>
                <a:latin typeface="Times New Roman" panose="02020603050405020304" pitchFamily="18" charset="0"/>
                <a:ea typeface="ＭＳ Ｐゴシック" panose="020B0600070205080204" pitchFamily="34" charset="-128"/>
              </a:rPr>
              <a:t>. </a:t>
            </a:r>
            <a:endParaRPr lang="cs-CZ" altLang="ja-JP" sz="2000" dirty="0">
              <a:solidFill>
                <a:schemeClr val="tx2"/>
              </a:solidFill>
              <a:latin typeface="Times New Roman" panose="02020603050405020304" pitchFamily="18" charset="0"/>
              <a:ea typeface="ＭＳ Ｐゴシック" panose="020B0600070205080204" pitchFamily="34" charset="-128"/>
            </a:endParaRPr>
          </a:p>
          <a:p>
            <a:pPr eaLnBrk="1" hangingPunct="1">
              <a:spcBef>
                <a:spcPct val="0"/>
              </a:spcBef>
              <a:buFontTx/>
              <a:buNone/>
            </a:pPr>
            <a:r>
              <a:rPr lang="en-GB" altLang="ja-JP" sz="2000" dirty="0">
                <a:solidFill>
                  <a:schemeClr val="tx2"/>
                </a:solidFill>
                <a:latin typeface="Times New Roman" panose="02020603050405020304" pitchFamily="18" charset="0"/>
                <a:ea typeface="ＭＳ Ｐゴシック" panose="020B0600070205080204" pitchFamily="34" charset="-128"/>
              </a:rPr>
              <a:t>The </a:t>
            </a:r>
            <a:r>
              <a:rPr lang="en-GB" altLang="ja-JP" sz="2000" i="1" dirty="0">
                <a:solidFill>
                  <a:schemeClr val="tx2"/>
                </a:solidFill>
                <a:latin typeface="Times New Roman" panose="02020603050405020304" pitchFamily="18" charset="0"/>
                <a:ea typeface="ＭＳ Ｐゴシック" panose="020B0600070205080204" pitchFamily="34" charset="-128"/>
              </a:rPr>
              <a:t>invariants I</a:t>
            </a:r>
            <a:r>
              <a:rPr lang="en-GB" altLang="ja-JP" sz="1200" i="1" dirty="0">
                <a:solidFill>
                  <a:schemeClr val="tx2"/>
                </a:solidFill>
                <a:latin typeface="Times New Roman" panose="02020603050405020304" pitchFamily="18" charset="0"/>
                <a:ea typeface="ＭＳ Ｐゴシック" panose="020B0600070205080204" pitchFamily="34" charset="-128"/>
              </a:rPr>
              <a:t>1</a:t>
            </a:r>
            <a:r>
              <a:rPr lang="en-GB" altLang="ja-JP" sz="2000" dirty="0">
                <a:solidFill>
                  <a:schemeClr val="tx2"/>
                </a:solidFill>
                <a:latin typeface="Times New Roman" panose="02020603050405020304" pitchFamily="18" charset="0"/>
                <a:ea typeface="ＭＳ Ｐゴシック" panose="020B0600070205080204" pitchFamily="34" charset="-128"/>
              </a:rPr>
              <a:t> and </a:t>
            </a:r>
            <a:r>
              <a:rPr lang="en-GB" altLang="ja-JP" sz="2000" i="1" dirty="0">
                <a:solidFill>
                  <a:schemeClr val="tx2"/>
                </a:solidFill>
                <a:latin typeface="Times New Roman" panose="02020603050405020304" pitchFamily="18" charset="0"/>
                <a:ea typeface="ＭＳ Ｐゴシック" panose="020B0600070205080204" pitchFamily="34" charset="-128"/>
              </a:rPr>
              <a:t>I</a:t>
            </a:r>
            <a:r>
              <a:rPr lang="en-GB" altLang="ja-JP" sz="1400" i="1" dirty="0">
                <a:solidFill>
                  <a:schemeClr val="tx2"/>
                </a:solidFill>
                <a:latin typeface="Times New Roman" panose="02020603050405020304" pitchFamily="18" charset="0"/>
                <a:ea typeface="ＭＳ Ｐゴシック" panose="020B0600070205080204" pitchFamily="34" charset="-128"/>
              </a:rPr>
              <a:t>2</a:t>
            </a:r>
            <a:r>
              <a:rPr lang="en-GB" altLang="ja-JP" sz="2000" b="1" dirty="0">
                <a:solidFill>
                  <a:schemeClr val="tx2"/>
                </a:solidFill>
                <a:latin typeface="Times New Roman" panose="02020603050405020304" pitchFamily="18" charset="0"/>
                <a:ea typeface="ＭＳ Ｐゴシック" panose="020B0600070205080204" pitchFamily="34" charset="-128"/>
              </a:rPr>
              <a:t> </a:t>
            </a:r>
            <a:r>
              <a:rPr lang="en-GB" altLang="ja-JP" sz="2000" dirty="0">
                <a:solidFill>
                  <a:schemeClr val="tx2"/>
                </a:solidFill>
                <a:latin typeface="Times New Roman" panose="02020603050405020304" pitchFamily="18" charset="0"/>
                <a:ea typeface="ＭＳ Ｐゴシック" panose="020B0600070205080204" pitchFamily="34" charset="-128"/>
              </a:rPr>
              <a:t>have units [s</a:t>
            </a:r>
            <a:r>
              <a:rPr lang="en-GB" altLang="ja-JP" sz="2000" baseline="30000" dirty="0">
                <a:solidFill>
                  <a:schemeClr val="tx2"/>
                </a:solidFill>
                <a:latin typeface="Times New Roman" panose="02020603050405020304" pitchFamily="18" charset="0"/>
                <a:ea typeface="ＭＳ Ｐゴシック" panose="020B0600070205080204" pitchFamily="34" charset="-128"/>
              </a:rPr>
              <a:t>-4</a:t>
            </a:r>
            <a:r>
              <a:rPr lang="en-GB" altLang="ja-JP" sz="2000" dirty="0">
                <a:solidFill>
                  <a:schemeClr val="tx2"/>
                </a:solidFill>
                <a:latin typeface="Times New Roman" panose="02020603050405020304" pitchFamily="18" charset="0"/>
                <a:ea typeface="ＭＳ Ｐゴシック" panose="020B0600070205080204" pitchFamily="34" charset="-128"/>
              </a:rPr>
              <a:t>] and [s</a:t>
            </a:r>
            <a:r>
              <a:rPr lang="en-GB" altLang="ja-JP" sz="2000" baseline="30000" dirty="0">
                <a:solidFill>
                  <a:schemeClr val="tx2"/>
                </a:solidFill>
                <a:latin typeface="Times New Roman" panose="02020603050405020304" pitchFamily="18" charset="0"/>
                <a:ea typeface="ＭＳ Ｐゴシック" panose="020B0600070205080204" pitchFamily="34" charset="-128"/>
              </a:rPr>
              <a:t>-6</a:t>
            </a:r>
            <a:r>
              <a:rPr lang="en-GB" altLang="ja-JP" sz="2000" dirty="0">
                <a:solidFill>
                  <a:schemeClr val="tx2"/>
                </a:solidFill>
                <a:latin typeface="Times New Roman" panose="02020603050405020304" pitchFamily="18" charset="0"/>
                <a:ea typeface="ＭＳ Ｐゴシック" panose="020B0600070205080204" pitchFamily="34" charset="-128"/>
              </a:rPr>
              <a:t>] and their ratio </a:t>
            </a:r>
            <a:r>
              <a:rPr lang="en-GB" altLang="ja-JP" sz="2000" i="1" dirty="0">
                <a:solidFill>
                  <a:schemeClr val="tx2"/>
                </a:solidFill>
                <a:latin typeface="Times New Roman" panose="02020603050405020304" pitchFamily="18" charset="0"/>
                <a:ea typeface="ＭＳ Ｐゴシック" panose="020B0600070205080204" pitchFamily="34" charset="-128"/>
              </a:rPr>
              <a:t>I </a:t>
            </a:r>
            <a:r>
              <a:rPr lang="en-GB" altLang="ja-JP" sz="2000" dirty="0">
                <a:solidFill>
                  <a:schemeClr val="tx2"/>
                </a:solidFill>
                <a:latin typeface="Times New Roman" panose="02020603050405020304" pitchFamily="18" charset="0"/>
                <a:ea typeface="ＭＳ Ｐゴシック" panose="020B0600070205080204" pitchFamily="34" charset="-128"/>
              </a:rPr>
              <a:t>is dimensionless. </a:t>
            </a:r>
          </a:p>
          <a:p>
            <a:pPr eaLnBrk="1" hangingPunct="1">
              <a:spcBef>
                <a:spcPct val="0"/>
              </a:spcBef>
              <a:buFontTx/>
              <a:buNone/>
            </a:pPr>
            <a:r>
              <a:rPr lang="en-GB" altLang="ja-JP" sz="2000" dirty="0">
                <a:solidFill>
                  <a:schemeClr val="tx2"/>
                </a:solidFill>
                <a:latin typeface="Times New Roman" panose="02020603050405020304" pitchFamily="18" charset="0"/>
                <a:ea typeface="ＭＳ Ｐゴシック" panose="020B0600070205080204" pitchFamily="34" charset="-128"/>
              </a:rPr>
              <a:t>The </a:t>
            </a:r>
            <a:r>
              <a:rPr lang="en-GB" altLang="ja-JP" sz="2000" i="1" dirty="0">
                <a:solidFill>
                  <a:schemeClr val="tx2"/>
                </a:solidFill>
                <a:latin typeface="Times New Roman" panose="02020603050405020304" pitchFamily="18" charset="0"/>
                <a:ea typeface="ＭＳ Ｐゴシック" panose="020B0600070205080204" pitchFamily="34" charset="-128"/>
              </a:rPr>
              <a:t>strike angle θ </a:t>
            </a:r>
            <a:r>
              <a:rPr lang="en-GB" altLang="ja-JP" sz="2000" dirty="0">
                <a:solidFill>
                  <a:schemeClr val="tx2"/>
                </a:solidFill>
                <a:latin typeface="Times New Roman" panose="02020603050405020304" pitchFamily="18" charset="0"/>
                <a:ea typeface="ＭＳ Ｐゴシック" panose="020B0600070205080204" pitchFamily="34" charset="-128"/>
              </a:rPr>
              <a:t>is expressed in degrees and its demonstration in red means its direction to the East and in blue to the West of the local meridian. </a:t>
            </a:r>
          </a:p>
          <a:p>
            <a:pPr eaLnBrk="1" hangingPunct="1">
              <a:spcBef>
                <a:spcPct val="0"/>
              </a:spcBef>
              <a:buFontTx/>
              <a:buNone/>
            </a:pPr>
            <a:r>
              <a:rPr lang="en-GB" altLang="ja-JP" sz="2000" dirty="0">
                <a:solidFill>
                  <a:schemeClr val="tx2"/>
                </a:solidFill>
                <a:latin typeface="Times New Roman" panose="02020603050405020304" pitchFamily="18" charset="0"/>
                <a:ea typeface="ＭＳ Ｐゴシック" panose="020B0600070205080204" pitchFamily="34" charset="-128"/>
              </a:rPr>
              <a:t>The virtual deformations (</a:t>
            </a:r>
            <a:r>
              <a:rPr lang="en-GB" altLang="ja-JP" sz="2000" i="1" dirty="0" err="1">
                <a:solidFill>
                  <a:schemeClr val="tx2"/>
                </a:solidFill>
                <a:latin typeface="Times New Roman" panose="02020603050405020304" pitchFamily="18" charset="0"/>
                <a:ea typeface="ＭＳ Ｐゴシック" panose="020B0600070205080204" pitchFamily="34" charset="-128"/>
              </a:rPr>
              <a:t>vd</a:t>
            </a:r>
            <a:r>
              <a:rPr lang="en-GB" altLang="ja-JP" sz="2000" dirty="0">
                <a:solidFill>
                  <a:schemeClr val="tx2"/>
                </a:solidFill>
                <a:latin typeface="Times New Roman" panose="02020603050405020304" pitchFamily="18" charset="0"/>
                <a:ea typeface="ＭＳ Ｐゴシック" panose="020B0600070205080204" pitchFamily="34" charset="-128"/>
              </a:rPr>
              <a:t>)  are dimensionless and express a direction of dilatation (red) or compression (blue). These units are used in all figures presented below.</a:t>
            </a:r>
          </a:p>
          <a:p>
            <a:pPr eaLnBrk="1" hangingPunct="1">
              <a:spcBef>
                <a:spcPct val="0"/>
              </a:spcBef>
              <a:buFontTx/>
              <a:buNone/>
            </a:pPr>
            <a:endParaRPr lang="en-GB" altLang="cs-CZ" sz="2000" dirty="0">
              <a:solidFill>
                <a:schemeClr val="tx2"/>
              </a:solidFill>
              <a:latin typeface="Times New Roman" panose="02020603050405020304" pitchFamily="18" charset="0"/>
              <a:ea typeface="ＭＳ Ｐゴシック" panose="020B0600070205080204" pitchFamily="34" charset="-128"/>
            </a:endParaRPr>
          </a:p>
          <a:p>
            <a:pPr eaLnBrk="1" hangingPunct="1">
              <a:spcBef>
                <a:spcPct val="0"/>
              </a:spcBef>
              <a:buFontTx/>
              <a:buNone/>
            </a:pPr>
            <a:r>
              <a:rPr lang="en-GB" altLang="cs-CZ" sz="2000" dirty="0">
                <a:latin typeface="Times New Roman" panose="02020603050405020304" pitchFamily="18" charset="0"/>
              </a:rPr>
              <a:t>1mGal = 10</a:t>
            </a:r>
            <a:r>
              <a:rPr lang="en-GB" altLang="cs-CZ" sz="2000" baseline="30000" dirty="0">
                <a:latin typeface="Times New Roman" panose="02020603050405020304" pitchFamily="18" charset="0"/>
              </a:rPr>
              <a:t>-5 </a:t>
            </a:r>
            <a:r>
              <a:rPr lang="en-GB" altLang="cs-CZ" sz="2000" dirty="0">
                <a:latin typeface="Times New Roman" panose="02020603050405020304" pitchFamily="18" charset="0"/>
              </a:rPr>
              <a:t>ms</a:t>
            </a:r>
            <a:r>
              <a:rPr lang="en-GB" altLang="cs-CZ" sz="2000" baseline="30000" dirty="0">
                <a:latin typeface="Times New Roman" panose="02020603050405020304" pitchFamily="18" charset="0"/>
              </a:rPr>
              <a:t>-2</a:t>
            </a:r>
            <a:r>
              <a:rPr lang="en-GB" altLang="cs-CZ" sz="2000" dirty="0">
                <a:latin typeface="Times New Roman" panose="02020603050405020304" pitchFamily="18" charset="0"/>
              </a:rPr>
              <a:t>, 1E = 1 </a:t>
            </a:r>
            <a:r>
              <a:rPr lang="en-GB" altLang="cs-CZ" sz="2000" dirty="0" err="1">
                <a:latin typeface="Times New Roman" panose="02020603050405020304" pitchFamily="18" charset="0"/>
              </a:rPr>
              <a:t>Eötvös</a:t>
            </a:r>
            <a:r>
              <a:rPr lang="en-GB" altLang="cs-CZ" sz="2000" dirty="0">
                <a:latin typeface="Times New Roman" panose="02020603050405020304" pitchFamily="18" charset="0"/>
              </a:rPr>
              <a:t> = 10</a:t>
            </a:r>
            <a:r>
              <a:rPr lang="en-GB" altLang="cs-CZ" sz="2000" baseline="30000" dirty="0">
                <a:latin typeface="Times New Roman" panose="02020603050405020304" pitchFamily="18" charset="0"/>
              </a:rPr>
              <a:t>-9</a:t>
            </a:r>
            <a:r>
              <a:rPr lang="en-GB" altLang="cs-CZ" sz="2000" dirty="0">
                <a:latin typeface="Times New Roman" panose="02020603050405020304" pitchFamily="18" charset="0"/>
              </a:rPr>
              <a:t> s</a:t>
            </a:r>
            <a:r>
              <a:rPr lang="en-GB" altLang="cs-CZ" sz="2000" baseline="30000" dirty="0">
                <a:latin typeface="Times New Roman" panose="02020603050405020304" pitchFamily="18" charset="0"/>
              </a:rPr>
              <a:t>-2</a:t>
            </a:r>
            <a:endParaRPr lang="en-GB" altLang="cs-CZ" sz="2000" baseline="30000" dirty="0">
              <a:solidFill>
                <a:schemeClr val="tx2"/>
              </a:solidFill>
              <a:latin typeface="Times New Roman" panose="02020603050405020304" pitchFamily="18" charset="0"/>
              <a:ea typeface="ＭＳ Ｐゴシック" panose="020B0600070205080204" pitchFamily="34" charset="-128"/>
            </a:endParaRPr>
          </a:p>
          <a:p>
            <a:pPr eaLnBrk="1" hangingPunct="1">
              <a:spcBef>
                <a:spcPct val="0"/>
              </a:spcBef>
              <a:buFontTx/>
              <a:buNone/>
            </a:pPr>
            <a:endParaRPr lang="cs-CZ" altLang="cs-CZ" sz="2000" dirty="0">
              <a:solidFill>
                <a:schemeClr val="tx2"/>
              </a:solidFill>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0">
          <a:gsLst>
            <a:gs pos="0">
              <a:srgbClr val="FCFDFE"/>
            </a:gs>
            <a:gs pos="8000">
              <a:srgbClr val="FCFDFE"/>
            </a:gs>
            <a:gs pos="50999">
              <a:srgbClr val="FF3300"/>
            </a:gs>
            <a:gs pos="92999">
              <a:srgbClr val="E0F1F2"/>
            </a:gs>
            <a:gs pos="100000">
              <a:srgbClr val="EBF6F7"/>
            </a:gs>
          </a:gsLst>
          <a:lin ang="5400000" scaled="1"/>
        </a:gradFill>
        <a:effectLst/>
      </p:bgPr>
    </p:bg>
    <p:spTree>
      <p:nvGrpSpPr>
        <p:cNvPr id="1" name=""/>
        <p:cNvGrpSpPr/>
        <p:nvPr/>
      </p:nvGrpSpPr>
      <p:grpSpPr>
        <a:xfrm>
          <a:off x="0" y="0"/>
          <a:ext cx="0" cy="0"/>
          <a:chOff x="0" y="0"/>
          <a:chExt cx="0" cy="0"/>
        </a:xfrm>
      </p:grpSpPr>
      <p:sp>
        <p:nvSpPr>
          <p:cNvPr id="19458" name="Nadpis 1"/>
          <p:cNvSpPr>
            <a:spLocks noGrp="1"/>
          </p:cNvSpPr>
          <p:nvPr>
            <p:ph type="title"/>
          </p:nvPr>
        </p:nvSpPr>
        <p:spPr>
          <a:xfrm>
            <a:off x="827584" y="2852936"/>
            <a:ext cx="8229600" cy="1143000"/>
          </a:xfrm>
        </p:spPr>
        <p:txBody>
          <a:bodyPr/>
          <a:lstStyle/>
          <a:p>
            <a:r>
              <a:rPr lang="en-US" altLang="cs-CZ" sz="2800" b="1" dirty="0" smtClean="0">
                <a:solidFill>
                  <a:schemeClr val="tx1"/>
                </a:solidFill>
                <a:latin typeface="Times New Roman" panose="02020603050405020304" pitchFamily="18" charset="0"/>
                <a:cs typeface="Times New Roman" panose="02020603050405020304" pitchFamily="18" charset="0"/>
              </a:rPr>
              <a:t>3.</a:t>
            </a:r>
            <a:br>
              <a:rPr lang="en-US" altLang="cs-CZ" sz="2800" b="1" dirty="0" smtClean="0">
                <a:solidFill>
                  <a:schemeClr val="tx1"/>
                </a:solidFill>
                <a:latin typeface="Times New Roman" panose="02020603050405020304" pitchFamily="18" charset="0"/>
                <a:cs typeface="Times New Roman" panose="02020603050405020304" pitchFamily="18" charset="0"/>
              </a:rPr>
            </a:br>
            <a:r>
              <a:rPr lang="en-US" altLang="cs-CZ" sz="2800" b="1" dirty="0">
                <a:solidFill>
                  <a:schemeClr val="tx1"/>
                </a:solidFill>
                <a:latin typeface="Times New Roman" panose="02020603050405020304" pitchFamily="18" charset="0"/>
                <a:cs typeface="Times New Roman" panose="02020603050405020304" pitchFamily="18" charset="0"/>
              </a:rPr>
              <a:t/>
            </a:r>
            <a:br>
              <a:rPr lang="en-US" altLang="cs-CZ" sz="2800" b="1" dirty="0">
                <a:solidFill>
                  <a:schemeClr val="tx1"/>
                </a:solidFill>
                <a:latin typeface="Times New Roman" panose="02020603050405020304" pitchFamily="18" charset="0"/>
                <a:cs typeface="Times New Roman" panose="02020603050405020304" pitchFamily="18" charset="0"/>
              </a:rPr>
            </a:br>
            <a:r>
              <a:rPr lang="en-US" altLang="cs-CZ" sz="2800" b="1" dirty="0" smtClean="0">
                <a:solidFill>
                  <a:schemeClr val="tx1"/>
                </a:solidFill>
                <a:latin typeface="Times New Roman" panose="02020603050405020304" pitchFamily="18" charset="0"/>
                <a:cs typeface="Times New Roman" panose="02020603050405020304" pitchFamily="18" charset="0"/>
              </a:rPr>
              <a:t/>
            </a:r>
            <a:br>
              <a:rPr lang="en-US" altLang="cs-CZ" sz="2800" b="1" dirty="0" smtClean="0">
                <a:solidFill>
                  <a:schemeClr val="tx1"/>
                </a:solidFill>
                <a:latin typeface="Times New Roman" panose="02020603050405020304" pitchFamily="18" charset="0"/>
                <a:cs typeface="Times New Roman" panose="02020603050405020304" pitchFamily="18" charset="0"/>
              </a:rPr>
            </a:br>
            <a:r>
              <a:rPr lang="en-US" altLang="cs-CZ" sz="2800" b="1" dirty="0" smtClean="0">
                <a:solidFill>
                  <a:schemeClr val="tx1"/>
                </a:solidFill>
                <a:latin typeface="Times New Roman" panose="02020603050405020304" pitchFamily="18" charset="0"/>
                <a:cs typeface="Times New Roman" panose="02020603050405020304" pitchFamily="18" charset="0"/>
              </a:rPr>
              <a:t>Examples of</a:t>
            </a:r>
            <a:br>
              <a:rPr lang="en-US" altLang="cs-CZ" sz="2800" b="1" dirty="0" smtClean="0">
                <a:solidFill>
                  <a:schemeClr val="tx1"/>
                </a:solidFill>
                <a:latin typeface="Times New Roman" panose="02020603050405020304" pitchFamily="18" charset="0"/>
                <a:cs typeface="Times New Roman" panose="02020603050405020304" pitchFamily="18" charset="0"/>
              </a:rPr>
            </a:br>
            <a:r>
              <a:rPr lang="cs-CZ" altLang="cs-CZ" sz="2800" b="1" dirty="0" err="1" smtClean="0">
                <a:solidFill>
                  <a:schemeClr val="tx1"/>
                </a:solidFill>
                <a:latin typeface="Times New Roman" panose="02020603050405020304" pitchFamily="18" charset="0"/>
                <a:cs typeface="Times New Roman" panose="02020603050405020304" pitchFamily="18" charset="0"/>
              </a:rPr>
              <a:t>typical</a:t>
            </a:r>
            <a:r>
              <a:rPr lang="cs-CZ" altLang="cs-CZ" sz="2800" b="1" dirty="0" smtClean="0">
                <a:solidFill>
                  <a:schemeClr val="tx1"/>
                </a:solidFill>
                <a:latin typeface="Times New Roman" panose="02020603050405020304" pitchFamily="18" charset="0"/>
                <a:cs typeface="Times New Roman" panose="02020603050405020304" pitchFamily="18" charset="0"/>
              </a:rPr>
              <a:t> </a:t>
            </a:r>
            <a:r>
              <a:rPr lang="cs-CZ" altLang="cs-CZ" sz="2800" b="1" dirty="0" err="1" smtClean="0">
                <a:solidFill>
                  <a:schemeClr val="tx1"/>
                </a:solidFill>
                <a:latin typeface="Times New Roman" panose="02020603050405020304" pitchFamily="18" charset="0"/>
                <a:cs typeface="Times New Roman" panose="02020603050405020304" pitchFamily="18" charset="0"/>
              </a:rPr>
              <a:t>gravitational</a:t>
            </a:r>
            <a:r>
              <a:rPr lang="cs-CZ" altLang="cs-CZ" sz="2800" b="1" dirty="0" smtClean="0">
                <a:solidFill>
                  <a:schemeClr val="tx1"/>
                </a:solidFill>
                <a:latin typeface="Times New Roman" panose="02020603050405020304" pitchFamily="18" charset="0"/>
                <a:cs typeface="Times New Roman" panose="02020603050405020304" pitchFamily="18" charset="0"/>
              </a:rPr>
              <a:t> </a:t>
            </a:r>
            <a:r>
              <a:rPr lang="cs-CZ" altLang="cs-CZ" sz="2800" b="1" dirty="0" err="1" smtClean="0">
                <a:solidFill>
                  <a:schemeClr val="tx1"/>
                </a:solidFill>
                <a:latin typeface="Times New Roman" panose="02020603050405020304" pitchFamily="18" charset="0"/>
                <a:cs typeface="Times New Roman" panose="02020603050405020304" pitchFamily="18" charset="0"/>
              </a:rPr>
              <a:t>signal</a:t>
            </a:r>
            <a:r>
              <a:rPr lang="cs-CZ" altLang="cs-CZ" sz="2800" b="1" dirty="0" smtClean="0">
                <a:solidFill>
                  <a:schemeClr val="tx1"/>
                </a:solidFill>
                <a:latin typeface="Times New Roman" panose="02020603050405020304" pitchFamily="18" charset="0"/>
                <a:cs typeface="Times New Roman" panose="02020603050405020304" pitchFamily="18" charset="0"/>
              </a:rPr>
              <a:t> (</a:t>
            </a:r>
            <a:r>
              <a:rPr lang="cs-CZ" altLang="cs-CZ" sz="2800" b="1" dirty="0" err="1" smtClean="0">
                <a:solidFill>
                  <a:schemeClr val="tx1"/>
                </a:solidFill>
                <a:latin typeface="Times New Roman" panose="02020603050405020304" pitchFamily="18" charset="0"/>
                <a:cs typeface="Times New Roman" panose="02020603050405020304" pitchFamily="18" charset="0"/>
              </a:rPr>
              <a:t>trace</a:t>
            </a:r>
            <a:r>
              <a:rPr lang="cs-CZ" altLang="cs-CZ" sz="2800" b="1" dirty="0" smtClean="0">
                <a:solidFill>
                  <a:schemeClr val="tx1"/>
                </a:solidFill>
                <a:latin typeface="Times New Roman" panose="02020603050405020304" pitchFamily="18" charset="0"/>
                <a:cs typeface="Times New Roman" panose="02020603050405020304" pitchFamily="18" charset="0"/>
              </a:rPr>
              <a:t>, </a:t>
            </a:r>
            <a:r>
              <a:rPr lang="cs-CZ" altLang="cs-CZ" sz="2800" b="1" dirty="0" err="1" smtClean="0">
                <a:solidFill>
                  <a:schemeClr val="tx1"/>
                </a:solidFill>
                <a:latin typeface="Times New Roman" panose="02020603050405020304" pitchFamily="18" charset="0"/>
                <a:cs typeface="Times New Roman" panose="02020603050405020304" pitchFamily="18" charset="0"/>
              </a:rPr>
              <a:t>signature</a:t>
            </a:r>
            <a:r>
              <a:rPr lang="cs-CZ" altLang="cs-CZ" sz="2800" b="1" dirty="0" smtClean="0">
                <a:solidFill>
                  <a:schemeClr val="tx1"/>
                </a:solidFill>
                <a:latin typeface="Times New Roman" panose="02020603050405020304" pitchFamily="18" charset="0"/>
                <a:cs typeface="Times New Roman" panose="02020603050405020304" pitchFamily="18" charset="0"/>
              </a:rPr>
              <a:t>)</a:t>
            </a:r>
            <a:br>
              <a:rPr lang="cs-CZ" altLang="cs-CZ" sz="2800" b="1" dirty="0" smtClean="0">
                <a:solidFill>
                  <a:schemeClr val="tx1"/>
                </a:solidFill>
                <a:latin typeface="Times New Roman" panose="02020603050405020304" pitchFamily="18" charset="0"/>
                <a:cs typeface="Times New Roman" panose="02020603050405020304" pitchFamily="18" charset="0"/>
              </a:rPr>
            </a:br>
            <a:r>
              <a:rPr lang="en-US" altLang="cs-CZ" sz="2800" b="1" dirty="0" smtClean="0">
                <a:solidFill>
                  <a:schemeClr val="tx1"/>
                </a:solidFill>
                <a:latin typeface="Times New Roman" panose="02020603050405020304" pitchFamily="18" charset="0"/>
                <a:cs typeface="Times New Roman" panose="02020603050405020304" pitchFamily="18" charset="0"/>
              </a:rPr>
              <a:t>of diverse geological/geomorphological/geophysical structures</a:t>
            </a:r>
            <a:r>
              <a:rPr lang="cs-CZ" altLang="cs-CZ" sz="2800" b="1" dirty="0" smtClean="0">
                <a:solidFill>
                  <a:schemeClr val="tx1"/>
                </a:solidFill>
                <a:latin typeface="Times New Roman" panose="02020603050405020304" pitchFamily="18" charset="0"/>
                <a:cs typeface="Times New Roman" panose="02020603050405020304" pitchFamily="18" charset="0"/>
              </a:rPr>
              <a:t/>
            </a:r>
            <a:br>
              <a:rPr lang="cs-CZ" altLang="cs-CZ" sz="2800" b="1" dirty="0" smtClean="0">
                <a:solidFill>
                  <a:schemeClr val="tx1"/>
                </a:solidFill>
                <a:latin typeface="Times New Roman" panose="02020603050405020304" pitchFamily="18" charset="0"/>
                <a:cs typeface="Times New Roman" panose="02020603050405020304" pitchFamily="18" charset="0"/>
              </a:rPr>
            </a:br>
            <a:r>
              <a:rPr lang="cs-CZ" altLang="cs-CZ" sz="2800" b="1" dirty="0" smtClean="0">
                <a:solidFill>
                  <a:schemeClr val="tx1"/>
                </a:solidFill>
                <a:latin typeface="Times New Roman" panose="02020603050405020304" pitchFamily="18" charset="0"/>
                <a:cs typeface="Times New Roman" panose="02020603050405020304" pitchFamily="18" charset="0"/>
              </a:rPr>
              <a:t/>
            </a:r>
            <a:br>
              <a:rPr lang="cs-CZ" altLang="cs-CZ" sz="2800" b="1" dirty="0" smtClean="0">
                <a:solidFill>
                  <a:schemeClr val="tx1"/>
                </a:solidFill>
                <a:latin typeface="Times New Roman" panose="02020603050405020304" pitchFamily="18" charset="0"/>
                <a:cs typeface="Times New Roman" panose="02020603050405020304" pitchFamily="18" charset="0"/>
              </a:rPr>
            </a:br>
            <a:endParaRPr lang="cs-CZ" altLang="cs-CZ" sz="2800" b="1" dirty="0" smtClean="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Nadpis 1"/>
          <p:cNvSpPr>
            <a:spLocks noGrp="1"/>
          </p:cNvSpPr>
          <p:nvPr>
            <p:ph type="title"/>
          </p:nvPr>
        </p:nvSpPr>
        <p:spPr>
          <a:xfrm>
            <a:off x="0" y="765175"/>
            <a:ext cx="9144000" cy="490538"/>
          </a:xfrm>
        </p:spPr>
        <p:txBody>
          <a:bodyPr/>
          <a:lstStyle/>
          <a:p>
            <a:pPr eaLnBrk="1" hangingPunct="1"/>
            <a:r>
              <a:rPr lang="cs-CZ" altLang="cs-CZ" sz="2800" b="1" smtClean="0">
                <a:latin typeface="Times New Roman" panose="02020603050405020304" pitchFamily="18" charset="0"/>
                <a:cs typeface="Times New Roman" panose="02020603050405020304" pitchFamily="18" charset="0"/>
              </a:rPr>
              <a:t>Typická sopka</a:t>
            </a:r>
            <a:r>
              <a:rPr lang="cs-CZ" altLang="cs-CZ" sz="2400" smtClean="0">
                <a:latin typeface="Times New Roman" panose="02020603050405020304" pitchFamily="18" charset="0"/>
                <a:cs typeface="Times New Roman" panose="02020603050405020304" pitchFamily="18" charset="0"/>
              </a:rPr>
              <a:t/>
            </a:r>
            <a:br>
              <a:rPr lang="cs-CZ" altLang="cs-CZ" sz="2400" smtClean="0">
                <a:latin typeface="Times New Roman" panose="02020603050405020304" pitchFamily="18" charset="0"/>
                <a:cs typeface="Times New Roman" panose="02020603050405020304" pitchFamily="18" charset="0"/>
              </a:rPr>
            </a:br>
            <a:r>
              <a:rPr lang="cs-CZ" altLang="cs-CZ" sz="2400" smtClean="0">
                <a:latin typeface="Times New Roman" panose="02020603050405020304" pitchFamily="18" charset="0"/>
                <a:cs typeface="Times New Roman" panose="02020603050405020304" pitchFamily="18" charset="0"/>
              </a:rPr>
              <a:t/>
            </a:r>
            <a:br>
              <a:rPr lang="cs-CZ" altLang="cs-CZ" sz="2400" smtClean="0">
                <a:latin typeface="Times New Roman" panose="02020603050405020304" pitchFamily="18" charset="0"/>
                <a:cs typeface="Times New Roman" panose="02020603050405020304" pitchFamily="18" charset="0"/>
              </a:rPr>
            </a:br>
            <a:r>
              <a:rPr lang="cs-CZ" altLang="cs-CZ" sz="1800" smtClean="0">
                <a:latin typeface="Times New Roman" panose="02020603050405020304" pitchFamily="18" charset="0"/>
                <a:cs typeface="Times New Roman" panose="02020603050405020304" pitchFamily="18" charset="0"/>
              </a:rPr>
              <a:t>vlevo Popokatepetl a Iztaccihuatl u Mexico City, </a:t>
            </a:r>
            <a:r>
              <a:rPr lang="cs-CZ" altLang="cs-CZ" sz="1800" i="1" smtClean="0">
                <a:latin typeface="Times New Roman" panose="02020603050405020304" pitchFamily="18" charset="0"/>
                <a:cs typeface="Times New Roman" panose="02020603050405020304" pitchFamily="18" charset="0"/>
              </a:rPr>
              <a:t>Tzz,</a:t>
            </a:r>
            <a:r>
              <a:rPr lang="cs-CZ" altLang="cs-CZ" sz="1800" smtClean="0">
                <a:latin typeface="Times New Roman" panose="02020603050405020304" pitchFamily="18" charset="0"/>
                <a:cs typeface="Times New Roman" panose="02020603050405020304" pitchFamily="18" charset="0"/>
              </a:rPr>
              <a:t/>
            </a:r>
            <a:br>
              <a:rPr lang="cs-CZ" altLang="cs-CZ" sz="1800" smtClean="0">
                <a:latin typeface="Times New Roman" panose="02020603050405020304" pitchFamily="18" charset="0"/>
                <a:cs typeface="Times New Roman" panose="02020603050405020304" pitchFamily="18" charset="0"/>
              </a:rPr>
            </a:br>
            <a:r>
              <a:rPr lang="cs-CZ" altLang="cs-CZ" sz="1800" smtClean="0">
                <a:latin typeface="Times New Roman" panose="02020603050405020304" pitchFamily="18" charset="0"/>
                <a:cs typeface="Times New Roman" panose="02020603050405020304" pitchFamily="18" charset="0"/>
              </a:rPr>
              <a:t/>
            </a:r>
            <a:br>
              <a:rPr lang="cs-CZ" altLang="cs-CZ" sz="1800" smtClean="0">
                <a:latin typeface="Times New Roman" panose="02020603050405020304" pitchFamily="18" charset="0"/>
                <a:cs typeface="Times New Roman" panose="02020603050405020304" pitchFamily="18" charset="0"/>
              </a:rPr>
            </a:br>
            <a:r>
              <a:rPr lang="cs-CZ" altLang="cs-CZ" sz="1800" smtClean="0">
                <a:latin typeface="Times New Roman" panose="02020603050405020304" pitchFamily="18" charset="0"/>
                <a:cs typeface="Times New Roman" panose="02020603050405020304" pitchFamily="18" charset="0"/>
              </a:rPr>
              <a:t>viz též </a:t>
            </a:r>
            <a:r>
              <a:rPr lang="en-US" altLang="cs-CZ" sz="1800" smtClean="0">
                <a:latin typeface="Times New Roman" panose="02020603050405020304" pitchFamily="18" charset="0"/>
                <a:cs typeface="Times New Roman" panose="02020603050405020304" pitchFamily="18" charset="0"/>
              </a:rPr>
              <a:t>Jebel Uweinat na libyjsko-egyptsko-sudánské hranici</a:t>
            </a:r>
            <a:endParaRPr lang="cs-CZ" altLang="cs-CZ" sz="1800" smtClean="0">
              <a:latin typeface="Times New Roman" panose="02020603050405020304" pitchFamily="18" charset="0"/>
              <a:cs typeface="Times New Roman" panose="02020603050405020304" pitchFamily="18" charset="0"/>
            </a:endParaRPr>
          </a:p>
        </p:txBody>
      </p:sp>
      <p:pic>
        <p:nvPicPr>
          <p:cNvPr id="20483" name="Obrázek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6463" y="2413000"/>
            <a:ext cx="4252912" cy="362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Rectangle 3"/>
          <p:cNvSpPr>
            <a:spLocks noChangeArrowheads="1"/>
          </p:cNvSpPr>
          <p:nvPr/>
        </p:nvSpPr>
        <p:spPr bwMode="auto">
          <a:xfrm>
            <a:off x="5741988" y="1711325"/>
            <a:ext cx="8613775"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cs-CZ" altLang="cs-CZ" sz="1800"/>
          </a:p>
        </p:txBody>
      </p:sp>
      <p:sp>
        <p:nvSpPr>
          <p:cNvPr id="20485" name="Rectangle 4"/>
          <p:cNvSpPr>
            <a:spLocks noChangeArrowheads="1"/>
          </p:cNvSpPr>
          <p:nvPr/>
        </p:nvSpPr>
        <p:spPr bwMode="auto">
          <a:xfrm>
            <a:off x="5741988" y="2052638"/>
            <a:ext cx="8613775" cy="4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cs-CZ" altLang="cs-CZ" sz="1800"/>
          </a:p>
        </p:txBody>
      </p:sp>
      <p:sp>
        <p:nvSpPr>
          <p:cNvPr id="20486" name="Rectangle 5"/>
          <p:cNvSpPr>
            <a:spLocks noChangeArrowheads="1"/>
          </p:cNvSpPr>
          <p:nvPr/>
        </p:nvSpPr>
        <p:spPr bwMode="auto">
          <a:xfrm>
            <a:off x="5741988" y="2052638"/>
            <a:ext cx="8613775" cy="4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cs-CZ" altLang="cs-CZ" sz="1800"/>
          </a:p>
        </p:txBody>
      </p:sp>
      <p:pic>
        <p:nvPicPr>
          <p:cNvPr id="20487" name="Obrázek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588" y="2636838"/>
            <a:ext cx="4572000" cy="293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ovéPole 1"/>
          <p:cNvSpPr txBox="1">
            <a:spLocks noChangeArrowheads="1"/>
          </p:cNvSpPr>
          <p:nvPr/>
        </p:nvSpPr>
        <p:spPr bwMode="auto">
          <a:xfrm>
            <a:off x="6516688" y="404813"/>
            <a:ext cx="22225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cs-CZ" altLang="cs-CZ" sz="1800"/>
              <a:t>Havaj, ostrovní pás,</a:t>
            </a:r>
          </a:p>
          <a:p>
            <a:pPr>
              <a:spcBef>
                <a:spcPct val="0"/>
              </a:spcBef>
              <a:buFontTx/>
              <a:buNone/>
            </a:pPr>
            <a:endParaRPr lang="cs-CZ" altLang="cs-CZ" sz="1800"/>
          </a:p>
          <a:p>
            <a:pPr>
              <a:spcBef>
                <a:spcPct val="0"/>
              </a:spcBef>
              <a:buFontTx/>
              <a:buNone/>
            </a:pPr>
            <a:r>
              <a:rPr lang="cs-CZ" altLang="cs-CZ" sz="1200"/>
              <a:t>nahoře anomálie,</a:t>
            </a:r>
          </a:p>
          <a:p>
            <a:pPr>
              <a:spcBef>
                <a:spcPct val="0"/>
              </a:spcBef>
              <a:buFontTx/>
              <a:buNone/>
            </a:pPr>
            <a:r>
              <a:rPr lang="cs-CZ" altLang="cs-CZ" sz="1200"/>
              <a:t>dole Tzz</a:t>
            </a:r>
          </a:p>
        </p:txBody>
      </p:sp>
      <p:pic>
        <p:nvPicPr>
          <p:cNvPr id="24579" name="Obrázek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284538"/>
            <a:ext cx="6161088" cy="335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Obrázek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788" y="57150"/>
            <a:ext cx="5956300"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Obrázek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13" y="20638"/>
            <a:ext cx="4683125" cy="300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Obrázek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585" y="3430388"/>
            <a:ext cx="4429353" cy="3049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Obrázek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79687" y="258076"/>
            <a:ext cx="4292451" cy="2954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ovéPole 4"/>
          <p:cNvSpPr txBox="1">
            <a:spLocks noChangeArrowheads="1"/>
          </p:cNvSpPr>
          <p:nvPr/>
        </p:nvSpPr>
        <p:spPr bwMode="auto">
          <a:xfrm>
            <a:off x="1403648" y="103768"/>
            <a:ext cx="28797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cs-CZ" altLang="cs-CZ" sz="1800" b="1" dirty="0">
                <a:solidFill>
                  <a:schemeClr val="bg1"/>
                </a:solidFill>
                <a:latin typeface="Times New Roman" panose="02020603050405020304" pitchFamily="18" charset="0"/>
                <a:cs typeface="Times New Roman" panose="02020603050405020304" pitchFamily="18" charset="0"/>
              </a:rPr>
              <a:t>Havaj, Velký ostrov</a:t>
            </a:r>
          </a:p>
        </p:txBody>
      </p:sp>
      <p:pic>
        <p:nvPicPr>
          <p:cNvPr id="2" name="Obrázek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3627" y="3591679"/>
            <a:ext cx="4117617" cy="2727399"/>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ovéPole 1"/>
          <p:cNvSpPr txBox="1">
            <a:spLocks noChangeArrowheads="1"/>
          </p:cNvSpPr>
          <p:nvPr/>
        </p:nvSpPr>
        <p:spPr bwMode="auto">
          <a:xfrm>
            <a:off x="400050" y="404813"/>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cs-CZ" altLang="cs-CZ" sz="1800" i="1">
              <a:latin typeface="Times New Roman" panose="02020603050405020304" pitchFamily="18" charset="0"/>
              <a:cs typeface="Times New Roman" panose="02020603050405020304" pitchFamily="18" charset="0"/>
            </a:endParaRPr>
          </a:p>
        </p:txBody>
      </p:sp>
      <p:pic>
        <p:nvPicPr>
          <p:cNvPr id="22531" name="Obrázek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59338" y="1500188"/>
            <a:ext cx="3695700" cy="386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Obrázek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088" y="1484313"/>
            <a:ext cx="3602037"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Obrázek 74" descr="Japan2_virt_def.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1341438"/>
            <a:ext cx="5761038" cy="538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Obdélník 3"/>
          <p:cNvSpPr>
            <a:spLocks noChangeArrowheads="1"/>
          </p:cNvSpPr>
          <p:nvPr/>
        </p:nvSpPr>
        <p:spPr bwMode="auto">
          <a:xfrm>
            <a:off x="971550" y="549275"/>
            <a:ext cx="457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cs-CZ" altLang="cs-CZ" sz="1800">
                <a:latin typeface="Times New Roman" panose="02020603050405020304" pitchFamily="18" charset="0"/>
                <a:cs typeface="Times New Roman" panose="02020603050405020304" pitchFamily="18" charset="0"/>
              </a:rPr>
              <a:t>subdukční zóna, podmořské a pevninské sopky JV od Japonska, virtuální deformace</a:t>
            </a:r>
            <a:endParaRPr lang="cs-CZ" altLang="cs-CZ" sz="1800"/>
          </a:p>
        </p:txBody>
      </p:sp>
      <p:pic>
        <p:nvPicPr>
          <p:cNvPr id="23556" name="Obrázek 4" descr="EGM08_Japonsko_Theta_vs_RI_0.3_vektory.png"/>
          <p:cNvPicPr>
            <a:picLocks noChangeAspect="1" noChangeArrowheads="1"/>
          </p:cNvPicPr>
          <p:nvPr/>
        </p:nvPicPr>
        <p:blipFill>
          <a:blip r:embed="rId3">
            <a:extLst>
              <a:ext uri="{28A0092B-C50C-407E-A947-70E740481C1C}">
                <a14:useLocalDpi xmlns:a14="http://schemas.microsoft.com/office/drawing/2010/main" val="0"/>
              </a:ext>
            </a:extLst>
          </a:blip>
          <a:srcRect b="-7748"/>
          <a:stretch>
            <a:fillRect/>
          </a:stretch>
        </p:blipFill>
        <p:spPr bwMode="auto">
          <a:xfrm>
            <a:off x="5292725" y="2427288"/>
            <a:ext cx="3698875" cy="320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TextovéPole 1"/>
          <p:cNvSpPr txBox="1">
            <a:spLocks noChangeArrowheads="1"/>
          </p:cNvSpPr>
          <p:nvPr/>
        </p:nvSpPr>
        <p:spPr bwMode="auto">
          <a:xfrm>
            <a:off x="7154863" y="3978275"/>
            <a:ext cx="50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cs-CZ"/>
          </a:p>
        </p:txBody>
      </p:sp>
      <p:sp>
        <p:nvSpPr>
          <p:cNvPr id="23558" name="Rectangle 5"/>
          <p:cNvSpPr>
            <a:spLocks noChangeArrowheads="1"/>
          </p:cNvSpPr>
          <p:nvPr/>
        </p:nvSpPr>
        <p:spPr bwMode="auto">
          <a:xfrm>
            <a:off x="5775325" y="5519738"/>
            <a:ext cx="3340100" cy="26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GB" altLang="cs-CZ" sz="1400">
                <a:latin typeface="Times New Roman" panose="02020603050405020304" pitchFamily="18" charset="0"/>
                <a:cs typeface="Times New Roman" panose="02020603050405020304" pitchFamily="18" charset="0"/>
              </a:rPr>
              <a:t>The strike angle </a:t>
            </a:r>
            <a:r>
              <a:rPr lang="en-GB" altLang="cs-CZ" sz="1400" i="1">
                <a:latin typeface="Times New Roman" panose="02020603050405020304" pitchFamily="18" charset="0"/>
                <a:cs typeface="Times New Roman" panose="02020603050405020304" pitchFamily="18" charset="0"/>
              </a:rPr>
              <a:t>θ</a:t>
            </a:r>
            <a:r>
              <a:rPr lang="en-GB" altLang="cs-CZ" sz="1400" baseline="-30000">
                <a:latin typeface="Times New Roman" panose="02020603050405020304" pitchFamily="18" charset="0"/>
                <a:cs typeface="Times New Roman" panose="02020603050405020304" pitchFamily="18" charset="0"/>
              </a:rPr>
              <a:t>S</a:t>
            </a:r>
            <a:r>
              <a:rPr lang="en-GB" altLang="cs-CZ" sz="1400" i="1">
                <a:latin typeface="Times New Roman" panose="02020603050405020304" pitchFamily="18" charset="0"/>
                <a:cs typeface="Times New Roman" panose="02020603050405020304" pitchFamily="18" charset="0"/>
              </a:rPr>
              <a:t> </a:t>
            </a:r>
            <a:r>
              <a:rPr lang="en-GB" altLang="cs-CZ" sz="1400">
                <a:latin typeface="Times New Roman" panose="02020603050405020304" pitchFamily="18" charset="0"/>
                <a:cs typeface="Times New Roman" panose="02020603050405020304" pitchFamily="18" charset="0"/>
              </a:rPr>
              <a:t>for the ratio </a:t>
            </a:r>
            <a:r>
              <a:rPr lang="en-GB" altLang="cs-CZ" sz="1400" i="1">
                <a:latin typeface="Times New Roman" panose="02020603050405020304" pitchFamily="18" charset="0"/>
                <a:cs typeface="Times New Roman" panose="02020603050405020304" pitchFamily="18" charset="0"/>
              </a:rPr>
              <a:t>I &gt; </a:t>
            </a:r>
            <a:r>
              <a:rPr lang="en-GB" altLang="cs-CZ" sz="1400">
                <a:latin typeface="Times New Roman" panose="02020603050405020304" pitchFamily="18" charset="0"/>
                <a:cs typeface="Times New Roman" panose="02020603050405020304" pitchFamily="18" charset="0"/>
              </a:rPr>
              <a:t>0.3. </a:t>
            </a:r>
            <a:endParaRPr lang="en-GB" altLang="cs-CZ" sz="140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endParaRPr lang="cs-CZ" altLang="cs-CZ" dirty="0" smtClean="0"/>
          </a:p>
        </p:txBody>
      </p:sp>
      <p:sp>
        <p:nvSpPr>
          <p:cNvPr id="21507" name="Rectangle 3"/>
          <p:cNvSpPr>
            <a:spLocks noGrp="1" noChangeArrowheads="1"/>
          </p:cNvSpPr>
          <p:nvPr>
            <p:ph type="body" idx="1"/>
          </p:nvPr>
        </p:nvSpPr>
        <p:spPr/>
        <p:txBody>
          <a:bodyPr/>
          <a:lstStyle/>
          <a:p>
            <a:endParaRPr lang="cs-CZ" altLang="cs-CZ" sz="1800" i="1" dirty="0" smtClean="0">
              <a:latin typeface="Times New Roman" panose="02020603050405020304" pitchFamily="18" charset="0"/>
              <a:cs typeface="Times New Roman" panose="02020603050405020304" pitchFamily="18" charset="0"/>
            </a:endParaRPr>
          </a:p>
        </p:txBody>
      </p:sp>
      <p:pic>
        <p:nvPicPr>
          <p:cNvPr id="21508" name="Picture 4" descr="Obrázek 2 gravitac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5831" y="404664"/>
            <a:ext cx="6877050" cy="636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Text Box 5"/>
          <p:cNvSpPr txBox="1">
            <a:spLocks noChangeArrowheads="1"/>
          </p:cNvSpPr>
          <p:nvPr/>
        </p:nvSpPr>
        <p:spPr bwMode="auto">
          <a:xfrm>
            <a:off x="827584" y="4365104"/>
            <a:ext cx="1439863"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cs-CZ" altLang="cs-CZ" sz="2000" dirty="0" err="1">
                <a:latin typeface="Times New Roman" panose="02020603050405020304" pitchFamily="18" charset="0"/>
              </a:rPr>
              <a:t>T</a:t>
            </a:r>
            <a:r>
              <a:rPr lang="cs-CZ" altLang="cs-CZ" sz="2000" baseline="-25000" dirty="0" err="1">
                <a:latin typeface="Times New Roman" panose="02020603050405020304" pitchFamily="18" charset="0"/>
              </a:rPr>
              <a:t>zz</a:t>
            </a:r>
            <a:r>
              <a:rPr lang="cs-CZ" altLang="cs-CZ" sz="2000" baseline="-25000" dirty="0">
                <a:latin typeface="Times New Roman" panose="02020603050405020304" pitchFamily="18" charset="0"/>
              </a:rPr>
              <a:t> </a:t>
            </a:r>
          </a:p>
          <a:p>
            <a:pPr>
              <a:spcBef>
                <a:spcPct val="0"/>
              </a:spcBef>
              <a:buFontTx/>
              <a:buNone/>
            </a:pPr>
            <a:endParaRPr lang="cs-CZ" altLang="cs-CZ" sz="2000" baseline="-25000" dirty="0">
              <a:latin typeface="Times New Roman" panose="02020603050405020304" pitchFamily="18" charset="0"/>
            </a:endParaRPr>
          </a:p>
          <a:p>
            <a:pPr>
              <a:spcBef>
                <a:spcPct val="0"/>
              </a:spcBef>
              <a:buFontTx/>
              <a:buNone/>
            </a:pPr>
            <a:r>
              <a:rPr lang="cs-CZ" altLang="cs-CZ" sz="2000" baseline="-25000" dirty="0" err="1">
                <a:latin typeface="Times New Roman" panose="02020603050405020304" pitchFamily="18" charset="0"/>
              </a:rPr>
              <a:t>for</a:t>
            </a:r>
            <a:r>
              <a:rPr lang="cs-CZ" altLang="cs-CZ" sz="2000" baseline="-25000" dirty="0">
                <a:latin typeface="Times New Roman" panose="02020603050405020304" pitchFamily="18" charset="0"/>
              </a:rPr>
              <a:t> Egypt</a:t>
            </a:r>
          </a:p>
          <a:p>
            <a:pPr>
              <a:spcBef>
                <a:spcPct val="0"/>
              </a:spcBef>
              <a:buFontTx/>
              <a:buNone/>
            </a:pPr>
            <a:endParaRPr lang="cs-CZ" altLang="cs-CZ" sz="2000" baseline="-25000" dirty="0">
              <a:latin typeface="Times New Roman" panose="02020603050405020304" pitchFamily="18" charset="0"/>
            </a:endParaRPr>
          </a:p>
          <a:p>
            <a:pPr>
              <a:spcBef>
                <a:spcPct val="0"/>
              </a:spcBef>
              <a:buFontTx/>
              <a:buNone/>
            </a:pPr>
            <a:r>
              <a:rPr lang="cs-CZ" altLang="cs-CZ" sz="2000" baseline="-25000" dirty="0" err="1">
                <a:latin typeface="Times New Roman" panose="02020603050405020304" pitchFamily="18" charset="0"/>
              </a:rPr>
              <a:t>with</a:t>
            </a:r>
            <a:r>
              <a:rPr lang="cs-CZ" altLang="cs-CZ" sz="2000" baseline="-25000" dirty="0">
                <a:latin typeface="Times New Roman" panose="02020603050405020304" pitchFamily="18" charset="0"/>
              </a:rPr>
              <a:t> EGM 2008</a:t>
            </a:r>
          </a:p>
          <a:p>
            <a:pPr>
              <a:spcBef>
                <a:spcPct val="0"/>
              </a:spcBef>
              <a:buFontTx/>
              <a:buNone/>
            </a:pPr>
            <a:endParaRPr lang="cs-CZ" altLang="cs-CZ" sz="1800" baseline="-25000" dirty="0">
              <a:latin typeface="Times New Roman" panose="02020603050405020304" pitchFamily="18" charset="0"/>
            </a:endParaRPr>
          </a:p>
          <a:p>
            <a:pPr>
              <a:spcBef>
                <a:spcPct val="0"/>
              </a:spcBef>
              <a:buFontTx/>
              <a:buNone/>
            </a:pPr>
            <a:endParaRPr lang="cs-CZ" altLang="cs-CZ" sz="1800" baseline="-25000" dirty="0">
              <a:latin typeface="Times New Roman" panose="02020603050405020304" pitchFamily="18" charset="0"/>
            </a:endParaRPr>
          </a:p>
          <a:p>
            <a:pPr>
              <a:spcBef>
                <a:spcPct val="0"/>
              </a:spcBef>
              <a:buFontTx/>
              <a:buNone/>
            </a:pPr>
            <a:r>
              <a:rPr lang="en-US" altLang="cs-CZ" sz="1600" dirty="0">
                <a:solidFill>
                  <a:schemeClr val="tx2"/>
                </a:solidFill>
                <a:latin typeface="Times New Roman" panose="02020603050405020304" pitchFamily="18" charset="0"/>
              </a:rPr>
              <a:t>Jebel </a:t>
            </a:r>
            <a:r>
              <a:rPr lang="en-US" altLang="cs-CZ" sz="1600" dirty="0" err="1">
                <a:solidFill>
                  <a:schemeClr val="tx2"/>
                </a:solidFill>
                <a:latin typeface="Times New Roman" panose="02020603050405020304" pitchFamily="18" charset="0"/>
              </a:rPr>
              <a:t>Uweinat</a:t>
            </a:r>
            <a:endParaRPr lang="cs-CZ" altLang="cs-CZ" sz="1600" dirty="0">
              <a:solidFill>
                <a:schemeClr val="tx2"/>
              </a:solidFill>
              <a:latin typeface="Times New Roman" panose="02020603050405020304" pitchFamily="18" charset="0"/>
            </a:endParaRPr>
          </a:p>
          <a:p>
            <a:pPr>
              <a:spcBef>
                <a:spcPct val="0"/>
              </a:spcBef>
              <a:buFontTx/>
              <a:buNone/>
            </a:pPr>
            <a:endParaRPr lang="cs-CZ" altLang="cs-CZ" sz="1600" dirty="0">
              <a:solidFill>
                <a:schemeClr val="tx2"/>
              </a:solidFill>
              <a:latin typeface="Times New Roman" panose="02020603050405020304" pitchFamily="18" charset="0"/>
            </a:endParaRPr>
          </a:p>
          <a:p>
            <a:pPr>
              <a:spcBef>
                <a:spcPct val="0"/>
              </a:spcBef>
              <a:buFontTx/>
              <a:buNone/>
            </a:pPr>
            <a:r>
              <a:rPr lang="cs-CZ" altLang="cs-CZ" sz="1600" dirty="0">
                <a:solidFill>
                  <a:schemeClr val="tx2"/>
                </a:solidFill>
                <a:latin typeface="Times New Roman" panose="02020603050405020304" pitchFamily="18" charset="0"/>
              </a:rPr>
              <a:t>        </a:t>
            </a:r>
            <a:r>
              <a:rPr lang="cs-CZ" altLang="cs-CZ" sz="1600" dirty="0" err="1">
                <a:solidFill>
                  <a:schemeClr val="tx2"/>
                </a:solidFill>
                <a:latin typeface="Times New Roman" panose="02020603050405020304" pitchFamily="18" charset="0"/>
              </a:rPr>
              <a:t>artifacts</a:t>
            </a:r>
            <a:endParaRPr lang="cs-CZ" altLang="cs-CZ" sz="1600" dirty="0">
              <a:solidFill>
                <a:schemeClr val="tx2"/>
              </a:solidFill>
              <a:latin typeface="Times New Roman" panose="02020603050405020304" pitchFamily="18" charset="0"/>
            </a:endParaRPr>
          </a:p>
        </p:txBody>
      </p:sp>
      <p:sp>
        <p:nvSpPr>
          <p:cNvPr id="21510" name="Line 6"/>
          <p:cNvSpPr>
            <a:spLocks noChangeShapeType="1"/>
          </p:cNvSpPr>
          <p:nvPr/>
        </p:nvSpPr>
        <p:spPr bwMode="auto">
          <a:xfrm flipV="1">
            <a:off x="2195513" y="5596012"/>
            <a:ext cx="936625" cy="431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1511" name="Line 7"/>
          <p:cNvSpPr>
            <a:spLocks noChangeShapeType="1"/>
          </p:cNvSpPr>
          <p:nvPr/>
        </p:nvSpPr>
        <p:spPr bwMode="auto">
          <a:xfrm flipV="1">
            <a:off x="2124075" y="5824575"/>
            <a:ext cx="1079500" cy="5048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700" y="2257208"/>
            <a:ext cx="2824438" cy="1811576"/>
          </a:xfrm>
          <a:prstGeom prst="rect">
            <a:avLst/>
          </a:prstGeom>
        </p:spPr>
      </p:pic>
      <p:cxnSp>
        <p:nvCxnSpPr>
          <p:cNvPr id="8" name="Přímá spojnice se šipkou 7"/>
          <p:cNvCxnSpPr/>
          <p:nvPr/>
        </p:nvCxnSpPr>
        <p:spPr>
          <a:xfrm>
            <a:off x="1835696" y="4068784"/>
            <a:ext cx="1224136" cy="1304432"/>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ovéPole 1"/>
          <p:cNvSpPr txBox="1">
            <a:spLocks noChangeArrowheads="1"/>
          </p:cNvSpPr>
          <p:nvPr/>
        </p:nvSpPr>
        <p:spPr bwMode="auto">
          <a:xfrm>
            <a:off x="6300788" y="188913"/>
            <a:ext cx="255587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cs-CZ" sz="1800"/>
              <a:t>Mt Olymp, Mars</a:t>
            </a:r>
          </a:p>
          <a:p>
            <a:pPr>
              <a:spcBef>
                <a:spcPct val="0"/>
              </a:spcBef>
              <a:buFontTx/>
              <a:buNone/>
            </a:pPr>
            <a:r>
              <a:rPr lang="en-US" altLang="cs-CZ" sz="1800"/>
              <a:t>Marty et al, </a:t>
            </a:r>
          </a:p>
          <a:p>
            <a:pPr>
              <a:spcBef>
                <a:spcPct val="0"/>
              </a:spcBef>
              <a:buFontTx/>
              <a:buNone/>
            </a:pPr>
            <a:r>
              <a:rPr lang="en-US" altLang="cs-CZ" sz="1800"/>
              <a:t>rozvoj potencialu do 95</a:t>
            </a:r>
            <a:endParaRPr lang="cs-CZ" altLang="cs-CZ" sz="1800"/>
          </a:p>
        </p:txBody>
      </p:sp>
      <p:pic>
        <p:nvPicPr>
          <p:cNvPr id="26627" name="Obrázek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388" y="188913"/>
            <a:ext cx="4564062" cy="320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Obrázek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33813" y="3068638"/>
            <a:ext cx="4932362" cy="350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Nadpis 1"/>
          <p:cNvSpPr>
            <a:spLocks noGrp="1"/>
          </p:cNvSpPr>
          <p:nvPr>
            <p:ph type="title"/>
          </p:nvPr>
        </p:nvSpPr>
        <p:spPr>
          <a:xfrm>
            <a:off x="539750" y="30163"/>
            <a:ext cx="8229600" cy="1143000"/>
          </a:xfrm>
        </p:spPr>
        <p:txBody>
          <a:bodyPr/>
          <a:lstStyle/>
          <a:p>
            <a:pPr eaLnBrk="1" hangingPunct="1"/>
            <a:r>
              <a:rPr lang="cs-CZ" altLang="cs-CZ" sz="2800" smtClean="0">
                <a:latin typeface="Times New Roman" panose="02020603050405020304" pitchFamily="18" charset="0"/>
                <a:cs typeface="Times New Roman" panose="02020603050405020304" pitchFamily="18" charset="0"/>
              </a:rPr>
              <a:t>Velký impaktní kráter na Zemi</a:t>
            </a:r>
            <a:br>
              <a:rPr lang="cs-CZ" altLang="cs-CZ" sz="2800" smtClean="0">
                <a:latin typeface="Times New Roman" panose="02020603050405020304" pitchFamily="18" charset="0"/>
                <a:cs typeface="Times New Roman" panose="02020603050405020304" pitchFamily="18" charset="0"/>
              </a:rPr>
            </a:br>
            <a:r>
              <a:rPr lang="cs-CZ" altLang="cs-CZ" sz="2000" smtClean="0">
                <a:latin typeface="Times New Roman" panose="02020603050405020304" pitchFamily="18" charset="0"/>
                <a:cs typeface="Times New Roman" panose="02020603050405020304" pitchFamily="18" charset="0"/>
              </a:rPr>
              <a:t>Popigaj, Sibiř, průměr cca 100 km,</a:t>
            </a:r>
            <a:br>
              <a:rPr lang="cs-CZ" altLang="cs-CZ" sz="2000" smtClean="0">
                <a:latin typeface="Times New Roman" panose="02020603050405020304" pitchFamily="18" charset="0"/>
                <a:cs typeface="Times New Roman" panose="02020603050405020304" pitchFamily="18" charset="0"/>
              </a:rPr>
            </a:br>
            <a:r>
              <a:rPr lang="cs-CZ" altLang="cs-CZ" sz="2000" smtClean="0">
                <a:latin typeface="Times New Roman" panose="02020603050405020304" pitchFamily="18" charset="0"/>
                <a:cs typeface="Times New Roman" panose="02020603050405020304" pitchFamily="18" charset="0"/>
              </a:rPr>
              <a:t>zleva doprava </a:t>
            </a:r>
            <a:r>
              <a:rPr lang="cs-CZ" altLang="cs-CZ" sz="2000" i="1" smtClean="0">
                <a:latin typeface="Times New Roman" panose="02020603050405020304" pitchFamily="18" charset="0"/>
                <a:cs typeface="Times New Roman" panose="02020603050405020304" pitchFamily="18" charset="0"/>
              </a:rPr>
              <a:t>delta g, Tzz</a:t>
            </a:r>
            <a:r>
              <a:rPr lang="cs-CZ" altLang="cs-CZ" sz="2000" smtClean="0">
                <a:latin typeface="Times New Roman" panose="02020603050405020304" pitchFamily="18" charset="0"/>
                <a:cs typeface="Times New Roman" panose="02020603050405020304" pitchFamily="18" charset="0"/>
              </a:rPr>
              <a:t>, virtualní deformace</a:t>
            </a:r>
          </a:p>
        </p:txBody>
      </p:sp>
      <p:pic>
        <p:nvPicPr>
          <p:cNvPr id="27651" name="Obrázek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538" y="1892300"/>
            <a:ext cx="3059112" cy="395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Obrázek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3575" y="1704975"/>
            <a:ext cx="3051175" cy="412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Obrázek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9675" y="1635125"/>
            <a:ext cx="2746375"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TextovéPole 1"/>
          <p:cNvSpPr txBox="1">
            <a:spLocks noChangeArrowheads="1"/>
          </p:cNvSpPr>
          <p:nvPr/>
        </p:nvSpPr>
        <p:spPr bwMode="auto">
          <a:xfrm>
            <a:off x="3059113" y="6194425"/>
            <a:ext cx="28019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cs-CZ" altLang="cs-CZ" sz="1800">
                <a:latin typeface="Times New Roman" panose="02020603050405020304" pitchFamily="18" charset="0"/>
                <a:cs typeface="Times New Roman" panose="02020603050405020304" pitchFamily="18" charset="0"/>
              </a:rPr>
              <a:t>ví</a:t>
            </a:r>
            <a:r>
              <a:rPr lang="en-US" altLang="cs-CZ" sz="1800">
                <a:latin typeface="Times New Roman" panose="02020603050405020304" pitchFamily="18" charset="0"/>
                <a:cs typeface="Times New Roman" panose="02020603050405020304" pitchFamily="18" charset="0"/>
              </a:rPr>
              <a:t>ce </a:t>
            </a:r>
            <a:r>
              <a:rPr lang="cs-CZ" altLang="cs-CZ" sz="1800">
                <a:latin typeface="Times New Roman" panose="02020603050405020304" pitchFamily="18" charset="0"/>
                <a:cs typeface="Times New Roman" panose="02020603050405020304" pitchFamily="18" charset="0"/>
              </a:rPr>
              <a:t>v </a:t>
            </a:r>
            <a:r>
              <a:rPr lang="en-US" altLang="cs-CZ" sz="1800">
                <a:latin typeface="Times New Roman" panose="02020603050405020304" pitchFamily="18" charset="0"/>
                <a:cs typeface="Times New Roman" panose="02020603050405020304" pitchFamily="18" charset="0"/>
              </a:rPr>
              <a:t>Kloko</a:t>
            </a:r>
            <a:r>
              <a:rPr lang="cs-CZ" altLang="cs-CZ" sz="1800">
                <a:latin typeface="Times New Roman" panose="02020603050405020304" pitchFamily="18" charset="0"/>
                <a:cs typeface="Times New Roman" panose="02020603050405020304" pitchFamily="18" charset="0"/>
              </a:rPr>
              <a:t>čník et al. 2010</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82000">
              <a:schemeClr val="accent2">
                <a:lumMod val="60000"/>
                <a:lumOff val="40000"/>
              </a:schemeClr>
            </a:gs>
            <a:gs pos="48000">
              <a:srgbClr val="E0F1F2">
                <a:alpha val="96160"/>
              </a:srgbClr>
            </a:gs>
            <a:gs pos="81000">
              <a:srgbClr val="75C0C6">
                <a:alpha val="93520"/>
              </a:srgbClr>
            </a:gs>
            <a:gs pos="100000">
              <a:srgbClr val="75C0C6">
                <a:alpha val="92000"/>
              </a:srgbClr>
            </a:gs>
          </a:gsLst>
          <a:lin ang="5400000" scaled="1"/>
        </a:gradFill>
        <a:effectLst/>
      </p:bgPr>
    </p:bg>
    <p:spTree>
      <p:nvGrpSpPr>
        <p:cNvPr id="1" name=""/>
        <p:cNvGrpSpPr/>
        <p:nvPr/>
      </p:nvGrpSpPr>
      <p:grpSpPr>
        <a:xfrm>
          <a:off x="0" y="0"/>
          <a:ext cx="0" cy="0"/>
          <a:chOff x="0" y="0"/>
          <a:chExt cx="0" cy="0"/>
        </a:xfrm>
      </p:grpSpPr>
      <p:sp>
        <p:nvSpPr>
          <p:cNvPr id="2" name="TextovéPole 1"/>
          <p:cNvSpPr txBox="1"/>
          <p:nvPr/>
        </p:nvSpPr>
        <p:spPr>
          <a:xfrm>
            <a:off x="1692275" y="1557338"/>
            <a:ext cx="6286500" cy="3940175"/>
          </a:xfrm>
          <a:prstGeom prst="rect">
            <a:avLst/>
          </a:prstGeom>
          <a:noFill/>
        </p:spPr>
        <p:txBody>
          <a:bodyPr wrap="none">
            <a:spAutoFit/>
          </a:bodyPr>
          <a:lstStyle/>
          <a:p>
            <a:pPr marL="342900" indent="-342900">
              <a:buFontTx/>
              <a:buAutoNum type="arabicPeriod"/>
              <a:defRPr/>
            </a:pPr>
            <a:r>
              <a:rPr lang="en-US" sz="2800" b="1" dirty="0">
                <a:solidFill>
                  <a:schemeClr val="accent4"/>
                </a:solidFill>
                <a:latin typeface="Times New Roman" panose="02020603050405020304" pitchFamily="18" charset="0"/>
                <a:cs typeface="Times New Roman" panose="02020603050405020304" pitchFamily="18" charset="0"/>
              </a:rPr>
              <a:t>Notes on theory</a:t>
            </a:r>
          </a:p>
          <a:p>
            <a:pPr marL="342900" indent="-342900">
              <a:buFontTx/>
              <a:buAutoNum type="arabicPeriod"/>
              <a:defRPr/>
            </a:pPr>
            <a:endParaRPr lang="en-US" sz="2800" b="1" dirty="0">
              <a:solidFill>
                <a:schemeClr val="accent4"/>
              </a:solidFill>
              <a:latin typeface="Times New Roman" panose="02020603050405020304" pitchFamily="18" charset="0"/>
              <a:cs typeface="Times New Roman" panose="02020603050405020304" pitchFamily="18" charset="0"/>
            </a:endParaRPr>
          </a:p>
          <a:p>
            <a:pPr marL="342900" indent="-342900">
              <a:buFontTx/>
              <a:buAutoNum type="arabicPeriod"/>
              <a:defRPr/>
            </a:pPr>
            <a:r>
              <a:rPr lang="en-US" sz="2800" b="1" dirty="0">
                <a:solidFill>
                  <a:schemeClr val="accent4"/>
                </a:solidFill>
                <a:latin typeface="Times New Roman" panose="02020603050405020304" pitchFamily="18" charset="0"/>
                <a:cs typeface="Times New Roman" panose="02020603050405020304" pitchFamily="18" charset="0"/>
              </a:rPr>
              <a:t>Data – recent gravity field models</a:t>
            </a:r>
          </a:p>
          <a:p>
            <a:pPr marL="342900" indent="-342900">
              <a:buFontTx/>
              <a:buAutoNum type="arabicPeriod"/>
              <a:defRPr/>
            </a:pPr>
            <a:endParaRPr lang="en-US" sz="2800" b="1" dirty="0">
              <a:solidFill>
                <a:schemeClr val="accent4"/>
              </a:solidFill>
              <a:latin typeface="Times New Roman" panose="02020603050405020304" pitchFamily="18" charset="0"/>
              <a:cs typeface="Times New Roman" panose="02020603050405020304" pitchFamily="18" charset="0"/>
            </a:endParaRPr>
          </a:p>
          <a:p>
            <a:pPr marL="342900" indent="-342900">
              <a:buFontTx/>
              <a:buAutoNum type="arabicPeriod"/>
              <a:defRPr/>
            </a:pPr>
            <a:r>
              <a:rPr lang="en-US" altLang="cs-CZ" sz="2800" b="1" dirty="0">
                <a:solidFill>
                  <a:schemeClr val="accent4"/>
                </a:solidFill>
                <a:latin typeface="Times New Roman" panose="02020603050405020304" pitchFamily="18" charset="0"/>
                <a:cs typeface="Times New Roman" panose="02020603050405020304" pitchFamily="18" charset="0"/>
              </a:rPr>
              <a:t>T</a:t>
            </a:r>
            <a:r>
              <a:rPr lang="cs-CZ" altLang="cs-CZ" sz="2800" b="1" dirty="0" err="1">
                <a:solidFill>
                  <a:schemeClr val="accent4"/>
                </a:solidFill>
                <a:latin typeface="Times New Roman" panose="02020603050405020304" pitchFamily="18" charset="0"/>
                <a:cs typeface="Times New Roman" panose="02020603050405020304" pitchFamily="18" charset="0"/>
              </a:rPr>
              <a:t>ypical</a:t>
            </a:r>
            <a:r>
              <a:rPr lang="cs-CZ" altLang="cs-CZ" sz="2800" b="1" dirty="0">
                <a:solidFill>
                  <a:schemeClr val="accent4"/>
                </a:solidFill>
                <a:latin typeface="Times New Roman" panose="02020603050405020304" pitchFamily="18" charset="0"/>
                <a:cs typeface="Times New Roman" panose="02020603050405020304" pitchFamily="18" charset="0"/>
              </a:rPr>
              <a:t> </a:t>
            </a:r>
            <a:r>
              <a:rPr lang="cs-CZ" altLang="cs-CZ" sz="2800" b="1" dirty="0" err="1">
                <a:solidFill>
                  <a:schemeClr val="accent4"/>
                </a:solidFill>
                <a:latin typeface="Times New Roman" panose="02020603050405020304" pitchFamily="18" charset="0"/>
                <a:cs typeface="Times New Roman" panose="02020603050405020304" pitchFamily="18" charset="0"/>
              </a:rPr>
              <a:t>gravitational</a:t>
            </a:r>
            <a:r>
              <a:rPr lang="cs-CZ" altLang="cs-CZ" sz="2800" b="1" dirty="0">
                <a:solidFill>
                  <a:schemeClr val="accent4"/>
                </a:solidFill>
                <a:latin typeface="Times New Roman" panose="02020603050405020304" pitchFamily="18" charset="0"/>
                <a:cs typeface="Times New Roman" panose="02020603050405020304" pitchFamily="18" charset="0"/>
              </a:rPr>
              <a:t> </a:t>
            </a:r>
            <a:r>
              <a:rPr lang="cs-CZ" altLang="cs-CZ" sz="2800" b="1" dirty="0" err="1">
                <a:solidFill>
                  <a:schemeClr val="accent4"/>
                </a:solidFill>
                <a:latin typeface="Times New Roman" panose="02020603050405020304" pitchFamily="18" charset="0"/>
                <a:cs typeface="Times New Roman" panose="02020603050405020304" pitchFamily="18" charset="0"/>
              </a:rPr>
              <a:t>signal</a:t>
            </a:r>
            <a:r>
              <a:rPr lang="cs-CZ" altLang="cs-CZ" sz="2800" b="1" dirty="0">
                <a:solidFill>
                  <a:schemeClr val="accent4"/>
                </a:solidFill>
                <a:latin typeface="Times New Roman" panose="02020603050405020304" pitchFamily="18" charset="0"/>
                <a:cs typeface="Times New Roman" panose="02020603050405020304" pitchFamily="18" charset="0"/>
              </a:rPr>
              <a:t> </a:t>
            </a:r>
            <a:r>
              <a:rPr lang="en-US" altLang="cs-CZ" sz="2800" b="1" dirty="0">
                <a:solidFill>
                  <a:schemeClr val="accent4"/>
                </a:solidFill>
                <a:latin typeface="Times New Roman" panose="02020603050405020304" pitchFamily="18" charset="0"/>
                <a:cs typeface="Times New Roman" panose="02020603050405020304" pitchFamily="18" charset="0"/>
              </a:rPr>
              <a:t>of diverse</a:t>
            </a:r>
            <a:endParaRPr lang="cs-CZ" altLang="cs-CZ" sz="2800" b="1" dirty="0">
              <a:solidFill>
                <a:schemeClr val="accent4"/>
              </a:solidFill>
              <a:latin typeface="Times New Roman" panose="02020603050405020304" pitchFamily="18" charset="0"/>
              <a:cs typeface="Times New Roman" panose="02020603050405020304" pitchFamily="18" charset="0"/>
            </a:endParaRPr>
          </a:p>
          <a:p>
            <a:pPr>
              <a:defRPr/>
            </a:pPr>
            <a:r>
              <a:rPr lang="en-US" sz="2800" b="1" dirty="0">
                <a:latin typeface="Times New Roman" panose="02020603050405020304" pitchFamily="18" charset="0"/>
                <a:cs typeface="Times New Roman" panose="02020603050405020304" pitchFamily="18" charset="0"/>
              </a:rPr>
              <a:t>    geological structures</a:t>
            </a:r>
          </a:p>
          <a:p>
            <a:pPr marL="342900" indent="-342900">
              <a:buFontTx/>
              <a:buAutoNum type="arabicPeriod"/>
              <a:defRPr/>
            </a:pPr>
            <a:endParaRPr lang="en-US" sz="2800" b="1" dirty="0">
              <a:latin typeface="Times New Roman" panose="02020603050405020304" pitchFamily="18" charset="0"/>
              <a:cs typeface="Times New Roman" panose="02020603050405020304" pitchFamily="18" charset="0"/>
            </a:endParaRPr>
          </a:p>
          <a:p>
            <a:pPr marL="342900" indent="-342900">
              <a:buFontTx/>
              <a:buAutoNum type="arabicPeriod"/>
              <a:defRPr/>
            </a:pPr>
            <a:endParaRPr lang="en-US" b="1" dirty="0">
              <a:latin typeface="Times New Roman" panose="02020603050405020304" pitchFamily="18" charset="0"/>
              <a:cs typeface="Times New Roman" panose="02020603050405020304" pitchFamily="18" charset="0"/>
            </a:endParaRPr>
          </a:p>
          <a:p>
            <a:pPr marL="342900" indent="-342900">
              <a:buFontTx/>
              <a:buAutoNum type="arabicPeriod"/>
              <a:defRPr/>
            </a:pPr>
            <a:endParaRPr lang="en-US" b="1" dirty="0">
              <a:latin typeface="Times New Roman" panose="02020603050405020304" pitchFamily="18" charset="0"/>
              <a:cs typeface="Times New Roman" panose="02020603050405020304" pitchFamily="18" charset="0"/>
            </a:endParaRPr>
          </a:p>
          <a:p>
            <a:pPr marL="342900" indent="-342900">
              <a:buFontTx/>
              <a:buAutoNum type="arabicPeriod"/>
              <a:defRPr/>
            </a:pPr>
            <a:endParaRPr lang="cs-CZ" b="1" dirty="0">
              <a:latin typeface="Times New Roman" panose="02020603050405020304" pitchFamily="18" charset="0"/>
              <a:cs typeface="Times New Roman" panose="02020603050405020304" pitchFamily="18" charset="0"/>
            </a:endParaRPr>
          </a:p>
        </p:txBody>
      </p:sp>
    </p:spTree>
  </p:cSld>
  <p:clrMapOvr>
    <a:masterClrMapping/>
  </p:clrMapOvr>
  <p:transition spd="slow">
    <p:cove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Nadpis 1"/>
          <p:cNvSpPr>
            <a:spLocks noGrp="1"/>
          </p:cNvSpPr>
          <p:nvPr>
            <p:ph type="title"/>
          </p:nvPr>
        </p:nvSpPr>
        <p:spPr>
          <a:xfrm>
            <a:off x="2411413" y="260350"/>
            <a:ext cx="8229600" cy="1143000"/>
          </a:xfrm>
        </p:spPr>
        <p:txBody>
          <a:bodyPr/>
          <a:lstStyle/>
          <a:p>
            <a:r>
              <a:rPr lang="cs-CZ" altLang="cs-CZ" sz="3200" smtClean="0">
                <a:latin typeface="Times New Roman" panose="02020603050405020304" pitchFamily="18" charset="0"/>
                <a:cs typeface="Times New Roman" panose="02020603050405020304" pitchFamily="18" charset="0"/>
              </a:rPr>
              <a:t>Velký impaktní kráter na Zemi</a:t>
            </a:r>
            <a:br>
              <a:rPr lang="cs-CZ" altLang="cs-CZ" sz="3200" smtClean="0">
                <a:latin typeface="Times New Roman" panose="02020603050405020304" pitchFamily="18" charset="0"/>
                <a:cs typeface="Times New Roman" panose="02020603050405020304" pitchFamily="18" charset="0"/>
              </a:rPr>
            </a:br>
            <a:r>
              <a:rPr lang="cs-CZ" altLang="cs-CZ" sz="2000" smtClean="0">
                <a:latin typeface="Times New Roman" panose="02020603050405020304" pitchFamily="18" charset="0"/>
                <a:cs typeface="Times New Roman" panose="02020603050405020304" pitchFamily="18" charset="0"/>
              </a:rPr>
              <a:t>Chicxulub, Yukatán,  průměr cca 170 km,</a:t>
            </a:r>
            <a:br>
              <a:rPr lang="cs-CZ" altLang="cs-CZ" sz="2000" smtClean="0">
                <a:latin typeface="Times New Roman" panose="02020603050405020304" pitchFamily="18" charset="0"/>
                <a:cs typeface="Times New Roman" panose="02020603050405020304" pitchFamily="18" charset="0"/>
              </a:rPr>
            </a:br>
            <a:endParaRPr lang="cs-CZ" altLang="cs-CZ" sz="2000" smtClean="0"/>
          </a:p>
        </p:txBody>
      </p:sp>
      <p:pic>
        <p:nvPicPr>
          <p:cNvPr id="28675" name="Obrázek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850" y="260350"/>
            <a:ext cx="3671888" cy="327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Obrázek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850" y="3586163"/>
            <a:ext cx="3671888" cy="298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Obrázek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67175" y="2060575"/>
            <a:ext cx="4752975" cy="380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Obrázek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5763" y="115888"/>
            <a:ext cx="3257550"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Obrázek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950" y="3063875"/>
            <a:ext cx="4957763" cy="359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Obrázek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41725" y="2060575"/>
            <a:ext cx="5472113" cy="396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ovéPole 4"/>
          <p:cNvSpPr txBox="1">
            <a:spLocks noChangeArrowheads="1"/>
          </p:cNvSpPr>
          <p:nvPr/>
        </p:nvSpPr>
        <p:spPr bwMode="auto">
          <a:xfrm>
            <a:off x="4500563" y="488950"/>
            <a:ext cx="4175125"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cs-CZ" sz="2000" b="1"/>
              <a:t>Manicouagan, Canada</a:t>
            </a:r>
          </a:p>
          <a:p>
            <a:pPr>
              <a:spcBef>
                <a:spcPct val="0"/>
              </a:spcBef>
              <a:buFontTx/>
              <a:buNone/>
            </a:pPr>
            <a:r>
              <a:rPr lang="cs-CZ" altLang="cs-CZ" sz="1800"/>
              <a:t>impaktní kráter, průměr cca 100 km</a:t>
            </a:r>
          </a:p>
          <a:p>
            <a:pPr>
              <a:spcBef>
                <a:spcPct val="0"/>
              </a:spcBef>
              <a:buFontTx/>
              <a:buNone/>
            </a:pPr>
            <a:r>
              <a:rPr lang="cs-CZ" altLang="cs-CZ" sz="1800"/>
              <a:t>možná dvojitý,</a:t>
            </a:r>
          </a:p>
          <a:p>
            <a:pPr>
              <a:spcBef>
                <a:spcPct val="0"/>
              </a:spcBef>
              <a:buFontTx/>
              <a:buNone/>
            </a:pPr>
            <a:r>
              <a:rPr lang="cs-CZ" altLang="cs-CZ" sz="1800"/>
              <a:t>vlevo nahoře Google Earth,</a:t>
            </a:r>
          </a:p>
          <a:p>
            <a:pPr>
              <a:spcBef>
                <a:spcPct val="0"/>
              </a:spcBef>
              <a:buFontTx/>
              <a:buNone/>
            </a:pPr>
            <a:r>
              <a:rPr lang="cs-CZ" altLang="cs-CZ" sz="1800"/>
              <a:t>vlevo </a:t>
            </a:r>
            <a:r>
              <a:rPr lang="el-GR" altLang="cs-CZ" sz="1800" i="1"/>
              <a:t>Δ</a:t>
            </a:r>
            <a:r>
              <a:rPr lang="cs-CZ" altLang="cs-CZ" sz="1800" i="1"/>
              <a:t>g</a:t>
            </a:r>
            <a:r>
              <a:rPr lang="cs-CZ" altLang="cs-CZ" sz="1800"/>
              <a:t>, vpravo </a:t>
            </a:r>
            <a:r>
              <a:rPr lang="cs-CZ" altLang="cs-CZ" sz="1800" i="1"/>
              <a:t>Tzz</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Nadpis 1"/>
          <p:cNvSpPr>
            <a:spLocks noGrp="1"/>
          </p:cNvSpPr>
          <p:nvPr>
            <p:ph type="title"/>
          </p:nvPr>
        </p:nvSpPr>
        <p:spPr/>
        <p:txBody>
          <a:bodyPr/>
          <a:lstStyle/>
          <a:p>
            <a:pPr eaLnBrk="1" hangingPunct="1"/>
            <a:r>
              <a:rPr lang="cs-CZ" altLang="cs-CZ" sz="2800" smtClean="0">
                <a:latin typeface="Times New Roman" panose="02020603050405020304" pitchFamily="18" charset="0"/>
                <a:cs typeface="Times New Roman" panose="02020603050405020304" pitchFamily="18" charset="0"/>
              </a:rPr>
              <a:t>Himaláj, obří erozní údolí</a:t>
            </a:r>
            <a:br>
              <a:rPr lang="cs-CZ" altLang="cs-CZ" sz="2800" smtClean="0">
                <a:latin typeface="Times New Roman" panose="02020603050405020304" pitchFamily="18" charset="0"/>
                <a:cs typeface="Times New Roman" panose="02020603050405020304" pitchFamily="18" charset="0"/>
              </a:rPr>
            </a:br>
            <a:r>
              <a:rPr lang="cs-CZ" altLang="cs-CZ" sz="1600" smtClean="0">
                <a:latin typeface="Times New Roman" panose="02020603050405020304" pitchFamily="18" charset="0"/>
                <a:cs typeface="Times New Roman" panose="02020603050405020304" pitchFamily="18" charset="0"/>
              </a:rPr>
              <a:t>více Kalvoda et al 2013</a:t>
            </a:r>
            <a:br>
              <a:rPr lang="cs-CZ" altLang="cs-CZ" sz="1600" smtClean="0">
                <a:latin typeface="Times New Roman" panose="02020603050405020304" pitchFamily="18" charset="0"/>
                <a:cs typeface="Times New Roman" panose="02020603050405020304" pitchFamily="18" charset="0"/>
              </a:rPr>
            </a:br>
            <a:r>
              <a:rPr lang="cs-CZ" altLang="cs-CZ" sz="1600" smtClean="0">
                <a:latin typeface="Times New Roman" panose="02020603050405020304" pitchFamily="18" charset="0"/>
                <a:cs typeface="Times New Roman" panose="02020603050405020304" pitchFamily="18" charset="0"/>
              </a:rPr>
              <a:t/>
            </a:r>
            <a:br>
              <a:rPr lang="cs-CZ" altLang="cs-CZ" sz="1600" smtClean="0">
                <a:latin typeface="Times New Roman" panose="02020603050405020304" pitchFamily="18" charset="0"/>
                <a:cs typeface="Times New Roman" panose="02020603050405020304" pitchFamily="18" charset="0"/>
              </a:rPr>
            </a:br>
            <a:r>
              <a:rPr lang="cs-CZ" altLang="cs-CZ" sz="2000" smtClean="0">
                <a:latin typeface="Times New Roman" panose="02020603050405020304" pitchFamily="18" charset="0"/>
                <a:cs typeface="Times New Roman" panose="02020603050405020304" pitchFamily="18" charset="0"/>
              </a:rPr>
              <a:t>vlevo topografie, vpravo </a:t>
            </a:r>
            <a:r>
              <a:rPr lang="cs-CZ" altLang="cs-CZ" sz="2000" i="1" smtClean="0">
                <a:latin typeface="Times New Roman" panose="02020603050405020304" pitchFamily="18" charset="0"/>
                <a:cs typeface="Times New Roman" panose="02020603050405020304" pitchFamily="18" charset="0"/>
              </a:rPr>
              <a:t>T</a:t>
            </a:r>
            <a:r>
              <a:rPr lang="cs-CZ" altLang="cs-CZ" sz="1600" i="1" smtClean="0">
                <a:latin typeface="Times New Roman" panose="02020603050405020304" pitchFamily="18" charset="0"/>
                <a:cs typeface="Times New Roman" panose="02020603050405020304" pitchFamily="18" charset="0"/>
              </a:rPr>
              <a:t>zz</a:t>
            </a:r>
            <a:r>
              <a:rPr lang="cs-CZ" altLang="cs-CZ" sz="2000" smtClean="0">
                <a:latin typeface="Times New Roman" panose="02020603050405020304" pitchFamily="18" charset="0"/>
                <a:cs typeface="Times New Roman" panose="02020603050405020304" pitchFamily="18" charset="0"/>
              </a:rPr>
              <a:t> </a:t>
            </a:r>
            <a:r>
              <a:rPr lang="en-US" altLang="cs-CZ" sz="2000" smtClean="0">
                <a:latin typeface="Times New Roman" panose="02020603050405020304" pitchFamily="18" charset="0"/>
                <a:cs typeface="Times New Roman" panose="02020603050405020304" pitchFamily="18" charset="0"/>
              </a:rPr>
              <a:t>[E]</a:t>
            </a:r>
            <a:r>
              <a:rPr lang="cs-CZ" altLang="cs-CZ" sz="2000" smtClean="0">
                <a:latin typeface="Times New Roman" panose="02020603050405020304" pitchFamily="18" charset="0"/>
                <a:cs typeface="Times New Roman" panose="02020603050405020304" pitchFamily="18" charset="0"/>
              </a:rPr>
              <a:t> podle EGM 2008</a:t>
            </a:r>
          </a:p>
        </p:txBody>
      </p:sp>
      <p:pic>
        <p:nvPicPr>
          <p:cNvPr id="30723" name="Obrázek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48038" y="2565400"/>
            <a:ext cx="5505450" cy="381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Obrázek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557338"/>
            <a:ext cx="3662362"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TextovéPole 3"/>
          <p:cNvSpPr txBox="1">
            <a:spLocks noChangeArrowheads="1"/>
          </p:cNvSpPr>
          <p:nvPr/>
        </p:nvSpPr>
        <p:spPr bwMode="auto">
          <a:xfrm>
            <a:off x="4386263" y="1808163"/>
            <a:ext cx="39306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cs-CZ" altLang="cs-CZ" sz="1600">
                <a:latin typeface="Times New Roman" panose="02020603050405020304" pitchFamily="18" charset="0"/>
                <a:cs typeface="Times New Roman" panose="02020603050405020304" pitchFamily="18" charset="0"/>
              </a:rPr>
              <a:t>Povšimněte si mohutných hodnot </a:t>
            </a:r>
          </a:p>
          <a:p>
            <a:pPr>
              <a:spcBef>
                <a:spcPct val="0"/>
              </a:spcBef>
              <a:buFontTx/>
              <a:buNone/>
            </a:pPr>
            <a:r>
              <a:rPr lang="cs-CZ" altLang="cs-CZ" sz="1600">
                <a:latin typeface="Times New Roman" panose="02020603050405020304" pitchFamily="18" charset="0"/>
                <a:cs typeface="Times New Roman" panose="02020603050405020304" pitchFamily="18" charset="0"/>
              </a:rPr>
              <a:t>druhých radiálních derivací v této oblasti</a:t>
            </a:r>
          </a:p>
        </p:txBody>
      </p:sp>
      <p:sp>
        <p:nvSpPr>
          <p:cNvPr id="5" name="Šipka dolů 4"/>
          <p:cNvSpPr/>
          <p:nvPr/>
        </p:nvSpPr>
        <p:spPr>
          <a:xfrm>
            <a:off x="8388350" y="1985963"/>
            <a:ext cx="144463" cy="3286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23728" y="116632"/>
            <a:ext cx="4968552" cy="3281156"/>
          </a:xfrm>
          <a:prstGeom prst="rect">
            <a:avLst/>
          </a:prstGeom>
        </p:spPr>
      </p:pic>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3563330"/>
            <a:ext cx="3960440" cy="3265892"/>
          </a:xfrm>
          <a:prstGeom prst="rect">
            <a:avLst/>
          </a:prstGeom>
        </p:spPr>
      </p:pic>
      <p:pic>
        <p:nvPicPr>
          <p:cNvPr id="5" name="Obráze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77913" y="3600278"/>
            <a:ext cx="4597912" cy="3257722"/>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Nadpis 1"/>
          <p:cNvSpPr>
            <a:spLocks noGrp="1"/>
          </p:cNvSpPr>
          <p:nvPr>
            <p:ph type="title"/>
          </p:nvPr>
        </p:nvSpPr>
        <p:spPr>
          <a:xfrm>
            <a:off x="468313" y="260350"/>
            <a:ext cx="8229600" cy="1143000"/>
          </a:xfrm>
        </p:spPr>
        <p:txBody>
          <a:bodyPr/>
          <a:lstStyle/>
          <a:p>
            <a:r>
              <a:rPr lang="cs-CZ" altLang="cs-CZ" smtClean="0">
                <a:latin typeface="Times New Roman" panose="02020603050405020304" pitchFamily="18" charset="0"/>
                <a:cs typeface="Times New Roman" panose="02020603050405020304" pitchFamily="18" charset="0"/>
              </a:rPr>
              <a:t>Etiopie</a:t>
            </a:r>
            <a:br>
              <a:rPr lang="cs-CZ" altLang="cs-CZ" smtClean="0">
                <a:latin typeface="Times New Roman" panose="02020603050405020304" pitchFamily="18" charset="0"/>
                <a:cs typeface="Times New Roman" panose="02020603050405020304" pitchFamily="18" charset="0"/>
              </a:rPr>
            </a:br>
            <a:r>
              <a:rPr lang="cs-CZ" altLang="cs-CZ" sz="1800" smtClean="0">
                <a:latin typeface="Times New Roman" panose="02020603050405020304" pitchFamily="18" charset="0"/>
                <a:cs typeface="Times New Roman" panose="02020603050405020304" pitchFamily="18" charset="0"/>
              </a:rPr>
              <a:t>oblast s dobrými terestrickými daty, oblast bohaté říční sítě, asi silná eroze,</a:t>
            </a:r>
            <a:br>
              <a:rPr lang="cs-CZ" altLang="cs-CZ" sz="1800" smtClean="0">
                <a:latin typeface="Times New Roman" panose="02020603050405020304" pitchFamily="18" charset="0"/>
                <a:cs typeface="Times New Roman" panose="02020603050405020304" pitchFamily="18" charset="0"/>
              </a:rPr>
            </a:br>
            <a:r>
              <a:rPr lang="cs-CZ" altLang="cs-CZ" sz="1800" smtClean="0">
                <a:latin typeface="Times New Roman" panose="02020603050405020304" pitchFamily="18" charset="0"/>
                <a:cs typeface="Times New Roman" panose="02020603050405020304" pitchFamily="18" charset="0"/>
              </a:rPr>
              <a:t>vlevo </a:t>
            </a:r>
            <a:r>
              <a:rPr lang="cs-CZ" altLang="cs-CZ" sz="1800" i="1" smtClean="0">
                <a:latin typeface="Times New Roman" panose="02020603050405020304" pitchFamily="18" charset="0"/>
                <a:cs typeface="Times New Roman" panose="02020603050405020304" pitchFamily="18" charset="0"/>
              </a:rPr>
              <a:t>T</a:t>
            </a:r>
            <a:r>
              <a:rPr lang="cs-CZ" altLang="cs-CZ" sz="1400" i="1" smtClean="0">
                <a:latin typeface="Times New Roman" panose="02020603050405020304" pitchFamily="18" charset="0"/>
                <a:cs typeface="Times New Roman" panose="02020603050405020304" pitchFamily="18" charset="0"/>
              </a:rPr>
              <a:t>zz</a:t>
            </a:r>
            <a:r>
              <a:rPr lang="cs-CZ" altLang="cs-CZ" sz="1800" smtClean="0">
                <a:latin typeface="Times New Roman" panose="02020603050405020304" pitchFamily="18" charset="0"/>
                <a:cs typeface="Times New Roman" panose="02020603050405020304" pitchFamily="18" charset="0"/>
              </a:rPr>
              <a:t>, vpravo virt. deform., dle EGM 2008</a:t>
            </a:r>
          </a:p>
        </p:txBody>
      </p:sp>
      <p:pic>
        <p:nvPicPr>
          <p:cNvPr id="31747" name="Obrázek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59338" y="1700213"/>
            <a:ext cx="4176712"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Obrázek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700213"/>
            <a:ext cx="5040313" cy="497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ovéPole 1"/>
          <p:cNvSpPr txBox="1">
            <a:spLocks noChangeArrowheads="1"/>
          </p:cNvSpPr>
          <p:nvPr/>
        </p:nvSpPr>
        <p:spPr bwMode="auto">
          <a:xfrm>
            <a:off x="611188" y="242888"/>
            <a:ext cx="77327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cs-CZ" altLang="cs-CZ" sz="2000" b="1"/>
              <a:t>Velký Kaňon, hluboké údolí s enormním gravitačním signálem</a:t>
            </a:r>
          </a:p>
        </p:txBody>
      </p:sp>
      <p:pic>
        <p:nvPicPr>
          <p:cNvPr id="32771" name="Obrázek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33538" y="646113"/>
            <a:ext cx="5940425"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Obrázek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3538" y="3730625"/>
            <a:ext cx="5953125" cy="312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Obrázek 1" descr="tureck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692150"/>
            <a:ext cx="72009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ovéPole 1"/>
          <p:cNvSpPr txBox="1">
            <a:spLocks noChangeArrowheads="1"/>
          </p:cNvSpPr>
          <p:nvPr/>
        </p:nvSpPr>
        <p:spPr bwMode="auto">
          <a:xfrm>
            <a:off x="8316913" y="188913"/>
            <a:ext cx="749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cs-CZ" sz="1800"/>
              <a:t>Izrael</a:t>
            </a:r>
            <a:endParaRPr lang="cs-CZ" altLang="cs-CZ" sz="1800"/>
          </a:p>
        </p:txBody>
      </p:sp>
      <p:pic>
        <p:nvPicPr>
          <p:cNvPr id="34819" name="Obrázek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773238"/>
            <a:ext cx="2663825"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Obrázek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325" y="1830388"/>
            <a:ext cx="2735263" cy="301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Obrázek 4"/>
          <p:cNvPicPr>
            <a:picLocks noChangeAspect="1" noChangeArrowheads="1"/>
          </p:cNvPicPr>
          <p:nvPr/>
        </p:nvPicPr>
        <p:blipFill>
          <a:blip r:embed="rId4">
            <a:extLst>
              <a:ext uri="{28A0092B-C50C-407E-A947-70E740481C1C}">
                <a14:useLocalDpi xmlns:a14="http://schemas.microsoft.com/office/drawing/2010/main" val="0"/>
              </a:ext>
            </a:extLst>
          </a:blip>
          <a:srcRect t="2705" b="-2705"/>
          <a:stretch>
            <a:fillRect/>
          </a:stretch>
        </p:blipFill>
        <p:spPr bwMode="auto">
          <a:xfrm>
            <a:off x="6156325" y="1830388"/>
            <a:ext cx="230346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539750" y="188913"/>
            <a:ext cx="8604250" cy="431800"/>
          </a:xfrm>
        </p:spPr>
        <p:txBody>
          <a:bodyPr/>
          <a:lstStyle/>
          <a:p>
            <a:pPr eaLnBrk="1" hangingPunct="1"/>
            <a:endParaRPr lang="cs-CZ" altLang="cs-CZ" sz="1800" b="1" smtClean="0">
              <a:solidFill>
                <a:srgbClr val="FF3300"/>
              </a:solidFill>
              <a:latin typeface="Times New Roman" panose="02020603050405020304" pitchFamily="18" charset="0"/>
            </a:endParaRPr>
          </a:p>
        </p:txBody>
      </p:sp>
      <p:sp>
        <p:nvSpPr>
          <p:cNvPr id="35843" name="Rectangle 3"/>
          <p:cNvSpPr>
            <a:spLocks noGrp="1" noChangeArrowheads="1"/>
          </p:cNvSpPr>
          <p:nvPr>
            <p:ph type="body" idx="1"/>
          </p:nvPr>
        </p:nvSpPr>
        <p:spPr>
          <a:xfrm>
            <a:off x="468313" y="1628775"/>
            <a:ext cx="8229600" cy="4525963"/>
          </a:xfrm>
        </p:spPr>
        <p:txBody>
          <a:bodyPr/>
          <a:lstStyle/>
          <a:p>
            <a:pPr eaLnBrk="1" hangingPunct="1"/>
            <a:endParaRPr lang="cs-CZ" altLang="cs-CZ" smtClean="0"/>
          </a:p>
        </p:txBody>
      </p:sp>
      <p:pic>
        <p:nvPicPr>
          <p:cNvPr id="35844" name="Picture 5" descr="Obrázek 1 gravitac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1050" y="1038225"/>
            <a:ext cx="6408738" cy="585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Text Box 6"/>
          <p:cNvSpPr txBox="1">
            <a:spLocks noChangeArrowheads="1"/>
          </p:cNvSpPr>
          <p:nvPr/>
        </p:nvSpPr>
        <p:spPr bwMode="auto">
          <a:xfrm>
            <a:off x="7596188" y="5876925"/>
            <a:ext cx="25400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cs-CZ" altLang="cs-CZ" sz="1200">
                <a:latin typeface="Times New Roman" panose="02020603050405020304" pitchFamily="18" charset="0"/>
                <a:cs typeface="Times New Roman" panose="02020603050405020304" pitchFamily="18" charset="0"/>
              </a:rPr>
              <a:t>Gravity anomalies </a:t>
            </a:r>
          </a:p>
          <a:p>
            <a:pPr eaLnBrk="1" hangingPunct="1">
              <a:spcBef>
                <a:spcPct val="0"/>
              </a:spcBef>
              <a:buFontTx/>
              <a:buNone/>
            </a:pPr>
            <a:r>
              <a:rPr lang="cs-CZ" altLang="cs-CZ" sz="1200">
                <a:latin typeface="Times New Roman" panose="02020603050405020304" pitchFamily="18" charset="0"/>
                <a:cs typeface="Times New Roman" panose="02020603050405020304" pitchFamily="18" charset="0"/>
              </a:rPr>
              <a:t>             for Egypt  </a:t>
            </a:r>
          </a:p>
          <a:p>
            <a:pPr eaLnBrk="1" hangingPunct="1">
              <a:spcBef>
                <a:spcPct val="0"/>
              </a:spcBef>
              <a:buFontTx/>
              <a:buNone/>
            </a:pPr>
            <a:r>
              <a:rPr lang="cs-CZ" altLang="cs-CZ" sz="1200">
                <a:latin typeface="Times New Roman" panose="02020603050405020304" pitchFamily="18" charset="0"/>
                <a:cs typeface="Times New Roman" panose="02020603050405020304" pitchFamily="18" charset="0"/>
              </a:rPr>
              <a:t>   from EGM 2008</a:t>
            </a:r>
          </a:p>
        </p:txBody>
      </p:sp>
      <p:sp>
        <p:nvSpPr>
          <p:cNvPr id="35846" name="Text Box 7"/>
          <p:cNvSpPr txBox="1">
            <a:spLocks noChangeArrowheads="1"/>
          </p:cNvSpPr>
          <p:nvPr/>
        </p:nvSpPr>
        <p:spPr bwMode="auto">
          <a:xfrm>
            <a:off x="6227763" y="3983038"/>
            <a:ext cx="368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cs-CZ" altLang="cs-CZ" sz="2000" b="1">
                <a:latin typeface="Times New Roman" panose="02020603050405020304" pitchFamily="18" charset="0"/>
              </a:rPr>
              <a:t>A</a:t>
            </a:r>
          </a:p>
        </p:txBody>
      </p:sp>
      <p:sp>
        <p:nvSpPr>
          <p:cNvPr id="35847" name="Text Box 8"/>
          <p:cNvSpPr txBox="1">
            <a:spLocks noChangeArrowheads="1"/>
          </p:cNvSpPr>
          <p:nvPr/>
        </p:nvSpPr>
        <p:spPr bwMode="auto">
          <a:xfrm>
            <a:off x="5508625" y="4241800"/>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cs-CZ" altLang="cs-CZ" sz="1800"/>
              <a:t>B</a:t>
            </a:r>
          </a:p>
        </p:txBody>
      </p:sp>
      <p:sp>
        <p:nvSpPr>
          <p:cNvPr id="35848" name="Text Box 9"/>
          <p:cNvSpPr txBox="1">
            <a:spLocks noChangeArrowheads="1"/>
          </p:cNvSpPr>
          <p:nvPr/>
        </p:nvSpPr>
        <p:spPr bwMode="auto">
          <a:xfrm>
            <a:off x="5981700" y="3541713"/>
            <a:ext cx="34925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cs-CZ" altLang="cs-CZ" sz="1800"/>
              <a:t>C</a:t>
            </a:r>
          </a:p>
        </p:txBody>
      </p:sp>
      <p:sp>
        <p:nvSpPr>
          <p:cNvPr id="35849" name="Text Box 10"/>
          <p:cNvSpPr txBox="1">
            <a:spLocks noChangeArrowheads="1"/>
          </p:cNvSpPr>
          <p:nvPr/>
        </p:nvSpPr>
        <p:spPr bwMode="auto">
          <a:xfrm>
            <a:off x="6019800" y="1071563"/>
            <a:ext cx="4318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cs-CZ" altLang="cs-CZ" sz="1800" b="1"/>
              <a:t> ∆</a:t>
            </a:r>
          </a:p>
        </p:txBody>
      </p:sp>
      <p:sp>
        <p:nvSpPr>
          <p:cNvPr id="35850" name="Text Box 11"/>
          <p:cNvSpPr txBox="1">
            <a:spLocks noChangeArrowheads="1"/>
          </p:cNvSpPr>
          <p:nvPr/>
        </p:nvSpPr>
        <p:spPr bwMode="auto">
          <a:xfrm>
            <a:off x="3419475" y="2133600"/>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cs-CZ" altLang="cs-CZ" sz="1800"/>
              <a:t>S</a:t>
            </a:r>
          </a:p>
        </p:txBody>
      </p:sp>
      <p:sp>
        <p:nvSpPr>
          <p:cNvPr id="35851" name="Text Box 12"/>
          <p:cNvSpPr txBox="1">
            <a:spLocks noChangeArrowheads="1"/>
          </p:cNvSpPr>
          <p:nvPr/>
        </p:nvSpPr>
        <p:spPr bwMode="auto">
          <a:xfrm>
            <a:off x="6156325" y="5229225"/>
            <a:ext cx="247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cs-CZ" altLang="cs-CZ" sz="1800"/>
              <a:t>I</a:t>
            </a:r>
          </a:p>
        </p:txBody>
      </p:sp>
      <p:sp>
        <p:nvSpPr>
          <p:cNvPr id="35852" name="Text Box 13"/>
          <p:cNvSpPr txBox="1">
            <a:spLocks noChangeArrowheads="1"/>
          </p:cNvSpPr>
          <p:nvPr/>
        </p:nvSpPr>
        <p:spPr bwMode="auto">
          <a:xfrm>
            <a:off x="3327400" y="2944813"/>
            <a:ext cx="323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cs-CZ" altLang="cs-CZ" sz="1800" b="1"/>
              <a:t>L</a:t>
            </a:r>
          </a:p>
        </p:txBody>
      </p:sp>
      <p:sp>
        <p:nvSpPr>
          <p:cNvPr id="35853" name="Text Box 14"/>
          <p:cNvSpPr txBox="1">
            <a:spLocks noChangeArrowheads="1"/>
          </p:cNvSpPr>
          <p:nvPr/>
        </p:nvSpPr>
        <p:spPr bwMode="auto">
          <a:xfrm>
            <a:off x="5724525" y="2349500"/>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cs-CZ" sz="1800"/>
              <a:t>F</a:t>
            </a:r>
            <a:endParaRPr lang="cs-CZ" altLang="cs-CZ" sz="1800"/>
          </a:p>
        </p:txBody>
      </p:sp>
      <p:sp>
        <p:nvSpPr>
          <p:cNvPr id="35854" name="Text Box 15"/>
          <p:cNvSpPr txBox="1">
            <a:spLocks noChangeArrowheads="1"/>
          </p:cNvSpPr>
          <p:nvPr/>
        </p:nvSpPr>
        <p:spPr bwMode="auto">
          <a:xfrm>
            <a:off x="179388" y="765175"/>
            <a:ext cx="2447925" cy="529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cs-CZ" altLang="cs-CZ" sz="1600" i="1">
              <a:latin typeface="Times New Roman" panose="02020603050405020304" pitchFamily="18" charset="0"/>
            </a:endParaRPr>
          </a:p>
          <a:p>
            <a:pPr eaLnBrk="1" hangingPunct="1">
              <a:spcBef>
                <a:spcPct val="0"/>
              </a:spcBef>
              <a:buFontTx/>
              <a:buNone/>
            </a:pPr>
            <a:r>
              <a:rPr lang="en-US" altLang="cs-CZ" sz="1600" i="1">
                <a:latin typeface="Times New Roman" panose="02020603050405020304" pitchFamily="18" charset="0"/>
              </a:rPr>
              <a:t>A</a:t>
            </a:r>
            <a:r>
              <a:rPr lang="en-US" altLang="cs-CZ" sz="1600">
                <a:latin typeface="Times New Roman" panose="02020603050405020304" pitchFamily="18" charset="0"/>
              </a:rPr>
              <a:t> </a:t>
            </a:r>
            <a:r>
              <a:rPr lang="cs-CZ" altLang="cs-CZ" sz="1600">
                <a:latin typeface="Times New Roman" panose="02020603050405020304" pitchFamily="18" charset="0"/>
              </a:rPr>
              <a:t>žulový sokl</a:t>
            </a:r>
            <a:r>
              <a:rPr lang="en-US" altLang="cs-CZ" sz="1600">
                <a:latin typeface="Times New Roman" panose="02020603050405020304" pitchFamily="18" charset="0"/>
              </a:rPr>
              <a:t>………</a:t>
            </a:r>
          </a:p>
          <a:p>
            <a:pPr eaLnBrk="1" hangingPunct="1">
              <a:spcBef>
                <a:spcPct val="0"/>
              </a:spcBef>
              <a:buFontTx/>
              <a:buNone/>
            </a:pPr>
            <a:r>
              <a:rPr lang="en-US" altLang="cs-CZ" sz="1600">
                <a:latin typeface="Times New Roman" panose="02020603050405020304" pitchFamily="18" charset="0"/>
              </a:rPr>
              <a:t>…………….</a:t>
            </a:r>
          </a:p>
          <a:p>
            <a:pPr eaLnBrk="1" hangingPunct="1">
              <a:spcBef>
                <a:spcPct val="0"/>
              </a:spcBef>
              <a:buFontTx/>
              <a:buNone/>
            </a:pPr>
            <a:r>
              <a:rPr lang="en-US" altLang="cs-CZ" sz="1600" i="1">
                <a:latin typeface="Times New Roman" panose="02020603050405020304" pitchFamily="18" charset="0"/>
              </a:rPr>
              <a:t>I </a:t>
            </a:r>
            <a:r>
              <a:rPr lang="en-US" altLang="cs-CZ" sz="1600">
                <a:latin typeface="Times New Roman" panose="02020603050405020304" pitchFamily="18" charset="0"/>
              </a:rPr>
              <a:t>m</a:t>
            </a:r>
            <a:r>
              <a:rPr lang="cs-CZ" altLang="cs-CZ" sz="1600">
                <a:latin typeface="Times New Roman" panose="02020603050405020304" pitchFamily="18" charset="0"/>
              </a:rPr>
              <a:t>ísto možného</a:t>
            </a:r>
          </a:p>
          <a:p>
            <a:pPr eaLnBrk="1" hangingPunct="1">
              <a:spcBef>
                <a:spcPct val="0"/>
              </a:spcBef>
              <a:buFontTx/>
              <a:buNone/>
            </a:pPr>
            <a:r>
              <a:rPr lang="cs-CZ" altLang="cs-CZ" sz="1600">
                <a:latin typeface="Times New Roman" panose="02020603050405020304" pitchFamily="18" charset="0"/>
              </a:rPr>
              <a:t>odbočení </a:t>
            </a:r>
          </a:p>
          <a:p>
            <a:pPr eaLnBrk="1" hangingPunct="1">
              <a:spcBef>
                <a:spcPct val="0"/>
              </a:spcBef>
              <a:buFontTx/>
              <a:buNone/>
            </a:pPr>
            <a:r>
              <a:rPr lang="cs-CZ" altLang="cs-CZ" sz="1600">
                <a:latin typeface="Times New Roman" panose="02020603050405020304" pitchFamily="18" charset="0"/>
              </a:rPr>
              <a:t>dřívějšího Nilu</a:t>
            </a:r>
          </a:p>
          <a:p>
            <a:pPr eaLnBrk="1" hangingPunct="1">
              <a:spcBef>
                <a:spcPct val="0"/>
              </a:spcBef>
              <a:buFontTx/>
              <a:buNone/>
            </a:pPr>
            <a:r>
              <a:rPr lang="cs-CZ" altLang="cs-CZ" sz="1600">
                <a:latin typeface="Times New Roman" panose="02020603050405020304" pitchFamily="18" charset="0"/>
              </a:rPr>
              <a:t>západním směrem</a:t>
            </a:r>
          </a:p>
          <a:p>
            <a:pPr eaLnBrk="1" hangingPunct="1">
              <a:spcBef>
                <a:spcPct val="0"/>
              </a:spcBef>
              <a:buFontTx/>
              <a:buNone/>
            </a:pPr>
            <a:endParaRPr lang="cs-CZ" altLang="cs-CZ" sz="1600" i="1">
              <a:latin typeface="Times New Roman" panose="02020603050405020304" pitchFamily="18" charset="0"/>
            </a:endParaRPr>
          </a:p>
          <a:p>
            <a:pPr eaLnBrk="1" hangingPunct="1">
              <a:spcBef>
                <a:spcPct val="0"/>
              </a:spcBef>
              <a:buFontTx/>
              <a:buNone/>
            </a:pPr>
            <a:r>
              <a:rPr lang="cs-CZ" altLang="cs-CZ" sz="1600" i="1">
                <a:latin typeface="Times New Roman" panose="02020603050405020304" pitchFamily="18" charset="0"/>
              </a:rPr>
              <a:t>B</a:t>
            </a:r>
            <a:r>
              <a:rPr lang="cs-CZ" altLang="cs-CZ" sz="1600">
                <a:latin typeface="Times New Roman" panose="02020603050405020304" pitchFamily="18" charset="0"/>
              </a:rPr>
              <a:t>  Baharyia</a:t>
            </a:r>
          </a:p>
          <a:p>
            <a:pPr eaLnBrk="1" hangingPunct="1">
              <a:spcBef>
                <a:spcPct val="0"/>
              </a:spcBef>
              <a:buFontTx/>
              <a:buNone/>
            </a:pPr>
            <a:endParaRPr lang="cs-CZ" altLang="cs-CZ" sz="1600" i="1">
              <a:latin typeface="Times New Roman" panose="02020603050405020304" pitchFamily="18" charset="0"/>
            </a:endParaRPr>
          </a:p>
          <a:p>
            <a:pPr eaLnBrk="1" hangingPunct="1">
              <a:spcBef>
                <a:spcPct val="0"/>
              </a:spcBef>
              <a:buFontTx/>
              <a:buNone/>
            </a:pPr>
            <a:r>
              <a:rPr lang="cs-CZ" altLang="cs-CZ" sz="1600" i="1">
                <a:latin typeface="Times New Roman" panose="02020603050405020304" pitchFamily="18" charset="0"/>
              </a:rPr>
              <a:t>C</a:t>
            </a:r>
            <a:r>
              <a:rPr lang="cs-CZ" altLang="cs-CZ" sz="1600">
                <a:latin typeface="Times New Roman" panose="02020603050405020304" pitchFamily="18" charset="0"/>
              </a:rPr>
              <a:t> </a:t>
            </a:r>
            <a:r>
              <a:rPr lang="en-US" altLang="cs-CZ" sz="1600">
                <a:latin typeface="Times New Roman" panose="02020603050405020304" pitchFamily="18" charset="0"/>
              </a:rPr>
              <a:t>m</a:t>
            </a:r>
            <a:r>
              <a:rPr lang="cs-CZ" altLang="cs-CZ" sz="1600">
                <a:latin typeface="Times New Roman" panose="02020603050405020304" pitchFamily="18" charset="0"/>
              </a:rPr>
              <a:t>ísto možného</a:t>
            </a:r>
          </a:p>
          <a:p>
            <a:pPr eaLnBrk="1" hangingPunct="1">
              <a:spcBef>
                <a:spcPct val="0"/>
              </a:spcBef>
              <a:buFontTx/>
              <a:buNone/>
            </a:pPr>
            <a:r>
              <a:rPr lang="cs-CZ" altLang="cs-CZ" sz="1600">
                <a:latin typeface="Times New Roman" panose="02020603050405020304" pitchFamily="18" charset="0"/>
              </a:rPr>
              <a:t>návratu dřívějšího </a:t>
            </a:r>
          </a:p>
          <a:p>
            <a:pPr eaLnBrk="1" hangingPunct="1">
              <a:spcBef>
                <a:spcPct val="0"/>
              </a:spcBef>
              <a:buFontTx/>
              <a:buNone/>
            </a:pPr>
            <a:r>
              <a:rPr lang="cs-CZ" altLang="cs-CZ" sz="1600">
                <a:latin typeface="Times New Roman" panose="02020603050405020304" pitchFamily="18" charset="0"/>
              </a:rPr>
              <a:t>Nilu ke dnešnímu</a:t>
            </a:r>
          </a:p>
          <a:p>
            <a:pPr eaLnBrk="1" hangingPunct="1">
              <a:spcBef>
                <a:spcPct val="0"/>
              </a:spcBef>
              <a:buFontTx/>
              <a:buNone/>
            </a:pPr>
            <a:endParaRPr lang="cs-CZ" altLang="cs-CZ" sz="1600">
              <a:latin typeface="Times New Roman" panose="02020603050405020304" pitchFamily="18" charset="0"/>
            </a:endParaRPr>
          </a:p>
          <a:p>
            <a:pPr eaLnBrk="1" hangingPunct="1">
              <a:spcBef>
                <a:spcPct val="0"/>
              </a:spcBef>
              <a:buFontTx/>
              <a:buNone/>
            </a:pPr>
            <a:r>
              <a:rPr lang="cs-CZ" altLang="cs-CZ" sz="1600" i="1">
                <a:latin typeface="Times New Roman" panose="02020603050405020304" pitchFamily="18" charset="0"/>
              </a:rPr>
              <a:t>L</a:t>
            </a:r>
            <a:r>
              <a:rPr lang="cs-CZ" altLang="cs-CZ" sz="1600">
                <a:latin typeface="Times New Roman" panose="02020603050405020304" pitchFamily="18" charset="0"/>
              </a:rPr>
              <a:t> jezerní pánve </a:t>
            </a:r>
          </a:p>
          <a:p>
            <a:pPr eaLnBrk="1" hangingPunct="1">
              <a:spcBef>
                <a:spcPct val="0"/>
              </a:spcBef>
              <a:buFontTx/>
              <a:buNone/>
            </a:pPr>
            <a:r>
              <a:rPr lang="cs-CZ" altLang="cs-CZ" sz="1600">
                <a:latin typeface="Times New Roman" panose="02020603050405020304" pitchFamily="18" charset="0"/>
              </a:rPr>
              <a:t>zamaskované pískem</a:t>
            </a:r>
          </a:p>
          <a:p>
            <a:pPr eaLnBrk="1" hangingPunct="1">
              <a:spcBef>
                <a:spcPct val="0"/>
              </a:spcBef>
              <a:buFontTx/>
              <a:buNone/>
            </a:pPr>
            <a:r>
              <a:rPr lang="cs-CZ" altLang="cs-CZ" sz="1600">
                <a:latin typeface="Times New Roman" panose="02020603050405020304" pitchFamily="18" charset="0"/>
              </a:rPr>
              <a:t>např. Silica</a:t>
            </a:r>
          </a:p>
          <a:p>
            <a:pPr eaLnBrk="1" hangingPunct="1">
              <a:spcBef>
                <a:spcPct val="0"/>
              </a:spcBef>
              <a:buFontTx/>
              <a:buNone/>
            </a:pPr>
            <a:endParaRPr lang="cs-CZ" altLang="cs-CZ" sz="1600" i="1">
              <a:latin typeface="Times New Roman" panose="02020603050405020304" pitchFamily="18" charset="0"/>
            </a:endParaRPr>
          </a:p>
          <a:p>
            <a:pPr eaLnBrk="1" hangingPunct="1">
              <a:spcBef>
                <a:spcPct val="0"/>
              </a:spcBef>
              <a:buFontTx/>
              <a:buNone/>
            </a:pPr>
            <a:r>
              <a:rPr lang="cs-CZ" altLang="cs-CZ" sz="1600" i="1">
                <a:latin typeface="Times New Roman" panose="02020603050405020304" pitchFamily="18" charset="0"/>
              </a:rPr>
              <a:t>F</a:t>
            </a:r>
            <a:r>
              <a:rPr lang="cs-CZ" altLang="cs-CZ" sz="1600">
                <a:latin typeface="Times New Roman" panose="02020603050405020304" pitchFamily="18" charset="0"/>
              </a:rPr>
              <a:t> Fajúm, </a:t>
            </a:r>
            <a:r>
              <a:rPr lang="cs-CZ" altLang="cs-CZ" sz="1600" i="1">
                <a:latin typeface="Times New Roman" panose="02020603050405020304" pitchFamily="18" charset="0"/>
              </a:rPr>
              <a:t>S</a:t>
            </a:r>
            <a:r>
              <a:rPr lang="cs-CZ" altLang="cs-CZ" sz="1600">
                <a:latin typeface="Times New Roman" panose="02020603050405020304" pitchFamily="18" charset="0"/>
              </a:rPr>
              <a:t> Siva</a:t>
            </a:r>
          </a:p>
          <a:p>
            <a:pPr eaLnBrk="1" hangingPunct="1">
              <a:spcBef>
                <a:spcPct val="0"/>
              </a:spcBef>
              <a:buFontTx/>
              <a:buNone/>
            </a:pPr>
            <a:endParaRPr lang="cs-CZ" altLang="cs-CZ" sz="1600">
              <a:latin typeface="Times New Roman" panose="02020603050405020304" pitchFamily="18" charset="0"/>
            </a:endParaRPr>
          </a:p>
          <a:p>
            <a:pPr eaLnBrk="1" hangingPunct="1">
              <a:spcBef>
                <a:spcPct val="0"/>
              </a:spcBef>
              <a:buFontTx/>
              <a:buNone/>
            </a:pPr>
            <a:r>
              <a:rPr lang="cs-CZ" altLang="cs-CZ" sz="1800" i="1">
                <a:latin typeface="Times New Roman" panose="02020603050405020304" pitchFamily="18" charset="0"/>
                <a:cs typeface="Times New Roman" panose="02020603050405020304" pitchFamily="18" charset="0"/>
              </a:rPr>
              <a:t>∆</a:t>
            </a:r>
            <a:r>
              <a:rPr lang="cs-CZ" altLang="cs-CZ" sz="1600">
                <a:latin typeface="Times New Roman" panose="02020603050405020304" pitchFamily="18" charset="0"/>
              </a:rPr>
              <a:t>   delta Nilu</a:t>
            </a:r>
          </a:p>
        </p:txBody>
      </p:sp>
      <p:sp>
        <p:nvSpPr>
          <p:cNvPr id="35855" name="Rectangle 15"/>
          <p:cNvSpPr>
            <a:spLocks noChangeArrowheads="1"/>
          </p:cNvSpPr>
          <p:nvPr/>
        </p:nvSpPr>
        <p:spPr bwMode="auto">
          <a:xfrm>
            <a:off x="0" y="444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cs-CZ" altLang="cs-CZ" sz="180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endParaRPr lang="cs-CZ" altLang="cs-CZ" smtClean="0"/>
          </a:p>
        </p:txBody>
      </p:sp>
      <p:sp>
        <p:nvSpPr>
          <p:cNvPr id="37891" name="Rectangle 3"/>
          <p:cNvSpPr>
            <a:spLocks noGrp="1" noChangeArrowheads="1"/>
          </p:cNvSpPr>
          <p:nvPr>
            <p:ph type="body" idx="1"/>
          </p:nvPr>
        </p:nvSpPr>
        <p:spPr/>
        <p:txBody>
          <a:bodyPr/>
          <a:lstStyle/>
          <a:p>
            <a:pPr eaLnBrk="1" hangingPunct="1"/>
            <a:endParaRPr lang="cs-CZ" altLang="cs-CZ" smtClean="0"/>
          </a:p>
        </p:txBody>
      </p:sp>
      <p:pic>
        <p:nvPicPr>
          <p:cNvPr id="37892" name="Picture 4" descr="Chartum-virt-de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9475" y="260350"/>
            <a:ext cx="4368800" cy="659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Text Box 5"/>
          <p:cNvSpPr txBox="1">
            <a:spLocks noChangeArrowheads="1"/>
          </p:cNvSpPr>
          <p:nvPr/>
        </p:nvSpPr>
        <p:spPr bwMode="auto">
          <a:xfrm>
            <a:off x="755650" y="4581525"/>
            <a:ext cx="2203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cs-CZ" sz="1800">
                <a:solidFill>
                  <a:srgbClr val="FF3300"/>
                </a:solidFill>
              </a:rPr>
              <a:t>red</a:t>
            </a:r>
            <a:r>
              <a:rPr lang="en-US" altLang="cs-CZ" sz="1800"/>
              <a:t>…   dilatation</a:t>
            </a:r>
          </a:p>
          <a:p>
            <a:pPr eaLnBrk="1" hangingPunct="1">
              <a:spcBef>
                <a:spcPct val="0"/>
              </a:spcBef>
              <a:buFontTx/>
              <a:buNone/>
            </a:pPr>
            <a:r>
              <a:rPr lang="en-US" altLang="cs-CZ" sz="1800">
                <a:solidFill>
                  <a:schemeClr val="accent2"/>
                </a:solidFill>
              </a:rPr>
              <a:t>blue …</a:t>
            </a:r>
            <a:r>
              <a:rPr lang="en-US" altLang="cs-CZ" sz="1800"/>
              <a:t>compression</a:t>
            </a:r>
            <a:endParaRPr lang="cs-CZ" altLang="cs-CZ" sz="180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132138" y="836613"/>
            <a:ext cx="2600325" cy="461962"/>
          </a:xfrm>
          <a:prstGeom prst="rect">
            <a:avLst/>
          </a:prstGeom>
        </p:spPr>
        <p:txBody>
          <a:bodyPr wrap="none">
            <a:spAutoFit/>
          </a:bodyPr>
          <a:lstStyle/>
          <a:p>
            <a:pPr marL="342900" indent="-342900">
              <a:buFontTx/>
              <a:buAutoNum type="arabicPeriod"/>
              <a:defRPr/>
            </a:pPr>
            <a:r>
              <a:rPr lang="en-US" sz="2400" b="1" dirty="0">
                <a:solidFill>
                  <a:schemeClr val="accent4"/>
                </a:solidFill>
                <a:latin typeface="Times New Roman" panose="02020603050405020304" pitchFamily="18" charset="0"/>
                <a:cs typeface="Times New Roman" panose="02020603050405020304" pitchFamily="18" charset="0"/>
              </a:rPr>
              <a:t>Notes on theory</a:t>
            </a:r>
          </a:p>
        </p:txBody>
      </p:sp>
    </p:spTree>
  </p:cSld>
  <p:clrMapOvr>
    <a:masterClrMapping/>
  </p:clrMapOvr>
  <p:transition spd="slow">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obrázek 66" descr="EGM08_Kaspic_sea_Theta-vs-RI-lt-0"/>
          <p:cNvPicPr>
            <a:picLocks noChangeAspect="1" noChangeArrowheads="1"/>
          </p:cNvPicPr>
          <p:nvPr/>
        </p:nvPicPr>
        <p:blipFill>
          <a:blip r:embed="rId2" cstate="print">
            <a:extLst>
              <a:ext uri="{28A0092B-C50C-407E-A947-70E740481C1C}">
                <a14:useLocalDpi xmlns:a14="http://schemas.microsoft.com/office/drawing/2010/main" val="0"/>
              </a:ext>
            </a:extLst>
          </a:blip>
          <a:srcRect t="4932" b="-8034"/>
          <a:stretch>
            <a:fillRect/>
          </a:stretch>
        </p:blipFill>
        <p:spPr bwMode="auto">
          <a:xfrm>
            <a:off x="749300" y="3135313"/>
            <a:ext cx="388937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obrázek 67" descr="http://www.cepsr.com/img/2009-01-Dilbazi-kaspi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6238" y="212725"/>
            <a:ext cx="2154237"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obrázek 64" descr="Kaspic"/>
          <p:cNvPicPr>
            <a:picLocks noChangeAspect="1" noChangeArrowheads="1"/>
          </p:cNvPicPr>
          <p:nvPr/>
        </p:nvPicPr>
        <p:blipFill>
          <a:blip r:embed="rId4" cstate="print">
            <a:extLst>
              <a:ext uri="{28A0092B-C50C-407E-A947-70E740481C1C}">
                <a14:useLocalDpi xmlns:a14="http://schemas.microsoft.com/office/drawing/2010/main" val="0"/>
              </a:ext>
            </a:extLst>
          </a:blip>
          <a:srcRect t="8202"/>
          <a:stretch>
            <a:fillRect/>
          </a:stretch>
        </p:blipFill>
        <p:spPr bwMode="auto">
          <a:xfrm>
            <a:off x="4787900" y="3127375"/>
            <a:ext cx="3744913" cy="330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Rectangle 3"/>
          <p:cNvSpPr>
            <a:spLocks noChangeArrowheads="1"/>
          </p:cNvSpPr>
          <p:nvPr/>
        </p:nvSpPr>
        <p:spPr bwMode="auto">
          <a:xfrm>
            <a:off x="1784350" y="-4413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ja-JP" sz="1200" b="1">
                <a:latin typeface="Times New Roman" panose="02020603050405020304" pitchFamily="18" charset="0"/>
                <a:ea typeface="MS Mincho" panose="02020609040205080304" pitchFamily="49" charset="-128"/>
              </a:rPr>
              <a:t>Fig. 1b</a:t>
            </a:r>
            <a:r>
              <a:rPr lang="en-GB" altLang="ja-JP" sz="1200">
                <a:latin typeface="Times New Roman" panose="02020603050405020304" pitchFamily="18" charset="0"/>
                <a:ea typeface="MS Mincho" panose="02020609040205080304" pitchFamily="49" charset="-128"/>
              </a:rPr>
              <a:t>. The strike angle</a:t>
            </a:r>
            <a:r>
              <a:rPr lang="en-GB" altLang="ja-JP" sz="1200" i="1">
                <a:latin typeface="Times New Roman" panose="02020603050405020304" pitchFamily="18" charset="0"/>
                <a:ea typeface="MS Mincho" panose="02020609040205080304" pitchFamily="49" charset="-128"/>
              </a:rPr>
              <a:t> </a:t>
            </a:r>
            <a:r>
              <a:rPr lang="en-GB" altLang="ja-JP" sz="1200">
                <a:latin typeface="Times New Roman" panose="02020603050405020304" pitchFamily="18" charset="0"/>
                <a:ea typeface="MS Mincho" panose="02020609040205080304" pitchFamily="49" charset="-128"/>
              </a:rPr>
              <a:t>for the ratio </a:t>
            </a:r>
            <a:r>
              <a:rPr lang="en-GB" altLang="ja-JP" sz="1200" i="1">
                <a:latin typeface="Times New Roman" panose="02020603050405020304" pitchFamily="18" charset="0"/>
                <a:ea typeface="MS Mincho" panose="02020609040205080304" pitchFamily="49" charset="-128"/>
              </a:rPr>
              <a:t>I&lt;0.</a:t>
            </a:r>
            <a:r>
              <a:rPr lang="en-GB" altLang="ja-JP" sz="1200">
                <a:latin typeface="Times New Roman" panose="02020603050405020304" pitchFamily="18" charset="0"/>
                <a:ea typeface="MS Mincho" panose="02020609040205080304" pitchFamily="49" charset="-128"/>
              </a:rPr>
              <a:t>3. Note the belt of vectors oriented to one side, crossing the central part of the Caspian Sea</a:t>
            </a:r>
            <a:endParaRPr lang="cs-CZ" altLang="ja-JP" sz="600"/>
          </a:p>
          <a:p>
            <a:endParaRPr lang="cs-CZ" altLang="ja-JP"/>
          </a:p>
        </p:txBody>
      </p:sp>
      <p:sp>
        <p:nvSpPr>
          <p:cNvPr id="38918" name="Rectangle 4"/>
          <p:cNvSpPr>
            <a:spLocks noChangeArrowheads="1"/>
          </p:cNvSpPr>
          <p:nvPr/>
        </p:nvSpPr>
        <p:spPr bwMode="auto">
          <a:xfrm>
            <a:off x="1784350" y="15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cs-CZ"/>
          </a:p>
        </p:txBody>
      </p:sp>
      <p:sp>
        <p:nvSpPr>
          <p:cNvPr id="38919" name="Rectangle 5"/>
          <p:cNvSpPr>
            <a:spLocks noChangeArrowheads="1"/>
          </p:cNvSpPr>
          <p:nvPr/>
        </p:nvSpPr>
        <p:spPr bwMode="auto">
          <a:xfrm>
            <a:off x="1784350" y="15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cs-CZ"/>
          </a:p>
        </p:txBody>
      </p:sp>
      <p:sp>
        <p:nvSpPr>
          <p:cNvPr id="38920" name="TextovéPole 6"/>
          <p:cNvSpPr txBox="1">
            <a:spLocks noChangeArrowheads="1"/>
          </p:cNvSpPr>
          <p:nvPr/>
        </p:nvSpPr>
        <p:spPr bwMode="auto">
          <a:xfrm>
            <a:off x="6156325" y="1201738"/>
            <a:ext cx="1466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t>Caspian sea</a:t>
            </a:r>
            <a:endParaRPr lang="cs-CZ"/>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Obrázek 1"/>
          <p:cNvPicPr>
            <a:picLocks noChangeAspect="1" noChangeArrowheads="1"/>
          </p:cNvPicPr>
          <p:nvPr/>
        </p:nvPicPr>
        <p:blipFill>
          <a:blip r:embed="rId2" cstate="print">
            <a:extLst>
              <a:ext uri="{28A0092B-C50C-407E-A947-70E740481C1C}">
                <a14:useLocalDpi xmlns:a14="http://schemas.microsoft.com/office/drawing/2010/main" val="0"/>
              </a:ext>
            </a:extLst>
          </a:blip>
          <a:srcRect t="3938"/>
          <a:stretch>
            <a:fillRect/>
          </a:stretch>
        </p:blipFill>
        <p:spPr bwMode="auto">
          <a:xfrm>
            <a:off x="252413" y="115888"/>
            <a:ext cx="6983412"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ovéPole 2"/>
          <p:cNvSpPr txBox="1">
            <a:spLocks noChangeArrowheads="1"/>
          </p:cNvSpPr>
          <p:nvPr/>
        </p:nvSpPr>
        <p:spPr bwMode="auto">
          <a:xfrm>
            <a:off x="7235825" y="620713"/>
            <a:ext cx="15446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b="1">
                <a:latin typeface="Times New Roman" panose="02020603050405020304" pitchFamily="18" charset="0"/>
                <a:cs typeface="Times New Roman" panose="02020603050405020304" pitchFamily="18" charset="0"/>
              </a:rPr>
              <a:t>Saudi Arabia,</a:t>
            </a:r>
          </a:p>
          <a:p>
            <a:r>
              <a:rPr lang="en-US" b="1">
                <a:latin typeface="Times New Roman" panose="02020603050405020304" pitchFamily="18" charset="0"/>
                <a:cs typeface="Times New Roman" panose="02020603050405020304" pitchFamily="18" charset="0"/>
              </a:rPr>
              <a:t>etc…</a:t>
            </a:r>
            <a:endParaRPr lang="cs-CZ" b="1">
              <a:latin typeface="Times New Roman" panose="02020603050405020304" pitchFamily="18" charset="0"/>
              <a:cs typeface="Times New Roman" panose="02020603050405020304" pitchFamily="18" charset="0"/>
            </a:endParaRPr>
          </a:p>
        </p:txBody>
      </p:sp>
      <p:sp>
        <p:nvSpPr>
          <p:cNvPr id="39940" name="TextovéPole 3"/>
          <p:cNvSpPr txBox="1">
            <a:spLocks noChangeArrowheads="1"/>
          </p:cNvSpPr>
          <p:nvPr/>
        </p:nvSpPr>
        <p:spPr bwMode="auto">
          <a:xfrm>
            <a:off x="971550" y="5338763"/>
            <a:ext cx="62642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r>
              <a:rPr lang="en-GB">
                <a:latin typeface="Times New Roman" panose="02020603050405020304" pitchFamily="18" charset="0"/>
                <a:cs typeface="Times New Roman" panose="02020603050405020304" pitchFamily="18" charset="0"/>
              </a:rPr>
              <a:t>The strike angle for </a:t>
            </a:r>
            <a:r>
              <a:rPr lang="en-GB" i="1">
                <a:latin typeface="Times New Roman" panose="02020603050405020304" pitchFamily="18" charset="0"/>
                <a:cs typeface="Times New Roman" panose="02020603050405020304" pitchFamily="18" charset="0"/>
              </a:rPr>
              <a:t>I&lt;0.</a:t>
            </a:r>
            <a:r>
              <a:rPr lang="en-GB">
                <a:latin typeface="Times New Roman" panose="02020603050405020304" pitchFamily="18" charset="0"/>
                <a:cs typeface="Times New Roman" panose="02020603050405020304" pitchFamily="18" charset="0"/>
              </a:rPr>
              <a:t>3 for a part of Iran, the Persian Gulf, Saudi Arabia, UAE, Oman, part of the Red Sea …</a:t>
            </a:r>
          </a:p>
          <a:p>
            <a:pPr algn="r"/>
            <a:r>
              <a:rPr lang="en-GB">
                <a:latin typeface="Times New Roman" panose="02020603050405020304" pitchFamily="18" charset="0"/>
                <a:cs typeface="Times New Roman" panose="02020603050405020304" pitchFamily="18" charset="0"/>
              </a:rPr>
              <a:t>note several zones with the angles oriented dominantly </a:t>
            </a:r>
            <a:endParaRPr lang="cs-CZ">
              <a:latin typeface="Times New Roman" panose="02020603050405020304" pitchFamily="18" charset="0"/>
              <a:cs typeface="Times New Roman" panose="02020603050405020304" pitchFamily="18" charset="0"/>
            </a:endParaRPr>
          </a:p>
          <a:p>
            <a:pPr algn="r"/>
            <a:r>
              <a:rPr lang="en-GB">
                <a:latin typeface="Times New Roman" panose="02020603050405020304" pitchFamily="18" charset="0"/>
                <a:cs typeface="Times New Roman" panose="02020603050405020304" pitchFamily="18" charset="0"/>
              </a:rPr>
              <a:t>in one direction, see circles or ellipses. </a:t>
            </a:r>
            <a:endParaRPr lang="cs-CZ">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obrázek 60" descr="Ghawar-Tzz"/>
          <p:cNvPicPr>
            <a:picLocks noChangeAspect="1" noChangeArrowheads="1"/>
          </p:cNvPicPr>
          <p:nvPr/>
        </p:nvPicPr>
        <p:blipFill>
          <a:blip r:embed="rId2" cstate="print">
            <a:extLst>
              <a:ext uri="{28A0092B-C50C-407E-A947-70E740481C1C}">
                <a14:useLocalDpi xmlns:a14="http://schemas.microsoft.com/office/drawing/2010/main" val="0"/>
              </a:ext>
            </a:extLst>
          </a:blip>
          <a:srcRect t="3711"/>
          <a:stretch>
            <a:fillRect/>
          </a:stretch>
        </p:blipFill>
        <p:spPr bwMode="auto">
          <a:xfrm>
            <a:off x="157163" y="188913"/>
            <a:ext cx="4803775"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ovéPole 2"/>
          <p:cNvSpPr txBox="1">
            <a:spLocks noChangeArrowheads="1"/>
          </p:cNvSpPr>
          <p:nvPr/>
        </p:nvSpPr>
        <p:spPr bwMode="auto">
          <a:xfrm>
            <a:off x="1403648" y="5301208"/>
            <a:ext cx="29511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b="1" dirty="0" err="1" smtClean="0">
                <a:latin typeface="Times New Roman" panose="02020603050405020304" pitchFamily="18" charset="0"/>
                <a:cs typeface="Times New Roman" panose="02020603050405020304" pitchFamily="18" charset="0"/>
              </a:rPr>
              <a:t>Ghawar</a:t>
            </a:r>
            <a:r>
              <a:rPr lang="cs-CZ" b="1" dirty="0" smtClean="0">
                <a:latin typeface="Times New Roman" panose="02020603050405020304" pitchFamily="18" charset="0"/>
                <a:cs typeface="Times New Roman" panose="02020603050405020304" pitchFamily="18" charset="0"/>
              </a:rPr>
              <a:t>, </a:t>
            </a:r>
            <a:r>
              <a:rPr lang="cs-CZ" b="1" dirty="0" err="1" smtClean="0">
                <a:latin typeface="Times New Roman" panose="02020603050405020304" pitchFamily="18" charset="0"/>
                <a:cs typeface="Times New Roman" panose="02020603050405020304" pitchFamily="18" charset="0"/>
              </a:rPr>
              <a:t>Saudi</a:t>
            </a:r>
            <a:r>
              <a:rPr lang="cs-CZ" b="1" dirty="0" smtClean="0">
                <a:latin typeface="Times New Roman" panose="02020603050405020304" pitchFamily="18" charset="0"/>
                <a:cs typeface="Times New Roman" panose="02020603050405020304" pitchFamily="18" charset="0"/>
              </a:rPr>
              <a:t> </a:t>
            </a:r>
            <a:r>
              <a:rPr lang="cs-CZ" b="1" dirty="0" err="1" smtClean="0">
                <a:latin typeface="Times New Roman" panose="02020603050405020304" pitchFamily="18" charset="0"/>
                <a:cs typeface="Times New Roman" panose="02020603050405020304" pitchFamily="18" charset="0"/>
              </a:rPr>
              <a:t>Arabia</a:t>
            </a:r>
            <a:endParaRPr lang="cs-CZ" b="1" dirty="0">
              <a:latin typeface="Times New Roman" panose="02020603050405020304" pitchFamily="18" charset="0"/>
              <a:cs typeface="Times New Roman" panose="02020603050405020304" pitchFamily="18" charset="0"/>
            </a:endParaRPr>
          </a:p>
        </p:txBody>
      </p:sp>
      <p:pic>
        <p:nvPicPr>
          <p:cNvPr id="40964" name="Obrázek 3"/>
          <p:cNvPicPr>
            <a:picLocks noChangeAspect="1" noChangeArrowheads="1"/>
          </p:cNvPicPr>
          <p:nvPr/>
        </p:nvPicPr>
        <p:blipFill>
          <a:blip r:embed="rId3" cstate="print">
            <a:extLst>
              <a:ext uri="{28A0092B-C50C-407E-A947-70E740481C1C}">
                <a14:useLocalDpi xmlns:a14="http://schemas.microsoft.com/office/drawing/2010/main" val="0"/>
              </a:ext>
            </a:extLst>
          </a:blip>
          <a:srcRect t="2997" b="-4788"/>
          <a:stretch>
            <a:fillRect/>
          </a:stretch>
        </p:blipFill>
        <p:spPr bwMode="auto">
          <a:xfrm>
            <a:off x="4992688" y="3068960"/>
            <a:ext cx="3717546" cy="3985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Obráze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0072" y="72542"/>
            <a:ext cx="3039689" cy="2906226"/>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Obrázek 1"/>
          <p:cNvPicPr>
            <a:picLocks noChangeAspect="1" noChangeArrowheads="1"/>
          </p:cNvPicPr>
          <p:nvPr/>
        </p:nvPicPr>
        <p:blipFill>
          <a:blip r:embed="rId2" cstate="print">
            <a:extLst>
              <a:ext uri="{28A0092B-C50C-407E-A947-70E740481C1C}">
                <a14:useLocalDpi xmlns:a14="http://schemas.microsoft.com/office/drawing/2010/main" val="0"/>
              </a:ext>
            </a:extLst>
          </a:blip>
          <a:srcRect t="5334" b="-5334"/>
          <a:stretch>
            <a:fillRect/>
          </a:stretch>
        </p:blipFill>
        <p:spPr bwMode="auto">
          <a:xfrm>
            <a:off x="0" y="908050"/>
            <a:ext cx="4592638" cy="414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Obrázek 2"/>
          <p:cNvPicPr>
            <a:picLocks noChangeAspect="1" noChangeArrowheads="1"/>
          </p:cNvPicPr>
          <p:nvPr/>
        </p:nvPicPr>
        <p:blipFill>
          <a:blip r:embed="rId3" cstate="print">
            <a:extLst>
              <a:ext uri="{28A0092B-C50C-407E-A947-70E740481C1C}">
                <a14:useLocalDpi xmlns:a14="http://schemas.microsoft.com/office/drawing/2010/main" val="0"/>
              </a:ext>
            </a:extLst>
          </a:blip>
          <a:srcRect t="4201" b="-4201"/>
          <a:stretch>
            <a:fillRect/>
          </a:stretch>
        </p:blipFill>
        <p:spPr bwMode="auto">
          <a:xfrm>
            <a:off x="4537075" y="908050"/>
            <a:ext cx="4606925" cy="413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Rectangle 1"/>
          <p:cNvSpPr>
            <a:spLocks noChangeArrowheads="1"/>
          </p:cNvSpPr>
          <p:nvPr/>
        </p:nvSpPr>
        <p:spPr bwMode="auto">
          <a:xfrm>
            <a:off x="1619250" y="5445125"/>
            <a:ext cx="6211888"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cs-CZ">
                <a:latin typeface="Times New Roman" panose="02020603050405020304" pitchFamily="18" charset="0"/>
                <a:ea typeface="MS Mincho" panose="02020609040205080304" pitchFamily="49" charset="-128"/>
                <a:cs typeface="Times New Roman" panose="02020603050405020304" pitchFamily="18" charset="0"/>
              </a:rPr>
              <a:t>The strike angles (left) and virtual deformations for the area “2”, </a:t>
            </a:r>
          </a:p>
          <a:p>
            <a:r>
              <a:rPr lang="en-US" altLang="cs-CZ">
                <a:latin typeface="Times New Roman" panose="02020603050405020304" pitchFamily="18" charset="0"/>
                <a:ea typeface="MS Mincho" panose="02020609040205080304" pitchFamily="49" charset="-128"/>
                <a:cs typeface="Times New Roman" panose="02020603050405020304" pitchFamily="18" charset="0"/>
              </a:rPr>
              <a:t>from Ir</a:t>
            </a:r>
            <a:r>
              <a:rPr lang="cs-CZ" altLang="cs-CZ">
                <a:latin typeface="Times New Roman" panose="02020603050405020304" pitchFamily="18" charset="0"/>
                <a:ea typeface="MS Mincho" panose="02020609040205080304" pitchFamily="49" charset="-128"/>
                <a:cs typeface="Times New Roman" panose="02020603050405020304" pitchFamily="18" charset="0"/>
              </a:rPr>
              <a:t>á</a:t>
            </a:r>
            <a:r>
              <a:rPr lang="en-US" altLang="cs-CZ">
                <a:latin typeface="Times New Roman" panose="02020603050405020304" pitchFamily="18" charset="0"/>
                <a:ea typeface="MS Mincho" panose="02020609040205080304" pitchFamily="49" charset="-128"/>
                <a:cs typeface="Times New Roman" panose="02020603050405020304" pitchFamily="18" charset="0"/>
              </a:rPr>
              <a:t>n crossing the Persian Gulf to Quatar</a:t>
            </a:r>
            <a:r>
              <a:rPr lang="cs-CZ" altLang="cs-CZ">
                <a:latin typeface="Times New Roman" panose="02020603050405020304" pitchFamily="18" charset="0"/>
                <a:ea typeface="MS Mincho" panose="02020609040205080304" pitchFamily="49" charset="-128"/>
                <a:cs typeface="Times New Roman" panose="02020603050405020304" pitchFamily="18" charset="0"/>
              </a:rPr>
              <a:t> </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Obrázek 2"/>
          <p:cNvPicPr>
            <a:picLocks noChangeAspect="1" noChangeArrowheads="1"/>
          </p:cNvPicPr>
          <p:nvPr/>
        </p:nvPicPr>
        <p:blipFill>
          <a:blip r:embed="rId2" cstate="print">
            <a:extLst>
              <a:ext uri="{28A0092B-C50C-407E-A947-70E740481C1C}">
                <a14:useLocalDpi xmlns:a14="http://schemas.microsoft.com/office/drawing/2010/main" val="0"/>
              </a:ext>
            </a:extLst>
          </a:blip>
          <a:srcRect t="4059" b="-4059"/>
          <a:stretch>
            <a:fillRect/>
          </a:stretch>
        </p:blipFill>
        <p:spPr bwMode="auto">
          <a:xfrm>
            <a:off x="755650" y="360363"/>
            <a:ext cx="3744913"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Obrázek 3"/>
          <p:cNvPicPr>
            <a:picLocks noChangeAspect="1" noChangeArrowheads="1"/>
          </p:cNvPicPr>
          <p:nvPr/>
        </p:nvPicPr>
        <p:blipFill>
          <a:blip r:embed="rId3" cstate="print">
            <a:extLst>
              <a:ext uri="{28A0092B-C50C-407E-A947-70E740481C1C}">
                <a14:useLocalDpi xmlns:a14="http://schemas.microsoft.com/office/drawing/2010/main" val="0"/>
              </a:ext>
            </a:extLst>
          </a:blip>
          <a:srcRect t="4610" b="-4610"/>
          <a:stretch>
            <a:fillRect/>
          </a:stretch>
        </p:blipFill>
        <p:spPr bwMode="auto">
          <a:xfrm>
            <a:off x="4598988" y="454025"/>
            <a:ext cx="3578225"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Rectangle 2"/>
          <p:cNvSpPr>
            <a:spLocks noChangeArrowheads="1"/>
          </p:cNvSpPr>
          <p:nvPr/>
        </p:nvSpPr>
        <p:spPr bwMode="auto">
          <a:xfrm>
            <a:off x="2051050" y="5732463"/>
            <a:ext cx="6154738" cy="60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cs-CZ">
                <a:latin typeface="Times New Roman" panose="02020603050405020304" pitchFamily="18" charset="0"/>
                <a:ea typeface="MS Mincho" panose="02020609040205080304" pitchFamily="49" charset="-128"/>
                <a:cs typeface="Times New Roman" panose="02020603050405020304" pitchFamily="18" charset="0"/>
              </a:rPr>
              <a:t>The strike angles (left) and virtual deformations for the area “3” </a:t>
            </a:r>
          </a:p>
          <a:p>
            <a:r>
              <a:rPr lang="en-US" altLang="cs-CZ">
                <a:latin typeface="Times New Roman" panose="02020603050405020304" pitchFamily="18" charset="0"/>
                <a:ea typeface="MS Mincho" panose="02020609040205080304" pitchFamily="49" charset="-128"/>
                <a:cs typeface="Times New Roman" panose="02020603050405020304" pitchFamily="18" charset="0"/>
              </a:rPr>
              <a:t>in the Persian Gulf, Emirates and Oman</a:t>
            </a:r>
            <a:r>
              <a:rPr lang="cs-CZ" altLang="cs-CZ">
                <a:latin typeface="Times New Roman" panose="02020603050405020304" pitchFamily="18" charset="0"/>
                <a:ea typeface="MS Mincho" panose="02020609040205080304" pitchFamily="49" charset="-128"/>
                <a:cs typeface="Times New Roman" panose="02020603050405020304" pitchFamily="18" charset="0"/>
              </a:rPr>
              <a:t> </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3356992"/>
            <a:ext cx="4325016" cy="3265878"/>
          </a:xfrm>
          <a:prstGeom prst="rect">
            <a:avLst/>
          </a:prstGeom>
        </p:spPr>
      </p:pic>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0032" y="3254281"/>
            <a:ext cx="4015223" cy="3368589"/>
          </a:xfrm>
          <a:prstGeom prst="rect">
            <a:avLst/>
          </a:prstGeom>
        </p:spPr>
      </p:pic>
      <p:pic>
        <p:nvPicPr>
          <p:cNvPr id="4" name="Obráze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3648" y="188638"/>
            <a:ext cx="4572000" cy="2928551"/>
          </a:xfrm>
          <a:prstGeom prst="rect">
            <a:avLst/>
          </a:prstGeom>
        </p:spPr>
      </p:pic>
      <p:sp>
        <p:nvSpPr>
          <p:cNvPr id="5" name="TextovéPole 4"/>
          <p:cNvSpPr txBox="1"/>
          <p:nvPr/>
        </p:nvSpPr>
        <p:spPr>
          <a:xfrm>
            <a:off x="6516216" y="764704"/>
            <a:ext cx="2249398" cy="646331"/>
          </a:xfrm>
          <a:prstGeom prst="rect">
            <a:avLst/>
          </a:prstGeom>
          <a:noFill/>
        </p:spPr>
        <p:txBody>
          <a:bodyPr wrap="none" rtlCol="0">
            <a:spAutoFit/>
          </a:bodyPr>
          <a:lstStyle/>
          <a:p>
            <a:r>
              <a:rPr lang="en-US" dirty="0" err="1" smtClean="0"/>
              <a:t>Taklamakan</a:t>
            </a:r>
            <a:r>
              <a:rPr lang="en-US" dirty="0" smtClean="0"/>
              <a:t> desert, </a:t>
            </a:r>
          </a:p>
          <a:p>
            <a:r>
              <a:rPr lang="en-US" dirty="0" smtClean="0"/>
              <a:t>China</a:t>
            </a:r>
            <a:endParaRPr lang="cs-CZ" dirty="0"/>
          </a:p>
        </p:txBody>
      </p:sp>
    </p:spTree>
    <p:extLst>
      <p:ext uri="{BB962C8B-B14F-4D97-AF65-F5344CB8AC3E}">
        <p14:creationId xmlns:p14="http://schemas.microsoft.com/office/powerpoint/2010/main" val="120716079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4034" name="TextovéPole 1"/>
          <p:cNvSpPr txBox="1">
            <a:spLocks noChangeArrowheads="1"/>
          </p:cNvSpPr>
          <p:nvPr/>
        </p:nvSpPr>
        <p:spPr bwMode="auto">
          <a:xfrm>
            <a:off x="3001152" y="3861048"/>
            <a:ext cx="5819320" cy="292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2000" dirty="0">
                <a:latin typeface="Times New Roman" panose="02020603050405020304" pitchFamily="18" charset="0"/>
                <a:cs typeface="Times New Roman" panose="02020603050405020304" pitchFamily="18" charset="0"/>
              </a:rPr>
              <a:t>thank you for your attention</a:t>
            </a:r>
            <a:endParaRPr lang="cs-CZ" sz="2000" dirty="0">
              <a:latin typeface="Times New Roman" panose="02020603050405020304" pitchFamily="18" charset="0"/>
              <a:cs typeface="Times New Roman" panose="02020603050405020304" pitchFamily="18" charset="0"/>
            </a:endParaRPr>
          </a:p>
          <a:p>
            <a:r>
              <a:rPr lang="cs-CZ" sz="2000" dirty="0">
                <a:latin typeface="Times New Roman" panose="02020603050405020304" pitchFamily="18" charset="0"/>
                <a:cs typeface="Times New Roman" panose="02020603050405020304" pitchFamily="18" charset="0"/>
              </a:rPr>
              <a:t>Děkuji Vám za </a:t>
            </a:r>
            <a:r>
              <a:rPr lang="cs-CZ" sz="2000" dirty="0" smtClean="0">
                <a:latin typeface="Times New Roman" panose="02020603050405020304" pitchFamily="18" charset="0"/>
                <a:cs typeface="Times New Roman" panose="02020603050405020304" pitchFamily="18" charset="0"/>
              </a:rPr>
              <a:t>Vaši pozornost</a:t>
            </a:r>
            <a:endParaRPr lang="en-US" sz="2000" dirty="0" smtClean="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r>
              <a:rPr lang="en-US" sz="3200" b="1" dirty="0" smtClean="0">
                <a:solidFill>
                  <a:srgbClr val="FF0000"/>
                </a:solidFill>
                <a:latin typeface="Times New Roman" panose="02020603050405020304" pitchFamily="18" charset="0"/>
                <a:cs typeface="Times New Roman" panose="02020603050405020304" pitchFamily="18" charset="0"/>
                <a:hlinkClick r:id="rId2"/>
              </a:rPr>
              <a:t>jklokocn@asu.cas.cz</a:t>
            </a:r>
            <a:endParaRPr lang="en-US" sz="3200" b="1" dirty="0" smtClean="0">
              <a:solidFill>
                <a:srgbClr val="FF0000"/>
              </a:solidFill>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r>
              <a:rPr lang="en-US" sz="2000" dirty="0" smtClean="0">
                <a:latin typeface="Times New Roman" panose="02020603050405020304" pitchFamily="18" charset="0"/>
                <a:cs typeface="Times New Roman" panose="02020603050405020304" pitchFamily="18" charset="0"/>
              </a:rPr>
              <a:t>Please visit</a:t>
            </a:r>
          </a:p>
          <a:p>
            <a:r>
              <a:rPr lang="en-US" sz="3200" b="1" dirty="0" smtClean="0">
                <a:latin typeface="Times New Roman" panose="02020603050405020304" pitchFamily="18" charset="0"/>
                <a:cs typeface="Times New Roman" panose="02020603050405020304" pitchFamily="18" charset="0"/>
                <a:hlinkClick r:id="rId3"/>
              </a:rPr>
              <a:t>www.asu.cas.cz/~jklokocn</a:t>
            </a:r>
            <a:endParaRPr lang="en-US" sz="3200" b="1" dirty="0" smtClean="0">
              <a:latin typeface="Times New Roman" panose="02020603050405020304" pitchFamily="18" charset="0"/>
              <a:cs typeface="Times New Roman" panose="02020603050405020304" pitchFamily="18" charset="0"/>
            </a:endParaRPr>
          </a:p>
          <a:p>
            <a:endParaRPr lang="cs-CZ" sz="2000" dirty="0">
              <a:latin typeface="Times New Roman" panose="02020603050405020304" pitchFamily="18" charset="0"/>
              <a:cs typeface="Times New Roman" panose="02020603050405020304" pitchFamily="18" charset="0"/>
            </a:endParaRPr>
          </a:p>
        </p:txBody>
      </p:sp>
      <p:pic>
        <p:nvPicPr>
          <p:cNvPr id="44035" name="Obrázek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59832" y="548680"/>
            <a:ext cx="381635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Obrázek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7584" y="548680"/>
            <a:ext cx="1296144" cy="548898"/>
          </a:xfrm>
          <a:prstGeom prst="rect">
            <a:avLst/>
          </a:prstGeom>
          <a:solidFill>
            <a:schemeClr val="bg1"/>
          </a:solidFill>
          <a:ln>
            <a:noFill/>
          </a:ln>
          <a:extLst/>
        </p:spPr>
      </p:pic>
    </p:spTree>
  </p:cSld>
  <p:clrMapOvr>
    <a:masterClrMapping/>
  </p:clrMapOvr>
  <p:transition spd="slow">
    <p:cove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2" name="Tabulka 1"/>
              <p:cNvGraphicFramePr>
                <a:graphicFrameLocks noGrp="1"/>
              </p:cNvGraphicFramePr>
              <p:nvPr>
                <p:extLst>
                  <p:ext uri="{D42A27DB-BD31-4B8C-83A1-F6EECF244321}">
                    <p14:modId xmlns:p14="http://schemas.microsoft.com/office/powerpoint/2010/main" val="3700274858"/>
                  </p:ext>
                </p:extLst>
              </p:nvPr>
            </p:nvGraphicFramePr>
            <p:xfrm>
              <a:off x="20006" y="768997"/>
              <a:ext cx="9649072" cy="1241997"/>
            </p:xfrm>
            <a:graphic>
              <a:graphicData uri="http://schemas.openxmlformats.org/drawingml/2006/table">
                <a:tbl>
                  <a:tblPr firstRow="1" firstCol="1" bandRow="1" bandCol="1">
                    <a:tableStyleId>{5C22544A-7EE6-4342-B048-85BDC9FD1C3A}</a:tableStyleId>
                  </a:tblPr>
                  <a:tblGrid>
                    <a:gridCol w="1113183"/>
                    <a:gridCol w="7422706"/>
                    <a:gridCol w="1113183"/>
                  </a:tblGrid>
                  <a:tr h="1046926">
                    <a:tc>
                      <a:txBody>
                        <a:bodyPr/>
                        <a:lstStyle/>
                        <a:p>
                          <a:pPr algn="just">
                            <a:lnSpc>
                              <a:spcPct val="150000"/>
                            </a:lnSpc>
                            <a:spcAft>
                              <a:spcPts val="600"/>
                            </a:spcAft>
                          </a:pPr>
                          <a:r>
                            <a:rPr lang="en-GB" sz="1200" dirty="0">
                              <a:effectLst/>
                            </a:rPr>
                            <a:t> </a:t>
                          </a:r>
                          <a:endParaRPr lang="cs-CZ" sz="1200" dirty="0">
                            <a:effectLst/>
                            <a:latin typeface="Times New Roman" panose="02020603050405020304" pitchFamily="18" charset="0"/>
                            <a:ea typeface="MS Mincho" panose="02020609040205080304" pitchFamily="49" charset="-128"/>
                          </a:endParaRPr>
                        </a:p>
                      </a:txBody>
                      <a:tcPr marL="68580" marR="68580" marT="0" marB="0"/>
                    </a:tc>
                    <a:tc>
                      <a:txBody>
                        <a:bodyPr/>
                        <a:lstStyle/>
                        <a:p>
                          <a:pPr algn="just">
                            <a:lnSpc>
                              <a:spcPct val="150000"/>
                            </a:lnSpc>
                            <a:spcAft>
                              <a:spcPts val="600"/>
                            </a:spcAft>
                          </a:pPr>
                          <a14:m>
                            <m:oMathPara xmlns:m="http://schemas.openxmlformats.org/officeDocument/2006/math">
                              <m:oMathParaPr>
                                <m:jc m:val="centerGroup"/>
                              </m:oMathParaPr>
                              <m:oMath xmlns:m="http://schemas.openxmlformats.org/officeDocument/2006/math">
                                <m:r>
                                  <a:rPr lang="cs-CZ" sz="1800" smtClean="0">
                                    <a:solidFill>
                                      <a:schemeClr val="tx1"/>
                                    </a:solidFill>
                                    <a:effectLst/>
                                    <a:latin typeface="Cambria Math" panose="02040503050406030204" pitchFamily="18" charset="0"/>
                                  </a:rPr>
                                  <m:t>𝑇</m:t>
                                </m:r>
                                <m:d>
                                  <m:dPr>
                                    <m:ctrlPr>
                                      <a:rPr lang="cs-CZ" sz="1800" i="1">
                                        <a:solidFill>
                                          <a:schemeClr val="tx1"/>
                                        </a:solidFill>
                                        <a:effectLst/>
                                        <a:latin typeface="Cambria Math" panose="02040503050406030204" pitchFamily="18" charset="0"/>
                                      </a:rPr>
                                    </m:ctrlPr>
                                  </m:dPr>
                                  <m:e>
                                    <m:r>
                                      <a:rPr lang="cs-CZ" sz="1800">
                                        <a:solidFill>
                                          <a:schemeClr val="tx1"/>
                                        </a:solidFill>
                                        <a:effectLst/>
                                        <a:latin typeface="Cambria Math" panose="02040503050406030204" pitchFamily="18" charset="0"/>
                                      </a:rPr>
                                      <m:t>𝑟</m:t>
                                    </m:r>
                                    <m:r>
                                      <a:rPr lang="cs-CZ" sz="1800">
                                        <a:solidFill>
                                          <a:schemeClr val="tx1"/>
                                        </a:solidFill>
                                        <a:effectLst/>
                                        <a:latin typeface="Cambria Math" panose="02040503050406030204" pitchFamily="18" charset="0"/>
                                      </a:rPr>
                                      <m:t>,</m:t>
                                    </m:r>
                                    <m:r>
                                      <a:rPr lang="cs-CZ" sz="1800">
                                        <a:solidFill>
                                          <a:schemeClr val="tx1"/>
                                        </a:solidFill>
                                        <a:effectLst/>
                                        <a:latin typeface="Cambria Math" panose="02040503050406030204" pitchFamily="18" charset="0"/>
                                      </a:rPr>
                                      <m:t>𝜑</m:t>
                                    </m:r>
                                    <m:r>
                                      <a:rPr lang="cs-CZ" sz="1800">
                                        <a:solidFill>
                                          <a:schemeClr val="tx1"/>
                                        </a:solidFill>
                                        <a:effectLst/>
                                        <a:latin typeface="Cambria Math" panose="02040503050406030204" pitchFamily="18" charset="0"/>
                                      </a:rPr>
                                      <m:t>,</m:t>
                                    </m:r>
                                    <m:r>
                                      <a:rPr lang="cs-CZ" sz="1800">
                                        <a:solidFill>
                                          <a:schemeClr val="tx1"/>
                                        </a:solidFill>
                                        <a:effectLst/>
                                        <a:latin typeface="Cambria Math" panose="02040503050406030204" pitchFamily="18" charset="0"/>
                                      </a:rPr>
                                      <m:t>𝜆</m:t>
                                    </m:r>
                                  </m:e>
                                </m:d>
                                <m:r>
                                  <a:rPr lang="cs-CZ" sz="1800">
                                    <a:solidFill>
                                      <a:schemeClr val="tx1"/>
                                    </a:solidFill>
                                    <a:effectLst/>
                                    <a:latin typeface="Cambria Math" panose="02040503050406030204" pitchFamily="18" charset="0"/>
                                  </a:rPr>
                                  <m:t>=</m:t>
                                </m:r>
                                <m:f>
                                  <m:fPr>
                                    <m:ctrlPr>
                                      <a:rPr lang="cs-CZ" sz="1800" i="1">
                                        <a:solidFill>
                                          <a:schemeClr val="tx1"/>
                                        </a:solidFill>
                                        <a:effectLst/>
                                        <a:latin typeface="Cambria Math" panose="02040503050406030204" pitchFamily="18" charset="0"/>
                                      </a:rPr>
                                    </m:ctrlPr>
                                  </m:fPr>
                                  <m:num>
                                    <m:r>
                                      <a:rPr lang="cs-CZ" sz="1800">
                                        <a:solidFill>
                                          <a:schemeClr val="tx1"/>
                                        </a:solidFill>
                                        <a:effectLst/>
                                        <a:latin typeface="Cambria Math" panose="02040503050406030204" pitchFamily="18" charset="0"/>
                                      </a:rPr>
                                      <m:t>𝐺𝑀</m:t>
                                    </m:r>
                                  </m:num>
                                  <m:den>
                                    <m:r>
                                      <a:rPr lang="cs-CZ" sz="1800">
                                        <a:solidFill>
                                          <a:schemeClr val="tx1"/>
                                        </a:solidFill>
                                        <a:effectLst/>
                                        <a:latin typeface="Cambria Math" panose="02040503050406030204" pitchFamily="18" charset="0"/>
                                      </a:rPr>
                                      <m:t>𝑟</m:t>
                                    </m:r>
                                  </m:den>
                                </m:f>
                                <m:nary>
                                  <m:naryPr>
                                    <m:chr m:val="∑"/>
                                    <m:limLoc m:val="undOvr"/>
                                    <m:ctrlPr>
                                      <a:rPr lang="cs-CZ" sz="1800" i="1">
                                        <a:solidFill>
                                          <a:schemeClr val="tx1"/>
                                        </a:solidFill>
                                        <a:effectLst/>
                                        <a:latin typeface="Cambria Math" panose="02040503050406030204" pitchFamily="18" charset="0"/>
                                      </a:rPr>
                                    </m:ctrlPr>
                                  </m:naryPr>
                                  <m:sub>
                                    <m:r>
                                      <a:rPr lang="cs-CZ" sz="1800">
                                        <a:solidFill>
                                          <a:schemeClr val="tx1"/>
                                        </a:solidFill>
                                        <a:effectLst/>
                                        <a:latin typeface="Cambria Math" panose="02040503050406030204" pitchFamily="18" charset="0"/>
                                      </a:rPr>
                                      <m:t>𝑙</m:t>
                                    </m:r>
                                    <m:r>
                                      <a:rPr lang="cs-CZ" sz="1800">
                                        <a:solidFill>
                                          <a:schemeClr val="tx1"/>
                                        </a:solidFill>
                                        <a:effectLst/>
                                        <a:latin typeface="Cambria Math" panose="02040503050406030204" pitchFamily="18" charset="0"/>
                                      </a:rPr>
                                      <m:t>=2</m:t>
                                    </m:r>
                                  </m:sub>
                                  <m:sup>
                                    <m:r>
                                      <a:rPr lang="cs-CZ" sz="1800">
                                        <a:solidFill>
                                          <a:schemeClr val="tx1"/>
                                        </a:solidFill>
                                        <a:effectLst/>
                                        <a:latin typeface="Cambria Math" panose="02040503050406030204" pitchFamily="18" charset="0"/>
                                      </a:rPr>
                                      <m:t>∞</m:t>
                                    </m:r>
                                  </m:sup>
                                  <m:e>
                                    <m:nary>
                                      <m:naryPr>
                                        <m:chr m:val="∑"/>
                                        <m:limLoc m:val="undOvr"/>
                                        <m:ctrlPr>
                                          <a:rPr lang="cs-CZ" sz="1800" i="1">
                                            <a:solidFill>
                                              <a:schemeClr val="tx1"/>
                                            </a:solidFill>
                                            <a:effectLst/>
                                            <a:latin typeface="Cambria Math" panose="02040503050406030204" pitchFamily="18" charset="0"/>
                                          </a:rPr>
                                        </m:ctrlPr>
                                      </m:naryPr>
                                      <m:sub>
                                        <m:r>
                                          <a:rPr lang="cs-CZ" sz="1800">
                                            <a:solidFill>
                                              <a:schemeClr val="tx1"/>
                                            </a:solidFill>
                                            <a:effectLst/>
                                            <a:latin typeface="Cambria Math" panose="02040503050406030204" pitchFamily="18" charset="0"/>
                                          </a:rPr>
                                          <m:t>𝑚</m:t>
                                        </m:r>
                                        <m:r>
                                          <a:rPr lang="cs-CZ" sz="1800">
                                            <a:solidFill>
                                              <a:schemeClr val="tx1"/>
                                            </a:solidFill>
                                            <a:effectLst/>
                                            <a:latin typeface="Cambria Math" panose="02040503050406030204" pitchFamily="18" charset="0"/>
                                          </a:rPr>
                                          <m:t>=0</m:t>
                                        </m:r>
                                      </m:sub>
                                      <m:sup>
                                        <m:r>
                                          <a:rPr lang="cs-CZ" sz="1800">
                                            <a:solidFill>
                                              <a:schemeClr val="tx1"/>
                                            </a:solidFill>
                                            <a:effectLst/>
                                            <a:latin typeface="Cambria Math" panose="02040503050406030204" pitchFamily="18" charset="0"/>
                                          </a:rPr>
                                          <m:t>𝑙</m:t>
                                        </m:r>
                                      </m:sup>
                                      <m:e>
                                        <m:sSup>
                                          <m:sSupPr>
                                            <m:ctrlPr>
                                              <a:rPr lang="cs-CZ" sz="1800" i="1">
                                                <a:solidFill>
                                                  <a:schemeClr val="tx1"/>
                                                </a:solidFill>
                                                <a:effectLst/>
                                                <a:latin typeface="Cambria Math" panose="02040503050406030204" pitchFamily="18" charset="0"/>
                                              </a:rPr>
                                            </m:ctrlPr>
                                          </m:sSupPr>
                                          <m:e>
                                            <m:d>
                                              <m:dPr>
                                                <m:ctrlPr>
                                                  <a:rPr lang="cs-CZ" sz="1800" i="1">
                                                    <a:solidFill>
                                                      <a:schemeClr val="tx1"/>
                                                    </a:solidFill>
                                                    <a:effectLst/>
                                                    <a:latin typeface="Cambria Math" panose="02040503050406030204" pitchFamily="18" charset="0"/>
                                                  </a:rPr>
                                                </m:ctrlPr>
                                              </m:dPr>
                                              <m:e>
                                                <m:f>
                                                  <m:fPr>
                                                    <m:ctrlPr>
                                                      <a:rPr lang="cs-CZ" sz="1800" i="1">
                                                        <a:solidFill>
                                                          <a:schemeClr val="tx1"/>
                                                        </a:solidFill>
                                                        <a:effectLst/>
                                                        <a:latin typeface="Cambria Math" panose="02040503050406030204" pitchFamily="18" charset="0"/>
                                                      </a:rPr>
                                                    </m:ctrlPr>
                                                  </m:fPr>
                                                  <m:num>
                                                    <m:r>
                                                      <a:rPr lang="cs-CZ" sz="1800">
                                                        <a:solidFill>
                                                          <a:schemeClr val="tx1"/>
                                                        </a:solidFill>
                                                        <a:effectLst/>
                                                        <a:latin typeface="Cambria Math" panose="02040503050406030204" pitchFamily="18" charset="0"/>
                                                      </a:rPr>
                                                      <m:t>𝑅</m:t>
                                                    </m:r>
                                                  </m:num>
                                                  <m:den>
                                                    <m:r>
                                                      <a:rPr lang="cs-CZ" sz="1800">
                                                        <a:solidFill>
                                                          <a:schemeClr val="tx1"/>
                                                        </a:solidFill>
                                                        <a:effectLst/>
                                                        <a:latin typeface="Cambria Math" panose="02040503050406030204" pitchFamily="18" charset="0"/>
                                                      </a:rPr>
                                                      <m:t>𝑟</m:t>
                                                    </m:r>
                                                  </m:den>
                                                </m:f>
                                              </m:e>
                                            </m:d>
                                          </m:e>
                                          <m:sup>
                                            <m:r>
                                              <a:rPr lang="cs-CZ" sz="1800">
                                                <a:solidFill>
                                                  <a:schemeClr val="tx1"/>
                                                </a:solidFill>
                                                <a:effectLst/>
                                                <a:latin typeface="Cambria Math" panose="02040503050406030204" pitchFamily="18" charset="0"/>
                                              </a:rPr>
                                              <m:t>𝑙</m:t>
                                            </m:r>
                                          </m:sup>
                                        </m:sSup>
                                        <m:d>
                                          <m:dPr>
                                            <m:ctrlPr>
                                              <a:rPr lang="cs-CZ" sz="1800" i="1">
                                                <a:solidFill>
                                                  <a:schemeClr val="tx1"/>
                                                </a:solidFill>
                                                <a:effectLst/>
                                                <a:latin typeface="Cambria Math" panose="02040503050406030204" pitchFamily="18" charset="0"/>
                                              </a:rPr>
                                            </m:ctrlPr>
                                          </m:dPr>
                                          <m:e>
                                            <m:sSub>
                                              <m:sSubPr>
                                                <m:ctrlPr>
                                                  <a:rPr lang="cs-CZ" sz="1800" i="1">
                                                    <a:solidFill>
                                                      <a:schemeClr val="tx1"/>
                                                    </a:solidFill>
                                                    <a:effectLst/>
                                                    <a:latin typeface="Cambria Math" panose="02040503050406030204" pitchFamily="18" charset="0"/>
                                                  </a:rPr>
                                                </m:ctrlPr>
                                              </m:sSubPr>
                                              <m:e>
                                                <m:sSup>
                                                  <m:sSupPr>
                                                    <m:ctrlPr>
                                                      <a:rPr lang="cs-CZ" sz="1800" i="1">
                                                        <a:solidFill>
                                                          <a:schemeClr val="tx1"/>
                                                        </a:solidFill>
                                                        <a:effectLst/>
                                                        <a:latin typeface="Cambria Math" panose="02040503050406030204" pitchFamily="18" charset="0"/>
                                                      </a:rPr>
                                                    </m:ctrlPr>
                                                  </m:sSupPr>
                                                  <m:e>
                                                    <m:r>
                                                      <a:rPr lang="cs-CZ" sz="1800">
                                                        <a:solidFill>
                                                          <a:schemeClr val="tx1"/>
                                                        </a:solidFill>
                                                        <a:effectLst/>
                                                        <a:latin typeface="Cambria Math" panose="02040503050406030204" pitchFamily="18" charset="0"/>
                                                      </a:rPr>
                                                      <m:t>𝐶</m:t>
                                                    </m:r>
                                                  </m:e>
                                                  <m:sup>
                                                    <m:r>
                                                      <a:rPr lang="cs-CZ" sz="1800">
                                                        <a:solidFill>
                                                          <a:schemeClr val="tx1"/>
                                                        </a:solidFill>
                                                        <a:effectLst/>
                                                        <a:latin typeface="Cambria Math" panose="02040503050406030204" pitchFamily="18" charset="0"/>
                                                      </a:rPr>
                                                      <m:t>′</m:t>
                                                    </m:r>
                                                  </m:sup>
                                                </m:sSup>
                                              </m:e>
                                              <m:sub>
                                                <m:r>
                                                  <a:rPr lang="cs-CZ" sz="1800">
                                                    <a:solidFill>
                                                      <a:schemeClr val="tx1"/>
                                                    </a:solidFill>
                                                    <a:effectLst/>
                                                    <a:latin typeface="Cambria Math" panose="02040503050406030204" pitchFamily="18" charset="0"/>
                                                  </a:rPr>
                                                  <m:t>𝑙</m:t>
                                                </m:r>
                                                <m:r>
                                                  <a:rPr lang="cs-CZ" sz="1800">
                                                    <a:solidFill>
                                                      <a:schemeClr val="tx1"/>
                                                    </a:solidFill>
                                                    <a:effectLst/>
                                                    <a:latin typeface="Cambria Math" panose="02040503050406030204" pitchFamily="18" charset="0"/>
                                                  </a:rPr>
                                                  <m:t>,</m:t>
                                                </m:r>
                                                <m:r>
                                                  <a:rPr lang="cs-CZ" sz="1800">
                                                    <a:solidFill>
                                                      <a:schemeClr val="tx1"/>
                                                    </a:solidFill>
                                                    <a:effectLst/>
                                                    <a:latin typeface="Cambria Math" panose="02040503050406030204" pitchFamily="18" charset="0"/>
                                                  </a:rPr>
                                                  <m:t>𝑚</m:t>
                                                </m:r>
                                              </m:sub>
                                            </m:sSub>
                                            <m:r>
                                              <a:rPr lang="cs-CZ" sz="1800">
                                                <a:solidFill>
                                                  <a:schemeClr val="tx1"/>
                                                </a:solidFill>
                                                <a:effectLst/>
                                                <a:latin typeface="Cambria Math" panose="02040503050406030204" pitchFamily="18" charset="0"/>
                                              </a:rPr>
                                              <m:t>𝑐𝑜𝑠</m:t>
                                            </m:r>
                                            <m:r>
                                              <a:rPr lang="cs-CZ" sz="1800">
                                                <a:solidFill>
                                                  <a:schemeClr val="tx1"/>
                                                </a:solidFill>
                                                <a:effectLst/>
                                                <a:latin typeface="Cambria Math" panose="02040503050406030204" pitchFamily="18" charset="0"/>
                                              </a:rPr>
                                              <m:t> </m:t>
                                            </m:r>
                                            <m:r>
                                              <a:rPr lang="cs-CZ" sz="1800">
                                                <a:solidFill>
                                                  <a:schemeClr val="tx1"/>
                                                </a:solidFill>
                                                <a:effectLst/>
                                                <a:latin typeface="Cambria Math" panose="02040503050406030204" pitchFamily="18" charset="0"/>
                                              </a:rPr>
                                              <m:t>𝑚</m:t>
                                            </m:r>
                                            <m:r>
                                              <a:rPr lang="cs-CZ" sz="1800">
                                                <a:solidFill>
                                                  <a:schemeClr val="tx1"/>
                                                </a:solidFill>
                                                <a:effectLst/>
                                                <a:latin typeface="Cambria Math" panose="02040503050406030204" pitchFamily="18" charset="0"/>
                                              </a:rPr>
                                              <m:t>𝜆</m:t>
                                            </m:r>
                                            <m:r>
                                              <a:rPr lang="cs-CZ" sz="1800">
                                                <a:solidFill>
                                                  <a:schemeClr val="tx1"/>
                                                </a:solidFill>
                                                <a:effectLst/>
                                                <a:latin typeface="Cambria Math" panose="02040503050406030204" pitchFamily="18" charset="0"/>
                                              </a:rPr>
                                              <m:t>+</m:t>
                                            </m:r>
                                            <m:sSub>
                                              <m:sSubPr>
                                                <m:ctrlPr>
                                                  <a:rPr lang="cs-CZ" sz="1800" i="1">
                                                    <a:solidFill>
                                                      <a:schemeClr val="tx1"/>
                                                    </a:solidFill>
                                                    <a:effectLst/>
                                                    <a:latin typeface="Cambria Math" panose="02040503050406030204" pitchFamily="18" charset="0"/>
                                                  </a:rPr>
                                                </m:ctrlPr>
                                              </m:sSubPr>
                                              <m:e>
                                                <m:r>
                                                  <a:rPr lang="cs-CZ" sz="1800">
                                                    <a:solidFill>
                                                      <a:schemeClr val="tx1"/>
                                                    </a:solidFill>
                                                    <a:effectLst/>
                                                    <a:latin typeface="Cambria Math" panose="02040503050406030204" pitchFamily="18" charset="0"/>
                                                  </a:rPr>
                                                  <m:t>𝑆</m:t>
                                                </m:r>
                                              </m:e>
                                              <m:sub>
                                                <m:r>
                                                  <a:rPr lang="cs-CZ" sz="1800">
                                                    <a:solidFill>
                                                      <a:schemeClr val="tx1"/>
                                                    </a:solidFill>
                                                    <a:effectLst/>
                                                    <a:latin typeface="Cambria Math" panose="02040503050406030204" pitchFamily="18" charset="0"/>
                                                  </a:rPr>
                                                  <m:t>𝑙</m:t>
                                                </m:r>
                                                <m:r>
                                                  <a:rPr lang="cs-CZ" sz="1800">
                                                    <a:solidFill>
                                                      <a:schemeClr val="tx1"/>
                                                    </a:solidFill>
                                                    <a:effectLst/>
                                                    <a:latin typeface="Cambria Math" panose="02040503050406030204" pitchFamily="18" charset="0"/>
                                                  </a:rPr>
                                                  <m:t>,</m:t>
                                                </m:r>
                                                <m:r>
                                                  <a:rPr lang="cs-CZ" sz="1800">
                                                    <a:solidFill>
                                                      <a:schemeClr val="tx1"/>
                                                    </a:solidFill>
                                                    <a:effectLst/>
                                                    <a:latin typeface="Cambria Math" panose="02040503050406030204" pitchFamily="18" charset="0"/>
                                                  </a:rPr>
                                                  <m:t>𝑚</m:t>
                                                </m:r>
                                              </m:sub>
                                            </m:sSub>
                                            <m:r>
                                              <a:rPr lang="cs-CZ" sz="1800">
                                                <a:solidFill>
                                                  <a:schemeClr val="tx1"/>
                                                </a:solidFill>
                                                <a:effectLst/>
                                                <a:latin typeface="Cambria Math" panose="02040503050406030204" pitchFamily="18" charset="0"/>
                                              </a:rPr>
                                              <m:t>𝑠𝑖𝑛</m:t>
                                            </m:r>
                                            <m:r>
                                              <a:rPr lang="cs-CZ" sz="1800">
                                                <a:solidFill>
                                                  <a:schemeClr val="tx1"/>
                                                </a:solidFill>
                                                <a:effectLst/>
                                                <a:latin typeface="Cambria Math" panose="02040503050406030204" pitchFamily="18" charset="0"/>
                                              </a:rPr>
                                              <m:t> </m:t>
                                            </m:r>
                                            <m:r>
                                              <a:rPr lang="cs-CZ" sz="1800">
                                                <a:solidFill>
                                                  <a:schemeClr val="tx1"/>
                                                </a:solidFill>
                                                <a:effectLst/>
                                                <a:latin typeface="Cambria Math" panose="02040503050406030204" pitchFamily="18" charset="0"/>
                                              </a:rPr>
                                              <m:t>𝑚</m:t>
                                            </m:r>
                                            <m:r>
                                              <a:rPr lang="cs-CZ" sz="1800">
                                                <a:solidFill>
                                                  <a:schemeClr val="tx1"/>
                                                </a:solidFill>
                                                <a:effectLst/>
                                                <a:latin typeface="Cambria Math" panose="02040503050406030204" pitchFamily="18" charset="0"/>
                                              </a:rPr>
                                              <m:t>𝜆</m:t>
                                            </m:r>
                                            <m:r>
                                              <a:rPr lang="cs-CZ" sz="1800">
                                                <a:solidFill>
                                                  <a:schemeClr val="tx1"/>
                                                </a:solidFill>
                                                <a:effectLst/>
                                                <a:latin typeface="Cambria Math" panose="02040503050406030204" pitchFamily="18" charset="0"/>
                                              </a:rPr>
                                              <m:t> </m:t>
                                            </m:r>
                                          </m:e>
                                        </m:d>
                                      </m:e>
                                    </m:nary>
                                  </m:e>
                                </m:nary>
                                <m:r>
                                  <a:rPr lang="cs-CZ" sz="1800">
                                    <a:solidFill>
                                      <a:schemeClr val="tx1"/>
                                    </a:solidFill>
                                    <a:effectLst/>
                                    <a:latin typeface="Cambria Math" panose="02040503050406030204" pitchFamily="18" charset="0"/>
                                  </a:rPr>
                                  <m:t> </m:t>
                                </m:r>
                                <m:sSub>
                                  <m:sSubPr>
                                    <m:ctrlPr>
                                      <a:rPr lang="cs-CZ" sz="1800" i="1">
                                        <a:solidFill>
                                          <a:schemeClr val="tx1"/>
                                        </a:solidFill>
                                        <a:effectLst/>
                                        <a:latin typeface="Cambria Math" panose="02040503050406030204" pitchFamily="18" charset="0"/>
                                      </a:rPr>
                                    </m:ctrlPr>
                                  </m:sSubPr>
                                  <m:e>
                                    <m:r>
                                      <a:rPr lang="cs-CZ" sz="1800">
                                        <a:solidFill>
                                          <a:schemeClr val="tx1"/>
                                        </a:solidFill>
                                        <a:effectLst/>
                                        <a:latin typeface="Cambria Math" panose="02040503050406030204" pitchFamily="18" charset="0"/>
                                      </a:rPr>
                                      <m:t>𝑃</m:t>
                                    </m:r>
                                  </m:e>
                                  <m:sub>
                                    <m:r>
                                      <a:rPr lang="cs-CZ" sz="1800">
                                        <a:solidFill>
                                          <a:schemeClr val="tx1"/>
                                        </a:solidFill>
                                        <a:effectLst/>
                                        <a:latin typeface="Cambria Math" panose="02040503050406030204" pitchFamily="18" charset="0"/>
                                      </a:rPr>
                                      <m:t>𝑙</m:t>
                                    </m:r>
                                    <m:r>
                                      <a:rPr lang="cs-CZ" sz="1800">
                                        <a:solidFill>
                                          <a:schemeClr val="tx1"/>
                                        </a:solidFill>
                                        <a:effectLst/>
                                        <a:latin typeface="Cambria Math" panose="02040503050406030204" pitchFamily="18" charset="0"/>
                                      </a:rPr>
                                      <m:t>,</m:t>
                                    </m:r>
                                    <m:r>
                                      <a:rPr lang="cs-CZ" sz="1800">
                                        <a:solidFill>
                                          <a:schemeClr val="tx1"/>
                                        </a:solidFill>
                                        <a:effectLst/>
                                        <a:latin typeface="Cambria Math" panose="02040503050406030204" pitchFamily="18" charset="0"/>
                                      </a:rPr>
                                      <m:t>𝑚</m:t>
                                    </m:r>
                                  </m:sub>
                                </m:sSub>
                                <m:d>
                                  <m:dPr>
                                    <m:ctrlPr>
                                      <a:rPr lang="cs-CZ" sz="1800" i="1">
                                        <a:solidFill>
                                          <a:schemeClr val="tx1"/>
                                        </a:solidFill>
                                        <a:effectLst/>
                                        <a:latin typeface="Cambria Math" panose="02040503050406030204" pitchFamily="18" charset="0"/>
                                      </a:rPr>
                                    </m:ctrlPr>
                                  </m:dPr>
                                  <m:e>
                                    <m:r>
                                      <a:rPr lang="cs-CZ" sz="1800">
                                        <a:solidFill>
                                          <a:schemeClr val="tx1"/>
                                        </a:solidFill>
                                        <a:effectLst/>
                                        <a:latin typeface="Cambria Math" panose="02040503050406030204" pitchFamily="18" charset="0"/>
                                      </a:rPr>
                                      <m:t>𝑠𝑖𝑛</m:t>
                                    </m:r>
                                    <m:r>
                                      <a:rPr lang="cs-CZ" sz="1800">
                                        <a:solidFill>
                                          <a:schemeClr val="tx1"/>
                                        </a:solidFill>
                                        <a:effectLst/>
                                        <a:latin typeface="Cambria Math" panose="02040503050406030204" pitchFamily="18" charset="0"/>
                                      </a:rPr>
                                      <m:t> </m:t>
                                    </m:r>
                                    <m:r>
                                      <a:rPr lang="cs-CZ" sz="1800">
                                        <a:solidFill>
                                          <a:schemeClr val="tx1"/>
                                        </a:solidFill>
                                        <a:effectLst/>
                                        <a:latin typeface="Cambria Math" panose="02040503050406030204" pitchFamily="18" charset="0"/>
                                      </a:rPr>
                                      <m:t>𝜑</m:t>
                                    </m:r>
                                  </m:e>
                                </m:d>
                              </m:oMath>
                            </m:oMathPara>
                          </a14:m>
                          <a:endParaRPr lang="cs-CZ" sz="1800" dirty="0">
                            <a:solidFill>
                              <a:schemeClr val="tx1"/>
                            </a:solidFill>
                            <a:effectLst/>
                            <a:latin typeface="Times New Roman" panose="02020603050405020304" pitchFamily="18" charset="0"/>
                            <a:ea typeface="MS Mincho" panose="02020609040205080304" pitchFamily="49" charset="-128"/>
                          </a:endParaRPr>
                        </a:p>
                      </a:txBody>
                      <a:tcPr marL="68580" marR="68580" marT="0" marB="0" anchor="ctr">
                        <a:noFill/>
                      </a:tcPr>
                    </a:tc>
                    <a:tc>
                      <a:txBody>
                        <a:bodyPr/>
                        <a:lstStyle/>
                        <a:p>
                          <a:pPr algn="just">
                            <a:lnSpc>
                              <a:spcPct val="150000"/>
                            </a:lnSpc>
                            <a:spcAft>
                              <a:spcPts val="600"/>
                            </a:spcAft>
                          </a:pPr>
                          <a:r>
                            <a:rPr lang="en-GB" sz="1800" dirty="0">
                              <a:effectLst/>
                            </a:rPr>
                            <a:t> </a:t>
                          </a:r>
                          <a:endParaRPr lang="cs-CZ" sz="1800" dirty="0">
                            <a:effectLst/>
                            <a:latin typeface="Times New Roman" panose="02020603050405020304" pitchFamily="18" charset="0"/>
                            <a:ea typeface="MS Mincho" panose="02020609040205080304" pitchFamily="49" charset="-128"/>
                          </a:endParaRPr>
                        </a:p>
                      </a:txBody>
                      <a:tcPr marL="68580" marR="68580" marT="0" marB="0" anchor="ctr"/>
                    </a:tc>
                  </a:tr>
                </a:tbl>
              </a:graphicData>
            </a:graphic>
          </p:graphicFrame>
        </mc:Choice>
        <mc:Fallback xmlns="">
          <p:graphicFrame>
            <p:nvGraphicFramePr>
              <p:cNvPr id="2" name="Tabulka 1"/>
              <p:cNvGraphicFramePr>
                <a:graphicFrameLocks noGrp="1"/>
              </p:cNvGraphicFramePr>
              <p:nvPr>
                <p:extLst>
                  <p:ext uri="{D42A27DB-BD31-4B8C-83A1-F6EECF244321}">
                    <p14:modId xmlns:p14="http://schemas.microsoft.com/office/powerpoint/2010/main" val="3700274858"/>
                  </p:ext>
                </p:extLst>
              </p:nvPr>
            </p:nvGraphicFramePr>
            <p:xfrm>
              <a:off x="20006" y="768997"/>
              <a:ext cx="9649072" cy="1241997"/>
            </p:xfrm>
            <a:graphic>
              <a:graphicData uri="http://schemas.openxmlformats.org/drawingml/2006/table">
                <a:tbl>
                  <a:tblPr firstRow="1" firstCol="1" bandRow="1" bandCol="1">
                    <a:tableStyleId>{5C22544A-7EE6-4342-B048-85BDC9FD1C3A}</a:tableStyleId>
                  </a:tblPr>
                  <a:tblGrid>
                    <a:gridCol w="1113183"/>
                    <a:gridCol w="7422706"/>
                    <a:gridCol w="1113183"/>
                  </a:tblGrid>
                  <a:tr h="1241997">
                    <a:tc>
                      <a:txBody>
                        <a:bodyPr/>
                        <a:lstStyle/>
                        <a:p>
                          <a:pPr algn="just">
                            <a:lnSpc>
                              <a:spcPct val="150000"/>
                            </a:lnSpc>
                            <a:spcAft>
                              <a:spcPts val="600"/>
                            </a:spcAft>
                          </a:pPr>
                          <a:r>
                            <a:rPr lang="en-GB" sz="1200" dirty="0">
                              <a:effectLst/>
                            </a:rPr>
                            <a:t> </a:t>
                          </a:r>
                          <a:endParaRPr lang="cs-CZ" sz="1200" dirty="0">
                            <a:effectLst/>
                            <a:latin typeface="Times New Roman" panose="02020603050405020304" pitchFamily="18" charset="0"/>
                            <a:ea typeface="MS Mincho" panose="02020609040205080304" pitchFamily="49" charset="-128"/>
                          </a:endParaRPr>
                        </a:p>
                      </a:txBody>
                      <a:tcPr marL="68580" marR="68580" marT="0" marB="0"/>
                    </a:tc>
                    <a:tc>
                      <a:txBody>
                        <a:bodyPr/>
                        <a:lstStyle/>
                        <a:p>
                          <a:endParaRPr lang="cs-CZ"/>
                        </a:p>
                      </a:txBody>
                      <a:tcPr marL="68580" marR="68580" marT="0" marB="0" anchor="ctr">
                        <a:blipFill rotWithShape="0">
                          <a:blip r:embed="rId3"/>
                          <a:stretch>
                            <a:fillRect l="-15107" t="-490" r="-15353" b="-2451"/>
                          </a:stretch>
                        </a:blipFill>
                      </a:tcPr>
                    </a:tc>
                    <a:tc>
                      <a:txBody>
                        <a:bodyPr/>
                        <a:lstStyle/>
                        <a:p>
                          <a:pPr algn="just">
                            <a:lnSpc>
                              <a:spcPct val="150000"/>
                            </a:lnSpc>
                            <a:spcAft>
                              <a:spcPts val="600"/>
                            </a:spcAft>
                          </a:pPr>
                          <a:r>
                            <a:rPr lang="en-GB" sz="1800" dirty="0">
                              <a:effectLst/>
                            </a:rPr>
                            <a:t> </a:t>
                          </a:r>
                          <a:endParaRPr lang="cs-CZ" sz="1800" dirty="0">
                            <a:effectLst/>
                            <a:latin typeface="Times New Roman" panose="02020603050405020304" pitchFamily="18" charset="0"/>
                            <a:ea typeface="MS Mincho" panose="02020609040205080304" pitchFamily="49" charset="-128"/>
                          </a:endParaRPr>
                        </a:p>
                      </a:txBody>
                      <a:tcPr marL="68580" marR="68580" marT="0" marB="0" anchor="ctr"/>
                    </a:tc>
                  </a:tr>
                </a:tbl>
              </a:graphicData>
            </a:graphic>
          </p:graphicFrame>
        </mc:Fallback>
      </mc:AlternateContent>
      <p:sp>
        <p:nvSpPr>
          <p:cNvPr id="3" name="Rectangle 1"/>
          <p:cNvSpPr>
            <a:spLocks noChangeArrowheads="1"/>
          </p:cNvSpPr>
          <p:nvPr/>
        </p:nvSpPr>
        <p:spPr bwMode="auto">
          <a:xfrm>
            <a:off x="2051720" y="2708920"/>
            <a:ext cx="6357831"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ja-JP" sz="1400" b="0" i="0" u="none" strike="noStrike" cap="none" normalizeH="0" baseline="0" dirty="0" smtClean="0">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kde </a:t>
            </a:r>
            <a:r>
              <a:rPr kumimoji="0" lang="cs-CZ" altLang="ja-JP" sz="1400" b="0" i="1" u="none" strike="noStrike" cap="none" normalizeH="0" baseline="0" dirty="0" smtClean="0">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GM</a:t>
            </a:r>
            <a:r>
              <a:rPr kumimoji="0" lang="cs-CZ" altLang="ja-JP" sz="1400" b="0" i="0" u="none" strike="noStrike" cap="none" normalizeH="0" baseline="0" dirty="0" smtClean="0">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je součin univerzální gravitační konstanty a hmotnosti Země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ja-JP" sz="1400" b="0" i="0" u="none" strike="noStrike" cap="none" normalizeH="0" baseline="0" dirty="0" smtClean="0">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(také známý jako geocentrická gravitační konstanta),</a:t>
            </a: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ja-JP" sz="1400" b="0" i="0" u="none" strike="noStrike" cap="none" normalizeH="0" baseline="0" dirty="0" smtClean="0">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kumimoji="0" lang="cs-CZ" altLang="ja-JP" sz="1400" b="0" i="1" u="none" strike="noStrike" cap="none" normalizeH="0" baseline="0" dirty="0" smtClean="0">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r</a:t>
            </a:r>
            <a:r>
              <a:rPr kumimoji="0" lang="cs-CZ" altLang="ja-JP" sz="1400" b="0" i="0" u="none" strike="noStrike" cap="none" normalizeH="0" baseline="0" dirty="0" smtClean="0">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je radiální vzdálenost vnějšího bodu, ve kterém je poruchový potenciál </a:t>
            </a:r>
            <a:r>
              <a:rPr kumimoji="0" lang="cs-CZ" altLang="ja-JP" sz="1400" b="0" i="1" u="none" strike="noStrike" cap="none" normalizeH="0" baseline="0" dirty="0" smtClean="0">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T</a:t>
            </a:r>
            <a:r>
              <a:rPr kumimoji="0" lang="cs-CZ" altLang="ja-JP" sz="1400" b="0" i="0" u="none" strike="noStrike" cap="none" normalizeH="0" baseline="0" dirty="0" smtClean="0">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počítán,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ja-JP" sz="1400" b="0" i="1" u="none" strike="noStrike" cap="none" normalizeH="0" baseline="0" dirty="0" smtClean="0">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R</a:t>
            </a:r>
            <a:r>
              <a:rPr kumimoji="0" lang="cs-CZ" altLang="ja-JP" sz="1400" b="0" i="0" u="none" strike="noStrike" cap="none" normalizeH="0" baseline="0" dirty="0" smtClean="0">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je poloměr Země,</a:t>
            </a: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ja-JP" sz="1400" b="0" i="0" u="none" strike="noStrike" cap="none" normalizeH="0" baseline="0" dirty="0" smtClean="0">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kumimoji="0" lang="cs-CZ" altLang="ja-JP" sz="1400" b="0" i="1" u="none" strike="noStrike" cap="none" normalizeH="0" baseline="0" dirty="0" err="1" smtClean="0">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P</a:t>
            </a:r>
            <a:r>
              <a:rPr kumimoji="0" lang="cs-CZ" altLang="ja-JP" sz="1400" b="0" i="1" u="none" strike="noStrike" cap="none" normalizeH="0" baseline="-30000" dirty="0" err="1" smtClean="0">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l,m</a:t>
            </a:r>
            <a:r>
              <a:rPr kumimoji="0" lang="cs-CZ" altLang="ja-JP" sz="1400" b="0" i="0" u="none" strike="noStrike" cap="none" normalizeH="0" baseline="0" dirty="0" smtClean="0">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kumimoji="0" lang="cs-CZ" altLang="ja-JP" sz="1400" b="0" i="1" u="none" strike="noStrike" cap="none" normalizeH="0" baseline="0" dirty="0" smtClean="0">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(sin </a:t>
            </a:r>
            <a:r>
              <a:rPr kumimoji="0" lang="en-GB" altLang="ja-JP" sz="1400" b="0" i="1" u="none" strike="noStrike" cap="none" normalizeH="0" baseline="0" dirty="0" smtClean="0">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φ</a:t>
            </a:r>
            <a:r>
              <a:rPr kumimoji="0" lang="cs-CZ" altLang="ja-JP" sz="1400" b="0" i="1" u="none" strike="noStrike" cap="none" normalizeH="0" baseline="0" dirty="0" smtClean="0">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kumimoji="0" lang="cs-CZ" altLang="ja-JP" sz="1400" b="0" i="0" u="none" strike="noStrike" cap="none" normalizeH="0" baseline="0" dirty="0" smtClean="0">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jsou </a:t>
            </a:r>
            <a:r>
              <a:rPr kumimoji="0" lang="cs-CZ" altLang="ja-JP" sz="1400" b="0" i="0" u="none" strike="noStrike" cap="none" normalizeH="0" baseline="0" dirty="0" err="1" smtClean="0">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Legendreovy</a:t>
            </a:r>
            <a:r>
              <a:rPr kumimoji="0" lang="cs-CZ" altLang="ja-JP" sz="1400" b="0" i="0" u="none" strike="noStrike" cap="none" normalizeH="0" baseline="0" dirty="0" smtClean="0">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přidružené funkce,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ja-JP" sz="1400" b="0" i="1" u="none" strike="noStrike" cap="none" normalizeH="0" baseline="0" dirty="0" smtClean="0">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l </a:t>
            </a:r>
            <a:r>
              <a:rPr kumimoji="0" lang="cs-CZ" altLang="ja-JP" sz="1400" b="0" i="0" u="none" strike="noStrike" cap="none" normalizeH="0" baseline="0" dirty="0" smtClean="0">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a</a:t>
            </a:r>
            <a:r>
              <a:rPr kumimoji="0" lang="cs-CZ" altLang="ja-JP" sz="1400" b="0" i="1" u="none" strike="noStrike" cap="none" normalizeH="0" baseline="0" dirty="0" smtClean="0">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m </a:t>
            </a:r>
            <a:r>
              <a:rPr kumimoji="0" lang="cs-CZ" altLang="ja-JP" sz="1400" b="0" i="0" u="none" strike="noStrike" cap="none" normalizeH="0" baseline="0" dirty="0" smtClean="0">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jsou stupeň a řád harmonického rozvoje,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ja-JP" sz="1400" b="0" i="0" u="none" strike="noStrike" cap="none" normalizeH="0" baseline="0" dirty="0" smtClean="0">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a:t>
            </a:r>
            <a:r>
              <a:rPr kumimoji="0" lang="en-GB" altLang="ja-JP" sz="1400" b="0" i="1" u="none" strike="noStrike" cap="none" normalizeH="0" baseline="0" dirty="0" smtClean="0">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φ</a:t>
            </a:r>
            <a:r>
              <a:rPr kumimoji="0" lang="cs-CZ" altLang="ja-JP" sz="1400" b="0" i="1" u="none" strike="noStrike" cap="none" normalizeH="0" baseline="0" dirty="0" smtClean="0">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kumimoji="0" lang="en-GB" altLang="ja-JP" sz="1400" b="0" i="1" u="none" strike="noStrike" cap="none" normalizeH="0" baseline="0" dirty="0" smtClean="0">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λ</a:t>
            </a:r>
            <a:r>
              <a:rPr kumimoji="0" lang="cs-CZ" altLang="ja-JP" sz="1400" b="0" i="0" u="none" strike="noStrike" cap="none" normalizeH="0" baseline="0" dirty="0" smtClean="0">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geocentrická šířka a délka,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ja-JP" sz="1400" b="0" i="1" u="none" strike="noStrike" cap="none" normalizeH="0" baseline="0" dirty="0" err="1" smtClean="0">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C’</a:t>
            </a:r>
            <a:r>
              <a:rPr kumimoji="0" lang="cs-CZ" altLang="ja-JP" sz="1400" b="0" i="1" u="none" strike="noStrike" cap="none" normalizeH="0" baseline="-30000" dirty="0" err="1" smtClean="0">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l,m</a:t>
            </a:r>
            <a:r>
              <a:rPr kumimoji="0" lang="cs-CZ" altLang="ja-JP" sz="1400" b="0" i="1" u="none" strike="noStrike" cap="none" normalizeH="0" baseline="0" dirty="0" smtClean="0">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kumimoji="0" lang="cs-CZ" altLang="ja-JP" sz="1400" b="0" i="0" u="none" strike="noStrike" cap="none" normalizeH="0" baseline="0" dirty="0" smtClean="0">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a </a:t>
            </a:r>
            <a:r>
              <a:rPr kumimoji="0" lang="cs-CZ" altLang="ja-JP" sz="1400" b="0" i="1" u="none" strike="noStrike" cap="none" normalizeH="0" baseline="0" dirty="0" err="1" smtClean="0">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S</a:t>
            </a:r>
            <a:r>
              <a:rPr kumimoji="0" lang="cs-CZ" altLang="ja-JP" sz="1400" b="0" i="1" u="none" strike="noStrike" cap="none" normalizeH="0" baseline="-30000" dirty="0" err="1" smtClean="0">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l,m</a:t>
            </a:r>
            <a:r>
              <a:rPr kumimoji="0" lang="cs-CZ" altLang="ja-JP" sz="1400" b="0" i="0" u="none" strike="noStrike" cap="none" normalizeH="0" baseline="0" dirty="0" smtClean="0">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jsou harmonické </a:t>
            </a:r>
            <a:r>
              <a:rPr kumimoji="0" lang="cs-CZ" altLang="ja-JP" sz="1400" b="0" i="0" u="none" strike="noStrike" cap="none" normalizeH="0" baseline="0" dirty="0" err="1" smtClean="0">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geopotenciální</a:t>
            </a:r>
            <a:r>
              <a:rPr kumimoji="0" lang="cs-CZ" altLang="ja-JP" sz="1400" b="0" i="0" u="none" strike="noStrike" cap="none" normalizeH="0" baseline="0" dirty="0" smtClean="0">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koeficienty (</a:t>
            </a:r>
            <a:r>
              <a:rPr kumimoji="0" lang="cs-CZ" altLang="ja-JP" sz="1400" b="0" i="0" u="none" strike="noStrike" cap="none" normalizeH="0" baseline="0" dirty="0" err="1" smtClean="0">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Stokesovy</a:t>
            </a:r>
            <a:r>
              <a:rPr kumimoji="0" lang="cs-CZ" altLang="ja-JP" sz="1400" b="0" i="0" u="none" strike="noStrike" cap="none" normalizeH="0" baseline="0" dirty="0" smtClean="0">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parametry),</a:t>
            </a: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ja-JP" sz="1400" b="0" i="0" u="none" strike="noStrike" cap="none" normalizeH="0" baseline="0" dirty="0" smtClean="0">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plně normované, </a:t>
            </a:r>
            <a:r>
              <a:rPr kumimoji="0" lang="cs-CZ" altLang="ja-JP" sz="1400" b="0" i="1" u="none" strike="noStrike" cap="none" normalizeH="0" baseline="0" dirty="0" err="1" smtClean="0">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C’</a:t>
            </a:r>
            <a:r>
              <a:rPr kumimoji="0" lang="cs-CZ" altLang="ja-JP" sz="1400" b="0" i="1" u="none" strike="noStrike" cap="none" normalizeH="0" baseline="-30000" dirty="0" err="1" smtClean="0">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l,m</a:t>
            </a:r>
            <a:r>
              <a:rPr kumimoji="0" lang="cs-CZ" altLang="ja-JP" sz="1400" b="0" i="1" u="none" strike="noStrike" cap="none" normalizeH="0" baseline="-30000" dirty="0" smtClean="0">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kumimoji="0" lang="cs-CZ" altLang="ja-JP" sz="1400" b="0" i="1" u="none" strike="noStrike" cap="none" normalizeH="0" baseline="0" dirty="0" smtClean="0">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kumimoji="0" lang="cs-CZ" altLang="ja-JP" sz="1400" b="0" i="1" u="none" strike="noStrike" cap="none" normalizeH="0" baseline="0" dirty="0" err="1" smtClean="0">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C</a:t>
            </a:r>
            <a:r>
              <a:rPr kumimoji="0" lang="cs-CZ" altLang="ja-JP" sz="1400" b="0" i="1" u="none" strike="noStrike" cap="none" normalizeH="0" baseline="-30000" dirty="0" err="1" smtClean="0">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l,m</a:t>
            </a:r>
            <a:r>
              <a:rPr kumimoji="0" lang="cs-CZ" altLang="ja-JP" sz="1400" b="0" i="1" u="none" strike="noStrike" cap="none" normalizeH="0" baseline="-30000" dirty="0" smtClean="0">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kumimoji="0" lang="cs-CZ" altLang="ja-JP" sz="1400" b="0" i="1" u="none" strike="noStrike" cap="none" normalizeH="0" baseline="0" dirty="0" smtClean="0">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kumimoji="0" lang="cs-CZ" altLang="ja-JP" sz="1400" b="0" i="1" u="none" strike="noStrike" cap="none" normalizeH="0" baseline="0" dirty="0" err="1" smtClean="0">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C</a:t>
            </a:r>
            <a:r>
              <a:rPr kumimoji="0" lang="cs-CZ" altLang="ja-JP" sz="1400" b="0" i="1" u="none" strike="noStrike" cap="none" normalizeH="0" baseline="30000" dirty="0" err="1" smtClean="0">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el</a:t>
            </a:r>
            <a:r>
              <a:rPr kumimoji="0" lang="cs-CZ" altLang="ja-JP" sz="1400" b="0" i="1" u="none" strike="noStrike" cap="none" normalizeH="0" baseline="-30000" dirty="0" err="1" smtClean="0">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l,m</a:t>
            </a:r>
            <a:r>
              <a:rPr kumimoji="0" lang="cs-CZ" altLang="ja-JP" sz="1400" b="0" i="1" u="none" strike="noStrike" cap="none" normalizeH="0" baseline="0" dirty="0" smtClean="0">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kumimoji="0" lang="cs-CZ" altLang="ja-JP" sz="1400" b="0" i="0" u="none" strike="noStrike" cap="none" normalizeH="0" baseline="0" dirty="0" smtClean="0">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přičemž</a:t>
            </a:r>
            <a:r>
              <a:rPr kumimoji="0" lang="cs-CZ" altLang="ja-JP" sz="1400" b="0" i="1" u="none" strike="noStrike" cap="none" normalizeH="0" baseline="0" dirty="0" smtClean="0">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kumimoji="0" lang="cs-CZ" altLang="ja-JP" sz="1400" b="0" i="1" u="none" strike="noStrike" cap="none" normalizeH="0" baseline="0" dirty="0" err="1" smtClean="0">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C</a:t>
            </a:r>
            <a:r>
              <a:rPr kumimoji="0" lang="cs-CZ" altLang="ja-JP" sz="1400" b="0" i="1" u="none" strike="noStrike" cap="none" normalizeH="0" baseline="30000" dirty="0" err="1" smtClean="0">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el</a:t>
            </a:r>
            <a:r>
              <a:rPr kumimoji="0" lang="cs-CZ" altLang="ja-JP" sz="1400" b="0" i="1" u="none" strike="noStrike" cap="none" normalizeH="0" baseline="-30000" dirty="0" err="1" smtClean="0">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l,m</a:t>
            </a:r>
            <a:r>
              <a:rPr kumimoji="0" lang="cs-CZ" altLang="ja-JP" sz="1400" b="0" i="1" u="none" strike="noStrike" cap="none" normalizeH="0" baseline="0" dirty="0" smtClean="0">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kumimoji="0" lang="cs-CZ" altLang="ja-JP" sz="1400" b="0" i="0" u="none" strike="noStrike" cap="none" normalizeH="0" baseline="0" dirty="0" smtClean="0">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náleží referenčnímu elipsoidu.</a:t>
            </a:r>
            <a:endParaRPr kumimoji="0" lang="cs-CZ" altLang="ja-JP" sz="1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Obdélník 3"/>
              <p:cNvSpPr/>
              <p:nvPr/>
            </p:nvSpPr>
            <p:spPr>
              <a:xfrm>
                <a:off x="971600" y="4941168"/>
                <a:ext cx="7832593" cy="1186672"/>
              </a:xfrm>
              <a:prstGeom prst="rect">
                <a:avLst/>
              </a:prstGeom>
            </p:spPr>
            <p:txBody>
              <a:bodyPr wrap="square">
                <a:spAutoFit/>
              </a:bodyPr>
              <a:lstStyle/>
              <a:p>
                <a:pPr>
                  <a:lnSpc>
                    <a:spcPct val="150000"/>
                  </a:lnSpc>
                  <a:spcAft>
                    <a:spcPts val="0"/>
                  </a:spcAft>
                </a:pPr>
                <a:r>
                  <a:rPr lang="cs-CZ" dirty="0" smtClean="0">
                    <a:effectLst/>
                    <a:latin typeface="Times New Roman" panose="02020603050405020304" pitchFamily="18" charset="0"/>
                    <a:ea typeface="MS Mincho" panose="02020609040205080304" pitchFamily="49" charset="-128"/>
                  </a:rPr>
                  <a:t> Počítáme sférickou aproximaci</a:t>
                </a:r>
                <a:r>
                  <a:rPr lang="cs-CZ" i="1" dirty="0">
                    <a:effectLst/>
                    <a:latin typeface="Times New Roman" panose="02020603050405020304" pitchFamily="18" charset="0"/>
                    <a:ea typeface="MS Mincho" panose="02020609040205080304" pitchFamily="49" charset="-128"/>
                  </a:rPr>
                  <a:t> tíhové anomálie</a:t>
                </a:r>
                <a:r>
                  <a:rPr lang="cs-CZ" dirty="0">
                    <a:effectLst/>
                    <a:latin typeface="Times New Roman" panose="02020603050405020304" pitchFamily="18" charset="0"/>
                    <a:ea typeface="MS Mincho" panose="02020609040205080304" pitchFamily="49" charset="-128"/>
                  </a:rPr>
                  <a:t> </a:t>
                </a:r>
                <a:r>
                  <a:rPr lang="en-GB" i="1" dirty="0">
                    <a:effectLst/>
                    <a:latin typeface="Times New Roman" panose="02020603050405020304" pitchFamily="18" charset="0"/>
                    <a:ea typeface="MS Mincho" panose="02020609040205080304" pitchFamily="49" charset="-128"/>
                  </a:rPr>
                  <a:t>Δ</a:t>
                </a:r>
                <a:r>
                  <a:rPr lang="cs-CZ" i="1" dirty="0">
                    <a:effectLst/>
                    <a:latin typeface="Times New Roman" panose="02020603050405020304" pitchFamily="18" charset="0"/>
                    <a:ea typeface="MS Mincho" panose="02020609040205080304" pitchFamily="49" charset="-128"/>
                  </a:rPr>
                  <a:t>g </a:t>
                </a:r>
                <a:r>
                  <a:rPr lang="cs-CZ" dirty="0">
                    <a:effectLst/>
                    <a:latin typeface="Times New Roman" panose="02020603050405020304" pitchFamily="18" charset="0"/>
                    <a:ea typeface="MS Mincho" panose="02020609040205080304" pitchFamily="49" charset="-128"/>
                  </a:rPr>
                  <a:t>(na volném vzduchu): </a:t>
                </a:r>
              </a:p>
              <a:p>
                <a:pPr>
                  <a:lnSpc>
                    <a:spcPct val="150000"/>
                  </a:lnSpc>
                  <a:spcAft>
                    <a:spcPts val="0"/>
                  </a:spcAft>
                </a:pPr>
                <a:r>
                  <a:rPr lang="cs-CZ" dirty="0">
                    <a:effectLst/>
                    <a:latin typeface="Times New Roman" panose="02020603050405020304" pitchFamily="18" charset="0"/>
                    <a:ea typeface="MS Mincho" panose="02020609040205080304" pitchFamily="49" charset="-128"/>
                  </a:rPr>
                  <a:t> </a:t>
                </a:r>
                <a:r>
                  <a:rPr lang="cs-CZ" dirty="0" smtClean="0">
                    <a:effectLst/>
                    <a:latin typeface="Times New Roman" panose="02020603050405020304" pitchFamily="18" charset="0"/>
                    <a:ea typeface="MS Mincho" panose="02020609040205080304" pitchFamily="49" charset="-128"/>
                  </a:rPr>
                  <a:t>                               </a:t>
                </a:r>
                <a14:m>
                  <m:oMath xmlns:m="http://schemas.openxmlformats.org/officeDocument/2006/math">
                    <m:r>
                      <a:rPr lang="en-GB" sz="2000" i="1">
                        <a:effectLst/>
                        <a:latin typeface="Cambria Math" panose="02040503050406030204" pitchFamily="18" charset="0"/>
                        <a:ea typeface="MS Mincho" panose="02020609040205080304" pitchFamily="49" charset="-128"/>
                        <a:cs typeface="Times New Roman" panose="02020603050405020304" pitchFamily="18" charset="0"/>
                      </a:rPr>
                      <m:t>∆</m:t>
                    </m:r>
                    <m:r>
                      <a:rPr lang="en-GB" sz="2000" i="1">
                        <a:effectLst/>
                        <a:latin typeface="Cambria Math" panose="02040503050406030204" pitchFamily="18" charset="0"/>
                        <a:ea typeface="MS Mincho" panose="02020609040205080304" pitchFamily="49" charset="-128"/>
                        <a:cs typeface="Times New Roman" panose="02020603050405020304" pitchFamily="18" charset="0"/>
                      </a:rPr>
                      <m:t>𝑔</m:t>
                    </m:r>
                    <m:r>
                      <a:rPr lang="en-GB" sz="2000" i="1">
                        <a:effectLst/>
                        <a:latin typeface="Cambria Math" panose="02040503050406030204" pitchFamily="18" charset="0"/>
                        <a:ea typeface="MS Mincho" panose="02020609040205080304" pitchFamily="49" charset="-128"/>
                        <a:cs typeface="Times New Roman" panose="02020603050405020304" pitchFamily="18" charset="0"/>
                      </a:rPr>
                      <m:t>=−</m:t>
                    </m:r>
                    <m:f>
                      <m:fPr>
                        <m:ctrlPr>
                          <a:rPr lang="cs-CZ" sz="2000" i="1">
                            <a:effectLst/>
                            <a:latin typeface="Cambria Math" panose="02040503050406030204" pitchFamily="18" charset="0"/>
                          </a:rPr>
                        </m:ctrlPr>
                      </m:fPr>
                      <m:num>
                        <m:r>
                          <a:rPr lang="en-GB" sz="2000" i="1">
                            <a:effectLst/>
                            <a:latin typeface="Cambria Math" panose="02040503050406030204" pitchFamily="18" charset="0"/>
                            <a:ea typeface="MS Mincho" panose="02020609040205080304" pitchFamily="49" charset="-128"/>
                            <a:cs typeface="Times New Roman" panose="02020603050405020304" pitchFamily="18" charset="0"/>
                          </a:rPr>
                          <m:t>𝜕</m:t>
                        </m:r>
                        <m:r>
                          <a:rPr lang="en-GB" sz="2000" i="1">
                            <a:effectLst/>
                            <a:latin typeface="Cambria Math" panose="02040503050406030204" pitchFamily="18" charset="0"/>
                            <a:ea typeface="MS Mincho" panose="02020609040205080304" pitchFamily="49" charset="-128"/>
                            <a:cs typeface="Times New Roman" panose="02020603050405020304" pitchFamily="18" charset="0"/>
                          </a:rPr>
                          <m:t>𝑇</m:t>
                        </m:r>
                      </m:num>
                      <m:den>
                        <m:r>
                          <a:rPr lang="en-GB" sz="2000" i="1">
                            <a:effectLst/>
                            <a:latin typeface="Cambria Math" panose="02040503050406030204" pitchFamily="18" charset="0"/>
                            <a:ea typeface="MS Mincho" panose="02020609040205080304" pitchFamily="49" charset="-128"/>
                            <a:cs typeface="Times New Roman" panose="02020603050405020304" pitchFamily="18" charset="0"/>
                          </a:rPr>
                          <m:t>𝜕</m:t>
                        </m:r>
                        <m:r>
                          <a:rPr lang="en-GB" sz="2000" i="1">
                            <a:effectLst/>
                            <a:latin typeface="Cambria Math" panose="02040503050406030204" pitchFamily="18" charset="0"/>
                            <a:ea typeface="MS Mincho" panose="02020609040205080304" pitchFamily="49" charset="-128"/>
                            <a:cs typeface="Times New Roman" panose="02020603050405020304" pitchFamily="18" charset="0"/>
                          </a:rPr>
                          <m:t>𝑟</m:t>
                        </m:r>
                      </m:den>
                    </m:f>
                    <m:r>
                      <a:rPr lang="en-GB" sz="2000" i="1">
                        <a:effectLst/>
                        <a:latin typeface="Cambria Math" panose="02040503050406030204" pitchFamily="18" charset="0"/>
                        <a:ea typeface="MS Mincho" panose="02020609040205080304" pitchFamily="49" charset="-128"/>
                        <a:cs typeface="Times New Roman" panose="02020603050405020304" pitchFamily="18" charset="0"/>
                      </a:rPr>
                      <m:t>−2</m:t>
                    </m:r>
                    <m:f>
                      <m:fPr>
                        <m:ctrlPr>
                          <a:rPr lang="cs-CZ" sz="2000" i="1">
                            <a:effectLst/>
                            <a:latin typeface="Cambria Math" panose="02040503050406030204" pitchFamily="18" charset="0"/>
                          </a:rPr>
                        </m:ctrlPr>
                      </m:fPr>
                      <m:num>
                        <m:r>
                          <a:rPr lang="en-GB" sz="2000" i="1">
                            <a:effectLst/>
                            <a:latin typeface="Cambria Math" panose="02040503050406030204" pitchFamily="18" charset="0"/>
                            <a:ea typeface="MS Mincho" panose="02020609040205080304" pitchFamily="49" charset="-128"/>
                            <a:cs typeface="Times New Roman" panose="02020603050405020304" pitchFamily="18" charset="0"/>
                          </a:rPr>
                          <m:t>𝑇</m:t>
                        </m:r>
                      </m:num>
                      <m:den>
                        <m:r>
                          <a:rPr lang="en-GB" sz="2000" i="1">
                            <a:effectLst/>
                            <a:latin typeface="Cambria Math" panose="02040503050406030204" pitchFamily="18" charset="0"/>
                            <a:ea typeface="MS Mincho" panose="02020609040205080304" pitchFamily="49" charset="-128"/>
                            <a:cs typeface="Times New Roman" panose="02020603050405020304" pitchFamily="18" charset="0"/>
                          </a:rPr>
                          <m:t>𝑟</m:t>
                        </m:r>
                      </m:den>
                    </m:f>
                  </m:oMath>
                </a14:m>
                <a:r>
                  <a:rPr lang="cs-CZ" sz="2000" dirty="0">
                    <a:effectLst/>
                    <a:latin typeface="Times New Roman" panose="02020603050405020304" pitchFamily="18" charset="0"/>
                    <a:ea typeface="MS Mincho" panose="02020609040205080304" pitchFamily="49" charset="-128"/>
                  </a:rPr>
                  <a:t> </a:t>
                </a:r>
                <a:endParaRPr lang="cs-CZ" sz="2000" dirty="0"/>
              </a:p>
            </p:txBody>
          </p:sp>
        </mc:Choice>
        <mc:Fallback xmlns="">
          <p:sp>
            <p:nvSpPr>
              <p:cNvPr id="4" name="Obdélník 3"/>
              <p:cNvSpPr>
                <a:spLocks noRot="1" noChangeAspect="1" noMove="1" noResize="1" noEditPoints="1" noAdjustHandles="1" noChangeArrowheads="1" noChangeShapeType="1" noTextEdit="1"/>
              </p:cNvSpPr>
              <p:nvPr/>
            </p:nvSpPr>
            <p:spPr>
              <a:xfrm>
                <a:off x="971600" y="4941168"/>
                <a:ext cx="7832593" cy="1186672"/>
              </a:xfrm>
              <a:prstGeom prst="rect">
                <a:avLst/>
              </a:prstGeom>
              <a:blipFill rotWithShape="0">
                <a:blip r:embed="rId4"/>
                <a:stretch>
                  <a:fillRect/>
                </a:stretch>
              </a:blipFill>
            </p:spPr>
            <p:txBody>
              <a:bodyPr/>
              <a:lstStyle/>
              <a:p>
                <a:r>
                  <a:rPr lang="cs-CZ">
                    <a:noFill/>
                  </a:rPr>
                  <a:t> </a:t>
                </a:r>
              </a:p>
            </p:txBody>
          </p:sp>
        </mc:Fallback>
      </mc:AlternateContent>
    </p:spTree>
    <p:extLst>
      <p:ext uri="{BB962C8B-B14F-4D97-AF65-F5344CB8AC3E}">
        <p14:creationId xmlns:p14="http://schemas.microsoft.com/office/powerpoint/2010/main" val="29641252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24457" y="1052736"/>
            <a:ext cx="8568952" cy="923330"/>
          </a:xfrm>
          <a:prstGeom prst="rect">
            <a:avLst/>
          </a:prstGeom>
        </p:spPr>
        <p:txBody>
          <a:bodyPr wrap="square">
            <a:spAutoFit/>
          </a:bodyPr>
          <a:lstStyle/>
          <a:p>
            <a:r>
              <a:rPr lang="cs-CZ" dirty="0" smtClean="0">
                <a:effectLst/>
                <a:latin typeface="Times New Roman" panose="02020603050405020304" pitchFamily="18" charset="0"/>
                <a:ea typeface="MS Mincho" panose="02020609040205080304" pitchFamily="49" charset="-128"/>
              </a:rPr>
              <a:t>Tenzor tíhového gradientu </a:t>
            </a:r>
            <a:r>
              <a:rPr lang="en-GB" b="1" dirty="0" smtClean="0">
                <a:effectLst/>
                <a:latin typeface="Times New Roman" panose="02020603050405020304" pitchFamily="18" charset="0"/>
                <a:ea typeface="MS Mincho" panose="02020609040205080304" pitchFamily="49" charset="-128"/>
              </a:rPr>
              <a:t>Γ</a:t>
            </a:r>
            <a:r>
              <a:rPr lang="cs-CZ" dirty="0" smtClean="0">
                <a:effectLst/>
                <a:latin typeface="Times New Roman" panose="02020603050405020304" pitchFamily="18" charset="0"/>
                <a:ea typeface="MS Mincho" panose="02020609040205080304" pitchFamily="49" charset="-128"/>
              </a:rPr>
              <a:t> (</a:t>
            </a:r>
            <a:r>
              <a:rPr lang="cs-CZ" i="1" dirty="0" err="1" smtClean="0">
                <a:effectLst/>
                <a:latin typeface="Times New Roman" panose="02020603050405020304" pitchFamily="18" charset="0"/>
                <a:ea typeface="MS Mincho" panose="02020609040205080304" pitchFamily="49" charset="-128"/>
              </a:rPr>
              <a:t>Marussiho</a:t>
            </a:r>
            <a:r>
              <a:rPr lang="cs-CZ" i="1" dirty="0" smtClean="0">
                <a:effectLst/>
                <a:latin typeface="Times New Roman" panose="02020603050405020304" pitchFamily="18" charset="0"/>
                <a:ea typeface="MS Mincho" panose="02020609040205080304" pitchFamily="49" charset="-128"/>
              </a:rPr>
              <a:t> tenzor</a:t>
            </a:r>
            <a:r>
              <a:rPr lang="cs-CZ" dirty="0" smtClean="0">
                <a:effectLst/>
                <a:latin typeface="Times New Roman" panose="02020603050405020304" pitchFamily="18" charset="0"/>
                <a:ea typeface="MS Mincho" panose="02020609040205080304" pitchFamily="49" charset="-128"/>
              </a:rPr>
              <a:t>) je tenzor druhých derivací poruchového potenciálu </a:t>
            </a:r>
            <a:r>
              <a:rPr lang="cs-CZ" i="1" dirty="0" smtClean="0">
                <a:effectLst/>
                <a:latin typeface="Times New Roman" panose="02020603050405020304" pitchFamily="18" charset="0"/>
                <a:ea typeface="MS Mincho" panose="02020609040205080304" pitchFamily="49" charset="-128"/>
              </a:rPr>
              <a:t>T</a:t>
            </a:r>
            <a:r>
              <a:rPr lang="cs-CZ" dirty="0" smtClean="0">
                <a:effectLst/>
                <a:latin typeface="Times New Roman" panose="02020603050405020304" pitchFamily="18" charset="0"/>
                <a:ea typeface="MS Mincho" panose="02020609040205080304" pitchFamily="49" charset="-128"/>
              </a:rPr>
              <a:t>. Druhé derivace jsou vyjádřeny v lokálním souřadném systému (</a:t>
            </a:r>
            <a:r>
              <a:rPr lang="cs-CZ" i="1" dirty="0" smtClean="0">
                <a:effectLst/>
                <a:latin typeface="Times New Roman" panose="02020603050405020304" pitchFamily="18" charset="0"/>
                <a:ea typeface="MS Mincho" panose="02020609040205080304" pitchFamily="49" charset="-128"/>
              </a:rPr>
              <a:t>x</a:t>
            </a:r>
            <a:r>
              <a:rPr lang="cs-CZ" dirty="0" smtClean="0">
                <a:effectLst/>
                <a:latin typeface="Times New Roman" panose="02020603050405020304" pitchFamily="18" charset="0"/>
                <a:ea typeface="MS Mincho" panose="02020609040205080304" pitchFamily="49" charset="-128"/>
              </a:rPr>
              <a:t>, </a:t>
            </a:r>
            <a:r>
              <a:rPr lang="cs-CZ" i="1" dirty="0" smtClean="0">
                <a:effectLst/>
                <a:latin typeface="Times New Roman" panose="02020603050405020304" pitchFamily="18" charset="0"/>
                <a:ea typeface="MS Mincho" panose="02020609040205080304" pitchFamily="49" charset="-128"/>
              </a:rPr>
              <a:t>y</a:t>
            </a:r>
            <a:r>
              <a:rPr lang="cs-CZ" dirty="0" smtClean="0">
                <a:effectLst/>
                <a:latin typeface="Times New Roman" panose="02020603050405020304" pitchFamily="18" charset="0"/>
                <a:ea typeface="MS Mincho" panose="02020609040205080304" pitchFamily="49" charset="-128"/>
              </a:rPr>
              <a:t>, </a:t>
            </a:r>
            <a:r>
              <a:rPr lang="cs-CZ" i="1" dirty="0" smtClean="0">
                <a:effectLst/>
                <a:latin typeface="Times New Roman" panose="02020603050405020304" pitchFamily="18" charset="0"/>
                <a:ea typeface="MS Mincho" panose="02020609040205080304" pitchFamily="49" charset="-128"/>
              </a:rPr>
              <a:t>z</a:t>
            </a:r>
            <a:r>
              <a:rPr lang="cs-CZ" dirty="0" smtClean="0">
                <a:effectLst/>
                <a:latin typeface="Times New Roman" panose="02020603050405020304" pitchFamily="18" charset="0"/>
                <a:ea typeface="MS Mincho" panose="02020609040205080304" pitchFamily="49" charset="-128"/>
              </a:rPr>
              <a:t>) severně orientovaném, kde </a:t>
            </a:r>
            <a:r>
              <a:rPr lang="cs-CZ" i="1" dirty="0" smtClean="0">
                <a:effectLst/>
                <a:latin typeface="Times New Roman" panose="02020603050405020304" pitchFamily="18" charset="0"/>
                <a:ea typeface="MS Mincho" panose="02020609040205080304" pitchFamily="49" charset="-128"/>
              </a:rPr>
              <a:t>z</a:t>
            </a:r>
            <a:r>
              <a:rPr lang="cs-CZ" dirty="0" smtClean="0">
                <a:effectLst/>
                <a:latin typeface="Times New Roman" panose="02020603050405020304" pitchFamily="18" charset="0"/>
                <a:ea typeface="MS Mincho" panose="02020609040205080304" pitchFamily="49" charset="-128"/>
              </a:rPr>
              <a:t> má směr radiálně ke </a:t>
            </a:r>
            <a:r>
              <a:rPr lang="cs-CZ" dirty="0" err="1" smtClean="0">
                <a:effectLst/>
                <a:latin typeface="Times New Roman" panose="02020603050405020304" pitchFamily="18" charset="0"/>
                <a:ea typeface="MS Mincho" panose="02020609040205080304" pitchFamily="49" charset="-128"/>
              </a:rPr>
              <a:t>geocentru</a:t>
            </a:r>
            <a:r>
              <a:rPr lang="cs-CZ" dirty="0" smtClean="0">
                <a:effectLst/>
                <a:latin typeface="Times New Roman" panose="02020603050405020304" pitchFamily="18" charset="0"/>
                <a:ea typeface="MS Mincho" panose="02020609040205080304" pitchFamily="49" charset="-128"/>
              </a:rPr>
              <a:t>, </a:t>
            </a:r>
            <a:r>
              <a:rPr lang="cs-CZ" i="1" dirty="0" smtClean="0">
                <a:effectLst/>
                <a:latin typeface="Times New Roman" panose="02020603050405020304" pitchFamily="18" charset="0"/>
                <a:ea typeface="MS Mincho" panose="02020609040205080304" pitchFamily="49" charset="-128"/>
              </a:rPr>
              <a:t>x</a:t>
            </a:r>
            <a:r>
              <a:rPr lang="cs-CZ" dirty="0" smtClean="0">
                <a:effectLst/>
                <a:latin typeface="Times New Roman" panose="02020603050405020304" pitchFamily="18" charset="0"/>
                <a:ea typeface="MS Mincho" panose="02020609040205080304" pitchFamily="49" charset="-128"/>
              </a:rPr>
              <a:t> míří na sever a </a:t>
            </a:r>
            <a:r>
              <a:rPr lang="cs-CZ" i="1" dirty="0" smtClean="0">
                <a:effectLst/>
                <a:latin typeface="Times New Roman" panose="02020603050405020304" pitchFamily="18" charset="0"/>
                <a:ea typeface="MS Mincho" panose="02020609040205080304" pitchFamily="49" charset="-128"/>
              </a:rPr>
              <a:t>y</a:t>
            </a:r>
            <a:r>
              <a:rPr lang="cs-CZ" dirty="0" smtClean="0">
                <a:effectLst/>
                <a:latin typeface="Times New Roman" panose="02020603050405020304" pitchFamily="18" charset="0"/>
                <a:ea typeface="MS Mincho" panose="02020609040205080304" pitchFamily="49" charset="-128"/>
              </a:rPr>
              <a:t> na západ </a:t>
            </a:r>
            <a:endParaRPr lang="cs-CZ" dirty="0"/>
          </a:p>
        </p:txBody>
      </p:sp>
      <mc:AlternateContent xmlns:mc="http://schemas.openxmlformats.org/markup-compatibility/2006" xmlns:a14="http://schemas.microsoft.com/office/drawing/2010/main">
        <mc:Choice Requires="a14">
          <p:graphicFrame>
            <p:nvGraphicFramePr>
              <p:cNvPr id="3" name="Tabulka 2"/>
              <p:cNvGraphicFramePr>
                <a:graphicFrameLocks noGrp="1"/>
              </p:cNvGraphicFramePr>
              <p:nvPr>
                <p:extLst>
                  <p:ext uri="{D42A27DB-BD31-4B8C-83A1-F6EECF244321}">
                    <p14:modId xmlns:p14="http://schemas.microsoft.com/office/powerpoint/2010/main" val="539298888"/>
                  </p:ext>
                </p:extLst>
              </p:nvPr>
            </p:nvGraphicFramePr>
            <p:xfrm>
              <a:off x="1187624" y="2420888"/>
              <a:ext cx="7348286" cy="1486218"/>
            </p:xfrm>
            <a:graphic>
              <a:graphicData uri="http://schemas.openxmlformats.org/drawingml/2006/table">
                <a:tbl>
                  <a:tblPr firstRow="1" firstCol="1" bandRow="1" bandCol="1">
                    <a:tableStyleId>{5C22544A-7EE6-4342-B048-85BDC9FD1C3A}</a:tableStyleId>
                  </a:tblPr>
                  <a:tblGrid>
                    <a:gridCol w="191826"/>
                    <a:gridCol w="7156460"/>
                  </a:tblGrid>
                  <a:tr h="1422751">
                    <a:tc>
                      <a:txBody>
                        <a:bodyPr/>
                        <a:lstStyle/>
                        <a:p>
                          <a:pPr algn="just">
                            <a:lnSpc>
                              <a:spcPct val="150000"/>
                            </a:lnSpc>
                            <a:spcAft>
                              <a:spcPts val="600"/>
                            </a:spcAft>
                          </a:pPr>
                          <a:r>
                            <a:rPr lang="cs-CZ" sz="1600" dirty="0">
                              <a:solidFill>
                                <a:schemeClr val="tx1"/>
                              </a:solidFill>
                              <a:effectLst/>
                            </a:rPr>
                            <a:t> </a:t>
                          </a:r>
                        </a:p>
                        <a:p>
                          <a:pPr algn="just">
                            <a:lnSpc>
                              <a:spcPct val="150000"/>
                            </a:lnSpc>
                            <a:spcAft>
                              <a:spcPts val="600"/>
                            </a:spcAft>
                          </a:pPr>
                          <a:r>
                            <a:rPr lang="cs-CZ" sz="1600" dirty="0">
                              <a:solidFill>
                                <a:schemeClr val="tx1"/>
                              </a:solidFill>
                              <a:effectLst/>
                            </a:rPr>
                            <a:t> </a:t>
                          </a:r>
                        </a:p>
                        <a:p>
                          <a:pPr algn="just">
                            <a:lnSpc>
                              <a:spcPct val="150000"/>
                            </a:lnSpc>
                            <a:spcAft>
                              <a:spcPts val="600"/>
                            </a:spcAft>
                          </a:pPr>
                          <a:r>
                            <a:rPr lang="cs-CZ" sz="1600" dirty="0">
                              <a:solidFill>
                                <a:schemeClr val="tx1"/>
                              </a:solidFill>
                              <a:effectLst/>
                            </a:rPr>
                            <a:t> </a:t>
                          </a:r>
                          <a:endParaRPr lang="cs-CZ" sz="1600" dirty="0">
                            <a:solidFill>
                              <a:schemeClr val="tx1"/>
                            </a:solidFill>
                            <a:effectLst/>
                            <a:latin typeface="Times New Roman" panose="02020603050405020304" pitchFamily="18" charset="0"/>
                            <a:ea typeface="MS Mincho" panose="02020609040205080304" pitchFamily="49" charset="-128"/>
                          </a:endParaRPr>
                        </a:p>
                      </a:txBody>
                      <a:tcPr marL="38763" marR="38763" marT="0" marB="0"/>
                    </a:tc>
                    <a:tc>
                      <a:txBody>
                        <a:bodyPr/>
                        <a:lstStyle/>
                        <a:p>
                          <a:pPr algn="just">
                            <a:lnSpc>
                              <a:spcPct val="115000"/>
                            </a:lnSpc>
                            <a:spcBef>
                              <a:spcPts val="720"/>
                            </a:spcBef>
                            <a:spcAft>
                              <a:spcPts val="0"/>
                            </a:spcAft>
                          </a:pPr>
                          <a14:m>
                            <m:oMath xmlns:m="http://schemas.openxmlformats.org/officeDocument/2006/math">
                              <m:r>
                                <a:rPr lang="cs-CZ" sz="1600" smtClean="0">
                                  <a:solidFill>
                                    <a:schemeClr val="tx1"/>
                                  </a:solidFill>
                                  <a:effectLst/>
                                  <a:latin typeface="Cambria Math" panose="02040503050406030204" pitchFamily="18" charset="0"/>
                                </a:rPr>
                                <m:t>𝚪</m:t>
                              </m:r>
                            </m:oMath>
                          </a14:m>
                          <a:r>
                            <a:rPr lang="cs-CZ" sz="1600" dirty="0">
                              <a:solidFill>
                                <a:schemeClr val="tx1"/>
                              </a:solidFill>
                              <a:effectLst/>
                            </a:rPr>
                            <a:t>= </a:t>
                          </a:r>
                          <a14:m>
                            <m:oMath xmlns:m="http://schemas.openxmlformats.org/officeDocument/2006/math">
                              <m:d>
                                <m:dPr>
                                  <m:begChr m:val="["/>
                                  <m:endChr m:val="]"/>
                                  <m:ctrlPr>
                                    <a:rPr lang="cs-CZ" sz="1600" i="1">
                                      <a:solidFill>
                                        <a:schemeClr val="tx1"/>
                                      </a:solidFill>
                                      <a:effectLst/>
                                      <a:latin typeface="Cambria Math" panose="02040503050406030204" pitchFamily="18" charset="0"/>
                                    </a:rPr>
                                  </m:ctrlPr>
                                </m:dPr>
                                <m:e>
                                  <m:m>
                                    <m:mPr>
                                      <m:mcs>
                                        <m:mc>
                                          <m:mcPr>
                                            <m:count m:val="3"/>
                                            <m:mcJc m:val="center"/>
                                          </m:mcPr>
                                        </m:mc>
                                      </m:mcs>
                                      <m:ctrlPr>
                                        <a:rPr lang="cs-CZ" sz="1600" i="1">
                                          <a:solidFill>
                                            <a:schemeClr val="tx1"/>
                                          </a:solidFill>
                                          <a:effectLst/>
                                          <a:latin typeface="Cambria Math" panose="02040503050406030204" pitchFamily="18" charset="0"/>
                                        </a:rPr>
                                      </m:ctrlPr>
                                    </m:mPr>
                                    <m:mr>
                                      <m:e>
                                        <m:sSub>
                                          <m:sSubPr>
                                            <m:ctrlPr>
                                              <a:rPr lang="cs-CZ" sz="1600" i="1">
                                                <a:solidFill>
                                                  <a:schemeClr val="tx1"/>
                                                </a:solidFill>
                                                <a:effectLst/>
                                                <a:latin typeface="Cambria Math" panose="02040503050406030204" pitchFamily="18" charset="0"/>
                                              </a:rPr>
                                            </m:ctrlPr>
                                          </m:sSubPr>
                                          <m:e>
                                            <m:r>
                                              <a:rPr lang="cs-CZ" sz="1600">
                                                <a:solidFill>
                                                  <a:schemeClr val="tx1"/>
                                                </a:solidFill>
                                                <a:effectLst/>
                                                <a:latin typeface="Cambria Math" panose="02040503050406030204" pitchFamily="18" charset="0"/>
                                              </a:rPr>
                                              <m:t>𝑇</m:t>
                                            </m:r>
                                          </m:e>
                                          <m:sub>
                                            <m:r>
                                              <a:rPr lang="cs-CZ" sz="1600">
                                                <a:solidFill>
                                                  <a:schemeClr val="tx1"/>
                                                </a:solidFill>
                                                <a:effectLst/>
                                                <a:latin typeface="Cambria Math" panose="02040503050406030204" pitchFamily="18" charset="0"/>
                                              </a:rPr>
                                              <m:t>𝑥𝑥</m:t>
                                            </m:r>
                                          </m:sub>
                                        </m:sSub>
                                      </m:e>
                                      <m:e>
                                        <m:sSub>
                                          <m:sSubPr>
                                            <m:ctrlPr>
                                              <a:rPr lang="cs-CZ" sz="1600" i="1">
                                                <a:solidFill>
                                                  <a:schemeClr val="tx1"/>
                                                </a:solidFill>
                                                <a:effectLst/>
                                                <a:latin typeface="Cambria Math" panose="02040503050406030204" pitchFamily="18" charset="0"/>
                                              </a:rPr>
                                            </m:ctrlPr>
                                          </m:sSubPr>
                                          <m:e>
                                            <m:r>
                                              <a:rPr lang="cs-CZ" sz="1600">
                                                <a:solidFill>
                                                  <a:schemeClr val="tx1"/>
                                                </a:solidFill>
                                                <a:effectLst/>
                                                <a:latin typeface="Cambria Math" panose="02040503050406030204" pitchFamily="18" charset="0"/>
                                              </a:rPr>
                                              <m:t>𝑇</m:t>
                                            </m:r>
                                          </m:e>
                                          <m:sub>
                                            <m:r>
                                              <a:rPr lang="cs-CZ" sz="1600">
                                                <a:solidFill>
                                                  <a:schemeClr val="tx1"/>
                                                </a:solidFill>
                                                <a:effectLst/>
                                                <a:latin typeface="Cambria Math" panose="02040503050406030204" pitchFamily="18" charset="0"/>
                                              </a:rPr>
                                              <m:t>𝑥𝑦</m:t>
                                            </m:r>
                                          </m:sub>
                                        </m:sSub>
                                      </m:e>
                                      <m:e>
                                        <m:sSub>
                                          <m:sSubPr>
                                            <m:ctrlPr>
                                              <a:rPr lang="cs-CZ" sz="1600" i="1">
                                                <a:solidFill>
                                                  <a:schemeClr val="tx1"/>
                                                </a:solidFill>
                                                <a:effectLst/>
                                                <a:latin typeface="Cambria Math" panose="02040503050406030204" pitchFamily="18" charset="0"/>
                                              </a:rPr>
                                            </m:ctrlPr>
                                          </m:sSubPr>
                                          <m:e>
                                            <m:r>
                                              <a:rPr lang="cs-CZ" sz="1600">
                                                <a:solidFill>
                                                  <a:schemeClr val="tx1"/>
                                                </a:solidFill>
                                                <a:effectLst/>
                                                <a:latin typeface="Cambria Math" panose="02040503050406030204" pitchFamily="18" charset="0"/>
                                              </a:rPr>
                                              <m:t>𝑇</m:t>
                                            </m:r>
                                          </m:e>
                                          <m:sub>
                                            <m:r>
                                              <a:rPr lang="cs-CZ" sz="1600">
                                                <a:solidFill>
                                                  <a:schemeClr val="tx1"/>
                                                </a:solidFill>
                                                <a:effectLst/>
                                                <a:latin typeface="Cambria Math" panose="02040503050406030204" pitchFamily="18" charset="0"/>
                                              </a:rPr>
                                              <m:t>𝑥𝑧</m:t>
                                            </m:r>
                                          </m:sub>
                                        </m:sSub>
                                      </m:e>
                                    </m:mr>
                                    <m:mr>
                                      <m:e>
                                        <m:sSub>
                                          <m:sSubPr>
                                            <m:ctrlPr>
                                              <a:rPr lang="cs-CZ" sz="1600" i="1">
                                                <a:solidFill>
                                                  <a:schemeClr val="tx1"/>
                                                </a:solidFill>
                                                <a:effectLst/>
                                                <a:latin typeface="Cambria Math" panose="02040503050406030204" pitchFamily="18" charset="0"/>
                                              </a:rPr>
                                            </m:ctrlPr>
                                          </m:sSubPr>
                                          <m:e>
                                            <m:r>
                                              <a:rPr lang="cs-CZ" sz="1600">
                                                <a:solidFill>
                                                  <a:schemeClr val="tx1"/>
                                                </a:solidFill>
                                                <a:effectLst/>
                                                <a:latin typeface="Cambria Math" panose="02040503050406030204" pitchFamily="18" charset="0"/>
                                              </a:rPr>
                                              <m:t>𝑇</m:t>
                                            </m:r>
                                          </m:e>
                                          <m:sub>
                                            <m:r>
                                              <a:rPr lang="cs-CZ" sz="1600">
                                                <a:solidFill>
                                                  <a:schemeClr val="tx1"/>
                                                </a:solidFill>
                                                <a:effectLst/>
                                                <a:latin typeface="Cambria Math" panose="02040503050406030204" pitchFamily="18" charset="0"/>
                                              </a:rPr>
                                              <m:t>𝑦𝑥</m:t>
                                            </m:r>
                                          </m:sub>
                                        </m:sSub>
                                      </m:e>
                                      <m:e>
                                        <m:sSub>
                                          <m:sSubPr>
                                            <m:ctrlPr>
                                              <a:rPr lang="cs-CZ" sz="1600" i="1">
                                                <a:solidFill>
                                                  <a:schemeClr val="tx1"/>
                                                </a:solidFill>
                                                <a:effectLst/>
                                                <a:latin typeface="Cambria Math" panose="02040503050406030204" pitchFamily="18" charset="0"/>
                                              </a:rPr>
                                            </m:ctrlPr>
                                          </m:sSubPr>
                                          <m:e>
                                            <m:r>
                                              <a:rPr lang="cs-CZ" sz="1600">
                                                <a:solidFill>
                                                  <a:schemeClr val="tx1"/>
                                                </a:solidFill>
                                                <a:effectLst/>
                                                <a:latin typeface="Cambria Math" panose="02040503050406030204" pitchFamily="18" charset="0"/>
                                              </a:rPr>
                                              <m:t>𝑇</m:t>
                                            </m:r>
                                          </m:e>
                                          <m:sub>
                                            <m:r>
                                              <a:rPr lang="cs-CZ" sz="1600">
                                                <a:solidFill>
                                                  <a:schemeClr val="tx1"/>
                                                </a:solidFill>
                                                <a:effectLst/>
                                                <a:latin typeface="Cambria Math" panose="02040503050406030204" pitchFamily="18" charset="0"/>
                                              </a:rPr>
                                              <m:t>𝑦𝑦</m:t>
                                            </m:r>
                                          </m:sub>
                                        </m:sSub>
                                      </m:e>
                                      <m:e>
                                        <m:sSub>
                                          <m:sSubPr>
                                            <m:ctrlPr>
                                              <a:rPr lang="cs-CZ" sz="1600" i="1">
                                                <a:solidFill>
                                                  <a:schemeClr val="tx1"/>
                                                </a:solidFill>
                                                <a:effectLst/>
                                                <a:latin typeface="Cambria Math" panose="02040503050406030204" pitchFamily="18" charset="0"/>
                                              </a:rPr>
                                            </m:ctrlPr>
                                          </m:sSubPr>
                                          <m:e>
                                            <m:r>
                                              <a:rPr lang="cs-CZ" sz="1600">
                                                <a:solidFill>
                                                  <a:schemeClr val="tx1"/>
                                                </a:solidFill>
                                                <a:effectLst/>
                                                <a:latin typeface="Cambria Math" panose="02040503050406030204" pitchFamily="18" charset="0"/>
                                              </a:rPr>
                                              <m:t>𝑇</m:t>
                                            </m:r>
                                          </m:e>
                                          <m:sub>
                                            <m:r>
                                              <a:rPr lang="cs-CZ" sz="1600">
                                                <a:solidFill>
                                                  <a:schemeClr val="tx1"/>
                                                </a:solidFill>
                                                <a:effectLst/>
                                                <a:latin typeface="Cambria Math" panose="02040503050406030204" pitchFamily="18" charset="0"/>
                                              </a:rPr>
                                              <m:t>𝑦𝑧</m:t>
                                            </m:r>
                                          </m:sub>
                                        </m:sSub>
                                      </m:e>
                                    </m:mr>
                                    <m:mr>
                                      <m:e>
                                        <m:sSub>
                                          <m:sSubPr>
                                            <m:ctrlPr>
                                              <a:rPr lang="cs-CZ" sz="1600" i="1">
                                                <a:solidFill>
                                                  <a:schemeClr val="tx1"/>
                                                </a:solidFill>
                                                <a:effectLst/>
                                                <a:latin typeface="Cambria Math" panose="02040503050406030204" pitchFamily="18" charset="0"/>
                                              </a:rPr>
                                            </m:ctrlPr>
                                          </m:sSubPr>
                                          <m:e>
                                            <m:r>
                                              <a:rPr lang="cs-CZ" sz="1600">
                                                <a:solidFill>
                                                  <a:schemeClr val="tx1"/>
                                                </a:solidFill>
                                                <a:effectLst/>
                                                <a:latin typeface="Cambria Math" panose="02040503050406030204" pitchFamily="18" charset="0"/>
                                              </a:rPr>
                                              <m:t>𝑇</m:t>
                                            </m:r>
                                          </m:e>
                                          <m:sub>
                                            <m:r>
                                              <a:rPr lang="cs-CZ" sz="1600">
                                                <a:solidFill>
                                                  <a:schemeClr val="tx1"/>
                                                </a:solidFill>
                                                <a:effectLst/>
                                                <a:latin typeface="Cambria Math" panose="02040503050406030204" pitchFamily="18" charset="0"/>
                                              </a:rPr>
                                              <m:t>𝑧𝑥</m:t>
                                            </m:r>
                                          </m:sub>
                                        </m:sSub>
                                      </m:e>
                                      <m:e>
                                        <m:sSub>
                                          <m:sSubPr>
                                            <m:ctrlPr>
                                              <a:rPr lang="cs-CZ" sz="1600" i="1">
                                                <a:solidFill>
                                                  <a:schemeClr val="tx1"/>
                                                </a:solidFill>
                                                <a:effectLst/>
                                                <a:latin typeface="Cambria Math" panose="02040503050406030204" pitchFamily="18" charset="0"/>
                                              </a:rPr>
                                            </m:ctrlPr>
                                          </m:sSubPr>
                                          <m:e>
                                            <m:r>
                                              <a:rPr lang="cs-CZ" sz="1600">
                                                <a:solidFill>
                                                  <a:schemeClr val="tx1"/>
                                                </a:solidFill>
                                                <a:effectLst/>
                                                <a:latin typeface="Cambria Math" panose="02040503050406030204" pitchFamily="18" charset="0"/>
                                              </a:rPr>
                                              <m:t>𝑇</m:t>
                                            </m:r>
                                          </m:e>
                                          <m:sub>
                                            <m:r>
                                              <a:rPr lang="cs-CZ" sz="1600">
                                                <a:solidFill>
                                                  <a:schemeClr val="tx1"/>
                                                </a:solidFill>
                                                <a:effectLst/>
                                                <a:latin typeface="Cambria Math" panose="02040503050406030204" pitchFamily="18" charset="0"/>
                                              </a:rPr>
                                              <m:t>𝑧𝑦</m:t>
                                            </m:r>
                                          </m:sub>
                                        </m:sSub>
                                      </m:e>
                                      <m:e>
                                        <m:sSub>
                                          <m:sSubPr>
                                            <m:ctrlPr>
                                              <a:rPr lang="cs-CZ" sz="1600" i="1">
                                                <a:solidFill>
                                                  <a:schemeClr val="tx1"/>
                                                </a:solidFill>
                                                <a:effectLst/>
                                                <a:latin typeface="Cambria Math" panose="02040503050406030204" pitchFamily="18" charset="0"/>
                                              </a:rPr>
                                            </m:ctrlPr>
                                          </m:sSubPr>
                                          <m:e>
                                            <m:r>
                                              <a:rPr lang="cs-CZ" sz="1600">
                                                <a:solidFill>
                                                  <a:schemeClr val="tx1"/>
                                                </a:solidFill>
                                                <a:effectLst/>
                                                <a:latin typeface="Cambria Math" panose="02040503050406030204" pitchFamily="18" charset="0"/>
                                              </a:rPr>
                                              <m:t>𝑇</m:t>
                                            </m:r>
                                          </m:e>
                                          <m:sub>
                                            <m:r>
                                              <a:rPr lang="cs-CZ" sz="1600">
                                                <a:solidFill>
                                                  <a:schemeClr val="tx1"/>
                                                </a:solidFill>
                                                <a:effectLst/>
                                                <a:latin typeface="Cambria Math" panose="02040503050406030204" pitchFamily="18" charset="0"/>
                                              </a:rPr>
                                              <m:t>𝑧𝑧</m:t>
                                            </m:r>
                                          </m:sub>
                                        </m:sSub>
                                      </m:e>
                                    </m:mr>
                                  </m:m>
                                </m:e>
                              </m:d>
                            </m:oMath>
                          </a14:m>
                          <a:r>
                            <a:rPr lang="cs-CZ" sz="1600" dirty="0">
                              <a:solidFill>
                                <a:schemeClr val="tx1"/>
                              </a:solidFill>
                              <a:effectLst/>
                            </a:rPr>
                            <a:t> = </a:t>
                          </a:r>
                          <a14:m>
                            <m:oMath xmlns:m="http://schemas.openxmlformats.org/officeDocument/2006/math">
                              <m:d>
                                <m:dPr>
                                  <m:begChr m:val="["/>
                                  <m:endChr m:val="]"/>
                                  <m:ctrlPr>
                                    <a:rPr lang="cs-CZ" sz="1600" i="1">
                                      <a:solidFill>
                                        <a:schemeClr val="tx1"/>
                                      </a:solidFill>
                                      <a:effectLst/>
                                      <a:latin typeface="Cambria Math" panose="02040503050406030204" pitchFamily="18" charset="0"/>
                                    </a:rPr>
                                  </m:ctrlPr>
                                </m:dPr>
                                <m:e>
                                  <m:m>
                                    <m:mPr>
                                      <m:mcs>
                                        <m:mc>
                                          <m:mcPr>
                                            <m:count m:val="3"/>
                                            <m:mcJc m:val="center"/>
                                          </m:mcPr>
                                        </m:mc>
                                      </m:mcs>
                                      <m:ctrlPr>
                                        <a:rPr lang="cs-CZ" sz="1600" i="1">
                                          <a:solidFill>
                                            <a:schemeClr val="tx1"/>
                                          </a:solidFill>
                                          <a:effectLst/>
                                          <a:latin typeface="Cambria Math" panose="02040503050406030204" pitchFamily="18" charset="0"/>
                                        </a:rPr>
                                      </m:ctrlPr>
                                    </m:mPr>
                                    <m:mr>
                                      <m:e>
                                        <m:f>
                                          <m:fPr>
                                            <m:ctrlPr>
                                              <a:rPr lang="cs-CZ" sz="1600" i="1">
                                                <a:solidFill>
                                                  <a:schemeClr val="tx1"/>
                                                </a:solidFill>
                                                <a:effectLst/>
                                                <a:latin typeface="Cambria Math" panose="02040503050406030204" pitchFamily="18" charset="0"/>
                                              </a:rPr>
                                            </m:ctrlPr>
                                          </m:fPr>
                                          <m:num>
                                            <m:sSup>
                                              <m:sSupPr>
                                                <m:ctrlPr>
                                                  <a:rPr lang="cs-CZ" sz="1600" i="1">
                                                    <a:solidFill>
                                                      <a:schemeClr val="tx1"/>
                                                    </a:solidFill>
                                                    <a:effectLst/>
                                                    <a:latin typeface="Cambria Math" panose="02040503050406030204" pitchFamily="18" charset="0"/>
                                                  </a:rPr>
                                                </m:ctrlPr>
                                              </m:sSupPr>
                                              <m:e>
                                                <m:r>
                                                  <a:rPr lang="cs-CZ" sz="1600">
                                                    <a:solidFill>
                                                      <a:schemeClr val="tx1"/>
                                                    </a:solidFill>
                                                    <a:effectLst/>
                                                    <a:latin typeface="Cambria Math" panose="02040503050406030204" pitchFamily="18" charset="0"/>
                                                  </a:rPr>
                                                  <m:t>𝜕</m:t>
                                                </m:r>
                                              </m:e>
                                              <m:sup>
                                                <m:r>
                                                  <a:rPr lang="cs-CZ" sz="1600">
                                                    <a:solidFill>
                                                      <a:schemeClr val="tx1"/>
                                                    </a:solidFill>
                                                    <a:effectLst/>
                                                    <a:latin typeface="Cambria Math" panose="02040503050406030204" pitchFamily="18" charset="0"/>
                                                  </a:rPr>
                                                  <m:t>2</m:t>
                                                </m:r>
                                              </m:sup>
                                            </m:sSup>
                                            <m:r>
                                              <a:rPr lang="cs-CZ" sz="1600">
                                                <a:solidFill>
                                                  <a:schemeClr val="tx1"/>
                                                </a:solidFill>
                                                <a:effectLst/>
                                                <a:latin typeface="Cambria Math" panose="02040503050406030204" pitchFamily="18" charset="0"/>
                                              </a:rPr>
                                              <m:t>𝑉</m:t>
                                            </m:r>
                                          </m:num>
                                          <m:den>
                                            <m:r>
                                              <a:rPr lang="cs-CZ" sz="1600">
                                                <a:solidFill>
                                                  <a:schemeClr val="tx1"/>
                                                </a:solidFill>
                                                <a:effectLst/>
                                                <a:latin typeface="Cambria Math" panose="02040503050406030204" pitchFamily="18" charset="0"/>
                                              </a:rPr>
                                              <m:t>𝜕</m:t>
                                            </m:r>
                                            <m:sSup>
                                              <m:sSupPr>
                                                <m:ctrlPr>
                                                  <a:rPr lang="cs-CZ" sz="1600" i="1">
                                                    <a:solidFill>
                                                      <a:schemeClr val="tx1"/>
                                                    </a:solidFill>
                                                    <a:effectLst/>
                                                    <a:latin typeface="Cambria Math" panose="02040503050406030204" pitchFamily="18" charset="0"/>
                                                  </a:rPr>
                                                </m:ctrlPr>
                                              </m:sSupPr>
                                              <m:e>
                                                <m:r>
                                                  <a:rPr lang="cs-CZ" sz="1600">
                                                    <a:solidFill>
                                                      <a:schemeClr val="tx1"/>
                                                    </a:solidFill>
                                                    <a:effectLst/>
                                                    <a:latin typeface="Cambria Math" panose="02040503050406030204" pitchFamily="18" charset="0"/>
                                                  </a:rPr>
                                                  <m:t>𝑥</m:t>
                                                </m:r>
                                              </m:e>
                                              <m:sup>
                                                <m:r>
                                                  <a:rPr lang="cs-CZ" sz="1600">
                                                    <a:solidFill>
                                                      <a:schemeClr val="tx1"/>
                                                    </a:solidFill>
                                                    <a:effectLst/>
                                                    <a:latin typeface="Cambria Math" panose="02040503050406030204" pitchFamily="18" charset="0"/>
                                                  </a:rPr>
                                                  <m:t>2</m:t>
                                                </m:r>
                                              </m:sup>
                                            </m:sSup>
                                          </m:den>
                                        </m:f>
                                      </m:e>
                                      <m:e>
                                        <m:f>
                                          <m:fPr>
                                            <m:ctrlPr>
                                              <a:rPr lang="cs-CZ" sz="1600" i="1">
                                                <a:solidFill>
                                                  <a:schemeClr val="tx1"/>
                                                </a:solidFill>
                                                <a:effectLst/>
                                                <a:latin typeface="Cambria Math" panose="02040503050406030204" pitchFamily="18" charset="0"/>
                                              </a:rPr>
                                            </m:ctrlPr>
                                          </m:fPr>
                                          <m:num>
                                            <m:sSup>
                                              <m:sSupPr>
                                                <m:ctrlPr>
                                                  <a:rPr lang="cs-CZ" sz="1600" i="1">
                                                    <a:solidFill>
                                                      <a:schemeClr val="tx1"/>
                                                    </a:solidFill>
                                                    <a:effectLst/>
                                                    <a:latin typeface="Cambria Math" panose="02040503050406030204" pitchFamily="18" charset="0"/>
                                                  </a:rPr>
                                                </m:ctrlPr>
                                              </m:sSupPr>
                                              <m:e>
                                                <m:r>
                                                  <a:rPr lang="cs-CZ" sz="1600">
                                                    <a:solidFill>
                                                      <a:schemeClr val="tx1"/>
                                                    </a:solidFill>
                                                    <a:effectLst/>
                                                    <a:latin typeface="Cambria Math" panose="02040503050406030204" pitchFamily="18" charset="0"/>
                                                  </a:rPr>
                                                  <m:t>𝜕</m:t>
                                                </m:r>
                                              </m:e>
                                              <m:sup>
                                                <m:r>
                                                  <a:rPr lang="cs-CZ" sz="1600">
                                                    <a:solidFill>
                                                      <a:schemeClr val="tx1"/>
                                                    </a:solidFill>
                                                    <a:effectLst/>
                                                    <a:latin typeface="Cambria Math" panose="02040503050406030204" pitchFamily="18" charset="0"/>
                                                  </a:rPr>
                                                  <m:t>2</m:t>
                                                </m:r>
                                              </m:sup>
                                            </m:sSup>
                                            <m:r>
                                              <a:rPr lang="cs-CZ" sz="1600">
                                                <a:solidFill>
                                                  <a:schemeClr val="tx1"/>
                                                </a:solidFill>
                                                <a:effectLst/>
                                                <a:latin typeface="Cambria Math" panose="02040503050406030204" pitchFamily="18" charset="0"/>
                                              </a:rPr>
                                              <m:t>𝑉</m:t>
                                            </m:r>
                                          </m:num>
                                          <m:den>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𝑥</m:t>
                                            </m:r>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𝑦</m:t>
                                            </m:r>
                                          </m:den>
                                        </m:f>
                                      </m:e>
                                      <m:e>
                                        <m:f>
                                          <m:fPr>
                                            <m:ctrlPr>
                                              <a:rPr lang="cs-CZ" sz="1600" i="1">
                                                <a:solidFill>
                                                  <a:schemeClr val="tx1"/>
                                                </a:solidFill>
                                                <a:effectLst/>
                                                <a:latin typeface="Cambria Math" panose="02040503050406030204" pitchFamily="18" charset="0"/>
                                              </a:rPr>
                                            </m:ctrlPr>
                                          </m:fPr>
                                          <m:num>
                                            <m:sSup>
                                              <m:sSupPr>
                                                <m:ctrlPr>
                                                  <a:rPr lang="cs-CZ" sz="1600" i="1">
                                                    <a:solidFill>
                                                      <a:schemeClr val="tx1"/>
                                                    </a:solidFill>
                                                    <a:effectLst/>
                                                    <a:latin typeface="Cambria Math" panose="02040503050406030204" pitchFamily="18" charset="0"/>
                                                  </a:rPr>
                                                </m:ctrlPr>
                                              </m:sSupPr>
                                              <m:e>
                                                <m:r>
                                                  <a:rPr lang="cs-CZ" sz="1600">
                                                    <a:solidFill>
                                                      <a:schemeClr val="tx1"/>
                                                    </a:solidFill>
                                                    <a:effectLst/>
                                                    <a:latin typeface="Cambria Math" panose="02040503050406030204" pitchFamily="18" charset="0"/>
                                                  </a:rPr>
                                                  <m:t>𝜕</m:t>
                                                </m:r>
                                              </m:e>
                                              <m:sup>
                                                <m:r>
                                                  <a:rPr lang="cs-CZ" sz="1600">
                                                    <a:solidFill>
                                                      <a:schemeClr val="tx1"/>
                                                    </a:solidFill>
                                                    <a:effectLst/>
                                                    <a:latin typeface="Cambria Math" panose="02040503050406030204" pitchFamily="18" charset="0"/>
                                                  </a:rPr>
                                                  <m:t>2</m:t>
                                                </m:r>
                                              </m:sup>
                                            </m:sSup>
                                            <m:r>
                                              <a:rPr lang="cs-CZ" sz="1600">
                                                <a:solidFill>
                                                  <a:schemeClr val="tx1"/>
                                                </a:solidFill>
                                                <a:effectLst/>
                                                <a:latin typeface="Cambria Math" panose="02040503050406030204" pitchFamily="18" charset="0"/>
                                              </a:rPr>
                                              <m:t>𝑉</m:t>
                                            </m:r>
                                          </m:num>
                                          <m:den>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𝑥</m:t>
                                            </m:r>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𝑧</m:t>
                                            </m:r>
                                          </m:den>
                                        </m:f>
                                      </m:e>
                                    </m:mr>
                                    <m:mr>
                                      <m:e>
                                        <m:f>
                                          <m:fPr>
                                            <m:ctrlPr>
                                              <a:rPr lang="cs-CZ" sz="1600" i="1">
                                                <a:solidFill>
                                                  <a:schemeClr val="tx1"/>
                                                </a:solidFill>
                                                <a:effectLst/>
                                                <a:latin typeface="Cambria Math" panose="02040503050406030204" pitchFamily="18" charset="0"/>
                                              </a:rPr>
                                            </m:ctrlPr>
                                          </m:fPr>
                                          <m:num>
                                            <m:sSup>
                                              <m:sSupPr>
                                                <m:ctrlPr>
                                                  <a:rPr lang="cs-CZ" sz="1600" i="1">
                                                    <a:solidFill>
                                                      <a:schemeClr val="tx1"/>
                                                    </a:solidFill>
                                                    <a:effectLst/>
                                                    <a:latin typeface="Cambria Math" panose="02040503050406030204" pitchFamily="18" charset="0"/>
                                                  </a:rPr>
                                                </m:ctrlPr>
                                              </m:sSupPr>
                                              <m:e>
                                                <m:r>
                                                  <a:rPr lang="cs-CZ" sz="1600">
                                                    <a:solidFill>
                                                      <a:schemeClr val="tx1"/>
                                                    </a:solidFill>
                                                    <a:effectLst/>
                                                    <a:latin typeface="Cambria Math" panose="02040503050406030204" pitchFamily="18" charset="0"/>
                                                  </a:rPr>
                                                  <m:t>𝜕</m:t>
                                                </m:r>
                                              </m:e>
                                              <m:sup>
                                                <m:r>
                                                  <a:rPr lang="cs-CZ" sz="1600">
                                                    <a:solidFill>
                                                      <a:schemeClr val="tx1"/>
                                                    </a:solidFill>
                                                    <a:effectLst/>
                                                    <a:latin typeface="Cambria Math" panose="02040503050406030204" pitchFamily="18" charset="0"/>
                                                  </a:rPr>
                                                  <m:t>2</m:t>
                                                </m:r>
                                              </m:sup>
                                            </m:sSup>
                                            <m:r>
                                              <a:rPr lang="cs-CZ" sz="1600">
                                                <a:solidFill>
                                                  <a:schemeClr val="tx1"/>
                                                </a:solidFill>
                                                <a:effectLst/>
                                                <a:latin typeface="Cambria Math" panose="02040503050406030204" pitchFamily="18" charset="0"/>
                                              </a:rPr>
                                              <m:t>𝑉</m:t>
                                            </m:r>
                                          </m:num>
                                          <m:den>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𝑦</m:t>
                                            </m:r>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𝑥</m:t>
                                            </m:r>
                                          </m:den>
                                        </m:f>
                                      </m:e>
                                      <m:e>
                                        <m:f>
                                          <m:fPr>
                                            <m:ctrlPr>
                                              <a:rPr lang="cs-CZ" sz="1600" i="1">
                                                <a:solidFill>
                                                  <a:schemeClr val="tx1"/>
                                                </a:solidFill>
                                                <a:effectLst/>
                                                <a:latin typeface="Cambria Math" panose="02040503050406030204" pitchFamily="18" charset="0"/>
                                              </a:rPr>
                                            </m:ctrlPr>
                                          </m:fPr>
                                          <m:num>
                                            <m:sSup>
                                              <m:sSupPr>
                                                <m:ctrlPr>
                                                  <a:rPr lang="cs-CZ" sz="1600" i="1">
                                                    <a:solidFill>
                                                      <a:schemeClr val="tx1"/>
                                                    </a:solidFill>
                                                    <a:effectLst/>
                                                    <a:latin typeface="Cambria Math" panose="02040503050406030204" pitchFamily="18" charset="0"/>
                                                  </a:rPr>
                                                </m:ctrlPr>
                                              </m:sSupPr>
                                              <m:e>
                                                <m:r>
                                                  <a:rPr lang="cs-CZ" sz="1600">
                                                    <a:solidFill>
                                                      <a:schemeClr val="tx1"/>
                                                    </a:solidFill>
                                                    <a:effectLst/>
                                                    <a:latin typeface="Cambria Math" panose="02040503050406030204" pitchFamily="18" charset="0"/>
                                                  </a:rPr>
                                                  <m:t>𝜕</m:t>
                                                </m:r>
                                              </m:e>
                                              <m:sup>
                                                <m:r>
                                                  <a:rPr lang="cs-CZ" sz="1600">
                                                    <a:solidFill>
                                                      <a:schemeClr val="tx1"/>
                                                    </a:solidFill>
                                                    <a:effectLst/>
                                                    <a:latin typeface="Cambria Math" panose="02040503050406030204" pitchFamily="18" charset="0"/>
                                                  </a:rPr>
                                                  <m:t>2</m:t>
                                                </m:r>
                                              </m:sup>
                                            </m:sSup>
                                            <m:r>
                                              <a:rPr lang="cs-CZ" sz="1600">
                                                <a:solidFill>
                                                  <a:schemeClr val="tx1"/>
                                                </a:solidFill>
                                                <a:effectLst/>
                                                <a:latin typeface="Cambria Math" panose="02040503050406030204" pitchFamily="18" charset="0"/>
                                              </a:rPr>
                                              <m:t>𝑉</m:t>
                                            </m:r>
                                          </m:num>
                                          <m:den>
                                            <m:r>
                                              <a:rPr lang="cs-CZ" sz="1600">
                                                <a:solidFill>
                                                  <a:schemeClr val="tx1"/>
                                                </a:solidFill>
                                                <a:effectLst/>
                                                <a:latin typeface="Cambria Math" panose="02040503050406030204" pitchFamily="18" charset="0"/>
                                              </a:rPr>
                                              <m:t>𝜕</m:t>
                                            </m:r>
                                            <m:sSup>
                                              <m:sSupPr>
                                                <m:ctrlPr>
                                                  <a:rPr lang="cs-CZ" sz="1600" i="1">
                                                    <a:solidFill>
                                                      <a:schemeClr val="tx1"/>
                                                    </a:solidFill>
                                                    <a:effectLst/>
                                                    <a:latin typeface="Cambria Math" panose="02040503050406030204" pitchFamily="18" charset="0"/>
                                                  </a:rPr>
                                                </m:ctrlPr>
                                              </m:sSupPr>
                                              <m:e>
                                                <m:r>
                                                  <a:rPr lang="cs-CZ" sz="1600">
                                                    <a:solidFill>
                                                      <a:schemeClr val="tx1"/>
                                                    </a:solidFill>
                                                    <a:effectLst/>
                                                    <a:latin typeface="Cambria Math" panose="02040503050406030204" pitchFamily="18" charset="0"/>
                                                  </a:rPr>
                                                  <m:t>𝑦</m:t>
                                                </m:r>
                                              </m:e>
                                              <m:sup>
                                                <m:r>
                                                  <a:rPr lang="cs-CZ" sz="1600">
                                                    <a:solidFill>
                                                      <a:schemeClr val="tx1"/>
                                                    </a:solidFill>
                                                    <a:effectLst/>
                                                    <a:latin typeface="Cambria Math" panose="02040503050406030204" pitchFamily="18" charset="0"/>
                                                  </a:rPr>
                                                  <m:t>2</m:t>
                                                </m:r>
                                              </m:sup>
                                            </m:sSup>
                                          </m:den>
                                        </m:f>
                                      </m:e>
                                      <m:e>
                                        <m:f>
                                          <m:fPr>
                                            <m:ctrlPr>
                                              <a:rPr lang="cs-CZ" sz="1600" i="1">
                                                <a:solidFill>
                                                  <a:schemeClr val="tx1"/>
                                                </a:solidFill>
                                                <a:effectLst/>
                                                <a:latin typeface="Cambria Math" panose="02040503050406030204" pitchFamily="18" charset="0"/>
                                              </a:rPr>
                                            </m:ctrlPr>
                                          </m:fPr>
                                          <m:num>
                                            <m:sSup>
                                              <m:sSupPr>
                                                <m:ctrlPr>
                                                  <a:rPr lang="cs-CZ" sz="1600" i="1">
                                                    <a:solidFill>
                                                      <a:schemeClr val="tx1"/>
                                                    </a:solidFill>
                                                    <a:effectLst/>
                                                    <a:latin typeface="Cambria Math" panose="02040503050406030204" pitchFamily="18" charset="0"/>
                                                  </a:rPr>
                                                </m:ctrlPr>
                                              </m:sSupPr>
                                              <m:e>
                                                <m:r>
                                                  <a:rPr lang="cs-CZ" sz="1600">
                                                    <a:solidFill>
                                                      <a:schemeClr val="tx1"/>
                                                    </a:solidFill>
                                                    <a:effectLst/>
                                                    <a:latin typeface="Cambria Math" panose="02040503050406030204" pitchFamily="18" charset="0"/>
                                                  </a:rPr>
                                                  <m:t>𝜕</m:t>
                                                </m:r>
                                              </m:e>
                                              <m:sup>
                                                <m:r>
                                                  <a:rPr lang="cs-CZ" sz="1600">
                                                    <a:solidFill>
                                                      <a:schemeClr val="tx1"/>
                                                    </a:solidFill>
                                                    <a:effectLst/>
                                                    <a:latin typeface="Cambria Math" panose="02040503050406030204" pitchFamily="18" charset="0"/>
                                                  </a:rPr>
                                                  <m:t>2</m:t>
                                                </m:r>
                                              </m:sup>
                                            </m:sSup>
                                            <m:r>
                                              <a:rPr lang="cs-CZ" sz="1600">
                                                <a:solidFill>
                                                  <a:schemeClr val="tx1"/>
                                                </a:solidFill>
                                                <a:effectLst/>
                                                <a:latin typeface="Cambria Math" panose="02040503050406030204" pitchFamily="18" charset="0"/>
                                              </a:rPr>
                                              <m:t>𝑉</m:t>
                                            </m:r>
                                          </m:num>
                                          <m:den>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𝑦</m:t>
                                            </m:r>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𝑧</m:t>
                                            </m:r>
                                          </m:den>
                                        </m:f>
                                      </m:e>
                                    </m:mr>
                                    <m:mr>
                                      <m:e>
                                        <m:f>
                                          <m:fPr>
                                            <m:ctrlPr>
                                              <a:rPr lang="cs-CZ" sz="1600" i="1">
                                                <a:solidFill>
                                                  <a:schemeClr val="tx1"/>
                                                </a:solidFill>
                                                <a:effectLst/>
                                                <a:latin typeface="Cambria Math" panose="02040503050406030204" pitchFamily="18" charset="0"/>
                                              </a:rPr>
                                            </m:ctrlPr>
                                          </m:fPr>
                                          <m:num>
                                            <m:sSup>
                                              <m:sSupPr>
                                                <m:ctrlPr>
                                                  <a:rPr lang="cs-CZ" sz="1600" i="1">
                                                    <a:solidFill>
                                                      <a:schemeClr val="tx1"/>
                                                    </a:solidFill>
                                                    <a:effectLst/>
                                                    <a:latin typeface="Cambria Math" panose="02040503050406030204" pitchFamily="18" charset="0"/>
                                                  </a:rPr>
                                                </m:ctrlPr>
                                              </m:sSupPr>
                                              <m:e>
                                                <m:r>
                                                  <a:rPr lang="cs-CZ" sz="1600">
                                                    <a:solidFill>
                                                      <a:schemeClr val="tx1"/>
                                                    </a:solidFill>
                                                    <a:effectLst/>
                                                    <a:latin typeface="Cambria Math" panose="02040503050406030204" pitchFamily="18" charset="0"/>
                                                  </a:rPr>
                                                  <m:t>𝜕</m:t>
                                                </m:r>
                                              </m:e>
                                              <m:sup>
                                                <m:r>
                                                  <a:rPr lang="cs-CZ" sz="1600">
                                                    <a:solidFill>
                                                      <a:schemeClr val="tx1"/>
                                                    </a:solidFill>
                                                    <a:effectLst/>
                                                    <a:latin typeface="Cambria Math" panose="02040503050406030204" pitchFamily="18" charset="0"/>
                                                  </a:rPr>
                                                  <m:t>2</m:t>
                                                </m:r>
                                              </m:sup>
                                            </m:sSup>
                                            <m:r>
                                              <a:rPr lang="cs-CZ" sz="1600">
                                                <a:solidFill>
                                                  <a:schemeClr val="tx1"/>
                                                </a:solidFill>
                                                <a:effectLst/>
                                                <a:latin typeface="Cambria Math" panose="02040503050406030204" pitchFamily="18" charset="0"/>
                                              </a:rPr>
                                              <m:t>𝑉</m:t>
                                            </m:r>
                                          </m:num>
                                          <m:den>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𝑧</m:t>
                                            </m:r>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𝑥</m:t>
                                            </m:r>
                                          </m:den>
                                        </m:f>
                                      </m:e>
                                      <m:e>
                                        <m:f>
                                          <m:fPr>
                                            <m:ctrlPr>
                                              <a:rPr lang="cs-CZ" sz="1600" i="1">
                                                <a:solidFill>
                                                  <a:schemeClr val="tx1"/>
                                                </a:solidFill>
                                                <a:effectLst/>
                                                <a:latin typeface="Cambria Math" panose="02040503050406030204" pitchFamily="18" charset="0"/>
                                              </a:rPr>
                                            </m:ctrlPr>
                                          </m:fPr>
                                          <m:num>
                                            <m:sSup>
                                              <m:sSupPr>
                                                <m:ctrlPr>
                                                  <a:rPr lang="cs-CZ" sz="1600" i="1">
                                                    <a:solidFill>
                                                      <a:schemeClr val="tx1"/>
                                                    </a:solidFill>
                                                    <a:effectLst/>
                                                    <a:latin typeface="Cambria Math" panose="02040503050406030204" pitchFamily="18" charset="0"/>
                                                  </a:rPr>
                                                </m:ctrlPr>
                                              </m:sSupPr>
                                              <m:e>
                                                <m:r>
                                                  <a:rPr lang="cs-CZ" sz="1600">
                                                    <a:solidFill>
                                                      <a:schemeClr val="tx1"/>
                                                    </a:solidFill>
                                                    <a:effectLst/>
                                                    <a:latin typeface="Cambria Math" panose="02040503050406030204" pitchFamily="18" charset="0"/>
                                                  </a:rPr>
                                                  <m:t>𝜕</m:t>
                                                </m:r>
                                              </m:e>
                                              <m:sup>
                                                <m:r>
                                                  <a:rPr lang="cs-CZ" sz="1600">
                                                    <a:solidFill>
                                                      <a:schemeClr val="tx1"/>
                                                    </a:solidFill>
                                                    <a:effectLst/>
                                                    <a:latin typeface="Cambria Math" panose="02040503050406030204" pitchFamily="18" charset="0"/>
                                                  </a:rPr>
                                                  <m:t>2</m:t>
                                                </m:r>
                                              </m:sup>
                                            </m:sSup>
                                            <m:r>
                                              <a:rPr lang="cs-CZ" sz="1600">
                                                <a:solidFill>
                                                  <a:schemeClr val="tx1"/>
                                                </a:solidFill>
                                                <a:effectLst/>
                                                <a:latin typeface="Cambria Math" panose="02040503050406030204" pitchFamily="18" charset="0"/>
                                              </a:rPr>
                                              <m:t>𝑉</m:t>
                                            </m:r>
                                          </m:num>
                                          <m:den>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𝑧</m:t>
                                            </m:r>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𝑦</m:t>
                                            </m:r>
                                          </m:den>
                                        </m:f>
                                      </m:e>
                                      <m:e>
                                        <m:f>
                                          <m:fPr>
                                            <m:ctrlPr>
                                              <a:rPr lang="cs-CZ" sz="1600" i="1">
                                                <a:solidFill>
                                                  <a:schemeClr val="tx1"/>
                                                </a:solidFill>
                                                <a:effectLst/>
                                                <a:latin typeface="Cambria Math" panose="02040503050406030204" pitchFamily="18" charset="0"/>
                                              </a:rPr>
                                            </m:ctrlPr>
                                          </m:fPr>
                                          <m:num>
                                            <m:sSup>
                                              <m:sSupPr>
                                                <m:ctrlPr>
                                                  <a:rPr lang="cs-CZ" sz="1600" i="1">
                                                    <a:solidFill>
                                                      <a:schemeClr val="tx1"/>
                                                    </a:solidFill>
                                                    <a:effectLst/>
                                                    <a:latin typeface="Cambria Math" panose="02040503050406030204" pitchFamily="18" charset="0"/>
                                                  </a:rPr>
                                                </m:ctrlPr>
                                              </m:sSupPr>
                                              <m:e>
                                                <m:r>
                                                  <a:rPr lang="cs-CZ" sz="1600">
                                                    <a:solidFill>
                                                      <a:schemeClr val="tx1"/>
                                                    </a:solidFill>
                                                    <a:effectLst/>
                                                    <a:latin typeface="Cambria Math" panose="02040503050406030204" pitchFamily="18" charset="0"/>
                                                  </a:rPr>
                                                  <m:t>𝜕</m:t>
                                                </m:r>
                                              </m:e>
                                              <m:sup>
                                                <m:r>
                                                  <a:rPr lang="cs-CZ" sz="1600">
                                                    <a:solidFill>
                                                      <a:schemeClr val="tx1"/>
                                                    </a:solidFill>
                                                    <a:effectLst/>
                                                    <a:latin typeface="Cambria Math" panose="02040503050406030204" pitchFamily="18" charset="0"/>
                                                  </a:rPr>
                                                  <m:t>2</m:t>
                                                </m:r>
                                              </m:sup>
                                            </m:sSup>
                                            <m:r>
                                              <a:rPr lang="cs-CZ" sz="1600">
                                                <a:solidFill>
                                                  <a:schemeClr val="tx1"/>
                                                </a:solidFill>
                                                <a:effectLst/>
                                                <a:latin typeface="Cambria Math" panose="02040503050406030204" pitchFamily="18" charset="0"/>
                                              </a:rPr>
                                              <m:t>𝑉</m:t>
                                            </m:r>
                                          </m:num>
                                          <m:den>
                                            <m:r>
                                              <a:rPr lang="cs-CZ" sz="1600">
                                                <a:solidFill>
                                                  <a:schemeClr val="tx1"/>
                                                </a:solidFill>
                                                <a:effectLst/>
                                                <a:latin typeface="Cambria Math" panose="02040503050406030204" pitchFamily="18" charset="0"/>
                                              </a:rPr>
                                              <m:t>𝜕</m:t>
                                            </m:r>
                                            <m:sSup>
                                              <m:sSupPr>
                                                <m:ctrlPr>
                                                  <a:rPr lang="cs-CZ" sz="1600" i="1">
                                                    <a:solidFill>
                                                      <a:schemeClr val="tx1"/>
                                                    </a:solidFill>
                                                    <a:effectLst/>
                                                    <a:latin typeface="Cambria Math" panose="02040503050406030204" pitchFamily="18" charset="0"/>
                                                  </a:rPr>
                                                </m:ctrlPr>
                                              </m:sSupPr>
                                              <m:e>
                                                <m:r>
                                                  <a:rPr lang="cs-CZ" sz="1600">
                                                    <a:solidFill>
                                                      <a:schemeClr val="tx1"/>
                                                    </a:solidFill>
                                                    <a:effectLst/>
                                                    <a:latin typeface="Cambria Math" panose="02040503050406030204" pitchFamily="18" charset="0"/>
                                                  </a:rPr>
                                                  <m:t>𝑧</m:t>
                                                </m:r>
                                              </m:e>
                                              <m:sup>
                                                <m:r>
                                                  <a:rPr lang="cs-CZ" sz="1600">
                                                    <a:solidFill>
                                                      <a:schemeClr val="tx1"/>
                                                    </a:solidFill>
                                                    <a:effectLst/>
                                                    <a:latin typeface="Cambria Math" panose="02040503050406030204" pitchFamily="18" charset="0"/>
                                                  </a:rPr>
                                                  <m:t>2</m:t>
                                                </m:r>
                                              </m:sup>
                                            </m:sSup>
                                          </m:den>
                                        </m:f>
                                      </m:e>
                                    </m:mr>
                                  </m:m>
                                </m:e>
                              </m:d>
                              <m:r>
                                <a:rPr lang="cs-CZ" sz="1600">
                                  <a:solidFill>
                                    <a:schemeClr val="tx1"/>
                                  </a:solidFill>
                                  <a:effectLst/>
                                  <a:latin typeface="Cambria Math" panose="02040503050406030204" pitchFamily="18" charset="0"/>
                                </a:rPr>
                                <m:t> </m:t>
                              </m:r>
                            </m:oMath>
                          </a14:m>
                          <a:r>
                            <a:rPr lang="cs-CZ" sz="1600" dirty="0">
                              <a:solidFill>
                                <a:schemeClr val="tx1"/>
                              </a:solidFill>
                              <a:effectLst/>
                            </a:rPr>
                            <a:t> .                                           (2)</a:t>
                          </a:r>
                          <a:endParaRPr lang="cs-CZ" sz="1600" dirty="0">
                            <a:solidFill>
                              <a:schemeClr val="tx1"/>
                            </a:solidFill>
                            <a:effectLst/>
                            <a:latin typeface="Times New Roman" panose="02020603050405020304" pitchFamily="18" charset="0"/>
                            <a:ea typeface="MS Mincho" panose="02020609040205080304" pitchFamily="49" charset="-128"/>
                          </a:endParaRPr>
                        </a:p>
                      </a:txBody>
                      <a:tcPr marL="38763" marR="38763" marT="0" marB="0" anchor="ctr">
                        <a:noFill/>
                      </a:tcPr>
                    </a:tc>
                  </a:tr>
                </a:tbl>
              </a:graphicData>
            </a:graphic>
          </p:graphicFrame>
        </mc:Choice>
        <mc:Fallback xmlns="">
          <p:graphicFrame>
            <p:nvGraphicFramePr>
              <p:cNvPr id="3" name="Tabulka 2"/>
              <p:cNvGraphicFramePr>
                <a:graphicFrameLocks noGrp="1"/>
              </p:cNvGraphicFramePr>
              <p:nvPr>
                <p:extLst>
                  <p:ext uri="{D42A27DB-BD31-4B8C-83A1-F6EECF244321}">
                    <p14:modId xmlns:p14="http://schemas.microsoft.com/office/powerpoint/2010/main" val="539298888"/>
                  </p:ext>
                </p:extLst>
              </p:nvPr>
            </p:nvGraphicFramePr>
            <p:xfrm>
              <a:off x="1187624" y="2420888"/>
              <a:ext cx="7348286" cy="1486218"/>
            </p:xfrm>
            <a:graphic>
              <a:graphicData uri="http://schemas.openxmlformats.org/drawingml/2006/table">
                <a:tbl>
                  <a:tblPr firstRow="1" firstCol="1" bandRow="1" bandCol="1">
                    <a:tableStyleId>{5C22544A-7EE6-4342-B048-85BDC9FD1C3A}</a:tableStyleId>
                  </a:tblPr>
                  <a:tblGrid>
                    <a:gridCol w="191826"/>
                    <a:gridCol w="7156460"/>
                  </a:tblGrid>
                  <a:tr h="1486218">
                    <a:tc>
                      <a:txBody>
                        <a:bodyPr/>
                        <a:lstStyle/>
                        <a:p>
                          <a:pPr algn="just">
                            <a:lnSpc>
                              <a:spcPct val="150000"/>
                            </a:lnSpc>
                            <a:spcAft>
                              <a:spcPts val="600"/>
                            </a:spcAft>
                          </a:pPr>
                          <a:r>
                            <a:rPr lang="cs-CZ" sz="1600" dirty="0">
                              <a:solidFill>
                                <a:schemeClr val="tx1"/>
                              </a:solidFill>
                              <a:effectLst/>
                            </a:rPr>
                            <a:t> </a:t>
                          </a:r>
                        </a:p>
                        <a:p>
                          <a:pPr algn="just">
                            <a:lnSpc>
                              <a:spcPct val="150000"/>
                            </a:lnSpc>
                            <a:spcAft>
                              <a:spcPts val="600"/>
                            </a:spcAft>
                          </a:pPr>
                          <a:r>
                            <a:rPr lang="cs-CZ" sz="1600" dirty="0">
                              <a:solidFill>
                                <a:schemeClr val="tx1"/>
                              </a:solidFill>
                              <a:effectLst/>
                            </a:rPr>
                            <a:t> </a:t>
                          </a:r>
                        </a:p>
                        <a:p>
                          <a:pPr algn="just">
                            <a:lnSpc>
                              <a:spcPct val="150000"/>
                            </a:lnSpc>
                            <a:spcAft>
                              <a:spcPts val="600"/>
                            </a:spcAft>
                          </a:pPr>
                          <a:r>
                            <a:rPr lang="cs-CZ" sz="1600" dirty="0">
                              <a:solidFill>
                                <a:schemeClr val="tx1"/>
                              </a:solidFill>
                              <a:effectLst/>
                            </a:rPr>
                            <a:t> </a:t>
                          </a:r>
                          <a:endParaRPr lang="cs-CZ" sz="1600" dirty="0">
                            <a:solidFill>
                              <a:schemeClr val="tx1"/>
                            </a:solidFill>
                            <a:effectLst/>
                            <a:latin typeface="Times New Roman" panose="02020603050405020304" pitchFamily="18" charset="0"/>
                            <a:ea typeface="MS Mincho" panose="02020609040205080304" pitchFamily="49" charset="-128"/>
                          </a:endParaRPr>
                        </a:p>
                      </a:txBody>
                      <a:tcPr marL="38763" marR="38763" marT="0" marB="0"/>
                    </a:tc>
                    <a:tc>
                      <a:txBody>
                        <a:bodyPr/>
                        <a:lstStyle/>
                        <a:p>
                          <a:endParaRPr lang="cs-CZ"/>
                        </a:p>
                      </a:txBody>
                      <a:tcPr marL="38763" marR="38763" marT="0" marB="0" anchor="ctr">
                        <a:blipFill rotWithShape="0">
                          <a:blip r:embed="rId3"/>
                          <a:stretch>
                            <a:fillRect l="-2809" t="-410" r="-340" b="-2049"/>
                          </a:stretch>
                        </a:blipFill>
                      </a:tcPr>
                    </a:tc>
                  </a:tr>
                </a:tbl>
              </a:graphicData>
            </a:graphic>
          </p:graphicFrame>
        </mc:Fallback>
      </mc:AlternateContent>
      <p:sp>
        <p:nvSpPr>
          <p:cNvPr id="4" name="Obdélník 3"/>
          <p:cNvSpPr/>
          <p:nvPr/>
        </p:nvSpPr>
        <p:spPr>
          <a:xfrm>
            <a:off x="324457" y="4365104"/>
            <a:ext cx="9505056" cy="1200329"/>
          </a:xfrm>
          <a:prstGeom prst="rect">
            <a:avLst/>
          </a:prstGeom>
        </p:spPr>
        <p:txBody>
          <a:bodyPr wrap="square">
            <a:spAutoFit/>
          </a:bodyPr>
          <a:lstStyle/>
          <a:p>
            <a:r>
              <a:rPr lang="cs-CZ" dirty="0" smtClean="0">
                <a:effectLst/>
                <a:latin typeface="Times New Roman" panose="02020603050405020304" pitchFamily="18" charset="0"/>
                <a:ea typeface="MS Mincho" panose="02020609040205080304" pitchFamily="49" charset="-128"/>
              </a:rPr>
              <a:t>Poněvadž součet diagonálních komponent </a:t>
            </a:r>
            <a:r>
              <a:rPr lang="en-GB" b="1" dirty="0" smtClean="0">
                <a:effectLst/>
                <a:latin typeface="Times New Roman" panose="02020603050405020304" pitchFamily="18" charset="0"/>
                <a:ea typeface="MS Mincho" panose="02020609040205080304" pitchFamily="49" charset="-128"/>
              </a:rPr>
              <a:t>Γ</a:t>
            </a:r>
            <a:r>
              <a:rPr lang="cs-CZ" dirty="0" smtClean="0">
                <a:effectLst/>
                <a:latin typeface="Times New Roman" panose="02020603050405020304" pitchFamily="18" charset="0"/>
                <a:ea typeface="MS Mincho" panose="02020609040205080304" pitchFamily="49" charset="-128"/>
              </a:rPr>
              <a:t> je ve vnějším prostoru nula (jinak řečeno stopa </a:t>
            </a:r>
            <a:r>
              <a:rPr lang="cs-CZ" dirty="0" err="1" smtClean="0">
                <a:effectLst/>
                <a:latin typeface="Times New Roman" panose="02020603050405020304" pitchFamily="18" charset="0"/>
                <a:ea typeface="MS Mincho" panose="02020609040205080304" pitchFamily="49" charset="-128"/>
              </a:rPr>
              <a:t>Marussiho</a:t>
            </a:r>
            <a:r>
              <a:rPr lang="cs-CZ" dirty="0" smtClean="0">
                <a:effectLst/>
                <a:latin typeface="Times New Roman" panose="02020603050405020304" pitchFamily="18" charset="0"/>
                <a:ea typeface="MS Mincho" panose="02020609040205080304" pitchFamily="49" charset="-128"/>
              </a:rPr>
              <a:t> tenzoru ve vnějším prostoru je nulová), a protože členy tenzoru na opačné straně diagonály matice v rovnici (2) jsou si rovny (neboli </a:t>
            </a:r>
            <a:r>
              <a:rPr lang="en-GB" b="1" dirty="0" smtClean="0">
                <a:effectLst/>
                <a:latin typeface="Times New Roman" panose="02020603050405020304" pitchFamily="18" charset="0"/>
                <a:ea typeface="MS Mincho" panose="02020609040205080304" pitchFamily="49" charset="-128"/>
              </a:rPr>
              <a:t>Γ</a:t>
            </a:r>
            <a:r>
              <a:rPr lang="en-GB" baseline="-25000" dirty="0" smtClean="0">
                <a:effectLst/>
                <a:latin typeface="Times New Roman" panose="02020603050405020304" pitchFamily="18" charset="0"/>
                <a:ea typeface="MS Mincho" panose="02020609040205080304" pitchFamily="49" charset="-128"/>
              </a:rPr>
              <a:t> </a:t>
            </a:r>
            <a:r>
              <a:rPr lang="cs-CZ" dirty="0" smtClean="0">
                <a:effectLst/>
                <a:latin typeface="Times New Roman" panose="02020603050405020304" pitchFamily="18" charset="0"/>
                <a:ea typeface="MS Mincho" panose="02020609040205080304" pitchFamily="49" charset="-128"/>
              </a:rPr>
              <a:t>je </a:t>
            </a:r>
            <a:r>
              <a:rPr lang="cs-CZ" dirty="0" err="1" smtClean="0">
                <a:effectLst/>
                <a:latin typeface="Times New Roman" panose="02020603050405020304" pitchFamily="18" charset="0"/>
                <a:ea typeface="MS Mincho" panose="02020609040205080304" pitchFamily="49" charset="-128"/>
              </a:rPr>
              <a:t>symmetrický</a:t>
            </a:r>
            <a:r>
              <a:rPr lang="cs-CZ" dirty="0" smtClean="0">
                <a:effectLst/>
                <a:latin typeface="Times New Roman" panose="02020603050405020304" pitchFamily="18" charset="0"/>
                <a:ea typeface="MS Mincho" panose="02020609040205080304" pitchFamily="49" charset="-128"/>
              </a:rPr>
              <a:t>), tak existuje právě pět nezávislých složek tohoto tenzoru, a to (</a:t>
            </a:r>
            <a:r>
              <a:rPr lang="cs-CZ" i="1" dirty="0" err="1" smtClean="0">
                <a:effectLst/>
                <a:latin typeface="Times New Roman" panose="02020603050405020304" pitchFamily="18" charset="0"/>
                <a:ea typeface="MS Mincho" panose="02020609040205080304" pitchFamily="49" charset="-128"/>
              </a:rPr>
              <a:t>T</a:t>
            </a:r>
            <a:r>
              <a:rPr lang="cs-CZ" i="1" baseline="-25000" dirty="0" err="1" smtClean="0">
                <a:effectLst/>
                <a:latin typeface="Times New Roman" panose="02020603050405020304" pitchFamily="18" charset="0"/>
                <a:ea typeface="MS Mincho" panose="02020609040205080304" pitchFamily="49" charset="-128"/>
              </a:rPr>
              <a:t>xx</a:t>
            </a:r>
            <a:r>
              <a:rPr lang="cs-CZ" i="1" dirty="0" smtClean="0">
                <a:effectLst/>
                <a:latin typeface="Times New Roman" panose="02020603050405020304" pitchFamily="18" charset="0"/>
                <a:ea typeface="MS Mincho" panose="02020609040205080304" pitchFamily="49" charset="-128"/>
              </a:rPr>
              <a:t>, </a:t>
            </a:r>
            <a:r>
              <a:rPr lang="cs-CZ" i="1" dirty="0" err="1" smtClean="0">
                <a:effectLst/>
                <a:latin typeface="Times New Roman" panose="02020603050405020304" pitchFamily="18" charset="0"/>
                <a:ea typeface="MS Mincho" panose="02020609040205080304" pitchFamily="49" charset="-128"/>
              </a:rPr>
              <a:t>T</a:t>
            </a:r>
            <a:r>
              <a:rPr lang="cs-CZ" i="1" baseline="-25000" dirty="0" err="1" smtClean="0">
                <a:effectLst/>
                <a:latin typeface="Times New Roman" panose="02020603050405020304" pitchFamily="18" charset="0"/>
                <a:ea typeface="MS Mincho" panose="02020609040205080304" pitchFamily="49" charset="-128"/>
              </a:rPr>
              <a:t>xy</a:t>
            </a:r>
            <a:r>
              <a:rPr lang="cs-CZ" i="1" dirty="0" smtClean="0">
                <a:effectLst/>
                <a:latin typeface="Times New Roman" panose="02020603050405020304" pitchFamily="18" charset="0"/>
                <a:ea typeface="MS Mincho" panose="02020609040205080304" pitchFamily="49" charset="-128"/>
              </a:rPr>
              <a:t>, </a:t>
            </a:r>
            <a:r>
              <a:rPr lang="cs-CZ" i="1" dirty="0" err="1" smtClean="0">
                <a:effectLst/>
                <a:latin typeface="Times New Roman" panose="02020603050405020304" pitchFamily="18" charset="0"/>
                <a:ea typeface="MS Mincho" panose="02020609040205080304" pitchFamily="49" charset="-128"/>
              </a:rPr>
              <a:t>T</a:t>
            </a:r>
            <a:r>
              <a:rPr lang="cs-CZ" i="1" baseline="-25000" dirty="0" err="1" smtClean="0">
                <a:effectLst/>
                <a:latin typeface="Times New Roman" panose="02020603050405020304" pitchFamily="18" charset="0"/>
                <a:ea typeface="MS Mincho" panose="02020609040205080304" pitchFamily="49" charset="-128"/>
              </a:rPr>
              <a:t>xz</a:t>
            </a:r>
            <a:r>
              <a:rPr lang="cs-CZ" i="1" dirty="0" smtClean="0">
                <a:effectLst/>
                <a:latin typeface="Times New Roman" panose="02020603050405020304" pitchFamily="18" charset="0"/>
                <a:ea typeface="MS Mincho" panose="02020609040205080304" pitchFamily="49" charset="-128"/>
              </a:rPr>
              <a:t>, </a:t>
            </a:r>
            <a:r>
              <a:rPr lang="cs-CZ" i="1" dirty="0" err="1" smtClean="0">
                <a:effectLst/>
                <a:latin typeface="Times New Roman" panose="02020603050405020304" pitchFamily="18" charset="0"/>
                <a:ea typeface="MS Mincho" panose="02020609040205080304" pitchFamily="49" charset="-128"/>
              </a:rPr>
              <a:t>T</a:t>
            </a:r>
            <a:r>
              <a:rPr lang="cs-CZ" i="1" baseline="-25000" dirty="0" err="1" smtClean="0">
                <a:effectLst/>
                <a:latin typeface="Times New Roman" panose="02020603050405020304" pitchFamily="18" charset="0"/>
                <a:ea typeface="MS Mincho" panose="02020609040205080304" pitchFamily="49" charset="-128"/>
              </a:rPr>
              <a:t>yy</a:t>
            </a:r>
            <a:r>
              <a:rPr lang="cs-CZ" i="1" dirty="0" smtClean="0">
                <a:effectLst/>
                <a:latin typeface="Times New Roman" panose="02020603050405020304" pitchFamily="18" charset="0"/>
                <a:ea typeface="MS Mincho" panose="02020609040205080304" pitchFamily="49" charset="-128"/>
              </a:rPr>
              <a:t>, </a:t>
            </a:r>
            <a:r>
              <a:rPr lang="cs-CZ" i="1" dirty="0" err="1" smtClean="0">
                <a:effectLst/>
                <a:latin typeface="Times New Roman" panose="02020603050405020304" pitchFamily="18" charset="0"/>
                <a:ea typeface="MS Mincho" panose="02020609040205080304" pitchFamily="49" charset="-128"/>
              </a:rPr>
              <a:t>T</a:t>
            </a:r>
            <a:r>
              <a:rPr lang="cs-CZ" i="1" baseline="-25000" dirty="0" err="1" smtClean="0">
                <a:effectLst/>
                <a:latin typeface="Times New Roman" panose="02020603050405020304" pitchFamily="18" charset="0"/>
                <a:ea typeface="MS Mincho" panose="02020609040205080304" pitchFamily="49" charset="-128"/>
              </a:rPr>
              <a:t>yz</a:t>
            </a:r>
            <a:r>
              <a:rPr lang="cs-CZ" dirty="0" smtClean="0">
                <a:effectLst/>
                <a:latin typeface="Times New Roman" panose="02020603050405020304" pitchFamily="18" charset="0"/>
                <a:ea typeface="MS Mincho" panose="02020609040205080304" pitchFamily="49" charset="-128"/>
              </a:rPr>
              <a:t>). </a:t>
            </a:r>
            <a:endParaRPr lang="cs-CZ" dirty="0"/>
          </a:p>
        </p:txBody>
      </p:sp>
    </p:spTree>
    <p:extLst>
      <p:ext uri="{BB962C8B-B14F-4D97-AF65-F5344CB8AC3E}">
        <p14:creationId xmlns:p14="http://schemas.microsoft.com/office/powerpoint/2010/main" val="8933188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obrázek 8"/>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87624" y="1509936"/>
            <a:ext cx="5505450" cy="4762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Obdélník 3"/>
              <p:cNvSpPr/>
              <p:nvPr/>
            </p:nvSpPr>
            <p:spPr>
              <a:xfrm>
                <a:off x="2421840" y="1089345"/>
                <a:ext cx="4271234" cy="428322"/>
              </a:xfrm>
              <a:prstGeom prst="rect">
                <a:avLst/>
              </a:prstGeom>
            </p:spPr>
            <p:txBody>
              <a:bodyPr wrap="none">
                <a:spAutoFit/>
              </a:bodyPr>
              <a:lstStyle/>
              <a:p>
                <a14:m>
                  <m:oMath xmlns:m="http://schemas.openxmlformats.org/officeDocument/2006/math">
                    <m:sSub>
                      <m:sSubPr>
                        <m:ctrlPr>
                          <a:rPr lang="cs-CZ" sz="2000" i="1" smtClean="0">
                            <a:effectLst/>
                            <a:latin typeface="Cambria Math" panose="02040503050406030204" pitchFamily="18" charset="0"/>
                          </a:rPr>
                        </m:ctrlPr>
                      </m:sSubPr>
                      <m:e>
                        <m:r>
                          <a:rPr lang="cs-CZ" sz="2000" i="1">
                            <a:effectLst/>
                            <a:latin typeface="Cambria Math" panose="02040503050406030204" pitchFamily="18" charset="0"/>
                            <a:ea typeface="MS Mincho" panose="02020609040205080304" pitchFamily="49" charset="-128"/>
                            <a:cs typeface="Times New Roman" panose="02020603050405020304" pitchFamily="18" charset="0"/>
                          </a:rPr>
                          <m:t>𝐼</m:t>
                        </m:r>
                      </m:e>
                      <m:sub>
                        <m:r>
                          <a:rPr lang="cs-CZ" sz="2000" i="1">
                            <a:effectLst/>
                            <a:latin typeface="Cambria Math" panose="02040503050406030204" pitchFamily="18" charset="0"/>
                            <a:ea typeface="MS Mincho" panose="02020609040205080304" pitchFamily="49" charset="-128"/>
                            <a:cs typeface="Times New Roman" panose="02020603050405020304" pitchFamily="18" charset="0"/>
                          </a:rPr>
                          <m:t>0</m:t>
                        </m:r>
                      </m:sub>
                    </m:sSub>
                    <m:r>
                      <a:rPr lang="cs-CZ" sz="2000" b="1" i="1">
                        <a:effectLst/>
                        <a:latin typeface="Cambria Math" panose="02040503050406030204" pitchFamily="18" charset="0"/>
                        <a:ea typeface="MS Mincho" panose="02020609040205080304" pitchFamily="49" charset="-128"/>
                        <a:cs typeface="Times New Roman" panose="02020603050405020304" pitchFamily="18" charset="0"/>
                      </a:rPr>
                      <m:t>=</m:t>
                    </m:r>
                    <m:r>
                      <a:rPr lang="cs-CZ" sz="2000" i="1">
                        <a:effectLst/>
                        <a:latin typeface="Cambria Math" panose="02040503050406030204" pitchFamily="18" charset="0"/>
                        <a:ea typeface="MS Mincho" panose="02020609040205080304" pitchFamily="49" charset="-128"/>
                        <a:cs typeface="Times New Roman" panose="02020603050405020304" pitchFamily="18" charset="0"/>
                      </a:rPr>
                      <m:t>𝑡𝑟𝑎𝑐𝑒</m:t>
                    </m:r>
                    <m:r>
                      <a:rPr lang="cs-CZ" sz="2000" i="1">
                        <a:effectLst/>
                        <a:latin typeface="Cambria Math" panose="02040503050406030204" pitchFamily="18" charset="0"/>
                        <a:ea typeface="MS Mincho" panose="02020609040205080304" pitchFamily="49" charset="-128"/>
                        <a:cs typeface="Times New Roman" panose="02020603050405020304" pitchFamily="18" charset="0"/>
                      </a:rPr>
                      <m:t> </m:t>
                    </m:r>
                    <m:d>
                      <m:dPr>
                        <m:ctrlPr>
                          <a:rPr lang="cs-CZ" sz="2000" i="1">
                            <a:effectLst/>
                            <a:latin typeface="Cambria Math" panose="02040503050406030204" pitchFamily="18" charset="0"/>
                          </a:rPr>
                        </m:ctrlPr>
                      </m:dPr>
                      <m:e>
                        <m:r>
                          <a:rPr lang="cs-CZ" sz="2000" b="1" i="1">
                            <a:effectLst/>
                            <a:latin typeface="Cambria Math" panose="02040503050406030204" pitchFamily="18" charset="0"/>
                            <a:ea typeface="MS Mincho" panose="02020609040205080304" pitchFamily="49" charset="-128"/>
                            <a:cs typeface="Times New Roman" panose="02020603050405020304" pitchFamily="18" charset="0"/>
                          </a:rPr>
                          <m:t>𝚪</m:t>
                        </m:r>
                      </m:e>
                    </m:d>
                    <m:r>
                      <a:rPr lang="cs-CZ" sz="2000" i="1">
                        <a:effectLst/>
                        <a:latin typeface="Cambria Math" panose="02040503050406030204" pitchFamily="18" charset="0"/>
                        <a:ea typeface="MS Mincho" panose="02020609040205080304" pitchFamily="49" charset="-128"/>
                        <a:cs typeface="Times New Roman" panose="02020603050405020304" pitchFamily="18" charset="0"/>
                      </a:rPr>
                      <m:t>=</m:t>
                    </m:r>
                    <m:sSub>
                      <m:sSubPr>
                        <m:ctrlPr>
                          <a:rPr lang="cs-CZ" sz="2000" i="1">
                            <a:effectLst/>
                            <a:latin typeface="Cambria Math" panose="02040503050406030204" pitchFamily="18" charset="0"/>
                          </a:rPr>
                        </m:ctrlPr>
                      </m:sSubPr>
                      <m:e>
                        <m:r>
                          <a:rPr lang="cs-CZ" sz="2000" i="1">
                            <a:effectLst/>
                            <a:latin typeface="Cambria Math" panose="02040503050406030204" pitchFamily="18" charset="0"/>
                            <a:ea typeface="MS Mincho" panose="02020609040205080304" pitchFamily="49" charset="-128"/>
                            <a:cs typeface="Times New Roman" panose="02020603050405020304" pitchFamily="18" charset="0"/>
                          </a:rPr>
                          <m:t>𝑇</m:t>
                        </m:r>
                      </m:e>
                      <m:sub>
                        <m:r>
                          <m:rPr>
                            <m:sty m:val="p"/>
                          </m:rPr>
                          <a:rPr lang="cs-CZ" sz="2000">
                            <a:effectLst/>
                            <a:latin typeface="Cambria Math" panose="02040503050406030204" pitchFamily="18" charset="0"/>
                            <a:ea typeface="MS Mincho" panose="02020609040205080304" pitchFamily="49" charset="-128"/>
                            <a:cs typeface="Times New Roman" panose="02020603050405020304" pitchFamily="18" charset="0"/>
                          </a:rPr>
                          <m:t>xx</m:t>
                        </m:r>
                      </m:sub>
                    </m:sSub>
                    <m:r>
                      <a:rPr lang="cs-CZ" sz="2000">
                        <a:effectLst/>
                        <a:latin typeface="Cambria Math" panose="02040503050406030204" pitchFamily="18" charset="0"/>
                        <a:ea typeface="MS Mincho" panose="02020609040205080304" pitchFamily="49" charset="-128"/>
                        <a:cs typeface="Times New Roman" panose="02020603050405020304" pitchFamily="18" charset="0"/>
                      </a:rPr>
                      <m:t>+</m:t>
                    </m:r>
                    <m:sSub>
                      <m:sSubPr>
                        <m:ctrlPr>
                          <a:rPr lang="cs-CZ" sz="2000" i="1">
                            <a:effectLst/>
                            <a:latin typeface="Cambria Math" panose="02040503050406030204" pitchFamily="18" charset="0"/>
                          </a:rPr>
                        </m:ctrlPr>
                      </m:sSubPr>
                      <m:e>
                        <m:r>
                          <a:rPr lang="cs-CZ" sz="2000" i="1">
                            <a:effectLst/>
                            <a:latin typeface="Cambria Math" panose="02040503050406030204" pitchFamily="18" charset="0"/>
                            <a:ea typeface="MS Mincho" panose="02020609040205080304" pitchFamily="49" charset="-128"/>
                            <a:cs typeface="Times New Roman" panose="02020603050405020304" pitchFamily="18" charset="0"/>
                          </a:rPr>
                          <m:t>𝑇</m:t>
                        </m:r>
                      </m:e>
                      <m:sub>
                        <m:r>
                          <m:rPr>
                            <m:sty m:val="p"/>
                          </m:rPr>
                          <a:rPr lang="cs-CZ" sz="2000">
                            <a:effectLst/>
                            <a:latin typeface="Cambria Math" panose="02040503050406030204" pitchFamily="18" charset="0"/>
                            <a:ea typeface="MS Mincho" panose="02020609040205080304" pitchFamily="49" charset="-128"/>
                            <a:cs typeface="Times New Roman" panose="02020603050405020304" pitchFamily="18" charset="0"/>
                          </a:rPr>
                          <m:t>yy</m:t>
                        </m:r>
                      </m:sub>
                    </m:sSub>
                    <m:r>
                      <a:rPr lang="cs-CZ" sz="2000">
                        <a:effectLst/>
                        <a:latin typeface="Cambria Math" panose="02040503050406030204" pitchFamily="18" charset="0"/>
                        <a:ea typeface="MS Mincho" panose="02020609040205080304" pitchFamily="49" charset="-128"/>
                        <a:cs typeface="Times New Roman" panose="02020603050405020304" pitchFamily="18" charset="0"/>
                      </a:rPr>
                      <m:t>+</m:t>
                    </m:r>
                    <m:sSub>
                      <m:sSubPr>
                        <m:ctrlPr>
                          <a:rPr lang="cs-CZ" sz="2000" i="1">
                            <a:effectLst/>
                            <a:latin typeface="Cambria Math" panose="02040503050406030204" pitchFamily="18" charset="0"/>
                          </a:rPr>
                        </m:ctrlPr>
                      </m:sSubPr>
                      <m:e>
                        <m:r>
                          <a:rPr lang="cs-CZ" sz="2000" i="1">
                            <a:effectLst/>
                            <a:latin typeface="Cambria Math" panose="02040503050406030204" pitchFamily="18" charset="0"/>
                            <a:ea typeface="MS Mincho" panose="02020609040205080304" pitchFamily="49" charset="-128"/>
                            <a:cs typeface="Times New Roman" panose="02020603050405020304" pitchFamily="18" charset="0"/>
                          </a:rPr>
                          <m:t>𝑇</m:t>
                        </m:r>
                      </m:e>
                      <m:sub>
                        <m:r>
                          <m:rPr>
                            <m:sty m:val="p"/>
                          </m:rPr>
                          <a:rPr lang="cs-CZ" sz="2000">
                            <a:effectLst/>
                            <a:latin typeface="Cambria Math" panose="02040503050406030204" pitchFamily="18" charset="0"/>
                            <a:ea typeface="MS Mincho" panose="02020609040205080304" pitchFamily="49" charset="-128"/>
                            <a:cs typeface="Times New Roman" panose="02020603050405020304" pitchFamily="18" charset="0"/>
                          </a:rPr>
                          <m:t>zz</m:t>
                        </m:r>
                      </m:sub>
                    </m:sSub>
                    <m:r>
                      <a:rPr lang="cs-CZ" sz="2000" i="1">
                        <a:effectLst/>
                        <a:latin typeface="Cambria Math" panose="02040503050406030204" pitchFamily="18" charset="0"/>
                        <a:ea typeface="MS Mincho" panose="02020609040205080304" pitchFamily="49" charset="-128"/>
                        <a:cs typeface="Times New Roman" panose="02020603050405020304" pitchFamily="18" charset="0"/>
                      </a:rPr>
                      <m:t>=</m:t>
                    </m:r>
                  </m:oMath>
                </a14:m>
                <a:r>
                  <a:rPr lang="cs-CZ" sz="2000" dirty="0">
                    <a:effectLst/>
                    <a:latin typeface="Cambria" panose="02040503050406030204" pitchFamily="18" charset="0"/>
                    <a:ea typeface="MS Mincho" panose="02020609040205080304" pitchFamily="49" charset="-128"/>
                    <a:cs typeface="Times New Roman" panose="02020603050405020304" pitchFamily="18" charset="0"/>
                  </a:rPr>
                  <a:t>  0 </a:t>
                </a:r>
                <a:endParaRPr lang="cs-CZ" sz="2000" dirty="0"/>
              </a:p>
            </p:txBody>
          </p:sp>
        </mc:Choice>
        <mc:Fallback xmlns="">
          <p:sp>
            <p:nvSpPr>
              <p:cNvPr id="4" name="Obdélník 3"/>
              <p:cNvSpPr>
                <a:spLocks noRot="1" noChangeAspect="1" noMove="1" noResize="1" noEditPoints="1" noAdjustHandles="1" noChangeArrowheads="1" noChangeShapeType="1" noTextEdit="1"/>
              </p:cNvSpPr>
              <p:nvPr/>
            </p:nvSpPr>
            <p:spPr>
              <a:xfrm>
                <a:off x="2421840" y="1089345"/>
                <a:ext cx="4271234" cy="428322"/>
              </a:xfrm>
              <a:prstGeom prst="rect">
                <a:avLst/>
              </a:prstGeom>
              <a:blipFill rotWithShape="0">
                <a:blip r:embed="rId3"/>
                <a:stretch>
                  <a:fillRect t="-10000" r="-571" b="-17143"/>
                </a:stretch>
              </a:blipFill>
            </p:spPr>
            <p:txBody>
              <a:bodyPr/>
              <a:lstStyle/>
              <a:p>
                <a:r>
                  <a:rPr lang="cs-CZ">
                    <a:noFill/>
                  </a:rPr>
                  <a:t> </a:t>
                </a:r>
              </a:p>
            </p:txBody>
          </p:sp>
        </mc:Fallback>
      </mc:AlternateContent>
      <p:sp>
        <p:nvSpPr>
          <p:cNvPr id="5" name="TextovéPole 4"/>
          <p:cNvSpPr txBox="1"/>
          <p:nvPr/>
        </p:nvSpPr>
        <p:spPr>
          <a:xfrm>
            <a:off x="6372200" y="362570"/>
            <a:ext cx="2219582" cy="369332"/>
          </a:xfrm>
          <a:prstGeom prst="rect">
            <a:avLst/>
          </a:prstGeom>
          <a:noFill/>
        </p:spPr>
        <p:txBody>
          <a:bodyPr wrap="none" rtlCol="0">
            <a:spAutoFit/>
          </a:bodyPr>
          <a:lstStyle/>
          <a:p>
            <a:r>
              <a:rPr lang="cs-CZ" dirty="0" smtClean="0"/>
              <a:t>just 3 </a:t>
            </a:r>
            <a:r>
              <a:rPr lang="cs-CZ" b="1" dirty="0" err="1" smtClean="0">
                <a:latin typeface="Times New Roman" panose="02020603050405020304" pitchFamily="18" charset="0"/>
                <a:cs typeface="Times New Roman" panose="02020603050405020304" pitchFamily="18" charset="0"/>
              </a:rPr>
              <a:t>INVARIANT</a:t>
            </a:r>
            <a:r>
              <a:rPr lang="cs-CZ" dirty="0" err="1" smtClean="0"/>
              <a:t>s</a:t>
            </a:r>
            <a:endParaRPr lang="cs-CZ" dirty="0"/>
          </a:p>
        </p:txBody>
      </p:sp>
      <mc:AlternateContent xmlns:mc="http://schemas.openxmlformats.org/markup-compatibility/2006" xmlns:a14="http://schemas.microsoft.com/office/drawing/2010/main">
        <mc:Choice Requires="a14">
          <p:sp>
            <p:nvSpPr>
              <p:cNvPr id="6" name="Obdélník 5"/>
              <p:cNvSpPr/>
              <p:nvPr/>
            </p:nvSpPr>
            <p:spPr>
              <a:xfrm>
                <a:off x="982971" y="1557561"/>
                <a:ext cx="8424936" cy="537135"/>
              </a:xfrm>
              <a:prstGeom prst="rect">
                <a:avLst/>
              </a:prstGeom>
            </p:spPr>
            <p:txBody>
              <a:bodyPr wrap="square">
                <a:spAutoFit/>
              </a:bodyPr>
              <a:lstStyle/>
              <a:p>
                <a:r>
                  <a:rPr lang="cs-CZ" sz="2000" i="1" dirty="0" smtClean="0">
                    <a:effectLst/>
                    <a:latin typeface="Cambria" panose="02040503050406030204" pitchFamily="18" charset="0"/>
                    <a:ea typeface="MS Mincho" panose="02020609040205080304" pitchFamily="49" charset="-128"/>
                    <a:cs typeface="Times New Roman" panose="02020603050405020304" pitchFamily="18" charset="0"/>
                  </a:rPr>
                  <a:t>I</a:t>
                </a:r>
                <a:r>
                  <a:rPr lang="cs-CZ" sz="2000" i="1" baseline="-25000" dirty="0">
                    <a:effectLst/>
                    <a:latin typeface="Cambria" panose="02040503050406030204" pitchFamily="18" charset="0"/>
                    <a:ea typeface="MS Mincho" panose="02020609040205080304" pitchFamily="49" charset="-128"/>
                    <a:cs typeface="Times New Roman" panose="02020603050405020304" pitchFamily="18" charset="0"/>
                  </a:rPr>
                  <a:t>1 </a:t>
                </a:r>
                <a:r>
                  <a:rPr lang="cs-CZ" sz="2000" i="1" dirty="0">
                    <a:effectLst/>
                    <a:latin typeface="Cambria" panose="02040503050406030204" pitchFamily="18" charset="0"/>
                    <a:ea typeface="MS Mincho" panose="02020609040205080304" pitchFamily="49" charset="-128"/>
                    <a:cs typeface="Times New Roman" panose="02020603050405020304" pitchFamily="18" charset="0"/>
                  </a:rPr>
                  <a:t>= (</a:t>
                </a:r>
                <a:r>
                  <a:rPr lang="cs-CZ" sz="2000" i="1" dirty="0" err="1">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a:effectLst/>
                    <a:latin typeface="Cambria" panose="02040503050406030204" pitchFamily="18" charset="0"/>
                    <a:ea typeface="MS Mincho" panose="02020609040205080304" pitchFamily="49" charset="-128"/>
                    <a:cs typeface="Times New Roman" panose="02020603050405020304" pitchFamily="18" charset="0"/>
                  </a:rPr>
                  <a:t>xx</a:t>
                </a:r>
                <a:r>
                  <a:rPr lang="cs-CZ" sz="2000" i="1" dirty="0" err="1">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a:effectLst/>
                    <a:latin typeface="Cambria" panose="02040503050406030204" pitchFamily="18" charset="0"/>
                    <a:ea typeface="MS Mincho" panose="02020609040205080304" pitchFamily="49" charset="-128"/>
                    <a:cs typeface="Times New Roman" panose="02020603050405020304" pitchFamily="18" charset="0"/>
                  </a:rPr>
                  <a:t>yy</a:t>
                </a:r>
                <a:r>
                  <a:rPr lang="cs-CZ" sz="2000" i="1" dirty="0" err="1">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a:effectLst/>
                    <a:latin typeface="Cambria" panose="02040503050406030204" pitchFamily="18" charset="0"/>
                    <a:ea typeface="MS Mincho" panose="02020609040205080304" pitchFamily="49" charset="-128"/>
                    <a:cs typeface="Times New Roman" panose="02020603050405020304" pitchFamily="18" charset="0"/>
                  </a:rPr>
                  <a:t>yy</a:t>
                </a:r>
                <a:r>
                  <a:rPr lang="cs-CZ" sz="2000" i="1" dirty="0" err="1">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a:effectLst/>
                    <a:latin typeface="Cambria" panose="02040503050406030204" pitchFamily="18" charset="0"/>
                    <a:ea typeface="MS Mincho" panose="02020609040205080304" pitchFamily="49" charset="-128"/>
                    <a:cs typeface="Times New Roman" panose="02020603050405020304" pitchFamily="18" charset="0"/>
                  </a:rPr>
                  <a:t>zz</a:t>
                </a:r>
                <a:r>
                  <a:rPr lang="cs-CZ" sz="2000" i="1" dirty="0" err="1">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a:effectLst/>
                    <a:latin typeface="Cambria" panose="02040503050406030204" pitchFamily="18" charset="0"/>
                    <a:ea typeface="MS Mincho" panose="02020609040205080304" pitchFamily="49" charset="-128"/>
                    <a:cs typeface="Times New Roman" panose="02020603050405020304" pitchFamily="18" charset="0"/>
                  </a:rPr>
                  <a:t>xx</a:t>
                </a:r>
                <a:r>
                  <a:rPr lang="cs-CZ" sz="2000" i="1" dirty="0" err="1">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a:effectLst/>
                    <a:latin typeface="Cambria" panose="02040503050406030204" pitchFamily="18" charset="0"/>
                    <a:ea typeface="MS Mincho" panose="02020609040205080304" pitchFamily="49" charset="-128"/>
                    <a:cs typeface="Times New Roman" panose="02020603050405020304" pitchFamily="18" charset="0"/>
                  </a:rPr>
                  <a:t>zz</a:t>
                </a:r>
                <a:r>
                  <a:rPr lang="cs-CZ" sz="2000" i="1" dirty="0">
                    <a:effectLst/>
                    <a:latin typeface="Cambria" panose="02040503050406030204" pitchFamily="18" charset="0"/>
                    <a:ea typeface="MS Mincho" panose="02020609040205080304" pitchFamily="49" charset="-128"/>
                    <a:cs typeface="Times New Roman" panose="02020603050405020304" pitchFamily="18" charset="0"/>
                  </a:rPr>
                  <a:t>) – (T</a:t>
                </a:r>
                <a:r>
                  <a:rPr lang="cs-CZ" sz="2000" i="1" baseline="-25000" dirty="0">
                    <a:effectLst/>
                    <a:latin typeface="Cambria" panose="02040503050406030204" pitchFamily="18" charset="0"/>
                    <a:ea typeface="MS Mincho" panose="02020609040205080304" pitchFamily="49" charset="-128"/>
                    <a:cs typeface="Times New Roman" panose="02020603050405020304" pitchFamily="18" charset="0"/>
                  </a:rPr>
                  <a:t>xy</a:t>
                </a:r>
                <a:r>
                  <a:rPr lang="cs-CZ" sz="2000" i="1" baseline="30000" dirty="0">
                    <a:effectLst/>
                    <a:latin typeface="Cambria" panose="02040503050406030204" pitchFamily="18" charset="0"/>
                    <a:ea typeface="MS Mincho" panose="02020609040205080304" pitchFamily="49" charset="-128"/>
                    <a:cs typeface="Times New Roman" panose="02020603050405020304" pitchFamily="18" charset="0"/>
                  </a:rPr>
                  <a:t>2</a:t>
                </a:r>
                <a:r>
                  <a:rPr lang="cs-CZ" sz="2000" i="1" dirty="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a:effectLst/>
                    <a:latin typeface="Cambria" panose="02040503050406030204" pitchFamily="18" charset="0"/>
                    <a:ea typeface="MS Mincho" panose="02020609040205080304" pitchFamily="49" charset="-128"/>
                    <a:cs typeface="Times New Roman" panose="02020603050405020304" pitchFamily="18" charset="0"/>
                  </a:rPr>
                  <a:t>yz</a:t>
                </a:r>
                <a:r>
                  <a:rPr lang="cs-CZ" sz="2000" i="1" baseline="30000" dirty="0">
                    <a:effectLst/>
                    <a:latin typeface="Cambria" panose="02040503050406030204" pitchFamily="18" charset="0"/>
                    <a:ea typeface="MS Mincho" panose="02020609040205080304" pitchFamily="49" charset="-128"/>
                    <a:cs typeface="Times New Roman" panose="02020603050405020304" pitchFamily="18" charset="0"/>
                  </a:rPr>
                  <a:t>2</a:t>
                </a:r>
                <a:r>
                  <a:rPr lang="cs-CZ" sz="2000" i="1" dirty="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a:effectLst/>
                    <a:latin typeface="Cambria" panose="02040503050406030204" pitchFamily="18" charset="0"/>
                    <a:ea typeface="MS Mincho" panose="02020609040205080304" pitchFamily="49" charset="-128"/>
                    <a:cs typeface="Times New Roman" panose="02020603050405020304" pitchFamily="18" charset="0"/>
                  </a:rPr>
                  <a:t>xz</a:t>
                </a:r>
                <a:r>
                  <a:rPr lang="cs-CZ" sz="2000" i="1" baseline="30000" dirty="0">
                    <a:effectLst/>
                    <a:latin typeface="Cambria" panose="02040503050406030204" pitchFamily="18" charset="0"/>
                    <a:ea typeface="MS Mincho" panose="02020609040205080304" pitchFamily="49" charset="-128"/>
                    <a:cs typeface="Times New Roman" panose="02020603050405020304" pitchFamily="18" charset="0"/>
                  </a:rPr>
                  <a:t>2</a:t>
                </a:r>
                <a:r>
                  <a:rPr lang="cs-CZ" sz="2000" i="1" dirty="0">
                    <a:effectLst/>
                    <a:latin typeface="Cambria" panose="02040503050406030204" pitchFamily="18" charset="0"/>
                    <a:ea typeface="MS Mincho" panose="02020609040205080304" pitchFamily="49" charset="-128"/>
                    <a:cs typeface="Times New Roman" panose="02020603050405020304" pitchFamily="18" charset="0"/>
                  </a:rPr>
                  <a:t>)</a:t>
                </a:r>
                <a:r>
                  <a:rPr lang="cs-CZ" sz="2000" dirty="0">
                    <a:effectLst/>
                    <a:latin typeface="Cambria" panose="02040503050406030204" pitchFamily="18" charset="0"/>
                    <a:ea typeface="MS Mincho" panose="02020609040205080304" pitchFamily="49" charset="-128"/>
                    <a:cs typeface="Times New Roman" panose="02020603050405020304" pitchFamily="18" charset="0"/>
                  </a:rPr>
                  <a:t> =  </a:t>
                </a:r>
                <a14:m>
                  <m:oMath xmlns:m="http://schemas.openxmlformats.org/officeDocument/2006/math">
                    <m:f>
                      <m:fPr>
                        <m:ctrlPr>
                          <a:rPr lang="cs-CZ" sz="2000" i="1">
                            <a:effectLst/>
                            <a:latin typeface="Cambria Math" panose="02040503050406030204" pitchFamily="18" charset="0"/>
                          </a:rPr>
                        </m:ctrlPr>
                      </m:fPr>
                      <m:num>
                        <m:r>
                          <a:rPr lang="cs-CZ" sz="2000" i="1">
                            <a:effectLst/>
                            <a:latin typeface="Cambria Math" panose="02040503050406030204" pitchFamily="18" charset="0"/>
                            <a:ea typeface="MS Mincho" panose="02020609040205080304" pitchFamily="49" charset="-128"/>
                            <a:cs typeface="Times New Roman" panose="02020603050405020304" pitchFamily="18" charset="0"/>
                          </a:rPr>
                          <m:t>1</m:t>
                        </m:r>
                      </m:num>
                      <m:den>
                        <m:r>
                          <a:rPr lang="cs-CZ" sz="2000" i="1">
                            <a:effectLst/>
                            <a:latin typeface="Cambria Math" panose="02040503050406030204" pitchFamily="18" charset="0"/>
                            <a:ea typeface="MS Mincho" panose="02020609040205080304" pitchFamily="49" charset="-128"/>
                            <a:cs typeface="Times New Roman" panose="02020603050405020304" pitchFamily="18" charset="0"/>
                          </a:rPr>
                          <m:t>2</m:t>
                        </m:r>
                      </m:den>
                    </m:f>
                    <m:nary>
                      <m:naryPr>
                        <m:chr m:val="∑"/>
                        <m:limLoc m:val="undOvr"/>
                        <m:supHide m:val="on"/>
                        <m:ctrlPr>
                          <a:rPr lang="cs-CZ" sz="2000" i="1">
                            <a:effectLst/>
                            <a:latin typeface="Cambria Math" panose="02040503050406030204" pitchFamily="18" charset="0"/>
                          </a:rPr>
                        </m:ctrlPr>
                      </m:naryPr>
                      <m:sub>
                        <m:d>
                          <m:dPr>
                            <m:begChr m:val="{"/>
                            <m:endChr m:val="}"/>
                            <m:ctrlPr>
                              <a:rPr lang="cs-CZ" sz="2000" i="1">
                                <a:effectLst/>
                                <a:latin typeface="Cambria Math" panose="02040503050406030204" pitchFamily="18" charset="0"/>
                              </a:rPr>
                            </m:ctrlPr>
                          </m:dPr>
                          <m:e>
                            <m:r>
                              <a:rPr lang="cs-CZ" sz="2000" i="1">
                                <a:effectLst/>
                                <a:latin typeface="Cambria Math" panose="02040503050406030204" pitchFamily="18" charset="0"/>
                                <a:ea typeface="MS Mincho" panose="02020609040205080304" pitchFamily="49" charset="-128"/>
                                <a:cs typeface="Times New Roman" panose="02020603050405020304" pitchFamily="18" charset="0"/>
                              </a:rPr>
                              <m:t>𝑖</m:t>
                            </m:r>
                            <m:r>
                              <a:rPr lang="cs-CZ" sz="2000" i="1">
                                <a:effectLst/>
                                <a:latin typeface="Cambria Math" panose="02040503050406030204" pitchFamily="18" charset="0"/>
                                <a:ea typeface="MS Mincho" panose="02020609040205080304" pitchFamily="49" charset="-128"/>
                                <a:cs typeface="Times New Roman" panose="02020603050405020304" pitchFamily="18" charset="0"/>
                              </a:rPr>
                              <m:t>,</m:t>
                            </m:r>
                            <m:r>
                              <a:rPr lang="cs-CZ" sz="2000" i="1">
                                <a:effectLst/>
                                <a:latin typeface="Cambria Math" panose="02040503050406030204" pitchFamily="18" charset="0"/>
                                <a:ea typeface="MS Mincho" panose="02020609040205080304" pitchFamily="49" charset="-128"/>
                                <a:cs typeface="Times New Roman" panose="02020603050405020304" pitchFamily="18" charset="0"/>
                              </a:rPr>
                              <m:t>𝑗</m:t>
                            </m:r>
                          </m:e>
                        </m:d>
                        <m:r>
                          <a:rPr lang="cs-CZ" sz="2000" i="1">
                            <a:effectLst/>
                            <a:latin typeface="Cambria Math" panose="02040503050406030204" pitchFamily="18" charset="0"/>
                            <a:ea typeface="MS Mincho" panose="02020609040205080304" pitchFamily="49" charset="-128"/>
                            <a:cs typeface="Times New Roman" panose="02020603050405020304" pitchFamily="18" charset="0"/>
                          </a:rPr>
                          <m:t>∈</m:t>
                        </m:r>
                        <m:d>
                          <m:dPr>
                            <m:begChr m:val="{"/>
                            <m:endChr m:val="}"/>
                            <m:ctrlPr>
                              <a:rPr lang="cs-CZ" sz="2000" i="1">
                                <a:effectLst/>
                                <a:latin typeface="Cambria Math" panose="02040503050406030204" pitchFamily="18" charset="0"/>
                              </a:rPr>
                            </m:ctrlPr>
                          </m:dPr>
                          <m:e>
                            <m:r>
                              <a:rPr lang="cs-CZ" sz="2000" i="1">
                                <a:effectLst/>
                                <a:latin typeface="Cambria Math" panose="02040503050406030204" pitchFamily="18" charset="0"/>
                                <a:ea typeface="MS Mincho" panose="02020609040205080304" pitchFamily="49" charset="-128"/>
                                <a:cs typeface="Times New Roman" panose="02020603050405020304" pitchFamily="18" charset="0"/>
                              </a:rPr>
                              <m:t>𝑥</m:t>
                            </m:r>
                            <m:r>
                              <a:rPr lang="cs-CZ" sz="2000" i="1">
                                <a:effectLst/>
                                <a:latin typeface="Cambria Math" panose="02040503050406030204" pitchFamily="18" charset="0"/>
                                <a:ea typeface="MS Mincho" panose="02020609040205080304" pitchFamily="49" charset="-128"/>
                                <a:cs typeface="Times New Roman" panose="02020603050405020304" pitchFamily="18" charset="0"/>
                              </a:rPr>
                              <m:t>,</m:t>
                            </m:r>
                            <m:r>
                              <a:rPr lang="cs-CZ" sz="2000" i="1">
                                <a:effectLst/>
                                <a:latin typeface="Cambria Math" panose="02040503050406030204" pitchFamily="18" charset="0"/>
                                <a:ea typeface="MS Mincho" panose="02020609040205080304" pitchFamily="49" charset="-128"/>
                                <a:cs typeface="Times New Roman" panose="02020603050405020304" pitchFamily="18" charset="0"/>
                              </a:rPr>
                              <m:t>𝑦</m:t>
                            </m:r>
                            <m:r>
                              <a:rPr lang="cs-CZ" sz="2000" i="1">
                                <a:effectLst/>
                                <a:latin typeface="Cambria Math" panose="02040503050406030204" pitchFamily="18" charset="0"/>
                                <a:ea typeface="MS Mincho" panose="02020609040205080304" pitchFamily="49" charset="-128"/>
                                <a:cs typeface="Times New Roman" panose="02020603050405020304" pitchFamily="18" charset="0"/>
                              </a:rPr>
                              <m:t>,</m:t>
                            </m:r>
                            <m:r>
                              <a:rPr lang="cs-CZ" sz="2000" i="1">
                                <a:effectLst/>
                                <a:latin typeface="Cambria Math" panose="02040503050406030204" pitchFamily="18" charset="0"/>
                                <a:ea typeface="MS Mincho" panose="02020609040205080304" pitchFamily="49" charset="-128"/>
                                <a:cs typeface="Times New Roman" panose="02020603050405020304" pitchFamily="18" charset="0"/>
                              </a:rPr>
                              <m:t>𝑧</m:t>
                            </m:r>
                          </m:e>
                        </m:d>
                      </m:sub>
                      <m:sup/>
                      <m:e>
                        <m:sSub>
                          <m:sSubPr>
                            <m:ctrlPr>
                              <a:rPr lang="cs-CZ" sz="2000" i="1">
                                <a:effectLst/>
                                <a:latin typeface="Cambria Math" panose="02040503050406030204" pitchFamily="18" charset="0"/>
                              </a:rPr>
                            </m:ctrlPr>
                          </m:sSubPr>
                          <m:e>
                            <m:d>
                              <m:dPr>
                                <m:ctrlPr>
                                  <a:rPr lang="cs-CZ" sz="2000" i="1">
                                    <a:effectLst/>
                                    <a:latin typeface="Cambria Math" panose="02040503050406030204" pitchFamily="18" charset="0"/>
                                  </a:rPr>
                                </m:ctrlPr>
                              </m:dPr>
                              <m:e>
                                <m:sSub>
                                  <m:sSubPr>
                                    <m:ctrlPr>
                                      <a:rPr lang="cs-CZ" sz="2000" i="1">
                                        <a:effectLst/>
                                        <a:latin typeface="Cambria Math" panose="02040503050406030204" pitchFamily="18" charset="0"/>
                                      </a:rPr>
                                    </m:ctrlPr>
                                  </m:sSubPr>
                                  <m:e>
                                    <m:r>
                                      <a:rPr lang="cs-CZ" sz="2000" i="1">
                                        <a:effectLst/>
                                        <a:latin typeface="Cambria Math" panose="02040503050406030204" pitchFamily="18" charset="0"/>
                                        <a:ea typeface="MS Mincho" panose="02020609040205080304" pitchFamily="49" charset="-128"/>
                                        <a:cs typeface="Times New Roman" panose="02020603050405020304" pitchFamily="18" charset="0"/>
                                      </a:rPr>
                                      <m:t>𝑇</m:t>
                                    </m:r>
                                  </m:e>
                                  <m:sub>
                                    <m:r>
                                      <a:rPr lang="cs-CZ" sz="2000" i="1">
                                        <a:effectLst/>
                                        <a:latin typeface="Cambria Math" panose="02040503050406030204" pitchFamily="18" charset="0"/>
                                        <a:ea typeface="MS Mincho" panose="02020609040205080304" pitchFamily="49" charset="-128"/>
                                        <a:cs typeface="Times New Roman" panose="02020603050405020304" pitchFamily="18" charset="0"/>
                                      </a:rPr>
                                      <m:t>𝑖𝑖</m:t>
                                    </m:r>
                                  </m:sub>
                                </m:sSub>
                                <m:sSub>
                                  <m:sSubPr>
                                    <m:ctrlPr>
                                      <a:rPr lang="cs-CZ" sz="2000" i="1">
                                        <a:effectLst/>
                                        <a:latin typeface="Cambria Math" panose="02040503050406030204" pitchFamily="18" charset="0"/>
                                      </a:rPr>
                                    </m:ctrlPr>
                                  </m:sSubPr>
                                  <m:e>
                                    <m:r>
                                      <a:rPr lang="cs-CZ" sz="2000" i="1">
                                        <a:effectLst/>
                                        <a:latin typeface="Cambria Math" panose="02040503050406030204" pitchFamily="18" charset="0"/>
                                        <a:ea typeface="MS Mincho" panose="02020609040205080304" pitchFamily="49" charset="-128"/>
                                        <a:cs typeface="Times New Roman" panose="02020603050405020304" pitchFamily="18" charset="0"/>
                                      </a:rPr>
                                      <m:t>𝑇</m:t>
                                    </m:r>
                                  </m:e>
                                  <m:sub>
                                    <m:r>
                                      <a:rPr lang="cs-CZ" sz="2000" i="1">
                                        <a:effectLst/>
                                        <a:latin typeface="Cambria Math" panose="02040503050406030204" pitchFamily="18" charset="0"/>
                                        <a:ea typeface="MS Mincho" panose="02020609040205080304" pitchFamily="49" charset="-128"/>
                                        <a:cs typeface="Times New Roman" panose="02020603050405020304" pitchFamily="18" charset="0"/>
                                      </a:rPr>
                                      <m:t>𝑗𝑗</m:t>
                                    </m:r>
                                  </m:sub>
                                </m:sSub>
                                <m:r>
                                  <a:rPr lang="cs-CZ" sz="2000" i="1">
                                    <a:effectLst/>
                                    <a:latin typeface="Cambria Math" panose="02040503050406030204" pitchFamily="18" charset="0"/>
                                    <a:ea typeface="MS Mincho" panose="02020609040205080304" pitchFamily="49" charset="-128"/>
                                    <a:cs typeface="Times New Roman" panose="02020603050405020304" pitchFamily="18" charset="0"/>
                                  </a:rPr>
                                  <m:t>−</m:t>
                                </m:r>
                                <m:sSubSup>
                                  <m:sSubSupPr>
                                    <m:ctrlPr>
                                      <a:rPr lang="cs-CZ" sz="2000" i="1">
                                        <a:effectLst/>
                                        <a:latin typeface="Cambria Math" panose="02040503050406030204" pitchFamily="18" charset="0"/>
                                      </a:rPr>
                                    </m:ctrlPr>
                                  </m:sSubSupPr>
                                  <m:e>
                                    <m:r>
                                      <a:rPr lang="cs-CZ" sz="2000" i="1">
                                        <a:effectLst/>
                                        <a:latin typeface="Cambria Math" panose="02040503050406030204" pitchFamily="18" charset="0"/>
                                        <a:ea typeface="MS Mincho" panose="02020609040205080304" pitchFamily="49" charset="-128"/>
                                        <a:cs typeface="Times New Roman" panose="02020603050405020304" pitchFamily="18" charset="0"/>
                                      </a:rPr>
                                      <m:t>𝑇</m:t>
                                    </m:r>
                                  </m:e>
                                  <m:sub>
                                    <m:r>
                                      <a:rPr lang="cs-CZ" sz="2000" i="1">
                                        <a:effectLst/>
                                        <a:latin typeface="Cambria Math" panose="02040503050406030204" pitchFamily="18" charset="0"/>
                                        <a:ea typeface="MS Mincho" panose="02020609040205080304" pitchFamily="49" charset="-128"/>
                                        <a:cs typeface="Times New Roman" panose="02020603050405020304" pitchFamily="18" charset="0"/>
                                      </a:rPr>
                                      <m:t>𝑖𝑗</m:t>
                                    </m:r>
                                  </m:sub>
                                  <m:sup>
                                    <m:r>
                                      <a:rPr lang="cs-CZ" sz="2000" i="1">
                                        <a:effectLst/>
                                        <a:latin typeface="Cambria Math" panose="02040503050406030204" pitchFamily="18" charset="0"/>
                                        <a:ea typeface="MS Mincho" panose="02020609040205080304" pitchFamily="49" charset="-128"/>
                                        <a:cs typeface="Times New Roman" panose="02020603050405020304" pitchFamily="18" charset="0"/>
                                      </a:rPr>
                                      <m:t>2</m:t>
                                    </m:r>
                                  </m:sup>
                                </m:sSubSup>
                              </m:e>
                            </m:d>
                          </m:e>
                          <m:sub/>
                        </m:sSub>
                      </m:e>
                    </m:nary>
                  </m:oMath>
                </a14:m>
                <a:r>
                  <a:rPr lang="cs-CZ" dirty="0">
                    <a:effectLst/>
                    <a:latin typeface="Times New Roman" panose="02020603050405020304" pitchFamily="18" charset="0"/>
                    <a:ea typeface="MS Mincho" panose="02020609040205080304" pitchFamily="49" charset="-128"/>
                  </a:rPr>
                  <a:t> </a:t>
                </a:r>
                <a:endParaRPr lang="cs-CZ" dirty="0"/>
              </a:p>
            </p:txBody>
          </p:sp>
        </mc:Choice>
        <mc:Fallback xmlns="">
          <p:sp>
            <p:nvSpPr>
              <p:cNvPr id="6" name="Obdélník 5"/>
              <p:cNvSpPr>
                <a:spLocks noRot="1" noChangeAspect="1" noMove="1" noResize="1" noEditPoints="1" noAdjustHandles="1" noChangeArrowheads="1" noChangeShapeType="1" noTextEdit="1"/>
              </p:cNvSpPr>
              <p:nvPr/>
            </p:nvSpPr>
            <p:spPr>
              <a:xfrm>
                <a:off x="982971" y="1557561"/>
                <a:ext cx="8424936" cy="537135"/>
              </a:xfrm>
              <a:prstGeom prst="rect">
                <a:avLst/>
              </a:prstGeom>
              <a:blipFill rotWithShape="0">
                <a:blip r:embed="rId4"/>
                <a:stretch>
                  <a:fillRect l="-724" t="-79545" b="-123864"/>
                </a:stretch>
              </a:blipFill>
            </p:spPr>
            <p:txBody>
              <a:bodyPr/>
              <a:lstStyle/>
              <a:p>
                <a:r>
                  <a:rPr lang="cs-CZ">
                    <a:noFill/>
                  </a:rPr>
                  <a:t> </a:t>
                </a:r>
              </a:p>
            </p:txBody>
          </p:sp>
        </mc:Fallback>
      </mc:AlternateContent>
      <p:sp>
        <p:nvSpPr>
          <p:cNvPr id="7" name="Obdélník 6"/>
          <p:cNvSpPr/>
          <p:nvPr/>
        </p:nvSpPr>
        <p:spPr>
          <a:xfrm>
            <a:off x="982971" y="2188663"/>
            <a:ext cx="7974632" cy="400110"/>
          </a:xfrm>
          <a:prstGeom prst="rect">
            <a:avLst/>
          </a:prstGeom>
        </p:spPr>
        <p:txBody>
          <a:bodyPr wrap="square">
            <a:spAutoFit/>
          </a:bodyPr>
          <a:lstStyle/>
          <a:p>
            <a:r>
              <a:rPr lang="cs-CZ" sz="2000" i="1" dirty="0" smtClean="0">
                <a:effectLst/>
                <a:latin typeface="Cambria" panose="02040503050406030204" pitchFamily="18" charset="0"/>
                <a:ea typeface="MS Mincho" panose="02020609040205080304" pitchFamily="49" charset="-128"/>
                <a:cs typeface="Times New Roman" panose="02020603050405020304" pitchFamily="18" charset="0"/>
              </a:rPr>
              <a:t>I</a:t>
            </a:r>
            <a:r>
              <a:rPr lang="cs-CZ" sz="2000" i="1" baseline="-25000" dirty="0" smtClean="0">
                <a:effectLst/>
                <a:latin typeface="Cambria" panose="02040503050406030204" pitchFamily="18" charset="0"/>
                <a:ea typeface="MS Mincho" panose="02020609040205080304" pitchFamily="49" charset="-128"/>
                <a:cs typeface="Times New Roman" panose="02020603050405020304" pitchFamily="18" charset="0"/>
              </a:rPr>
              <a:t>2 </a:t>
            </a:r>
            <a:r>
              <a:rPr lang="cs-CZ" sz="2000" i="1" dirty="0" smtClean="0">
                <a:effectLst/>
                <a:latin typeface="Cambria" panose="02040503050406030204" pitchFamily="18" charset="0"/>
                <a:ea typeface="MS Mincho" panose="02020609040205080304" pitchFamily="49" charset="-128"/>
                <a:cs typeface="Times New Roman" panose="02020603050405020304" pitchFamily="18" charset="0"/>
              </a:rPr>
              <a:t>= </a:t>
            </a:r>
            <a:r>
              <a:rPr lang="cs-CZ" sz="2000" i="1" dirty="0" err="1" smtClean="0">
                <a:effectLst/>
                <a:latin typeface="Cambria" panose="02040503050406030204" pitchFamily="18" charset="0"/>
                <a:ea typeface="MS Mincho" panose="02020609040205080304" pitchFamily="49" charset="-128"/>
                <a:cs typeface="Times New Roman" panose="02020603050405020304" pitchFamily="18" charset="0"/>
              </a:rPr>
              <a:t>det</a:t>
            </a:r>
            <a:r>
              <a:rPr lang="cs-CZ" sz="2000" i="1" dirty="0" smtClean="0">
                <a:effectLst/>
                <a:latin typeface="Cambria" panose="02040503050406030204" pitchFamily="18" charset="0"/>
                <a:ea typeface="MS Mincho" panose="02020609040205080304" pitchFamily="49" charset="-128"/>
                <a:cs typeface="Times New Roman" panose="02020603050405020304" pitchFamily="18" charset="0"/>
              </a:rPr>
              <a:t> (</a:t>
            </a:r>
            <a:r>
              <a:rPr lang="cs-CZ" sz="2000" b="1" i="1" dirty="0" smtClean="0">
                <a:effectLst/>
                <a:latin typeface="Cambria" panose="02040503050406030204" pitchFamily="18" charset="0"/>
                <a:ea typeface="MS Mincho" panose="02020609040205080304" pitchFamily="49" charset="-128"/>
                <a:cs typeface="Times New Roman" panose="02020603050405020304" pitchFamily="18" charset="0"/>
              </a:rPr>
              <a:t>Г</a:t>
            </a:r>
            <a:r>
              <a:rPr lang="cs-CZ" sz="2000" i="1" dirty="0" smtClean="0">
                <a:effectLst/>
                <a:latin typeface="Cambria" panose="02040503050406030204" pitchFamily="18" charset="0"/>
                <a:ea typeface="MS Mincho" panose="02020609040205080304" pitchFamily="49" charset="-128"/>
                <a:cs typeface="Times New Roman" panose="02020603050405020304" pitchFamily="18" charset="0"/>
              </a:rPr>
              <a:t>) = (</a:t>
            </a:r>
            <a:r>
              <a:rPr lang="cs-CZ" sz="2000" i="1" dirty="0" err="1" smtClean="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smtClean="0">
                <a:effectLst/>
                <a:latin typeface="Cambria" panose="02040503050406030204" pitchFamily="18" charset="0"/>
                <a:ea typeface="MS Mincho" panose="02020609040205080304" pitchFamily="49" charset="-128"/>
                <a:cs typeface="Times New Roman" panose="02020603050405020304" pitchFamily="18" charset="0"/>
              </a:rPr>
              <a:t>xx</a:t>
            </a:r>
            <a:r>
              <a:rPr lang="cs-CZ" sz="2000" i="1" dirty="0" smtClean="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smtClean="0">
                <a:effectLst/>
                <a:latin typeface="Cambria" panose="02040503050406030204" pitchFamily="18" charset="0"/>
                <a:ea typeface="MS Mincho" panose="02020609040205080304" pitchFamily="49" charset="-128"/>
                <a:cs typeface="Times New Roman" panose="02020603050405020304" pitchFamily="18" charset="0"/>
              </a:rPr>
              <a:t>yy</a:t>
            </a:r>
            <a:r>
              <a:rPr lang="cs-CZ" sz="2000" i="1" dirty="0" smtClean="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smtClean="0">
                <a:effectLst/>
                <a:latin typeface="Cambria" panose="02040503050406030204" pitchFamily="18" charset="0"/>
                <a:ea typeface="MS Mincho" panose="02020609040205080304" pitchFamily="49" charset="-128"/>
                <a:cs typeface="Times New Roman" panose="02020603050405020304" pitchFamily="18" charset="0"/>
              </a:rPr>
              <a:t>zz</a:t>
            </a:r>
            <a:r>
              <a:rPr lang="cs-CZ" sz="2000" i="1" dirty="0" smtClean="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smtClean="0">
                <a:effectLst/>
                <a:latin typeface="Cambria" panose="02040503050406030204" pitchFamily="18" charset="0"/>
                <a:ea typeface="MS Mincho" panose="02020609040205080304" pitchFamily="49" charset="-128"/>
                <a:cs typeface="Times New Roman" panose="02020603050405020304" pitchFamily="18" charset="0"/>
              </a:rPr>
              <a:t>yz</a:t>
            </a:r>
            <a:r>
              <a:rPr lang="cs-CZ" sz="2000" i="1" baseline="30000" dirty="0" smtClean="0">
                <a:effectLst/>
                <a:latin typeface="Cambria" panose="02040503050406030204" pitchFamily="18" charset="0"/>
                <a:ea typeface="MS Mincho" panose="02020609040205080304" pitchFamily="49" charset="-128"/>
                <a:cs typeface="Times New Roman" panose="02020603050405020304" pitchFamily="18" charset="0"/>
              </a:rPr>
              <a:t>2</a:t>
            </a:r>
            <a:r>
              <a:rPr lang="cs-CZ" sz="2000" i="1" dirty="0" smtClean="0">
                <a:effectLst/>
                <a:latin typeface="Cambria" panose="02040503050406030204" pitchFamily="18" charset="0"/>
                <a:ea typeface="MS Mincho" panose="02020609040205080304" pitchFamily="49" charset="-128"/>
                <a:cs typeface="Times New Roman" panose="02020603050405020304" pitchFamily="18" charset="0"/>
              </a:rPr>
              <a:t>) + </a:t>
            </a:r>
            <a:r>
              <a:rPr lang="cs-CZ" sz="2000" i="1" dirty="0" err="1" smtClean="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smtClean="0">
                <a:effectLst/>
                <a:latin typeface="Cambria" panose="02040503050406030204" pitchFamily="18" charset="0"/>
                <a:ea typeface="MS Mincho" panose="02020609040205080304" pitchFamily="49" charset="-128"/>
                <a:cs typeface="Times New Roman" panose="02020603050405020304" pitchFamily="18" charset="0"/>
              </a:rPr>
              <a:t>xy</a:t>
            </a:r>
            <a:r>
              <a:rPr lang="cs-CZ" sz="2000" i="1" dirty="0" smtClean="0">
                <a:effectLst/>
                <a:latin typeface="Cambria" panose="02040503050406030204" pitchFamily="18" charset="0"/>
                <a:ea typeface="MS Mincho" panose="02020609040205080304" pitchFamily="49" charset="-128"/>
                <a:cs typeface="Times New Roman" panose="02020603050405020304" pitchFamily="18" charset="0"/>
              </a:rPr>
              <a:t>(</a:t>
            </a:r>
            <a:r>
              <a:rPr lang="cs-CZ" sz="2000" i="1" dirty="0" err="1" smtClean="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smtClean="0">
                <a:effectLst/>
                <a:latin typeface="Cambria" panose="02040503050406030204" pitchFamily="18" charset="0"/>
                <a:ea typeface="MS Mincho" panose="02020609040205080304" pitchFamily="49" charset="-128"/>
                <a:cs typeface="Times New Roman" panose="02020603050405020304" pitchFamily="18" charset="0"/>
              </a:rPr>
              <a:t>yz</a:t>
            </a:r>
            <a:r>
              <a:rPr lang="cs-CZ" sz="2000" i="1" dirty="0" err="1" smtClean="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smtClean="0">
                <a:effectLst/>
                <a:latin typeface="Cambria" panose="02040503050406030204" pitchFamily="18" charset="0"/>
                <a:ea typeface="MS Mincho" panose="02020609040205080304" pitchFamily="49" charset="-128"/>
                <a:cs typeface="Times New Roman" panose="02020603050405020304" pitchFamily="18" charset="0"/>
              </a:rPr>
              <a:t>xz</a:t>
            </a:r>
            <a:r>
              <a:rPr lang="cs-CZ" sz="2000" i="1" baseline="-25000" dirty="0" smtClean="0">
                <a:effectLst/>
                <a:latin typeface="Cambria" panose="02040503050406030204" pitchFamily="18" charset="0"/>
                <a:ea typeface="MS Mincho" panose="02020609040205080304" pitchFamily="49" charset="-128"/>
                <a:cs typeface="Times New Roman" panose="02020603050405020304" pitchFamily="18" charset="0"/>
              </a:rPr>
              <a:t> </a:t>
            </a:r>
            <a:r>
              <a:rPr lang="cs-CZ" sz="2000" i="1" dirty="0" smtClean="0">
                <a:effectLst/>
                <a:latin typeface="Cambria" panose="02040503050406030204" pitchFamily="18" charset="0"/>
                <a:ea typeface="MS Mincho" panose="02020609040205080304" pitchFamily="49" charset="-128"/>
                <a:cs typeface="Times New Roman" panose="02020603050405020304" pitchFamily="18" charset="0"/>
              </a:rPr>
              <a:t>– </a:t>
            </a:r>
            <a:r>
              <a:rPr lang="cs-CZ" sz="2000" i="1" dirty="0" err="1" smtClean="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smtClean="0">
                <a:effectLst/>
                <a:latin typeface="Cambria" panose="02040503050406030204" pitchFamily="18" charset="0"/>
                <a:ea typeface="MS Mincho" panose="02020609040205080304" pitchFamily="49" charset="-128"/>
                <a:cs typeface="Times New Roman" panose="02020603050405020304" pitchFamily="18" charset="0"/>
              </a:rPr>
              <a:t>xy</a:t>
            </a:r>
            <a:r>
              <a:rPr lang="cs-CZ" sz="2000" i="1" dirty="0" err="1" smtClean="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smtClean="0">
                <a:effectLst/>
                <a:latin typeface="Cambria" panose="02040503050406030204" pitchFamily="18" charset="0"/>
                <a:ea typeface="MS Mincho" panose="02020609040205080304" pitchFamily="49" charset="-128"/>
                <a:cs typeface="Times New Roman" panose="02020603050405020304" pitchFamily="18" charset="0"/>
              </a:rPr>
              <a:t>zz</a:t>
            </a:r>
            <a:r>
              <a:rPr lang="cs-CZ" sz="2000" i="1" dirty="0" smtClean="0">
                <a:effectLst/>
                <a:latin typeface="Cambria" panose="02040503050406030204" pitchFamily="18" charset="0"/>
                <a:ea typeface="MS Mincho" panose="02020609040205080304" pitchFamily="49" charset="-128"/>
                <a:cs typeface="Times New Roman" panose="02020603050405020304" pitchFamily="18" charset="0"/>
              </a:rPr>
              <a:t>) + </a:t>
            </a:r>
            <a:r>
              <a:rPr lang="cs-CZ" sz="2000" i="1" dirty="0" err="1" smtClean="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smtClean="0">
                <a:effectLst/>
                <a:latin typeface="Cambria" panose="02040503050406030204" pitchFamily="18" charset="0"/>
                <a:ea typeface="MS Mincho" panose="02020609040205080304" pitchFamily="49" charset="-128"/>
                <a:cs typeface="Times New Roman" panose="02020603050405020304" pitchFamily="18" charset="0"/>
              </a:rPr>
              <a:t>xz</a:t>
            </a:r>
            <a:r>
              <a:rPr lang="cs-CZ" sz="2000" i="1" dirty="0" smtClean="0">
                <a:effectLst/>
                <a:latin typeface="Cambria" panose="02040503050406030204" pitchFamily="18" charset="0"/>
                <a:ea typeface="MS Mincho" panose="02020609040205080304" pitchFamily="49" charset="-128"/>
                <a:cs typeface="Times New Roman" panose="02020603050405020304" pitchFamily="18" charset="0"/>
              </a:rPr>
              <a:t> (</a:t>
            </a:r>
            <a:r>
              <a:rPr lang="cs-CZ" sz="2000" i="1" dirty="0" err="1" smtClean="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smtClean="0">
                <a:effectLst/>
                <a:latin typeface="Cambria" panose="02040503050406030204" pitchFamily="18" charset="0"/>
                <a:ea typeface="MS Mincho" panose="02020609040205080304" pitchFamily="49" charset="-128"/>
                <a:cs typeface="Times New Roman" panose="02020603050405020304" pitchFamily="18" charset="0"/>
              </a:rPr>
              <a:t>xy</a:t>
            </a:r>
            <a:r>
              <a:rPr lang="cs-CZ" sz="2000" i="1" dirty="0" err="1" smtClean="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smtClean="0">
                <a:effectLst/>
                <a:latin typeface="Cambria" panose="02040503050406030204" pitchFamily="18" charset="0"/>
                <a:ea typeface="MS Mincho" panose="02020609040205080304" pitchFamily="49" charset="-128"/>
                <a:cs typeface="Times New Roman" panose="02020603050405020304" pitchFamily="18" charset="0"/>
              </a:rPr>
              <a:t>yz</a:t>
            </a:r>
            <a:r>
              <a:rPr lang="cs-CZ" sz="2000" i="1" dirty="0" err="1" smtClean="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smtClean="0">
                <a:effectLst/>
                <a:latin typeface="Cambria" panose="02040503050406030204" pitchFamily="18" charset="0"/>
                <a:ea typeface="MS Mincho" panose="02020609040205080304" pitchFamily="49" charset="-128"/>
                <a:cs typeface="Times New Roman" panose="02020603050405020304" pitchFamily="18" charset="0"/>
              </a:rPr>
              <a:t>xz</a:t>
            </a:r>
            <a:r>
              <a:rPr lang="cs-CZ" sz="2000" i="1" dirty="0" err="1" smtClean="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smtClean="0">
                <a:effectLst/>
                <a:latin typeface="Cambria" panose="02040503050406030204" pitchFamily="18" charset="0"/>
                <a:ea typeface="MS Mincho" panose="02020609040205080304" pitchFamily="49" charset="-128"/>
                <a:cs typeface="Times New Roman" panose="02020603050405020304" pitchFamily="18" charset="0"/>
              </a:rPr>
              <a:t>yy</a:t>
            </a:r>
            <a:r>
              <a:rPr lang="cs-CZ" sz="2000" i="1" dirty="0" smtClean="0">
                <a:effectLst/>
                <a:latin typeface="Cambria" panose="02040503050406030204" pitchFamily="18" charset="0"/>
                <a:ea typeface="MS Mincho" panose="02020609040205080304" pitchFamily="49" charset="-128"/>
                <a:cs typeface="Times New Roman" panose="02020603050405020304" pitchFamily="18" charset="0"/>
              </a:rPr>
              <a:t>).</a:t>
            </a:r>
            <a:r>
              <a:rPr lang="cs-CZ" sz="2000" dirty="0" smtClean="0">
                <a:effectLst/>
                <a:latin typeface="Times New Roman" panose="02020603050405020304" pitchFamily="18" charset="0"/>
                <a:ea typeface="MS Mincho" panose="02020609040205080304" pitchFamily="49" charset="-128"/>
              </a:rPr>
              <a:t> </a:t>
            </a:r>
            <a:endParaRPr lang="cs-CZ" sz="2000" dirty="0"/>
          </a:p>
        </p:txBody>
      </p:sp>
      <p:sp>
        <p:nvSpPr>
          <p:cNvPr id="8" name="Obdélník 7"/>
          <p:cNvSpPr/>
          <p:nvPr/>
        </p:nvSpPr>
        <p:spPr>
          <a:xfrm>
            <a:off x="658935" y="2920355"/>
            <a:ext cx="8208912" cy="1477328"/>
          </a:xfrm>
          <a:prstGeom prst="rect">
            <a:avLst/>
          </a:prstGeom>
        </p:spPr>
        <p:txBody>
          <a:bodyPr wrap="square">
            <a:spAutoFit/>
          </a:bodyPr>
          <a:lstStyle/>
          <a:p>
            <a:r>
              <a:rPr lang="cs-CZ" dirty="0" smtClean="0">
                <a:effectLst/>
                <a:latin typeface="Times New Roman" panose="02020603050405020304" pitchFamily="18" charset="0"/>
                <a:ea typeface="MS Mincho" panose="02020609040205080304" pitchFamily="49" charset="-128"/>
                <a:cs typeface="Times New Roman" panose="02020603050405020304" pitchFamily="18" charset="0"/>
              </a:rPr>
              <a:t>Veličiny </a:t>
            </a:r>
            <a:r>
              <a:rPr lang="en-GB" i="1" dirty="0" smtClean="0">
                <a:effectLst/>
                <a:latin typeface="Times New Roman" panose="02020603050405020304" pitchFamily="18" charset="0"/>
                <a:ea typeface="MS Mincho" panose="02020609040205080304" pitchFamily="49" charset="-128"/>
                <a:cs typeface="Times New Roman" panose="02020603050405020304" pitchFamily="18" charset="0"/>
              </a:rPr>
              <a:t>I</a:t>
            </a:r>
            <a:r>
              <a:rPr lang="en-GB" baseline="-25000" dirty="0" smtClean="0">
                <a:effectLst/>
                <a:latin typeface="Times New Roman" panose="02020603050405020304" pitchFamily="18" charset="0"/>
                <a:ea typeface="MS Mincho" panose="02020609040205080304" pitchFamily="49" charset="-128"/>
                <a:cs typeface="Times New Roman" panose="02020603050405020304" pitchFamily="18" charset="0"/>
              </a:rPr>
              <a:t>1</a:t>
            </a:r>
            <a:r>
              <a:rPr lang="en-GB" dirty="0" smtClean="0">
                <a:effectLst/>
                <a:latin typeface="Times New Roman" panose="02020603050405020304" pitchFamily="18" charset="0"/>
                <a:ea typeface="MS Mincho" panose="02020609040205080304" pitchFamily="49" charset="-128"/>
                <a:cs typeface="Times New Roman" panose="02020603050405020304" pitchFamily="18" charset="0"/>
              </a:rPr>
              <a:t> a </a:t>
            </a:r>
            <a:r>
              <a:rPr lang="en-GB" i="1" dirty="0" smtClean="0">
                <a:effectLst/>
                <a:latin typeface="Times New Roman" panose="02020603050405020304" pitchFamily="18" charset="0"/>
                <a:ea typeface="MS Mincho" panose="02020609040205080304" pitchFamily="49" charset="-128"/>
                <a:cs typeface="Times New Roman" panose="02020603050405020304" pitchFamily="18" charset="0"/>
              </a:rPr>
              <a:t>I</a:t>
            </a:r>
            <a:r>
              <a:rPr lang="en-GB" baseline="-25000" dirty="0" smtClean="0">
                <a:effectLst/>
                <a:latin typeface="Times New Roman" panose="02020603050405020304" pitchFamily="18" charset="0"/>
                <a:ea typeface="MS Mincho" panose="02020609040205080304" pitchFamily="49" charset="-128"/>
                <a:cs typeface="Times New Roman" panose="02020603050405020304" pitchFamily="18" charset="0"/>
              </a:rPr>
              <a:t>2</a:t>
            </a:r>
            <a:r>
              <a:rPr lang="en-GB" dirty="0" smtClean="0">
                <a:effectLst/>
                <a:latin typeface="Times New Roman" panose="02020603050405020304" pitchFamily="18" charset="0"/>
                <a:ea typeface="MS Mincho" panose="02020609040205080304" pitchFamily="49" charset="-128"/>
                <a:cs typeface="Times New Roman" panose="02020603050405020304" pitchFamily="18" charset="0"/>
              </a:rPr>
              <a:t> </a:t>
            </a:r>
            <a:r>
              <a:rPr lang="en-GB" dirty="0" err="1" smtClean="0">
                <a:effectLst/>
                <a:latin typeface="Times New Roman" panose="02020603050405020304" pitchFamily="18" charset="0"/>
                <a:ea typeface="MS Mincho" panose="02020609040205080304" pitchFamily="49" charset="-128"/>
                <a:cs typeface="Times New Roman" panose="02020603050405020304" pitchFamily="18" charset="0"/>
              </a:rPr>
              <a:t>závisejí</a:t>
            </a:r>
            <a:r>
              <a:rPr lang="en-GB" dirty="0" smtClean="0">
                <a:effectLst/>
                <a:latin typeface="Times New Roman" panose="02020603050405020304" pitchFamily="18" charset="0"/>
                <a:ea typeface="MS Mincho" panose="02020609040205080304" pitchFamily="49" charset="-128"/>
                <a:cs typeface="Times New Roman" panose="02020603050405020304" pitchFamily="18" charset="0"/>
              </a:rPr>
              <a:t> </a:t>
            </a:r>
            <a:r>
              <a:rPr lang="en-GB" dirty="0" err="1" smtClean="0">
                <a:effectLst/>
                <a:latin typeface="Times New Roman" panose="02020603050405020304" pitchFamily="18" charset="0"/>
                <a:ea typeface="MS Mincho" panose="02020609040205080304" pitchFamily="49" charset="-128"/>
                <a:cs typeface="Times New Roman" panose="02020603050405020304" pitchFamily="18" charset="0"/>
              </a:rPr>
              <a:t>na</a:t>
            </a:r>
            <a:r>
              <a:rPr lang="en-GB" dirty="0" smtClean="0">
                <a:effectLst/>
                <a:latin typeface="Times New Roman" panose="02020603050405020304" pitchFamily="18" charset="0"/>
                <a:ea typeface="MS Mincho" panose="02020609040205080304" pitchFamily="49" charset="-128"/>
                <a:cs typeface="Times New Roman" panose="02020603050405020304" pitchFamily="18" charset="0"/>
              </a:rPr>
              <a:t> </a:t>
            </a:r>
            <a:r>
              <a:rPr lang="en-GB" dirty="0" err="1" smtClean="0">
                <a:effectLst/>
                <a:latin typeface="Times New Roman" panose="02020603050405020304" pitchFamily="18" charset="0"/>
                <a:ea typeface="MS Mincho" panose="02020609040205080304" pitchFamily="49" charset="-128"/>
                <a:cs typeface="Times New Roman" panose="02020603050405020304" pitchFamily="18" charset="0"/>
              </a:rPr>
              <a:t>křivosti</a:t>
            </a:r>
            <a:r>
              <a:rPr lang="en-GB" dirty="0" smtClean="0">
                <a:effectLst/>
                <a:latin typeface="Times New Roman" panose="02020603050405020304" pitchFamily="18" charset="0"/>
                <a:ea typeface="MS Mincho" panose="02020609040205080304" pitchFamily="49" charset="-128"/>
                <a:cs typeface="Times New Roman" panose="02020603050405020304" pitchFamily="18" charset="0"/>
              </a:rPr>
              <a:t> </a:t>
            </a:r>
            <a:r>
              <a:rPr lang="en-GB" dirty="0" err="1" smtClean="0">
                <a:effectLst/>
                <a:latin typeface="Times New Roman" panose="02020603050405020304" pitchFamily="18" charset="0"/>
                <a:ea typeface="MS Mincho" panose="02020609040205080304" pitchFamily="49" charset="-128"/>
                <a:cs typeface="Times New Roman" panose="02020603050405020304" pitchFamily="18" charset="0"/>
              </a:rPr>
              <a:t>ekvipotenciální</a:t>
            </a:r>
            <a:r>
              <a:rPr lang="en-GB" dirty="0" smtClean="0">
                <a:effectLst/>
                <a:latin typeface="Times New Roman" panose="02020603050405020304" pitchFamily="18" charset="0"/>
                <a:ea typeface="MS Mincho" panose="02020609040205080304" pitchFamily="49" charset="-128"/>
                <a:cs typeface="Times New Roman" panose="02020603050405020304" pitchFamily="18" charset="0"/>
              </a:rPr>
              <a:t> </a:t>
            </a:r>
            <a:r>
              <a:rPr lang="en-GB" dirty="0" err="1" smtClean="0">
                <a:effectLst/>
                <a:latin typeface="Times New Roman" panose="02020603050405020304" pitchFamily="18" charset="0"/>
                <a:ea typeface="MS Mincho" panose="02020609040205080304" pitchFamily="49" charset="-128"/>
                <a:cs typeface="Times New Roman" panose="02020603050405020304" pitchFamily="18" charset="0"/>
              </a:rPr>
              <a:t>plochy</a:t>
            </a:r>
            <a:r>
              <a:rPr lang="en-GB" dirty="0" smtClean="0">
                <a:effectLst/>
                <a:latin typeface="Times New Roman" panose="02020603050405020304" pitchFamily="18" charset="0"/>
                <a:ea typeface="MS Mincho" panose="02020609040205080304" pitchFamily="49" charset="-128"/>
                <a:cs typeface="Times New Roman" panose="02020603050405020304" pitchFamily="18" charset="0"/>
              </a:rPr>
              <a:t> a </a:t>
            </a:r>
            <a:r>
              <a:rPr lang="en-GB" dirty="0" err="1" smtClean="0">
                <a:effectLst/>
                <a:latin typeface="Times New Roman" panose="02020603050405020304" pitchFamily="18" charset="0"/>
                <a:ea typeface="MS Mincho" panose="02020609040205080304" pitchFamily="49" charset="-128"/>
                <a:cs typeface="Times New Roman" panose="02020603050405020304" pitchFamily="18" charset="0"/>
              </a:rPr>
              <a:t>na</a:t>
            </a:r>
            <a:r>
              <a:rPr lang="en-GB" dirty="0" smtClean="0">
                <a:effectLst/>
                <a:latin typeface="Times New Roman" panose="02020603050405020304" pitchFamily="18" charset="0"/>
                <a:ea typeface="MS Mincho" panose="02020609040205080304" pitchFamily="49" charset="-128"/>
                <a:cs typeface="Times New Roman" panose="02020603050405020304" pitchFamily="18" charset="0"/>
              </a:rPr>
              <a:t> </a:t>
            </a:r>
            <a:r>
              <a:rPr lang="en-GB" dirty="0" err="1" smtClean="0">
                <a:effectLst/>
                <a:latin typeface="Times New Roman" panose="02020603050405020304" pitchFamily="18" charset="0"/>
                <a:ea typeface="MS Mincho" panose="02020609040205080304" pitchFamily="49" charset="-128"/>
                <a:cs typeface="Times New Roman" panose="02020603050405020304" pitchFamily="18" charset="0"/>
              </a:rPr>
              <a:t>křivosti</a:t>
            </a:r>
            <a:r>
              <a:rPr lang="en-GB" dirty="0" smtClean="0">
                <a:effectLst/>
                <a:latin typeface="Times New Roman" panose="02020603050405020304" pitchFamily="18" charset="0"/>
                <a:ea typeface="MS Mincho" panose="02020609040205080304" pitchFamily="49" charset="-128"/>
                <a:cs typeface="Times New Roman" panose="02020603050405020304" pitchFamily="18" charset="0"/>
              </a:rPr>
              <a:t> </a:t>
            </a:r>
            <a:r>
              <a:rPr lang="en-GB" smtClean="0">
                <a:effectLst/>
                <a:latin typeface="Times New Roman" panose="02020603050405020304" pitchFamily="18" charset="0"/>
                <a:ea typeface="MS Mincho" panose="02020609040205080304" pitchFamily="49" charset="-128"/>
                <a:cs typeface="Times New Roman" panose="02020603050405020304" pitchFamily="18" charset="0"/>
              </a:rPr>
              <a:t>tížnice. </a:t>
            </a:r>
            <a:r>
              <a:rPr lang="cs-CZ" dirty="0" smtClean="0">
                <a:effectLst/>
                <a:latin typeface="Times New Roman" panose="02020603050405020304" pitchFamily="18" charset="0"/>
                <a:ea typeface="MS Mincho" panose="02020609040205080304" pitchFamily="49" charset="-128"/>
                <a:cs typeface="Times New Roman" panose="02020603050405020304" pitchFamily="18" charset="0"/>
              </a:rPr>
              <a:t>V literatuře se tvrdí, že </a:t>
            </a:r>
            <a:r>
              <a:rPr lang="cs-CZ" i="1" dirty="0" smtClean="0">
                <a:effectLst/>
                <a:latin typeface="Times New Roman" panose="02020603050405020304" pitchFamily="18" charset="0"/>
                <a:ea typeface="MS Mincho" panose="02020609040205080304" pitchFamily="49" charset="-128"/>
                <a:cs typeface="Times New Roman" panose="02020603050405020304" pitchFamily="18" charset="0"/>
              </a:rPr>
              <a:t>I</a:t>
            </a:r>
            <a:r>
              <a:rPr lang="cs-CZ" i="1" baseline="-25000" dirty="0" smtClean="0">
                <a:effectLst/>
                <a:latin typeface="Times New Roman" panose="02020603050405020304" pitchFamily="18" charset="0"/>
                <a:ea typeface="MS Mincho" panose="02020609040205080304" pitchFamily="49" charset="-128"/>
                <a:cs typeface="Times New Roman" panose="02020603050405020304" pitchFamily="18" charset="0"/>
              </a:rPr>
              <a:t>1</a:t>
            </a:r>
            <a:r>
              <a:rPr lang="cs-CZ" i="1" dirty="0" smtClean="0">
                <a:effectLst/>
                <a:latin typeface="Times New Roman" panose="02020603050405020304" pitchFamily="18" charset="0"/>
                <a:ea typeface="MS Mincho" panose="02020609040205080304" pitchFamily="49" charset="-128"/>
                <a:cs typeface="Times New Roman" panose="02020603050405020304" pitchFamily="18" charset="0"/>
              </a:rPr>
              <a:t> </a:t>
            </a:r>
            <a:r>
              <a:rPr lang="cs-CZ" dirty="0" smtClean="0">
                <a:effectLst/>
                <a:latin typeface="Times New Roman" panose="02020603050405020304" pitchFamily="18" charset="0"/>
                <a:ea typeface="MS Mincho" panose="02020609040205080304" pitchFamily="49" charset="-128"/>
                <a:cs typeface="Times New Roman" panose="02020603050405020304" pitchFamily="18" charset="0"/>
              </a:rPr>
              <a:t>usnadňuje mapování nepřístupné regionální stratigrafie ve zkoumaných oblastech a identifikuje dominantní hustotní kontrasty, zatímco </a:t>
            </a:r>
            <a:r>
              <a:rPr lang="cs-CZ" i="1" dirty="0" smtClean="0">
                <a:effectLst/>
                <a:latin typeface="Times New Roman" panose="02020603050405020304" pitchFamily="18" charset="0"/>
                <a:ea typeface="MS Mincho" panose="02020609040205080304" pitchFamily="49" charset="-128"/>
                <a:cs typeface="Times New Roman" panose="02020603050405020304" pitchFamily="18" charset="0"/>
              </a:rPr>
              <a:t>I</a:t>
            </a:r>
            <a:r>
              <a:rPr lang="cs-CZ" i="1" baseline="-25000" dirty="0" smtClean="0">
                <a:effectLst/>
                <a:latin typeface="Times New Roman" panose="02020603050405020304" pitchFamily="18" charset="0"/>
                <a:ea typeface="MS Mincho" panose="02020609040205080304" pitchFamily="49" charset="-128"/>
                <a:cs typeface="Times New Roman" panose="02020603050405020304" pitchFamily="18" charset="0"/>
              </a:rPr>
              <a:t>2</a:t>
            </a:r>
            <a:r>
              <a:rPr lang="cs-CZ" dirty="0" smtClean="0">
                <a:effectLst/>
                <a:latin typeface="Times New Roman" panose="02020603050405020304" pitchFamily="18" charset="0"/>
                <a:ea typeface="MS Mincho" panose="02020609040205080304" pitchFamily="49" charset="-128"/>
                <a:cs typeface="Times New Roman" panose="02020603050405020304" pitchFamily="18" charset="0"/>
              </a:rPr>
              <a:t> „mapuje“ anomální cíle formou 3D. To umožňuje poznávání geometrie zlomových bloků, solných struktur nebo magmatických poruch přímo z měřeného </a:t>
            </a:r>
            <a:r>
              <a:rPr lang="cs-CZ" b="1" dirty="0" smtClean="0">
                <a:effectLst/>
                <a:latin typeface="Times New Roman" panose="02020603050405020304" pitchFamily="18" charset="0"/>
                <a:ea typeface="MS Mincho" panose="02020609040205080304" pitchFamily="49" charset="-128"/>
                <a:cs typeface="Times New Roman" panose="02020603050405020304" pitchFamily="18" charset="0"/>
              </a:rPr>
              <a:t>Г.</a:t>
            </a:r>
            <a:endParaRPr lang="cs-CZ" dirty="0">
              <a:latin typeface="Times New Roman" panose="02020603050405020304" pitchFamily="18" charset="0"/>
              <a:cs typeface="Times New Roman" panose="02020603050405020304" pitchFamily="18" charset="0"/>
            </a:endParaRPr>
          </a:p>
        </p:txBody>
      </p:sp>
      <p:sp>
        <p:nvSpPr>
          <p:cNvPr id="9" name="Obdélník 8"/>
          <p:cNvSpPr/>
          <p:nvPr/>
        </p:nvSpPr>
        <p:spPr>
          <a:xfrm>
            <a:off x="403281" y="4664239"/>
            <a:ext cx="8838728" cy="507831"/>
          </a:xfrm>
          <a:prstGeom prst="rect">
            <a:avLst/>
          </a:prstGeom>
        </p:spPr>
        <p:txBody>
          <a:bodyPr wrap="square">
            <a:spAutoFit/>
          </a:bodyPr>
          <a:lstStyle/>
          <a:p>
            <a:pPr indent="183515" algn="just">
              <a:lnSpc>
                <a:spcPct val="150000"/>
              </a:lnSpc>
              <a:spcAft>
                <a:spcPts val="600"/>
              </a:spcAft>
            </a:pPr>
            <a:r>
              <a:rPr lang="en-GB" dirty="0" smtClean="0">
                <a:effectLst/>
                <a:latin typeface="Times New Roman" panose="02020603050405020304" pitchFamily="18" charset="0"/>
                <a:ea typeface="Times New Roman" panose="02020603050405020304" pitchFamily="18" charset="0"/>
              </a:rPr>
              <a:t>Pedersen a Rasmussen (1990) </a:t>
            </a:r>
            <a:r>
              <a:rPr lang="en-GB" dirty="0" err="1" smtClean="0">
                <a:effectLst/>
                <a:latin typeface="Times New Roman" panose="02020603050405020304" pitchFamily="18" charset="0"/>
                <a:ea typeface="Times New Roman" panose="02020603050405020304" pitchFamily="18" charset="0"/>
              </a:rPr>
              <a:t>ukázali</a:t>
            </a:r>
            <a:r>
              <a:rPr lang="en-GB" dirty="0" smtClean="0">
                <a:effectLst/>
                <a:latin typeface="Times New Roman" panose="02020603050405020304" pitchFamily="18" charset="0"/>
                <a:ea typeface="Times New Roman" panose="02020603050405020304" pitchFamily="18" charset="0"/>
              </a:rPr>
              <a:t>, </a:t>
            </a:r>
            <a:r>
              <a:rPr lang="en-GB" dirty="0" err="1" smtClean="0">
                <a:effectLst/>
                <a:latin typeface="Times New Roman" panose="02020603050405020304" pitchFamily="18" charset="0"/>
                <a:ea typeface="Times New Roman" panose="02020603050405020304" pitchFamily="18" charset="0"/>
              </a:rPr>
              <a:t>že</a:t>
            </a:r>
            <a:r>
              <a:rPr lang="en-GB" dirty="0" smtClean="0">
                <a:effectLst/>
                <a:latin typeface="Times New Roman" panose="02020603050405020304" pitchFamily="18" charset="0"/>
                <a:ea typeface="Times New Roman" panose="02020603050405020304" pitchFamily="18" charset="0"/>
              </a:rPr>
              <a:t> </a:t>
            </a:r>
            <a:r>
              <a:rPr lang="en-GB" i="1" dirty="0" err="1" smtClean="0">
                <a:effectLst/>
                <a:latin typeface="Times New Roman" panose="02020603050405020304" pitchFamily="18" charset="0"/>
                <a:ea typeface="Times New Roman" panose="02020603050405020304" pitchFamily="18" charset="0"/>
              </a:rPr>
              <a:t>poměr</a:t>
            </a:r>
            <a:r>
              <a:rPr lang="en-GB" i="1" dirty="0" smtClean="0">
                <a:effectLst/>
                <a:latin typeface="Times New Roman" panose="02020603050405020304" pitchFamily="18" charset="0"/>
                <a:ea typeface="Times New Roman" panose="02020603050405020304" pitchFamily="18" charset="0"/>
              </a:rPr>
              <a:t> I </a:t>
            </a:r>
            <a:r>
              <a:rPr lang="en-GB" dirty="0" err="1" smtClean="0">
                <a:effectLst/>
                <a:latin typeface="Times New Roman" panose="02020603050405020304" pitchFamily="18" charset="0"/>
                <a:ea typeface="Times New Roman" panose="02020603050405020304" pitchFamily="18" charset="0"/>
              </a:rPr>
              <a:t>veličin</a:t>
            </a:r>
            <a:r>
              <a:rPr lang="en-GB" dirty="0" smtClean="0">
                <a:effectLst/>
                <a:latin typeface="Times New Roman" panose="02020603050405020304" pitchFamily="18" charset="0"/>
                <a:ea typeface="Times New Roman" panose="02020603050405020304" pitchFamily="18" charset="0"/>
              </a:rPr>
              <a:t> </a:t>
            </a:r>
            <a:r>
              <a:rPr lang="en-GB" i="1" dirty="0" smtClean="0">
                <a:effectLst/>
                <a:latin typeface="Times New Roman" panose="02020603050405020304" pitchFamily="18" charset="0"/>
                <a:ea typeface="Times New Roman" panose="02020603050405020304" pitchFamily="18" charset="0"/>
              </a:rPr>
              <a:t>I</a:t>
            </a:r>
            <a:r>
              <a:rPr lang="en-GB" i="1" baseline="-25000" dirty="0" smtClean="0">
                <a:effectLst/>
                <a:latin typeface="Times New Roman" panose="02020603050405020304" pitchFamily="18" charset="0"/>
                <a:ea typeface="Times New Roman" panose="02020603050405020304" pitchFamily="18" charset="0"/>
              </a:rPr>
              <a:t>1</a:t>
            </a:r>
            <a:r>
              <a:rPr lang="en-GB" dirty="0" smtClean="0">
                <a:effectLst/>
                <a:latin typeface="Times New Roman" panose="02020603050405020304" pitchFamily="18" charset="0"/>
                <a:ea typeface="Times New Roman" panose="02020603050405020304" pitchFamily="18" charset="0"/>
              </a:rPr>
              <a:t> a </a:t>
            </a:r>
            <a:r>
              <a:rPr lang="en-GB" i="1" dirty="0" smtClean="0">
                <a:effectLst/>
                <a:latin typeface="Times New Roman" panose="02020603050405020304" pitchFamily="18" charset="0"/>
                <a:ea typeface="Times New Roman" panose="02020603050405020304" pitchFamily="18" charset="0"/>
              </a:rPr>
              <a:t>I</a:t>
            </a:r>
            <a:r>
              <a:rPr lang="en-GB" i="1" baseline="-25000" dirty="0" smtClean="0">
                <a:effectLst/>
                <a:latin typeface="Times New Roman" panose="02020603050405020304" pitchFamily="18" charset="0"/>
                <a:ea typeface="Times New Roman" panose="02020603050405020304" pitchFamily="18" charset="0"/>
              </a:rPr>
              <a:t>2</a:t>
            </a:r>
            <a:r>
              <a:rPr lang="en-GB" b="1" dirty="0" smtClean="0">
                <a:effectLst/>
                <a:latin typeface="Times New Roman" panose="02020603050405020304" pitchFamily="18" charset="0"/>
                <a:ea typeface="Times New Roman" panose="02020603050405020304" pitchFamily="18" charset="0"/>
              </a:rPr>
              <a:t> </a:t>
            </a:r>
            <a:r>
              <a:rPr lang="en-GB" dirty="0" err="1" smtClean="0">
                <a:effectLst/>
                <a:latin typeface="Times New Roman" panose="02020603050405020304" pitchFamily="18" charset="0"/>
                <a:ea typeface="Times New Roman" panose="02020603050405020304" pitchFamily="18" charset="0"/>
              </a:rPr>
              <a:t>definovaný</a:t>
            </a:r>
            <a:r>
              <a:rPr lang="en-GB" dirty="0" smtClean="0">
                <a:effectLst/>
                <a:latin typeface="Times New Roman" panose="02020603050405020304" pitchFamily="18" charset="0"/>
                <a:ea typeface="Times New Roman" panose="02020603050405020304" pitchFamily="18" charset="0"/>
              </a:rPr>
              <a:t> </a:t>
            </a:r>
            <a:r>
              <a:rPr lang="en-GB" dirty="0" err="1" smtClean="0">
                <a:effectLst/>
                <a:latin typeface="Times New Roman" panose="02020603050405020304" pitchFamily="18" charset="0"/>
                <a:ea typeface="Times New Roman" panose="02020603050405020304" pitchFamily="18" charset="0"/>
              </a:rPr>
              <a:t>jako</a:t>
            </a:r>
            <a:endParaRPr lang="cs-CZ" dirty="0">
              <a:effectLst/>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10" name="Obdélník 9"/>
              <p:cNvSpPr/>
              <p:nvPr/>
            </p:nvSpPr>
            <p:spPr>
              <a:xfrm>
                <a:off x="3203848" y="5301208"/>
                <a:ext cx="2453364" cy="69346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cs-CZ" smtClean="0">
                          <a:latin typeface="Cambria Math" panose="02040503050406030204" pitchFamily="18" charset="0"/>
                        </a:rPr>
                        <m:t>0</m:t>
                      </m:r>
                      <m:r>
                        <a:rPr lang="cs-CZ" i="0">
                          <a:latin typeface="Cambria Math" panose="02040503050406030204" pitchFamily="18" charset="0"/>
                        </a:rPr>
                        <m:t>≤</m:t>
                      </m:r>
                      <m:r>
                        <a:rPr lang="cs-CZ" i="1">
                          <a:latin typeface="Cambria Math" panose="02040503050406030204" pitchFamily="18" charset="0"/>
                        </a:rPr>
                        <m:t>𝐼</m:t>
                      </m:r>
                      <m:r>
                        <a:rPr lang="cs-CZ" i="0">
                          <a:latin typeface="Cambria Math" panose="02040503050406030204" pitchFamily="18" charset="0"/>
                        </a:rPr>
                        <m:t>=−</m:t>
                      </m:r>
                      <m:f>
                        <m:fPr>
                          <m:ctrlPr>
                            <a:rPr lang="cs-CZ" i="1">
                              <a:latin typeface="Cambria Math" panose="02040503050406030204" pitchFamily="18" charset="0"/>
                            </a:rPr>
                          </m:ctrlPr>
                        </m:fPr>
                        <m:num>
                          <m:sSup>
                            <m:sSupPr>
                              <m:ctrlPr>
                                <a:rPr lang="cs-CZ" i="1">
                                  <a:latin typeface="Cambria Math" panose="02040503050406030204" pitchFamily="18" charset="0"/>
                                </a:rPr>
                              </m:ctrlPr>
                            </m:sSupPr>
                            <m:e>
                              <m:d>
                                <m:dPr>
                                  <m:ctrlPr>
                                    <a:rPr lang="cs-CZ" i="1">
                                      <a:latin typeface="Cambria Math" panose="02040503050406030204" pitchFamily="18" charset="0"/>
                                    </a:rPr>
                                  </m:ctrlPr>
                                </m:dPr>
                                <m:e>
                                  <m:f>
                                    <m:fPr>
                                      <m:type m:val="lin"/>
                                      <m:ctrlPr>
                                        <a:rPr lang="cs-CZ" i="1">
                                          <a:latin typeface="Cambria Math" panose="02040503050406030204" pitchFamily="18" charset="0"/>
                                        </a:rPr>
                                      </m:ctrlPr>
                                    </m:fPr>
                                    <m:num>
                                      <m:sSub>
                                        <m:sSubPr>
                                          <m:ctrlPr>
                                            <a:rPr lang="cs-CZ" i="1">
                                              <a:latin typeface="Cambria Math" panose="02040503050406030204" pitchFamily="18" charset="0"/>
                                            </a:rPr>
                                          </m:ctrlPr>
                                        </m:sSubPr>
                                        <m:e>
                                          <m:r>
                                            <a:rPr lang="cs-CZ" i="1">
                                              <a:latin typeface="Cambria Math" panose="02040503050406030204" pitchFamily="18" charset="0"/>
                                            </a:rPr>
                                            <m:t>𝐼</m:t>
                                          </m:r>
                                        </m:e>
                                        <m:sub>
                                          <m:r>
                                            <a:rPr lang="cs-CZ" i="0">
                                              <a:latin typeface="Cambria Math" panose="02040503050406030204" pitchFamily="18" charset="0"/>
                                            </a:rPr>
                                            <m:t>2</m:t>
                                          </m:r>
                                        </m:sub>
                                      </m:sSub>
                                    </m:num>
                                    <m:den>
                                      <m:r>
                                        <a:rPr lang="cs-CZ" i="0">
                                          <a:latin typeface="Cambria Math" panose="02040503050406030204" pitchFamily="18" charset="0"/>
                                        </a:rPr>
                                        <m:t>2</m:t>
                                      </m:r>
                                    </m:den>
                                  </m:f>
                                </m:e>
                              </m:d>
                            </m:e>
                            <m:sup>
                              <m:r>
                                <a:rPr lang="cs-CZ" i="0">
                                  <a:latin typeface="Cambria Math" panose="02040503050406030204" pitchFamily="18" charset="0"/>
                                </a:rPr>
                                <m:t>2</m:t>
                              </m:r>
                            </m:sup>
                          </m:sSup>
                        </m:num>
                        <m:den>
                          <m:sSup>
                            <m:sSupPr>
                              <m:ctrlPr>
                                <a:rPr lang="cs-CZ" i="1">
                                  <a:latin typeface="Cambria Math" panose="02040503050406030204" pitchFamily="18" charset="0"/>
                                </a:rPr>
                              </m:ctrlPr>
                            </m:sSupPr>
                            <m:e>
                              <m:d>
                                <m:dPr>
                                  <m:ctrlPr>
                                    <a:rPr lang="cs-CZ" i="1">
                                      <a:latin typeface="Cambria Math" panose="02040503050406030204" pitchFamily="18" charset="0"/>
                                    </a:rPr>
                                  </m:ctrlPr>
                                </m:dPr>
                                <m:e>
                                  <m:f>
                                    <m:fPr>
                                      <m:type m:val="lin"/>
                                      <m:ctrlPr>
                                        <a:rPr lang="cs-CZ" i="1">
                                          <a:latin typeface="Cambria Math" panose="02040503050406030204" pitchFamily="18" charset="0"/>
                                        </a:rPr>
                                      </m:ctrlPr>
                                    </m:fPr>
                                    <m:num>
                                      <m:sSub>
                                        <m:sSubPr>
                                          <m:ctrlPr>
                                            <a:rPr lang="cs-CZ" i="1">
                                              <a:latin typeface="Cambria Math" panose="02040503050406030204" pitchFamily="18" charset="0"/>
                                            </a:rPr>
                                          </m:ctrlPr>
                                        </m:sSubPr>
                                        <m:e>
                                          <m:r>
                                            <a:rPr lang="cs-CZ" i="1">
                                              <a:latin typeface="Cambria Math" panose="02040503050406030204" pitchFamily="18" charset="0"/>
                                            </a:rPr>
                                            <m:t>𝐼</m:t>
                                          </m:r>
                                        </m:e>
                                        <m:sub>
                                          <m:r>
                                            <a:rPr lang="cs-CZ" i="0">
                                              <a:latin typeface="Cambria Math" panose="02040503050406030204" pitchFamily="18" charset="0"/>
                                            </a:rPr>
                                            <m:t>1</m:t>
                                          </m:r>
                                        </m:sub>
                                      </m:sSub>
                                    </m:num>
                                    <m:den>
                                      <m:r>
                                        <a:rPr lang="cs-CZ" i="0">
                                          <a:latin typeface="Cambria Math" panose="02040503050406030204" pitchFamily="18" charset="0"/>
                                        </a:rPr>
                                        <m:t>3</m:t>
                                      </m:r>
                                    </m:den>
                                  </m:f>
                                </m:e>
                              </m:d>
                            </m:e>
                            <m:sup>
                              <m:r>
                                <a:rPr lang="cs-CZ" i="0">
                                  <a:latin typeface="Cambria Math" panose="02040503050406030204" pitchFamily="18" charset="0"/>
                                </a:rPr>
                                <m:t>3</m:t>
                              </m:r>
                            </m:sup>
                          </m:sSup>
                        </m:den>
                      </m:f>
                      <m:r>
                        <a:rPr lang="cs-CZ" i="0">
                          <a:latin typeface="Cambria Math" panose="02040503050406030204" pitchFamily="18" charset="0"/>
                        </a:rPr>
                        <m:t>≤1</m:t>
                      </m:r>
                    </m:oMath>
                  </m:oMathPara>
                </a14:m>
                <a:endParaRPr lang="cs-CZ" dirty="0"/>
              </a:p>
            </p:txBody>
          </p:sp>
        </mc:Choice>
        <mc:Fallback xmlns="">
          <p:sp>
            <p:nvSpPr>
              <p:cNvPr id="10" name="Obdélník 9"/>
              <p:cNvSpPr>
                <a:spLocks noRot="1" noChangeAspect="1" noMove="1" noResize="1" noEditPoints="1" noAdjustHandles="1" noChangeArrowheads="1" noChangeShapeType="1" noTextEdit="1"/>
              </p:cNvSpPr>
              <p:nvPr/>
            </p:nvSpPr>
            <p:spPr>
              <a:xfrm>
                <a:off x="3203848" y="5301208"/>
                <a:ext cx="2453364" cy="693460"/>
              </a:xfrm>
              <a:prstGeom prst="rect">
                <a:avLst/>
              </a:prstGeom>
              <a:blipFill rotWithShape="0">
                <a:blip r:embed="rId5"/>
                <a:stretch>
                  <a:fillRect/>
                </a:stretch>
              </a:blipFill>
            </p:spPr>
            <p:txBody>
              <a:bodyPr/>
              <a:lstStyle/>
              <a:p>
                <a:r>
                  <a:rPr lang="cs-CZ">
                    <a:noFill/>
                  </a:rPr>
                  <a:t> </a:t>
                </a:r>
              </a:p>
            </p:txBody>
          </p:sp>
        </mc:Fallback>
      </mc:AlternateContent>
      <p:sp>
        <p:nvSpPr>
          <p:cNvPr id="11" name="Obdélník 10"/>
          <p:cNvSpPr/>
          <p:nvPr/>
        </p:nvSpPr>
        <p:spPr>
          <a:xfrm>
            <a:off x="1619672" y="5871882"/>
            <a:ext cx="8548150" cy="873572"/>
          </a:xfrm>
          <a:prstGeom prst="rect">
            <a:avLst/>
          </a:prstGeom>
        </p:spPr>
        <p:txBody>
          <a:bodyPr wrap="square">
            <a:spAutoFit/>
          </a:bodyPr>
          <a:lstStyle/>
          <a:p>
            <a:pPr>
              <a:lnSpc>
                <a:spcPct val="150000"/>
              </a:lnSpc>
              <a:spcAft>
                <a:spcPts val="600"/>
              </a:spcAft>
            </a:pPr>
            <a:r>
              <a:rPr lang="en-GB" dirty="0" err="1" smtClean="0">
                <a:effectLst/>
                <a:latin typeface="Times New Roman" panose="02020603050405020304" pitchFamily="18" charset="0"/>
                <a:ea typeface="Times New Roman" panose="02020603050405020304" pitchFamily="18" charset="0"/>
              </a:rPr>
              <a:t>leží</a:t>
            </a:r>
            <a:r>
              <a:rPr lang="en-GB" dirty="0" smtClean="0">
                <a:effectLst/>
                <a:latin typeface="Times New Roman" panose="02020603050405020304" pitchFamily="18" charset="0"/>
                <a:ea typeface="Times New Roman" panose="02020603050405020304" pitchFamily="18" charset="0"/>
              </a:rPr>
              <a:t> </a:t>
            </a:r>
            <a:r>
              <a:rPr lang="en-GB" dirty="0" err="1" smtClean="0">
                <a:effectLst/>
                <a:latin typeface="Times New Roman" panose="02020603050405020304" pitchFamily="18" charset="0"/>
                <a:ea typeface="Times New Roman" panose="02020603050405020304" pitchFamily="18" charset="0"/>
              </a:rPr>
              <a:t>vždy</a:t>
            </a:r>
            <a:r>
              <a:rPr lang="en-GB" dirty="0" smtClean="0">
                <a:effectLst/>
                <a:latin typeface="Times New Roman" panose="02020603050405020304" pitchFamily="18" charset="0"/>
                <a:ea typeface="Times New Roman" panose="02020603050405020304" pitchFamily="18" charset="0"/>
              </a:rPr>
              <a:t>, pro </a:t>
            </a:r>
            <a:r>
              <a:rPr lang="en-GB" dirty="0" err="1" smtClean="0">
                <a:effectLst/>
                <a:latin typeface="Times New Roman" panose="02020603050405020304" pitchFamily="18" charset="0"/>
                <a:ea typeface="Times New Roman" panose="02020603050405020304" pitchFamily="18" charset="0"/>
              </a:rPr>
              <a:t>každé</a:t>
            </a:r>
            <a:r>
              <a:rPr lang="en-GB" dirty="0" smtClean="0">
                <a:effectLst/>
                <a:latin typeface="Times New Roman" panose="02020603050405020304" pitchFamily="18" charset="0"/>
                <a:ea typeface="Times New Roman" panose="02020603050405020304" pitchFamily="18" charset="0"/>
              </a:rPr>
              <a:t> </a:t>
            </a:r>
            <a:r>
              <a:rPr lang="en-GB" dirty="0" err="1" smtClean="0">
                <a:effectLst/>
                <a:latin typeface="Times New Roman" panose="02020603050405020304" pitchFamily="18" charset="0"/>
                <a:ea typeface="Times New Roman" panose="02020603050405020304" pitchFamily="18" charset="0"/>
              </a:rPr>
              <a:t>potenciální</a:t>
            </a:r>
            <a:r>
              <a:rPr lang="en-GB" dirty="0" smtClean="0">
                <a:effectLst/>
                <a:latin typeface="Times New Roman" panose="02020603050405020304" pitchFamily="18" charset="0"/>
                <a:ea typeface="Times New Roman" panose="02020603050405020304" pitchFamily="18" charset="0"/>
              </a:rPr>
              <a:t> pole, </a:t>
            </a:r>
            <a:r>
              <a:rPr lang="en-GB" dirty="0" err="1" smtClean="0">
                <a:effectLst/>
                <a:latin typeface="Times New Roman" panose="02020603050405020304" pitchFamily="18" charset="0"/>
                <a:ea typeface="Times New Roman" panose="02020603050405020304" pitchFamily="18" charset="0"/>
              </a:rPr>
              <a:t>mezi</a:t>
            </a:r>
            <a:r>
              <a:rPr lang="en-GB" dirty="0" smtClean="0">
                <a:effectLst/>
                <a:latin typeface="Times New Roman" panose="02020603050405020304" pitchFamily="18" charset="0"/>
                <a:ea typeface="Times New Roman" panose="02020603050405020304" pitchFamily="18" charset="0"/>
              </a:rPr>
              <a:t> </a:t>
            </a:r>
            <a:r>
              <a:rPr lang="en-GB" dirty="0" err="1" smtClean="0">
                <a:effectLst/>
                <a:latin typeface="Times New Roman" panose="02020603050405020304" pitchFamily="18" charset="0"/>
                <a:ea typeface="Times New Roman" panose="02020603050405020304" pitchFamily="18" charset="0"/>
              </a:rPr>
              <a:t>nulou</a:t>
            </a:r>
            <a:r>
              <a:rPr lang="en-GB" dirty="0" smtClean="0">
                <a:effectLst/>
                <a:latin typeface="Times New Roman" panose="02020603050405020304" pitchFamily="18" charset="0"/>
                <a:ea typeface="Times New Roman" panose="02020603050405020304" pitchFamily="18" charset="0"/>
              </a:rPr>
              <a:t> a </a:t>
            </a:r>
            <a:r>
              <a:rPr lang="en-GB" dirty="0" err="1" smtClean="0">
                <a:effectLst/>
                <a:latin typeface="Times New Roman" panose="02020603050405020304" pitchFamily="18" charset="0"/>
                <a:ea typeface="Times New Roman" panose="02020603050405020304" pitchFamily="18" charset="0"/>
              </a:rPr>
              <a:t>jedničkou</a:t>
            </a:r>
            <a:r>
              <a:rPr lang="en-GB" dirty="0" smtClean="0">
                <a:effectLst/>
                <a:latin typeface="Times New Roman" panose="02020603050405020304" pitchFamily="18" charset="0"/>
                <a:ea typeface="Times New Roman" panose="02020603050405020304" pitchFamily="18" charset="0"/>
              </a:rPr>
              <a:t>. </a:t>
            </a:r>
            <a:r>
              <a:rPr lang="cs-CZ" dirty="0">
                <a:latin typeface="Times New Roman" panose="02020603050405020304" pitchFamily="18" charset="0"/>
                <a:ea typeface="Times New Roman" panose="02020603050405020304" pitchFamily="18" charset="0"/>
              </a:rPr>
              <a:t> </a:t>
            </a:r>
            <a:r>
              <a:rPr lang="cs-CZ" dirty="0" smtClean="0">
                <a:latin typeface="Times New Roman" panose="02020603050405020304" pitchFamily="18" charset="0"/>
                <a:ea typeface="Times New Roman" panose="02020603050405020304" pitchFamily="18" charset="0"/>
              </a:rPr>
              <a:t>                                                     </a:t>
            </a:r>
            <a:r>
              <a:rPr lang="en-GB" dirty="0" err="1" smtClean="0">
                <a:effectLst/>
                <a:latin typeface="Times New Roman" panose="02020603050405020304" pitchFamily="18" charset="0"/>
                <a:ea typeface="Times New Roman" panose="02020603050405020304" pitchFamily="18" charset="0"/>
              </a:rPr>
              <a:t>Pokud</a:t>
            </a:r>
            <a:r>
              <a:rPr lang="en-GB" dirty="0" smtClean="0">
                <a:effectLst/>
                <a:latin typeface="Times New Roman" panose="02020603050405020304" pitchFamily="18" charset="0"/>
                <a:ea typeface="Times New Roman" panose="02020603050405020304" pitchFamily="18" charset="0"/>
              </a:rPr>
              <a:t> je </a:t>
            </a:r>
            <a:r>
              <a:rPr lang="en-GB" dirty="0" err="1" smtClean="0">
                <a:effectLst/>
                <a:latin typeface="Times New Roman" panose="02020603050405020304" pitchFamily="18" charset="0"/>
                <a:ea typeface="Times New Roman" panose="02020603050405020304" pitchFamily="18" charset="0"/>
              </a:rPr>
              <a:t>zdrojové</a:t>
            </a:r>
            <a:r>
              <a:rPr lang="en-GB" dirty="0" smtClean="0">
                <a:effectLst/>
                <a:latin typeface="Times New Roman" panose="02020603050405020304" pitchFamily="18" charset="0"/>
                <a:ea typeface="Times New Roman" panose="02020603050405020304" pitchFamily="18" charset="0"/>
              </a:rPr>
              <a:t> </a:t>
            </a:r>
            <a:r>
              <a:rPr lang="en-GB" dirty="0" err="1" smtClean="0">
                <a:effectLst/>
                <a:latin typeface="Times New Roman" panose="02020603050405020304" pitchFamily="18" charset="0"/>
                <a:ea typeface="Times New Roman" panose="02020603050405020304" pitchFamily="18" charset="0"/>
              </a:rPr>
              <a:t>těleso</a:t>
            </a:r>
            <a:r>
              <a:rPr lang="en-GB" dirty="0" smtClean="0">
                <a:effectLst/>
                <a:latin typeface="Times New Roman" panose="02020603050405020304" pitchFamily="18" charset="0"/>
                <a:ea typeface="Times New Roman" panose="02020603050405020304" pitchFamily="18" charset="0"/>
              </a:rPr>
              <a:t>  </a:t>
            </a:r>
            <a:r>
              <a:rPr lang="en-GB" dirty="0" err="1" smtClean="0">
                <a:effectLst/>
                <a:latin typeface="Times New Roman" panose="02020603050405020304" pitchFamily="18" charset="0"/>
                <a:ea typeface="Times New Roman" panose="02020603050405020304" pitchFamily="18" charset="0"/>
              </a:rPr>
              <a:t>ploch</a:t>
            </a:r>
            <a:r>
              <a:rPr lang="cs-CZ" dirty="0" smtClean="0">
                <a:effectLst/>
                <a:latin typeface="Times New Roman" panose="02020603050405020304" pitchFamily="18" charset="0"/>
                <a:ea typeface="Times New Roman" panose="02020603050405020304" pitchFamily="18" charset="0"/>
              </a:rPr>
              <a:t>é</a:t>
            </a:r>
            <a:r>
              <a:rPr lang="en-GB" dirty="0" smtClean="0">
                <a:effectLst/>
                <a:latin typeface="Times New Roman" panose="02020603050405020304" pitchFamily="18" charset="0"/>
                <a:ea typeface="Times New Roman" panose="02020603050405020304" pitchFamily="18" charset="0"/>
              </a:rPr>
              <a:t> (2D), </a:t>
            </a:r>
            <a:r>
              <a:rPr lang="en-GB" dirty="0" err="1" smtClean="0">
                <a:effectLst/>
                <a:latin typeface="Times New Roman" panose="02020603050405020304" pitchFamily="18" charset="0"/>
                <a:ea typeface="Times New Roman" panose="02020603050405020304" pitchFamily="18" charset="0"/>
              </a:rPr>
              <a:t>pak</a:t>
            </a:r>
            <a:r>
              <a:rPr lang="en-GB" dirty="0" smtClean="0">
                <a:effectLst/>
                <a:latin typeface="Times New Roman" panose="02020603050405020304" pitchFamily="18" charset="0"/>
                <a:ea typeface="Times New Roman" panose="02020603050405020304" pitchFamily="18" charset="0"/>
              </a:rPr>
              <a:t>  </a:t>
            </a:r>
            <a:r>
              <a:rPr lang="en-GB" i="1" dirty="0" smtClean="0">
                <a:effectLst/>
                <a:latin typeface="Times New Roman" panose="02020603050405020304" pitchFamily="18" charset="0"/>
                <a:ea typeface="Times New Roman" panose="02020603050405020304" pitchFamily="18" charset="0"/>
              </a:rPr>
              <a:t>I </a:t>
            </a:r>
            <a:r>
              <a:rPr lang="en-GB" dirty="0" smtClean="0">
                <a:effectLst/>
                <a:latin typeface="Times New Roman" panose="02020603050405020304" pitchFamily="18" charset="0"/>
                <a:ea typeface="Times New Roman" panose="02020603050405020304" pitchFamily="18" charset="0"/>
              </a:rPr>
              <a:t>= 0</a:t>
            </a:r>
            <a:r>
              <a:rPr lang="en-GB" i="1" dirty="0" smtClean="0">
                <a:effectLst/>
                <a:latin typeface="Times New Roman" panose="02020603050405020304" pitchFamily="18" charset="0"/>
                <a:ea typeface="Times New Roman" panose="02020603050405020304" pitchFamily="18" charset="0"/>
              </a:rPr>
              <a:t>.</a:t>
            </a:r>
            <a:r>
              <a:rPr lang="en-GB" dirty="0" smtClean="0">
                <a:effectLst/>
                <a:latin typeface="Times New Roman" panose="02020603050405020304" pitchFamily="18" charset="0"/>
                <a:ea typeface="Times New Roman" panose="02020603050405020304" pitchFamily="18" charset="0"/>
              </a:rPr>
              <a:t> </a:t>
            </a:r>
            <a:endParaRPr lang="cs-CZ" dirty="0">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521296" y="404664"/>
            <a:ext cx="8622704" cy="646331"/>
          </a:xfrm>
          <a:prstGeom prst="rect">
            <a:avLst/>
          </a:prstGeom>
        </p:spPr>
        <p:txBody>
          <a:bodyPr wrap="square">
            <a:spAutoFit/>
          </a:bodyPr>
          <a:lstStyle/>
          <a:p>
            <a:r>
              <a:rPr lang="en-GB" i="1" dirty="0" smtClean="0">
                <a:effectLst/>
                <a:latin typeface="Times New Roman" panose="02020603050405020304" pitchFamily="18" charset="0"/>
                <a:ea typeface="MS Mincho" panose="02020609040205080304" pitchFamily="49" charset="-128"/>
              </a:rPr>
              <a:t>Strike angle</a:t>
            </a:r>
            <a:r>
              <a:rPr lang="en-GB" dirty="0" smtClean="0">
                <a:effectLst/>
                <a:latin typeface="Times New Roman" panose="02020603050405020304" pitchFamily="18" charset="0"/>
                <a:ea typeface="MS Mincho" panose="02020609040205080304" pitchFamily="49" charset="-128"/>
              </a:rPr>
              <a:t> (</a:t>
            </a:r>
            <a:r>
              <a:rPr lang="en-GB" dirty="0" err="1" smtClean="0">
                <a:effectLst/>
                <a:latin typeface="Times New Roman" panose="02020603050405020304" pitchFamily="18" charset="0"/>
                <a:ea typeface="MS Mincho" panose="02020609040205080304" pitchFamily="49" charset="-128"/>
              </a:rPr>
              <a:t>též</a:t>
            </a:r>
            <a:r>
              <a:rPr lang="en-GB" dirty="0" smtClean="0">
                <a:effectLst/>
                <a:latin typeface="Times New Roman" panose="02020603050405020304" pitchFamily="18" charset="0"/>
                <a:ea typeface="MS Mincho" panose="02020609040205080304" pitchFamily="49" charset="-128"/>
              </a:rPr>
              <a:t> </a:t>
            </a:r>
            <a:r>
              <a:rPr lang="en-GB" dirty="0" err="1" smtClean="0">
                <a:effectLst/>
                <a:latin typeface="Times New Roman" panose="02020603050405020304" pitchFamily="18" charset="0"/>
                <a:ea typeface="MS Mincho" panose="02020609040205080304" pitchFamily="49" charset="-128"/>
              </a:rPr>
              <a:t>známý</a:t>
            </a:r>
            <a:r>
              <a:rPr lang="en-GB" dirty="0" smtClean="0">
                <a:effectLst/>
                <a:latin typeface="Times New Roman" panose="02020603050405020304" pitchFamily="18" charset="0"/>
                <a:ea typeface="MS Mincho" panose="02020609040205080304" pitchFamily="49" charset="-128"/>
              </a:rPr>
              <a:t> </a:t>
            </a:r>
            <a:r>
              <a:rPr lang="en-GB" dirty="0" err="1" smtClean="0">
                <a:effectLst/>
                <a:latin typeface="Times New Roman" panose="02020603050405020304" pitchFamily="18" charset="0"/>
                <a:ea typeface="MS Mincho" panose="02020609040205080304" pitchFamily="49" charset="-128"/>
              </a:rPr>
              <a:t>jako</a:t>
            </a:r>
            <a:r>
              <a:rPr lang="en-GB" dirty="0" smtClean="0">
                <a:effectLst/>
                <a:latin typeface="Times New Roman" panose="02020603050405020304" pitchFamily="18" charset="0"/>
                <a:ea typeface="MS Mincho" panose="02020609040205080304" pitchFamily="49" charset="-128"/>
              </a:rPr>
              <a:t> strike lineaments </a:t>
            </a:r>
            <a:r>
              <a:rPr lang="en-GB" dirty="0" err="1" smtClean="0">
                <a:effectLst/>
                <a:latin typeface="Times New Roman" panose="02020603050405020304" pitchFamily="18" charset="0"/>
                <a:ea typeface="MS Mincho" panose="02020609040205080304" pitchFamily="49" charset="-128"/>
              </a:rPr>
              <a:t>nebo</a:t>
            </a:r>
            <a:r>
              <a:rPr lang="en-GB" dirty="0" smtClean="0">
                <a:effectLst/>
                <a:latin typeface="Times New Roman" panose="02020603050405020304" pitchFamily="18" charset="0"/>
                <a:ea typeface="MS Mincho" panose="02020609040205080304" pitchFamily="49" charset="-128"/>
              </a:rPr>
              <a:t> strike direction, </a:t>
            </a:r>
            <a:r>
              <a:rPr lang="en-GB" dirty="0" err="1" smtClean="0">
                <a:effectLst/>
                <a:latin typeface="Times New Roman" panose="02020603050405020304" pitchFamily="18" charset="0"/>
                <a:ea typeface="MS Mincho" panose="02020609040205080304" pitchFamily="49" charset="-128"/>
              </a:rPr>
              <a:t>překládáme</a:t>
            </a:r>
            <a:r>
              <a:rPr lang="en-GB" dirty="0" smtClean="0">
                <a:effectLst/>
                <a:latin typeface="Times New Roman" panose="02020603050405020304" pitchFamily="18" charset="0"/>
                <a:ea typeface="MS Mincho" panose="02020609040205080304" pitchFamily="49" charset="-128"/>
              </a:rPr>
              <a:t> </a:t>
            </a:r>
            <a:r>
              <a:rPr lang="en-GB" dirty="0" err="1" smtClean="0">
                <a:effectLst/>
                <a:latin typeface="Times New Roman" panose="02020603050405020304" pitchFamily="18" charset="0"/>
                <a:ea typeface="MS Mincho" panose="02020609040205080304" pitchFamily="49" charset="-128"/>
              </a:rPr>
              <a:t>jako</a:t>
            </a:r>
            <a:r>
              <a:rPr lang="en-GB" dirty="0" smtClean="0">
                <a:effectLst/>
                <a:latin typeface="Times New Roman" panose="02020603050405020304" pitchFamily="18" charset="0"/>
                <a:ea typeface="MS Mincho" panose="02020609040205080304" pitchFamily="49" charset="-128"/>
              </a:rPr>
              <a:t> </a:t>
            </a:r>
            <a:r>
              <a:rPr lang="en-GB" dirty="0" err="1" smtClean="0">
                <a:effectLst/>
                <a:latin typeface="Times New Roman" panose="02020603050405020304" pitchFamily="18" charset="0"/>
                <a:ea typeface="MS Mincho" panose="02020609040205080304" pitchFamily="49" charset="-128"/>
              </a:rPr>
              <a:t>úhel</a:t>
            </a:r>
            <a:r>
              <a:rPr lang="en-GB" dirty="0" smtClean="0">
                <a:effectLst/>
                <a:latin typeface="Times New Roman" panose="02020603050405020304" pitchFamily="18" charset="0"/>
                <a:ea typeface="MS Mincho" panose="02020609040205080304" pitchFamily="49" charset="-128"/>
              </a:rPr>
              <a:t> </a:t>
            </a:r>
            <a:r>
              <a:rPr lang="en-GB" dirty="0" err="1" smtClean="0">
                <a:effectLst/>
                <a:latin typeface="Times New Roman" panose="02020603050405020304" pitchFamily="18" charset="0"/>
                <a:ea typeface="MS Mincho" panose="02020609040205080304" pitchFamily="49" charset="-128"/>
              </a:rPr>
              <a:t>směrů</a:t>
            </a:r>
            <a:r>
              <a:rPr lang="en-GB" dirty="0" smtClean="0">
                <a:effectLst/>
                <a:latin typeface="Times New Roman" panose="02020603050405020304" pitchFamily="18" charset="0"/>
                <a:ea typeface="MS Mincho" panose="02020609040205080304" pitchFamily="49" charset="-128"/>
              </a:rPr>
              <a:t> </a:t>
            </a:r>
            <a:r>
              <a:rPr lang="en-GB" dirty="0" err="1" smtClean="0">
                <a:effectLst/>
                <a:latin typeface="Times New Roman" panose="02020603050405020304" pitchFamily="18" charset="0"/>
                <a:ea typeface="MS Mincho" panose="02020609040205080304" pitchFamily="49" charset="-128"/>
              </a:rPr>
              <a:t>hlavních</a:t>
            </a:r>
            <a:r>
              <a:rPr lang="en-GB" dirty="0" smtClean="0">
                <a:effectLst/>
                <a:latin typeface="Times New Roman" panose="02020603050405020304" pitchFamily="18" charset="0"/>
                <a:ea typeface="MS Mincho" panose="02020609040205080304" pitchFamily="49" charset="-128"/>
              </a:rPr>
              <a:t> </a:t>
            </a:r>
            <a:r>
              <a:rPr lang="en-GB" dirty="0" err="1" smtClean="0">
                <a:effectLst/>
                <a:latin typeface="Times New Roman" panose="02020603050405020304" pitchFamily="18" charset="0"/>
                <a:ea typeface="MS Mincho" panose="02020609040205080304" pitchFamily="49" charset="-128"/>
              </a:rPr>
              <a:t>napětí</a:t>
            </a:r>
            <a:r>
              <a:rPr lang="en-GB" dirty="0" smtClean="0">
                <a:effectLst/>
                <a:latin typeface="Times New Roman" panose="02020603050405020304" pitchFamily="18" charset="0"/>
                <a:ea typeface="MS Mincho" panose="02020609040205080304" pitchFamily="49" charset="-128"/>
              </a:rPr>
              <a:t> </a:t>
            </a:r>
            <a:r>
              <a:rPr lang="en-GB" dirty="0" err="1" smtClean="0">
                <a:effectLst/>
                <a:latin typeface="Times New Roman" panose="02020603050405020304" pitchFamily="18" charset="0"/>
                <a:ea typeface="MS Mincho" panose="02020609040205080304" pitchFamily="49" charset="-128"/>
              </a:rPr>
              <a:t>plynoucích</a:t>
            </a:r>
            <a:r>
              <a:rPr lang="en-GB" dirty="0" smtClean="0">
                <a:effectLst/>
                <a:latin typeface="Times New Roman" panose="02020603050405020304" pitchFamily="18" charset="0"/>
                <a:ea typeface="MS Mincho" panose="02020609040205080304" pitchFamily="49" charset="-128"/>
              </a:rPr>
              <a:t> z </a:t>
            </a:r>
            <a:r>
              <a:rPr lang="en-GB" dirty="0" err="1" smtClean="0">
                <a:effectLst/>
                <a:latin typeface="Times New Roman" panose="02020603050405020304" pitchFamily="18" charset="0"/>
                <a:ea typeface="MS Mincho" panose="02020609040205080304" pitchFamily="49" charset="-128"/>
              </a:rPr>
              <a:t>rotace</a:t>
            </a:r>
            <a:r>
              <a:rPr lang="en-GB" dirty="0" smtClean="0">
                <a:effectLst/>
                <a:latin typeface="Times New Roman" panose="02020603050405020304" pitchFamily="18" charset="0"/>
                <a:ea typeface="MS Mincho" panose="02020609040205080304" pitchFamily="49" charset="-128"/>
              </a:rPr>
              <a:t> </a:t>
            </a:r>
            <a:r>
              <a:rPr lang="en-GB" dirty="0" err="1" smtClean="0">
                <a:effectLst/>
                <a:latin typeface="Times New Roman" panose="02020603050405020304" pitchFamily="18" charset="0"/>
                <a:ea typeface="MS Mincho" panose="02020609040205080304" pitchFamily="49" charset="-128"/>
              </a:rPr>
              <a:t>Marussiho</a:t>
            </a:r>
            <a:r>
              <a:rPr lang="en-GB" dirty="0" smtClean="0">
                <a:effectLst/>
                <a:latin typeface="Times New Roman" panose="02020603050405020304" pitchFamily="18" charset="0"/>
                <a:ea typeface="MS Mincho" panose="02020609040205080304" pitchFamily="49" charset="-128"/>
              </a:rPr>
              <a:t> </a:t>
            </a:r>
            <a:r>
              <a:rPr lang="en-GB" dirty="0" err="1" smtClean="0">
                <a:effectLst/>
                <a:latin typeface="Times New Roman" panose="02020603050405020304" pitchFamily="18" charset="0"/>
                <a:ea typeface="MS Mincho" panose="02020609040205080304" pitchFamily="49" charset="-128"/>
              </a:rPr>
              <a:t>tenzoru</a:t>
            </a:r>
            <a:r>
              <a:rPr lang="en-GB" dirty="0" smtClean="0">
                <a:effectLst/>
                <a:latin typeface="Times New Roman" panose="02020603050405020304" pitchFamily="18" charset="0"/>
                <a:ea typeface="MS Mincho" panose="02020609040205080304" pitchFamily="49" charset="-128"/>
              </a:rPr>
              <a:t>, </a:t>
            </a:r>
            <a:r>
              <a:rPr lang="en-GB" dirty="0" err="1" smtClean="0">
                <a:effectLst/>
                <a:latin typeface="Times New Roman" panose="02020603050405020304" pitchFamily="18" charset="0"/>
                <a:ea typeface="MS Mincho" panose="02020609040205080304" pitchFamily="49" charset="-128"/>
              </a:rPr>
              <a:t>stručně</a:t>
            </a:r>
            <a:r>
              <a:rPr lang="en-GB" dirty="0" smtClean="0">
                <a:effectLst/>
                <a:latin typeface="Times New Roman" panose="02020603050405020304" pitchFamily="18" charset="0"/>
                <a:ea typeface="MS Mincho" panose="02020609040205080304" pitchFamily="49" charset="-128"/>
              </a:rPr>
              <a:t> </a:t>
            </a:r>
            <a:r>
              <a:rPr lang="en-GB" i="1" dirty="0" err="1" smtClean="0">
                <a:effectLst/>
                <a:latin typeface="Times New Roman" panose="02020603050405020304" pitchFamily="18" charset="0"/>
                <a:ea typeface="MS Mincho" panose="02020609040205080304" pitchFamily="49" charset="-128"/>
              </a:rPr>
              <a:t>úhel</a:t>
            </a:r>
            <a:r>
              <a:rPr lang="en-GB" i="1" dirty="0" smtClean="0">
                <a:effectLst/>
                <a:latin typeface="Times New Roman" panose="02020603050405020304" pitchFamily="18" charset="0"/>
                <a:ea typeface="MS Mincho" panose="02020609040205080304" pitchFamily="49" charset="-128"/>
              </a:rPr>
              <a:t> </a:t>
            </a:r>
            <a:r>
              <a:rPr lang="en-GB" i="1" dirty="0" err="1" smtClean="0">
                <a:effectLst/>
                <a:latin typeface="Times New Roman" panose="02020603050405020304" pitchFamily="18" charset="0"/>
                <a:ea typeface="MS Mincho" panose="02020609040205080304" pitchFamily="49" charset="-128"/>
              </a:rPr>
              <a:t>napětí</a:t>
            </a:r>
            <a:r>
              <a:rPr lang="en-GB" dirty="0" smtClean="0">
                <a:effectLst/>
                <a:latin typeface="Times New Roman" panose="02020603050405020304" pitchFamily="18" charset="0"/>
                <a:ea typeface="MS Mincho" panose="02020609040205080304" pitchFamily="49" charset="-128"/>
              </a:rPr>
              <a:t>)</a:t>
            </a:r>
            <a:endParaRPr lang="cs-CZ" dirty="0"/>
          </a:p>
        </p:txBody>
      </p:sp>
      <mc:AlternateContent xmlns:mc="http://schemas.openxmlformats.org/markup-compatibility/2006" xmlns:a14="http://schemas.microsoft.com/office/drawing/2010/main">
        <mc:Choice Requires="a14">
          <p:sp>
            <p:nvSpPr>
              <p:cNvPr id="3" name="Obdélník 2"/>
              <p:cNvSpPr/>
              <p:nvPr/>
            </p:nvSpPr>
            <p:spPr>
              <a:xfrm>
                <a:off x="1025352" y="1412776"/>
                <a:ext cx="7614592" cy="78220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cs-CZ" i="1" smtClean="0">
                          <a:latin typeface="Cambria Math" panose="02040503050406030204" pitchFamily="18" charset="0"/>
                        </a:rPr>
                        <m:t>𝑡𝑎𝑛</m:t>
                      </m:r>
                      <m:r>
                        <a:rPr lang="cs-CZ" i="0">
                          <a:latin typeface="Cambria Math" panose="02040503050406030204" pitchFamily="18" charset="0"/>
                        </a:rPr>
                        <m:t> 2</m:t>
                      </m:r>
                      <m:sSub>
                        <m:sSubPr>
                          <m:ctrlPr>
                            <a:rPr lang="cs-CZ" i="1">
                              <a:latin typeface="Cambria Math" panose="02040503050406030204" pitchFamily="18" charset="0"/>
                            </a:rPr>
                          </m:ctrlPr>
                        </m:sSubPr>
                        <m:e>
                          <m:r>
                            <a:rPr lang="cs-CZ" i="1">
                              <a:latin typeface="Cambria Math" panose="02040503050406030204" pitchFamily="18" charset="0"/>
                            </a:rPr>
                            <m:t>𝜃</m:t>
                          </m:r>
                        </m:e>
                        <m:sub>
                          <m:r>
                            <a:rPr lang="cs-CZ" i="1">
                              <a:latin typeface="Cambria Math" panose="02040503050406030204" pitchFamily="18" charset="0"/>
                            </a:rPr>
                            <m:t>𝑠</m:t>
                          </m:r>
                        </m:sub>
                      </m:sSub>
                      <m:r>
                        <a:rPr lang="cs-CZ" i="0">
                          <a:latin typeface="Cambria Math" panose="02040503050406030204" pitchFamily="18" charset="0"/>
                        </a:rPr>
                        <m:t>=2 </m:t>
                      </m:r>
                      <m:f>
                        <m:fPr>
                          <m:ctrlPr>
                            <a:rPr lang="cs-CZ" i="1">
                              <a:latin typeface="Cambria Math" panose="02040503050406030204" pitchFamily="18" charset="0"/>
                            </a:rPr>
                          </m:ctrlPr>
                        </m:fPr>
                        <m:num>
                          <m:sSub>
                            <m:sSubPr>
                              <m:ctrlPr>
                                <a:rPr lang="cs-CZ" i="1">
                                  <a:latin typeface="Cambria Math" panose="02040503050406030204" pitchFamily="18" charset="0"/>
                                </a:rPr>
                              </m:ctrlPr>
                            </m:sSubPr>
                            <m:e>
                              <m:r>
                                <a:rPr lang="cs-CZ" i="1">
                                  <a:latin typeface="Cambria Math" panose="02040503050406030204" pitchFamily="18" charset="0"/>
                                </a:rPr>
                                <m:t>𝑇</m:t>
                              </m:r>
                            </m:e>
                            <m:sub>
                              <m:r>
                                <a:rPr lang="cs-CZ" i="1">
                                  <a:latin typeface="Cambria Math" panose="02040503050406030204" pitchFamily="18" charset="0"/>
                                </a:rPr>
                                <m:t>𝑥𝑦</m:t>
                              </m:r>
                            </m:sub>
                          </m:sSub>
                          <m:d>
                            <m:dPr>
                              <m:ctrlPr>
                                <a:rPr lang="cs-CZ" i="1">
                                  <a:latin typeface="Cambria Math" panose="02040503050406030204" pitchFamily="18" charset="0"/>
                                </a:rPr>
                              </m:ctrlPr>
                            </m:dPr>
                            <m:e>
                              <m:sSub>
                                <m:sSubPr>
                                  <m:ctrlPr>
                                    <a:rPr lang="cs-CZ" i="1">
                                      <a:latin typeface="Cambria Math" panose="02040503050406030204" pitchFamily="18" charset="0"/>
                                    </a:rPr>
                                  </m:ctrlPr>
                                </m:sSubPr>
                                <m:e>
                                  <m:r>
                                    <a:rPr lang="cs-CZ" i="1">
                                      <a:latin typeface="Cambria Math" panose="02040503050406030204" pitchFamily="18" charset="0"/>
                                    </a:rPr>
                                    <m:t>𝑇</m:t>
                                  </m:r>
                                </m:e>
                                <m:sub>
                                  <m:r>
                                    <a:rPr lang="cs-CZ" i="1">
                                      <a:latin typeface="Cambria Math" panose="02040503050406030204" pitchFamily="18" charset="0"/>
                                    </a:rPr>
                                    <m:t>𝑥𝑥</m:t>
                                  </m:r>
                                </m:sub>
                              </m:sSub>
                              <m:r>
                                <a:rPr lang="cs-CZ" i="0">
                                  <a:latin typeface="Cambria Math" panose="02040503050406030204" pitchFamily="18" charset="0"/>
                                </a:rPr>
                                <m:t>+</m:t>
                              </m:r>
                              <m:sSub>
                                <m:sSubPr>
                                  <m:ctrlPr>
                                    <a:rPr lang="cs-CZ" i="1">
                                      <a:latin typeface="Cambria Math" panose="02040503050406030204" pitchFamily="18" charset="0"/>
                                    </a:rPr>
                                  </m:ctrlPr>
                                </m:sSubPr>
                                <m:e>
                                  <m:r>
                                    <a:rPr lang="cs-CZ" i="1">
                                      <a:latin typeface="Cambria Math" panose="02040503050406030204" pitchFamily="18" charset="0"/>
                                    </a:rPr>
                                    <m:t>𝑇</m:t>
                                  </m:r>
                                </m:e>
                                <m:sub>
                                  <m:r>
                                    <a:rPr lang="cs-CZ" i="1">
                                      <a:latin typeface="Cambria Math" panose="02040503050406030204" pitchFamily="18" charset="0"/>
                                    </a:rPr>
                                    <m:t>𝑦𝑦</m:t>
                                  </m:r>
                                </m:sub>
                              </m:sSub>
                            </m:e>
                          </m:d>
                          <m:r>
                            <a:rPr lang="cs-CZ" i="0">
                              <a:latin typeface="Cambria Math" panose="02040503050406030204" pitchFamily="18" charset="0"/>
                            </a:rPr>
                            <m:t>+</m:t>
                          </m:r>
                          <m:sSub>
                            <m:sSubPr>
                              <m:ctrlPr>
                                <a:rPr lang="cs-CZ" i="1">
                                  <a:latin typeface="Cambria Math" panose="02040503050406030204" pitchFamily="18" charset="0"/>
                                </a:rPr>
                              </m:ctrlPr>
                            </m:sSubPr>
                            <m:e>
                              <m:r>
                                <a:rPr lang="cs-CZ" i="1">
                                  <a:latin typeface="Cambria Math" panose="02040503050406030204" pitchFamily="18" charset="0"/>
                                </a:rPr>
                                <m:t>𝑇</m:t>
                              </m:r>
                            </m:e>
                            <m:sub>
                              <m:r>
                                <a:rPr lang="cs-CZ" i="1">
                                  <a:latin typeface="Cambria Math" panose="02040503050406030204" pitchFamily="18" charset="0"/>
                                </a:rPr>
                                <m:t>𝑥𝑧</m:t>
                              </m:r>
                            </m:sub>
                          </m:sSub>
                          <m:sSub>
                            <m:sSubPr>
                              <m:ctrlPr>
                                <a:rPr lang="cs-CZ" i="1">
                                  <a:latin typeface="Cambria Math" panose="02040503050406030204" pitchFamily="18" charset="0"/>
                                </a:rPr>
                              </m:ctrlPr>
                            </m:sSubPr>
                            <m:e>
                              <m:r>
                                <a:rPr lang="cs-CZ" i="1">
                                  <a:latin typeface="Cambria Math" panose="02040503050406030204" pitchFamily="18" charset="0"/>
                                </a:rPr>
                                <m:t>𝑇</m:t>
                              </m:r>
                            </m:e>
                            <m:sub>
                              <m:r>
                                <a:rPr lang="cs-CZ" i="1">
                                  <a:latin typeface="Cambria Math" panose="02040503050406030204" pitchFamily="18" charset="0"/>
                                </a:rPr>
                                <m:t>𝑦𝑧</m:t>
                              </m:r>
                            </m:sub>
                          </m:sSub>
                        </m:num>
                        <m:den>
                          <m:sSubSup>
                            <m:sSubSupPr>
                              <m:ctrlPr>
                                <a:rPr lang="cs-CZ" i="1">
                                  <a:latin typeface="Cambria Math" panose="02040503050406030204" pitchFamily="18" charset="0"/>
                                </a:rPr>
                              </m:ctrlPr>
                            </m:sSubSupPr>
                            <m:e>
                              <m:r>
                                <a:rPr lang="cs-CZ" i="1">
                                  <a:latin typeface="Cambria Math" panose="02040503050406030204" pitchFamily="18" charset="0"/>
                                </a:rPr>
                                <m:t>𝑇</m:t>
                              </m:r>
                            </m:e>
                            <m:sub>
                              <m:r>
                                <a:rPr lang="cs-CZ" i="1">
                                  <a:latin typeface="Cambria Math" panose="02040503050406030204" pitchFamily="18" charset="0"/>
                                </a:rPr>
                                <m:t>𝑥𝑥</m:t>
                              </m:r>
                            </m:sub>
                            <m:sup>
                              <m:r>
                                <a:rPr lang="cs-CZ" i="0">
                                  <a:latin typeface="Cambria Math" panose="02040503050406030204" pitchFamily="18" charset="0"/>
                                </a:rPr>
                                <m:t>2</m:t>
                              </m:r>
                            </m:sup>
                          </m:sSubSup>
                          <m:r>
                            <a:rPr lang="cs-CZ" i="0">
                              <a:latin typeface="Cambria Math" panose="02040503050406030204" pitchFamily="18" charset="0"/>
                            </a:rPr>
                            <m:t>−</m:t>
                          </m:r>
                          <m:sSubSup>
                            <m:sSubSupPr>
                              <m:ctrlPr>
                                <a:rPr lang="cs-CZ" i="1">
                                  <a:latin typeface="Cambria Math" panose="02040503050406030204" pitchFamily="18" charset="0"/>
                                </a:rPr>
                              </m:ctrlPr>
                            </m:sSubSupPr>
                            <m:e>
                              <m:r>
                                <a:rPr lang="cs-CZ" i="1">
                                  <a:latin typeface="Cambria Math" panose="02040503050406030204" pitchFamily="18" charset="0"/>
                                </a:rPr>
                                <m:t>𝑇</m:t>
                              </m:r>
                            </m:e>
                            <m:sub>
                              <m:r>
                                <a:rPr lang="cs-CZ" i="1">
                                  <a:latin typeface="Cambria Math" panose="02040503050406030204" pitchFamily="18" charset="0"/>
                                </a:rPr>
                                <m:t>𝑦𝑦</m:t>
                              </m:r>
                            </m:sub>
                            <m:sup>
                              <m:r>
                                <a:rPr lang="cs-CZ" i="0">
                                  <a:latin typeface="Cambria Math" panose="02040503050406030204" pitchFamily="18" charset="0"/>
                                </a:rPr>
                                <m:t>2</m:t>
                              </m:r>
                            </m:sup>
                          </m:sSubSup>
                          <m:r>
                            <a:rPr lang="cs-CZ" i="0">
                              <a:latin typeface="Cambria Math" panose="02040503050406030204" pitchFamily="18" charset="0"/>
                            </a:rPr>
                            <m:t>+</m:t>
                          </m:r>
                          <m:sSubSup>
                            <m:sSubSupPr>
                              <m:ctrlPr>
                                <a:rPr lang="cs-CZ" i="1">
                                  <a:latin typeface="Cambria Math" panose="02040503050406030204" pitchFamily="18" charset="0"/>
                                </a:rPr>
                              </m:ctrlPr>
                            </m:sSubSupPr>
                            <m:e>
                              <m:r>
                                <a:rPr lang="cs-CZ" i="1">
                                  <a:latin typeface="Cambria Math" panose="02040503050406030204" pitchFamily="18" charset="0"/>
                                </a:rPr>
                                <m:t>𝑇</m:t>
                              </m:r>
                            </m:e>
                            <m:sub>
                              <m:r>
                                <a:rPr lang="cs-CZ" i="1">
                                  <a:latin typeface="Cambria Math" panose="02040503050406030204" pitchFamily="18" charset="0"/>
                                </a:rPr>
                                <m:t>𝑥𝑧</m:t>
                              </m:r>
                            </m:sub>
                            <m:sup>
                              <m:r>
                                <a:rPr lang="cs-CZ" i="0">
                                  <a:latin typeface="Cambria Math" panose="02040503050406030204" pitchFamily="18" charset="0"/>
                                </a:rPr>
                                <m:t>2</m:t>
                              </m:r>
                            </m:sup>
                          </m:sSubSup>
                          <m:r>
                            <a:rPr lang="cs-CZ" i="0">
                              <a:latin typeface="Cambria Math" panose="02040503050406030204" pitchFamily="18" charset="0"/>
                            </a:rPr>
                            <m:t>−</m:t>
                          </m:r>
                          <m:sSubSup>
                            <m:sSubSupPr>
                              <m:ctrlPr>
                                <a:rPr lang="cs-CZ" i="1">
                                  <a:latin typeface="Cambria Math" panose="02040503050406030204" pitchFamily="18" charset="0"/>
                                </a:rPr>
                              </m:ctrlPr>
                            </m:sSubSupPr>
                            <m:e>
                              <m:r>
                                <a:rPr lang="cs-CZ" i="1">
                                  <a:latin typeface="Cambria Math" panose="02040503050406030204" pitchFamily="18" charset="0"/>
                                </a:rPr>
                                <m:t>𝑇</m:t>
                              </m:r>
                            </m:e>
                            <m:sub>
                              <m:r>
                                <a:rPr lang="cs-CZ" i="1">
                                  <a:latin typeface="Cambria Math" panose="02040503050406030204" pitchFamily="18" charset="0"/>
                                </a:rPr>
                                <m:t>𝑦𝑧</m:t>
                              </m:r>
                            </m:sub>
                            <m:sup>
                              <m:r>
                                <a:rPr lang="cs-CZ" i="0">
                                  <a:latin typeface="Cambria Math" panose="02040503050406030204" pitchFamily="18" charset="0"/>
                                </a:rPr>
                                <m:t>2</m:t>
                              </m:r>
                            </m:sup>
                          </m:sSubSup>
                        </m:den>
                      </m:f>
                      <m:r>
                        <a:rPr lang="cs-CZ" i="0">
                          <a:latin typeface="Cambria Math" panose="02040503050406030204" pitchFamily="18" charset="0"/>
                        </a:rPr>
                        <m:t>=2</m:t>
                      </m:r>
                      <m:f>
                        <m:fPr>
                          <m:ctrlPr>
                            <a:rPr lang="cs-CZ" i="1">
                              <a:latin typeface="Cambria Math" panose="02040503050406030204" pitchFamily="18" charset="0"/>
                            </a:rPr>
                          </m:ctrlPr>
                        </m:fPr>
                        <m:num>
                          <m:sSub>
                            <m:sSubPr>
                              <m:ctrlPr>
                                <a:rPr lang="cs-CZ" i="1">
                                  <a:latin typeface="Cambria Math" panose="02040503050406030204" pitchFamily="18" charset="0"/>
                                </a:rPr>
                              </m:ctrlPr>
                            </m:sSubPr>
                            <m:e>
                              <m:r>
                                <a:rPr lang="cs-CZ" i="0">
                                  <a:latin typeface="Cambria Math" panose="02040503050406030204" pitchFamily="18" charset="0"/>
                                </a:rPr>
                                <m:t>−</m:t>
                              </m:r>
                              <m:r>
                                <a:rPr lang="cs-CZ" i="1">
                                  <a:latin typeface="Cambria Math" panose="02040503050406030204" pitchFamily="18" charset="0"/>
                                </a:rPr>
                                <m:t>𝑇</m:t>
                              </m:r>
                            </m:e>
                            <m:sub>
                              <m:r>
                                <a:rPr lang="cs-CZ" i="1">
                                  <a:latin typeface="Cambria Math" panose="02040503050406030204" pitchFamily="18" charset="0"/>
                                </a:rPr>
                                <m:t>𝑥𝑦</m:t>
                              </m:r>
                            </m:sub>
                          </m:sSub>
                          <m:sSub>
                            <m:sSubPr>
                              <m:ctrlPr>
                                <a:rPr lang="cs-CZ" i="1">
                                  <a:latin typeface="Cambria Math" panose="02040503050406030204" pitchFamily="18" charset="0"/>
                                </a:rPr>
                              </m:ctrlPr>
                            </m:sSubPr>
                            <m:e>
                              <m:r>
                                <a:rPr lang="cs-CZ" i="1">
                                  <a:latin typeface="Cambria Math" panose="02040503050406030204" pitchFamily="18" charset="0"/>
                                </a:rPr>
                                <m:t>𝑇</m:t>
                              </m:r>
                            </m:e>
                            <m:sub>
                              <m:r>
                                <a:rPr lang="cs-CZ" i="1">
                                  <a:latin typeface="Cambria Math" panose="02040503050406030204" pitchFamily="18" charset="0"/>
                                </a:rPr>
                                <m:t>𝑧𝑧</m:t>
                              </m:r>
                            </m:sub>
                          </m:sSub>
                          <m:r>
                            <a:rPr lang="cs-CZ" i="0">
                              <a:latin typeface="Cambria Math" panose="02040503050406030204" pitchFamily="18" charset="0"/>
                            </a:rPr>
                            <m:t>+</m:t>
                          </m:r>
                          <m:sSub>
                            <m:sSubPr>
                              <m:ctrlPr>
                                <a:rPr lang="cs-CZ" i="1">
                                  <a:latin typeface="Cambria Math" panose="02040503050406030204" pitchFamily="18" charset="0"/>
                                </a:rPr>
                              </m:ctrlPr>
                            </m:sSubPr>
                            <m:e>
                              <m:r>
                                <a:rPr lang="cs-CZ" i="1">
                                  <a:latin typeface="Cambria Math" panose="02040503050406030204" pitchFamily="18" charset="0"/>
                                </a:rPr>
                                <m:t>𝑇</m:t>
                              </m:r>
                            </m:e>
                            <m:sub>
                              <m:r>
                                <a:rPr lang="cs-CZ" i="1">
                                  <a:latin typeface="Cambria Math" panose="02040503050406030204" pitchFamily="18" charset="0"/>
                                </a:rPr>
                                <m:t>𝑥𝑧</m:t>
                              </m:r>
                            </m:sub>
                          </m:sSub>
                          <m:sSub>
                            <m:sSubPr>
                              <m:ctrlPr>
                                <a:rPr lang="cs-CZ" i="1">
                                  <a:latin typeface="Cambria Math" panose="02040503050406030204" pitchFamily="18" charset="0"/>
                                </a:rPr>
                              </m:ctrlPr>
                            </m:sSubPr>
                            <m:e>
                              <m:r>
                                <a:rPr lang="cs-CZ" i="1">
                                  <a:latin typeface="Cambria Math" panose="02040503050406030204" pitchFamily="18" charset="0"/>
                                </a:rPr>
                                <m:t>𝑇</m:t>
                              </m:r>
                            </m:e>
                            <m:sub>
                              <m:r>
                                <a:rPr lang="cs-CZ" i="1">
                                  <a:latin typeface="Cambria Math" panose="02040503050406030204" pitchFamily="18" charset="0"/>
                                </a:rPr>
                                <m:t>𝑦𝑧</m:t>
                              </m:r>
                            </m:sub>
                          </m:sSub>
                        </m:num>
                        <m:den>
                          <m:d>
                            <m:dPr>
                              <m:begChr m:val=""/>
                              <m:ctrlPr>
                                <a:rPr lang="cs-CZ" i="1">
                                  <a:latin typeface="Cambria Math" panose="02040503050406030204" pitchFamily="18" charset="0"/>
                                </a:rPr>
                              </m:ctrlPr>
                            </m:dPr>
                            <m:e>
                              <m:sSubSup>
                                <m:sSubSupPr>
                                  <m:ctrlPr>
                                    <a:rPr lang="cs-CZ" i="1">
                                      <a:latin typeface="Cambria Math" panose="02040503050406030204" pitchFamily="18" charset="0"/>
                                    </a:rPr>
                                  </m:ctrlPr>
                                </m:sSubSupPr>
                                <m:e>
                                  <m:r>
                                    <a:rPr lang="cs-CZ" i="1">
                                      <a:latin typeface="Cambria Math" panose="02040503050406030204" pitchFamily="18" charset="0"/>
                                    </a:rPr>
                                    <m:t>𝑇</m:t>
                                  </m:r>
                                </m:e>
                                <m:sub>
                                  <m:r>
                                    <a:rPr lang="cs-CZ" i="1">
                                      <a:latin typeface="Cambria Math" panose="02040503050406030204" pitchFamily="18" charset="0"/>
                                    </a:rPr>
                                    <m:t>𝑥𝑧</m:t>
                                  </m:r>
                                </m:sub>
                                <m:sup>
                                  <m:r>
                                    <a:rPr lang="cs-CZ" i="0">
                                      <a:latin typeface="Cambria Math" panose="02040503050406030204" pitchFamily="18" charset="0"/>
                                    </a:rPr>
                                    <m:t>2</m:t>
                                  </m:r>
                                </m:sup>
                              </m:sSubSup>
                              <m:r>
                                <a:rPr lang="cs-CZ" i="0">
                                  <a:latin typeface="Cambria Math" panose="02040503050406030204" pitchFamily="18" charset="0"/>
                                </a:rPr>
                                <m:t>−</m:t>
                              </m:r>
                              <m:sSubSup>
                                <m:sSubSupPr>
                                  <m:ctrlPr>
                                    <a:rPr lang="cs-CZ" i="1">
                                      <a:latin typeface="Cambria Math" panose="02040503050406030204" pitchFamily="18" charset="0"/>
                                    </a:rPr>
                                  </m:ctrlPr>
                                </m:sSubSupPr>
                                <m:e>
                                  <m:r>
                                    <a:rPr lang="cs-CZ" i="1">
                                      <a:latin typeface="Cambria Math" panose="02040503050406030204" pitchFamily="18" charset="0"/>
                                    </a:rPr>
                                    <m:t>𝑇</m:t>
                                  </m:r>
                                </m:e>
                                <m:sub>
                                  <m:r>
                                    <a:rPr lang="cs-CZ" i="1">
                                      <a:latin typeface="Cambria Math" panose="02040503050406030204" pitchFamily="18" charset="0"/>
                                    </a:rPr>
                                    <m:t>𝑦𝑧</m:t>
                                  </m:r>
                                </m:sub>
                                <m:sup>
                                  <m:r>
                                    <a:rPr lang="cs-CZ" i="0">
                                      <a:latin typeface="Cambria Math" panose="02040503050406030204" pitchFamily="18" charset="0"/>
                                    </a:rPr>
                                    <m:t>2</m:t>
                                  </m:r>
                                </m:sup>
                              </m:sSubSup>
                              <m:r>
                                <a:rPr lang="cs-CZ" i="0">
                                  <a:latin typeface="Cambria Math" panose="02040503050406030204" pitchFamily="18" charset="0"/>
                                </a:rPr>
                                <m:t>+</m:t>
                              </m:r>
                              <m:sSubSup>
                                <m:sSubSupPr>
                                  <m:ctrlPr>
                                    <a:rPr lang="cs-CZ" i="1">
                                      <a:latin typeface="Cambria Math" panose="02040503050406030204" pitchFamily="18" charset="0"/>
                                    </a:rPr>
                                  </m:ctrlPr>
                                </m:sSubSupPr>
                                <m:e>
                                  <m:sSubSup>
                                    <m:sSubSupPr>
                                      <m:ctrlPr>
                                        <a:rPr lang="cs-CZ" i="1">
                                          <a:latin typeface="Cambria Math" panose="02040503050406030204" pitchFamily="18" charset="0"/>
                                        </a:rPr>
                                      </m:ctrlPr>
                                    </m:sSubSupPr>
                                    <m:e>
                                      <m:r>
                                        <a:rPr lang="cs-CZ" i="0">
                                          <a:latin typeface="Cambria Math" panose="02040503050406030204" pitchFamily="18" charset="0"/>
                                        </a:rPr>
                                        <m:t> </m:t>
                                      </m:r>
                                      <m:r>
                                        <a:rPr lang="cs-CZ" i="1">
                                          <a:latin typeface="Cambria Math" panose="02040503050406030204" pitchFamily="18" charset="0"/>
                                        </a:rPr>
                                        <m:t>𝑇</m:t>
                                      </m:r>
                                    </m:e>
                                    <m:sub>
                                      <m:r>
                                        <a:rPr lang="cs-CZ" i="1">
                                          <a:latin typeface="Cambria Math" panose="02040503050406030204" pitchFamily="18" charset="0"/>
                                        </a:rPr>
                                        <m:t>𝑧𝑧</m:t>
                                      </m:r>
                                    </m:sub>
                                    <m:sup/>
                                  </m:sSubSup>
                                  <m:r>
                                    <a:rPr lang="cs-CZ" i="0">
                                      <a:latin typeface="Cambria Math" panose="02040503050406030204" pitchFamily="18" charset="0"/>
                                    </a:rPr>
                                    <m:t>(</m:t>
                                  </m:r>
                                  <m:r>
                                    <a:rPr lang="cs-CZ" i="1">
                                      <a:latin typeface="Cambria Math" panose="02040503050406030204" pitchFamily="18" charset="0"/>
                                    </a:rPr>
                                    <m:t>𝑇</m:t>
                                  </m:r>
                                </m:e>
                                <m:sub>
                                  <m:r>
                                    <a:rPr lang="cs-CZ" i="1">
                                      <a:latin typeface="Cambria Math" panose="02040503050406030204" pitchFamily="18" charset="0"/>
                                    </a:rPr>
                                    <m:t>𝑥𝑥</m:t>
                                  </m:r>
                                </m:sub>
                                <m:sup/>
                              </m:sSubSup>
                              <m:r>
                                <a:rPr lang="cs-CZ" i="0">
                                  <a:latin typeface="Cambria Math" panose="02040503050406030204" pitchFamily="18" charset="0"/>
                                </a:rPr>
                                <m:t>−</m:t>
                              </m:r>
                              <m:sSubSup>
                                <m:sSubSupPr>
                                  <m:ctrlPr>
                                    <a:rPr lang="cs-CZ" i="1">
                                      <a:latin typeface="Cambria Math" panose="02040503050406030204" pitchFamily="18" charset="0"/>
                                    </a:rPr>
                                  </m:ctrlPr>
                                </m:sSubSupPr>
                                <m:e>
                                  <m:r>
                                    <a:rPr lang="cs-CZ" i="1">
                                      <a:latin typeface="Cambria Math" panose="02040503050406030204" pitchFamily="18" charset="0"/>
                                    </a:rPr>
                                    <m:t>𝑇</m:t>
                                  </m:r>
                                </m:e>
                                <m:sub>
                                  <m:r>
                                    <a:rPr lang="cs-CZ" i="1">
                                      <a:latin typeface="Cambria Math" panose="02040503050406030204" pitchFamily="18" charset="0"/>
                                    </a:rPr>
                                    <m:t>𝑦𝑦</m:t>
                                  </m:r>
                                </m:sub>
                                <m:sup/>
                              </m:sSubSup>
                            </m:e>
                          </m:d>
                        </m:den>
                      </m:f>
                    </m:oMath>
                  </m:oMathPara>
                </a14:m>
                <a:endParaRPr lang="cs-CZ" dirty="0"/>
              </a:p>
            </p:txBody>
          </p:sp>
        </mc:Choice>
        <mc:Fallback xmlns="">
          <p:sp>
            <p:nvSpPr>
              <p:cNvPr id="3" name="Obdélník 2"/>
              <p:cNvSpPr>
                <a:spLocks noRot="1" noChangeAspect="1" noMove="1" noResize="1" noEditPoints="1" noAdjustHandles="1" noChangeArrowheads="1" noChangeShapeType="1" noTextEdit="1"/>
              </p:cNvSpPr>
              <p:nvPr/>
            </p:nvSpPr>
            <p:spPr>
              <a:xfrm>
                <a:off x="1025352" y="1412776"/>
                <a:ext cx="7614592" cy="782202"/>
              </a:xfrm>
              <a:prstGeom prst="rect">
                <a:avLst/>
              </a:prstGeom>
              <a:blipFill rotWithShape="0">
                <a:blip r:embed="rId2"/>
                <a:stretch>
                  <a:fillRect/>
                </a:stretch>
              </a:blipFill>
            </p:spPr>
            <p:txBody>
              <a:bodyPr/>
              <a:lstStyle/>
              <a:p>
                <a:r>
                  <a:rPr lang="cs-CZ">
                    <a:noFill/>
                  </a:rPr>
                  <a:t> </a:t>
                </a:r>
              </a:p>
            </p:txBody>
          </p:sp>
        </mc:Fallback>
      </mc:AlternateContent>
      <p:sp>
        <p:nvSpPr>
          <p:cNvPr id="4" name="Obdélník 3"/>
          <p:cNvSpPr/>
          <p:nvPr/>
        </p:nvSpPr>
        <p:spPr>
          <a:xfrm>
            <a:off x="551812" y="2186206"/>
            <a:ext cx="8268660" cy="1692771"/>
          </a:xfrm>
          <a:prstGeom prst="rect">
            <a:avLst/>
          </a:prstGeom>
        </p:spPr>
        <p:txBody>
          <a:bodyPr wrap="square">
            <a:spAutoFit/>
          </a:bodyPr>
          <a:lstStyle/>
          <a:p>
            <a:pPr algn="just">
              <a:lnSpc>
                <a:spcPct val="150000"/>
              </a:lnSpc>
              <a:spcAft>
                <a:spcPts val="600"/>
              </a:spcAft>
            </a:pPr>
            <a:r>
              <a:rPr lang="en-GB" dirty="0" smtClean="0">
                <a:effectLst/>
                <a:latin typeface="Times New Roman" panose="02020603050405020304" pitchFamily="18" charset="0"/>
                <a:ea typeface="Times New Roman" panose="02020603050405020304" pitchFamily="18" charset="0"/>
              </a:rPr>
              <a:t>s </a:t>
            </a:r>
            <a:r>
              <a:rPr lang="en-GB" dirty="0" err="1" smtClean="0">
                <a:effectLst/>
                <a:latin typeface="Times New Roman" panose="02020603050405020304" pitchFamily="18" charset="0"/>
                <a:ea typeface="Times New Roman" panose="02020603050405020304" pitchFamily="18" charset="0"/>
              </a:rPr>
              <a:t>násobky</a:t>
            </a:r>
            <a:r>
              <a:rPr lang="en-GB" dirty="0" smtClean="0">
                <a:effectLst/>
                <a:latin typeface="Times New Roman" panose="02020603050405020304" pitchFamily="18" charset="0"/>
                <a:ea typeface="Times New Roman" panose="02020603050405020304" pitchFamily="18" charset="0"/>
              </a:rPr>
              <a:t> π/2. </a:t>
            </a:r>
            <a:endParaRPr lang="cs-CZ" dirty="0" smtClean="0">
              <a:effectLst/>
              <a:latin typeface="Times New Roman" panose="02020603050405020304" pitchFamily="18" charset="0"/>
              <a:ea typeface="Times New Roman" panose="02020603050405020304" pitchFamily="18" charset="0"/>
            </a:endParaRPr>
          </a:p>
          <a:p>
            <a:r>
              <a:rPr lang="en-GB" dirty="0" smtClean="0">
                <a:effectLst/>
                <a:latin typeface="Times New Roman" panose="02020603050405020304" pitchFamily="18" charset="0"/>
                <a:ea typeface="MS Mincho" panose="02020609040205080304" pitchFamily="49" charset="-128"/>
              </a:rPr>
              <a:t>      Strike angle se </a:t>
            </a:r>
            <a:r>
              <a:rPr lang="en-GB" dirty="0" err="1" smtClean="0">
                <a:effectLst/>
                <a:latin typeface="Times New Roman" panose="02020603050405020304" pitchFamily="18" charset="0"/>
                <a:ea typeface="MS Mincho" panose="02020609040205080304" pitchFamily="49" charset="-128"/>
              </a:rPr>
              <a:t>týká</a:t>
            </a:r>
            <a:r>
              <a:rPr lang="en-GB" dirty="0" smtClean="0">
                <a:effectLst/>
                <a:latin typeface="Times New Roman" panose="02020603050405020304" pitchFamily="18" charset="0"/>
                <a:ea typeface="MS Mincho" panose="02020609040205080304" pitchFamily="49" charset="-128"/>
              </a:rPr>
              <a:t> </a:t>
            </a:r>
            <a:r>
              <a:rPr lang="en-GB" dirty="0" err="1" smtClean="0">
                <a:effectLst/>
                <a:latin typeface="Times New Roman" panose="02020603050405020304" pitchFamily="18" charset="0"/>
                <a:ea typeface="MS Mincho" panose="02020609040205080304" pitchFamily="49" charset="-128"/>
              </a:rPr>
              <a:t>transformace</a:t>
            </a:r>
            <a:r>
              <a:rPr lang="en-GB" dirty="0" smtClean="0">
                <a:effectLst/>
                <a:latin typeface="Times New Roman" panose="02020603050405020304" pitchFamily="18" charset="0"/>
                <a:ea typeface="MS Mincho" panose="02020609040205080304" pitchFamily="49" charset="-128"/>
              </a:rPr>
              <a:t> </a:t>
            </a:r>
            <a:r>
              <a:rPr lang="en-GB" dirty="0" err="1" smtClean="0">
                <a:effectLst/>
                <a:latin typeface="Times New Roman" panose="02020603050405020304" pitchFamily="18" charset="0"/>
                <a:ea typeface="MS Mincho" panose="02020609040205080304" pitchFamily="49" charset="-128"/>
              </a:rPr>
              <a:t>Marussiho</a:t>
            </a:r>
            <a:r>
              <a:rPr lang="en-GB" dirty="0" smtClean="0">
                <a:effectLst/>
                <a:latin typeface="Times New Roman" panose="02020603050405020304" pitchFamily="18" charset="0"/>
                <a:ea typeface="MS Mincho" panose="02020609040205080304" pitchFamily="49" charset="-128"/>
              </a:rPr>
              <a:t> </a:t>
            </a:r>
            <a:r>
              <a:rPr lang="en-GB" dirty="0" err="1" smtClean="0">
                <a:effectLst/>
                <a:latin typeface="Times New Roman" panose="02020603050405020304" pitchFamily="18" charset="0"/>
                <a:ea typeface="MS Mincho" panose="02020609040205080304" pitchFamily="49" charset="-128"/>
              </a:rPr>
              <a:t>tenzoru</a:t>
            </a:r>
            <a:r>
              <a:rPr lang="en-GB" dirty="0" smtClean="0">
                <a:effectLst/>
                <a:latin typeface="Times New Roman" panose="02020603050405020304" pitchFamily="18" charset="0"/>
                <a:ea typeface="MS Mincho" panose="02020609040205080304" pitchFamily="49" charset="-128"/>
              </a:rPr>
              <a:t> z </a:t>
            </a:r>
            <a:r>
              <a:rPr lang="en-GB" dirty="0" err="1" smtClean="0">
                <a:effectLst/>
                <a:latin typeface="Times New Roman" panose="02020603050405020304" pitchFamily="18" charset="0"/>
                <a:ea typeface="MS Mincho" panose="02020609040205080304" pitchFamily="49" charset="-128"/>
              </a:rPr>
              <a:t>jeho</a:t>
            </a:r>
            <a:r>
              <a:rPr lang="en-GB" dirty="0" smtClean="0">
                <a:effectLst/>
                <a:latin typeface="Times New Roman" panose="02020603050405020304" pitchFamily="18" charset="0"/>
                <a:ea typeface="MS Mincho" panose="02020609040205080304" pitchFamily="49" charset="-128"/>
              </a:rPr>
              <a:t> </a:t>
            </a:r>
            <a:r>
              <a:rPr lang="en-GB" dirty="0" err="1" smtClean="0">
                <a:effectLst/>
                <a:latin typeface="Times New Roman" panose="02020603050405020304" pitchFamily="18" charset="0"/>
                <a:ea typeface="MS Mincho" panose="02020609040205080304" pitchFamily="49" charset="-128"/>
              </a:rPr>
              <a:t>obecného</a:t>
            </a:r>
            <a:r>
              <a:rPr lang="en-GB" dirty="0" smtClean="0">
                <a:effectLst/>
                <a:latin typeface="Times New Roman" panose="02020603050405020304" pitchFamily="18" charset="0"/>
                <a:ea typeface="MS Mincho" panose="02020609040205080304" pitchFamily="49" charset="-128"/>
              </a:rPr>
              <a:t> </a:t>
            </a:r>
            <a:r>
              <a:rPr lang="en-GB" dirty="0" err="1" smtClean="0">
                <a:effectLst/>
                <a:latin typeface="Times New Roman" panose="02020603050405020304" pitchFamily="18" charset="0"/>
                <a:ea typeface="MS Mincho" panose="02020609040205080304" pitchFamily="49" charset="-128"/>
              </a:rPr>
              <a:t>na</a:t>
            </a:r>
            <a:r>
              <a:rPr lang="en-GB" dirty="0" smtClean="0">
                <a:effectLst/>
                <a:latin typeface="Times New Roman" panose="02020603050405020304" pitchFamily="18" charset="0"/>
                <a:ea typeface="MS Mincho" panose="02020609040205080304" pitchFamily="49" charset="-128"/>
              </a:rPr>
              <a:t> </a:t>
            </a:r>
            <a:r>
              <a:rPr lang="en-GB" dirty="0" err="1" smtClean="0">
                <a:effectLst/>
                <a:latin typeface="Times New Roman" panose="02020603050405020304" pitchFamily="18" charset="0"/>
                <a:ea typeface="MS Mincho" panose="02020609040205080304" pitchFamily="49" charset="-128"/>
              </a:rPr>
              <a:t>diagonální</a:t>
            </a:r>
            <a:r>
              <a:rPr lang="en-GB" dirty="0" smtClean="0">
                <a:effectLst/>
                <a:latin typeface="Times New Roman" panose="02020603050405020304" pitchFamily="18" charset="0"/>
                <a:ea typeface="MS Mincho" panose="02020609040205080304" pitchFamily="49" charset="-128"/>
              </a:rPr>
              <a:t> </a:t>
            </a:r>
            <a:r>
              <a:rPr lang="en-GB" dirty="0" err="1" smtClean="0">
                <a:effectLst/>
                <a:latin typeface="Times New Roman" panose="02020603050405020304" pitchFamily="18" charset="0"/>
                <a:ea typeface="MS Mincho" panose="02020609040205080304" pitchFamily="49" charset="-128"/>
              </a:rPr>
              <a:t>tvar</a:t>
            </a:r>
            <a:r>
              <a:rPr lang="en-GB" dirty="0" smtClean="0">
                <a:effectLst/>
                <a:latin typeface="Times New Roman" panose="02020603050405020304" pitchFamily="18" charset="0"/>
                <a:ea typeface="MS Mincho" panose="02020609040205080304" pitchFamily="49" charset="-128"/>
              </a:rPr>
              <a:t>. Je to </a:t>
            </a:r>
            <a:r>
              <a:rPr lang="en-GB" dirty="0" err="1" smtClean="0">
                <a:effectLst/>
                <a:latin typeface="Times New Roman" panose="02020603050405020304" pitchFamily="18" charset="0"/>
                <a:ea typeface="MS Mincho" panose="02020609040205080304" pitchFamily="49" charset="-128"/>
              </a:rPr>
              <a:t>úhel</a:t>
            </a:r>
            <a:r>
              <a:rPr lang="en-GB" dirty="0" smtClean="0">
                <a:effectLst/>
                <a:latin typeface="Times New Roman" panose="02020603050405020304" pitchFamily="18" charset="0"/>
                <a:ea typeface="MS Mincho" panose="02020609040205080304" pitchFamily="49" charset="-128"/>
              </a:rPr>
              <a:t>, o </a:t>
            </a:r>
            <a:r>
              <a:rPr lang="en-GB" dirty="0" err="1" smtClean="0">
                <a:effectLst/>
                <a:latin typeface="Times New Roman" panose="02020603050405020304" pitchFamily="18" charset="0"/>
                <a:ea typeface="MS Mincho" panose="02020609040205080304" pitchFamily="49" charset="-128"/>
              </a:rPr>
              <a:t>který</a:t>
            </a:r>
            <a:r>
              <a:rPr lang="en-GB" dirty="0" smtClean="0">
                <a:effectLst/>
                <a:latin typeface="Times New Roman" panose="02020603050405020304" pitchFamily="18" charset="0"/>
                <a:ea typeface="MS Mincho" panose="02020609040205080304" pitchFamily="49" charset="-128"/>
              </a:rPr>
              <a:t> se </a:t>
            </a:r>
            <a:r>
              <a:rPr lang="en-GB" dirty="0" err="1" smtClean="0">
                <a:effectLst/>
                <a:latin typeface="Times New Roman" panose="02020603050405020304" pitchFamily="18" charset="0"/>
                <a:ea typeface="MS Mincho" panose="02020609040205080304" pitchFamily="49" charset="-128"/>
              </a:rPr>
              <a:t>musí</a:t>
            </a:r>
            <a:r>
              <a:rPr lang="en-GB" dirty="0" smtClean="0">
                <a:effectLst/>
                <a:latin typeface="Times New Roman" panose="02020603050405020304" pitchFamily="18" charset="0"/>
                <a:ea typeface="MS Mincho" panose="02020609040205080304" pitchFamily="49" charset="-128"/>
              </a:rPr>
              <a:t> </a:t>
            </a:r>
            <a:r>
              <a:rPr lang="en-GB" dirty="0" err="1" smtClean="0">
                <a:effectLst/>
                <a:latin typeface="Times New Roman" panose="02020603050405020304" pitchFamily="18" charset="0"/>
                <a:ea typeface="MS Mincho" panose="02020609040205080304" pitchFamily="49" charset="-128"/>
              </a:rPr>
              <a:t>natočit</a:t>
            </a:r>
            <a:r>
              <a:rPr lang="en-GB" dirty="0" smtClean="0">
                <a:effectLst/>
                <a:latin typeface="Times New Roman" panose="02020603050405020304" pitchFamily="18" charset="0"/>
                <a:ea typeface="MS Mincho" panose="02020609040205080304" pitchFamily="49" charset="-128"/>
              </a:rPr>
              <a:t> </a:t>
            </a:r>
            <a:r>
              <a:rPr lang="en-GB" dirty="0" err="1" smtClean="0">
                <a:effectLst/>
                <a:latin typeface="Times New Roman" panose="02020603050405020304" pitchFamily="18" charset="0"/>
                <a:ea typeface="MS Mincho" panose="02020609040205080304" pitchFamily="49" charset="-128"/>
              </a:rPr>
              <a:t>gradientometrická</a:t>
            </a:r>
            <a:r>
              <a:rPr lang="en-GB" dirty="0" smtClean="0">
                <a:effectLst/>
                <a:latin typeface="Times New Roman" panose="02020603050405020304" pitchFamily="18" charset="0"/>
                <a:ea typeface="MS Mincho" panose="02020609040205080304" pitchFamily="49" charset="-128"/>
              </a:rPr>
              <a:t> data, </a:t>
            </a:r>
            <a:r>
              <a:rPr lang="en-GB" dirty="0" err="1" smtClean="0">
                <a:effectLst/>
                <a:latin typeface="Times New Roman" panose="02020603050405020304" pitchFamily="18" charset="0"/>
                <a:ea typeface="MS Mincho" panose="02020609040205080304" pitchFamily="49" charset="-128"/>
              </a:rPr>
              <a:t>aby</a:t>
            </a:r>
            <a:r>
              <a:rPr lang="en-GB" dirty="0" smtClean="0">
                <a:effectLst/>
                <a:latin typeface="Times New Roman" panose="02020603050405020304" pitchFamily="18" charset="0"/>
                <a:ea typeface="MS Mincho" panose="02020609040205080304" pitchFamily="49" charset="-128"/>
              </a:rPr>
              <a:t> </a:t>
            </a:r>
            <a:r>
              <a:rPr lang="en-GB" dirty="0" err="1" smtClean="0">
                <a:effectLst/>
                <a:latin typeface="Times New Roman" panose="02020603050405020304" pitchFamily="18" charset="0"/>
                <a:ea typeface="MS Mincho" panose="02020609040205080304" pitchFamily="49" charset="-128"/>
              </a:rPr>
              <a:t>směřovala</a:t>
            </a:r>
            <a:r>
              <a:rPr lang="en-GB" dirty="0" smtClean="0">
                <a:effectLst/>
                <a:latin typeface="Times New Roman" panose="02020603050405020304" pitchFamily="18" charset="0"/>
                <a:ea typeface="MS Mincho" panose="02020609040205080304" pitchFamily="49" charset="-128"/>
              </a:rPr>
              <a:t> </a:t>
            </a:r>
            <a:r>
              <a:rPr lang="en-GB" dirty="0" err="1" smtClean="0">
                <a:effectLst/>
                <a:latin typeface="Times New Roman" panose="02020603050405020304" pitchFamily="18" charset="0"/>
                <a:ea typeface="MS Mincho" panose="02020609040205080304" pitchFamily="49" charset="-128"/>
              </a:rPr>
              <a:t>podél</a:t>
            </a:r>
            <a:r>
              <a:rPr lang="en-GB" dirty="0" smtClean="0">
                <a:effectLst/>
                <a:latin typeface="Times New Roman" panose="02020603050405020304" pitchFamily="18" charset="0"/>
                <a:ea typeface="MS Mincho" panose="02020609040205080304" pitchFamily="49" charset="-128"/>
              </a:rPr>
              <a:t> </a:t>
            </a:r>
            <a:r>
              <a:rPr lang="en-GB" dirty="0" err="1" smtClean="0">
                <a:effectLst/>
                <a:latin typeface="Times New Roman" panose="02020603050405020304" pitchFamily="18" charset="0"/>
                <a:ea typeface="MS Mincho" panose="02020609040205080304" pitchFamily="49" charset="-128"/>
              </a:rPr>
              <a:t>hlavních</a:t>
            </a:r>
            <a:r>
              <a:rPr lang="en-GB" dirty="0" smtClean="0">
                <a:effectLst/>
                <a:latin typeface="Times New Roman" panose="02020603050405020304" pitchFamily="18" charset="0"/>
                <a:ea typeface="MS Mincho" panose="02020609040205080304" pitchFamily="49" charset="-128"/>
              </a:rPr>
              <a:t> </a:t>
            </a:r>
            <a:r>
              <a:rPr lang="en-GB" dirty="0" err="1" smtClean="0">
                <a:effectLst/>
                <a:latin typeface="Times New Roman" panose="02020603050405020304" pitchFamily="18" charset="0"/>
                <a:ea typeface="MS Mincho" panose="02020609040205080304" pitchFamily="49" charset="-128"/>
              </a:rPr>
              <a:t>struktur</a:t>
            </a:r>
            <a:r>
              <a:rPr lang="en-GB" dirty="0" smtClean="0">
                <a:effectLst/>
                <a:latin typeface="Times New Roman" panose="02020603050405020304" pitchFamily="18" charset="0"/>
                <a:ea typeface="MS Mincho" panose="02020609040205080304" pitchFamily="49" charset="-128"/>
              </a:rPr>
              <a:t> </a:t>
            </a:r>
            <a:r>
              <a:rPr lang="en-GB" dirty="0" err="1" smtClean="0">
                <a:effectLst/>
                <a:latin typeface="Times New Roman" panose="02020603050405020304" pitchFamily="18" charset="0"/>
                <a:ea typeface="MS Mincho" panose="02020609040205080304" pitchFamily="49" charset="-128"/>
              </a:rPr>
              <a:t>zkoumaného</a:t>
            </a:r>
            <a:r>
              <a:rPr lang="en-GB" dirty="0" smtClean="0">
                <a:effectLst/>
                <a:latin typeface="Times New Roman" panose="02020603050405020304" pitchFamily="18" charset="0"/>
                <a:ea typeface="MS Mincho" panose="02020609040205080304" pitchFamily="49" charset="-128"/>
              </a:rPr>
              <a:t> </a:t>
            </a:r>
            <a:r>
              <a:rPr lang="en-GB" dirty="0" err="1" smtClean="0">
                <a:effectLst/>
                <a:latin typeface="Times New Roman" panose="02020603050405020304" pitchFamily="18" charset="0"/>
                <a:ea typeface="MS Mincho" panose="02020609040205080304" pitchFamily="49" charset="-128"/>
              </a:rPr>
              <a:t>objektu</a:t>
            </a:r>
            <a:r>
              <a:rPr lang="en-GB" dirty="0" smtClean="0">
                <a:effectLst/>
                <a:latin typeface="Times New Roman" panose="02020603050405020304" pitchFamily="18" charset="0"/>
                <a:ea typeface="MS Mincho" panose="02020609040205080304" pitchFamily="49" charset="-128"/>
              </a:rPr>
              <a:t>. </a:t>
            </a:r>
            <a:r>
              <a:rPr lang="en-GB" dirty="0" err="1" smtClean="0">
                <a:effectLst/>
                <a:latin typeface="Times New Roman" panose="02020603050405020304" pitchFamily="18" charset="0"/>
                <a:ea typeface="MS Mincho" panose="02020609040205080304" pitchFamily="49" charset="-128"/>
              </a:rPr>
              <a:t>Pokud</a:t>
            </a:r>
            <a:r>
              <a:rPr lang="en-GB" dirty="0" smtClean="0">
                <a:effectLst/>
                <a:latin typeface="Times New Roman" panose="02020603050405020304" pitchFamily="18" charset="0"/>
                <a:ea typeface="MS Mincho" panose="02020609040205080304" pitchFamily="49" charset="-128"/>
              </a:rPr>
              <a:t> je </a:t>
            </a:r>
            <a:r>
              <a:rPr lang="en-GB" i="1" dirty="0" smtClean="0">
                <a:effectLst/>
                <a:latin typeface="Times New Roman" panose="02020603050405020304" pitchFamily="18" charset="0"/>
                <a:ea typeface="MS Mincho" panose="02020609040205080304" pitchFamily="49" charset="-128"/>
              </a:rPr>
              <a:t>I</a:t>
            </a:r>
            <a:r>
              <a:rPr lang="en-GB" dirty="0" smtClean="0">
                <a:effectLst/>
                <a:latin typeface="Times New Roman" panose="02020603050405020304" pitchFamily="18" charset="0"/>
                <a:ea typeface="MS Mincho" panose="02020609040205080304" pitchFamily="49" charset="-128"/>
              </a:rPr>
              <a:t> </a:t>
            </a:r>
            <a:r>
              <a:rPr lang="en-GB" dirty="0" err="1" smtClean="0">
                <a:effectLst/>
                <a:latin typeface="Times New Roman" panose="02020603050405020304" pitchFamily="18" charset="0"/>
                <a:ea typeface="MS Mincho" panose="02020609040205080304" pitchFamily="49" charset="-128"/>
              </a:rPr>
              <a:t>malé</a:t>
            </a:r>
            <a:r>
              <a:rPr lang="en-GB" dirty="0" smtClean="0">
                <a:effectLst/>
                <a:latin typeface="Times New Roman" panose="02020603050405020304" pitchFamily="18" charset="0"/>
                <a:ea typeface="MS Mincho" panose="02020609040205080304" pitchFamily="49" charset="-128"/>
              </a:rPr>
              <a:t>, </a:t>
            </a:r>
            <a:r>
              <a:rPr lang="en-GB" dirty="0" err="1" smtClean="0">
                <a:effectLst/>
                <a:latin typeface="Times New Roman" panose="02020603050405020304" pitchFamily="18" charset="0"/>
                <a:ea typeface="MS Mincho" panose="02020609040205080304" pitchFamily="49" charset="-128"/>
              </a:rPr>
              <a:t>tak</a:t>
            </a:r>
            <a:r>
              <a:rPr lang="en-GB" dirty="0" smtClean="0">
                <a:effectLst/>
                <a:latin typeface="Times New Roman" panose="02020603050405020304" pitchFamily="18" charset="0"/>
                <a:ea typeface="MS Mincho" panose="02020609040205080304" pitchFamily="49" charset="-128"/>
              </a:rPr>
              <a:t> strike angle </a:t>
            </a:r>
            <a:r>
              <a:rPr lang="en-GB" dirty="0" err="1" smtClean="0">
                <a:effectLst/>
                <a:latin typeface="Times New Roman" panose="02020603050405020304" pitchFamily="18" charset="0"/>
                <a:ea typeface="MS Mincho" panose="02020609040205080304" pitchFamily="49" charset="-128"/>
              </a:rPr>
              <a:t>indikuje</a:t>
            </a:r>
            <a:r>
              <a:rPr lang="en-GB" dirty="0" smtClean="0">
                <a:effectLst/>
                <a:latin typeface="Times New Roman" panose="02020603050405020304" pitchFamily="18" charset="0"/>
                <a:ea typeface="MS Mincho" panose="02020609040205080304" pitchFamily="49" charset="-128"/>
              </a:rPr>
              <a:t> v </a:t>
            </a:r>
            <a:r>
              <a:rPr lang="en-GB" dirty="0" err="1" smtClean="0">
                <a:effectLst/>
                <a:latin typeface="Times New Roman" panose="02020603050405020304" pitchFamily="18" charset="0"/>
                <a:ea typeface="MS Mincho" panose="02020609040205080304" pitchFamily="49" charset="-128"/>
              </a:rPr>
              <a:t>lokalitě</a:t>
            </a:r>
            <a:r>
              <a:rPr lang="en-GB" dirty="0" smtClean="0">
                <a:effectLst/>
                <a:latin typeface="Times New Roman" panose="02020603050405020304" pitchFamily="18" charset="0"/>
                <a:ea typeface="MS Mincho" panose="02020609040205080304" pitchFamily="49" charset="-128"/>
              </a:rPr>
              <a:t> </a:t>
            </a:r>
            <a:r>
              <a:rPr lang="en-GB" dirty="0" err="1" smtClean="0">
                <a:effectLst/>
                <a:latin typeface="Times New Roman" panose="02020603050405020304" pitchFamily="18" charset="0"/>
                <a:ea typeface="MS Mincho" panose="02020609040205080304" pitchFamily="49" charset="-128"/>
              </a:rPr>
              <a:t>dominující</a:t>
            </a:r>
            <a:r>
              <a:rPr lang="en-GB" dirty="0" smtClean="0">
                <a:effectLst/>
                <a:latin typeface="Times New Roman" panose="02020603050405020304" pitchFamily="18" charset="0"/>
                <a:ea typeface="MS Mincho" panose="02020609040205080304" pitchFamily="49" charset="-128"/>
              </a:rPr>
              <a:t> 2D </a:t>
            </a:r>
            <a:r>
              <a:rPr lang="en-GB" dirty="0" err="1" smtClean="0">
                <a:effectLst/>
                <a:latin typeface="Times New Roman" panose="02020603050405020304" pitchFamily="18" charset="0"/>
                <a:ea typeface="MS Mincho" panose="02020609040205080304" pitchFamily="49" charset="-128"/>
              </a:rPr>
              <a:t>struktury</a:t>
            </a:r>
            <a:r>
              <a:rPr lang="en-GB" dirty="0" smtClean="0">
                <a:effectLst/>
                <a:latin typeface="Times New Roman" panose="02020603050405020304" pitchFamily="18" charset="0"/>
                <a:ea typeface="MS Mincho" panose="02020609040205080304" pitchFamily="49" charset="-128"/>
              </a:rPr>
              <a:t> (</a:t>
            </a:r>
            <a:r>
              <a:rPr lang="en-GB" dirty="0" err="1" smtClean="0">
                <a:effectLst/>
                <a:latin typeface="Times New Roman" panose="02020603050405020304" pitchFamily="18" charset="0"/>
                <a:ea typeface="MS Mincho" panose="02020609040205080304" pitchFamily="49" charset="-128"/>
              </a:rPr>
              <a:t>lineární</a:t>
            </a:r>
            <a:r>
              <a:rPr lang="en-GB" dirty="0" smtClean="0">
                <a:effectLst/>
                <a:latin typeface="Times New Roman" panose="02020603050405020304" pitchFamily="18" charset="0"/>
                <a:ea typeface="MS Mincho" panose="02020609040205080304" pitchFamily="49" charset="-128"/>
              </a:rPr>
              <a:t> </a:t>
            </a:r>
            <a:r>
              <a:rPr lang="en-GB" dirty="0" err="1" smtClean="0">
                <a:effectLst/>
                <a:latin typeface="Times New Roman" panose="02020603050405020304" pitchFamily="18" charset="0"/>
                <a:ea typeface="MS Mincho" panose="02020609040205080304" pitchFamily="49" charset="-128"/>
              </a:rPr>
              <a:t>fenomény</a:t>
            </a:r>
            <a:r>
              <a:rPr lang="en-GB" dirty="0" smtClean="0">
                <a:effectLst/>
                <a:latin typeface="Times New Roman" panose="02020603050405020304" pitchFamily="18" charset="0"/>
                <a:ea typeface="MS Mincho" panose="02020609040205080304" pitchFamily="49" charset="-128"/>
              </a:rPr>
              <a:t> v </a:t>
            </a:r>
            <a:r>
              <a:rPr lang="en-GB" dirty="0" err="1" smtClean="0">
                <a:effectLst/>
                <a:latin typeface="Times New Roman" panose="02020603050405020304" pitchFamily="18" charset="0"/>
                <a:ea typeface="MS Mincho" panose="02020609040205080304" pitchFamily="49" charset="-128"/>
              </a:rPr>
              <a:t>tíhovém</a:t>
            </a:r>
            <a:r>
              <a:rPr lang="en-GB" dirty="0" smtClean="0">
                <a:effectLst/>
                <a:latin typeface="Times New Roman" panose="02020603050405020304" pitchFamily="18" charset="0"/>
                <a:ea typeface="MS Mincho" panose="02020609040205080304" pitchFamily="49" charset="-128"/>
              </a:rPr>
              <a:t> </a:t>
            </a:r>
            <a:r>
              <a:rPr lang="en-GB" dirty="0" err="1" smtClean="0">
                <a:effectLst/>
                <a:latin typeface="Times New Roman" panose="02020603050405020304" pitchFamily="18" charset="0"/>
                <a:ea typeface="MS Mincho" panose="02020609040205080304" pitchFamily="49" charset="-128"/>
              </a:rPr>
              <a:t>poli</a:t>
            </a:r>
            <a:r>
              <a:rPr lang="en-GB" dirty="0" smtClean="0">
                <a:effectLst/>
                <a:latin typeface="Times New Roman" panose="02020603050405020304" pitchFamily="18" charset="0"/>
                <a:ea typeface="MS Mincho" panose="02020609040205080304" pitchFamily="49" charset="-128"/>
              </a:rPr>
              <a:t>).</a:t>
            </a:r>
            <a:endParaRPr lang="cs-CZ" dirty="0"/>
          </a:p>
        </p:txBody>
      </p:sp>
      <p:sp>
        <p:nvSpPr>
          <p:cNvPr id="5" name="Obdélník 4"/>
          <p:cNvSpPr/>
          <p:nvPr/>
        </p:nvSpPr>
        <p:spPr>
          <a:xfrm>
            <a:off x="504354" y="4077072"/>
            <a:ext cx="3919187" cy="369332"/>
          </a:xfrm>
          <a:prstGeom prst="rect">
            <a:avLst/>
          </a:prstGeom>
        </p:spPr>
        <p:txBody>
          <a:bodyPr wrap="square">
            <a:spAutoFit/>
          </a:bodyPr>
          <a:lstStyle/>
          <a:p>
            <a:r>
              <a:rPr lang="cs-CZ" i="1" dirty="0" smtClean="0">
                <a:effectLst/>
                <a:latin typeface="Times New Roman" panose="02020603050405020304" pitchFamily="18" charset="0"/>
                <a:ea typeface="MS Mincho" panose="02020609040205080304" pitchFamily="49" charset="-128"/>
              </a:rPr>
              <a:t>V</a:t>
            </a:r>
            <a:r>
              <a:rPr lang="en-GB" i="1" dirty="0" err="1" smtClean="0">
                <a:effectLst/>
                <a:latin typeface="Times New Roman" panose="02020603050405020304" pitchFamily="18" charset="0"/>
                <a:ea typeface="MS Mincho" panose="02020609040205080304" pitchFamily="49" charset="-128"/>
              </a:rPr>
              <a:t>irtuální</a:t>
            </a:r>
            <a:r>
              <a:rPr lang="en-GB" i="1" dirty="0" smtClean="0">
                <a:effectLst/>
                <a:latin typeface="Times New Roman" panose="02020603050405020304" pitchFamily="18" charset="0"/>
                <a:ea typeface="MS Mincho" panose="02020609040205080304" pitchFamily="49" charset="-128"/>
              </a:rPr>
              <a:t> </a:t>
            </a:r>
            <a:r>
              <a:rPr lang="en-GB" i="1" dirty="0" err="1" smtClean="0">
                <a:effectLst/>
                <a:latin typeface="Times New Roman" panose="02020603050405020304" pitchFamily="18" charset="0"/>
                <a:ea typeface="MS Mincho" panose="02020609040205080304" pitchFamily="49" charset="-128"/>
              </a:rPr>
              <a:t>deformace</a:t>
            </a:r>
            <a:r>
              <a:rPr lang="en-GB" dirty="0" smtClean="0">
                <a:effectLst/>
                <a:latin typeface="Times New Roman" panose="02020603050405020304" pitchFamily="18" charset="0"/>
                <a:ea typeface="MS Mincho" panose="02020609040205080304" pitchFamily="49" charset="-128"/>
              </a:rPr>
              <a:t> (</a:t>
            </a:r>
            <a:r>
              <a:rPr lang="en-GB" dirty="0" err="1" smtClean="0">
                <a:effectLst/>
                <a:latin typeface="Times New Roman" panose="02020603050405020304" pitchFamily="18" charset="0"/>
                <a:ea typeface="MS Mincho" panose="02020609040205080304" pitchFamily="49" charset="-128"/>
              </a:rPr>
              <a:t>dále</a:t>
            </a:r>
            <a:r>
              <a:rPr lang="en-GB" dirty="0" smtClean="0">
                <a:effectLst/>
                <a:latin typeface="Times New Roman" panose="02020603050405020304" pitchFamily="18" charset="0"/>
                <a:ea typeface="MS Mincho" panose="02020609040205080304" pitchFamily="49" charset="-128"/>
              </a:rPr>
              <a:t> </a:t>
            </a:r>
            <a:r>
              <a:rPr lang="en-GB" i="1" dirty="0" err="1" smtClean="0">
                <a:effectLst/>
                <a:latin typeface="Times New Roman" panose="02020603050405020304" pitchFamily="18" charset="0"/>
                <a:ea typeface="MS Mincho" panose="02020609040205080304" pitchFamily="49" charset="-128"/>
              </a:rPr>
              <a:t>vd</a:t>
            </a:r>
            <a:r>
              <a:rPr lang="en-GB" dirty="0" smtClean="0">
                <a:effectLst/>
                <a:latin typeface="Times New Roman" panose="02020603050405020304" pitchFamily="18" charset="0"/>
                <a:ea typeface="MS Mincho" panose="02020609040205080304" pitchFamily="49" charset="-128"/>
              </a:rPr>
              <a:t>) </a:t>
            </a:r>
            <a:endParaRPr lang="cs-CZ" dirty="0"/>
          </a:p>
        </p:txBody>
      </p:sp>
      <mc:AlternateContent xmlns:mc="http://schemas.openxmlformats.org/markup-compatibility/2006" xmlns:a14="http://schemas.microsoft.com/office/drawing/2010/main">
        <mc:Choice Requires="a14">
          <p:sp>
            <p:nvSpPr>
              <p:cNvPr id="6" name="Obdélník 5"/>
              <p:cNvSpPr/>
              <p:nvPr/>
            </p:nvSpPr>
            <p:spPr>
              <a:xfrm>
                <a:off x="2463947" y="4696606"/>
                <a:ext cx="1522148" cy="66761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cs-CZ" i="1" smtClean="0">
                              <a:latin typeface="Cambria Math" panose="02040503050406030204" pitchFamily="18" charset="0"/>
                            </a:rPr>
                          </m:ctrlPr>
                        </m:sSubPr>
                        <m:e>
                          <m:r>
                            <a:rPr lang="cs-CZ" i="1">
                              <a:latin typeface="Cambria Math" panose="02040503050406030204" pitchFamily="18" charset="0"/>
                            </a:rPr>
                            <m:t>𝑢</m:t>
                          </m:r>
                        </m:e>
                        <m:sub>
                          <m:r>
                            <m:rPr>
                              <m:sty m:val="p"/>
                            </m:rPr>
                            <a:rPr lang="cs-CZ" i="0">
                              <a:latin typeface="Cambria Math" panose="02040503050406030204" pitchFamily="18" charset="0"/>
                            </a:rPr>
                            <m:t>Φ</m:t>
                          </m:r>
                        </m:sub>
                      </m:sSub>
                      <m:r>
                        <a:rPr lang="cs-CZ" i="0">
                          <a:latin typeface="Cambria Math" panose="02040503050406030204" pitchFamily="18" charset="0"/>
                        </a:rPr>
                        <m:t>=</m:t>
                      </m:r>
                      <m:sSub>
                        <m:sSubPr>
                          <m:ctrlPr>
                            <a:rPr lang="cs-CZ" i="1">
                              <a:latin typeface="Cambria Math" panose="02040503050406030204" pitchFamily="18" charset="0"/>
                            </a:rPr>
                          </m:ctrlPr>
                        </m:sSubPr>
                        <m:e>
                          <m:r>
                            <a:rPr lang="cs-CZ" i="1">
                              <a:latin typeface="Cambria Math" panose="02040503050406030204" pitchFamily="18" charset="0"/>
                            </a:rPr>
                            <m:t>𝑙</m:t>
                          </m:r>
                        </m:e>
                        <m:sub>
                          <m:r>
                            <a:rPr lang="cs-CZ" i="1">
                              <a:latin typeface="Cambria Math" panose="02040503050406030204" pitchFamily="18" charset="0"/>
                            </a:rPr>
                            <m:t>𝑆</m:t>
                          </m:r>
                        </m:sub>
                      </m:sSub>
                      <m:f>
                        <m:fPr>
                          <m:ctrlPr>
                            <a:rPr lang="cs-CZ" i="1">
                              <a:latin typeface="Cambria Math" panose="02040503050406030204" pitchFamily="18" charset="0"/>
                            </a:rPr>
                          </m:ctrlPr>
                        </m:fPr>
                        <m:num>
                          <m:r>
                            <a:rPr lang="cs-CZ" i="0">
                              <a:latin typeface="Cambria Math" panose="02040503050406030204" pitchFamily="18" charset="0"/>
                            </a:rPr>
                            <m:t>1</m:t>
                          </m:r>
                        </m:num>
                        <m:den>
                          <m:r>
                            <a:rPr lang="cs-CZ" i="1">
                              <a:latin typeface="Cambria Math" panose="02040503050406030204" pitchFamily="18" charset="0"/>
                            </a:rPr>
                            <m:t>𝑔</m:t>
                          </m:r>
                        </m:den>
                      </m:f>
                      <m:f>
                        <m:fPr>
                          <m:ctrlPr>
                            <a:rPr lang="cs-CZ" i="1">
                              <a:latin typeface="Cambria Math" panose="02040503050406030204" pitchFamily="18" charset="0"/>
                            </a:rPr>
                          </m:ctrlPr>
                        </m:fPr>
                        <m:num>
                          <m:r>
                            <a:rPr lang="cs-CZ" i="0">
                              <a:latin typeface="Cambria Math" panose="02040503050406030204" pitchFamily="18" charset="0"/>
                            </a:rPr>
                            <m:t>𝜕</m:t>
                          </m:r>
                          <m:r>
                            <a:rPr lang="cs-CZ" i="1">
                              <a:latin typeface="Cambria Math" panose="02040503050406030204" pitchFamily="18" charset="0"/>
                            </a:rPr>
                            <m:t>𝑇</m:t>
                          </m:r>
                        </m:num>
                        <m:den>
                          <m:r>
                            <a:rPr lang="cs-CZ" i="0">
                              <a:latin typeface="Cambria Math" panose="02040503050406030204" pitchFamily="18" charset="0"/>
                            </a:rPr>
                            <m:t>𝜕</m:t>
                          </m:r>
                          <m:r>
                            <m:rPr>
                              <m:sty m:val="p"/>
                            </m:rPr>
                            <a:rPr lang="cs-CZ" i="0">
                              <a:latin typeface="Cambria Math" panose="02040503050406030204" pitchFamily="18" charset="0"/>
                            </a:rPr>
                            <m:t>φ</m:t>
                          </m:r>
                        </m:den>
                      </m:f>
                    </m:oMath>
                  </m:oMathPara>
                </a14:m>
                <a:endParaRPr lang="cs-CZ" dirty="0"/>
              </a:p>
            </p:txBody>
          </p:sp>
        </mc:Choice>
        <mc:Fallback xmlns="">
          <p:sp>
            <p:nvSpPr>
              <p:cNvPr id="6" name="Obdélník 5"/>
              <p:cNvSpPr>
                <a:spLocks noRot="1" noChangeAspect="1" noMove="1" noResize="1" noEditPoints="1" noAdjustHandles="1" noChangeArrowheads="1" noChangeShapeType="1" noTextEdit="1"/>
              </p:cNvSpPr>
              <p:nvPr/>
            </p:nvSpPr>
            <p:spPr>
              <a:xfrm>
                <a:off x="2463947" y="4696606"/>
                <a:ext cx="1522148" cy="667619"/>
              </a:xfrm>
              <a:prstGeom prst="rect">
                <a:avLst/>
              </a:prstGeom>
              <a:blipFill rotWithShape="0">
                <a:blip r:embed="rId3"/>
                <a:stretch>
                  <a:fillRect/>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7" name="Obdélník 6"/>
              <p:cNvSpPr/>
              <p:nvPr/>
            </p:nvSpPr>
            <p:spPr>
              <a:xfrm>
                <a:off x="4686142" y="4680378"/>
                <a:ext cx="2020233" cy="66761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cs-CZ" i="1" smtClean="0">
                              <a:latin typeface="Cambria Math" panose="02040503050406030204" pitchFamily="18" charset="0"/>
                            </a:rPr>
                          </m:ctrlPr>
                        </m:sSubPr>
                        <m:e>
                          <m:r>
                            <a:rPr lang="cs-CZ" i="1">
                              <a:latin typeface="Cambria Math" panose="02040503050406030204" pitchFamily="18" charset="0"/>
                            </a:rPr>
                            <m:t>𝑢</m:t>
                          </m:r>
                        </m:e>
                        <m:sub>
                          <m:r>
                            <m:rPr>
                              <m:sty m:val="p"/>
                            </m:rPr>
                            <a:rPr lang="cs-CZ" i="0">
                              <a:latin typeface="Cambria Math" panose="02040503050406030204" pitchFamily="18" charset="0"/>
                            </a:rPr>
                            <m:t>Λ</m:t>
                          </m:r>
                        </m:sub>
                      </m:sSub>
                      <m:r>
                        <a:rPr lang="cs-CZ" i="0">
                          <a:latin typeface="Cambria Math" panose="02040503050406030204" pitchFamily="18" charset="0"/>
                        </a:rPr>
                        <m:t>=</m:t>
                      </m:r>
                      <m:sSub>
                        <m:sSubPr>
                          <m:ctrlPr>
                            <a:rPr lang="cs-CZ" i="1">
                              <a:latin typeface="Cambria Math" panose="02040503050406030204" pitchFamily="18" charset="0"/>
                            </a:rPr>
                          </m:ctrlPr>
                        </m:sSubPr>
                        <m:e>
                          <m:r>
                            <a:rPr lang="cs-CZ" i="1">
                              <a:latin typeface="Cambria Math" panose="02040503050406030204" pitchFamily="18" charset="0"/>
                            </a:rPr>
                            <m:t>𝑙</m:t>
                          </m:r>
                        </m:e>
                        <m:sub>
                          <m:r>
                            <a:rPr lang="cs-CZ" i="1">
                              <a:latin typeface="Cambria Math" panose="02040503050406030204" pitchFamily="18" charset="0"/>
                            </a:rPr>
                            <m:t>𝑆</m:t>
                          </m:r>
                        </m:sub>
                      </m:sSub>
                      <m:f>
                        <m:fPr>
                          <m:ctrlPr>
                            <a:rPr lang="cs-CZ" i="1">
                              <a:latin typeface="Cambria Math" panose="02040503050406030204" pitchFamily="18" charset="0"/>
                            </a:rPr>
                          </m:ctrlPr>
                        </m:fPr>
                        <m:num>
                          <m:r>
                            <a:rPr lang="cs-CZ" i="0">
                              <a:latin typeface="Cambria Math" panose="02040503050406030204" pitchFamily="18" charset="0"/>
                            </a:rPr>
                            <m:t>1</m:t>
                          </m:r>
                        </m:num>
                        <m:den>
                          <m:r>
                            <a:rPr lang="cs-CZ" i="1">
                              <a:latin typeface="Cambria Math" panose="02040503050406030204" pitchFamily="18" charset="0"/>
                            </a:rPr>
                            <m:t>𝑔𝑐𝑜𝑠</m:t>
                          </m:r>
                          <m:r>
                            <a:rPr lang="cs-CZ" i="0">
                              <a:latin typeface="Cambria Math" panose="02040503050406030204" pitchFamily="18" charset="0"/>
                            </a:rPr>
                            <m:t> </m:t>
                          </m:r>
                          <m:r>
                            <a:rPr lang="cs-CZ" i="1">
                              <a:latin typeface="Cambria Math" panose="02040503050406030204" pitchFamily="18" charset="0"/>
                            </a:rPr>
                            <m:t>𝜑</m:t>
                          </m:r>
                        </m:den>
                      </m:f>
                      <m:f>
                        <m:fPr>
                          <m:ctrlPr>
                            <a:rPr lang="cs-CZ" i="1">
                              <a:latin typeface="Cambria Math" panose="02040503050406030204" pitchFamily="18" charset="0"/>
                            </a:rPr>
                          </m:ctrlPr>
                        </m:fPr>
                        <m:num>
                          <m:r>
                            <a:rPr lang="cs-CZ" i="0">
                              <a:latin typeface="Cambria Math" panose="02040503050406030204" pitchFamily="18" charset="0"/>
                            </a:rPr>
                            <m:t>𝜕</m:t>
                          </m:r>
                          <m:r>
                            <a:rPr lang="cs-CZ" i="1">
                              <a:latin typeface="Cambria Math" panose="02040503050406030204" pitchFamily="18" charset="0"/>
                            </a:rPr>
                            <m:t>𝑇</m:t>
                          </m:r>
                        </m:num>
                        <m:den>
                          <m:r>
                            <a:rPr lang="cs-CZ" i="0">
                              <a:latin typeface="Cambria Math" panose="02040503050406030204" pitchFamily="18" charset="0"/>
                            </a:rPr>
                            <m:t>𝜕</m:t>
                          </m:r>
                          <m:r>
                            <m:rPr>
                              <m:sty m:val="p"/>
                            </m:rPr>
                            <a:rPr lang="cs-CZ" i="0">
                              <a:latin typeface="Cambria Math" panose="02040503050406030204" pitchFamily="18" charset="0"/>
                            </a:rPr>
                            <m:t>λ</m:t>
                          </m:r>
                        </m:den>
                      </m:f>
                    </m:oMath>
                  </m:oMathPara>
                </a14:m>
                <a:endParaRPr lang="cs-CZ" dirty="0"/>
              </a:p>
            </p:txBody>
          </p:sp>
        </mc:Choice>
        <mc:Fallback xmlns="">
          <p:sp>
            <p:nvSpPr>
              <p:cNvPr id="7" name="Obdélník 6"/>
              <p:cNvSpPr>
                <a:spLocks noRot="1" noChangeAspect="1" noMove="1" noResize="1" noEditPoints="1" noAdjustHandles="1" noChangeArrowheads="1" noChangeShapeType="1" noTextEdit="1"/>
              </p:cNvSpPr>
              <p:nvPr/>
            </p:nvSpPr>
            <p:spPr>
              <a:xfrm>
                <a:off x="4686142" y="4680378"/>
                <a:ext cx="2020233" cy="667619"/>
              </a:xfrm>
              <a:prstGeom prst="rect">
                <a:avLst/>
              </a:prstGeom>
              <a:blipFill rotWithShape="0">
                <a:blip r:embed="rId4"/>
                <a:stretch>
                  <a:fillRect/>
                </a:stretch>
              </a:blipFill>
            </p:spPr>
            <p:txBody>
              <a:bodyPr/>
              <a:lstStyle/>
              <a:p>
                <a:r>
                  <a:rPr lang="cs-CZ">
                    <a:noFill/>
                  </a:rPr>
                  <a:t> </a:t>
                </a:r>
              </a:p>
            </p:txBody>
          </p:sp>
        </mc:Fallback>
      </mc:AlternateContent>
      <p:sp>
        <p:nvSpPr>
          <p:cNvPr id="10" name="Obdélník 9"/>
          <p:cNvSpPr/>
          <p:nvPr/>
        </p:nvSpPr>
        <p:spPr>
          <a:xfrm>
            <a:off x="504354" y="5598199"/>
            <a:ext cx="8532141" cy="923330"/>
          </a:xfrm>
          <a:prstGeom prst="rect">
            <a:avLst/>
          </a:prstGeom>
        </p:spPr>
        <p:txBody>
          <a:bodyPr wrap="square">
            <a:spAutoFit/>
          </a:bodyPr>
          <a:lstStyle/>
          <a:p>
            <a:r>
              <a:rPr lang="en-GB" dirty="0" err="1" smtClean="0">
                <a:effectLst/>
                <a:latin typeface="Times New Roman" panose="02020603050405020304" pitchFamily="18" charset="0"/>
                <a:ea typeface="MS Mincho" panose="02020609040205080304" pitchFamily="49" charset="-128"/>
              </a:rPr>
              <a:t>kde</a:t>
            </a:r>
            <a:r>
              <a:rPr lang="en-GB" dirty="0" smtClean="0">
                <a:effectLst/>
                <a:latin typeface="Times New Roman" panose="02020603050405020304" pitchFamily="18" charset="0"/>
                <a:ea typeface="MS Mincho" panose="02020609040205080304" pitchFamily="49" charset="-128"/>
              </a:rPr>
              <a:t> </a:t>
            </a:r>
            <a:r>
              <a:rPr lang="en-GB" i="1" dirty="0" smtClean="0">
                <a:effectLst/>
                <a:latin typeface="Times New Roman" panose="02020603050405020304" pitchFamily="18" charset="0"/>
                <a:ea typeface="MS Mincho" panose="02020609040205080304" pitchFamily="49" charset="-128"/>
              </a:rPr>
              <a:t>g</a:t>
            </a:r>
            <a:r>
              <a:rPr lang="en-GB" dirty="0" smtClean="0">
                <a:effectLst/>
                <a:latin typeface="Times New Roman" panose="02020603050405020304" pitchFamily="18" charset="0"/>
                <a:ea typeface="MS Mincho" panose="02020609040205080304" pitchFamily="49" charset="-128"/>
              </a:rPr>
              <a:t> je </a:t>
            </a:r>
            <a:r>
              <a:rPr lang="en-GB" dirty="0" err="1" smtClean="0">
                <a:effectLst/>
                <a:latin typeface="Times New Roman" panose="02020603050405020304" pitchFamily="18" charset="0"/>
                <a:ea typeface="MS Mincho" panose="02020609040205080304" pitchFamily="49" charset="-128"/>
              </a:rPr>
              <a:t>tíhové</a:t>
            </a:r>
            <a:r>
              <a:rPr lang="en-GB" dirty="0" smtClean="0">
                <a:effectLst/>
                <a:latin typeface="Times New Roman" panose="02020603050405020304" pitchFamily="18" charset="0"/>
                <a:ea typeface="MS Mincho" panose="02020609040205080304" pitchFamily="49" charset="-128"/>
              </a:rPr>
              <a:t> </a:t>
            </a:r>
            <a:r>
              <a:rPr lang="en-GB" dirty="0" err="1" smtClean="0">
                <a:effectLst/>
                <a:latin typeface="Times New Roman" panose="02020603050405020304" pitchFamily="18" charset="0"/>
                <a:ea typeface="MS Mincho" panose="02020609040205080304" pitchFamily="49" charset="-128"/>
              </a:rPr>
              <a:t>zrychlení</a:t>
            </a:r>
            <a:r>
              <a:rPr lang="en-GB" dirty="0" smtClean="0">
                <a:effectLst/>
                <a:latin typeface="Times New Roman" panose="02020603050405020304" pitchFamily="18" charset="0"/>
                <a:ea typeface="MS Mincho" panose="02020609040205080304" pitchFamily="49" charset="-128"/>
              </a:rPr>
              <a:t> 9.81 m</a:t>
            </a:r>
            <a:r>
              <a:rPr lang="en-GB" dirty="0" smtClean="0">
                <a:effectLst/>
                <a:latin typeface="Times New Roman" panose="02020603050405020304" pitchFamily="18" charset="0"/>
                <a:ea typeface="MS Mincho" panose="02020609040205080304" pitchFamily="49" charset="-128"/>
                <a:cs typeface="Times New Roman" panose="02020603050405020304" pitchFamily="18" charset="0"/>
                <a:sym typeface="Symbol" panose="05050102010706020507" pitchFamily="18" charset="2"/>
              </a:rPr>
              <a:t></a:t>
            </a:r>
            <a:r>
              <a:rPr lang="en-GB" dirty="0" smtClean="0">
                <a:effectLst/>
                <a:latin typeface="Times New Roman" panose="02020603050405020304" pitchFamily="18" charset="0"/>
                <a:ea typeface="MS Mincho" panose="02020609040205080304" pitchFamily="49" charset="-128"/>
              </a:rPr>
              <a:t>s</a:t>
            </a:r>
            <a:r>
              <a:rPr lang="en-GB" baseline="30000" dirty="0" smtClean="0">
                <a:effectLst/>
                <a:latin typeface="Times New Roman" panose="02020603050405020304" pitchFamily="18" charset="0"/>
                <a:ea typeface="MS Mincho" panose="02020609040205080304" pitchFamily="49" charset="-128"/>
              </a:rPr>
              <a:t>-2</a:t>
            </a:r>
            <a:r>
              <a:rPr lang="en-GB" dirty="0" smtClean="0">
                <a:effectLst/>
                <a:latin typeface="Times New Roman" panose="02020603050405020304" pitchFamily="18" charset="0"/>
                <a:ea typeface="MS Mincho" panose="02020609040205080304" pitchFamily="49" charset="-128"/>
              </a:rPr>
              <a:t>, </a:t>
            </a:r>
            <a:r>
              <a:rPr lang="en-GB" i="1" dirty="0" err="1" smtClean="0">
                <a:effectLst/>
                <a:latin typeface="Times New Roman" panose="02020603050405020304" pitchFamily="18" charset="0"/>
                <a:ea typeface="MS Mincho" panose="02020609040205080304" pitchFamily="49" charset="-128"/>
              </a:rPr>
              <a:t>l</a:t>
            </a:r>
            <a:r>
              <a:rPr lang="en-GB" i="1" baseline="-25000" dirty="0" err="1" smtClean="0">
                <a:effectLst/>
                <a:latin typeface="Times New Roman" panose="02020603050405020304" pitchFamily="18" charset="0"/>
                <a:ea typeface="MS Mincho" panose="02020609040205080304" pitchFamily="49" charset="-128"/>
              </a:rPr>
              <a:t>S</a:t>
            </a:r>
            <a:r>
              <a:rPr lang="en-GB" dirty="0" smtClean="0">
                <a:effectLst/>
                <a:latin typeface="Times New Roman" panose="02020603050405020304" pitchFamily="18" charset="0"/>
                <a:ea typeface="MS Mincho" panose="02020609040205080304" pitchFamily="49" charset="-128"/>
              </a:rPr>
              <a:t> </a:t>
            </a:r>
            <a:r>
              <a:rPr lang="en-GB" dirty="0" err="1" smtClean="0">
                <a:effectLst/>
                <a:latin typeface="Times New Roman" panose="02020603050405020304" pitchFamily="18" charset="0"/>
                <a:ea typeface="MS Mincho" panose="02020609040205080304" pitchFamily="49" charset="-128"/>
              </a:rPr>
              <a:t>elastický</a:t>
            </a:r>
            <a:r>
              <a:rPr lang="en-GB" dirty="0" smtClean="0">
                <a:effectLst/>
                <a:latin typeface="Times New Roman" panose="02020603050405020304" pitchFamily="18" charset="0"/>
                <a:ea typeface="MS Mincho" panose="02020609040205080304" pitchFamily="49" charset="-128"/>
              </a:rPr>
              <a:t> </a:t>
            </a:r>
            <a:r>
              <a:rPr lang="en-GB" dirty="0" err="1" smtClean="0">
                <a:effectLst/>
                <a:latin typeface="Times New Roman" panose="02020603050405020304" pitchFamily="18" charset="0"/>
                <a:ea typeface="MS Mincho" panose="02020609040205080304" pitchFamily="49" charset="-128"/>
              </a:rPr>
              <a:t>koeficient</a:t>
            </a:r>
            <a:r>
              <a:rPr lang="en-GB" dirty="0" smtClean="0">
                <a:effectLst/>
                <a:latin typeface="Times New Roman" panose="02020603050405020304" pitchFamily="18" charset="0"/>
                <a:ea typeface="MS Mincho" panose="02020609040205080304" pitchFamily="49" charset="-128"/>
              </a:rPr>
              <a:t> (</a:t>
            </a:r>
            <a:r>
              <a:rPr lang="en-GB" dirty="0" err="1" smtClean="0">
                <a:effectLst/>
                <a:latin typeface="Times New Roman" panose="02020603050405020304" pitchFamily="18" charset="0"/>
                <a:ea typeface="MS Mincho" panose="02020609040205080304" pitchFamily="49" charset="-128"/>
              </a:rPr>
              <a:t>Shidovo</a:t>
            </a:r>
            <a:r>
              <a:rPr lang="en-GB" dirty="0" smtClean="0">
                <a:effectLst/>
                <a:latin typeface="Times New Roman" panose="02020603050405020304" pitchFamily="18" charset="0"/>
                <a:ea typeface="MS Mincho" panose="02020609040205080304" pitchFamily="49" charset="-128"/>
              </a:rPr>
              <a:t> </a:t>
            </a:r>
            <a:r>
              <a:rPr lang="en-GB" dirty="0" err="1" smtClean="0">
                <a:effectLst/>
                <a:latin typeface="Times New Roman" panose="02020603050405020304" pitchFamily="18" charset="0"/>
                <a:ea typeface="MS Mincho" panose="02020609040205080304" pitchFamily="49" charset="-128"/>
              </a:rPr>
              <a:t>číslo</a:t>
            </a:r>
            <a:r>
              <a:rPr lang="en-GB" dirty="0" smtClean="0">
                <a:effectLst/>
                <a:latin typeface="Times New Roman" panose="02020603050405020304" pitchFamily="18" charset="0"/>
                <a:ea typeface="MS Mincho" panose="02020609040205080304" pitchFamily="49" charset="-128"/>
              </a:rPr>
              <a:t>), </a:t>
            </a:r>
            <a:r>
              <a:rPr lang="en-GB" dirty="0" err="1" smtClean="0">
                <a:effectLst/>
                <a:latin typeface="Times New Roman" panose="02020603050405020304" pitchFamily="18" charset="0"/>
                <a:ea typeface="MS Mincho" panose="02020609040205080304" pitchFamily="49" charset="-128"/>
              </a:rPr>
              <a:t>vyjadřující</a:t>
            </a:r>
            <a:r>
              <a:rPr lang="en-GB" dirty="0" smtClean="0">
                <a:effectLst/>
                <a:latin typeface="Times New Roman" panose="02020603050405020304" pitchFamily="18" charset="0"/>
                <a:ea typeface="MS Mincho" panose="02020609040205080304" pitchFamily="49" charset="-128"/>
              </a:rPr>
              <a:t> </a:t>
            </a:r>
            <a:r>
              <a:rPr lang="en-GB" dirty="0" err="1" smtClean="0">
                <a:effectLst/>
                <a:latin typeface="Times New Roman" panose="02020603050405020304" pitchFamily="18" charset="0"/>
                <a:ea typeface="MS Mincho" panose="02020609040205080304" pitchFamily="49" charset="-128"/>
              </a:rPr>
              <a:t>elastické</a:t>
            </a:r>
            <a:r>
              <a:rPr lang="en-GB" dirty="0" smtClean="0">
                <a:effectLst/>
                <a:latin typeface="Times New Roman" panose="02020603050405020304" pitchFamily="18" charset="0"/>
                <a:ea typeface="MS Mincho" panose="02020609040205080304" pitchFamily="49" charset="-128"/>
              </a:rPr>
              <a:t> </a:t>
            </a:r>
            <a:r>
              <a:rPr lang="en-GB" dirty="0" err="1" smtClean="0">
                <a:effectLst/>
                <a:latin typeface="Times New Roman" panose="02020603050405020304" pitchFamily="18" charset="0"/>
                <a:ea typeface="MS Mincho" panose="02020609040205080304" pitchFamily="49" charset="-128"/>
              </a:rPr>
              <a:t>vlastnosti</a:t>
            </a:r>
            <a:r>
              <a:rPr lang="en-GB" dirty="0" smtClean="0">
                <a:effectLst/>
                <a:latin typeface="Times New Roman" panose="02020603050405020304" pitchFamily="18" charset="0"/>
                <a:ea typeface="MS Mincho" panose="02020609040205080304" pitchFamily="49" charset="-128"/>
              </a:rPr>
              <a:t> </a:t>
            </a:r>
            <a:r>
              <a:rPr lang="en-GB" dirty="0" err="1" smtClean="0">
                <a:effectLst/>
                <a:latin typeface="Times New Roman" panose="02020603050405020304" pitchFamily="18" charset="0"/>
                <a:ea typeface="MS Mincho" panose="02020609040205080304" pitchFamily="49" charset="-128"/>
              </a:rPr>
              <a:t>Země</a:t>
            </a:r>
            <a:r>
              <a:rPr lang="en-GB" dirty="0" smtClean="0">
                <a:effectLst/>
                <a:latin typeface="Times New Roman" panose="02020603050405020304" pitchFamily="18" charset="0"/>
                <a:ea typeface="MS Mincho" panose="02020609040205080304" pitchFamily="49" charset="-128"/>
              </a:rPr>
              <a:t> </a:t>
            </a:r>
            <a:r>
              <a:rPr lang="en-GB" dirty="0" err="1" smtClean="0">
                <a:effectLst/>
                <a:latin typeface="Times New Roman" panose="02020603050405020304" pitchFamily="18" charset="0"/>
                <a:ea typeface="MS Mincho" panose="02020609040205080304" pitchFamily="49" charset="-128"/>
              </a:rPr>
              <a:t>jako</a:t>
            </a:r>
            <a:r>
              <a:rPr lang="en-GB" dirty="0" smtClean="0">
                <a:effectLst/>
                <a:latin typeface="Times New Roman" panose="02020603050405020304" pitchFamily="18" charset="0"/>
                <a:ea typeface="MS Mincho" panose="02020609040205080304" pitchFamily="49" charset="-128"/>
              </a:rPr>
              <a:t> </a:t>
            </a:r>
            <a:r>
              <a:rPr lang="en-GB" dirty="0" err="1" smtClean="0">
                <a:effectLst/>
                <a:latin typeface="Times New Roman" panose="02020603050405020304" pitchFamily="18" charset="0"/>
                <a:ea typeface="MS Mincho" panose="02020609040205080304" pitchFamily="49" charset="-128"/>
              </a:rPr>
              <a:t>celku</a:t>
            </a:r>
            <a:r>
              <a:rPr lang="en-GB" dirty="0" smtClean="0">
                <a:effectLst/>
                <a:latin typeface="Times New Roman" panose="02020603050405020304" pitchFamily="18" charset="0"/>
                <a:ea typeface="MS Mincho" panose="02020609040205080304" pitchFamily="49" charset="-128"/>
              </a:rPr>
              <a:t> (</a:t>
            </a:r>
            <a:r>
              <a:rPr lang="en-GB" i="1" dirty="0" err="1" smtClean="0">
                <a:effectLst/>
                <a:latin typeface="Times New Roman" panose="02020603050405020304" pitchFamily="18" charset="0"/>
                <a:ea typeface="MS Mincho" panose="02020609040205080304" pitchFamily="49" charset="-128"/>
              </a:rPr>
              <a:t>l</a:t>
            </a:r>
            <a:r>
              <a:rPr lang="en-GB" i="1" baseline="-25000" dirty="0" err="1" smtClean="0">
                <a:effectLst/>
                <a:latin typeface="Times New Roman" panose="02020603050405020304" pitchFamily="18" charset="0"/>
                <a:ea typeface="MS Mincho" panose="02020609040205080304" pitchFamily="49" charset="-128"/>
              </a:rPr>
              <a:t>S</a:t>
            </a:r>
            <a:r>
              <a:rPr lang="en-GB" i="1" baseline="-25000" dirty="0" smtClean="0">
                <a:effectLst/>
                <a:latin typeface="Times New Roman" panose="02020603050405020304" pitchFamily="18" charset="0"/>
                <a:ea typeface="MS Mincho" panose="02020609040205080304" pitchFamily="49" charset="-128"/>
              </a:rPr>
              <a:t> </a:t>
            </a:r>
            <a:r>
              <a:rPr lang="en-GB" dirty="0" smtClean="0">
                <a:effectLst/>
                <a:latin typeface="Times New Roman" panose="02020603050405020304" pitchFamily="18" charset="0"/>
                <a:ea typeface="MS Mincho" panose="02020609040205080304" pitchFamily="49" charset="-128"/>
              </a:rPr>
              <a:t>= 0.08), </a:t>
            </a:r>
            <a:r>
              <a:rPr lang="en-GB" i="1" dirty="0" smtClean="0">
                <a:effectLst/>
                <a:latin typeface="Times New Roman" panose="02020603050405020304" pitchFamily="18" charset="0"/>
                <a:ea typeface="MS Mincho" panose="02020609040205080304" pitchFamily="49" charset="-128"/>
              </a:rPr>
              <a:t>φ</a:t>
            </a:r>
            <a:r>
              <a:rPr lang="en-GB" dirty="0" smtClean="0">
                <a:effectLst/>
                <a:latin typeface="Times New Roman" panose="02020603050405020304" pitchFamily="18" charset="0"/>
                <a:ea typeface="MS Mincho" panose="02020609040205080304" pitchFamily="49" charset="-128"/>
              </a:rPr>
              <a:t> a </a:t>
            </a:r>
            <a:r>
              <a:rPr lang="en-GB" i="1" dirty="0" smtClean="0">
                <a:effectLst/>
                <a:latin typeface="Times New Roman" panose="02020603050405020304" pitchFamily="18" charset="0"/>
                <a:ea typeface="MS Mincho" panose="02020609040205080304" pitchFamily="49" charset="-128"/>
              </a:rPr>
              <a:t>λ</a:t>
            </a:r>
            <a:r>
              <a:rPr lang="en-GB" dirty="0" smtClean="0">
                <a:effectLst/>
                <a:latin typeface="Times New Roman" panose="02020603050405020304" pitchFamily="18" charset="0"/>
                <a:ea typeface="MS Mincho" panose="02020609040205080304" pitchFamily="49" charset="-128"/>
              </a:rPr>
              <a:t> </a:t>
            </a:r>
            <a:r>
              <a:rPr lang="en-GB" dirty="0" err="1" smtClean="0">
                <a:effectLst/>
                <a:latin typeface="Times New Roman" panose="02020603050405020304" pitchFamily="18" charset="0"/>
                <a:ea typeface="MS Mincho" panose="02020609040205080304" pitchFamily="49" charset="-128"/>
              </a:rPr>
              <a:t>jsou</a:t>
            </a:r>
            <a:r>
              <a:rPr lang="en-GB" dirty="0" smtClean="0">
                <a:effectLst/>
                <a:latin typeface="Times New Roman" panose="02020603050405020304" pitchFamily="18" charset="0"/>
                <a:ea typeface="MS Mincho" panose="02020609040205080304" pitchFamily="49" charset="-128"/>
              </a:rPr>
              <a:t> </a:t>
            </a:r>
            <a:r>
              <a:rPr lang="en-GB" dirty="0" err="1" smtClean="0">
                <a:effectLst/>
                <a:latin typeface="Times New Roman" panose="02020603050405020304" pitchFamily="18" charset="0"/>
                <a:ea typeface="MS Mincho" panose="02020609040205080304" pitchFamily="49" charset="-128"/>
              </a:rPr>
              <a:t>geocentrické</a:t>
            </a:r>
            <a:r>
              <a:rPr lang="en-GB" dirty="0" smtClean="0">
                <a:effectLst/>
                <a:latin typeface="Times New Roman" panose="02020603050405020304" pitchFamily="18" charset="0"/>
                <a:ea typeface="MS Mincho" panose="02020609040205080304" pitchFamily="49" charset="-128"/>
              </a:rPr>
              <a:t> </a:t>
            </a:r>
            <a:r>
              <a:rPr lang="en-GB" dirty="0" err="1" smtClean="0">
                <a:effectLst/>
                <a:latin typeface="Times New Roman" panose="02020603050405020304" pitchFamily="18" charset="0"/>
                <a:ea typeface="MS Mincho" panose="02020609040205080304" pitchFamily="49" charset="-128"/>
              </a:rPr>
              <a:t>souřadnice</a:t>
            </a:r>
            <a:r>
              <a:rPr lang="en-GB" dirty="0" smtClean="0">
                <a:effectLst/>
                <a:latin typeface="Times New Roman" panose="02020603050405020304" pitchFamily="18" charset="0"/>
                <a:ea typeface="MS Mincho" panose="02020609040205080304" pitchFamily="49" charset="-128"/>
              </a:rPr>
              <a:t> </a:t>
            </a:r>
            <a:r>
              <a:rPr lang="en-GB" dirty="0" err="1" smtClean="0">
                <a:effectLst/>
                <a:latin typeface="Times New Roman" panose="02020603050405020304" pitchFamily="18" charset="0"/>
                <a:ea typeface="MS Mincho" panose="02020609040205080304" pitchFamily="49" charset="-128"/>
              </a:rPr>
              <a:t>šířka</a:t>
            </a:r>
            <a:r>
              <a:rPr lang="en-GB" dirty="0" smtClean="0">
                <a:effectLst/>
                <a:latin typeface="Times New Roman" panose="02020603050405020304" pitchFamily="18" charset="0"/>
                <a:ea typeface="MS Mincho" panose="02020609040205080304" pitchFamily="49" charset="-128"/>
              </a:rPr>
              <a:t> a </a:t>
            </a:r>
            <a:r>
              <a:rPr lang="en-GB" dirty="0" err="1" smtClean="0">
                <a:effectLst/>
                <a:latin typeface="Times New Roman" panose="02020603050405020304" pitchFamily="18" charset="0"/>
                <a:ea typeface="MS Mincho" panose="02020609040205080304" pitchFamily="49" charset="-128"/>
              </a:rPr>
              <a:t>délka</a:t>
            </a:r>
            <a:r>
              <a:rPr lang="en-GB" dirty="0" smtClean="0">
                <a:effectLst/>
                <a:latin typeface="Times New Roman" panose="02020603050405020304" pitchFamily="18" charset="0"/>
                <a:ea typeface="MS Mincho" panose="02020609040205080304" pitchFamily="49" charset="-128"/>
              </a:rPr>
              <a:t> </a:t>
            </a:r>
            <a:r>
              <a:rPr lang="en-GB" dirty="0" err="1" smtClean="0">
                <a:effectLst/>
                <a:latin typeface="Times New Roman" panose="02020603050405020304" pitchFamily="18" charset="0"/>
                <a:ea typeface="MS Mincho" panose="02020609040205080304" pitchFamily="49" charset="-128"/>
              </a:rPr>
              <a:t>bodu</a:t>
            </a:r>
            <a:r>
              <a:rPr lang="en-GB" dirty="0" smtClean="0">
                <a:effectLst/>
                <a:latin typeface="Times New Roman" panose="02020603050405020304" pitchFamily="18" charset="0"/>
                <a:ea typeface="MS Mincho" panose="02020609040205080304" pitchFamily="49" charset="-128"/>
              </a:rPr>
              <a:t> </a:t>
            </a:r>
            <a:r>
              <a:rPr lang="en-GB" i="1" dirty="0" smtClean="0">
                <a:effectLst/>
                <a:latin typeface="Times New Roman" panose="02020603050405020304" pitchFamily="18" charset="0"/>
                <a:ea typeface="MS Mincho" panose="02020609040205080304" pitchFamily="49" charset="-128"/>
              </a:rPr>
              <a:t>P, </a:t>
            </a:r>
            <a:r>
              <a:rPr lang="en-GB" dirty="0" smtClean="0">
                <a:effectLst/>
                <a:latin typeface="Times New Roman" panose="02020603050405020304" pitchFamily="18" charset="0"/>
                <a:ea typeface="MS Mincho" panose="02020609040205080304" pitchFamily="49" charset="-128"/>
              </a:rPr>
              <a:t> </a:t>
            </a:r>
            <a:r>
              <a:rPr lang="en-GB" dirty="0" err="1" smtClean="0">
                <a:effectLst/>
                <a:latin typeface="Times New Roman" panose="02020603050405020304" pitchFamily="18" charset="0"/>
                <a:ea typeface="MS Mincho" panose="02020609040205080304" pitchFamily="49" charset="-128"/>
              </a:rPr>
              <a:t>kde</a:t>
            </a:r>
            <a:r>
              <a:rPr lang="en-GB" dirty="0" smtClean="0">
                <a:effectLst/>
                <a:latin typeface="Times New Roman" panose="02020603050405020304" pitchFamily="18" charset="0"/>
                <a:ea typeface="MS Mincho" panose="02020609040205080304" pitchFamily="49" charset="-128"/>
              </a:rPr>
              <a:t> </a:t>
            </a:r>
            <a:r>
              <a:rPr lang="en-GB" i="1" dirty="0" smtClean="0">
                <a:effectLst/>
                <a:latin typeface="Times New Roman" panose="02020603050405020304" pitchFamily="18" charset="0"/>
                <a:ea typeface="MS Mincho" panose="02020609040205080304" pitchFamily="49" charset="-128"/>
              </a:rPr>
              <a:t>T</a:t>
            </a:r>
            <a:r>
              <a:rPr lang="en-GB" dirty="0" smtClean="0">
                <a:effectLst/>
                <a:latin typeface="Times New Roman" panose="02020603050405020304" pitchFamily="18" charset="0"/>
                <a:ea typeface="MS Mincho" panose="02020609040205080304" pitchFamily="49" charset="-128"/>
              </a:rPr>
              <a:t> </a:t>
            </a:r>
            <a:r>
              <a:rPr lang="en-GB" dirty="0" err="1" smtClean="0">
                <a:effectLst/>
                <a:latin typeface="Times New Roman" panose="02020603050405020304" pitchFamily="18" charset="0"/>
                <a:ea typeface="MS Mincho" panose="02020609040205080304" pitchFamily="49" charset="-128"/>
              </a:rPr>
              <a:t>měříme</a:t>
            </a:r>
            <a:r>
              <a:rPr lang="en-GB" dirty="0" smtClean="0">
                <a:effectLst/>
                <a:latin typeface="Times New Roman" panose="02020603050405020304" pitchFamily="18" charset="0"/>
                <a:ea typeface="MS Mincho" panose="02020609040205080304" pitchFamily="49" charset="-128"/>
              </a:rPr>
              <a:t>; </a:t>
            </a:r>
            <a:r>
              <a:rPr lang="en-GB" dirty="0" err="1" smtClean="0">
                <a:effectLst/>
                <a:latin typeface="Times New Roman" panose="02020603050405020304" pitchFamily="18" charset="0"/>
                <a:ea typeface="MS Mincho" panose="02020609040205080304" pitchFamily="49" charset="-128"/>
              </a:rPr>
              <a:t>potenciál</a:t>
            </a:r>
            <a:r>
              <a:rPr lang="en-GB" dirty="0" smtClean="0">
                <a:effectLst/>
                <a:latin typeface="Times New Roman" panose="02020603050405020304" pitchFamily="18" charset="0"/>
                <a:ea typeface="MS Mincho" panose="02020609040205080304" pitchFamily="49" charset="-128"/>
              </a:rPr>
              <a:t> </a:t>
            </a:r>
            <a:r>
              <a:rPr lang="en-GB" i="1" dirty="0" smtClean="0">
                <a:effectLst/>
                <a:latin typeface="Times New Roman" panose="02020603050405020304" pitchFamily="18" charset="0"/>
                <a:ea typeface="MS Mincho" panose="02020609040205080304" pitchFamily="49" charset="-128"/>
              </a:rPr>
              <a:t>T</a:t>
            </a:r>
            <a:r>
              <a:rPr lang="en-GB" dirty="0" smtClean="0">
                <a:effectLst/>
                <a:latin typeface="Times New Roman" panose="02020603050405020304" pitchFamily="18" charset="0"/>
                <a:ea typeface="MS Mincho" panose="02020609040205080304" pitchFamily="49" charset="-128"/>
              </a:rPr>
              <a:t> </a:t>
            </a:r>
            <a:r>
              <a:rPr lang="en-GB" dirty="0" err="1" smtClean="0">
                <a:effectLst/>
                <a:latin typeface="Times New Roman" panose="02020603050405020304" pitchFamily="18" charset="0"/>
                <a:ea typeface="MS Mincho" panose="02020609040205080304" pitchFamily="49" charset="-128"/>
              </a:rPr>
              <a:t>má</a:t>
            </a:r>
            <a:r>
              <a:rPr lang="en-GB" dirty="0" smtClean="0">
                <a:effectLst/>
                <a:latin typeface="Times New Roman" panose="02020603050405020304" pitchFamily="18" charset="0"/>
                <a:ea typeface="MS Mincho" panose="02020609040205080304" pitchFamily="49" charset="-128"/>
              </a:rPr>
              <a:t> </a:t>
            </a:r>
            <a:r>
              <a:rPr lang="en-GB" dirty="0" err="1" smtClean="0">
                <a:effectLst/>
                <a:latin typeface="Times New Roman" panose="02020603050405020304" pitchFamily="18" charset="0"/>
                <a:ea typeface="MS Mincho" panose="02020609040205080304" pitchFamily="49" charset="-128"/>
              </a:rPr>
              <a:t>rozměr</a:t>
            </a:r>
            <a:r>
              <a:rPr lang="en-GB" dirty="0" smtClean="0">
                <a:effectLst/>
                <a:latin typeface="Times New Roman" panose="02020603050405020304" pitchFamily="18" charset="0"/>
                <a:ea typeface="MS Mincho" panose="02020609040205080304" pitchFamily="49" charset="-128"/>
              </a:rPr>
              <a:t> [m</a:t>
            </a:r>
            <a:r>
              <a:rPr lang="en-GB" baseline="30000" dirty="0" smtClean="0">
                <a:effectLst/>
                <a:latin typeface="Times New Roman" panose="02020603050405020304" pitchFamily="18" charset="0"/>
                <a:ea typeface="MS Mincho" panose="02020609040205080304" pitchFamily="49" charset="-128"/>
              </a:rPr>
              <a:t>2</a:t>
            </a:r>
            <a:r>
              <a:rPr lang="en-GB" dirty="0" smtClean="0">
                <a:effectLst/>
                <a:latin typeface="Times New Roman" panose="02020603050405020304" pitchFamily="18" charset="0"/>
                <a:ea typeface="MS Mincho" panose="02020609040205080304" pitchFamily="49" charset="-128"/>
                <a:cs typeface="Times New Roman" panose="02020603050405020304" pitchFamily="18" charset="0"/>
                <a:sym typeface="Symbol" panose="05050102010706020507" pitchFamily="18" charset="2"/>
              </a:rPr>
              <a:t></a:t>
            </a:r>
            <a:r>
              <a:rPr lang="en-GB" dirty="0" smtClean="0">
                <a:effectLst/>
                <a:latin typeface="Times New Roman" panose="02020603050405020304" pitchFamily="18" charset="0"/>
                <a:ea typeface="MS Mincho" panose="02020609040205080304" pitchFamily="49" charset="-128"/>
              </a:rPr>
              <a:t>s</a:t>
            </a:r>
            <a:r>
              <a:rPr lang="en-GB" baseline="30000" dirty="0" smtClean="0">
                <a:effectLst/>
                <a:latin typeface="Times New Roman" panose="02020603050405020304" pitchFamily="18" charset="0"/>
                <a:ea typeface="MS Mincho" panose="02020609040205080304" pitchFamily="49" charset="-128"/>
              </a:rPr>
              <a:t>-2</a:t>
            </a:r>
            <a:r>
              <a:rPr lang="en-GB" dirty="0" smtClean="0">
                <a:effectLst/>
                <a:latin typeface="Times New Roman" panose="02020603050405020304" pitchFamily="18" charset="0"/>
                <a:ea typeface="MS Mincho" panose="02020609040205080304" pitchFamily="49" charset="-128"/>
              </a:rPr>
              <a:t>]. </a:t>
            </a:r>
            <a:endParaRPr lang="cs-CZ"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539552" y="116632"/>
            <a:ext cx="8046640" cy="1338828"/>
          </a:xfrm>
          <a:prstGeom prst="rect">
            <a:avLst/>
          </a:prstGeom>
        </p:spPr>
        <p:txBody>
          <a:bodyPr wrap="square">
            <a:spAutoFit/>
          </a:bodyPr>
          <a:lstStyle/>
          <a:p>
            <a:pPr indent="183515" algn="just">
              <a:lnSpc>
                <a:spcPct val="150000"/>
              </a:lnSpc>
              <a:spcAft>
                <a:spcPts val="600"/>
              </a:spcAft>
            </a:pPr>
            <a:r>
              <a:rPr lang="en-GB" dirty="0" err="1" smtClean="0">
                <a:effectLst/>
                <a:latin typeface="Times New Roman" panose="02020603050405020304" pitchFamily="18" charset="0"/>
                <a:ea typeface="Times New Roman" panose="02020603050405020304" pitchFamily="18" charset="0"/>
              </a:rPr>
              <a:t>Použijeme</a:t>
            </a:r>
            <a:r>
              <a:rPr lang="en-GB" dirty="0" smtClean="0">
                <a:effectLst/>
                <a:latin typeface="Times New Roman" panose="02020603050405020304" pitchFamily="18" charset="0"/>
                <a:ea typeface="Times New Roman" panose="02020603050405020304" pitchFamily="18" charset="0"/>
              </a:rPr>
              <a:t> </a:t>
            </a:r>
            <a:r>
              <a:rPr lang="en-GB" dirty="0" err="1" smtClean="0">
                <a:effectLst/>
                <a:latin typeface="Times New Roman" panose="02020603050405020304" pitchFamily="18" charset="0"/>
                <a:ea typeface="Times New Roman" panose="02020603050405020304" pitchFamily="18" charset="0"/>
              </a:rPr>
              <a:t>aparát</a:t>
            </a:r>
            <a:r>
              <a:rPr lang="en-GB" dirty="0" smtClean="0">
                <a:effectLst/>
                <a:latin typeface="Times New Roman" panose="02020603050405020304" pitchFamily="18" charset="0"/>
                <a:ea typeface="Times New Roman" panose="02020603050405020304" pitchFamily="18" charset="0"/>
              </a:rPr>
              <a:t> </a:t>
            </a:r>
            <a:r>
              <a:rPr lang="en-GB" dirty="0" err="1" smtClean="0">
                <a:effectLst/>
                <a:latin typeface="Times New Roman" panose="02020603050405020304" pitchFamily="18" charset="0"/>
                <a:ea typeface="Times New Roman" panose="02020603050405020304" pitchFamily="18" charset="0"/>
              </a:rPr>
              <a:t>mechaniky</a:t>
            </a:r>
            <a:r>
              <a:rPr lang="en-GB" dirty="0" smtClean="0">
                <a:effectLst/>
                <a:latin typeface="Times New Roman" panose="02020603050405020304" pitchFamily="18" charset="0"/>
                <a:ea typeface="Times New Roman" panose="02020603050405020304" pitchFamily="18" charset="0"/>
              </a:rPr>
              <a:t> </a:t>
            </a:r>
            <a:r>
              <a:rPr lang="en-GB" dirty="0" err="1" smtClean="0">
                <a:effectLst/>
                <a:latin typeface="Times New Roman" panose="02020603050405020304" pitchFamily="18" charset="0"/>
                <a:ea typeface="Times New Roman" panose="02020603050405020304" pitchFamily="18" charset="0"/>
              </a:rPr>
              <a:t>kontinua</a:t>
            </a:r>
            <a:r>
              <a:rPr lang="en-GB" dirty="0" smtClean="0">
                <a:effectLst/>
                <a:latin typeface="Times New Roman" panose="02020603050405020304" pitchFamily="18" charset="0"/>
                <a:ea typeface="Times New Roman" panose="02020603050405020304" pitchFamily="18" charset="0"/>
              </a:rPr>
              <a:t> k </a:t>
            </a:r>
            <a:r>
              <a:rPr lang="en-GB" dirty="0" err="1" smtClean="0">
                <a:effectLst/>
                <a:latin typeface="Times New Roman" panose="02020603050405020304" pitchFamily="18" charset="0"/>
                <a:ea typeface="Times New Roman" panose="02020603050405020304" pitchFamily="18" charset="0"/>
              </a:rPr>
              <a:t>určení</a:t>
            </a:r>
            <a:r>
              <a:rPr lang="en-GB" dirty="0" smtClean="0">
                <a:effectLst/>
                <a:latin typeface="Times New Roman" panose="02020603050405020304" pitchFamily="18" charset="0"/>
                <a:ea typeface="Times New Roman" panose="02020603050405020304" pitchFamily="18" charset="0"/>
              </a:rPr>
              <a:t> </a:t>
            </a:r>
            <a:r>
              <a:rPr lang="en-GB" dirty="0" err="1" smtClean="0">
                <a:effectLst/>
                <a:latin typeface="Times New Roman" panose="02020603050405020304" pitchFamily="18" charset="0"/>
                <a:ea typeface="Times New Roman" panose="02020603050405020304" pitchFamily="18" charset="0"/>
              </a:rPr>
              <a:t>hlavních</a:t>
            </a:r>
            <a:r>
              <a:rPr lang="en-GB" dirty="0" smtClean="0">
                <a:effectLst/>
                <a:latin typeface="Times New Roman" panose="02020603050405020304" pitchFamily="18" charset="0"/>
                <a:ea typeface="Times New Roman" panose="02020603050405020304" pitchFamily="18" charset="0"/>
              </a:rPr>
              <a:t> </a:t>
            </a:r>
            <a:r>
              <a:rPr lang="en-GB" dirty="0" err="1" smtClean="0">
                <a:effectLst/>
                <a:latin typeface="Times New Roman" panose="02020603050405020304" pitchFamily="18" charset="0"/>
                <a:ea typeface="Times New Roman" panose="02020603050405020304" pitchFamily="18" charset="0"/>
              </a:rPr>
              <a:t>směrů</a:t>
            </a:r>
            <a:r>
              <a:rPr lang="en-GB" dirty="0" smtClean="0">
                <a:effectLst/>
                <a:latin typeface="Times New Roman" panose="02020603050405020304" pitchFamily="18" charset="0"/>
                <a:ea typeface="Times New Roman" panose="02020603050405020304" pitchFamily="18" charset="0"/>
              </a:rPr>
              <a:t> </a:t>
            </a:r>
            <a:r>
              <a:rPr lang="en-GB" dirty="0" err="1" smtClean="0">
                <a:effectLst/>
                <a:latin typeface="Times New Roman" panose="02020603050405020304" pitchFamily="18" charset="0"/>
                <a:ea typeface="Times New Roman" panose="02020603050405020304" pitchFamily="18" charset="0"/>
              </a:rPr>
              <a:t>napětí</a:t>
            </a:r>
            <a:r>
              <a:rPr lang="en-GB" dirty="0" smtClean="0">
                <a:effectLst/>
                <a:latin typeface="Times New Roman" panose="02020603050405020304" pitchFamily="18" charset="0"/>
                <a:ea typeface="Times New Roman" panose="02020603050405020304" pitchFamily="18" charset="0"/>
              </a:rPr>
              <a:t> </a:t>
            </a:r>
            <a:r>
              <a:rPr lang="en-GB" dirty="0" err="1" smtClean="0">
                <a:effectLst/>
                <a:latin typeface="Times New Roman" panose="02020603050405020304" pitchFamily="18" charset="0"/>
                <a:ea typeface="Times New Roman" panose="02020603050405020304" pitchFamily="18" charset="0"/>
              </a:rPr>
              <a:t>plynoucích</a:t>
            </a:r>
            <a:r>
              <a:rPr lang="en-GB" dirty="0" smtClean="0">
                <a:effectLst/>
                <a:latin typeface="Times New Roman" panose="02020603050405020304" pitchFamily="18" charset="0"/>
                <a:ea typeface="Times New Roman" panose="02020603050405020304" pitchFamily="18" charset="0"/>
              </a:rPr>
              <a:t> z </a:t>
            </a:r>
            <a:r>
              <a:rPr lang="en-GB" dirty="0" err="1" smtClean="0">
                <a:effectLst/>
                <a:latin typeface="Times New Roman" panose="02020603050405020304" pitchFamily="18" charset="0"/>
                <a:ea typeface="Times New Roman" panose="02020603050405020304" pitchFamily="18" charset="0"/>
              </a:rPr>
              <a:t>hori-zontální</a:t>
            </a:r>
            <a:r>
              <a:rPr lang="en-GB" dirty="0" smtClean="0">
                <a:effectLst/>
                <a:latin typeface="Times New Roman" panose="02020603050405020304" pitchFamily="18" charset="0"/>
                <a:ea typeface="Times New Roman" panose="02020603050405020304" pitchFamily="18" charset="0"/>
              </a:rPr>
              <a:t> </a:t>
            </a:r>
            <a:r>
              <a:rPr lang="en-GB" dirty="0" err="1" smtClean="0">
                <a:effectLst/>
                <a:latin typeface="Times New Roman" panose="02020603050405020304" pitchFamily="18" charset="0"/>
                <a:ea typeface="Times New Roman" panose="02020603050405020304" pitchFamily="18" charset="0"/>
              </a:rPr>
              <a:t>deformace</a:t>
            </a:r>
            <a:r>
              <a:rPr lang="en-GB" dirty="0" smtClean="0">
                <a:effectLst/>
                <a:latin typeface="Times New Roman" panose="02020603050405020304" pitchFamily="18" charset="0"/>
                <a:ea typeface="Times New Roman" panose="02020603050405020304" pitchFamily="18" charset="0"/>
              </a:rPr>
              <a:t> </a:t>
            </a:r>
            <a:r>
              <a:rPr lang="en-GB" dirty="0" err="1" smtClean="0">
                <a:effectLst/>
                <a:latin typeface="Times New Roman" panose="02020603050405020304" pitchFamily="18" charset="0"/>
                <a:ea typeface="Times New Roman" panose="02020603050405020304" pitchFamily="18" charset="0"/>
              </a:rPr>
              <a:t>díky</a:t>
            </a:r>
            <a:r>
              <a:rPr lang="en-GB" dirty="0" smtClean="0">
                <a:effectLst/>
                <a:latin typeface="Times New Roman" panose="02020603050405020304" pitchFamily="18" charset="0"/>
                <a:ea typeface="Times New Roman" panose="02020603050405020304" pitchFamily="18" charset="0"/>
              </a:rPr>
              <a:t> </a:t>
            </a:r>
            <a:r>
              <a:rPr lang="en-GB" i="1" dirty="0" smtClean="0">
                <a:effectLst/>
                <a:latin typeface="Times New Roman" panose="02020603050405020304" pitchFamily="18" charset="0"/>
                <a:ea typeface="Times New Roman" panose="02020603050405020304" pitchFamily="18" charset="0"/>
              </a:rPr>
              <a:t>T</a:t>
            </a:r>
            <a:r>
              <a:rPr lang="en-GB" dirty="0" smtClean="0">
                <a:effectLst/>
                <a:latin typeface="Times New Roman" panose="02020603050405020304" pitchFamily="18" charset="0"/>
                <a:ea typeface="Times New Roman" panose="02020603050405020304" pitchFamily="18" charset="0"/>
              </a:rPr>
              <a:t> (</a:t>
            </a:r>
            <a:r>
              <a:rPr lang="en-GB" dirty="0" err="1" smtClean="0">
                <a:effectLst/>
                <a:latin typeface="Times New Roman" panose="02020603050405020304" pitchFamily="18" charset="0"/>
                <a:ea typeface="Times New Roman" panose="02020603050405020304" pitchFamily="18" charset="0"/>
              </a:rPr>
              <a:t>např</a:t>
            </a:r>
            <a:r>
              <a:rPr lang="en-GB" dirty="0" smtClean="0">
                <a:effectLst/>
                <a:latin typeface="Times New Roman" panose="02020603050405020304" pitchFamily="18" charset="0"/>
                <a:ea typeface="Times New Roman" panose="02020603050405020304" pitchFamily="18" charset="0"/>
              </a:rPr>
              <a:t>. </a:t>
            </a:r>
            <a:r>
              <a:rPr lang="en-GB" dirty="0" err="1" smtClean="0">
                <a:effectLst/>
                <a:latin typeface="Times New Roman" panose="02020603050405020304" pitchFamily="18" charset="0"/>
                <a:ea typeface="Times New Roman" panose="02020603050405020304" pitchFamily="18" charset="0"/>
              </a:rPr>
              <a:t>Brdička</a:t>
            </a:r>
            <a:r>
              <a:rPr lang="en-GB" dirty="0" smtClean="0">
                <a:effectLst/>
                <a:latin typeface="Times New Roman" panose="02020603050405020304" pitchFamily="18" charset="0"/>
                <a:ea typeface="Times New Roman" panose="02020603050405020304" pitchFamily="18" charset="0"/>
              </a:rPr>
              <a:t> et al.). </a:t>
            </a:r>
            <a:r>
              <a:rPr lang="en-GB" dirty="0" err="1" smtClean="0">
                <a:effectLst/>
                <a:latin typeface="Times New Roman" panose="02020603050405020304" pitchFamily="18" charset="0"/>
                <a:ea typeface="Times New Roman" panose="02020603050405020304" pitchFamily="18" charset="0"/>
              </a:rPr>
              <a:t>Vyberme</a:t>
            </a:r>
            <a:r>
              <a:rPr lang="en-GB" dirty="0" smtClean="0">
                <a:effectLst/>
                <a:latin typeface="Times New Roman" panose="02020603050405020304" pitchFamily="18" charset="0"/>
                <a:ea typeface="Times New Roman" panose="02020603050405020304" pitchFamily="18" charset="0"/>
              </a:rPr>
              <a:t> </a:t>
            </a:r>
            <a:r>
              <a:rPr lang="en-GB" dirty="0" err="1" smtClean="0">
                <a:effectLst/>
                <a:latin typeface="Times New Roman" panose="02020603050405020304" pitchFamily="18" charset="0"/>
                <a:ea typeface="Times New Roman" panose="02020603050405020304" pitchFamily="18" charset="0"/>
              </a:rPr>
              <a:t>lokální</a:t>
            </a:r>
            <a:r>
              <a:rPr lang="en-GB" dirty="0" smtClean="0">
                <a:effectLst/>
                <a:latin typeface="Times New Roman" panose="02020603050405020304" pitchFamily="18" charset="0"/>
                <a:ea typeface="Times New Roman" panose="02020603050405020304" pitchFamily="18" charset="0"/>
              </a:rPr>
              <a:t> </a:t>
            </a:r>
            <a:r>
              <a:rPr lang="en-GB" dirty="0" err="1" smtClean="0">
                <a:effectLst/>
                <a:latin typeface="Times New Roman" panose="02020603050405020304" pitchFamily="18" charset="0"/>
                <a:ea typeface="Times New Roman" panose="02020603050405020304" pitchFamily="18" charset="0"/>
              </a:rPr>
              <a:t>souřadný</a:t>
            </a:r>
            <a:r>
              <a:rPr lang="en-GB" dirty="0" smtClean="0">
                <a:effectLst/>
                <a:latin typeface="Times New Roman" panose="02020603050405020304" pitchFamily="18" charset="0"/>
                <a:ea typeface="Times New Roman" panose="02020603050405020304" pitchFamily="18" charset="0"/>
              </a:rPr>
              <a:t> </a:t>
            </a:r>
            <a:r>
              <a:rPr lang="en-GB" dirty="0" err="1" smtClean="0">
                <a:effectLst/>
                <a:latin typeface="Times New Roman" panose="02020603050405020304" pitchFamily="18" charset="0"/>
                <a:ea typeface="Times New Roman" panose="02020603050405020304" pitchFamily="18" charset="0"/>
              </a:rPr>
              <a:t>systém</a:t>
            </a:r>
            <a:r>
              <a:rPr lang="en-GB" dirty="0" smtClean="0">
                <a:effectLst/>
                <a:latin typeface="Times New Roman" panose="02020603050405020304" pitchFamily="18" charset="0"/>
                <a:ea typeface="Times New Roman" panose="02020603050405020304" pitchFamily="18" charset="0"/>
              </a:rPr>
              <a:t> (</a:t>
            </a:r>
            <a:r>
              <a:rPr lang="en-GB" i="1" dirty="0" smtClean="0">
                <a:effectLst/>
                <a:latin typeface="Times New Roman" panose="02020603050405020304" pitchFamily="18" charset="0"/>
                <a:ea typeface="Times New Roman" panose="02020603050405020304" pitchFamily="18" charset="0"/>
              </a:rPr>
              <a:t>x</a:t>
            </a:r>
            <a:r>
              <a:rPr lang="en-GB" dirty="0" smtClean="0">
                <a:effectLst/>
                <a:latin typeface="Times New Roman" panose="02020603050405020304" pitchFamily="18" charset="0"/>
                <a:ea typeface="Times New Roman" panose="02020603050405020304" pitchFamily="18" charset="0"/>
              </a:rPr>
              <a:t>, </a:t>
            </a:r>
            <a:r>
              <a:rPr lang="en-GB" i="1" dirty="0" smtClean="0">
                <a:effectLst/>
                <a:latin typeface="Times New Roman" panose="02020603050405020304" pitchFamily="18" charset="0"/>
                <a:ea typeface="Times New Roman" panose="02020603050405020304" pitchFamily="18" charset="0"/>
              </a:rPr>
              <a:t>y</a:t>
            </a:r>
            <a:r>
              <a:rPr lang="en-GB" dirty="0" smtClean="0">
                <a:effectLst/>
                <a:latin typeface="Times New Roman" panose="02020603050405020304" pitchFamily="18" charset="0"/>
                <a:ea typeface="Times New Roman" panose="02020603050405020304" pitchFamily="18" charset="0"/>
              </a:rPr>
              <a:t>) v </a:t>
            </a:r>
            <a:r>
              <a:rPr lang="en-GB" dirty="0" err="1" smtClean="0">
                <a:effectLst/>
                <a:latin typeface="Times New Roman" panose="02020603050405020304" pitchFamily="18" charset="0"/>
                <a:ea typeface="Times New Roman" panose="02020603050405020304" pitchFamily="18" charset="0"/>
              </a:rPr>
              <a:t>bodě</a:t>
            </a:r>
            <a:r>
              <a:rPr lang="en-GB" dirty="0" smtClean="0">
                <a:effectLst/>
                <a:latin typeface="Times New Roman" panose="02020603050405020304" pitchFamily="18" charset="0"/>
                <a:ea typeface="Times New Roman" panose="02020603050405020304" pitchFamily="18" charset="0"/>
              </a:rPr>
              <a:t> </a:t>
            </a:r>
            <a:r>
              <a:rPr lang="en-GB" i="1" dirty="0" smtClean="0">
                <a:effectLst/>
                <a:latin typeface="Times New Roman" panose="02020603050405020304" pitchFamily="18" charset="0"/>
                <a:ea typeface="Times New Roman" panose="02020603050405020304" pitchFamily="18" charset="0"/>
              </a:rPr>
              <a:t>P</a:t>
            </a:r>
            <a:r>
              <a:rPr lang="en-GB" dirty="0" smtClean="0">
                <a:effectLst/>
                <a:latin typeface="Times New Roman" panose="02020603050405020304" pitchFamily="18" charset="0"/>
                <a:ea typeface="Times New Roman" panose="02020603050405020304" pitchFamily="18" charset="0"/>
              </a:rPr>
              <a:t> </a:t>
            </a:r>
            <a:r>
              <a:rPr lang="en-GB" dirty="0" err="1" smtClean="0">
                <a:effectLst/>
                <a:latin typeface="Times New Roman" panose="02020603050405020304" pitchFamily="18" charset="0"/>
                <a:ea typeface="Times New Roman" panose="02020603050405020304" pitchFamily="18" charset="0"/>
              </a:rPr>
              <a:t>rovnicemi</a:t>
            </a:r>
            <a:endParaRPr lang="cs-CZ" dirty="0">
              <a:effectLst/>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Obdélník 2"/>
              <p:cNvSpPr/>
              <p:nvPr/>
            </p:nvSpPr>
            <p:spPr>
              <a:xfrm>
                <a:off x="2276872" y="1455460"/>
                <a:ext cx="4572000" cy="923330"/>
              </a:xfrm>
              <a:prstGeom prst="rect">
                <a:avLst/>
              </a:prstGeom>
            </p:spPr>
            <p:txBody>
              <a:bodyPr>
                <a:spAutoFit/>
              </a:bodyPr>
              <a:lstStyle/>
              <a:p>
                <a:pPr algn="just">
                  <a:lnSpc>
                    <a:spcPct val="150000"/>
                  </a:lnSpc>
                  <a:spcAft>
                    <a:spcPts val="0"/>
                  </a:spcAft>
                </a:pPr>
                <a14:m>
                  <m:oMathPara xmlns:m="http://schemas.openxmlformats.org/officeDocument/2006/math">
                    <m:oMathParaPr>
                      <m:jc m:val="centerGroup"/>
                    </m:oMathParaPr>
                    <m:oMath xmlns:m="http://schemas.openxmlformats.org/officeDocument/2006/math">
                      <m:r>
                        <a:rPr lang="cs-CZ" i="1" smtClean="0">
                          <a:effectLst/>
                          <a:latin typeface="Cambria Math" panose="02040503050406030204" pitchFamily="18" charset="0"/>
                          <a:ea typeface="MS Mincho" panose="02020609040205080304" pitchFamily="49" charset="-128"/>
                        </a:rPr>
                        <m:t> </m:t>
                      </m:r>
                      <m:r>
                        <a:rPr lang="en-GB" i="1">
                          <a:effectLst/>
                          <a:latin typeface="Cambria Math" panose="02040503050406030204" pitchFamily="18" charset="0"/>
                          <a:ea typeface="MS Mincho" panose="02020609040205080304" pitchFamily="49" charset="-128"/>
                        </a:rPr>
                        <m:t>𝑅</m:t>
                      </m:r>
                      <m:r>
                        <a:rPr lang="en-GB" i="1">
                          <a:effectLst/>
                          <a:latin typeface="Cambria Math" panose="02040503050406030204" pitchFamily="18" charset="0"/>
                          <a:ea typeface="MS Mincho" panose="02020609040205080304" pitchFamily="49" charset="-128"/>
                        </a:rPr>
                        <m:t>.</m:t>
                      </m:r>
                      <m:r>
                        <a:rPr lang="cs-CZ" i="1">
                          <a:effectLst/>
                          <a:latin typeface="Cambria Math" panose="02040503050406030204" pitchFamily="18" charset="0"/>
                          <a:ea typeface="MS Mincho" panose="02020609040205080304" pitchFamily="49" charset="-128"/>
                        </a:rPr>
                        <m:t>𝑑</m:t>
                      </m:r>
                      <m:r>
                        <m:rPr>
                          <m:sty m:val="p"/>
                        </m:rPr>
                        <a:rPr lang="cs-CZ">
                          <a:effectLst/>
                          <a:latin typeface="Cambria Math" panose="02040503050406030204" pitchFamily="18" charset="0"/>
                          <a:ea typeface="MS Mincho" panose="02020609040205080304" pitchFamily="49" charset="-128"/>
                        </a:rPr>
                        <m:t>φ</m:t>
                      </m:r>
                      <m:r>
                        <a:rPr lang="cs-CZ" i="1">
                          <a:effectLst/>
                          <a:latin typeface="Cambria Math" panose="02040503050406030204" pitchFamily="18" charset="0"/>
                          <a:ea typeface="MS Mincho" panose="02020609040205080304" pitchFamily="49" charset="-128"/>
                        </a:rPr>
                        <m:t>=</m:t>
                      </m:r>
                      <m:r>
                        <a:rPr lang="cs-CZ" i="1">
                          <a:effectLst/>
                          <a:latin typeface="Cambria Math" panose="02040503050406030204" pitchFamily="18" charset="0"/>
                          <a:ea typeface="MS Mincho" panose="02020609040205080304" pitchFamily="49" charset="-128"/>
                        </a:rPr>
                        <m:t>𝑑𝑥</m:t>
                      </m:r>
                      <m:r>
                        <a:rPr lang="cs-CZ" i="1">
                          <a:effectLst/>
                          <a:latin typeface="Cambria Math" panose="02040503050406030204" pitchFamily="18" charset="0"/>
                          <a:ea typeface="MS Mincho" panose="02020609040205080304" pitchFamily="49" charset="-128"/>
                        </a:rPr>
                        <m:t>,      </m:t>
                      </m:r>
                      <m:r>
                        <a:rPr lang="cs-CZ" i="1">
                          <a:effectLst/>
                          <a:latin typeface="Cambria Math" panose="02040503050406030204" pitchFamily="18" charset="0"/>
                          <a:ea typeface="MS Mincho" panose="02020609040205080304" pitchFamily="49" charset="-128"/>
                        </a:rPr>
                        <m:t>𝑅</m:t>
                      </m:r>
                      <m:r>
                        <a:rPr lang="cs-CZ" i="1">
                          <a:effectLst/>
                          <a:latin typeface="Cambria Math" panose="02040503050406030204" pitchFamily="18" charset="0"/>
                          <a:ea typeface="MS Mincho" panose="02020609040205080304" pitchFamily="49" charset="-128"/>
                        </a:rPr>
                        <m:t>.</m:t>
                      </m:r>
                      <m:r>
                        <a:rPr lang="cs-CZ" i="1">
                          <a:effectLst/>
                          <a:latin typeface="Cambria Math" panose="02040503050406030204" pitchFamily="18" charset="0"/>
                          <a:ea typeface="MS Mincho" panose="02020609040205080304" pitchFamily="49" charset="-128"/>
                        </a:rPr>
                        <m:t>𝑑</m:t>
                      </m:r>
                      <m:r>
                        <m:rPr>
                          <m:sty m:val="p"/>
                        </m:rPr>
                        <a:rPr lang="cs-CZ">
                          <a:effectLst/>
                          <a:latin typeface="Cambria Math" panose="02040503050406030204" pitchFamily="18" charset="0"/>
                          <a:ea typeface="MS Mincho" panose="02020609040205080304" pitchFamily="49" charset="-128"/>
                        </a:rPr>
                        <m:t>λ</m:t>
                      </m:r>
                      <m:func>
                        <m:funcPr>
                          <m:ctrlPr>
                            <a:rPr lang="cs-CZ" i="1">
                              <a:effectLst/>
                              <a:latin typeface="Cambria Math" panose="02040503050406030204" pitchFamily="18" charset="0"/>
                              <a:ea typeface="MS Mincho" panose="02020609040205080304" pitchFamily="49" charset="-128"/>
                            </a:rPr>
                          </m:ctrlPr>
                        </m:funcPr>
                        <m:fName>
                          <m:r>
                            <m:rPr>
                              <m:sty m:val="p"/>
                            </m:rPr>
                            <a:rPr lang="cs-CZ">
                              <a:effectLst/>
                              <a:latin typeface="Cambria Math" panose="02040503050406030204" pitchFamily="18" charset="0"/>
                              <a:ea typeface="MS Mincho" panose="02020609040205080304" pitchFamily="49" charset="-128"/>
                            </a:rPr>
                            <m:t>cos</m:t>
                          </m:r>
                        </m:fName>
                        <m:e>
                          <m:r>
                            <m:rPr>
                              <m:sty m:val="p"/>
                            </m:rPr>
                            <a:rPr lang="cs-CZ">
                              <a:effectLst/>
                              <a:latin typeface="Cambria Math" panose="02040503050406030204" pitchFamily="18" charset="0"/>
                              <a:ea typeface="MS Mincho" panose="02020609040205080304" pitchFamily="49" charset="-128"/>
                            </a:rPr>
                            <m:t>φ</m:t>
                          </m:r>
                          <m:r>
                            <a:rPr lang="cs-CZ" i="1">
                              <a:effectLst/>
                              <a:latin typeface="Cambria Math" panose="02040503050406030204" pitchFamily="18" charset="0"/>
                              <a:ea typeface="MS Mincho" panose="02020609040205080304" pitchFamily="49" charset="-128"/>
                            </a:rPr>
                            <m:t>=</m:t>
                          </m:r>
                          <m:r>
                            <a:rPr lang="cs-CZ" i="1">
                              <a:effectLst/>
                              <a:latin typeface="Cambria Math" panose="02040503050406030204" pitchFamily="18" charset="0"/>
                              <a:ea typeface="MS Mincho" panose="02020609040205080304" pitchFamily="49" charset="-128"/>
                            </a:rPr>
                            <m:t>𝑑𝑦</m:t>
                          </m:r>
                        </m:e>
                      </m:func>
                    </m:oMath>
                  </m:oMathPara>
                </a14:m>
                <a:endParaRPr lang="cs-CZ" dirty="0">
                  <a:effectLst/>
                  <a:latin typeface="Times New Roman" panose="02020603050405020304" pitchFamily="18" charset="0"/>
                  <a:ea typeface="MS Mincho" panose="02020609040205080304" pitchFamily="49" charset="-128"/>
                </a:endParaRPr>
              </a:p>
              <a:p>
                <a:pPr algn="just">
                  <a:lnSpc>
                    <a:spcPct val="150000"/>
                  </a:lnSpc>
                  <a:spcAft>
                    <a:spcPts val="0"/>
                  </a:spcAft>
                </a:pPr>
                <a:r>
                  <a:rPr lang="cs-CZ" dirty="0">
                    <a:effectLst/>
                    <a:latin typeface="Times New Roman" panose="02020603050405020304" pitchFamily="18" charset="0"/>
                    <a:ea typeface="Times New Roman" panose="02020603050405020304" pitchFamily="18" charset="0"/>
                  </a:rPr>
                  <a:t> </a:t>
                </a:r>
                <a:endParaRPr lang="cs-CZ" dirty="0">
                  <a:effectLst/>
                  <a:latin typeface="Times New Roman" panose="02020603050405020304" pitchFamily="18" charset="0"/>
                  <a:ea typeface="MS Mincho" panose="02020609040205080304" pitchFamily="49" charset="-128"/>
                </a:endParaRPr>
              </a:p>
            </p:txBody>
          </p:sp>
        </mc:Choice>
        <mc:Fallback xmlns="">
          <p:sp>
            <p:nvSpPr>
              <p:cNvPr id="3" name="Obdélník 2"/>
              <p:cNvSpPr>
                <a:spLocks noRot="1" noChangeAspect="1" noMove="1" noResize="1" noEditPoints="1" noAdjustHandles="1" noChangeArrowheads="1" noChangeShapeType="1" noTextEdit="1"/>
              </p:cNvSpPr>
              <p:nvPr/>
            </p:nvSpPr>
            <p:spPr>
              <a:xfrm>
                <a:off x="2276872" y="1455460"/>
                <a:ext cx="4572000" cy="923330"/>
              </a:xfrm>
              <a:prstGeom prst="rect">
                <a:avLst/>
              </a:prstGeom>
              <a:blipFill rotWithShape="0">
                <a:blip r:embed="rId2"/>
                <a:stretch>
                  <a:fillRect/>
                </a:stretch>
              </a:blipFill>
            </p:spPr>
            <p:txBody>
              <a:bodyPr/>
              <a:lstStyle/>
              <a:p>
                <a:r>
                  <a:rPr lang="cs-CZ">
                    <a:noFill/>
                  </a:rPr>
                  <a:t> </a:t>
                </a:r>
              </a:p>
            </p:txBody>
          </p:sp>
        </mc:Fallback>
      </mc:AlternateContent>
      <p:sp>
        <p:nvSpPr>
          <p:cNvPr id="4" name="Obdélník 3"/>
          <p:cNvSpPr/>
          <p:nvPr/>
        </p:nvSpPr>
        <p:spPr>
          <a:xfrm>
            <a:off x="827584" y="2194124"/>
            <a:ext cx="6462464" cy="369332"/>
          </a:xfrm>
          <a:prstGeom prst="rect">
            <a:avLst/>
          </a:prstGeom>
        </p:spPr>
        <p:txBody>
          <a:bodyPr wrap="square">
            <a:spAutoFit/>
          </a:bodyPr>
          <a:lstStyle/>
          <a:p>
            <a:r>
              <a:rPr lang="en-GB" dirty="0" err="1" smtClean="0">
                <a:effectLst/>
                <a:latin typeface="Times New Roman" panose="02020603050405020304" pitchFamily="18" charset="0"/>
                <a:ea typeface="MS Mincho" panose="02020609040205080304" pitchFamily="49" charset="-128"/>
              </a:rPr>
              <a:t>Tenzor</a:t>
            </a:r>
            <a:r>
              <a:rPr lang="en-GB" dirty="0" smtClean="0">
                <a:effectLst/>
                <a:latin typeface="Times New Roman" panose="02020603050405020304" pitchFamily="18" charset="0"/>
                <a:ea typeface="MS Mincho" panose="02020609040205080304" pitchFamily="49" charset="-128"/>
              </a:rPr>
              <a:t> (</a:t>
            </a:r>
            <a:r>
              <a:rPr lang="en-GB" dirty="0" err="1" smtClean="0">
                <a:effectLst/>
                <a:latin typeface="Times New Roman" panose="02020603050405020304" pitchFamily="18" charset="0"/>
                <a:ea typeface="MS Mincho" panose="02020609040205080304" pitchFamily="49" charset="-128"/>
              </a:rPr>
              <a:t>malé</a:t>
            </a:r>
            <a:r>
              <a:rPr lang="en-GB" dirty="0" smtClean="0">
                <a:effectLst/>
                <a:latin typeface="Times New Roman" panose="02020603050405020304" pitchFamily="18" charset="0"/>
                <a:ea typeface="MS Mincho" panose="02020609040205080304" pitchFamily="49" charset="-128"/>
              </a:rPr>
              <a:t>) </a:t>
            </a:r>
            <a:r>
              <a:rPr lang="en-GB" dirty="0" err="1" smtClean="0">
                <a:effectLst/>
                <a:latin typeface="Times New Roman" panose="02020603050405020304" pitchFamily="18" charset="0"/>
                <a:ea typeface="MS Mincho" panose="02020609040205080304" pitchFamily="49" charset="-128"/>
              </a:rPr>
              <a:t>deformace</a:t>
            </a:r>
            <a:r>
              <a:rPr lang="en-GB" dirty="0" smtClean="0">
                <a:effectLst/>
                <a:latin typeface="Times New Roman" panose="02020603050405020304" pitchFamily="18" charset="0"/>
                <a:ea typeface="MS Mincho" panose="02020609040205080304" pitchFamily="49" charset="-128"/>
              </a:rPr>
              <a:t> </a:t>
            </a:r>
            <a:r>
              <a:rPr lang="en-GB" b="1" i="1" dirty="0" smtClean="0">
                <a:effectLst/>
                <a:latin typeface="Times New Roman" panose="02020603050405020304" pitchFamily="18" charset="0"/>
                <a:ea typeface="MS Mincho" panose="02020609040205080304" pitchFamily="49" charset="-128"/>
              </a:rPr>
              <a:t>E</a:t>
            </a:r>
            <a:r>
              <a:rPr lang="en-GB" dirty="0" smtClean="0">
                <a:effectLst/>
                <a:latin typeface="Times New Roman" panose="02020603050405020304" pitchFamily="18" charset="0"/>
                <a:ea typeface="MS Mincho" panose="02020609040205080304" pitchFamily="49" charset="-128"/>
              </a:rPr>
              <a:t> je </a:t>
            </a:r>
            <a:r>
              <a:rPr lang="en-GB" dirty="0" err="1" smtClean="0">
                <a:effectLst/>
                <a:latin typeface="Times New Roman" panose="02020603050405020304" pitchFamily="18" charset="0"/>
                <a:ea typeface="MS Mincho" panose="02020609040205080304" pitchFamily="49" charset="-128"/>
              </a:rPr>
              <a:t>definován</a:t>
            </a:r>
            <a:r>
              <a:rPr lang="en-GB" dirty="0" smtClean="0">
                <a:effectLst/>
                <a:latin typeface="Times New Roman" panose="02020603050405020304" pitchFamily="18" charset="0"/>
                <a:ea typeface="MS Mincho" panose="02020609040205080304" pitchFamily="49" charset="-128"/>
              </a:rPr>
              <a:t> </a:t>
            </a:r>
            <a:r>
              <a:rPr lang="en-GB" dirty="0" err="1" smtClean="0">
                <a:effectLst/>
                <a:latin typeface="Times New Roman" panose="02020603050405020304" pitchFamily="18" charset="0"/>
                <a:ea typeface="MS Mincho" panose="02020609040205080304" pitchFamily="49" charset="-128"/>
              </a:rPr>
              <a:t>jako</a:t>
            </a:r>
            <a:r>
              <a:rPr lang="en-GB" dirty="0" smtClean="0">
                <a:effectLst/>
                <a:latin typeface="Times New Roman" panose="02020603050405020304" pitchFamily="18" charset="0"/>
                <a:ea typeface="MS Mincho" panose="02020609040205080304" pitchFamily="49" charset="-128"/>
              </a:rPr>
              <a:t> gradient </a:t>
            </a:r>
            <a:r>
              <a:rPr lang="en-GB" dirty="0" err="1" smtClean="0">
                <a:effectLst/>
                <a:latin typeface="Times New Roman" panose="02020603050405020304" pitchFamily="18" charset="0"/>
                <a:ea typeface="MS Mincho" panose="02020609040205080304" pitchFamily="49" charset="-128"/>
              </a:rPr>
              <a:t>posunu</a:t>
            </a:r>
            <a:endParaRPr lang="cs-CZ" dirty="0"/>
          </a:p>
        </p:txBody>
      </p:sp>
      <mc:AlternateContent xmlns:mc="http://schemas.openxmlformats.org/markup-compatibility/2006" xmlns:a14="http://schemas.microsoft.com/office/drawing/2010/main">
        <mc:Choice Requires="a14">
          <p:sp>
            <p:nvSpPr>
              <p:cNvPr id="5" name="Obdélník 4"/>
              <p:cNvSpPr/>
              <p:nvPr/>
            </p:nvSpPr>
            <p:spPr>
              <a:xfrm>
                <a:off x="2860185" y="2725314"/>
                <a:ext cx="3423630" cy="140737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cs-CZ" b="1" i="1" smtClean="0">
                          <a:latin typeface="Cambria Math" panose="02040503050406030204" pitchFamily="18" charset="0"/>
                        </a:rPr>
                        <m:t>𝑬</m:t>
                      </m:r>
                      <m:r>
                        <a:rPr lang="cs-CZ" b="0" i="0">
                          <a:latin typeface="Cambria Math" panose="02040503050406030204" pitchFamily="18" charset="0"/>
                        </a:rPr>
                        <m:t>=</m:t>
                      </m:r>
                      <m:d>
                        <m:dPr>
                          <m:ctrlPr>
                            <a:rPr lang="cs-CZ" b="0" i="1">
                              <a:latin typeface="Cambria Math" panose="02040503050406030204" pitchFamily="18" charset="0"/>
                            </a:rPr>
                          </m:ctrlPr>
                        </m:dPr>
                        <m:e>
                          <m:m>
                            <m:mPr>
                              <m:mcs>
                                <m:mc>
                                  <m:mcPr>
                                    <m:count m:val="2"/>
                                    <m:mcJc m:val="center"/>
                                  </m:mcPr>
                                </m:mc>
                              </m:mcs>
                              <m:ctrlPr>
                                <a:rPr lang="cs-CZ" b="0" i="1">
                                  <a:latin typeface="Cambria Math" panose="02040503050406030204" pitchFamily="18" charset="0"/>
                                </a:rPr>
                              </m:ctrlPr>
                            </m:mPr>
                            <m:mr>
                              <m:e>
                                <m:sSub>
                                  <m:sSubPr>
                                    <m:ctrlPr>
                                      <a:rPr lang="cs-CZ" b="0" i="1">
                                        <a:latin typeface="Cambria Math" panose="02040503050406030204" pitchFamily="18" charset="0"/>
                                      </a:rPr>
                                    </m:ctrlPr>
                                  </m:sSubPr>
                                  <m:e>
                                    <m:r>
                                      <a:rPr lang="cs-CZ" b="0" i="1">
                                        <a:latin typeface="Cambria Math" panose="02040503050406030204" pitchFamily="18" charset="0"/>
                                      </a:rPr>
                                      <m:t>𝜖</m:t>
                                    </m:r>
                                  </m:e>
                                  <m:sub>
                                    <m:r>
                                      <a:rPr lang="cs-CZ" b="0" i="0">
                                        <a:latin typeface="Cambria Math" panose="02040503050406030204" pitchFamily="18" charset="0"/>
                                      </a:rPr>
                                      <m:t>11</m:t>
                                    </m:r>
                                  </m:sub>
                                </m:sSub>
                              </m:e>
                              <m:e>
                                <m:sSub>
                                  <m:sSubPr>
                                    <m:ctrlPr>
                                      <a:rPr lang="cs-CZ" b="0" i="1">
                                        <a:latin typeface="Cambria Math" panose="02040503050406030204" pitchFamily="18" charset="0"/>
                                      </a:rPr>
                                    </m:ctrlPr>
                                  </m:sSubPr>
                                  <m:e>
                                    <m:r>
                                      <a:rPr lang="cs-CZ" b="0" i="1">
                                        <a:latin typeface="Cambria Math" panose="02040503050406030204" pitchFamily="18" charset="0"/>
                                      </a:rPr>
                                      <m:t>𝜖</m:t>
                                    </m:r>
                                  </m:e>
                                  <m:sub>
                                    <m:r>
                                      <a:rPr lang="cs-CZ" b="0" i="0">
                                        <a:latin typeface="Cambria Math" panose="02040503050406030204" pitchFamily="18" charset="0"/>
                                      </a:rPr>
                                      <m:t>12</m:t>
                                    </m:r>
                                  </m:sub>
                                </m:sSub>
                              </m:e>
                            </m:mr>
                            <m:mr>
                              <m:e>
                                <m:sSub>
                                  <m:sSubPr>
                                    <m:ctrlPr>
                                      <a:rPr lang="cs-CZ" b="0" i="1">
                                        <a:latin typeface="Cambria Math" panose="02040503050406030204" pitchFamily="18" charset="0"/>
                                      </a:rPr>
                                    </m:ctrlPr>
                                  </m:sSubPr>
                                  <m:e>
                                    <m:r>
                                      <a:rPr lang="cs-CZ" b="0" i="1">
                                        <a:latin typeface="Cambria Math" panose="02040503050406030204" pitchFamily="18" charset="0"/>
                                      </a:rPr>
                                      <m:t>𝜖</m:t>
                                    </m:r>
                                  </m:e>
                                  <m:sub>
                                    <m:r>
                                      <a:rPr lang="cs-CZ" b="0" i="0">
                                        <a:latin typeface="Cambria Math" panose="02040503050406030204" pitchFamily="18" charset="0"/>
                                      </a:rPr>
                                      <m:t>21</m:t>
                                    </m:r>
                                  </m:sub>
                                </m:sSub>
                              </m:e>
                              <m:e>
                                <m:sSub>
                                  <m:sSubPr>
                                    <m:ctrlPr>
                                      <a:rPr lang="cs-CZ" b="0" i="1">
                                        <a:latin typeface="Cambria Math" panose="02040503050406030204" pitchFamily="18" charset="0"/>
                                      </a:rPr>
                                    </m:ctrlPr>
                                  </m:sSubPr>
                                  <m:e>
                                    <m:r>
                                      <a:rPr lang="cs-CZ" b="0" i="1">
                                        <a:latin typeface="Cambria Math" panose="02040503050406030204" pitchFamily="18" charset="0"/>
                                      </a:rPr>
                                      <m:t>𝜖</m:t>
                                    </m:r>
                                  </m:e>
                                  <m:sub>
                                    <m:r>
                                      <a:rPr lang="cs-CZ" b="0" i="0">
                                        <a:latin typeface="Cambria Math" panose="02040503050406030204" pitchFamily="18" charset="0"/>
                                      </a:rPr>
                                      <m:t>22</m:t>
                                    </m:r>
                                  </m:sub>
                                </m:sSub>
                              </m:e>
                            </m:mr>
                          </m:m>
                        </m:e>
                      </m:d>
                      <m:r>
                        <a:rPr lang="cs-CZ" b="0" i="0">
                          <a:latin typeface="Cambria Math" panose="02040503050406030204" pitchFamily="18" charset="0"/>
                        </a:rPr>
                        <m:t>=</m:t>
                      </m:r>
                      <m:d>
                        <m:dPr>
                          <m:ctrlPr>
                            <a:rPr lang="cs-CZ" b="0" i="1">
                              <a:latin typeface="Cambria Math" panose="02040503050406030204" pitchFamily="18" charset="0"/>
                            </a:rPr>
                          </m:ctrlPr>
                        </m:dPr>
                        <m:e>
                          <m:m>
                            <m:mPr>
                              <m:mcs>
                                <m:mc>
                                  <m:mcPr>
                                    <m:count m:val="2"/>
                                    <m:mcJc m:val="center"/>
                                  </m:mcPr>
                                </m:mc>
                              </m:mcs>
                              <m:ctrlPr>
                                <a:rPr lang="cs-CZ" b="0" i="1">
                                  <a:latin typeface="Cambria Math" panose="02040503050406030204" pitchFamily="18" charset="0"/>
                                </a:rPr>
                              </m:ctrlPr>
                            </m:mPr>
                            <m:mr>
                              <m:e>
                                <m:f>
                                  <m:fPr>
                                    <m:ctrlPr>
                                      <a:rPr lang="cs-CZ" b="0" i="1">
                                        <a:latin typeface="Cambria Math" panose="02040503050406030204" pitchFamily="18" charset="0"/>
                                      </a:rPr>
                                    </m:ctrlPr>
                                  </m:fPr>
                                  <m:num>
                                    <m:r>
                                      <a:rPr lang="cs-CZ" b="0" i="0">
                                        <a:latin typeface="Cambria Math" panose="02040503050406030204" pitchFamily="18" charset="0"/>
                                      </a:rPr>
                                      <m:t>𝜕</m:t>
                                    </m:r>
                                    <m:sSub>
                                      <m:sSubPr>
                                        <m:ctrlPr>
                                          <a:rPr lang="cs-CZ" b="0" i="1">
                                            <a:latin typeface="Cambria Math" panose="02040503050406030204" pitchFamily="18" charset="0"/>
                                          </a:rPr>
                                        </m:ctrlPr>
                                      </m:sSubPr>
                                      <m:e>
                                        <m:r>
                                          <a:rPr lang="cs-CZ" b="0" i="1">
                                            <a:latin typeface="Cambria Math" panose="02040503050406030204" pitchFamily="18" charset="0"/>
                                          </a:rPr>
                                          <m:t>𝑢</m:t>
                                        </m:r>
                                      </m:e>
                                      <m:sub>
                                        <m:r>
                                          <a:rPr lang="cs-CZ" b="0" i="1">
                                            <a:latin typeface="Cambria Math" panose="02040503050406030204" pitchFamily="18" charset="0"/>
                                          </a:rPr>
                                          <m:t>𝑥</m:t>
                                        </m:r>
                                      </m:sub>
                                    </m:sSub>
                                  </m:num>
                                  <m:den>
                                    <m:r>
                                      <a:rPr lang="cs-CZ" b="0" i="0">
                                        <a:latin typeface="Cambria Math" panose="02040503050406030204" pitchFamily="18" charset="0"/>
                                      </a:rPr>
                                      <m:t>𝜕</m:t>
                                    </m:r>
                                    <m:r>
                                      <a:rPr lang="cs-CZ" b="0" i="1">
                                        <a:latin typeface="Cambria Math" panose="02040503050406030204" pitchFamily="18" charset="0"/>
                                      </a:rPr>
                                      <m:t>𝑥</m:t>
                                    </m:r>
                                  </m:den>
                                </m:f>
                              </m:e>
                              <m:e>
                                <m:f>
                                  <m:fPr>
                                    <m:ctrlPr>
                                      <a:rPr lang="cs-CZ" b="0" i="1">
                                        <a:latin typeface="Cambria Math" panose="02040503050406030204" pitchFamily="18" charset="0"/>
                                      </a:rPr>
                                    </m:ctrlPr>
                                  </m:fPr>
                                  <m:num>
                                    <m:r>
                                      <a:rPr lang="cs-CZ" b="0" i="0">
                                        <a:latin typeface="Cambria Math" panose="02040503050406030204" pitchFamily="18" charset="0"/>
                                      </a:rPr>
                                      <m:t>𝜕</m:t>
                                    </m:r>
                                    <m:sSub>
                                      <m:sSubPr>
                                        <m:ctrlPr>
                                          <a:rPr lang="cs-CZ" b="0" i="1">
                                            <a:latin typeface="Cambria Math" panose="02040503050406030204" pitchFamily="18" charset="0"/>
                                          </a:rPr>
                                        </m:ctrlPr>
                                      </m:sSubPr>
                                      <m:e>
                                        <m:r>
                                          <a:rPr lang="cs-CZ" b="0" i="1">
                                            <a:latin typeface="Cambria Math" panose="02040503050406030204" pitchFamily="18" charset="0"/>
                                          </a:rPr>
                                          <m:t>𝑢</m:t>
                                        </m:r>
                                      </m:e>
                                      <m:sub>
                                        <m:r>
                                          <a:rPr lang="cs-CZ" b="0" i="1">
                                            <a:latin typeface="Cambria Math" panose="02040503050406030204" pitchFamily="18" charset="0"/>
                                          </a:rPr>
                                          <m:t>𝑥</m:t>
                                        </m:r>
                                      </m:sub>
                                    </m:sSub>
                                  </m:num>
                                  <m:den>
                                    <m:r>
                                      <a:rPr lang="cs-CZ" b="0" i="0">
                                        <a:latin typeface="Cambria Math" panose="02040503050406030204" pitchFamily="18" charset="0"/>
                                      </a:rPr>
                                      <m:t>𝜕</m:t>
                                    </m:r>
                                    <m:r>
                                      <a:rPr lang="cs-CZ" b="0" i="1">
                                        <a:latin typeface="Cambria Math" panose="02040503050406030204" pitchFamily="18" charset="0"/>
                                      </a:rPr>
                                      <m:t>𝑦</m:t>
                                    </m:r>
                                  </m:den>
                                </m:f>
                              </m:e>
                            </m:mr>
                            <m:mr>
                              <m:e>
                                <m:f>
                                  <m:fPr>
                                    <m:ctrlPr>
                                      <a:rPr lang="cs-CZ" b="0" i="1">
                                        <a:latin typeface="Cambria Math" panose="02040503050406030204" pitchFamily="18" charset="0"/>
                                      </a:rPr>
                                    </m:ctrlPr>
                                  </m:fPr>
                                  <m:num>
                                    <m:r>
                                      <a:rPr lang="cs-CZ" b="0" i="0">
                                        <a:latin typeface="Cambria Math" panose="02040503050406030204" pitchFamily="18" charset="0"/>
                                      </a:rPr>
                                      <m:t>𝜕</m:t>
                                    </m:r>
                                    <m:sSub>
                                      <m:sSubPr>
                                        <m:ctrlPr>
                                          <a:rPr lang="cs-CZ" b="0" i="1">
                                            <a:latin typeface="Cambria Math" panose="02040503050406030204" pitchFamily="18" charset="0"/>
                                          </a:rPr>
                                        </m:ctrlPr>
                                      </m:sSubPr>
                                      <m:e>
                                        <m:r>
                                          <a:rPr lang="cs-CZ" b="0" i="1">
                                            <a:latin typeface="Cambria Math" panose="02040503050406030204" pitchFamily="18" charset="0"/>
                                          </a:rPr>
                                          <m:t>𝑢</m:t>
                                        </m:r>
                                      </m:e>
                                      <m:sub>
                                        <m:r>
                                          <a:rPr lang="cs-CZ" b="0" i="1">
                                            <a:latin typeface="Cambria Math" panose="02040503050406030204" pitchFamily="18" charset="0"/>
                                          </a:rPr>
                                          <m:t>𝑦</m:t>
                                        </m:r>
                                      </m:sub>
                                    </m:sSub>
                                  </m:num>
                                  <m:den>
                                    <m:r>
                                      <a:rPr lang="cs-CZ" b="0" i="0">
                                        <a:latin typeface="Cambria Math" panose="02040503050406030204" pitchFamily="18" charset="0"/>
                                      </a:rPr>
                                      <m:t>𝜕</m:t>
                                    </m:r>
                                    <m:r>
                                      <a:rPr lang="cs-CZ" b="0" i="1">
                                        <a:latin typeface="Cambria Math" panose="02040503050406030204" pitchFamily="18" charset="0"/>
                                      </a:rPr>
                                      <m:t>𝑥</m:t>
                                    </m:r>
                                  </m:den>
                                </m:f>
                              </m:e>
                              <m:e>
                                <m:f>
                                  <m:fPr>
                                    <m:ctrlPr>
                                      <a:rPr lang="cs-CZ" b="0" i="1">
                                        <a:latin typeface="Cambria Math" panose="02040503050406030204" pitchFamily="18" charset="0"/>
                                      </a:rPr>
                                    </m:ctrlPr>
                                  </m:fPr>
                                  <m:num>
                                    <m:r>
                                      <a:rPr lang="cs-CZ" b="0" i="0">
                                        <a:latin typeface="Cambria Math" panose="02040503050406030204" pitchFamily="18" charset="0"/>
                                      </a:rPr>
                                      <m:t>𝜕</m:t>
                                    </m:r>
                                    <m:sSub>
                                      <m:sSubPr>
                                        <m:ctrlPr>
                                          <a:rPr lang="cs-CZ" b="0" i="1">
                                            <a:latin typeface="Cambria Math" panose="02040503050406030204" pitchFamily="18" charset="0"/>
                                          </a:rPr>
                                        </m:ctrlPr>
                                      </m:sSubPr>
                                      <m:e>
                                        <m:r>
                                          <a:rPr lang="cs-CZ" b="0" i="1">
                                            <a:latin typeface="Cambria Math" panose="02040503050406030204" pitchFamily="18" charset="0"/>
                                          </a:rPr>
                                          <m:t>𝑢</m:t>
                                        </m:r>
                                      </m:e>
                                      <m:sub>
                                        <m:r>
                                          <a:rPr lang="cs-CZ" b="0" i="1">
                                            <a:latin typeface="Cambria Math" panose="02040503050406030204" pitchFamily="18" charset="0"/>
                                          </a:rPr>
                                          <m:t>𝑦</m:t>
                                        </m:r>
                                      </m:sub>
                                    </m:sSub>
                                  </m:num>
                                  <m:den>
                                    <m:r>
                                      <a:rPr lang="cs-CZ" b="0" i="0">
                                        <a:latin typeface="Cambria Math" panose="02040503050406030204" pitchFamily="18" charset="0"/>
                                      </a:rPr>
                                      <m:t>𝜕</m:t>
                                    </m:r>
                                    <m:r>
                                      <a:rPr lang="cs-CZ" b="0" i="1">
                                        <a:latin typeface="Cambria Math" panose="02040503050406030204" pitchFamily="18" charset="0"/>
                                      </a:rPr>
                                      <m:t>𝑦</m:t>
                                    </m:r>
                                  </m:den>
                                </m:f>
                              </m:e>
                            </m:mr>
                          </m:m>
                        </m:e>
                      </m:d>
                    </m:oMath>
                  </m:oMathPara>
                </a14:m>
                <a:endParaRPr lang="cs-CZ" dirty="0"/>
              </a:p>
            </p:txBody>
          </p:sp>
        </mc:Choice>
        <mc:Fallback xmlns="">
          <p:sp>
            <p:nvSpPr>
              <p:cNvPr id="5" name="Obdélník 4"/>
              <p:cNvSpPr>
                <a:spLocks noRot="1" noChangeAspect="1" noMove="1" noResize="1" noEditPoints="1" noAdjustHandles="1" noChangeArrowheads="1" noChangeShapeType="1" noTextEdit="1"/>
              </p:cNvSpPr>
              <p:nvPr/>
            </p:nvSpPr>
            <p:spPr>
              <a:xfrm>
                <a:off x="2860185" y="2725314"/>
                <a:ext cx="3423630" cy="1407373"/>
              </a:xfrm>
              <a:prstGeom prst="rect">
                <a:avLst/>
              </a:prstGeom>
              <a:blipFill rotWithShape="0">
                <a:blip r:embed="rId3"/>
                <a:stretch>
                  <a:fillRect/>
                </a:stretch>
              </a:blipFill>
            </p:spPr>
            <p:txBody>
              <a:bodyPr/>
              <a:lstStyle/>
              <a:p>
                <a:r>
                  <a:rPr lang="cs-CZ">
                    <a:noFill/>
                  </a:rPr>
                  <a:t> </a:t>
                </a:r>
              </a:p>
            </p:txBody>
          </p:sp>
        </mc:Fallback>
      </mc:AlternateContent>
      <p:sp>
        <p:nvSpPr>
          <p:cNvPr id="6" name="Obdélník 5"/>
          <p:cNvSpPr/>
          <p:nvPr/>
        </p:nvSpPr>
        <p:spPr>
          <a:xfrm>
            <a:off x="539552" y="4132687"/>
            <a:ext cx="3643883" cy="507831"/>
          </a:xfrm>
          <a:prstGeom prst="rect">
            <a:avLst/>
          </a:prstGeom>
        </p:spPr>
        <p:txBody>
          <a:bodyPr wrap="none">
            <a:spAutoFit/>
          </a:bodyPr>
          <a:lstStyle/>
          <a:p>
            <a:pPr algn="just">
              <a:lnSpc>
                <a:spcPct val="150000"/>
              </a:lnSpc>
              <a:spcAft>
                <a:spcPts val="600"/>
              </a:spcAft>
            </a:pPr>
            <a:r>
              <a:rPr lang="en-GB" dirty="0" err="1" smtClean="0">
                <a:effectLst/>
                <a:latin typeface="Times New Roman" panose="02020603050405020304" pitchFamily="18" charset="0"/>
                <a:ea typeface="Times New Roman" panose="02020603050405020304" pitchFamily="18" charset="0"/>
              </a:rPr>
              <a:t>Tento</a:t>
            </a:r>
            <a:r>
              <a:rPr lang="en-GB" dirty="0" smtClean="0">
                <a:effectLst/>
                <a:latin typeface="Times New Roman" panose="02020603050405020304" pitchFamily="18" charset="0"/>
                <a:ea typeface="Times New Roman" panose="02020603050405020304" pitchFamily="18" charset="0"/>
              </a:rPr>
              <a:t> </a:t>
            </a:r>
            <a:r>
              <a:rPr lang="en-GB" dirty="0" err="1" smtClean="0">
                <a:effectLst/>
                <a:latin typeface="Times New Roman" panose="02020603050405020304" pitchFamily="18" charset="0"/>
                <a:ea typeface="Times New Roman" panose="02020603050405020304" pitchFamily="18" charset="0"/>
              </a:rPr>
              <a:t>tenzor</a:t>
            </a:r>
            <a:r>
              <a:rPr lang="en-GB" dirty="0" smtClean="0">
                <a:effectLst/>
                <a:latin typeface="Times New Roman" panose="02020603050405020304" pitchFamily="18" charset="0"/>
                <a:ea typeface="Times New Roman" panose="02020603050405020304" pitchFamily="18" charset="0"/>
              </a:rPr>
              <a:t> </a:t>
            </a:r>
            <a:r>
              <a:rPr lang="en-GB" dirty="0" err="1" smtClean="0">
                <a:effectLst/>
                <a:latin typeface="Times New Roman" panose="02020603050405020304" pitchFamily="18" charset="0"/>
                <a:ea typeface="Times New Roman" panose="02020603050405020304" pitchFamily="18" charset="0"/>
              </a:rPr>
              <a:t>lze</a:t>
            </a:r>
            <a:r>
              <a:rPr lang="en-GB" dirty="0" smtClean="0">
                <a:effectLst/>
                <a:latin typeface="Times New Roman" panose="02020603050405020304" pitchFamily="18" charset="0"/>
                <a:ea typeface="Times New Roman" panose="02020603050405020304" pitchFamily="18" charset="0"/>
              </a:rPr>
              <a:t> </a:t>
            </a:r>
            <a:r>
              <a:rPr lang="en-GB" dirty="0" err="1" smtClean="0">
                <a:effectLst/>
                <a:latin typeface="Times New Roman" panose="02020603050405020304" pitchFamily="18" charset="0"/>
                <a:ea typeface="Times New Roman" panose="02020603050405020304" pitchFamily="18" charset="0"/>
              </a:rPr>
              <a:t>rozdělit</a:t>
            </a:r>
            <a:r>
              <a:rPr lang="en-GB" dirty="0" smtClean="0">
                <a:effectLst/>
                <a:latin typeface="Times New Roman" panose="02020603050405020304" pitchFamily="18" charset="0"/>
                <a:ea typeface="Times New Roman" panose="02020603050405020304" pitchFamily="18" charset="0"/>
              </a:rPr>
              <a:t> </a:t>
            </a:r>
            <a:r>
              <a:rPr lang="en-GB" dirty="0" err="1" smtClean="0">
                <a:effectLst/>
                <a:latin typeface="Times New Roman" panose="02020603050405020304" pitchFamily="18" charset="0"/>
                <a:ea typeface="Times New Roman" panose="02020603050405020304" pitchFamily="18" charset="0"/>
              </a:rPr>
              <a:t>na</a:t>
            </a:r>
            <a:r>
              <a:rPr lang="en-GB" dirty="0" smtClean="0">
                <a:effectLst/>
                <a:latin typeface="Times New Roman" panose="02020603050405020304" pitchFamily="18" charset="0"/>
                <a:ea typeface="Times New Roman" panose="02020603050405020304" pitchFamily="18" charset="0"/>
              </a:rPr>
              <a:t> </a:t>
            </a:r>
            <a:r>
              <a:rPr lang="en-GB" dirty="0" err="1" smtClean="0">
                <a:effectLst/>
                <a:latin typeface="Times New Roman" panose="02020603050405020304" pitchFamily="18" charset="0"/>
                <a:ea typeface="Times New Roman" panose="02020603050405020304" pitchFamily="18" charset="0"/>
              </a:rPr>
              <a:t>dvě</a:t>
            </a:r>
            <a:r>
              <a:rPr lang="en-GB" dirty="0" smtClean="0">
                <a:effectLst/>
                <a:latin typeface="Times New Roman" panose="02020603050405020304" pitchFamily="18" charset="0"/>
                <a:ea typeface="Times New Roman" panose="02020603050405020304" pitchFamily="18" charset="0"/>
              </a:rPr>
              <a:t> </a:t>
            </a:r>
            <a:r>
              <a:rPr lang="en-GB" dirty="0" err="1" smtClean="0">
                <a:effectLst/>
                <a:latin typeface="Times New Roman" panose="02020603050405020304" pitchFamily="18" charset="0"/>
                <a:ea typeface="Times New Roman" panose="02020603050405020304" pitchFamily="18" charset="0"/>
              </a:rPr>
              <a:t>části</a:t>
            </a:r>
            <a:r>
              <a:rPr lang="en-GB" dirty="0" smtClean="0">
                <a:effectLst/>
                <a:latin typeface="Times New Roman" panose="02020603050405020304" pitchFamily="18" charset="0"/>
                <a:ea typeface="Times New Roman" panose="02020603050405020304" pitchFamily="18" charset="0"/>
              </a:rPr>
              <a:t>:</a:t>
            </a:r>
            <a:endParaRPr lang="cs-CZ" dirty="0">
              <a:effectLst/>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Obdélník 6"/>
              <p:cNvSpPr/>
              <p:nvPr/>
            </p:nvSpPr>
            <p:spPr>
              <a:xfrm>
                <a:off x="2863277" y="4848620"/>
                <a:ext cx="2819426" cy="4147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cs-CZ" b="1" i="1" smtClean="0">
                          <a:latin typeface="Cambria Math" panose="02040503050406030204" pitchFamily="18" charset="0"/>
                        </a:rPr>
                        <m:t>𝑬</m:t>
                      </m:r>
                      <m:r>
                        <a:rPr lang="cs-CZ" b="0" i="0">
                          <a:latin typeface="Cambria Math" panose="02040503050406030204" pitchFamily="18" charset="0"/>
                        </a:rPr>
                        <m:t>=</m:t>
                      </m:r>
                      <m:r>
                        <a:rPr lang="cs-CZ" b="1" i="0">
                          <a:latin typeface="Cambria Math" panose="02040503050406030204" pitchFamily="18" charset="0"/>
                        </a:rPr>
                        <m:t>𝐞</m:t>
                      </m:r>
                      <m:r>
                        <a:rPr lang="cs-CZ" b="0" i="0">
                          <a:latin typeface="Cambria Math" panose="02040503050406030204" pitchFamily="18" charset="0"/>
                        </a:rPr>
                        <m:t>+</m:t>
                      </m:r>
                      <m:r>
                        <a:rPr lang="cs-CZ" b="1" i="0">
                          <a:latin typeface="Cambria Math" panose="02040503050406030204" pitchFamily="18" charset="0"/>
                        </a:rPr>
                        <m:t>𝛀</m:t>
                      </m:r>
                      <m:r>
                        <a:rPr lang="cs-CZ" b="0" i="0">
                          <a:latin typeface="Cambria Math" panose="02040503050406030204" pitchFamily="18" charset="0"/>
                        </a:rPr>
                        <m:t>= </m:t>
                      </m:r>
                      <m:d>
                        <m:dPr>
                          <m:ctrlPr>
                            <a:rPr lang="cs-CZ" b="0" i="1">
                              <a:latin typeface="Cambria Math" panose="02040503050406030204" pitchFamily="18" charset="0"/>
                            </a:rPr>
                          </m:ctrlPr>
                        </m:dPr>
                        <m:e>
                          <m:sSub>
                            <m:sSubPr>
                              <m:ctrlPr>
                                <a:rPr lang="cs-CZ" b="0" i="1">
                                  <a:latin typeface="Cambria Math" panose="02040503050406030204" pitchFamily="18" charset="0"/>
                                </a:rPr>
                              </m:ctrlPr>
                            </m:sSubPr>
                            <m:e>
                              <m:r>
                                <m:rPr>
                                  <m:sty m:val="p"/>
                                </m:rPr>
                                <a:rPr lang="cs-CZ" b="0" i="0">
                                  <a:latin typeface="Cambria Math" panose="02040503050406030204" pitchFamily="18" charset="0"/>
                                </a:rPr>
                                <m:t>e</m:t>
                              </m:r>
                            </m:e>
                            <m:sub>
                              <m:r>
                                <m:rPr>
                                  <m:sty m:val="p"/>
                                </m:rPr>
                                <a:rPr lang="cs-CZ" b="0" i="0">
                                  <a:latin typeface="Cambria Math" panose="02040503050406030204" pitchFamily="18" charset="0"/>
                                </a:rPr>
                                <m:t>ij</m:t>
                              </m:r>
                            </m:sub>
                          </m:sSub>
                        </m:e>
                      </m:d>
                      <m:r>
                        <a:rPr lang="cs-CZ" b="0" i="0">
                          <a:latin typeface="Cambria Math" panose="02040503050406030204" pitchFamily="18" charset="0"/>
                        </a:rPr>
                        <m:t>+</m:t>
                      </m:r>
                      <m:d>
                        <m:dPr>
                          <m:ctrlPr>
                            <a:rPr lang="cs-CZ" b="0" i="1">
                              <a:latin typeface="Cambria Math" panose="02040503050406030204" pitchFamily="18" charset="0"/>
                            </a:rPr>
                          </m:ctrlPr>
                        </m:dPr>
                        <m:e>
                          <m:sSub>
                            <m:sSubPr>
                              <m:ctrlPr>
                                <a:rPr lang="cs-CZ" b="0" i="1">
                                  <a:latin typeface="Cambria Math" panose="02040503050406030204" pitchFamily="18" charset="0"/>
                                </a:rPr>
                              </m:ctrlPr>
                            </m:sSubPr>
                            <m:e>
                              <m:r>
                                <m:rPr>
                                  <m:sty m:val="p"/>
                                </m:rPr>
                                <a:rPr lang="cs-CZ" b="0" i="0">
                                  <a:latin typeface="Cambria Math" panose="02040503050406030204" pitchFamily="18" charset="0"/>
                                </a:rPr>
                                <m:t>Ω</m:t>
                              </m:r>
                            </m:e>
                            <m:sub>
                              <m:r>
                                <m:rPr>
                                  <m:sty m:val="p"/>
                                </m:rPr>
                                <a:rPr lang="cs-CZ" b="0" i="0">
                                  <a:latin typeface="Cambria Math" panose="02040503050406030204" pitchFamily="18" charset="0"/>
                                </a:rPr>
                                <m:t>ij</m:t>
                              </m:r>
                            </m:sub>
                          </m:sSub>
                        </m:e>
                      </m:d>
                    </m:oMath>
                  </m:oMathPara>
                </a14:m>
                <a:endParaRPr lang="cs-CZ" dirty="0"/>
              </a:p>
            </p:txBody>
          </p:sp>
        </mc:Choice>
        <mc:Fallback xmlns="">
          <p:sp>
            <p:nvSpPr>
              <p:cNvPr id="7" name="Obdélník 6"/>
              <p:cNvSpPr>
                <a:spLocks noRot="1" noChangeAspect="1" noMove="1" noResize="1" noEditPoints="1" noAdjustHandles="1" noChangeArrowheads="1" noChangeShapeType="1" noTextEdit="1"/>
              </p:cNvSpPr>
              <p:nvPr/>
            </p:nvSpPr>
            <p:spPr>
              <a:xfrm>
                <a:off x="2863277" y="4848620"/>
                <a:ext cx="2819426" cy="414794"/>
              </a:xfrm>
              <a:prstGeom prst="rect">
                <a:avLst/>
              </a:prstGeom>
              <a:blipFill rotWithShape="0">
                <a:blip r:embed="rId4"/>
                <a:stretch>
                  <a:fillRect b="-8824"/>
                </a:stretch>
              </a:blipFill>
            </p:spPr>
            <p:txBody>
              <a:bodyPr/>
              <a:lstStyle/>
              <a:p>
                <a:r>
                  <a:rPr lang="cs-CZ">
                    <a:noFill/>
                  </a:rPr>
                  <a:t> </a:t>
                </a:r>
              </a:p>
            </p:txBody>
          </p:sp>
        </mc:Fallback>
      </mc:AlternateContent>
      <p:sp>
        <p:nvSpPr>
          <p:cNvPr id="8" name="Obdélník 7"/>
          <p:cNvSpPr/>
          <p:nvPr/>
        </p:nvSpPr>
        <p:spPr>
          <a:xfrm>
            <a:off x="592162" y="5586226"/>
            <a:ext cx="8551837" cy="507831"/>
          </a:xfrm>
          <a:prstGeom prst="rect">
            <a:avLst/>
          </a:prstGeom>
        </p:spPr>
        <p:txBody>
          <a:bodyPr wrap="square">
            <a:spAutoFit/>
          </a:bodyPr>
          <a:lstStyle/>
          <a:p>
            <a:pPr algn="just">
              <a:lnSpc>
                <a:spcPct val="150000"/>
              </a:lnSpc>
              <a:spcAft>
                <a:spcPts val="600"/>
              </a:spcAft>
            </a:pPr>
            <a:r>
              <a:rPr lang="en-GB" dirty="0" err="1" smtClean="0">
                <a:effectLst/>
                <a:latin typeface="Times New Roman" panose="02020603050405020304" pitchFamily="18" charset="0"/>
                <a:ea typeface="Times New Roman" panose="02020603050405020304" pitchFamily="18" charset="0"/>
              </a:rPr>
              <a:t>kde</a:t>
            </a:r>
            <a:r>
              <a:rPr lang="en-GB" dirty="0" smtClean="0">
                <a:effectLst/>
                <a:latin typeface="Times New Roman" panose="02020603050405020304" pitchFamily="18" charset="0"/>
                <a:ea typeface="Times New Roman" panose="02020603050405020304" pitchFamily="18" charset="0"/>
              </a:rPr>
              <a:t> </a:t>
            </a:r>
            <a:r>
              <a:rPr lang="en-GB" b="1" dirty="0" smtClean="0">
                <a:effectLst/>
                <a:latin typeface="Times New Roman" panose="02020603050405020304" pitchFamily="18" charset="0"/>
                <a:ea typeface="Times New Roman" panose="02020603050405020304" pitchFamily="18" charset="0"/>
              </a:rPr>
              <a:t>e</a:t>
            </a:r>
            <a:r>
              <a:rPr lang="en-GB" dirty="0" smtClean="0">
                <a:effectLst/>
                <a:latin typeface="Times New Roman" panose="02020603050405020304" pitchFamily="18" charset="0"/>
                <a:ea typeface="Times New Roman" panose="02020603050405020304" pitchFamily="18" charset="0"/>
              </a:rPr>
              <a:t> je </a:t>
            </a:r>
            <a:r>
              <a:rPr lang="en-GB" dirty="0" err="1" smtClean="0">
                <a:effectLst/>
                <a:latin typeface="Times New Roman" panose="02020603050405020304" pitchFamily="18" charset="0"/>
                <a:ea typeface="Times New Roman" panose="02020603050405020304" pitchFamily="18" charset="0"/>
              </a:rPr>
              <a:t>symetrický</a:t>
            </a:r>
            <a:r>
              <a:rPr lang="en-GB" dirty="0" smtClean="0">
                <a:effectLst/>
                <a:latin typeface="Times New Roman" panose="02020603050405020304" pitchFamily="18" charset="0"/>
                <a:ea typeface="Times New Roman" panose="02020603050405020304" pitchFamily="18" charset="0"/>
              </a:rPr>
              <a:t> </a:t>
            </a:r>
            <a:r>
              <a:rPr lang="en-GB" dirty="0" err="1" smtClean="0">
                <a:effectLst/>
                <a:latin typeface="Times New Roman" panose="02020603050405020304" pitchFamily="18" charset="0"/>
                <a:ea typeface="Times New Roman" panose="02020603050405020304" pitchFamily="18" charset="0"/>
              </a:rPr>
              <a:t>tenzor</a:t>
            </a:r>
            <a:r>
              <a:rPr lang="en-GB" dirty="0" smtClean="0">
                <a:effectLst/>
                <a:latin typeface="Times New Roman" panose="02020603050405020304" pitchFamily="18" charset="0"/>
                <a:ea typeface="Times New Roman" panose="02020603050405020304" pitchFamily="18" charset="0"/>
              </a:rPr>
              <a:t> a </a:t>
            </a:r>
            <a:r>
              <a:rPr lang="en-GB" b="1" i="1" dirty="0" smtClean="0">
                <a:effectLst/>
                <a:latin typeface="Times New Roman" panose="02020603050405020304" pitchFamily="18" charset="0"/>
                <a:ea typeface="Times New Roman" panose="02020603050405020304" pitchFamily="18" charset="0"/>
              </a:rPr>
              <a:t>Ω</a:t>
            </a:r>
            <a:r>
              <a:rPr lang="en-GB" dirty="0" smtClean="0">
                <a:effectLst/>
                <a:latin typeface="Times New Roman" panose="02020603050405020304" pitchFamily="18" charset="0"/>
                <a:ea typeface="Times New Roman" panose="02020603050405020304" pitchFamily="18" charset="0"/>
              </a:rPr>
              <a:t>  anti-</a:t>
            </a:r>
            <a:r>
              <a:rPr lang="en-GB" dirty="0" err="1" smtClean="0">
                <a:effectLst/>
                <a:latin typeface="Times New Roman" panose="02020603050405020304" pitchFamily="18" charset="0"/>
                <a:ea typeface="Times New Roman" panose="02020603050405020304" pitchFamily="18" charset="0"/>
              </a:rPr>
              <a:t>symmetrický</a:t>
            </a:r>
            <a:r>
              <a:rPr lang="en-GB" dirty="0" smtClean="0">
                <a:effectLst/>
                <a:latin typeface="Times New Roman" panose="02020603050405020304" pitchFamily="18" charset="0"/>
                <a:ea typeface="Times New Roman" panose="02020603050405020304" pitchFamily="18" charset="0"/>
              </a:rPr>
              <a:t>. </a:t>
            </a:r>
            <a:r>
              <a:rPr lang="en-GB" dirty="0" err="1" smtClean="0">
                <a:effectLst/>
                <a:latin typeface="Times New Roman" panose="02020603050405020304" pitchFamily="18" charset="0"/>
                <a:ea typeface="Times New Roman" panose="02020603050405020304" pitchFamily="18" charset="0"/>
              </a:rPr>
              <a:t>Symetrický</a:t>
            </a:r>
            <a:r>
              <a:rPr lang="en-GB" dirty="0" smtClean="0">
                <a:effectLst/>
                <a:latin typeface="Times New Roman" panose="02020603050405020304" pitchFamily="18" charset="0"/>
                <a:ea typeface="Times New Roman" panose="02020603050405020304" pitchFamily="18" charset="0"/>
              </a:rPr>
              <a:t> </a:t>
            </a:r>
            <a:r>
              <a:rPr lang="en-GB" dirty="0" err="1" smtClean="0">
                <a:effectLst/>
                <a:latin typeface="Times New Roman" panose="02020603050405020304" pitchFamily="18" charset="0"/>
                <a:ea typeface="Times New Roman" panose="02020603050405020304" pitchFamily="18" charset="0"/>
              </a:rPr>
              <a:t>tenzor</a:t>
            </a:r>
            <a:r>
              <a:rPr lang="en-GB" dirty="0" smtClean="0">
                <a:effectLst/>
                <a:latin typeface="Times New Roman" panose="02020603050405020304" pitchFamily="18" charset="0"/>
                <a:ea typeface="Times New Roman" panose="02020603050405020304" pitchFamily="18" charset="0"/>
              </a:rPr>
              <a:t> </a:t>
            </a:r>
            <a:r>
              <a:rPr lang="en-GB" dirty="0" err="1" smtClean="0">
                <a:effectLst/>
                <a:latin typeface="Times New Roman" panose="02020603050405020304" pitchFamily="18" charset="0"/>
                <a:ea typeface="Times New Roman" panose="02020603050405020304" pitchFamily="18" charset="0"/>
              </a:rPr>
              <a:t>lze</a:t>
            </a:r>
            <a:r>
              <a:rPr lang="en-GB" dirty="0" smtClean="0">
                <a:effectLst/>
                <a:latin typeface="Times New Roman" panose="02020603050405020304" pitchFamily="18" charset="0"/>
                <a:ea typeface="Times New Roman" panose="02020603050405020304" pitchFamily="18" charset="0"/>
              </a:rPr>
              <a:t> </a:t>
            </a:r>
            <a:r>
              <a:rPr lang="en-GB" dirty="0" err="1" smtClean="0">
                <a:effectLst/>
                <a:latin typeface="Times New Roman" panose="02020603050405020304" pitchFamily="18" charset="0"/>
                <a:ea typeface="Times New Roman" panose="02020603050405020304" pitchFamily="18" charset="0"/>
              </a:rPr>
              <a:t>napsat</a:t>
            </a:r>
            <a:r>
              <a:rPr lang="en-GB" dirty="0" smtClean="0">
                <a:effectLst/>
                <a:latin typeface="Times New Roman" panose="02020603050405020304" pitchFamily="18" charset="0"/>
                <a:ea typeface="Times New Roman" panose="02020603050405020304" pitchFamily="18" charset="0"/>
              </a:rPr>
              <a:t> </a:t>
            </a:r>
            <a:r>
              <a:rPr lang="en-GB" dirty="0" err="1" smtClean="0">
                <a:effectLst/>
                <a:latin typeface="Times New Roman" panose="02020603050405020304" pitchFamily="18" charset="0"/>
                <a:ea typeface="Times New Roman" panose="02020603050405020304" pitchFamily="18" charset="0"/>
              </a:rPr>
              <a:t>jako</a:t>
            </a:r>
            <a:r>
              <a:rPr lang="en-GB" dirty="0" smtClean="0">
                <a:effectLst/>
                <a:latin typeface="Times New Roman" panose="02020603050405020304" pitchFamily="18" charset="0"/>
                <a:ea typeface="Times New Roman" panose="02020603050405020304" pitchFamily="18" charset="0"/>
              </a:rPr>
              <a:t>:</a:t>
            </a:r>
            <a:endParaRPr lang="cs-CZ"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64454330"/>
      </p:ext>
    </p:extLst>
  </p:cSld>
  <p:clrMapOvr>
    <a:masterClrMapping/>
  </p:clrMapOvr>
  <p:timing>
    <p:tnLst>
      <p:par>
        <p:cTn id="1" dur="indefinite" restart="never" nodeType="tmRoot"/>
      </p:par>
    </p:tnLst>
  </p:timing>
</p:sld>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Arial"/>
      </a:majorFont>
      <a:minorFont>
        <a:latin typeface="Arial"/>
        <a:ea typeface=""/>
        <a:cs typeface="Arial"/>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2900</TotalTime>
  <Words>2098</Words>
  <Application>Microsoft Office PowerPoint</Application>
  <PresentationFormat>Předvádění na obrazovce (4:3)</PresentationFormat>
  <Paragraphs>230</Paragraphs>
  <Slides>46</Slides>
  <Notes>4</Notes>
  <HiddenSlides>0</HiddenSlides>
  <MMClips>0</MMClips>
  <ScaleCrop>false</ScaleCrop>
  <HeadingPairs>
    <vt:vector size="6" baseType="variant">
      <vt:variant>
        <vt:lpstr>Použitá písma</vt:lpstr>
      </vt:variant>
      <vt:variant>
        <vt:i4>10</vt:i4>
      </vt:variant>
      <vt:variant>
        <vt:lpstr>Motiv</vt:lpstr>
      </vt:variant>
      <vt:variant>
        <vt:i4>1</vt:i4>
      </vt:variant>
      <vt:variant>
        <vt:lpstr>Nadpisy snímků</vt:lpstr>
      </vt:variant>
      <vt:variant>
        <vt:i4>46</vt:i4>
      </vt:variant>
    </vt:vector>
  </HeadingPairs>
  <TitlesOfParts>
    <vt:vector size="57" baseType="lpstr">
      <vt:lpstr>MS Mincho</vt:lpstr>
      <vt:lpstr>ＭＳ Ｐゴシック</vt:lpstr>
      <vt:lpstr>宋体</vt:lpstr>
      <vt:lpstr>Arial</vt:lpstr>
      <vt:lpstr>Calibri</vt:lpstr>
      <vt:lpstr>Cambria</vt:lpstr>
      <vt:lpstr>Cambria Math</vt:lpstr>
      <vt:lpstr>Helvetica</vt:lpstr>
      <vt:lpstr>Symbol</vt:lpstr>
      <vt:lpstr>Times New Roman</vt:lpstr>
      <vt:lpstr>Výchozí návrh</vt:lpstr>
      <vt:lpstr>    Application of contemporary knowledge  on the gravitational field of the Earth in various geosciences   Jaroslav Klokočník,  in a cooperation with Jan Kostelecký, Jan Kalvoda, Aleš Bezděk,  Lev Eppelbaum and others  Ondřejov observatory 23rd Sept. 2015   </vt:lpstr>
      <vt:lpstr>  ABSTRACT  Gravity anomalies or disturbances, the Marussi tensor, the invariants of the gravity field, their certain ratio and other functions of the geopotential, including newly defined “virtual deformations”, all shortly called the aspects, are computed based on the harmonic geopotential coefficients (Stokes parameters) of the recent global high-resolution combined gravitational field models EGM 2008 and EIGEN6C4 from satellite and terrestrial data. The theory is shortly outlined, followed by many examples of typical “gravitational signal” for various geological features (like volcanoes, faults, impact craters, river valleys, large oil/gas and shale gas deposits, etc.). An interaction with geoscientists is necessary if we want to have a chance to be successful with interpretations of our findings.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Comparison of sensitivity of various functions  of the disturbing potential mass point case / an illustrative simplification  x axis depth beneath surface [km], y axis reference value of functionals for given gravitational constant GM describing respective point mass body</vt:lpstr>
      <vt:lpstr>Obsah obrázků                       </vt:lpstr>
      <vt:lpstr>Prezentace aplikace PowerPoint</vt:lpstr>
      <vt:lpstr>Prezentace aplikace PowerPoint</vt:lpstr>
      <vt:lpstr>55 g  Data Sources (v010808)</vt:lpstr>
      <vt:lpstr>Description of a part of input data (terrestrial gravity anomalies) to EGM 2008 by Pavlis et al 2008</vt:lpstr>
      <vt:lpstr>55 g Commission Error:  EGM2008       (Nmax=2159)</vt:lpstr>
      <vt:lpstr>Prezentace aplikace PowerPoint</vt:lpstr>
      <vt:lpstr>Prezentace aplikace PowerPoint</vt:lpstr>
      <vt:lpstr>Prezentace aplikace PowerPoint</vt:lpstr>
      <vt:lpstr>3.   Examples of typical gravitational signal (trace, signature) of diverse geological/geomorphological/geophysical structures  </vt:lpstr>
      <vt:lpstr>Typická sopka  vlevo Popokatepetl a Iztaccihuatl u Mexico City, Tzz,  viz též Jebel Uweinat na libyjsko-egyptsko-sudánské hranici</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Velký impaktní kráter na Zemi Popigaj, Sibiř, průměr cca 100 km, zleva doprava delta g, Tzz, virtualní deformace</vt:lpstr>
      <vt:lpstr>Velký impaktní kráter na Zemi Chicxulub, Yukatán,  průměr cca 170 km, </vt:lpstr>
      <vt:lpstr>Prezentace aplikace PowerPoint</vt:lpstr>
      <vt:lpstr>Himaláj, obří erozní údolí více Kalvoda et al 2013  vlevo topografie, vpravo Tzz [E] podle EGM 2008</vt:lpstr>
      <vt:lpstr>Prezentace aplikace PowerPoint</vt:lpstr>
      <vt:lpstr>Etiopie oblast s dobrými terestrickými daty, oblast bohaté říční sítě, asi silná eroze, vlevo Tzz, vpravo virt. deform., dle EGM 2008</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ASU AV CR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Jaroslav Klokocnik</dc:creator>
  <cp:lastModifiedBy>Klokocnik</cp:lastModifiedBy>
  <cp:revision>177</cp:revision>
  <cp:lastPrinted>2015-09-07T18:41:27Z</cp:lastPrinted>
  <dcterms:created xsi:type="dcterms:W3CDTF">2015-02-14T16:23:34Z</dcterms:created>
  <dcterms:modified xsi:type="dcterms:W3CDTF">2015-09-24T09:42:08Z</dcterms:modified>
</cp:coreProperties>
</file>