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9"/>
  </p:notesMasterIdLst>
  <p:handoutMasterIdLst>
    <p:handoutMasterId r:id="rId30"/>
  </p:handoutMasterIdLst>
  <p:sldIdLst>
    <p:sldId id="529" r:id="rId2"/>
    <p:sldId id="541" r:id="rId3"/>
    <p:sldId id="442" r:id="rId4"/>
    <p:sldId id="479" r:id="rId5"/>
    <p:sldId id="457" r:id="rId6"/>
    <p:sldId id="462" r:id="rId7"/>
    <p:sldId id="485" r:id="rId8"/>
    <p:sldId id="548" r:id="rId9"/>
    <p:sldId id="542" r:id="rId10"/>
    <p:sldId id="543" r:id="rId11"/>
    <p:sldId id="555" r:id="rId12"/>
    <p:sldId id="556" r:id="rId13"/>
    <p:sldId id="447" r:id="rId14"/>
    <p:sldId id="523" r:id="rId15"/>
    <p:sldId id="538" r:id="rId16"/>
    <p:sldId id="468" r:id="rId17"/>
    <p:sldId id="552" r:id="rId18"/>
    <p:sldId id="550" r:id="rId19"/>
    <p:sldId id="553" r:id="rId20"/>
    <p:sldId id="557" r:id="rId21"/>
    <p:sldId id="546" r:id="rId22"/>
    <p:sldId id="545" r:id="rId23"/>
    <p:sldId id="544" r:id="rId24"/>
    <p:sldId id="554" r:id="rId25"/>
    <p:sldId id="547" r:id="rId26"/>
    <p:sldId id="558" r:id="rId27"/>
    <p:sldId id="551" r:id="rId28"/>
  </p:sldIdLst>
  <p:sldSz cx="9144000" cy="6858000" type="screen4x3"/>
  <p:notesSz cx="6797675" cy="9926638"/>
  <p:defaultTextStyle>
    <a:defPPr>
      <a:defRPr lang="en-GB"/>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6600"/>
    <a:srgbClr val="6699FF"/>
    <a:srgbClr val="66CCFF"/>
    <a:srgbClr val="FFCC66"/>
    <a:srgbClr val="3366FF"/>
    <a:srgbClr val="CCFFFF"/>
    <a:srgbClr val="33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86409" autoAdjust="0"/>
  </p:normalViewPr>
  <p:slideViewPr>
    <p:cSldViewPr>
      <p:cViewPr varScale="1">
        <p:scale>
          <a:sx n="58" d="100"/>
          <a:sy n="58" d="100"/>
        </p:scale>
        <p:origin x="1708" y="28"/>
      </p:cViewPr>
      <p:guideLst>
        <p:guide orient="horz" pos="2160"/>
        <p:guide pos="2880"/>
      </p:guideLst>
    </p:cSldViewPr>
  </p:slideViewPr>
  <p:outlineViewPr>
    <p:cViewPr>
      <p:scale>
        <a:sx n="33" d="100"/>
        <a:sy n="33" d="100"/>
      </p:scale>
      <p:origin x="0" y="-5444"/>
    </p:cViewPr>
  </p:outlineViewPr>
  <p:notesTextViewPr>
    <p:cViewPr>
      <p:scale>
        <a:sx n="100" d="100"/>
        <a:sy n="100" d="100"/>
      </p:scale>
      <p:origin x="0" y="0"/>
    </p:cViewPr>
  </p:notesTextViewPr>
  <p:sorterViewPr>
    <p:cViewPr varScale="1">
      <p:scale>
        <a:sx n="1" d="1"/>
        <a:sy n="1" d="1"/>
      </p:scale>
      <p:origin x="0" y="-4188"/>
    </p:cViewPr>
  </p:sorterViewPr>
  <p:notesViewPr>
    <p:cSldViewPr>
      <p:cViewPr varScale="1">
        <p:scale>
          <a:sx n="49" d="100"/>
          <a:sy n="49" d="100"/>
        </p:scale>
        <p:origin x="-2736"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0" tIns="45454" rIns="90910" bIns="45454" numCol="1" anchor="t" anchorCtr="0" compatLnSpc="1">
            <a:prstTxWarp prst="textNoShape">
              <a:avLst/>
            </a:prstTxWarp>
          </a:bodyPr>
          <a:lstStyle>
            <a:lvl1pPr algn="l" eaLnBrk="1" hangingPunct="1">
              <a:defRPr sz="1100">
                <a:latin typeface="Times New Roman" pitchFamily="18" charset="0"/>
              </a:defRPr>
            </a:lvl1pPr>
          </a:lstStyle>
          <a:p>
            <a:pPr>
              <a:defRPr/>
            </a:pPr>
            <a:endParaRPr lang="en-GB"/>
          </a:p>
        </p:txBody>
      </p:sp>
      <p:sp>
        <p:nvSpPr>
          <p:cNvPr id="22531" name="Rectangle 3"/>
          <p:cNvSpPr>
            <a:spLocks noGrp="1" noChangeArrowheads="1"/>
          </p:cNvSpPr>
          <p:nvPr>
            <p:ph type="dt" sz="quarter" idx="1"/>
          </p:nvPr>
        </p:nvSpPr>
        <p:spPr bwMode="auto">
          <a:xfrm>
            <a:off x="3851275"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0" tIns="45454" rIns="90910" bIns="45454" numCol="1" anchor="t" anchorCtr="0" compatLnSpc="1">
            <a:prstTxWarp prst="textNoShape">
              <a:avLst/>
            </a:prstTxWarp>
          </a:bodyPr>
          <a:lstStyle>
            <a:lvl1pPr algn="r" eaLnBrk="1" hangingPunct="1">
              <a:defRPr sz="1100">
                <a:latin typeface="Times New Roman" pitchFamily="18" charset="0"/>
              </a:defRPr>
            </a:lvl1pPr>
          </a:lstStyle>
          <a:p>
            <a:pPr>
              <a:defRPr/>
            </a:pPr>
            <a:endParaRPr lang="en-GB"/>
          </a:p>
        </p:txBody>
      </p:sp>
      <p:sp>
        <p:nvSpPr>
          <p:cNvPr id="22532" name="Rectangle 4"/>
          <p:cNvSpPr>
            <a:spLocks noGrp="1" noChangeArrowheads="1"/>
          </p:cNvSpPr>
          <p:nvPr>
            <p:ph type="ftr" sz="quarter" idx="2"/>
          </p:nvPr>
        </p:nvSpPr>
        <p:spPr bwMode="auto">
          <a:xfrm>
            <a:off x="0" y="9431338"/>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0" tIns="45454" rIns="90910" bIns="45454" numCol="1" anchor="b" anchorCtr="0" compatLnSpc="1">
            <a:prstTxWarp prst="textNoShape">
              <a:avLst/>
            </a:prstTxWarp>
          </a:bodyPr>
          <a:lstStyle>
            <a:lvl1pPr algn="l" eaLnBrk="1" hangingPunct="1">
              <a:defRPr sz="1100">
                <a:latin typeface="Times New Roman" pitchFamily="18" charset="0"/>
              </a:defRPr>
            </a:lvl1pPr>
          </a:lstStyle>
          <a:p>
            <a:pPr>
              <a:defRPr/>
            </a:pPr>
            <a:endParaRPr lang="en-GB"/>
          </a:p>
        </p:txBody>
      </p:sp>
      <p:sp>
        <p:nvSpPr>
          <p:cNvPr id="22533" name="Rectangle 5"/>
          <p:cNvSpPr>
            <a:spLocks noGrp="1" noChangeArrowheads="1"/>
          </p:cNvSpPr>
          <p:nvPr>
            <p:ph type="sldNum" sz="quarter" idx="3"/>
          </p:nvPr>
        </p:nvSpPr>
        <p:spPr bwMode="auto">
          <a:xfrm>
            <a:off x="3851275" y="9431338"/>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0" tIns="45454" rIns="90910" bIns="45454" numCol="1" anchor="b" anchorCtr="0" compatLnSpc="1">
            <a:prstTxWarp prst="textNoShape">
              <a:avLst/>
            </a:prstTxWarp>
          </a:bodyPr>
          <a:lstStyle>
            <a:lvl1pPr algn="r" eaLnBrk="1" hangingPunct="1">
              <a:defRPr sz="1100">
                <a:latin typeface="Times New Roman" panose="02020603050405020304" pitchFamily="18" charset="0"/>
              </a:defRPr>
            </a:lvl1pPr>
          </a:lstStyle>
          <a:p>
            <a:pPr>
              <a:defRPr/>
            </a:pPr>
            <a:fld id="{5F6C5B3D-0EAC-4CBC-B729-70E8475F2257}" type="slidenum">
              <a:rPr lang="en-GB" altLang="cs-CZ"/>
              <a:pPr>
                <a:defRPr/>
              </a:pPr>
              <a:t>‹#›</a:t>
            </a:fld>
            <a:endParaRPr lang="en-GB" altLang="cs-CZ"/>
          </a:p>
        </p:txBody>
      </p:sp>
    </p:spTree>
    <p:extLst>
      <p:ext uri="{BB962C8B-B14F-4D97-AF65-F5344CB8AC3E}">
        <p14:creationId xmlns:p14="http://schemas.microsoft.com/office/powerpoint/2010/main" val="1456633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0" tIns="45454" rIns="90910" bIns="45454" numCol="1" anchor="t" anchorCtr="0" compatLnSpc="1">
            <a:prstTxWarp prst="textNoShape">
              <a:avLst/>
            </a:prstTxWarp>
          </a:bodyPr>
          <a:lstStyle>
            <a:lvl1pPr algn="l" eaLnBrk="1" hangingPunct="1">
              <a:defRPr sz="1100">
                <a:latin typeface="Times New Roman" pitchFamily="18" charset="0"/>
              </a:defRPr>
            </a:lvl1pPr>
          </a:lstStyle>
          <a:p>
            <a:pPr>
              <a:defRPr/>
            </a:pPr>
            <a:endParaRPr lang="en-GB"/>
          </a:p>
        </p:txBody>
      </p:sp>
      <p:sp>
        <p:nvSpPr>
          <p:cNvPr id="4099" name="Rectangle 3"/>
          <p:cNvSpPr>
            <a:spLocks noGrp="1" noChangeArrowheads="1"/>
          </p:cNvSpPr>
          <p:nvPr>
            <p:ph type="dt" idx="1"/>
          </p:nvPr>
        </p:nvSpPr>
        <p:spPr bwMode="auto">
          <a:xfrm>
            <a:off x="3851275"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0" tIns="45454" rIns="90910" bIns="45454" numCol="1" anchor="t" anchorCtr="0" compatLnSpc="1">
            <a:prstTxWarp prst="textNoShape">
              <a:avLst/>
            </a:prstTxWarp>
          </a:bodyPr>
          <a:lstStyle>
            <a:lvl1pPr algn="r" eaLnBrk="1" hangingPunct="1">
              <a:defRPr sz="1100">
                <a:latin typeface="Times New Roman" pitchFamily="18" charset="0"/>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4875" y="4716463"/>
            <a:ext cx="4987925"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0" tIns="45454" rIns="90910" bIns="45454" numCol="1" anchor="t" anchorCtr="0" compatLnSpc="1">
            <a:prstTxWarp prst="textNoShape">
              <a:avLst/>
            </a:prstTxWarp>
          </a:bodyPr>
          <a:lstStyle/>
          <a:p>
            <a:pPr lvl="0"/>
            <a:r>
              <a:rPr lang="en-GB" noProof="0" smtClean="0"/>
              <a:t>Cliquez pour modifier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p>
        </p:txBody>
      </p:sp>
      <p:sp>
        <p:nvSpPr>
          <p:cNvPr id="4102" name="Rectangle 6"/>
          <p:cNvSpPr>
            <a:spLocks noGrp="1" noChangeArrowheads="1"/>
          </p:cNvSpPr>
          <p:nvPr>
            <p:ph type="ftr" sz="quarter" idx="4"/>
          </p:nvPr>
        </p:nvSpPr>
        <p:spPr bwMode="auto">
          <a:xfrm>
            <a:off x="0" y="9431338"/>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0" tIns="45454" rIns="90910" bIns="45454" numCol="1" anchor="b" anchorCtr="0" compatLnSpc="1">
            <a:prstTxWarp prst="textNoShape">
              <a:avLst/>
            </a:prstTxWarp>
          </a:bodyPr>
          <a:lstStyle>
            <a:lvl1pPr algn="l" eaLnBrk="1" hangingPunct="1">
              <a:defRPr sz="1100">
                <a:latin typeface="Times New Roman" pitchFamily="18" charset="0"/>
              </a:defRPr>
            </a:lvl1pPr>
          </a:lstStyle>
          <a:p>
            <a:pPr>
              <a:defRPr/>
            </a:pPr>
            <a:endParaRPr lang="en-GB"/>
          </a:p>
        </p:txBody>
      </p:sp>
      <p:sp>
        <p:nvSpPr>
          <p:cNvPr id="4103" name="Rectangle 7"/>
          <p:cNvSpPr>
            <a:spLocks noGrp="1" noChangeArrowheads="1"/>
          </p:cNvSpPr>
          <p:nvPr>
            <p:ph type="sldNum" sz="quarter" idx="5"/>
          </p:nvPr>
        </p:nvSpPr>
        <p:spPr bwMode="auto">
          <a:xfrm>
            <a:off x="3851275" y="9431338"/>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0" tIns="45454" rIns="90910" bIns="45454" numCol="1" anchor="b" anchorCtr="0" compatLnSpc="1">
            <a:prstTxWarp prst="textNoShape">
              <a:avLst/>
            </a:prstTxWarp>
          </a:bodyPr>
          <a:lstStyle>
            <a:lvl1pPr algn="r" eaLnBrk="1" hangingPunct="1">
              <a:defRPr sz="1100">
                <a:latin typeface="Times New Roman" panose="02020603050405020304" pitchFamily="18" charset="0"/>
              </a:defRPr>
            </a:lvl1pPr>
          </a:lstStyle>
          <a:p>
            <a:pPr>
              <a:defRPr/>
            </a:pPr>
            <a:fld id="{505AC5D2-D0E0-4FF7-A912-F54BDF396017}" type="slidenum">
              <a:rPr lang="en-GB" altLang="cs-CZ"/>
              <a:pPr>
                <a:defRPr/>
              </a:pPr>
              <a:t>‹#›</a:t>
            </a:fld>
            <a:endParaRPr lang="en-GB" altLang="cs-CZ"/>
          </a:p>
        </p:txBody>
      </p:sp>
    </p:spTree>
    <p:extLst>
      <p:ext uri="{BB962C8B-B14F-4D97-AF65-F5344CB8AC3E}">
        <p14:creationId xmlns:p14="http://schemas.microsoft.com/office/powerpoint/2010/main" val="3522218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B3198988-8C69-4000-A0B8-6C52D90CE721}" type="slidenum">
              <a:rPr lang="en-GB" altLang="cs-CZ" sz="1100" smtClean="0">
                <a:latin typeface="Times New Roman" panose="02020603050405020304" pitchFamily="18" charset="0"/>
              </a:rPr>
              <a:pPr/>
              <a:t>1</a:t>
            </a:fld>
            <a:endParaRPr lang="en-GB" altLang="cs-CZ" sz="1100" smtClean="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917575" y="744538"/>
            <a:ext cx="4964113" cy="3724275"/>
          </a:xfrm>
          <a:ln/>
        </p:spPr>
      </p:sp>
      <p:sp>
        <p:nvSpPr>
          <p:cNvPr id="5124" name="Rectangle 3"/>
          <p:cNvSpPr>
            <a:spLocks noGrp="1" noChangeArrowheads="1"/>
          </p:cNvSpPr>
          <p:nvPr>
            <p:ph type="body" idx="1"/>
          </p:nvPr>
        </p:nvSpPr>
        <p:spPr>
          <a:xfrm>
            <a:off x="906463" y="4716463"/>
            <a:ext cx="4984750" cy="4465637"/>
          </a:xfrm>
          <a:noFill/>
        </p:spPr>
        <p:txBody>
          <a:bodyPr/>
          <a:lstStyle/>
          <a:p>
            <a:pPr eaLnBrk="1" hangingPunct="1"/>
            <a:r>
              <a:rPr lang="en-GB" altLang="cs-CZ" i="1" smtClean="0"/>
              <a:t>joint/collective work</a:t>
            </a:r>
            <a:endParaRPr lang="cs-CZ" altLang="cs-CZ" i="1" smtClean="0"/>
          </a:p>
        </p:txBody>
      </p:sp>
    </p:spTree>
    <p:extLst>
      <p:ext uri="{BB962C8B-B14F-4D97-AF65-F5344CB8AC3E}">
        <p14:creationId xmlns:p14="http://schemas.microsoft.com/office/powerpoint/2010/main" val="221388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rázek snímku 1"/>
          <p:cNvSpPr>
            <a:spLocks noGrp="1" noRot="1" noChangeAspect="1" noTextEdit="1"/>
          </p:cNvSpPr>
          <p:nvPr>
            <p:ph type="sldImg"/>
          </p:nvPr>
        </p:nvSpPr>
        <p:spPr>
          <a:ln/>
        </p:spPr>
      </p:sp>
      <p:sp>
        <p:nvSpPr>
          <p:cNvPr id="9219" name="Zástupný symbol pro poznámky 2"/>
          <p:cNvSpPr>
            <a:spLocks noGrp="1"/>
          </p:cNvSpPr>
          <p:nvPr>
            <p:ph type="body" idx="1"/>
          </p:nvPr>
        </p:nvSpPr>
        <p:spPr>
          <a:noFill/>
        </p:spPr>
        <p:txBody>
          <a:bodyPr/>
          <a:lstStyle/>
          <a:p>
            <a:endParaRPr lang="cs-CZ" altLang="cs-CZ" smtClean="0"/>
          </a:p>
        </p:txBody>
      </p:sp>
      <p:sp>
        <p:nvSpPr>
          <p:cNvPr id="9220" name="Zástupný symbol pro číslo snímku 3"/>
          <p:cNvSpPr>
            <a:spLocks noGrp="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A0615D42-6101-4289-B9B0-D665175182CD}" type="slidenum">
              <a:rPr lang="en-GB" altLang="cs-CZ" sz="1100" smtClean="0">
                <a:latin typeface="Times New Roman" panose="02020603050405020304" pitchFamily="18" charset="0"/>
              </a:rPr>
              <a:pPr/>
              <a:t>4</a:t>
            </a:fld>
            <a:endParaRPr lang="en-GB" altLang="cs-CZ" sz="1100" smtClean="0">
              <a:latin typeface="Times New Roman" panose="02020603050405020304" pitchFamily="18" charset="0"/>
            </a:endParaRPr>
          </a:p>
        </p:txBody>
      </p:sp>
    </p:spTree>
    <p:extLst>
      <p:ext uri="{BB962C8B-B14F-4D97-AF65-F5344CB8AC3E}">
        <p14:creationId xmlns:p14="http://schemas.microsoft.com/office/powerpoint/2010/main" val="316446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D1F556C1-05BD-4EC5-9B0B-CD8EA62D8799}" type="slidenum">
              <a:rPr lang="en-GB" altLang="cs-CZ" sz="1100" smtClean="0">
                <a:latin typeface="Times New Roman" panose="02020603050405020304" pitchFamily="18" charset="0"/>
              </a:rPr>
              <a:pPr/>
              <a:t>13</a:t>
            </a:fld>
            <a:endParaRPr lang="en-GB" altLang="cs-CZ" sz="1100" smtClean="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xfrm>
            <a:off x="919163" y="744538"/>
            <a:ext cx="4960937" cy="3722687"/>
          </a:xfrm>
          <a:ln/>
        </p:spPr>
      </p:sp>
      <p:sp>
        <p:nvSpPr>
          <p:cNvPr id="19460" name="Rectangle 3"/>
          <p:cNvSpPr>
            <a:spLocks noGrp="1" noChangeArrowheads="1"/>
          </p:cNvSpPr>
          <p:nvPr>
            <p:ph type="body" idx="1"/>
          </p:nvPr>
        </p:nvSpPr>
        <p:spPr>
          <a:noFill/>
        </p:spPr>
        <p:txBody>
          <a:bodyPr/>
          <a:lstStyle/>
          <a:p>
            <a:pPr eaLnBrk="1" hangingPunct="1"/>
            <a:r>
              <a:rPr lang="en-GB" altLang="cs-CZ" smtClean="0"/>
              <a:t>naturally</a:t>
            </a:r>
            <a:endParaRPr lang="cs-CZ" altLang="cs-CZ" smtClean="0"/>
          </a:p>
          <a:p>
            <a:pPr eaLnBrk="1" hangingPunct="1"/>
            <a:r>
              <a:rPr lang="cs-CZ" altLang="cs-CZ" smtClean="0"/>
              <a:t>affect zasáhnout (negativně)</a:t>
            </a:r>
          </a:p>
        </p:txBody>
      </p:sp>
    </p:spTree>
    <p:extLst>
      <p:ext uri="{BB962C8B-B14F-4D97-AF65-F5344CB8AC3E}">
        <p14:creationId xmlns:p14="http://schemas.microsoft.com/office/powerpoint/2010/main" val="393541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505AC5D2-D0E0-4FF7-A912-F54BDF396017}" type="slidenum">
              <a:rPr lang="en-GB" altLang="cs-CZ" smtClean="0"/>
              <a:pPr>
                <a:defRPr/>
              </a:pPr>
              <a:t>25</a:t>
            </a:fld>
            <a:endParaRPr lang="en-GB" altLang="cs-CZ"/>
          </a:p>
        </p:txBody>
      </p:sp>
    </p:spTree>
    <p:extLst>
      <p:ext uri="{BB962C8B-B14F-4D97-AF65-F5344CB8AC3E}">
        <p14:creationId xmlns:p14="http://schemas.microsoft.com/office/powerpoint/2010/main" val="393984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26546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109249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139997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69100" y="188913"/>
            <a:ext cx="2195513" cy="59055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79388" y="188913"/>
            <a:ext cx="6437312" cy="59055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5488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42258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190759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138138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79388" y="765175"/>
            <a:ext cx="4316412" cy="5329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765175"/>
            <a:ext cx="4316413" cy="5329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149547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99715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103283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106263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44152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bwMode="auto">
          <a:xfrm>
            <a:off x="179388" y="188913"/>
            <a:ext cx="87852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Cliquez pour modifier le style du titre du masque</a:t>
            </a:r>
          </a:p>
        </p:txBody>
      </p:sp>
      <p:sp>
        <p:nvSpPr>
          <p:cNvPr id="1027" name="Rectangle 3"/>
          <p:cNvSpPr>
            <a:spLocks noGrp="1" noChangeArrowheads="1"/>
          </p:cNvSpPr>
          <p:nvPr>
            <p:ph type="body" idx="1"/>
          </p:nvPr>
        </p:nvSpPr>
        <p:spPr bwMode="auto">
          <a:xfrm>
            <a:off x="179388" y="765175"/>
            <a:ext cx="8785225"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Cliquez pour modifier les styles du texte du masque</a:t>
            </a:r>
          </a:p>
          <a:p>
            <a:pPr lvl="1"/>
            <a:r>
              <a:rPr lang="en-GB" altLang="cs-CZ" smtClean="0"/>
              <a:t>Deuxième niveau</a:t>
            </a:r>
          </a:p>
          <a:p>
            <a:pPr lvl="2"/>
            <a:r>
              <a:rPr lang="en-GB" altLang="cs-CZ" smtClean="0"/>
              <a:t>Troisième niveau</a:t>
            </a:r>
          </a:p>
          <a:p>
            <a:pPr lvl="3"/>
            <a:r>
              <a:rPr lang="en-GB" altLang="cs-CZ" smtClean="0"/>
              <a:t>Quatrième niveau</a:t>
            </a:r>
          </a:p>
          <a:p>
            <a:pPr lvl="4"/>
            <a:r>
              <a:rPr lang="en-GB" altLang="cs-CZ" smtClean="0"/>
              <a:t>Cinquième niveau</a:t>
            </a:r>
          </a:p>
        </p:txBody>
      </p:sp>
      <p:sp>
        <p:nvSpPr>
          <p:cNvPr id="202756" name="Rectangle 4"/>
          <p:cNvSpPr>
            <a:spLocks noGrp="1" noChangeArrowheads="1"/>
          </p:cNvSpPr>
          <p:nvPr>
            <p:ph type="ftr" sz="quarter" idx="3"/>
          </p:nvPr>
        </p:nvSpPr>
        <p:spPr bwMode="auto">
          <a:xfrm>
            <a:off x="179388" y="6524625"/>
            <a:ext cx="84963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100">
                <a:solidFill>
                  <a:srgbClr val="6699FF"/>
                </a:solidFill>
                <a:latin typeface="Arial" charset="0"/>
                <a:cs typeface="Arial" charset="0"/>
              </a:defRPr>
            </a:lvl1pPr>
          </a:lstStyle>
          <a:p>
            <a:pPr>
              <a:defRPr/>
            </a:pPr>
            <a:endParaRPr lang="cs-CZ"/>
          </a:p>
        </p:txBody>
      </p:sp>
      <p:sp>
        <p:nvSpPr>
          <p:cNvPr id="1029" name="Rectangle 5"/>
          <p:cNvSpPr>
            <a:spLocks noChangeArrowheads="1"/>
          </p:cNvSpPr>
          <p:nvPr/>
        </p:nvSpPr>
        <p:spPr bwMode="auto">
          <a:xfrm>
            <a:off x="8315325" y="6524625"/>
            <a:ext cx="72072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r" eaLnBrk="0" fontAlgn="base" hangingPunct="0">
              <a:spcBef>
                <a:spcPct val="0"/>
              </a:spcBef>
              <a:spcAft>
                <a:spcPct val="0"/>
              </a:spcAft>
              <a:defRPr sz="3200">
                <a:solidFill>
                  <a:schemeClr val="tx1"/>
                </a:solidFill>
                <a:latin typeface="Arial" panose="020B0604020202020204" pitchFamily="34" charset="0"/>
              </a:defRPr>
            </a:lvl6pPr>
            <a:lvl7pPr marL="2971800" indent="-228600" algn="r" eaLnBrk="0" fontAlgn="base" hangingPunct="0">
              <a:spcBef>
                <a:spcPct val="0"/>
              </a:spcBef>
              <a:spcAft>
                <a:spcPct val="0"/>
              </a:spcAft>
              <a:defRPr sz="3200">
                <a:solidFill>
                  <a:schemeClr val="tx1"/>
                </a:solidFill>
                <a:latin typeface="Arial" panose="020B0604020202020204" pitchFamily="34" charset="0"/>
              </a:defRPr>
            </a:lvl7pPr>
            <a:lvl8pPr marL="3429000" indent="-228600" algn="r" eaLnBrk="0" fontAlgn="base" hangingPunct="0">
              <a:spcBef>
                <a:spcPct val="0"/>
              </a:spcBef>
              <a:spcAft>
                <a:spcPct val="0"/>
              </a:spcAft>
              <a:defRPr sz="3200">
                <a:solidFill>
                  <a:schemeClr val="tx1"/>
                </a:solidFill>
                <a:latin typeface="Arial" panose="020B0604020202020204" pitchFamily="34" charset="0"/>
              </a:defRPr>
            </a:lvl8pPr>
            <a:lvl9pPr marL="3886200" indent="-228600" algn="r" eaLnBrk="0" fontAlgn="base" hangingPunct="0">
              <a:spcBef>
                <a:spcPct val="0"/>
              </a:spcBef>
              <a:spcAft>
                <a:spcPct val="0"/>
              </a:spcAft>
              <a:defRPr sz="3200">
                <a:solidFill>
                  <a:schemeClr val="tx1"/>
                </a:solidFill>
                <a:latin typeface="Arial" panose="020B0604020202020204" pitchFamily="34" charset="0"/>
              </a:defRPr>
            </a:lvl9pPr>
          </a:lstStyle>
          <a:p>
            <a:pPr algn="r" eaLnBrk="1" hangingPunct="1">
              <a:defRPr/>
            </a:pPr>
            <a:fld id="{24041796-716B-4F3D-8B3E-01DCE99AD713}" type="slidenum">
              <a:rPr lang="en-US" altLang="cs-CZ" sz="1100" smtClean="0">
                <a:solidFill>
                  <a:srgbClr val="6699FF"/>
                </a:solidFill>
              </a:rPr>
              <a:pPr algn="r" eaLnBrk="1" hangingPunct="1">
                <a:defRPr/>
              </a:pPr>
              <a:t>‹#›</a:t>
            </a:fld>
            <a:endParaRPr lang="en-GB" altLang="cs-CZ" sz="1100" smtClean="0">
              <a:solidFill>
                <a:srgbClr val="6699FF"/>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iming>
    <p:tnLst>
      <p:par>
        <p:cTn id="1" dur="indefinite" restart="never" nodeType="tmRoot"/>
      </p:par>
    </p:tnLst>
  </p:timing>
  <p:txStyles>
    <p:titleStyle>
      <a:lvl1pPr algn="ctr" rtl="0" eaLnBrk="0" fontAlgn="base" hangingPunct="0">
        <a:spcBef>
          <a:spcPct val="0"/>
        </a:spcBef>
        <a:spcAft>
          <a:spcPct val="0"/>
        </a:spcAft>
        <a:defRPr sz="23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300" b="1">
          <a:solidFill>
            <a:srgbClr val="FF00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300" b="1">
          <a:solidFill>
            <a:srgbClr val="FF00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300" b="1">
          <a:solidFill>
            <a:srgbClr val="FF00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300" b="1">
          <a:solidFill>
            <a:srgbClr val="FF0000"/>
          </a:solidFill>
          <a:effectLst>
            <a:outerShdw blurRad="38100" dist="38100" dir="2700000" algn="tl">
              <a:srgbClr val="000000"/>
            </a:outerShdw>
          </a:effectLst>
          <a:latin typeface="Arial" charset="0"/>
        </a:defRPr>
      </a:lvl5pPr>
      <a:lvl6pPr marL="457200" algn="ctr" rtl="0" fontAlgn="base">
        <a:spcBef>
          <a:spcPct val="0"/>
        </a:spcBef>
        <a:spcAft>
          <a:spcPct val="0"/>
        </a:spcAft>
        <a:defRPr sz="2300" b="1">
          <a:solidFill>
            <a:srgbClr val="FF0000"/>
          </a:solidFill>
          <a:effectLst>
            <a:outerShdw blurRad="38100" dist="38100" dir="2700000" algn="tl">
              <a:srgbClr val="000000"/>
            </a:outerShdw>
          </a:effectLst>
          <a:latin typeface="Arial" charset="0"/>
        </a:defRPr>
      </a:lvl6pPr>
      <a:lvl7pPr marL="914400" algn="ctr" rtl="0" fontAlgn="base">
        <a:spcBef>
          <a:spcPct val="0"/>
        </a:spcBef>
        <a:spcAft>
          <a:spcPct val="0"/>
        </a:spcAft>
        <a:defRPr sz="2300" b="1">
          <a:solidFill>
            <a:srgbClr val="FF00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2300" b="1">
          <a:solidFill>
            <a:srgbClr val="FF00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2300" b="1">
          <a:solidFill>
            <a:srgbClr val="FF0000"/>
          </a:solidFill>
          <a:effectLst>
            <a:outerShdw blurRad="38100" dist="38100" dir="2700000" algn="tl">
              <a:srgbClr val="000000"/>
            </a:outerShdw>
          </a:effectLst>
          <a:latin typeface="Arial" charset="0"/>
        </a:defRPr>
      </a:lvl9pPr>
    </p:titleStyle>
    <p:bodyStyle>
      <a:lvl1pPr marL="174625" indent="-174625" algn="l" rtl="0" eaLnBrk="0" fontAlgn="base" hangingPunct="0">
        <a:spcBef>
          <a:spcPct val="20000"/>
        </a:spcBef>
        <a:spcAft>
          <a:spcPct val="0"/>
        </a:spcAft>
        <a:buFont typeface="Wingdings" panose="05000000000000000000" pitchFamily="2" charset="2"/>
        <a:buChar char="§"/>
        <a:tabLst>
          <a:tab pos="271463" algn="l"/>
        </a:tabLst>
        <a:defRPr>
          <a:solidFill>
            <a:schemeClr val="tx1"/>
          </a:solidFill>
          <a:latin typeface="+mn-lt"/>
          <a:ea typeface="+mn-ea"/>
          <a:cs typeface="+mn-cs"/>
        </a:defRPr>
      </a:lvl1pPr>
      <a:lvl2pPr marL="528638" indent="-169863" algn="l" rtl="0" eaLnBrk="0" fontAlgn="base" hangingPunct="0">
        <a:spcBef>
          <a:spcPct val="20000"/>
        </a:spcBef>
        <a:spcAft>
          <a:spcPct val="0"/>
        </a:spcAft>
        <a:buFont typeface="Wingdings" panose="05000000000000000000" pitchFamily="2" charset="2"/>
        <a:buChar char="Ø"/>
        <a:tabLst>
          <a:tab pos="271463" algn="l"/>
        </a:tabLst>
        <a:defRPr>
          <a:solidFill>
            <a:schemeClr val="tx1"/>
          </a:solidFill>
          <a:latin typeface="+mn-lt"/>
        </a:defRPr>
      </a:lvl2pPr>
      <a:lvl3pPr marL="809625" indent="-96838" algn="l" rtl="0" eaLnBrk="0" fontAlgn="base" hangingPunct="0">
        <a:spcBef>
          <a:spcPct val="20000"/>
        </a:spcBef>
        <a:spcAft>
          <a:spcPct val="0"/>
        </a:spcAft>
        <a:buChar char="•"/>
        <a:tabLst>
          <a:tab pos="271463" algn="l"/>
        </a:tabLst>
        <a:defRPr>
          <a:solidFill>
            <a:schemeClr val="tx1"/>
          </a:solidFill>
          <a:latin typeface="+mn-lt"/>
        </a:defRPr>
      </a:lvl3pPr>
      <a:lvl4pPr marL="1314450" indent="-139700" algn="l" rtl="0" eaLnBrk="0" fontAlgn="base" hangingPunct="0">
        <a:spcBef>
          <a:spcPct val="20000"/>
        </a:spcBef>
        <a:spcAft>
          <a:spcPct val="0"/>
        </a:spcAft>
        <a:buChar char="–"/>
        <a:tabLst>
          <a:tab pos="271463" algn="l"/>
        </a:tabLst>
        <a:defRPr>
          <a:solidFill>
            <a:schemeClr val="tx1"/>
          </a:solidFill>
          <a:latin typeface="+mn-lt"/>
        </a:defRPr>
      </a:lvl4pPr>
      <a:lvl5pPr marL="1722438" indent="-228600" algn="l" rtl="0" eaLnBrk="0" fontAlgn="base" hangingPunct="0">
        <a:spcBef>
          <a:spcPct val="20000"/>
        </a:spcBef>
        <a:spcAft>
          <a:spcPct val="0"/>
        </a:spcAft>
        <a:buChar char="»"/>
        <a:tabLst>
          <a:tab pos="271463" algn="l"/>
        </a:tabLst>
        <a:defRPr>
          <a:solidFill>
            <a:schemeClr val="tx1"/>
          </a:solidFill>
          <a:latin typeface="+mn-lt"/>
        </a:defRPr>
      </a:lvl5pPr>
      <a:lvl6pPr marL="2179638" indent="-228600" algn="l" rtl="0" fontAlgn="base">
        <a:spcBef>
          <a:spcPct val="20000"/>
        </a:spcBef>
        <a:spcAft>
          <a:spcPct val="0"/>
        </a:spcAft>
        <a:buChar char="»"/>
        <a:tabLst>
          <a:tab pos="271463" algn="l"/>
        </a:tabLst>
        <a:defRPr>
          <a:solidFill>
            <a:schemeClr val="tx1"/>
          </a:solidFill>
          <a:latin typeface="+mn-lt"/>
        </a:defRPr>
      </a:lvl6pPr>
      <a:lvl7pPr marL="2636838" indent="-228600" algn="l" rtl="0" fontAlgn="base">
        <a:spcBef>
          <a:spcPct val="20000"/>
        </a:spcBef>
        <a:spcAft>
          <a:spcPct val="0"/>
        </a:spcAft>
        <a:buChar char="»"/>
        <a:tabLst>
          <a:tab pos="271463" algn="l"/>
        </a:tabLst>
        <a:defRPr>
          <a:solidFill>
            <a:schemeClr val="tx1"/>
          </a:solidFill>
          <a:latin typeface="+mn-lt"/>
        </a:defRPr>
      </a:lvl7pPr>
      <a:lvl8pPr marL="3094038" indent="-228600" algn="l" rtl="0" fontAlgn="base">
        <a:spcBef>
          <a:spcPct val="20000"/>
        </a:spcBef>
        <a:spcAft>
          <a:spcPct val="0"/>
        </a:spcAft>
        <a:buChar char="»"/>
        <a:tabLst>
          <a:tab pos="271463" algn="l"/>
        </a:tabLst>
        <a:defRPr>
          <a:solidFill>
            <a:schemeClr val="tx1"/>
          </a:solidFill>
          <a:latin typeface="+mn-lt"/>
        </a:defRPr>
      </a:lvl8pPr>
      <a:lvl9pPr marL="3551238" indent="-228600" algn="l" rtl="0" fontAlgn="base">
        <a:spcBef>
          <a:spcPct val="20000"/>
        </a:spcBef>
        <a:spcAft>
          <a:spcPct val="0"/>
        </a:spcAft>
        <a:buChar char="»"/>
        <a:tabLst>
          <a:tab pos="271463" algn="l"/>
        </a:tabLst>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klokocn@asu.cas.c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carl.wagner2@verizon.net" TargetMode="External"/><Relationship Id="rId5" Type="http://schemas.openxmlformats.org/officeDocument/2006/relationships/hyperlink" Target="mailto:kost@fsv.cvut.cz" TargetMode="External"/><Relationship Id="rId4" Type="http://schemas.openxmlformats.org/officeDocument/2006/relationships/hyperlink" Target="mailto:bezdek@asu.cas.cz"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27000"/>
                <a:lumOff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62499" name="Rectangle 3"/>
          <p:cNvSpPr>
            <a:spLocks noChangeArrowheads="1"/>
          </p:cNvSpPr>
          <p:nvPr/>
        </p:nvSpPr>
        <p:spPr bwMode="auto">
          <a:xfrm>
            <a:off x="539750" y="3933825"/>
            <a:ext cx="7488238"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endParaRPr lang="cs-CZ" sz="1400" b="1" dirty="0">
              <a:solidFill>
                <a:srgbClr val="FF0000"/>
              </a:solidFill>
              <a:effectLst>
                <a:outerShdw blurRad="38100" dist="38100" dir="2700000" algn="tl">
                  <a:srgbClr val="000000"/>
                </a:outerShdw>
              </a:effectLst>
              <a:latin typeface="Arial" charset="0"/>
            </a:endParaRPr>
          </a:p>
        </p:txBody>
      </p:sp>
      <p:sp>
        <p:nvSpPr>
          <p:cNvPr id="2054" name="Zástupný symbol pro obsah 1"/>
          <p:cNvSpPr>
            <a:spLocks noGrp="1"/>
          </p:cNvSpPr>
          <p:nvPr>
            <p:ph idx="1"/>
          </p:nvPr>
        </p:nvSpPr>
        <p:spPr>
          <a:xfrm>
            <a:off x="0" y="0"/>
            <a:ext cx="9612559" cy="7200800"/>
          </a:xfrm>
          <a:gradFill flip="none" rotWithShape="1">
            <a:gsLst>
              <a:gs pos="0">
                <a:srgbClr val="3333FF"/>
              </a:gs>
              <a:gs pos="63500">
                <a:srgbClr val="9696DC"/>
              </a:gs>
              <a:gs pos="27000">
                <a:schemeClr val="accent6">
                  <a:lumMod val="0"/>
                  <a:lumOff val="100000"/>
                </a:schemeClr>
              </a:gs>
              <a:gs pos="100000">
                <a:schemeClr val="accent6">
                  <a:lumMod val="100000"/>
                </a:schemeClr>
              </a:gs>
            </a:gsLst>
            <a:path path="circle">
              <a:fillToRect l="50000" t="-80000" r="50000" b="180000"/>
            </a:path>
            <a:tileRect/>
          </a:gradFill>
        </p:spPr>
        <p:txBody>
          <a:bodyPr/>
          <a:lstStyle/>
          <a:p>
            <a:pPr marL="0" indent="0" algn="ctr">
              <a:buFont typeface="Wingdings" panose="05000000000000000000" pitchFamily="2" charset="2"/>
              <a:buNone/>
              <a:defRPr/>
            </a:pPr>
            <a:endParaRPr lang="en-US" sz="2800" b="1" dirty="0" smtClean="0">
              <a:solidFill>
                <a:srgbClr val="FF0000"/>
              </a:solidFill>
              <a:latin typeface="Times New Roman" panose="02020603050405020304" pitchFamily="18" charset="0"/>
              <a:cs typeface="Times New Roman" panose="02020603050405020304" pitchFamily="18" charset="0"/>
            </a:endParaRPr>
          </a:p>
          <a:p>
            <a:pPr marL="0" indent="0" algn="ctr">
              <a:buFont typeface="Wingdings" panose="05000000000000000000" pitchFamily="2" charset="2"/>
              <a:buNone/>
              <a:defRPr/>
            </a:pPr>
            <a:r>
              <a:rPr lang="cs-CZ" sz="2800" b="1" dirty="0" err="1" smtClean="0">
                <a:solidFill>
                  <a:srgbClr val="FF0000"/>
                </a:solidFill>
                <a:latin typeface="Times New Roman" panose="02020603050405020304" pitchFamily="18" charset="0"/>
                <a:cs typeface="Times New Roman" panose="02020603050405020304" pitchFamily="18" charset="0"/>
              </a:rPr>
              <a:t>Resolvability</a:t>
            </a:r>
            <a:r>
              <a:rPr lang="cs-CZ" sz="2800" b="1" dirty="0" smtClean="0">
                <a:solidFill>
                  <a:srgbClr val="FF0000"/>
                </a:solidFill>
                <a:latin typeface="Times New Roman" panose="02020603050405020304" pitchFamily="18" charset="0"/>
                <a:cs typeface="Times New Roman" panose="02020603050405020304" pitchFamily="18" charset="0"/>
              </a:rPr>
              <a:t> </a:t>
            </a:r>
            <a:r>
              <a:rPr lang="cs-CZ" sz="2800" b="1" dirty="0" err="1">
                <a:solidFill>
                  <a:srgbClr val="FF0000"/>
                </a:solidFill>
                <a:latin typeface="Times New Roman" panose="02020603050405020304" pitchFamily="18" charset="0"/>
                <a:cs typeface="Times New Roman" panose="02020603050405020304" pitchFamily="18" charset="0"/>
              </a:rPr>
              <a:t>of</a:t>
            </a:r>
            <a:r>
              <a:rPr lang="cs-CZ" sz="2800" b="1" dirty="0">
                <a:solidFill>
                  <a:srgbClr val="FF0000"/>
                </a:solidFill>
                <a:latin typeface="Times New Roman" panose="02020603050405020304" pitchFamily="18" charset="0"/>
                <a:cs typeface="Times New Roman" panose="02020603050405020304" pitchFamily="18" charset="0"/>
              </a:rPr>
              <a:t> </a:t>
            </a:r>
            <a:r>
              <a:rPr lang="cs-CZ" sz="2800" b="1" dirty="0" err="1">
                <a:solidFill>
                  <a:srgbClr val="FF0000"/>
                </a:solidFill>
                <a:latin typeface="Times New Roman" panose="02020603050405020304" pitchFamily="18" charset="0"/>
                <a:cs typeface="Times New Roman" panose="02020603050405020304" pitchFamily="18" charset="0"/>
              </a:rPr>
              <a:t>gravity</a:t>
            </a:r>
            <a:r>
              <a:rPr lang="cs-CZ" sz="2800" b="1" dirty="0">
                <a:solidFill>
                  <a:srgbClr val="FF0000"/>
                </a:solidFill>
                <a:latin typeface="Times New Roman" panose="02020603050405020304" pitchFamily="18" charset="0"/>
                <a:cs typeface="Times New Roman" panose="02020603050405020304" pitchFamily="18" charset="0"/>
              </a:rPr>
              <a:t> </a:t>
            </a:r>
            <a:r>
              <a:rPr lang="cs-CZ" sz="2800" b="1" dirty="0" err="1">
                <a:solidFill>
                  <a:srgbClr val="FF0000"/>
                </a:solidFill>
                <a:latin typeface="Times New Roman" panose="02020603050405020304" pitchFamily="18" charset="0"/>
                <a:cs typeface="Times New Roman" panose="02020603050405020304" pitchFamily="18" charset="0"/>
              </a:rPr>
              <a:t>field</a:t>
            </a:r>
            <a:r>
              <a:rPr lang="cs-CZ" sz="2800" b="1" dirty="0">
                <a:solidFill>
                  <a:srgbClr val="FF0000"/>
                </a:solidFill>
                <a:latin typeface="Times New Roman" panose="02020603050405020304" pitchFamily="18" charset="0"/>
                <a:cs typeface="Times New Roman" panose="02020603050405020304" pitchFamily="18" charset="0"/>
              </a:rPr>
              <a:t> </a:t>
            </a:r>
            <a:r>
              <a:rPr lang="cs-CZ" sz="2800" b="1" dirty="0" err="1">
                <a:solidFill>
                  <a:srgbClr val="FF0000"/>
                </a:solidFill>
                <a:latin typeface="Times New Roman" panose="02020603050405020304" pitchFamily="18" charset="0"/>
                <a:cs typeface="Times New Roman" panose="02020603050405020304" pitchFamily="18" charset="0"/>
              </a:rPr>
              <a:t>parameters</a:t>
            </a:r>
            <a:r>
              <a:rPr lang="cs-CZ" sz="2800" b="1" dirty="0">
                <a:solidFill>
                  <a:srgbClr val="FF0000"/>
                </a:solidFill>
                <a:latin typeface="Times New Roman" panose="02020603050405020304" pitchFamily="18" charset="0"/>
                <a:cs typeface="Times New Roman" panose="02020603050405020304" pitchFamily="18" charset="0"/>
              </a:rPr>
              <a:t> </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0" indent="0" algn="ctr">
              <a:buFont typeface="Wingdings" panose="05000000000000000000" pitchFamily="2" charset="2"/>
              <a:buNone/>
              <a:defRPr/>
            </a:pPr>
            <a:r>
              <a:rPr lang="cs-CZ" sz="2800" b="1" dirty="0" smtClean="0">
                <a:solidFill>
                  <a:srgbClr val="FF0000"/>
                </a:solidFill>
                <a:latin typeface="Times New Roman" panose="02020603050405020304" pitchFamily="18" charset="0"/>
                <a:cs typeface="Times New Roman" panose="02020603050405020304" pitchFamily="18" charset="0"/>
              </a:rPr>
              <a:t>in </a:t>
            </a:r>
            <a:r>
              <a:rPr lang="cs-CZ" sz="2800" b="1" dirty="0">
                <a:solidFill>
                  <a:srgbClr val="FF0000"/>
                </a:solidFill>
                <a:latin typeface="Times New Roman" panose="02020603050405020304" pitchFamily="18" charset="0"/>
                <a:cs typeface="Times New Roman" panose="02020603050405020304" pitchFamily="18" charset="0"/>
              </a:rPr>
              <a:t>a </a:t>
            </a:r>
            <a:r>
              <a:rPr lang="cs-CZ" sz="2800" b="1" dirty="0" err="1">
                <a:solidFill>
                  <a:srgbClr val="FF0000"/>
                </a:solidFill>
                <a:latin typeface="Times New Roman" panose="02020603050405020304" pitchFamily="18" charset="0"/>
                <a:cs typeface="Times New Roman" panose="02020603050405020304" pitchFamily="18" charset="0"/>
              </a:rPr>
              <a:t>repeat</a:t>
            </a:r>
            <a:r>
              <a:rPr lang="cs-CZ" sz="2800" b="1" dirty="0">
                <a:solidFill>
                  <a:srgbClr val="FF0000"/>
                </a:solidFill>
                <a:latin typeface="Times New Roman" panose="02020603050405020304" pitchFamily="18" charset="0"/>
                <a:cs typeface="Times New Roman" panose="02020603050405020304" pitchFamily="18" charset="0"/>
              </a:rPr>
              <a:t> orbit: </a:t>
            </a:r>
            <a:r>
              <a:rPr lang="cs-CZ" sz="2800" b="1" dirty="0" smtClean="0">
                <a:solidFill>
                  <a:srgbClr val="FF0000"/>
                </a:solidFill>
                <a:latin typeface="Times New Roman" panose="02020603050405020304" pitchFamily="18" charset="0"/>
                <a:cs typeface="Times New Roman" panose="02020603050405020304" pitchFamily="18" charset="0"/>
              </a:rPr>
              <a:t> </a:t>
            </a:r>
            <a:r>
              <a:rPr lang="cs-CZ" sz="2800" b="1" dirty="0" err="1" smtClean="0">
                <a:solidFill>
                  <a:srgbClr val="FF0000"/>
                </a:solidFill>
                <a:latin typeface="Times New Roman" panose="02020603050405020304" pitchFamily="18" charset="0"/>
                <a:cs typeface="Times New Roman" panose="02020603050405020304" pitchFamily="18" charset="0"/>
              </a:rPr>
              <a:t>degree</a:t>
            </a:r>
            <a:r>
              <a:rPr lang="cs-CZ" sz="2800" b="1" dirty="0" smtClean="0">
                <a:solidFill>
                  <a:srgbClr val="FF0000"/>
                </a:solidFill>
                <a:latin typeface="Times New Roman" panose="02020603050405020304" pitchFamily="18" charset="0"/>
                <a:cs typeface="Times New Roman" panose="02020603050405020304" pitchFamily="18" charset="0"/>
              </a:rPr>
              <a:t>/</a:t>
            </a:r>
            <a:r>
              <a:rPr lang="cs-CZ" sz="2800" b="1" dirty="0" err="1" smtClean="0">
                <a:solidFill>
                  <a:srgbClr val="FF0000"/>
                </a:solidFill>
                <a:latin typeface="Times New Roman" panose="02020603050405020304" pitchFamily="18" charset="0"/>
                <a:cs typeface="Times New Roman" panose="02020603050405020304" pitchFamily="18" charset="0"/>
              </a:rPr>
              <a:t>order</a:t>
            </a:r>
            <a:r>
              <a:rPr lang="cs-CZ" sz="2800" b="1" dirty="0" smtClean="0">
                <a:solidFill>
                  <a:srgbClr val="FF0000"/>
                </a:solidFill>
                <a:latin typeface="Times New Roman" panose="02020603050405020304" pitchFamily="18" charset="0"/>
                <a:cs typeface="Times New Roman" panose="02020603050405020304" pitchFamily="18" charset="0"/>
              </a:rPr>
              <a:t> limit</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0" indent="0" algn="ctr">
              <a:buFont typeface="Wingdings" panose="05000000000000000000" pitchFamily="2" charset="2"/>
              <a:buNone/>
              <a:defRPr/>
            </a:pPr>
            <a:endParaRPr lang="cs-CZ" sz="240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defRPr/>
            </a:pPr>
            <a:r>
              <a:rPr lang="cs-CZ" dirty="0"/>
              <a:t> </a:t>
            </a:r>
          </a:p>
          <a:p>
            <a:pPr marL="0" indent="0" algn="ctr">
              <a:buFont typeface="Wingdings" panose="05000000000000000000" pitchFamily="2" charset="2"/>
              <a:buNone/>
              <a:defRPr/>
            </a:pPr>
            <a:r>
              <a:rPr lang="cs-CZ" dirty="0">
                <a:latin typeface="Times New Roman" panose="02020603050405020304" pitchFamily="18" charset="0"/>
                <a:cs typeface="Times New Roman" panose="02020603050405020304" pitchFamily="18" charset="0"/>
              </a:rPr>
              <a:t>J. Klokočník</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J. Kostelecký</a:t>
            </a:r>
            <a:r>
              <a:rPr lang="cs-CZ" baseline="30000" dirty="0">
                <a:latin typeface="Times New Roman" panose="02020603050405020304" pitchFamily="18" charset="0"/>
                <a:cs typeface="Times New Roman" panose="02020603050405020304" pitchFamily="18" charset="0"/>
              </a:rPr>
              <a:t>2</a:t>
            </a:r>
            <a:r>
              <a:rPr lang="cs-CZ" dirty="0">
                <a:latin typeface="Times New Roman" panose="02020603050405020304" pitchFamily="18" charset="0"/>
                <a:cs typeface="Times New Roman" panose="02020603050405020304" pitchFamily="18" charset="0"/>
              </a:rPr>
              <a:t>, C. A. Wagner</a:t>
            </a:r>
            <a:r>
              <a:rPr lang="cs-CZ" baseline="30000" dirty="0">
                <a:latin typeface="Times New Roman" panose="02020603050405020304" pitchFamily="18" charset="0"/>
                <a:cs typeface="Times New Roman" panose="02020603050405020304" pitchFamily="18" charset="0"/>
              </a:rPr>
              <a:t>3</a:t>
            </a:r>
            <a:r>
              <a:rPr lang="cs-CZ" dirty="0">
                <a:latin typeface="Times New Roman" panose="02020603050405020304" pitchFamily="18" charset="0"/>
                <a:cs typeface="Times New Roman" panose="02020603050405020304" pitchFamily="18" charset="0"/>
              </a:rPr>
              <a:t>, A. Bezděk</a:t>
            </a:r>
            <a:r>
              <a:rPr lang="cs-CZ" baseline="30000" dirty="0">
                <a:latin typeface="Times New Roman" panose="02020603050405020304" pitchFamily="18" charset="0"/>
                <a:cs typeface="Times New Roman" panose="02020603050405020304" pitchFamily="18" charset="0"/>
              </a:rPr>
              <a:t>1</a:t>
            </a:r>
            <a:endParaRPr lang="cs-CZ" dirty="0">
              <a:latin typeface="Times New Roman" panose="02020603050405020304" pitchFamily="18" charset="0"/>
              <a:cs typeface="Times New Roman" panose="02020603050405020304" pitchFamily="18" charset="0"/>
            </a:endParaRPr>
          </a:p>
          <a:p>
            <a:pPr marL="0" indent="0" algn="ctr">
              <a:buFont typeface="Wingdings" panose="05000000000000000000" pitchFamily="2" charset="2"/>
              <a:buNone/>
              <a:defRPr/>
            </a:pPr>
            <a:r>
              <a:rPr lang="cs-CZ" dirty="0">
                <a:latin typeface="Times New Roman" panose="02020603050405020304" pitchFamily="18" charset="0"/>
                <a:cs typeface="Times New Roman" panose="02020603050405020304" pitchFamily="18" charset="0"/>
              </a:rPr>
              <a:t> </a:t>
            </a:r>
          </a:p>
          <a:p>
            <a:pPr marL="0" indent="0">
              <a:buFont typeface="Wingdings" panose="05000000000000000000" pitchFamily="2" charset="2"/>
              <a:buNone/>
              <a:defRPr/>
            </a:pPr>
            <a:r>
              <a:rPr lang="cs-CZ" sz="1600" baseline="30000" dirty="0">
                <a:solidFill>
                  <a:schemeClr val="bg1"/>
                </a:solidFill>
                <a:latin typeface="Times New Roman" panose="02020603050405020304" pitchFamily="18" charset="0"/>
                <a:cs typeface="Times New Roman" panose="02020603050405020304" pitchFamily="18" charset="0"/>
              </a:rPr>
              <a:t>1</a:t>
            </a:r>
            <a:r>
              <a:rPr lang="cs-CZ" sz="1600" dirty="0">
                <a:solidFill>
                  <a:schemeClr val="bg1"/>
                </a:solidFill>
                <a:latin typeface="Times New Roman" panose="02020603050405020304" pitchFamily="18" charset="0"/>
                <a:cs typeface="Times New Roman" panose="02020603050405020304" pitchFamily="18" charset="0"/>
              </a:rPr>
              <a:t>Astronomical Institute, </a:t>
            </a:r>
            <a:r>
              <a:rPr lang="cs-CZ" sz="1600" dirty="0" err="1">
                <a:solidFill>
                  <a:schemeClr val="bg1"/>
                </a:solidFill>
                <a:latin typeface="Times New Roman" panose="02020603050405020304" pitchFamily="18" charset="0"/>
                <a:cs typeface="Times New Roman" panose="02020603050405020304" pitchFamily="18" charset="0"/>
              </a:rPr>
              <a:t>Academy</a:t>
            </a:r>
            <a:r>
              <a:rPr lang="cs-CZ" sz="1600" dirty="0">
                <a:solidFill>
                  <a:schemeClr val="bg1"/>
                </a:solidFill>
                <a:latin typeface="Times New Roman" panose="02020603050405020304" pitchFamily="18" charset="0"/>
                <a:cs typeface="Times New Roman" panose="02020603050405020304" pitchFamily="18" charset="0"/>
              </a:rPr>
              <a:t> </a:t>
            </a:r>
            <a:r>
              <a:rPr lang="cs-CZ" sz="1600" dirty="0" err="1">
                <a:solidFill>
                  <a:schemeClr val="bg1"/>
                </a:solidFill>
                <a:latin typeface="Times New Roman" panose="02020603050405020304" pitchFamily="18" charset="0"/>
                <a:cs typeface="Times New Roman" panose="02020603050405020304" pitchFamily="18" charset="0"/>
              </a:rPr>
              <a:t>of</a:t>
            </a:r>
            <a:r>
              <a:rPr lang="cs-CZ" sz="1600" dirty="0">
                <a:solidFill>
                  <a:schemeClr val="bg1"/>
                </a:solidFill>
                <a:latin typeface="Times New Roman" panose="02020603050405020304" pitchFamily="18" charset="0"/>
                <a:cs typeface="Times New Roman" panose="02020603050405020304" pitchFamily="18" charset="0"/>
              </a:rPr>
              <a:t> </a:t>
            </a:r>
            <a:r>
              <a:rPr lang="cs-CZ" sz="1600" dirty="0" err="1">
                <a:solidFill>
                  <a:schemeClr val="bg1"/>
                </a:solidFill>
                <a:latin typeface="Times New Roman" panose="02020603050405020304" pitchFamily="18" charset="0"/>
                <a:cs typeface="Times New Roman" panose="02020603050405020304" pitchFamily="18" charset="0"/>
              </a:rPr>
              <a:t>Sciences</a:t>
            </a:r>
            <a:r>
              <a:rPr lang="cs-CZ" sz="1600" dirty="0">
                <a:solidFill>
                  <a:schemeClr val="bg1"/>
                </a:solidFill>
                <a:latin typeface="Times New Roman" panose="02020603050405020304" pitchFamily="18" charset="0"/>
                <a:cs typeface="Times New Roman" panose="02020603050405020304" pitchFamily="18" charset="0"/>
              </a:rPr>
              <a:t> </a:t>
            </a:r>
            <a:r>
              <a:rPr lang="cs-CZ" sz="1600" dirty="0" err="1">
                <a:solidFill>
                  <a:schemeClr val="bg1"/>
                </a:solidFill>
                <a:latin typeface="Times New Roman" panose="02020603050405020304" pitchFamily="18" charset="0"/>
                <a:cs typeface="Times New Roman" panose="02020603050405020304" pitchFamily="18" charset="0"/>
              </a:rPr>
              <a:t>of</a:t>
            </a:r>
            <a:r>
              <a:rPr lang="cs-CZ" sz="1600" dirty="0">
                <a:solidFill>
                  <a:schemeClr val="bg1"/>
                </a:solidFill>
                <a:latin typeface="Times New Roman" panose="02020603050405020304" pitchFamily="18" charset="0"/>
                <a:cs typeface="Times New Roman" panose="02020603050405020304" pitchFamily="18" charset="0"/>
              </a:rPr>
              <a:t> </a:t>
            </a:r>
            <a:r>
              <a:rPr lang="cs-CZ" sz="1600" dirty="0" err="1">
                <a:solidFill>
                  <a:schemeClr val="bg1"/>
                </a:solidFill>
                <a:latin typeface="Times New Roman" panose="02020603050405020304" pitchFamily="18" charset="0"/>
                <a:cs typeface="Times New Roman" panose="02020603050405020304" pitchFamily="18" charset="0"/>
              </a:rPr>
              <a:t>the</a:t>
            </a:r>
            <a:r>
              <a:rPr lang="cs-CZ" sz="1600" dirty="0">
                <a:solidFill>
                  <a:schemeClr val="bg1"/>
                </a:solidFill>
                <a:latin typeface="Times New Roman" panose="02020603050405020304" pitchFamily="18" charset="0"/>
                <a:cs typeface="Times New Roman" panose="02020603050405020304" pitchFamily="18" charset="0"/>
              </a:rPr>
              <a:t> Czech Republic, </a:t>
            </a:r>
            <a:r>
              <a:rPr lang="cs-CZ" sz="1600" dirty="0" err="1">
                <a:solidFill>
                  <a:schemeClr val="bg1"/>
                </a:solidFill>
                <a:latin typeface="Times New Roman" panose="02020603050405020304" pitchFamily="18" charset="0"/>
                <a:cs typeface="Times New Roman" panose="02020603050405020304" pitchFamily="18" charset="0"/>
              </a:rPr>
              <a:t>p.r.i</a:t>
            </a:r>
            <a:r>
              <a:rPr lang="cs-CZ" sz="1600" dirty="0">
                <a:solidFill>
                  <a:schemeClr val="bg1"/>
                </a:solidFill>
                <a:latin typeface="Times New Roman" panose="02020603050405020304" pitchFamily="18" charset="0"/>
                <a:cs typeface="Times New Roman" panose="02020603050405020304" pitchFamily="18" charset="0"/>
              </a:rPr>
              <a:t>. (ASÚ)</a:t>
            </a:r>
          </a:p>
          <a:p>
            <a:pPr marL="0" indent="0">
              <a:buFont typeface="Wingdings" panose="05000000000000000000" pitchFamily="2" charset="2"/>
              <a:buNone/>
              <a:defRPr/>
            </a:pPr>
            <a:r>
              <a:rPr lang="cs-CZ" sz="1600" dirty="0">
                <a:solidFill>
                  <a:schemeClr val="bg1"/>
                </a:solidFill>
                <a:latin typeface="Times New Roman" panose="02020603050405020304" pitchFamily="18" charset="0"/>
                <a:cs typeface="Times New Roman" panose="02020603050405020304" pitchFamily="18" charset="0"/>
              </a:rPr>
              <a:t>CZ – 251 65 Ondřejov </a:t>
            </a:r>
            <a:r>
              <a:rPr lang="cs-CZ" sz="1600" dirty="0" err="1">
                <a:solidFill>
                  <a:schemeClr val="bg1"/>
                </a:solidFill>
                <a:latin typeface="Times New Roman" panose="02020603050405020304" pitchFamily="18" charset="0"/>
                <a:cs typeface="Times New Roman" panose="02020603050405020304" pitchFamily="18" charset="0"/>
              </a:rPr>
              <a:t>Observatory</a:t>
            </a:r>
            <a:r>
              <a:rPr lang="cs-CZ" sz="1600" dirty="0">
                <a:solidFill>
                  <a:schemeClr val="bg1"/>
                </a:solidFill>
                <a:latin typeface="Times New Roman" panose="02020603050405020304" pitchFamily="18" charset="0"/>
                <a:cs typeface="Times New Roman" panose="02020603050405020304" pitchFamily="18" charset="0"/>
              </a:rPr>
              <a:t>, Czech </a:t>
            </a:r>
            <a:r>
              <a:rPr lang="cs-CZ" sz="1600" dirty="0" smtClean="0">
                <a:solidFill>
                  <a:schemeClr val="bg1"/>
                </a:solidFill>
                <a:latin typeface="Times New Roman" panose="02020603050405020304" pitchFamily="18" charset="0"/>
                <a:cs typeface="Times New Roman" panose="02020603050405020304" pitchFamily="18" charset="0"/>
              </a:rPr>
              <a:t>Republic</a:t>
            </a:r>
            <a:endParaRPr lang="cs-CZ" sz="1600" dirty="0">
              <a:solidFill>
                <a:schemeClr val="bg1"/>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defRPr/>
            </a:pPr>
            <a:r>
              <a:rPr lang="cs-CZ" sz="1600" u="sng" dirty="0" err="1" smtClean="0">
                <a:solidFill>
                  <a:schemeClr val="bg1"/>
                </a:solidFill>
                <a:latin typeface="Times New Roman" panose="02020603050405020304" pitchFamily="18" charset="0"/>
                <a:cs typeface="Times New Roman" panose="02020603050405020304" pitchFamily="18" charset="0"/>
                <a:hlinkClick r:id="rId3"/>
              </a:rPr>
              <a:t>jklokocn</a:t>
            </a:r>
            <a:r>
              <a:rPr lang="en-US" sz="1600" u="sng" dirty="0">
                <a:solidFill>
                  <a:schemeClr val="bg1"/>
                </a:solidFill>
                <a:latin typeface="Times New Roman" panose="02020603050405020304" pitchFamily="18" charset="0"/>
                <a:cs typeface="Times New Roman" panose="02020603050405020304" pitchFamily="18" charset="0"/>
                <a:hlinkClick r:id="rId3"/>
              </a:rPr>
              <a:t>@asu.cas.cz</a:t>
            </a:r>
            <a:r>
              <a:rPr lang="en-US" sz="1600" dirty="0">
                <a:solidFill>
                  <a:schemeClr val="bg1"/>
                </a:solidFill>
                <a:latin typeface="Times New Roman" panose="02020603050405020304" pitchFamily="18" charset="0"/>
                <a:cs typeface="Times New Roman" panose="02020603050405020304" pitchFamily="18" charset="0"/>
              </a:rPr>
              <a:t>,  </a:t>
            </a:r>
            <a:r>
              <a:rPr lang="en-US" sz="1600" u="sng" dirty="0" smtClean="0">
                <a:solidFill>
                  <a:schemeClr val="bg1"/>
                </a:solidFill>
                <a:latin typeface="Times New Roman" panose="02020603050405020304" pitchFamily="18" charset="0"/>
                <a:cs typeface="Times New Roman" panose="02020603050405020304" pitchFamily="18" charset="0"/>
                <a:hlinkClick r:id="rId4"/>
              </a:rPr>
              <a:t>bezdek@asu.cas.cz</a:t>
            </a:r>
            <a:endParaRPr lang="en-US" sz="1600" dirty="0">
              <a:solidFill>
                <a:schemeClr val="bg1"/>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defRPr/>
            </a:pPr>
            <a:r>
              <a:rPr lang="cs-CZ" sz="1600" baseline="30000" dirty="0" smtClean="0">
                <a:solidFill>
                  <a:schemeClr val="bg1"/>
                </a:solidFill>
                <a:latin typeface="Times New Roman" panose="02020603050405020304" pitchFamily="18" charset="0"/>
                <a:cs typeface="Times New Roman" panose="02020603050405020304" pitchFamily="18" charset="0"/>
              </a:rPr>
              <a:t>2</a:t>
            </a:r>
            <a:r>
              <a:rPr lang="cs-CZ" sz="1600" dirty="0" smtClean="0">
                <a:solidFill>
                  <a:schemeClr val="bg1"/>
                </a:solidFill>
                <a:latin typeface="Times New Roman" panose="02020603050405020304" pitchFamily="18" charset="0"/>
                <a:cs typeface="Times New Roman" panose="02020603050405020304" pitchFamily="18" charset="0"/>
              </a:rPr>
              <a:t>Research </a:t>
            </a:r>
            <a:r>
              <a:rPr lang="cs-CZ" sz="1600" dirty="0">
                <a:solidFill>
                  <a:schemeClr val="bg1"/>
                </a:solidFill>
                <a:latin typeface="Times New Roman" panose="02020603050405020304" pitchFamily="18" charset="0"/>
                <a:cs typeface="Times New Roman" panose="02020603050405020304" pitchFamily="18" charset="0"/>
              </a:rPr>
              <a:t>Institute </a:t>
            </a:r>
            <a:r>
              <a:rPr lang="cs-CZ" sz="1600" dirty="0" err="1">
                <a:solidFill>
                  <a:schemeClr val="bg1"/>
                </a:solidFill>
                <a:latin typeface="Times New Roman" panose="02020603050405020304" pitchFamily="18" charset="0"/>
                <a:cs typeface="Times New Roman" panose="02020603050405020304" pitchFamily="18" charset="0"/>
              </a:rPr>
              <a:t>of</a:t>
            </a:r>
            <a:r>
              <a:rPr lang="cs-CZ" sz="1600" dirty="0">
                <a:solidFill>
                  <a:schemeClr val="bg1"/>
                </a:solidFill>
                <a:latin typeface="Times New Roman" panose="02020603050405020304" pitchFamily="18" charset="0"/>
                <a:cs typeface="Times New Roman" panose="02020603050405020304" pitchFamily="18" charset="0"/>
              </a:rPr>
              <a:t> </a:t>
            </a:r>
            <a:r>
              <a:rPr lang="cs-CZ" sz="1600" dirty="0" err="1">
                <a:solidFill>
                  <a:schemeClr val="bg1"/>
                </a:solidFill>
                <a:latin typeface="Times New Roman" panose="02020603050405020304" pitchFamily="18" charset="0"/>
                <a:cs typeface="Times New Roman" panose="02020603050405020304" pitchFamily="18" charset="0"/>
              </a:rPr>
              <a:t>Geodesy</a:t>
            </a:r>
            <a:r>
              <a:rPr lang="cs-CZ" sz="1600" dirty="0">
                <a:solidFill>
                  <a:schemeClr val="bg1"/>
                </a:solidFill>
                <a:latin typeface="Times New Roman" panose="02020603050405020304" pitchFamily="18" charset="0"/>
                <a:cs typeface="Times New Roman" panose="02020603050405020304" pitchFamily="18" charset="0"/>
              </a:rPr>
              <a:t>, </a:t>
            </a:r>
            <a:r>
              <a:rPr lang="cs-CZ" sz="1600" dirty="0" err="1">
                <a:solidFill>
                  <a:schemeClr val="bg1"/>
                </a:solidFill>
                <a:latin typeface="Times New Roman" panose="02020603050405020304" pitchFamily="18" charset="0"/>
                <a:cs typeface="Times New Roman" panose="02020603050405020304" pitchFamily="18" charset="0"/>
              </a:rPr>
              <a:t>Topography</a:t>
            </a:r>
            <a:r>
              <a:rPr lang="cs-CZ" sz="1600" dirty="0">
                <a:solidFill>
                  <a:schemeClr val="bg1"/>
                </a:solidFill>
                <a:latin typeface="Times New Roman" panose="02020603050405020304" pitchFamily="18" charset="0"/>
                <a:cs typeface="Times New Roman" panose="02020603050405020304" pitchFamily="18" charset="0"/>
              </a:rPr>
              <a:t> and </a:t>
            </a:r>
            <a:r>
              <a:rPr lang="cs-CZ" sz="1600" dirty="0" err="1">
                <a:solidFill>
                  <a:schemeClr val="bg1"/>
                </a:solidFill>
                <a:latin typeface="Times New Roman" panose="02020603050405020304" pitchFamily="18" charset="0"/>
                <a:cs typeface="Times New Roman" panose="02020603050405020304" pitchFamily="18" charset="0"/>
              </a:rPr>
              <a:t>Cartography</a:t>
            </a:r>
            <a:r>
              <a:rPr lang="cs-CZ" sz="1600" dirty="0">
                <a:solidFill>
                  <a:schemeClr val="bg1"/>
                </a:solidFill>
                <a:latin typeface="Times New Roman" panose="02020603050405020304" pitchFamily="18" charset="0"/>
                <a:cs typeface="Times New Roman" panose="02020603050405020304" pitchFamily="18" charset="0"/>
              </a:rPr>
              <a:t> (VÚGTK</a:t>
            </a:r>
            <a:r>
              <a:rPr lang="cs-CZ" sz="1600" dirty="0" smtClean="0">
                <a:solidFill>
                  <a:schemeClr val="bg1"/>
                </a:solidFill>
                <a:latin typeface="Times New Roman" panose="02020603050405020304" pitchFamily="18" charset="0"/>
                <a:cs typeface="Times New Roman" panose="02020603050405020304" pitchFamily="18" charset="0"/>
              </a:rPr>
              <a:t>),</a:t>
            </a:r>
            <a:endParaRPr lang="en-US" sz="1600" dirty="0" smtClean="0">
              <a:solidFill>
                <a:schemeClr val="bg1"/>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defRPr/>
            </a:pPr>
            <a:r>
              <a:rPr lang="cs-CZ" sz="1600" dirty="0" smtClean="0">
                <a:solidFill>
                  <a:schemeClr val="bg1"/>
                </a:solidFill>
                <a:latin typeface="Times New Roman" panose="02020603050405020304" pitchFamily="18" charset="0"/>
                <a:cs typeface="Times New Roman" panose="02020603050405020304" pitchFamily="18" charset="0"/>
              </a:rPr>
              <a:t> </a:t>
            </a:r>
            <a:r>
              <a:rPr lang="cs-CZ" sz="1600" dirty="0">
                <a:solidFill>
                  <a:schemeClr val="bg1"/>
                </a:solidFill>
                <a:latin typeface="Times New Roman" panose="02020603050405020304" pitchFamily="18" charset="0"/>
                <a:cs typeface="Times New Roman" panose="02020603050405020304" pitchFamily="18" charset="0"/>
              </a:rPr>
              <a:t>CZ – 250 66 Zdiby </a:t>
            </a:r>
            <a:r>
              <a:rPr lang="cs-CZ" sz="1600" dirty="0" smtClean="0">
                <a:solidFill>
                  <a:schemeClr val="bg1"/>
                </a:solidFill>
                <a:latin typeface="Times New Roman" panose="02020603050405020304" pitchFamily="18" charset="0"/>
                <a:cs typeface="Times New Roman" panose="02020603050405020304" pitchFamily="18" charset="0"/>
              </a:rPr>
              <a:t>and </a:t>
            </a:r>
            <a:r>
              <a:rPr lang="cs-CZ" sz="1600" dirty="0">
                <a:solidFill>
                  <a:schemeClr val="bg1"/>
                </a:solidFill>
                <a:latin typeface="Times New Roman" panose="02020603050405020304" pitchFamily="18" charset="0"/>
                <a:cs typeface="Times New Roman" panose="02020603050405020304" pitchFamily="18" charset="0"/>
              </a:rPr>
              <a:t>TU Ostrava, CZ – 708 33 Ostrava-Poruba, Czech Republic, </a:t>
            </a:r>
            <a:r>
              <a:rPr lang="cs-CZ" sz="1600" u="sng" dirty="0" smtClean="0">
                <a:solidFill>
                  <a:schemeClr val="bg1"/>
                </a:solidFill>
                <a:latin typeface="Times New Roman" panose="02020603050405020304" pitchFamily="18" charset="0"/>
                <a:cs typeface="Times New Roman" panose="02020603050405020304" pitchFamily="18" charset="0"/>
                <a:hlinkClick r:id="rId5"/>
              </a:rPr>
              <a:t>kost@fsv.cvut.cz</a:t>
            </a:r>
            <a:endParaRPr lang="cs-CZ" sz="1600" dirty="0">
              <a:solidFill>
                <a:schemeClr val="bg1"/>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defRPr/>
            </a:pPr>
            <a:r>
              <a:rPr lang="cs-CZ" sz="1600" baseline="30000" dirty="0" smtClean="0">
                <a:solidFill>
                  <a:schemeClr val="bg1"/>
                </a:solidFill>
                <a:latin typeface="Times New Roman" panose="02020603050405020304" pitchFamily="18" charset="0"/>
                <a:cs typeface="Times New Roman" panose="02020603050405020304" pitchFamily="18" charset="0"/>
              </a:rPr>
              <a:t>3 </a:t>
            </a:r>
            <a:r>
              <a:rPr lang="fr-LU" sz="1600" dirty="0">
                <a:solidFill>
                  <a:schemeClr val="bg1"/>
                </a:solidFill>
                <a:latin typeface="Times New Roman" panose="02020603050405020304" pitchFamily="18" charset="0"/>
                <a:cs typeface="Times New Roman" panose="02020603050405020304" pitchFamily="18" charset="0"/>
              </a:rPr>
              <a:t>2801 Roesh Way, Vienna Va., 22181, </a:t>
            </a:r>
            <a:r>
              <a:rPr lang="cs-CZ" sz="1600" dirty="0">
                <a:solidFill>
                  <a:schemeClr val="bg1"/>
                </a:solidFill>
                <a:latin typeface="Times New Roman" panose="02020603050405020304" pitchFamily="18" charset="0"/>
                <a:cs typeface="Times New Roman" panose="02020603050405020304" pitchFamily="18" charset="0"/>
              </a:rPr>
              <a:t>USA; </a:t>
            </a:r>
            <a:r>
              <a:rPr lang="fr-LU" sz="1600" dirty="0">
                <a:solidFill>
                  <a:schemeClr val="bg1"/>
                </a:solidFill>
                <a:latin typeface="Times New Roman" panose="02020603050405020304" pitchFamily="18" charset="0"/>
                <a:cs typeface="Times New Roman" panose="02020603050405020304" pitchFamily="18" charset="0"/>
              </a:rPr>
              <a:t>e-mail: </a:t>
            </a:r>
            <a:r>
              <a:rPr lang="fr-LU" sz="1600" u="sng" dirty="0" smtClean="0">
                <a:solidFill>
                  <a:schemeClr val="bg1"/>
                </a:solidFill>
                <a:latin typeface="Times New Roman" panose="02020603050405020304" pitchFamily="18" charset="0"/>
                <a:cs typeface="Times New Roman" panose="02020603050405020304" pitchFamily="18" charset="0"/>
                <a:hlinkClick r:id="rId6"/>
              </a:rPr>
              <a:t>carl.wagner2@verizon.net</a:t>
            </a:r>
            <a:endParaRPr lang="fr-LU" sz="1600" u="sng" dirty="0" smtClean="0">
              <a:solidFill>
                <a:schemeClr val="bg1"/>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defRPr/>
            </a:pPr>
            <a:endParaRPr lang="fr-LU" sz="1600" u="sng" dirty="0">
              <a:latin typeface="Times New Roman" panose="02020603050405020304" pitchFamily="18" charset="0"/>
              <a:cs typeface="Times New Roman" panose="02020603050405020304" pitchFamily="18" charset="0"/>
            </a:endParaRPr>
          </a:p>
          <a:p>
            <a:pPr marL="0" indent="0" algn="ctr">
              <a:buFont typeface="Wingdings" panose="05000000000000000000" pitchFamily="2" charset="2"/>
              <a:buNone/>
              <a:defRPr/>
            </a:pPr>
            <a:r>
              <a:rPr lang="fr-LU" u="sng" dirty="0" smtClean="0">
                <a:latin typeface="Times New Roman" panose="02020603050405020304" pitchFamily="18" charset="0"/>
                <a:cs typeface="Times New Roman" panose="02020603050405020304" pitchFamily="18" charset="0"/>
              </a:rPr>
              <a:t>IUGG Prague 29 June G2</a:t>
            </a:r>
            <a:endParaRPr lang="cs-CZ" dirty="0">
              <a:latin typeface="Times New Roman" panose="02020603050405020304" pitchFamily="18" charset="0"/>
              <a:cs typeface="Times New Roman" panose="02020603050405020304" pitchFamily="18" charset="0"/>
            </a:endParaRPr>
          </a:p>
          <a:p>
            <a:pPr algn="ctr">
              <a:defRPr/>
            </a:pPr>
            <a:endParaRPr lang="cs-CZ" altLang="cs-CZ" dirty="0" smtClean="0">
              <a:latin typeface="Times New Roman" panose="02020603050405020304" pitchFamily="18" charset="0"/>
              <a:cs typeface="Times New Roman" panose="02020603050405020304" pitchFamily="18" charset="0"/>
            </a:endParaRPr>
          </a:p>
        </p:txBody>
      </p:sp>
      <p:sp>
        <p:nvSpPr>
          <p:cNvPr id="2" name="Nadpis 1"/>
          <p:cNvSpPr>
            <a:spLocks noGrp="1"/>
          </p:cNvSpPr>
          <p:nvPr>
            <p:ph type="title"/>
          </p:nvPr>
        </p:nvSpPr>
        <p:spPr/>
        <p:txBody>
          <a:bodyPr/>
          <a:lstStyle/>
          <a:p>
            <a:pPr>
              <a:defRPr/>
            </a:pP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en-US" dirty="0" smtClean="0"/>
              <a:t>Ground track density in vicinity of 31/2 repeat orbit</a:t>
            </a:r>
            <a:endParaRPr lang="cs-CZ" dirty="0"/>
          </a:p>
        </p:txBody>
      </p:sp>
      <p:pic>
        <p:nvPicPr>
          <p:cNvPr id="15363"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3113" y="760413"/>
            <a:ext cx="75438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pic>
        <p:nvPicPr>
          <p:cNvPr id="16386"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61975"/>
            <a:ext cx="857250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pic>
        <p:nvPicPr>
          <p:cNvPr id="17410"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76625"/>
            <a:ext cx="4608513"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60350"/>
            <a:ext cx="453707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pPr eaLnBrk="1" hangingPunct="1">
              <a:defRPr/>
            </a:pPr>
            <a:r>
              <a:rPr lang="en-GB" dirty="0" smtClean="0"/>
              <a:t>Orbital resonances and quality of gravity field models</a:t>
            </a:r>
            <a:endParaRPr lang="cs-CZ" dirty="0" smtClean="0"/>
          </a:p>
        </p:txBody>
      </p:sp>
      <p:sp>
        <p:nvSpPr>
          <p:cNvPr id="492547" name="Rectangle 3"/>
          <p:cNvSpPr>
            <a:spLocks noGrp="1" noChangeArrowheads="1"/>
          </p:cNvSpPr>
          <p:nvPr>
            <p:ph type="body" idx="1"/>
          </p:nvPr>
        </p:nvSpPr>
        <p:spPr>
          <a:xfrm>
            <a:off x="179388" y="1125538"/>
            <a:ext cx="3311525" cy="5400675"/>
          </a:xfrm>
          <a:noFill/>
        </p:spPr>
        <p:txBody>
          <a:bodyPr/>
          <a:lstStyle/>
          <a:p>
            <a:pPr eaLnBrk="1" hangingPunct="1">
              <a:lnSpc>
                <a:spcPct val="80000"/>
              </a:lnSpc>
            </a:pPr>
            <a:r>
              <a:rPr lang="en-GB" altLang="cs-CZ" sz="1600" dirty="0" smtClean="0"/>
              <a:t>CHAMP: </a:t>
            </a:r>
          </a:p>
          <a:p>
            <a:pPr eaLnBrk="1" hangingPunct="1">
              <a:lnSpc>
                <a:spcPct val="80000"/>
              </a:lnSpc>
              <a:buFont typeface="Wingdings" panose="05000000000000000000" pitchFamily="2" charset="2"/>
              <a:buNone/>
            </a:pPr>
            <a:r>
              <a:rPr lang="en-GB" altLang="cs-CZ" sz="1600" dirty="0" smtClean="0"/>
              <a:t>   46/3, </a:t>
            </a:r>
          </a:p>
          <a:p>
            <a:pPr eaLnBrk="1" hangingPunct="1">
              <a:lnSpc>
                <a:spcPct val="80000"/>
              </a:lnSpc>
              <a:buFont typeface="Wingdings" panose="05000000000000000000" pitchFamily="2" charset="2"/>
              <a:buNone/>
            </a:pPr>
            <a:r>
              <a:rPr lang="en-GB" altLang="cs-CZ" sz="1600" dirty="0" smtClean="0"/>
              <a:t>   31/2 (3 times), 47/3 (twice),…</a:t>
            </a:r>
          </a:p>
          <a:p>
            <a:pPr eaLnBrk="1" hangingPunct="1">
              <a:lnSpc>
                <a:spcPct val="80000"/>
              </a:lnSpc>
              <a:buFont typeface="Wingdings" panose="05000000000000000000" pitchFamily="2" charset="2"/>
              <a:buNone/>
            </a:pPr>
            <a:r>
              <a:rPr lang="en-GB" altLang="cs-CZ" sz="1600" dirty="0" smtClean="0"/>
              <a:t>   orbit manoeuvres</a:t>
            </a:r>
          </a:p>
          <a:p>
            <a:pPr eaLnBrk="1" hangingPunct="1">
              <a:lnSpc>
                <a:spcPct val="80000"/>
              </a:lnSpc>
            </a:pPr>
            <a:endParaRPr lang="en-GB" altLang="cs-CZ" sz="1600" dirty="0" smtClean="0"/>
          </a:p>
          <a:p>
            <a:pPr eaLnBrk="1" hangingPunct="1">
              <a:lnSpc>
                <a:spcPct val="80000"/>
              </a:lnSpc>
            </a:pPr>
            <a:r>
              <a:rPr lang="en-GB" altLang="cs-CZ" sz="1600" dirty="0" smtClean="0"/>
              <a:t>GRACE: 61/4, 107/7, 47/3,</a:t>
            </a:r>
          </a:p>
          <a:p>
            <a:pPr eaLnBrk="1" hangingPunct="1">
              <a:lnSpc>
                <a:spcPct val="80000"/>
              </a:lnSpc>
              <a:buFont typeface="Wingdings" panose="05000000000000000000" pitchFamily="2" charset="2"/>
              <a:buNone/>
            </a:pPr>
            <a:r>
              <a:rPr lang="en-GB" altLang="cs-CZ" sz="1600" dirty="0" smtClean="0"/>
              <a:t>   31/2,… free fall, </a:t>
            </a:r>
          </a:p>
          <a:p>
            <a:pPr lvl="1" eaLnBrk="1" hangingPunct="1">
              <a:lnSpc>
                <a:spcPct val="80000"/>
              </a:lnSpc>
            </a:pPr>
            <a:r>
              <a:rPr lang="en-GB" altLang="cs-CZ" sz="1600" dirty="0" smtClean="0"/>
              <a:t>Worse quality of monthly gravity solutions </a:t>
            </a:r>
          </a:p>
          <a:p>
            <a:pPr lvl="1" eaLnBrk="1" hangingPunct="1">
              <a:lnSpc>
                <a:spcPct val="80000"/>
              </a:lnSpc>
            </a:pPr>
            <a:endParaRPr lang="en-GB" altLang="cs-CZ" sz="1600" dirty="0" smtClean="0"/>
          </a:p>
          <a:p>
            <a:pPr eaLnBrk="1" hangingPunct="1">
              <a:lnSpc>
                <a:spcPct val="80000"/>
              </a:lnSpc>
            </a:pPr>
            <a:r>
              <a:rPr lang="en-GB" altLang="cs-CZ" sz="1600" dirty="0" smtClean="0"/>
              <a:t>GOCE: 16/1 </a:t>
            </a:r>
          </a:p>
          <a:p>
            <a:pPr lvl="1" eaLnBrk="1" hangingPunct="1">
              <a:lnSpc>
                <a:spcPct val="80000"/>
              </a:lnSpc>
            </a:pPr>
            <a:r>
              <a:rPr lang="en-GB" altLang="cs-CZ" sz="1600" dirty="0" smtClean="0"/>
              <a:t>Stable orbit altitude </a:t>
            </a:r>
          </a:p>
          <a:p>
            <a:pPr marL="358775" lvl="1" indent="0" eaLnBrk="1" hangingPunct="1">
              <a:lnSpc>
                <a:spcPct val="80000"/>
              </a:lnSpc>
              <a:buNone/>
            </a:pPr>
            <a:r>
              <a:rPr lang="en-GB" altLang="cs-CZ" sz="1600" dirty="0" smtClean="0"/>
              <a:t>  during measuring phases</a:t>
            </a:r>
          </a:p>
          <a:p>
            <a:pPr lvl="1" eaLnBrk="1" hangingPunct="1">
              <a:lnSpc>
                <a:spcPct val="80000"/>
              </a:lnSpc>
            </a:pPr>
            <a:r>
              <a:rPr lang="en-GB" altLang="cs-CZ" sz="1600" dirty="0" smtClean="0"/>
              <a:t>Avoiding gradiometer  measurements near </a:t>
            </a:r>
          </a:p>
          <a:p>
            <a:pPr marL="358775" lvl="1" indent="0" eaLnBrk="1" hangingPunct="1">
              <a:lnSpc>
                <a:spcPct val="80000"/>
              </a:lnSpc>
              <a:buNone/>
            </a:pPr>
            <a:r>
              <a:rPr lang="en-GB" altLang="cs-CZ" sz="1600" dirty="0"/>
              <a:t> </a:t>
            </a:r>
            <a:r>
              <a:rPr lang="en-GB" altLang="cs-CZ" sz="1600" dirty="0" smtClean="0"/>
              <a:t>  the 16/1 repeat orbit </a:t>
            </a:r>
          </a:p>
          <a:p>
            <a:pPr lvl="1" eaLnBrk="1" hangingPunct="1">
              <a:lnSpc>
                <a:spcPct val="80000"/>
              </a:lnSpc>
            </a:pPr>
            <a:r>
              <a:rPr lang="en-GB" altLang="cs-CZ" sz="1600" dirty="0" smtClean="0"/>
              <a:t>Sophisticated orbit </a:t>
            </a:r>
          </a:p>
          <a:p>
            <a:pPr marL="358775" lvl="1" indent="0" eaLnBrk="1" hangingPunct="1">
              <a:lnSpc>
                <a:spcPct val="80000"/>
              </a:lnSpc>
              <a:buNone/>
            </a:pPr>
            <a:r>
              <a:rPr lang="en-GB" altLang="cs-CZ" sz="1600" dirty="0" smtClean="0"/>
              <a:t>   choice and fine</a:t>
            </a:r>
          </a:p>
          <a:p>
            <a:pPr marL="358775" lvl="1" indent="0" eaLnBrk="1" hangingPunct="1">
              <a:lnSpc>
                <a:spcPct val="80000"/>
              </a:lnSpc>
              <a:buNone/>
            </a:pPr>
            <a:r>
              <a:rPr lang="en-GB" altLang="cs-CZ" sz="1600" dirty="0"/>
              <a:t> </a:t>
            </a:r>
            <a:r>
              <a:rPr lang="en-GB" altLang="cs-CZ" sz="1600" dirty="0" smtClean="0"/>
              <a:t>  orbit tuning is needed</a:t>
            </a:r>
            <a:endParaRPr lang="cs-CZ" altLang="cs-CZ" sz="1600" dirty="0" smtClean="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1125538"/>
            <a:ext cx="6184084" cy="4729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25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25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25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25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254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9254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2547">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92547">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2547">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2547">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2547">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2547">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2547">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2547">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254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rgbClr val="CCFFFF"/>
        </a:solidFill>
        <a:effectLst/>
      </p:bgPr>
    </p:bg>
    <p:spTree>
      <p:nvGrpSpPr>
        <p:cNvPr id="1" name=""/>
        <p:cNvGrpSpPr/>
        <p:nvPr/>
      </p:nvGrpSpPr>
      <p:grpSpPr>
        <a:xfrm>
          <a:off x="0" y="0"/>
          <a:ext cx="0" cy="0"/>
          <a:chOff x="0" y="0"/>
          <a:chExt cx="0" cy="0"/>
        </a:xfrm>
      </p:grpSpPr>
      <p:sp>
        <p:nvSpPr>
          <p:cNvPr id="615426" name="Rectangle 2"/>
          <p:cNvSpPr>
            <a:spLocks noChangeArrowheads="1"/>
          </p:cNvSpPr>
          <p:nvPr/>
        </p:nvSpPr>
        <p:spPr bwMode="auto">
          <a:xfrm>
            <a:off x="323850" y="908050"/>
            <a:ext cx="8569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4625" indent="-174625">
              <a:spcBef>
                <a:spcPct val="20000"/>
              </a:spcBef>
              <a:buFont typeface="Wingdings" panose="05000000000000000000" pitchFamily="2" charset="2"/>
              <a:buChar char="§"/>
              <a:tabLst>
                <a:tab pos="271463" algn="l"/>
              </a:tabLst>
              <a:defRPr>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Ø"/>
              <a:tabLst>
                <a:tab pos="271463" algn="l"/>
              </a:tabLst>
              <a:defRPr>
                <a:solidFill>
                  <a:schemeClr val="tx1"/>
                </a:solidFill>
                <a:latin typeface="Arial" panose="020B0604020202020204" pitchFamily="34" charset="0"/>
              </a:defRPr>
            </a:lvl2pPr>
            <a:lvl3pPr marL="1143000" indent="-228600">
              <a:spcBef>
                <a:spcPct val="20000"/>
              </a:spcBef>
              <a:buChar char="•"/>
              <a:tabLst>
                <a:tab pos="271463" algn="l"/>
              </a:tabLst>
              <a:defRPr>
                <a:solidFill>
                  <a:schemeClr val="tx1"/>
                </a:solidFill>
                <a:latin typeface="Arial" panose="020B0604020202020204" pitchFamily="34" charset="0"/>
              </a:defRPr>
            </a:lvl3pPr>
            <a:lvl4pPr marL="1600200" indent="-228600">
              <a:spcBef>
                <a:spcPct val="20000"/>
              </a:spcBef>
              <a:buChar char="–"/>
              <a:tabLst>
                <a:tab pos="271463" algn="l"/>
              </a:tabLst>
              <a:defRPr>
                <a:solidFill>
                  <a:schemeClr val="tx1"/>
                </a:solidFill>
                <a:latin typeface="Arial" panose="020B0604020202020204" pitchFamily="34" charset="0"/>
              </a:defRPr>
            </a:lvl4pPr>
            <a:lvl5pPr marL="2057400" indent="-228600">
              <a:spcBef>
                <a:spcPct val="20000"/>
              </a:spcBef>
              <a:buChar char="»"/>
              <a:tabLst>
                <a:tab pos="271463"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71463"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71463"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71463"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71463" algn="l"/>
              </a:tabLst>
              <a:defRPr>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cs-CZ" sz="1800"/>
              <a:t>GOCE decreased its initial altitude of 280 km to the planned measurement altitude of 254.9 km by means of free fall</a:t>
            </a:r>
            <a:endParaRPr lang="en-GB" altLang="cs-CZ" sz="1800"/>
          </a:p>
        </p:txBody>
      </p:sp>
      <p:pic>
        <p:nvPicPr>
          <p:cNvPr id="615427" name="Picture 3" descr="animace_rez_01a_hkm286_250_D001_062_Berge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28775"/>
            <a:ext cx="856932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28" name="Rectangle 4"/>
          <p:cNvSpPr>
            <a:spLocks noGrp="1" noChangeArrowheads="1"/>
          </p:cNvSpPr>
          <p:nvPr>
            <p:ph type="title"/>
          </p:nvPr>
        </p:nvSpPr>
        <p:spPr/>
        <p:txBody>
          <a:bodyPr/>
          <a:lstStyle/>
          <a:p>
            <a:pPr eaLnBrk="1" hangingPunct="1">
              <a:defRPr/>
            </a:pPr>
            <a:r>
              <a:rPr lang="en-US" smtClean="0"/>
              <a:t>GOCE groundtrack animation for the initial free-fall phase</a:t>
            </a:r>
            <a:endParaRPr lang="cs-CZ" smtClean="0"/>
          </a:p>
        </p:txBody>
      </p:sp>
      <p:sp>
        <p:nvSpPr>
          <p:cNvPr id="20485" name="TextovéPole 1"/>
          <p:cNvSpPr txBox="1">
            <a:spLocks noChangeArrowheads="1"/>
          </p:cNvSpPr>
          <p:nvPr/>
        </p:nvSpPr>
        <p:spPr bwMode="auto">
          <a:xfrm>
            <a:off x="539750" y="4941888"/>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cs-CZ" altLang="cs-CZ"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4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5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rgbClr val="6699FF"/>
        </a:solidFill>
        <a:effectLst/>
      </p:bgPr>
    </p:bg>
    <p:spTree>
      <p:nvGrpSpPr>
        <p:cNvPr id="1" name=""/>
        <p:cNvGrpSpPr/>
        <p:nvPr/>
      </p:nvGrpSpPr>
      <p:grpSpPr>
        <a:xfrm>
          <a:off x="0" y="0"/>
          <a:ext cx="0" cy="0"/>
          <a:chOff x="0" y="0"/>
          <a:chExt cx="0" cy="0"/>
        </a:xfrm>
      </p:grpSpPr>
      <p:pic>
        <p:nvPicPr>
          <p:cNvPr id="21506"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188639"/>
            <a:ext cx="7215341" cy="508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p:cNvSpPr txBox="1">
            <a:spLocks noChangeArrowheads="1"/>
          </p:cNvSpPr>
          <p:nvPr/>
        </p:nvSpPr>
        <p:spPr bwMode="auto">
          <a:xfrm>
            <a:off x="1691680" y="5281677"/>
            <a:ext cx="77406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4625" indent="-174625" algn="l" rtl="0" eaLnBrk="0" fontAlgn="base" hangingPunct="0">
              <a:spcBef>
                <a:spcPct val="20000"/>
              </a:spcBef>
              <a:spcAft>
                <a:spcPct val="0"/>
              </a:spcAft>
              <a:buFont typeface="Wingdings" panose="05000000000000000000" pitchFamily="2" charset="2"/>
              <a:buChar char="§"/>
              <a:tabLst>
                <a:tab pos="271463" algn="l"/>
              </a:tabLst>
              <a:defRPr>
                <a:solidFill>
                  <a:schemeClr val="tx1"/>
                </a:solidFill>
                <a:latin typeface="+mn-lt"/>
                <a:ea typeface="+mn-ea"/>
                <a:cs typeface="+mn-cs"/>
              </a:defRPr>
            </a:lvl1pPr>
            <a:lvl2pPr marL="528638" indent="-169863" algn="l" rtl="0" eaLnBrk="0" fontAlgn="base" hangingPunct="0">
              <a:spcBef>
                <a:spcPct val="20000"/>
              </a:spcBef>
              <a:spcAft>
                <a:spcPct val="0"/>
              </a:spcAft>
              <a:buFont typeface="Wingdings" panose="05000000000000000000" pitchFamily="2" charset="2"/>
              <a:buChar char="Ø"/>
              <a:tabLst>
                <a:tab pos="271463" algn="l"/>
              </a:tabLst>
              <a:defRPr>
                <a:solidFill>
                  <a:schemeClr val="tx1"/>
                </a:solidFill>
                <a:latin typeface="+mn-lt"/>
              </a:defRPr>
            </a:lvl2pPr>
            <a:lvl3pPr marL="809625" indent="-96838" algn="l" rtl="0" eaLnBrk="0" fontAlgn="base" hangingPunct="0">
              <a:spcBef>
                <a:spcPct val="20000"/>
              </a:spcBef>
              <a:spcAft>
                <a:spcPct val="0"/>
              </a:spcAft>
              <a:buChar char="•"/>
              <a:tabLst>
                <a:tab pos="271463" algn="l"/>
              </a:tabLst>
              <a:defRPr>
                <a:solidFill>
                  <a:schemeClr val="tx1"/>
                </a:solidFill>
                <a:latin typeface="+mn-lt"/>
              </a:defRPr>
            </a:lvl3pPr>
            <a:lvl4pPr marL="1314450" indent="-139700" algn="l" rtl="0" eaLnBrk="0" fontAlgn="base" hangingPunct="0">
              <a:spcBef>
                <a:spcPct val="20000"/>
              </a:spcBef>
              <a:spcAft>
                <a:spcPct val="0"/>
              </a:spcAft>
              <a:buChar char="–"/>
              <a:tabLst>
                <a:tab pos="271463" algn="l"/>
              </a:tabLst>
              <a:defRPr>
                <a:solidFill>
                  <a:schemeClr val="tx1"/>
                </a:solidFill>
                <a:latin typeface="+mn-lt"/>
              </a:defRPr>
            </a:lvl4pPr>
            <a:lvl5pPr marL="1722438" indent="-228600" algn="l" rtl="0" eaLnBrk="0" fontAlgn="base" hangingPunct="0">
              <a:spcBef>
                <a:spcPct val="20000"/>
              </a:spcBef>
              <a:spcAft>
                <a:spcPct val="0"/>
              </a:spcAft>
              <a:buChar char="»"/>
              <a:tabLst>
                <a:tab pos="271463" algn="l"/>
              </a:tabLst>
              <a:defRPr>
                <a:solidFill>
                  <a:schemeClr val="tx1"/>
                </a:solidFill>
                <a:latin typeface="+mn-lt"/>
              </a:defRPr>
            </a:lvl5pPr>
            <a:lvl6pPr marL="2179638" indent="-228600" algn="l" rtl="0" fontAlgn="base">
              <a:spcBef>
                <a:spcPct val="20000"/>
              </a:spcBef>
              <a:spcAft>
                <a:spcPct val="0"/>
              </a:spcAft>
              <a:buChar char="»"/>
              <a:tabLst>
                <a:tab pos="271463" algn="l"/>
              </a:tabLst>
              <a:defRPr>
                <a:solidFill>
                  <a:schemeClr val="tx1"/>
                </a:solidFill>
                <a:latin typeface="+mn-lt"/>
              </a:defRPr>
            </a:lvl6pPr>
            <a:lvl7pPr marL="2636838" indent="-228600" algn="l" rtl="0" fontAlgn="base">
              <a:spcBef>
                <a:spcPct val="20000"/>
              </a:spcBef>
              <a:spcAft>
                <a:spcPct val="0"/>
              </a:spcAft>
              <a:buChar char="»"/>
              <a:tabLst>
                <a:tab pos="271463" algn="l"/>
              </a:tabLst>
              <a:defRPr>
                <a:solidFill>
                  <a:schemeClr val="tx1"/>
                </a:solidFill>
                <a:latin typeface="+mn-lt"/>
              </a:defRPr>
            </a:lvl7pPr>
            <a:lvl8pPr marL="3094038" indent="-228600" algn="l" rtl="0" fontAlgn="base">
              <a:spcBef>
                <a:spcPct val="20000"/>
              </a:spcBef>
              <a:spcAft>
                <a:spcPct val="0"/>
              </a:spcAft>
              <a:buChar char="»"/>
              <a:tabLst>
                <a:tab pos="271463" algn="l"/>
              </a:tabLst>
              <a:defRPr>
                <a:solidFill>
                  <a:schemeClr val="tx1"/>
                </a:solidFill>
                <a:latin typeface="+mn-lt"/>
              </a:defRPr>
            </a:lvl8pPr>
            <a:lvl9pPr marL="3551238" indent="-228600" algn="l" rtl="0" fontAlgn="base">
              <a:spcBef>
                <a:spcPct val="20000"/>
              </a:spcBef>
              <a:spcAft>
                <a:spcPct val="0"/>
              </a:spcAft>
              <a:buChar char="»"/>
              <a:tabLst>
                <a:tab pos="271463" algn="l"/>
              </a:tabLst>
              <a:defRPr>
                <a:solidFill>
                  <a:schemeClr val="tx1"/>
                </a:solidFill>
                <a:latin typeface="+mn-lt"/>
              </a:defRPr>
            </a:lvl9pPr>
          </a:lstStyle>
          <a:p>
            <a:pPr eaLnBrk="1" hangingPunct="1">
              <a:defRPr/>
            </a:pPr>
            <a:r>
              <a:rPr lang="en-GB" altLang="cs-CZ" sz="1400" b="1" kern="0" dirty="0" smtClean="0">
                <a:solidFill>
                  <a:schemeClr val="accent2">
                    <a:lumMod val="75000"/>
                  </a:schemeClr>
                </a:solidFill>
              </a:rPr>
              <a:t> </a:t>
            </a:r>
            <a:r>
              <a:rPr lang="en-GB" altLang="cs-CZ" sz="1400" b="1" kern="0" dirty="0" smtClean="0">
                <a:solidFill>
                  <a:schemeClr val="accent2">
                    <a:lumMod val="75000"/>
                  </a:schemeClr>
                </a:solidFill>
                <a:latin typeface="Times New Roman" panose="02020603050405020304" pitchFamily="18" charset="0"/>
                <a:cs typeface="Times New Roman" panose="02020603050405020304" pitchFamily="18" charset="0"/>
              </a:rPr>
              <a:t>61:979     @254.9 km  mean altitude, held for about 3 years of operations</a:t>
            </a:r>
          </a:p>
          <a:p>
            <a:pPr eaLnBrk="1" hangingPunct="1">
              <a:defRPr/>
            </a:pPr>
            <a:r>
              <a:rPr lang="en-GB" altLang="cs-CZ" sz="1400" b="1" kern="0" dirty="0" smtClean="0">
                <a:solidFill>
                  <a:schemeClr val="accent2">
                    <a:lumMod val="75000"/>
                  </a:schemeClr>
                </a:solidFill>
                <a:latin typeface="Times New Roman" panose="02020603050405020304" pitchFamily="18" charset="0"/>
                <a:cs typeface="Times New Roman" panose="02020603050405020304" pitchFamily="18" charset="0"/>
              </a:rPr>
              <a:t> 62:997     @ 246 km    mean altitude, held for 1 cycle in Sep/Oct 2012</a:t>
            </a:r>
          </a:p>
          <a:p>
            <a:pPr eaLnBrk="1" hangingPunct="1">
              <a:defRPr/>
            </a:pPr>
            <a:r>
              <a:rPr lang="en-GB" altLang="cs-CZ" sz="1400" b="1" kern="0" dirty="0" smtClean="0">
                <a:solidFill>
                  <a:schemeClr val="accent2">
                    <a:lumMod val="75000"/>
                  </a:schemeClr>
                </a:solidFill>
                <a:latin typeface="Times New Roman" panose="02020603050405020304" pitchFamily="18" charset="0"/>
                <a:cs typeface="Times New Roman" panose="02020603050405020304" pitchFamily="18" charset="0"/>
              </a:rPr>
              <a:t> 67:1079   @ 240 km    mean altitude, held for 1 cycle in Dec2012/Jan2013</a:t>
            </a:r>
          </a:p>
          <a:p>
            <a:pPr eaLnBrk="1" hangingPunct="1">
              <a:defRPr/>
            </a:pPr>
            <a:r>
              <a:rPr lang="en-GB" altLang="cs-CZ" sz="1400" b="1" kern="0" dirty="0" smtClean="0">
                <a:solidFill>
                  <a:schemeClr val="accent2">
                    <a:lumMod val="75000"/>
                  </a:schemeClr>
                </a:solidFill>
                <a:latin typeface="Times New Roman" panose="02020603050405020304" pitchFamily="18" charset="0"/>
                <a:cs typeface="Times New Roman" panose="02020603050405020304" pitchFamily="18" charset="0"/>
              </a:rPr>
              <a:t> 73:1177   @ 235 km    mean altitude, held for 1 cycle in March/April 2013</a:t>
            </a:r>
          </a:p>
          <a:p>
            <a:pPr eaLnBrk="1" hangingPunct="1">
              <a:defRPr/>
            </a:pPr>
            <a:r>
              <a:rPr lang="en-GB" altLang="cs-CZ" sz="1400" b="1" kern="0" dirty="0" smtClean="0">
                <a:solidFill>
                  <a:schemeClr val="accent2">
                    <a:lumMod val="75000"/>
                  </a:schemeClr>
                </a:solidFill>
                <a:latin typeface="Times New Roman" panose="02020603050405020304" pitchFamily="18" charset="0"/>
                <a:cs typeface="Times New Roman" panose="02020603050405020304" pitchFamily="18" charset="0"/>
              </a:rPr>
              <a:t>143:2311  @ 223.9 km mean altitude, starting from early June 2013</a:t>
            </a:r>
          </a:p>
          <a:p>
            <a:pPr marL="0" indent="0" eaLnBrk="1" hangingPunct="1">
              <a:buNone/>
              <a:defRPr/>
            </a:pPr>
            <a:r>
              <a:rPr lang="en-GB" altLang="cs-CZ" sz="1400" b="1" kern="0" dirty="0" smtClean="0">
                <a:solidFill>
                  <a:schemeClr val="accent2">
                    <a:lumMod val="75000"/>
                  </a:schemeClr>
                </a:solidFill>
                <a:latin typeface="Times New Roman" panose="02020603050405020304" pitchFamily="18" charset="0"/>
                <a:cs typeface="Times New Roman" panose="02020603050405020304" pitchFamily="18" charset="0"/>
              </a:rPr>
              <a:t>					(</a:t>
            </a:r>
            <a:r>
              <a:rPr lang="en-GB" altLang="cs-CZ" sz="1400" kern="0" dirty="0" smtClean="0">
                <a:solidFill>
                  <a:schemeClr val="accent2">
                    <a:lumMod val="75000"/>
                  </a:schemeClr>
                </a:solidFill>
                <a:latin typeface="Times New Roman" panose="02020603050405020304" pitchFamily="18" charset="0"/>
                <a:cs typeface="Times New Roman" panose="02020603050405020304" pitchFamily="18" charset="0"/>
              </a:rPr>
              <a:t>Priv. </a:t>
            </a:r>
            <a:r>
              <a:rPr lang="en-GB" altLang="cs-CZ" sz="1400" kern="0" dirty="0" err="1" smtClean="0">
                <a:solidFill>
                  <a:schemeClr val="accent2">
                    <a:lumMod val="75000"/>
                  </a:schemeClr>
                </a:solidFill>
                <a:latin typeface="Times New Roman" panose="02020603050405020304" pitchFamily="18" charset="0"/>
                <a:cs typeface="Times New Roman" panose="02020603050405020304" pitchFamily="18" charset="0"/>
              </a:rPr>
              <a:t>commun</a:t>
            </a:r>
            <a:r>
              <a:rPr lang="en-GB" altLang="cs-CZ" sz="1400" kern="0" dirty="0" smtClean="0">
                <a:solidFill>
                  <a:schemeClr val="accent2">
                    <a:lumMod val="75000"/>
                  </a:schemeClr>
                </a:solidFill>
                <a:latin typeface="Times New Roman" panose="02020603050405020304" pitchFamily="18" charset="0"/>
                <a:cs typeface="Times New Roman" panose="02020603050405020304" pitchFamily="18" charset="0"/>
              </a:rPr>
              <a:t>., R. </a:t>
            </a:r>
            <a:r>
              <a:rPr lang="en-GB" altLang="cs-CZ" sz="1400" kern="0" dirty="0" err="1" smtClean="0">
                <a:solidFill>
                  <a:schemeClr val="accent2">
                    <a:lumMod val="75000"/>
                  </a:schemeClr>
                </a:solidFill>
                <a:latin typeface="Times New Roman" panose="02020603050405020304" pitchFamily="18" charset="0"/>
                <a:cs typeface="Times New Roman" panose="02020603050405020304" pitchFamily="18" charset="0"/>
              </a:rPr>
              <a:t>Floberghagen</a:t>
            </a:r>
            <a:r>
              <a:rPr lang="en-GB" altLang="cs-CZ" sz="1400" kern="0" dirty="0" smtClean="0">
                <a:solidFill>
                  <a:schemeClr val="accent2">
                    <a:lumMod val="75000"/>
                  </a:schemeClr>
                </a:solidFill>
                <a:latin typeface="Times New Roman" panose="02020603050405020304" pitchFamily="18" charset="0"/>
                <a:cs typeface="Times New Roman" panose="02020603050405020304" pitchFamily="18" charset="0"/>
              </a:rPr>
              <a:t>, 2014)</a:t>
            </a:r>
          </a:p>
          <a:p>
            <a:pPr eaLnBrk="1" hangingPunct="1">
              <a:defRPr/>
            </a:pPr>
            <a:endParaRPr lang="en-GB" altLang="cs-CZ" sz="1800" b="1" kern="0" dirty="0" smtClean="0">
              <a:solidFill>
                <a:srgbClr val="0000FF"/>
              </a:solidFill>
              <a:latin typeface="Times New Roman" panose="02020603050405020304" pitchFamily="18" charset="0"/>
              <a:cs typeface="Times New Roman" panose="02020603050405020304" pitchFamily="18" charset="0"/>
            </a:endParaRPr>
          </a:p>
          <a:p>
            <a:pPr eaLnBrk="1" hangingPunct="1">
              <a:defRPr/>
            </a:pPr>
            <a:endParaRPr lang="en-GB" altLang="cs-CZ" sz="1800" kern="0" dirty="0" smtClean="0">
              <a:latin typeface="Times New Roman" panose="02020603050405020304" pitchFamily="18" charset="0"/>
              <a:cs typeface="Times New Roman" panose="02020603050405020304" pitchFamily="18" charset="0"/>
            </a:endParaRPr>
          </a:p>
        </p:txBody>
      </p:sp>
      <p:sp>
        <p:nvSpPr>
          <p:cNvPr id="21508" name="TextovéPole 1"/>
          <p:cNvSpPr txBox="1">
            <a:spLocks noChangeArrowheads="1"/>
          </p:cNvSpPr>
          <p:nvPr/>
        </p:nvSpPr>
        <p:spPr bwMode="auto">
          <a:xfrm>
            <a:off x="0" y="549275"/>
            <a:ext cx="1174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cs-CZ" sz="2400" b="1" dirty="0">
                <a:solidFill>
                  <a:schemeClr val="bg1"/>
                </a:solidFill>
                <a:latin typeface="Times New Roman" panose="02020603050405020304" pitchFamily="18" charset="0"/>
                <a:cs typeface="Times New Roman" panose="02020603050405020304" pitchFamily="18" charset="0"/>
              </a:rPr>
              <a:t>GOCE </a:t>
            </a:r>
          </a:p>
          <a:p>
            <a:r>
              <a:rPr lang="en-US" altLang="cs-CZ" sz="2400" b="1" dirty="0">
                <a:solidFill>
                  <a:schemeClr val="bg1"/>
                </a:solidFill>
                <a:latin typeface="Times New Roman" panose="02020603050405020304" pitchFamily="18" charset="0"/>
                <a:cs typeface="Times New Roman" panose="02020603050405020304" pitchFamily="18" charset="0"/>
              </a:rPr>
              <a:t>MOPs</a:t>
            </a:r>
            <a:endParaRPr lang="cs-CZ" altLang="cs-CZ"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0" y="188913"/>
            <a:ext cx="8785225" cy="576262"/>
          </a:xfrm>
        </p:spPr>
        <p:txBody>
          <a:bodyPr/>
          <a:lstStyle/>
          <a:p>
            <a:pPr eaLnBrk="1" hangingPunct="1">
              <a:defRPr/>
            </a:pPr>
            <a:r>
              <a:rPr lang="cs-CZ" dirty="0" smtClean="0"/>
              <a:t>GRACE  </a:t>
            </a:r>
            <a:r>
              <a:rPr lang="en-US" dirty="0" smtClean="0"/>
              <a:t>low order </a:t>
            </a:r>
            <a:r>
              <a:rPr lang="cs-CZ" dirty="0" smtClean="0"/>
              <a:t>orbit </a:t>
            </a:r>
            <a:r>
              <a:rPr lang="cs-CZ" dirty="0" err="1" smtClean="0"/>
              <a:t>resonances</a:t>
            </a:r>
            <a:r>
              <a:rPr lang="cs-CZ" dirty="0" smtClean="0"/>
              <a:t> </a:t>
            </a:r>
            <a:r>
              <a:rPr lang="cs-CZ" dirty="0" err="1" smtClean="0"/>
              <a:t>encountered</a:t>
            </a:r>
            <a:endParaRPr lang="cs-CZ" dirty="0" smtClean="0"/>
          </a:p>
        </p:txBody>
      </p:sp>
      <p:pic>
        <p:nvPicPr>
          <p:cNvPr id="22531" name="Zástupný symbol pro obsah 2"/>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8313" y="908050"/>
            <a:ext cx="7551737" cy="5689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6600">
            <a:alpha val="62745"/>
          </a:srgbClr>
        </a:solidFill>
        <a:effectLst/>
      </p:bgPr>
    </p:bg>
    <p:spTree>
      <p:nvGrpSpPr>
        <p:cNvPr id="1" name=""/>
        <p:cNvGrpSpPr/>
        <p:nvPr/>
      </p:nvGrpSpPr>
      <p:grpSpPr>
        <a:xfrm>
          <a:off x="0" y="0"/>
          <a:ext cx="0" cy="0"/>
          <a:chOff x="0" y="0"/>
          <a:chExt cx="0" cy="0"/>
        </a:xfrm>
      </p:grpSpPr>
      <p:sp useBgFill="1">
        <p:nvSpPr>
          <p:cNvPr id="24578" name="TextovéPole 1"/>
          <p:cNvSpPr txBox="1">
            <a:spLocks noChangeArrowheads="1"/>
          </p:cNvSpPr>
          <p:nvPr/>
        </p:nvSpPr>
        <p:spPr bwMode="auto">
          <a:xfrm>
            <a:off x="827088" y="2133600"/>
            <a:ext cx="7632700" cy="2985433"/>
          </a:xfrm>
          <a:prstGeom prst="rect">
            <a:avLst/>
          </a:prstGeom>
          <a:ln>
            <a:noFill/>
          </a:ln>
          <a:extLst/>
        </p:spPr>
        <p:txBody>
          <a:bodyPr>
            <a:spAutoFit/>
          </a:bodyPr>
          <a:lstStyle>
            <a:lvl1pPr algn="r">
              <a:defRPr sz="3200">
                <a:solidFill>
                  <a:schemeClr val="tx1"/>
                </a:solidFill>
                <a:latin typeface="Arial" panose="020B0604020202020204" pitchFamily="34" charset="0"/>
              </a:defRPr>
            </a:lvl1pPr>
            <a:lvl2pPr marL="742950" indent="-285750" algn="r">
              <a:defRPr sz="3200">
                <a:solidFill>
                  <a:schemeClr val="tx1"/>
                </a:solidFill>
                <a:latin typeface="Arial" panose="020B0604020202020204" pitchFamily="34" charset="0"/>
              </a:defRPr>
            </a:lvl2pPr>
            <a:lvl3pPr marL="1143000" indent="-228600" algn="r">
              <a:defRPr sz="3200">
                <a:solidFill>
                  <a:schemeClr val="tx1"/>
                </a:solidFill>
                <a:latin typeface="Arial" panose="020B0604020202020204" pitchFamily="34" charset="0"/>
              </a:defRPr>
            </a:lvl3pPr>
            <a:lvl4pPr marL="1600200" indent="-228600" algn="r">
              <a:defRPr sz="3200">
                <a:solidFill>
                  <a:schemeClr val="tx1"/>
                </a:solidFill>
                <a:latin typeface="Arial" panose="020B0604020202020204" pitchFamily="34" charset="0"/>
              </a:defRPr>
            </a:lvl4pPr>
            <a:lvl5pPr marL="2057400" indent="-228600" algn="r">
              <a:defRPr sz="3200">
                <a:solidFill>
                  <a:schemeClr val="tx1"/>
                </a:solidFill>
                <a:latin typeface="Arial" panose="020B0604020202020204" pitchFamily="34" charset="0"/>
              </a:defRPr>
            </a:lvl5pPr>
            <a:lvl6pPr marL="2514600" indent="-228600" algn="r" eaLnBrk="0" fontAlgn="base" hangingPunct="0">
              <a:spcBef>
                <a:spcPct val="0"/>
              </a:spcBef>
              <a:spcAft>
                <a:spcPct val="0"/>
              </a:spcAft>
              <a:defRPr sz="3200">
                <a:solidFill>
                  <a:schemeClr val="tx1"/>
                </a:solidFill>
                <a:latin typeface="Arial" panose="020B0604020202020204" pitchFamily="34" charset="0"/>
              </a:defRPr>
            </a:lvl6pPr>
            <a:lvl7pPr marL="2971800" indent="-228600" algn="r" eaLnBrk="0" fontAlgn="base" hangingPunct="0">
              <a:spcBef>
                <a:spcPct val="0"/>
              </a:spcBef>
              <a:spcAft>
                <a:spcPct val="0"/>
              </a:spcAft>
              <a:defRPr sz="3200">
                <a:solidFill>
                  <a:schemeClr val="tx1"/>
                </a:solidFill>
                <a:latin typeface="Arial" panose="020B0604020202020204" pitchFamily="34" charset="0"/>
              </a:defRPr>
            </a:lvl7pPr>
            <a:lvl8pPr marL="3429000" indent="-228600" algn="r" eaLnBrk="0" fontAlgn="base" hangingPunct="0">
              <a:spcBef>
                <a:spcPct val="0"/>
              </a:spcBef>
              <a:spcAft>
                <a:spcPct val="0"/>
              </a:spcAft>
              <a:defRPr sz="3200">
                <a:solidFill>
                  <a:schemeClr val="tx1"/>
                </a:solidFill>
                <a:latin typeface="Arial" panose="020B0604020202020204" pitchFamily="34" charset="0"/>
              </a:defRPr>
            </a:lvl8pPr>
            <a:lvl9pPr marL="3886200" indent="-228600" algn="r" eaLnBrk="0" fontAlgn="base" hangingPunct="0">
              <a:spcBef>
                <a:spcPct val="0"/>
              </a:spcBef>
              <a:spcAft>
                <a:spcPct val="0"/>
              </a:spcAft>
              <a:defRPr sz="3200">
                <a:solidFill>
                  <a:schemeClr val="tx1"/>
                </a:solidFill>
                <a:latin typeface="Arial" panose="020B0604020202020204" pitchFamily="34" charset="0"/>
              </a:defRPr>
            </a:lvl9pPr>
          </a:lstStyle>
          <a:p>
            <a:pPr algn="l">
              <a:defRPr/>
            </a:pPr>
            <a:r>
              <a:rPr lang="en-US" altLang="cs-CZ" sz="2000" b="1" dirty="0" smtClean="0">
                <a:solidFill>
                  <a:schemeClr val="bg1"/>
                </a:solidFill>
                <a:latin typeface="Times New Roman" panose="02020603050405020304" pitchFamily="18" charset="0"/>
                <a:cs typeface="Times New Roman" panose="02020603050405020304" pitchFamily="18" charset="0"/>
              </a:rPr>
              <a:t>Summary from previous ground track plots and the 3D plot of actual  distances (densities, spacing) for GRACE (in time evolution):</a:t>
            </a:r>
          </a:p>
          <a:p>
            <a:pPr algn="l">
              <a:defRPr/>
            </a:pPr>
            <a:endParaRPr lang="en-US" altLang="cs-CZ" sz="2000" b="1" dirty="0" smtClean="0">
              <a:solidFill>
                <a:schemeClr val="bg1"/>
              </a:solidFill>
              <a:latin typeface="Times New Roman" panose="02020603050405020304" pitchFamily="18" charset="0"/>
              <a:cs typeface="Times New Roman" panose="02020603050405020304" pitchFamily="18" charset="0"/>
            </a:endParaRPr>
          </a:p>
          <a:p>
            <a:pPr algn="l">
              <a:defRPr/>
            </a:pPr>
            <a:r>
              <a:rPr lang="en-US" altLang="cs-CZ" sz="2000" b="1" dirty="0" smtClean="0">
                <a:solidFill>
                  <a:schemeClr val="bg1"/>
                </a:solidFill>
                <a:latin typeface="Times New Roman" panose="02020603050405020304" pitchFamily="18" charset="0"/>
                <a:cs typeface="Times New Roman" panose="02020603050405020304" pitchFamily="18" charset="0"/>
              </a:rPr>
              <a:t>DENSITY DEPENDS STRONGLY ON LATITUDE</a:t>
            </a:r>
          </a:p>
          <a:p>
            <a:pPr algn="l">
              <a:defRPr/>
            </a:pPr>
            <a:r>
              <a:rPr lang="en-US" altLang="cs-CZ" sz="2000" b="1" dirty="0" smtClean="0">
                <a:solidFill>
                  <a:schemeClr val="bg1"/>
                </a:solidFill>
                <a:latin typeface="Times New Roman" panose="02020603050405020304" pitchFamily="18" charset="0"/>
                <a:cs typeface="Times New Roman" panose="02020603050405020304" pitchFamily="18" charset="0"/>
              </a:rPr>
              <a:t>(in addition to dependence on </a:t>
            </a:r>
            <a:r>
              <a:rPr lang="el-GR" altLang="cs-CZ" sz="2000" b="1" dirty="0" smtClean="0">
                <a:solidFill>
                  <a:schemeClr val="bg1"/>
                </a:solidFill>
                <a:latin typeface="Times New Roman" panose="02020603050405020304" pitchFamily="18" charset="0"/>
                <a:cs typeface="Times New Roman" panose="02020603050405020304" pitchFamily="18" charset="0"/>
              </a:rPr>
              <a:t>β</a:t>
            </a:r>
            <a:r>
              <a:rPr lang="en-US" altLang="cs-CZ" sz="2000" b="1" dirty="0" smtClean="0">
                <a:solidFill>
                  <a:schemeClr val="bg1"/>
                </a:solidFill>
                <a:latin typeface="Times New Roman" panose="02020603050405020304" pitchFamily="18" charset="0"/>
                <a:cs typeface="Times New Roman" panose="02020603050405020304" pitchFamily="18" charset="0"/>
              </a:rPr>
              <a:t>)</a:t>
            </a:r>
          </a:p>
          <a:p>
            <a:pPr algn="l">
              <a:defRPr/>
            </a:pPr>
            <a:endParaRPr lang="en-US" altLang="cs-CZ" sz="2000" b="1" dirty="0" smtClean="0">
              <a:solidFill>
                <a:schemeClr val="bg1"/>
              </a:solidFill>
              <a:latin typeface="Times New Roman" panose="02020603050405020304" pitchFamily="18" charset="0"/>
              <a:cs typeface="Times New Roman" panose="02020603050405020304" pitchFamily="18" charset="0"/>
            </a:endParaRPr>
          </a:p>
          <a:p>
            <a:pPr algn="l">
              <a:defRPr/>
            </a:pPr>
            <a:r>
              <a:rPr lang="en-US" altLang="cs-CZ" sz="2000" b="1" dirty="0" smtClean="0">
                <a:solidFill>
                  <a:schemeClr val="bg1"/>
                </a:solidFill>
                <a:latin typeface="Times New Roman" panose="02020603050405020304" pitchFamily="18" charset="0"/>
                <a:cs typeface="Times New Roman" panose="02020603050405020304" pitchFamily="18" charset="0"/>
              </a:rPr>
              <a:t>Any rule for maximum degree/order of determinable harmonics for gravity field parameters or their time variations </a:t>
            </a:r>
          </a:p>
          <a:p>
            <a:pPr algn="l">
              <a:defRPr/>
            </a:pPr>
            <a:r>
              <a:rPr lang="en-US" altLang="cs-CZ" sz="2000" b="1" dirty="0" smtClean="0">
                <a:solidFill>
                  <a:schemeClr val="bg1"/>
                </a:solidFill>
                <a:latin typeface="Times New Roman" panose="02020603050405020304" pitchFamily="18" charset="0"/>
                <a:cs typeface="Times New Roman" panose="02020603050405020304" pitchFamily="18" charset="0"/>
              </a:rPr>
              <a:t>has to </a:t>
            </a:r>
            <a:r>
              <a:rPr lang="en-US" altLang="cs-CZ"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account for an effect of latitude</a:t>
            </a:r>
            <a:r>
              <a:rPr lang="en-US" altLang="cs-CZ" sz="2800" b="1" dirty="0" smtClean="0">
                <a:latin typeface="Times New Roman" panose="02020603050405020304" pitchFamily="18" charset="0"/>
                <a:cs typeface="Times New Roman" panose="02020603050405020304" pitchFamily="18" charset="0"/>
              </a:rPr>
              <a:t>!</a:t>
            </a:r>
            <a:endParaRPr lang="cs-CZ" altLang="cs-CZ" sz="2800" b="1"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endParaRPr lang="cs-CZ" dirty="0"/>
          </a:p>
        </p:txBody>
      </p:sp>
      <p:sp>
        <p:nvSpPr>
          <p:cNvPr id="3" name="TextovéPole 2"/>
          <p:cNvSpPr txBox="1">
            <a:spLocks noRot="1" noChangeAspect="1" noMove="1" noResize="1" noEditPoints="1" noAdjustHandles="1" noChangeArrowheads="1" noChangeShapeType="1" noTextEdit="1"/>
          </p:cNvSpPr>
          <p:nvPr/>
        </p:nvSpPr>
        <p:spPr>
          <a:xfrm>
            <a:off x="180182" y="332656"/>
            <a:ext cx="9688934" cy="11065209"/>
          </a:xfrm>
          <a:prstGeom prst="rect">
            <a:avLst/>
          </a:prstGeom>
          <a:blipFill rotWithShape="0">
            <a:blip r:embed="rId2"/>
            <a:stretch>
              <a:fillRect l="-692" t="-331"/>
            </a:stretch>
          </a:blipFill>
        </p:spPr>
        <p:txBody>
          <a:bodyPr/>
          <a:lstStyle/>
          <a:p>
            <a:pPr>
              <a:defRPr/>
            </a:pPr>
            <a:r>
              <a:rPr lang="cs-CZ">
                <a:no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endParaRPr lang="cs-CZ" dirty="0"/>
          </a:p>
        </p:txBody>
      </p:sp>
      <p:sp>
        <p:nvSpPr>
          <p:cNvPr id="3" name="Obdélník 2"/>
          <p:cNvSpPr>
            <a:spLocks noRot="1" noChangeAspect="1" noMove="1" noResize="1" noEditPoints="1" noAdjustHandles="1" noChangeArrowheads="1" noChangeShapeType="1" noTextEdit="1"/>
          </p:cNvSpPr>
          <p:nvPr/>
        </p:nvSpPr>
        <p:spPr>
          <a:xfrm>
            <a:off x="143508" y="332656"/>
            <a:ext cx="8856984" cy="10460749"/>
          </a:xfrm>
          <a:prstGeom prst="rect">
            <a:avLst/>
          </a:prstGeom>
          <a:blipFill rotWithShape="0">
            <a:blip r:embed="rId2"/>
            <a:stretch>
              <a:fillRect l="-758" t="-350" r="-482"/>
            </a:stretch>
          </a:blipFill>
        </p:spPr>
        <p:txBody>
          <a:bodyPr/>
          <a:lstStyle/>
          <a:p>
            <a:pPr>
              <a:defRPr/>
            </a:pPr>
            <a:r>
              <a:rPr lang="cs-CZ">
                <a:no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60363" y="3175"/>
            <a:ext cx="8785225" cy="576263"/>
          </a:xfrm>
        </p:spPr>
        <p:txBody>
          <a:bodyPr/>
          <a:lstStyle/>
          <a:p>
            <a:pPr>
              <a:defRPr/>
            </a:pPr>
            <a:r>
              <a:rPr lang="en-US" dirty="0" smtClean="0"/>
              <a:t>Abstract</a:t>
            </a:r>
            <a:endParaRPr lang="cs-CZ" dirty="0"/>
          </a:p>
        </p:txBody>
      </p:sp>
      <p:sp>
        <p:nvSpPr>
          <p:cNvPr id="6147" name="Obdélník 2"/>
          <p:cNvSpPr>
            <a:spLocks noChangeArrowheads="1"/>
          </p:cNvSpPr>
          <p:nvPr/>
        </p:nvSpPr>
        <p:spPr bwMode="auto">
          <a:xfrm>
            <a:off x="611188" y="598488"/>
            <a:ext cx="7993062" cy="67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lnSpc>
                <a:spcPct val="115000"/>
              </a:lnSpc>
              <a:spcAft>
                <a:spcPts val="500"/>
              </a:spcAft>
            </a:pPr>
            <a:r>
              <a:rPr lang="cs-CZ" altLang="cs-CZ" sz="1800">
                <a:latin typeface="Times New Roman" panose="02020603050405020304" pitchFamily="18" charset="0"/>
                <a:ea typeface="Calibri" panose="020F0502020204030204" pitchFamily="34" charset="0"/>
                <a:cs typeface="Calibri" panose="020F0502020204030204" pitchFamily="34" charset="0"/>
              </a:rPr>
              <a:t>One of the limiting factors in the determination of gravity field parameters is the spatial sampling, namely during phases when the satellite is in a repeat orbit at a low order resonance. This often happens when it is freely passing (drifting) through the atmosphere and encountering various repeat orbits or when it is not drifting but is placed into a preselected repeat orbit to perform  specific measurements. This research was triggered in 2004 by the significant but only temporary (2–3 months long) decrease of the accuracy of monthly solutions for the gravity field variations derived from GRACE. The reason for the dip was the 61/4 resonance in the GRACE orbits in autumn 2004. At this resonance, the ground track density decreased and large (mainly longitude) gaps appeared in the data-coverage of the globe. The problem of spatial sampling has been studied repeatedly and simple rules have been derived to limit the maximum order for unconstrained solutions (inversions) for  gravity field parameters or their variations. We extend this insight over all achievable latitudes and investigate the ground track density and maximum distances between subsatellite points at arbitrary latitude (specifically for CHAMP, GRACE, and resonant tuned GOCE]. We demonstrate clearly how latitude is important and affects the choice of an order resolution limit. A new order resolution rule is presented, based on the average maximum distance between subsatellite points integrated over achievable latitudes.  </a:t>
            </a:r>
            <a:endParaRPr lang="cs-CZ" altLang="cs-CZ" sz="1800">
              <a:latin typeface="Calibri" panose="020F0502020204030204" pitchFamily="34" charset="0"/>
              <a:ea typeface="Calibri" panose="020F0502020204030204" pitchFamily="34" charset="0"/>
              <a:cs typeface="Calibri" panose="020F0502020204030204" pitchFamily="34" charset="0"/>
            </a:endParaRPr>
          </a:p>
          <a:p>
            <a:pPr algn="r">
              <a:lnSpc>
                <a:spcPct val="115000"/>
              </a:lnSpc>
              <a:spcAft>
                <a:spcPts val="500"/>
              </a:spcAft>
            </a:pPr>
            <a:r>
              <a:rPr lang="cs-CZ" altLang="cs-CZ" i="1">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cs-CZ" i="1">
                <a:solidFill>
                  <a:srgbClr val="FF0000"/>
                </a:solidFill>
                <a:latin typeface="Times New Roman" panose="02020603050405020304" pitchFamily="18" charset="0"/>
                <a:ea typeface="Calibri" panose="020F0502020204030204" pitchFamily="34" charset="0"/>
                <a:cs typeface="Calibri" panose="020F0502020204030204" pitchFamily="34" charset="0"/>
              </a:rPr>
              <a:t>Abstract</a:t>
            </a:r>
            <a:endParaRPr lang="cs-CZ" altLang="cs-CZ" sz="280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26626" name="Obrázek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123825"/>
            <a:ext cx="2897187"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ovéPole 6"/>
          <p:cNvSpPr txBox="1">
            <a:spLocks noChangeArrowheads="1"/>
          </p:cNvSpPr>
          <p:nvPr/>
        </p:nvSpPr>
        <p:spPr bwMode="auto">
          <a:xfrm>
            <a:off x="4087813" y="404813"/>
            <a:ext cx="4248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cs-CZ" altLang="cs-CZ" sz="2000">
                <a:latin typeface="Times New Roman" panose="02020603050405020304" pitchFamily="18" charset="0"/>
                <a:cs typeface="Times New Roman" panose="02020603050405020304" pitchFamily="18" charset="0"/>
              </a:rPr>
              <a:t>Spherical geometry for the derivation of the distance between the ascending and descending tracks at latitude </a:t>
            </a:r>
            <a:r>
              <a:rPr lang="cs-CZ" altLang="cs-CZ" sz="2000" i="1">
                <a:latin typeface="Times New Roman" panose="02020603050405020304" pitchFamily="18" charset="0"/>
                <a:cs typeface="Times New Roman" panose="02020603050405020304" pitchFamily="18" charset="0"/>
              </a:rPr>
              <a:t>φ</a:t>
            </a:r>
            <a:r>
              <a:rPr lang="en-US" altLang="cs-CZ" sz="2000">
                <a:latin typeface="Times New Roman" panose="02020603050405020304" pitchFamily="18" charset="0"/>
                <a:cs typeface="Times New Roman" panose="02020603050405020304" pitchFamily="18" charset="0"/>
              </a:rPr>
              <a:t>:</a:t>
            </a:r>
            <a:endParaRPr lang="cs-CZ" altLang="cs-CZ" sz="2000">
              <a:latin typeface="Times New Roman" panose="02020603050405020304" pitchFamily="18" charset="0"/>
              <a:cs typeface="Times New Roman" panose="02020603050405020304" pitchFamily="18" charset="0"/>
            </a:endParaRPr>
          </a:p>
        </p:txBody>
      </p:sp>
      <p:sp>
        <p:nvSpPr>
          <p:cNvPr id="4" name="TextovéPole 3"/>
          <p:cNvSpPr txBox="1">
            <a:spLocks noRot="1" noChangeAspect="1" noMove="1" noResize="1" noEditPoints="1" noAdjustHandles="1" noChangeArrowheads="1" noChangeShapeType="1" noTextEdit="1"/>
          </p:cNvSpPr>
          <p:nvPr/>
        </p:nvSpPr>
        <p:spPr>
          <a:xfrm>
            <a:off x="4088606" y="1557920"/>
            <a:ext cx="4320480" cy="1464825"/>
          </a:xfrm>
          <a:prstGeom prst="rect">
            <a:avLst/>
          </a:prstGeom>
          <a:blipFill rotWithShape="0">
            <a:blip r:embed="rId3"/>
            <a:stretch>
              <a:fillRect l="-1554" r="-424" b="-6667"/>
            </a:stretch>
          </a:blipFill>
        </p:spPr>
        <p:txBody>
          <a:bodyPr/>
          <a:lstStyle/>
          <a:p>
            <a:pPr>
              <a:defRPr/>
            </a:pPr>
            <a:r>
              <a:rPr lang="cs-CZ">
                <a:noFill/>
              </a:rPr>
              <a:t> </a:t>
            </a:r>
          </a:p>
        </p:txBody>
      </p:sp>
      <p:sp>
        <p:nvSpPr>
          <p:cNvPr id="26629" name="TextovéPole 4"/>
          <p:cNvSpPr txBox="1">
            <a:spLocks noChangeArrowheads="1"/>
          </p:cNvSpPr>
          <p:nvPr/>
        </p:nvSpPr>
        <p:spPr bwMode="auto">
          <a:xfrm>
            <a:off x="1043608" y="3212976"/>
            <a:ext cx="917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cs-CZ" sz="2000" b="1" i="1" dirty="0">
                <a:latin typeface="Times New Roman" panose="02020603050405020304" pitchFamily="18" charset="0"/>
                <a:cs typeface="Times New Roman" panose="02020603050405020304" pitchFamily="18" charset="0"/>
              </a:rPr>
              <a:t>Step 3:</a:t>
            </a:r>
            <a:endParaRPr lang="cs-CZ" altLang="cs-CZ" sz="2000" b="1" i="1"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971600" y="3789040"/>
            <a:ext cx="6759749" cy="707886"/>
          </a:xfrm>
          <a:prstGeom prst="rect">
            <a:avLst/>
          </a:prstGeom>
          <a:noFill/>
        </p:spPr>
        <p:txBody>
          <a:bodyPr wrap="square" rtlCol="0">
            <a:spAutoFit/>
          </a:bodyPr>
          <a:lstStyle/>
          <a:p>
            <a:r>
              <a:rPr lang="en-US" sz="2000" i="1" dirty="0" smtClean="0">
                <a:latin typeface="Times New Roman" panose="02020603050405020304" pitchFamily="18" charset="0"/>
                <a:cs typeface="Times New Roman" panose="02020603050405020304" pitchFamily="18" charset="0"/>
              </a:rPr>
              <a:t>d</a:t>
            </a:r>
            <a:r>
              <a:rPr lang="en-US" sz="2000" i="1" baseline="-25000" dirty="0" smtClean="0">
                <a:latin typeface="Times New Roman" panose="02020603050405020304" pitchFamily="18" charset="0"/>
                <a:cs typeface="Times New Roman" panose="02020603050405020304" pitchFamily="18" charset="0"/>
              </a:rPr>
              <a:t>1 </a:t>
            </a:r>
            <a:r>
              <a:rPr lang="en-US" sz="2000" i="1" dirty="0" smtClean="0">
                <a:latin typeface="Times New Roman" panose="02020603050405020304" pitchFamily="18" charset="0"/>
                <a:cs typeface="Times New Roman" panose="02020603050405020304" pitchFamily="18" charset="0"/>
              </a:rPr>
              <a:t>= mod (</a:t>
            </a:r>
            <a:r>
              <a:rPr lang="en-US" sz="2000" i="1" dirty="0" err="1" smtClean="0">
                <a:latin typeface="Times New Roman" panose="02020603050405020304" pitchFamily="18" charset="0"/>
                <a:cs typeface="Times New Roman" panose="02020603050405020304" pitchFamily="18" charset="0"/>
              </a:rPr>
              <a:t>d</a:t>
            </a:r>
            <a:r>
              <a:rPr lang="en-US" sz="2000" i="1" baseline="-25000" dirty="0" err="1" smtClean="0">
                <a:latin typeface="Times New Roman" panose="02020603050405020304" pitchFamily="18" charset="0"/>
                <a:cs typeface="Times New Roman" panose="02020603050405020304" pitchFamily="18" charset="0"/>
              </a:rPr>
              <a:t>da</a:t>
            </a:r>
            <a:r>
              <a:rPr lang="en-US" sz="2000" i="1" dirty="0" smtClean="0">
                <a:latin typeface="Times New Roman" panose="02020603050405020304" pitchFamily="18" charset="0"/>
                <a:cs typeface="Times New Roman" panose="02020603050405020304" pitchFamily="18" charset="0"/>
              </a:rPr>
              <a:t>, </a:t>
            </a:r>
            <a:r>
              <a:rPr lang="el-GR" sz="2000" i="1" dirty="0" smtClean="0">
                <a:latin typeface="Times New Roman" panose="02020603050405020304" pitchFamily="18" charset="0"/>
                <a:cs typeface="Times New Roman" panose="02020603050405020304" pitchFamily="18" charset="0"/>
              </a:rPr>
              <a:t>Δ</a:t>
            </a:r>
            <a:r>
              <a:rPr lang="el-GR" sz="2000" i="1" baseline="30000" dirty="0" smtClean="0">
                <a:latin typeface="Times New Roman" panose="02020603050405020304" pitchFamily="18" charset="0"/>
                <a:cs typeface="Times New Roman" panose="02020603050405020304" pitchFamily="18" charset="0"/>
              </a:rPr>
              <a:t>α</a:t>
            </a:r>
            <a:r>
              <a:rPr lang="en-US" sz="2000" i="1" baseline="-25000" dirty="0" err="1" smtClean="0">
                <a:latin typeface="Times New Roman" panose="02020603050405020304" pitchFamily="18" charset="0"/>
                <a:cs typeface="Times New Roman" panose="02020603050405020304" pitchFamily="18" charset="0"/>
              </a:rPr>
              <a:t>asc</a:t>
            </a:r>
            <a:r>
              <a:rPr lang="en-US" sz="2000" i="1" dirty="0" smtClean="0">
                <a:latin typeface="Times New Roman" panose="02020603050405020304" pitchFamily="18" charset="0"/>
                <a:cs typeface="Times New Roman" panose="02020603050405020304" pitchFamily="18" charset="0"/>
              </a:rPr>
              <a:t>),  d</a:t>
            </a:r>
            <a:r>
              <a:rPr lang="en-US" sz="2000" i="1" baseline="-25000" dirty="0" smtClean="0">
                <a:latin typeface="Times New Roman" panose="02020603050405020304" pitchFamily="18" charset="0"/>
                <a:cs typeface="Times New Roman" panose="02020603050405020304" pitchFamily="18" charset="0"/>
              </a:rPr>
              <a:t>2</a:t>
            </a:r>
            <a:r>
              <a:rPr lang="en-US" sz="2000" i="1" dirty="0" smtClean="0">
                <a:latin typeface="Times New Roman" panose="02020603050405020304" pitchFamily="18" charset="0"/>
                <a:cs typeface="Times New Roman" panose="02020603050405020304" pitchFamily="18" charset="0"/>
              </a:rPr>
              <a:t> = </a:t>
            </a:r>
            <a:r>
              <a:rPr lang="el-GR" sz="2000" i="1" dirty="0">
                <a:latin typeface="Times New Roman" panose="02020603050405020304" pitchFamily="18" charset="0"/>
                <a:cs typeface="Times New Roman" panose="02020603050405020304" pitchFamily="18" charset="0"/>
              </a:rPr>
              <a:t>Δ</a:t>
            </a:r>
            <a:r>
              <a:rPr lang="el-GR" sz="2000" i="1" baseline="30000" dirty="0">
                <a:latin typeface="Times New Roman" panose="02020603050405020304" pitchFamily="18" charset="0"/>
                <a:cs typeface="Times New Roman" panose="02020603050405020304" pitchFamily="18" charset="0"/>
              </a:rPr>
              <a:t>α</a:t>
            </a:r>
            <a:r>
              <a:rPr lang="en-US" sz="2000" i="1" baseline="-25000" dirty="0" err="1" smtClean="0">
                <a:latin typeface="Times New Roman" panose="02020603050405020304" pitchFamily="18" charset="0"/>
                <a:cs typeface="Times New Roman" panose="02020603050405020304" pitchFamily="18" charset="0"/>
              </a:rPr>
              <a:t>asc</a:t>
            </a:r>
            <a:r>
              <a:rPr lang="en-US" sz="2000" i="1" baseline="-25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 d</a:t>
            </a:r>
            <a:r>
              <a:rPr lang="en-US" sz="2000" i="1" baseline="-25000" dirty="0" smtClean="0">
                <a:latin typeface="Times New Roman" panose="02020603050405020304" pitchFamily="18" charset="0"/>
                <a:cs typeface="Times New Roman" panose="02020603050405020304" pitchFamily="18" charset="0"/>
              </a:rPr>
              <a:t>1</a:t>
            </a:r>
            <a:r>
              <a:rPr lang="en-US" sz="2000" i="1" dirty="0" smtClean="0">
                <a:latin typeface="Times New Roman" panose="02020603050405020304" pitchFamily="18" charset="0"/>
                <a:cs typeface="Times New Roman" panose="02020603050405020304" pitchFamily="18" charset="0"/>
              </a:rPr>
              <a:t>,  </a:t>
            </a:r>
          </a:p>
          <a:p>
            <a:r>
              <a:rPr lang="en-US" sz="2000" i="1" dirty="0" err="1" smtClean="0">
                <a:latin typeface="Times New Roman" panose="02020603050405020304" pitchFamily="18" charset="0"/>
                <a:cs typeface="Times New Roman" panose="02020603050405020304" pitchFamily="18" charset="0"/>
              </a:rPr>
              <a:t>d</a:t>
            </a:r>
            <a:r>
              <a:rPr lang="en-US" sz="2000" i="1" baseline="-25000" dirty="0" err="1" smtClean="0">
                <a:latin typeface="Times New Roman" panose="02020603050405020304" pitchFamily="18" charset="0"/>
                <a:cs typeface="Times New Roman" panose="02020603050405020304" pitchFamily="18" charset="0"/>
              </a:rPr>
              <a:t>max</a:t>
            </a:r>
            <a:r>
              <a:rPr lang="en-US" sz="2000" i="1" smtClean="0">
                <a:latin typeface="Times New Roman" panose="02020603050405020304" pitchFamily="18" charset="0"/>
                <a:cs typeface="Times New Roman" panose="02020603050405020304" pitchFamily="18" charset="0"/>
              </a:rPr>
              <a:t> = max </a:t>
            </a:r>
            <a:r>
              <a:rPr lang="en-US" sz="2000" i="1" dirty="0" smtClean="0">
                <a:latin typeface="Times New Roman" panose="02020603050405020304" pitchFamily="18" charset="0"/>
                <a:cs typeface="Times New Roman" panose="02020603050405020304" pitchFamily="18" charset="0"/>
              </a:rPr>
              <a:t>(d</a:t>
            </a:r>
            <a:r>
              <a:rPr lang="en-US" sz="2000" i="1" baseline="-25000" dirty="0" smtClean="0">
                <a:latin typeface="Times New Roman" panose="02020603050405020304" pitchFamily="18" charset="0"/>
                <a:cs typeface="Times New Roman" panose="02020603050405020304" pitchFamily="18" charset="0"/>
              </a:rPr>
              <a:t>1</a:t>
            </a:r>
            <a:r>
              <a:rPr lang="en-US" sz="2000" i="1" dirty="0" smtClean="0">
                <a:latin typeface="Times New Roman" panose="02020603050405020304" pitchFamily="18" charset="0"/>
                <a:cs typeface="Times New Roman" panose="02020603050405020304" pitchFamily="18" charset="0"/>
              </a:rPr>
              <a:t>,</a:t>
            </a:r>
            <a:r>
              <a:rPr lang="en-US" sz="2000" i="1" baseline="-25000" dirty="0" smtClean="0">
                <a:latin typeface="Times New Roman" panose="02020603050405020304" pitchFamily="18" charset="0"/>
                <a:cs typeface="Times New Roman" panose="02020603050405020304" pitchFamily="18" charset="0"/>
              </a:rPr>
              <a:t> </a:t>
            </a:r>
            <a:r>
              <a:rPr lang="en-US" sz="2000" i="1" smtClean="0">
                <a:latin typeface="Times New Roman" panose="02020603050405020304" pitchFamily="18" charset="0"/>
                <a:cs typeface="Times New Roman" panose="02020603050405020304" pitchFamily="18" charset="0"/>
              </a:rPr>
              <a:t>d</a:t>
            </a:r>
            <a:r>
              <a:rPr lang="en-US" sz="2000" i="1" baseline="-25000" smtClean="0">
                <a:latin typeface="Times New Roman" panose="02020603050405020304" pitchFamily="18" charset="0"/>
                <a:cs typeface="Times New Roman" panose="02020603050405020304" pitchFamily="18" charset="0"/>
              </a:rPr>
              <a:t>2</a:t>
            </a:r>
            <a:r>
              <a:rPr lang="en-US" sz="2000" i="1" smtClean="0">
                <a:latin typeface="Times New Roman" panose="02020603050405020304" pitchFamily="18" charset="0"/>
                <a:cs typeface="Times New Roman" panose="02020603050405020304" pitchFamily="18" charset="0"/>
              </a:rPr>
              <a:t>).</a:t>
            </a:r>
            <a:endParaRPr lang="cs-CZ" sz="2000" i="1" baseline="-25000" dirty="0">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3212976"/>
            <a:ext cx="3163757" cy="3429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51520" y="476672"/>
            <a:ext cx="8785225" cy="576263"/>
          </a:xfrm>
        </p:spPr>
        <p:txBody>
          <a:bodyPr/>
          <a:lstStyle/>
          <a:p>
            <a:pPr>
              <a:defRPr/>
            </a:pPr>
            <a:r>
              <a:rPr lang="en-US" dirty="0" smtClean="0"/>
              <a:t>Theoretical  max. distances of ground tracks of GRACE </a:t>
            </a:r>
            <a:br>
              <a:rPr lang="en-US" dirty="0" smtClean="0"/>
            </a:br>
            <a:r>
              <a:rPr lang="en-US" sz="2000" dirty="0" smtClean="0"/>
              <a:t>computed by our new formula accounting for latitude</a:t>
            </a:r>
            <a:endParaRPr lang="cs-CZ" sz="2000" dirty="0"/>
          </a:p>
        </p:txBody>
      </p:sp>
      <p:pic>
        <p:nvPicPr>
          <p:cNvPr id="27651" name="Obrázek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375" y="1484313"/>
            <a:ext cx="72072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Přímá spojnice se šipkou 3"/>
          <p:cNvCxnSpPr/>
          <p:nvPr/>
        </p:nvCxnSpPr>
        <p:spPr bwMode="auto">
          <a:xfrm>
            <a:off x="395536" y="1556792"/>
            <a:ext cx="720080" cy="1152128"/>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ovéPole 4"/>
          <p:cNvSpPr txBox="1"/>
          <p:nvPr/>
        </p:nvSpPr>
        <p:spPr>
          <a:xfrm>
            <a:off x="139702" y="1149079"/>
            <a:ext cx="615874" cy="400110"/>
          </a:xfrm>
          <a:prstGeom prst="rect">
            <a:avLst/>
          </a:prstGeom>
          <a:noFill/>
        </p:spPr>
        <p:txBody>
          <a:bodyPr wrap="none" rtlCol="0">
            <a:spAutoFit/>
          </a:bodyPr>
          <a:lstStyle/>
          <a:p>
            <a:r>
              <a:rPr lang="en-US" sz="2000" b="1" i="1" dirty="0" err="1" smtClean="0">
                <a:latin typeface="Times New Roman" panose="02020603050405020304" pitchFamily="18" charset="0"/>
                <a:cs typeface="Times New Roman" panose="02020603050405020304" pitchFamily="18" charset="0"/>
              </a:rPr>
              <a:t>d</a:t>
            </a:r>
            <a:r>
              <a:rPr lang="en-US" sz="2000" b="1" i="1" baseline="-25000" dirty="0" err="1" smtClean="0">
                <a:latin typeface="Times New Roman" panose="02020603050405020304" pitchFamily="18" charset="0"/>
                <a:cs typeface="Times New Roman" panose="02020603050405020304" pitchFamily="18" charset="0"/>
              </a:rPr>
              <a:t>max</a:t>
            </a:r>
            <a:endParaRPr lang="cs-CZ" sz="2000" b="1" i="1" baseline="-25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388" y="187325"/>
            <a:ext cx="8785225" cy="576263"/>
          </a:xfrm>
        </p:spPr>
        <p:txBody>
          <a:bodyPr/>
          <a:lstStyle/>
          <a:p>
            <a:pPr>
              <a:defRPr/>
            </a:pPr>
            <a:r>
              <a:rPr lang="en-US" dirty="0" smtClean="0"/>
              <a:t>A comparison between our theory and data (case of GRACE)</a:t>
            </a:r>
            <a:endParaRPr lang="cs-CZ" dirty="0"/>
          </a:p>
        </p:txBody>
      </p:sp>
      <p:pic>
        <p:nvPicPr>
          <p:cNvPr id="28675" name="Obrázek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908050"/>
            <a:ext cx="3900488"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ovéPole 3"/>
          <p:cNvSpPr txBox="1">
            <a:spLocks noChangeArrowheads="1"/>
          </p:cNvSpPr>
          <p:nvPr/>
        </p:nvSpPr>
        <p:spPr bwMode="auto">
          <a:xfrm>
            <a:off x="5724525" y="1109663"/>
            <a:ext cx="1652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r"/>
            <a:r>
              <a:rPr lang="en-US" altLang="cs-CZ" sz="2400"/>
              <a:t>theory</a:t>
            </a:r>
            <a:endParaRPr lang="cs-CZ" altLang="cs-CZ" sz="2400"/>
          </a:p>
        </p:txBody>
      </p:sp>
      <p:sp>
        <p:nvSpPr>
          <p:cNvPr id="28677" name="TextovéPole 4"/>
          <p:cNvSpPr txBox="1">
            <a:spLocks noChangeArrowheads="1"/>
          </p:cNvSpPr>
          <p:nvPr/>
        </p:nvSpPr>
        <p:spPr bwMode="auto">
          <a:xfrm>
            <a:off x="6011863" y="4030663"/>
            <a:ext cx="1897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cs-CZ" sz="2400"/>
              <a:t>data </a:t>
            </a:r>
          </a:p>
          <a:p>
            <a:r>
              <a:rPr lang="en-US" altLang="cs-CZ" sz="2400"/>
              <a:t>(actual orbit)</a:t>
            </a:r>
            <a:endParaRPr lang="cs-CZ" altLang="cs-CZ" sz="2400"/>
          </a:p>
        </p:txBody>
      </p:sp>
      <p:pic>
        <p:nvPicPr>
          <p:cNvPr id="28678"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3660775"/>
            <a:ext cx="38989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en-US" dirty="0" smtClean="0"/>
              <a:t>The new rule accounting also for latitude</a:t>
            </a:r>
            <a:endParaRPr lang="cs-CZ" dirty="0"/>
          </a:p>
        </p:txBody>
      </p:sp>
      <p:pic>
        <p:nvPicPr>
          <p:cNvPr id="29699" name="Obrázek 2"/>
          <p:cNvPicPr>
            <a:picLocks noChangeAspect="1" noChangeArrowheads="1"/>
          </p:cNvPicPr>
          <p:nvPr/>
        </p:nvPicPr>
        <p:blipFill>
          <a:blip r:embed="rId2" cstate="print">
            <a:extLst>
              <a:ext uri="{28A0092B-C50C-407E-A947-70E740481C1C}">
                <a14:useLocalDpi xmlns:a14="http://schemas.microsoft.com/office/drawing/2010/main" val="0"/>
              </a:ext>
            </a:extLst>
          </a:blip>
          <a:srcRect l="-66" t="4984" r="-255" b="-6461"/>
          <a:stretch>
            <a:fillRect/>
          </a:stretch>
        </p:blipFill>
        <p:spPr bwMode="auto">
          <a:xfrm>
            <a:off x="231775" y="800100"/>
            <a:ext cx="34544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ovéPole 3"/>
          <p:cNvSpPr txBox="1">
            <a:spLocks noChangeArrowheads="1"/>
          </p:cNvSpPr>
          <p:nvPr/>
        </p:nvSpPr>
        <p:spPr bwMode="auto">
          <a:xfrm>
            <a:off x="3721100" y="800100"/>
            <a:ext cx="54229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cs-CZ" altLang="cs-CZ" sz="2000">
                <a:latin typeface="Times New Roman" panose="02020603050405020304" pitchFamily="18" charset="0"/>
                <a:cs typeface="Times New Roman" panose="02020603050405020304" pitchFamily="18" charset="0"/>
              </a:rPr>
              <a:t>Theoretical distance</a:t>
            </a:r>
            <a:r>
              <a:rPr lang="en-US" altLang="cs-CZ" sz="2000">
                <a:latin typeface="Times New Roman" panose="02020603050405020304" pitchFamily="18" charset="0"/>
                <a:cs typeface="Times New Roman" panose="02020603050405020304" pitchFamily="18" charset="0"/>
              </a:rPr>
              <a:t>s</a:t>
            </a:r>
            <a:r>
              <a:rPr lang="cs-CZ" altLang="cs-CZ" sz="2000">
                <a:latin typeface="Times New Roman" panose="02020603050405020304" pitchFamily="18" charset="0"/>
                <a:cs typeface="Times New Roman" panose="02020603050405020304" pitchFamily="18" charset="0"/>
              </a:rPr>
              <a:t> </a:t>
            </a:r>
            <a:r>
              <a:rPr lang="cs-CZ" altLang="cs-CZ" sz="2000" i="1">
                <a:latin typeface="Times New Roman" panose="02020603050405020304" pitchFamily="18" charset="0"/>
                <a:cs typeface="Times New Roman" panose="02020603050405020304" pitchFamily="18" charset="0"/>
              </a:rPr>
              <a:t>d</a:t>
            </a:r>
            <a:r>
              <a:rPr lang="cs-CZ" altLang="cs-CZ" sz="2000" i="1" baseline="-25000">
                <a:latin typeface="Times New Roman" panose="02020603050405020304" pitchFamily="18" charset="0"/>
                <a:cs typeface="Times New Roman" panose="02020603050405020304" pitchFamily="18" charset="0"/>
              </a:rPr>
              <a:t>max</a:t>
            </a:r>
            <a:r>
              <a:rPr lang="cs-CZ" altLang="cs-CZ" sz="2000">
                <a:latin typeface="Times New Roman" panose="02020603050405020304" pitchFamily="18" charset="0"/>
                <a:cs typeface="Times New Roman" panose="02020603050405020304" pitchFamily="18" charset="0"/>
              </a:rPr>
              <a:t> of the ground tracks for GRACE</a:t>
            </a:r>
            <a:r>
              <a:rPr lang="en-US" altLang="cs-CZ" sz="2000">
                <a:latin typeface="Times New Roman" panose="02020603050405020304" pitchFamily="18" charset="0"/>
                <a:cs typeface="Times New Roman" panose="02020603050405020304" pitchFamily="18" charset="0"/>
              </a:rPr>
              <a:t> for several important resonances.</a:t>
            </a:r>
          </a:p>
          <a:p>
            <a:endParaRPr lang="en-US" altLang="cs-CZ" sz="2000">
              <a:latin typeface="Times New Roman" panose="02020603050405020304" pitchFamily="18" charset="0"/>
              <a:cs typeface="Times New Roman" panose="02020603050405020304" pitchFamily="18" charset="0"/>
            </a:endParaRPr>
          </a:p>
          <a:p>
            <a:r>
              <a:rPr lang="en-US" altLang="cs-CZ" sz="2000">
                <a:latin typeface="Times New Roman" panose="02020603050405020304" pitchFamily="18" charset="0"/>
                <a:cs typeface="Times New Roman" panose="02020603050405020304" pitchFamily="18" charset="0"/>
              </a:rPr>
              <a:t>How to estimate a mean value of </a:t>
            </a:r>
            <a:r>
              <a:rPr lang="cs-CZ" altLang="cs-CZ" sz="2000" i="1">
                <a:latin typeface="Times New Roman" panose="02020603050405020304" pitchFamily="18" charset="0"/>
                <a:cs typeface="Times New Roman" panose="02020603050405020304" pitchFamily="18" charset="0"/>
              </a:rPr>
              <a:t>d</a:t>
            </a:r>
            <a:r>
              <a:rPr lang="cs-CZ" altLang="cs-CZ" sz="2000" i="1" baseline="-25000">
                <a:latin typeface="Times New Roman" panose="02020603050405020304" pitchFamily="18" charset="0"/>
                <a:cs typeface="Times New Roman" panose="02020603050405020304" pitchFamily="18" charset="0"/>
              </a:rPr>
              <a:t>max </a:t>
            </a:r>
            <a:r>
              <a:rPr lang="en-US" altLang="cs-CZ" sz="2000">
                <a:latin typeface="Times New Roman" panose="02020603050405020304" pitchFamily="18" charset="0"/>
                <a:cs typeface="Times New Roman" panose="02020603050405020304" pitchFamily="18" charset="0"/>
              </a:rPr>
              <a:t>over all latitudes covered by the given orbit for the given</a:t>
            </a:r>
          </a:p>
          <a:p>
            <a:r>
              <a:rPr lang="en-US" altLang="cs-CZ" sz="2000">
                <a:latin typeface="Times New Roman" panose="02020603050405020304" pitchFamily="18" charset="0"/>
                <a:cs typeface="Times New Roman" panose="02020603050405020304" pitchFamily="18" charset="0"/>
              </a:rPr>
              <a:t>resonance?</a:t>
            </a:r>
            <a:endParaRPr lang="cs-CZ" altLang="cs-CZ" sz="2000">
              <a:latin typeface="Times New Roman" panose="02020603050405020304" pitchFamily="18" charset="0"/>
              <a:cs typeface="Times New Roman" panose="02020603050405020304" pitchFamily="18" charset="0"/>
            </a:endParaRPr>
          </a:p>
        </p:txBody>
      </p:sp>
      <p:sp>
        <p:nvSpPr>
          <p:cNvPr id="5" name="TextovéPole 4"/>
          <p:cNvSpPr txBox="1">
            <a:spLocks noRot="1" noChangeAspect="1" noMove="1" noResize="1" noEditPoints="1" noAdjustHandles="1" noChangeArrowheads="1" noChangeShapeType="1" noTextEdit="1"/>
          </p:cNvSpPr>
          <p:nvPr/>
        </p:nvSpPr>
        <p:spPr>
          <a:xfrm>
            <a:off x="251520" y="3397607"/>
            <a:ext cx="8712968" cy="3969292"/>
          </a:xfrm>
          <a:prstGeom prst="rect">
            <a:avLst/>
          </a:prstGeom>
          <a:blipFill rotWithShape="0">
            <a:blip r:embed="rId3"/>
            <a:stretch>
              <a:fillRect l="-699" t="-768" r="-8462"/>
            </a:stretch>
          </a:blipFill>
        </p:spPr>
        <p:txBody>
          <a:bodyPr/>
          <a:lstStyle/>
          <a:p>
            <a:pPr>
              <a:defRPr/>
            </a:pPr>
            <a:r>
              <a:rPr lang="cs-CZ">
                <a:no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30722" name="Nadpis 1"/>
          <p:cNvSpPr>
            <a:spLocks noGrp="1"/>
          </p:cNvSpPr>
          <p:nvPr>
            <p:ph type="title"/>
          </p:nvPr>
        </p:nvSpPr>
        <p:spPr>
          <a:xfrm>
            <a:off x="179388" y="188913"/>
            <a:ext cx="8785225" cy="287337"/>
          </a:xfrm>
        </p:spPr>
        <p:txBody>
          <a:bodyPr/>
          <a:lstStyle/>
          <a:p>
            <a:r>
              <a:rPr lang="cs-CZ" altLang="cs-CZ" sz="2400" b="0" smtClean="0">
                <a:solidFill>
                  <a:schemeClr val="tx1"/>
                </a:solidFill>
                <a:effectLst/>
                <a:latin typeface="Times New Roman" panose="02020603050405020304" pitchFamily="18" charset="0"/>
                <a:cs typeface="Times New Roman" panose="02020603050405020304" pitchFamily="18" charset="0"/>
              </a:rPr>
              <a:t/>
            </a:r>
            <a:br>
              <a:rPr lang="cs-CZ" altLang="cs-CZ" sz="2400" b="0" smtClean="0">
                <a:solidFill>
                  <a:schemeClr val="tx1"/>
                </a:solidFill>
                <a:effectLst/>
                <a:latin typeface="Times New Roman" panose="02020603050405020304" pitchFamily="18" charset="0"/>
                <a:cs typeface="Times New Roman" panose="02020603050405020304" pitchFamily="18" charset="0"/>
              </a:rPr>
            </a:br>
            <a:r>
              <a:rPr lang="en-US" altLang="cs-CZ" sz="2400" b="0" smtClean="0">
                <a:solidFill>
                  <a:schemeClr val="tx1"/>
                </a:solidFill>
                <a:effectLst/>
                <a:latin typeface="Times New Roman" panose="02020603050405020304" pitchFamily="18" charset="0"/>
                <a:cs typeface="Times New Roman" panose="02020603050405020304" pitchFamily="18" charset="0"/>
              </a:rPr>
              <a:t/>
            </a:r>
            <a:br>
              <a:rPr lang="en-US" altLang="cs-CZ" sz="2400" b="0" smtClean="0">
                <a:solidFill>
                  <a:schemeClr val="tx1"/>
                </a:solidFill>
                <a:effectLst/>
                <a:latin typeface="Times New Roman" panose="02020603050405020304" pitchFamily="18" charset="0"/>
                <a:cs typeface="Times New Roman" panose="02020603050405020304" pitchFamily="18" charset="0"/>
              </a:rPr>
            </a:br>
            <a:endParaRPr lang="cs-CZ" altLang="cs-CZ" b="0" smtClean="0">
              <a:solidFill>
                <a:schemeClr val="tx1"/>
              </a:solidFill>
              <a:effectLst/>
            </a:endParaRPr>
          </a:p>
        </p:txBody>
      </p:sp>
      <p:sp>
        <p:nvSpPr>
          <p:cNvPr id="30723" name="TextovéPole 2"/>
          <p:cNvSpPr txBox="1">
            <a:spLocks noChangeArrowheads="1"/>
          </p:cNvSpPr>
          <p:nvPr/>
        </p:nvSpPr>
        <p:spPr bwMode="auto">
          <a:xfrm flipH="1">
            <a:off x="323850" y="442913"/>
            <a:ext cx="80645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cs-CZ" sz="2000">
                <a:latin typeface="Times New Roman" panose="02020603050405020304" pitchFamily="18" charset="0"/>
                <a:cs typeface="Times New Roman" panose="02020603050405020304" pitchFamily="18" charset="0"/>
              </a:rPr>
              <a:t>2. </a:t>
            </a:r>
            <a:r>
              <a:rPr lang="cs-CZ" altLang="cs-CZ" sz="2000">
                <a:latin typeface="Times New Roman" panose="02020603050405020304" pitchFamily="18" charset="0"/>
                <a:cs typeface="Times New Roman" panose="02020603050405020304" pitchFamily="18" charset="0"/>
              </a:rPr>
              <a:t> </a:t>
            </a:r>
            <a:r>
              <a:rPr lang="cs-CZ" altLang="cs-CZ" sz="2000" i="1">
                <a:latin typeface="Times New Roman" panose="02020603050405020304" pitchFamily="18" charset="0"/>
                <a:cs typeface="Times New Roman" panose="02020603050405020304" pitchFamily="18" charset="0"/>
              </a:rPr>
              <a:t>AMD</a:t>
            </a:r>
            <a:r>
              <a:rPr lang="cs-CZ" altLang="cs-CZ" sz="2000" i="1" baseline="-25000">
                <a:latin typeface="Times New Roman" panose="02020603050405020304" pitchFamily="18" charset="0"/>
                <a:cs typeface="Times New Roman" panose="02020603050405020304" pitchFamily="18" charset="0"/>
              </a:rPr>
              <a:t>max</a:t>
            </a:r>
            <a:r>
              <a:rPr lang="cs-CZ" altLang="cs-CZ" sz="2000">
                <a:latin typeface="Times New Roman" panose="02020603050405020304" pitchFamily="18" charset="0"/>
                <a:cs typeface="Times New Roman" panose="02020603050405020304" pitchFamily="18" charset="0"/>
              </a:rPr>
              <a:t> from pole to pole is:</a:t>
            </a:r>
            <a:br>
              <a:rPr lang="cs-CZ" altLang="cs-CZ" sz="2000">
                <a:latin typeface="Times New Roman" panose="02020603050405020304" pitchFamily="18" charset="0"/>
                <a:cs typeface="Times New Roman" panose="02020603050405020304" pitchFamily="18" charset="0"/>
              </a:rPr>
            </a:br>
            <a:r>
              <a:rPr lang="en-US" altLang="cs-CZ" sz="2000">
                <a:latin typeface="Times New Roman" panose="02020603050405020304" pitchFamily="18" charset="0"/>
                <a:cs typeface="Times New Roman" panose="02020603050405020304" pitchFamily="18" charset="0"/>
              </a:rPr>
              <a:t/>
            </a:r>
            <a:br>
              <a:rPr lang="en-US" altLang="cs-CZ" sz="2000">
                <a:latin typeface="Times New Roman" panose="02020603050405020304" pitchFamily="18" charset="0"/>
                <a:cs typeface="Times New Roman" panose="02020603050405020304" pitchFamily="18" charset="0"/>
              </a:rPr>
            </a:br>
            <a:r>
              <a:rPr lang="cs-CZ" altLang="cs-CZ" sz="2000">
                <a:latin typeface="Times New Roman" panose="02020603050405020304" pitchFamily="18" charset="0"/>
                <a:cs typeface="Times New Roman" panose="02020603050405020304" pitchFamily="18" charset="0"/>
              </a:rPr>
              <a:t> </a:t>
            </a:r>
            <a:r>
              <a:rPr lang="en-US" altLang="cs-CZ" sz="2000">
                <a:latin typeface="Times New Roman" panose="02020603050405020304" pitchFamily="18" charset="0"/>
                <a:cs typeface="Times New Roman" panose="02020603050405020304" pitchFamily="18" charset="0"/>
              </a:rPr>
              <a:t>                                   </a:t>
            </a:r>
            <a:r>
              <a:rPr lang="cs-CZ" altLang="cs-CZ" sz="2000">
                <a:latin typeface="Times New Roman" panose="02020603050405020304" pitchFamily="18" charset="0"/>
                <a:cs typeface="Times New Roman" panose="02020603050405020304" pitchFamily="18" charset="0"/>
              </a:rPr>
              <a:t>AMD</a:t>
            </a:r>
            <a:r>
              <a:rPr lang="cs-CZ" altLang="cs-CZ" sz="2000" baseline="-25000">
                <a:latin typeface="Times New Roman" panose="02020603050405020304" pitchFamily="18" charset="0"/>
                <a:cs typeface="Times New Roman" panose="02020603050405020304" pitchFamily="18" charset="0"/>
              </a:rPr>
              <a:t>max</a:t>
            </a:r>
            <a:r>
              <a:rPr lang="cs-CZ" altLang="cs-CZ" sz="2000">
                <a:latin typeface="Times New Roman" panose="02020603050405020304" pitchFamily="18" charset="0"/>
                <a:cs typeface="Times New Roman" panose="02020603050405020304" pitchFamily="18" charset="0"/>
              </a:rPr>
              <a:t> =IMD</a:t>
            </a:r>
            <a:r>
              <a:rPr lang="cs-CZ" altLang="cs-CZ" sz="2000" baseline="-25000">
                <a:latin typeface="Times New Roman" panose="02020603050405020304" pitchFamily="18" charset="0"/>
                <a:cs typeface="Times New Roman" panose="02020603050405020304" pitchFamily="18" charset="0"/>
              </a:rPr>
              <a:t>max</a:t>
            </a:r>
            <a:r>
              <a:rPr lang="cs-CZ" altLang="cs-CZ" sz="2000">
                <a:latin typeface="Times New Roman" panose="02020603050405020304" pitchFamily="18" charset="0"/>
                <a:cs typeface="Times New Roman" panose="02020603050405020304" pitchFamily="18" charset="0"/>
              </a:rPr>
              <a:t>/π = 4R/β                                                           </a:t>
            </a:r>
          </a:p>
          <a:p>
            <a:r>
              <a:rPr lang="cs-CZ" altLang="cs-CZ" sz="2000">
                <a:latin typeface="Times New Roman" panose="02020603050405020304" pitchFamily="18" charset="0"/>
                <a:cs typeface="Times New Roman" panose="02020603050405020304" pitchFamily="18" charset="0"/>
              </a:rPr>
              <a:t>and half this for </a:t>
            </a:r>
            <a:r>
              <a:rPr lang="cs-CZ" altLang="cs-CZ" sz="2000" i="1">
                <a:latin typeface="Times New Roman" panose="02020603050405020304" pitchFamily="18" charset="0"/>
                <a:cs typeface="Times New Roman" panose="02020603050405020304" pitchFamily="18" charset="0"/>
              </a:rPr>
              <a:t>AMD</a:t>
            </a:r>
            <a:r>
              <a:rPr lang="cs-CZ" altLang="cs-CZ" sz="2000" i="1" baseline="-25000">
                <a:latin typeface="Times New Roman" panose="02020603050405020304" pitchFamily="18" charset="0"/>
                <a:cs typeface="Times New Roman" panose="02020603050405020304" pitchFamily="18" charset="0"/>
              </a:rPr>
              <a:t>min</a:t>
            </a:r>
            <a:r>
              <a:rPr lang="cs-CZ" altLang="cs-CZ" sz="2000">
                <a:latin typeface="Times New Roman" panose="02020603050405020304" pitchFamily="18" charset="0"/>
                <a:cs typeface="Times New Roman" panose="02020603050405020304" pitchFamily="18" charset="0"/>
              </a:rPr>
              <a:t>:</a:t>
            </a:r>
          </a:p>
          <a:p>
            <a:r>
              <a:rPr lang="cs-CZ" altLang="cs-CZ" sz="2000">
                <a:latin typeface="Times New Roman" panose="02020603050405020304" pitchFamily="18" charset="0"/>
                <a:cs typeface="Times New Roman" panose="02020603050405020304" pitchFamily="18" charset="0"/>
              </a:rPr>
              <a:t>                                     AMD</a:t>
            </a:r>
            <a:r>
              <a:rPr lang="cs-CZ" altLang="cs-CZ" sz="2000" baseline="-25000">
                <a:latin typeface="Times New Roman" panose="02020603050405020304" pitchFamily="18" charset="0"/>
                <a:cs typeface="Times New Roman" panose="02020603050405020304" pitchFamily="18" charset="0"/>
              </a:rPr>
              <a:t>min</a:t>
            </a:r>
            <a:r>
              <a:rPr lang="cs-CZ" altLang="cs-CZ" sz="2000" i="1">
                <a:latin typeface="Times New Roman" panose="02020603050405020304" pitchFamily="18" charset="0"/>
                <a:cs typeface="Times New Roman" panose="02020603050405020304" pitchFamily="18" charset="0"/>
              </a:rPr>
              <a:t>=</a:t>
            </a:r>
            <a:r>
              <a:rPr lang="cs-CZ" altLang="cs-CZ" sz="2000">
                <a:latin typeface="Times New Roman" panose="02020603050405020304" pitchFamily="18" charset="0"/>
                <a:cs typeface="Times New Roman" panose="02020603050405020304" pitchFamily="18" charset="0"/>
              </a:rPr>
              <a:t>IMD</a:t>
            </a:r>
            <a:r>
              <a:rPr lang="cs-CZ" altLang="cs-CZ" sz="2000" baseline="-25000">
                <a:latin typeface="Times New Roman" panose="02020603050405020304" pitchFamily="18" charset="0"/>
                <a:cs typeface="Times New Roman" panose="02020603050405020304" pitchFamily="18" charset="0"/>
              </a:rPr>
              <a:t>min</a:t>
            </a:r>
            <a:r>
              <a:rPr lang="cs-CZ" altLang="cs-CZ" sz="2000">
                <a:latin typeface="Times New Roman" panose="02020603050405020304" pitchFamily="18" charset="0"/>
                <a:cs typeface="Times New Roman" panose="02020603050405020304" pitchFamily="18" charset="0"/>
              </a:rPr>
              <a:t>/π = 2R/β. </a:t>
            </a:r>
            <a:endParaRPr lang="en-US" altLang="cs-CZ" sz="2000">
              <a:latin typeface="Times New Roman" panose="02020603050405020304" pitchFamily="18" charset="0"/>
              <a:cs typeface="Times New Roman" panose="02020603050405020304" pitchFamily="18" charset="0"/>
            </a:endParaRPr>
          </a:p>
          <a:p>
            <a:endParaRPr lang="en-US" altLang="cs-CZ" sz="2000">
              <a:latin typeface="Times New Roman" panose="02020603050405020304" pitchFamily="18" charset="0"/>
              <a:cs typeface="Times New Roman" panose="02020603050405020304" pitchFamily="18" charset="0"/>
            </a:endParaRPr>
          </a:p>
          <a:p>
            <a:r>
              <a:rPr lang="en-US" altLang="cs-CZ" sz="2000">
                <a:latin typeface="Times New Roman" panose="02020603050405020304" pitchFamily="18" charset="0"/>
                <a:cs typeface="Times New Roman" panose="02020603050405020304" pitchFamily="18" charset="0"/>
              </a:rPr>
              <a:t>3. </a:t>
            </a:r>
          </a:p>
          <a:p>
            <a:r>
              <a:rPr lang="cs-CZ" altLang="cs-CZ" sz="2000">
                <a:latin typeface="Times New Roman" panose="02020603050405020304" pitchFamily="18" charset="0"/>
                <a:cs typeface="Times New Roman" panose="02020603050405020304" pitchFamily="18" charset="0"/>
              </a:rPr>
              <a:t>The two extremes of </a:t>
            </a:r>
            <a:r>
              <a:rPr lang="cs-CZ" altLang="cs-CZ" sz="2000" i="1">
                <a:latin typeface="Times New Roman" panose="02020603050405020304" pitchFamily="18" charset="0"/>
                <a:cs typeface="Times New Roman" panose="02020603050405020304" pitchFamily="18" charset="0"/>
              </a:rPr>
              <a:t>M</a:t>
            </a:r>
            <a:r>
              <a:rPr lang="cs-CZ" altLang="cs-CZ" sz="2000" i="1" baseline="-25000">
                <a:latin typeface="Times New Roman" panose="02020603050405020304" pitchFamily="18" charset="0"/>
                <a:cs typeface="Times New Roman" panose="02020603050405020304" pitchFamily="18" charset="0"/>
              </a:rPr>
              <a:t>max</a:t>
            </a:r>
            <a:r>
              <a:rPr lang="cs-CZ" altLang="cs-CZ" sz="2000" i="1">
                <a:latin typeface="Times New Roman" panose="02020603050405020304" pitchFamily="18" charset="0"/>
                <a:cs typeface="Times New Roman" panose="02020603050405020304" pitchFamily="18" charset="0"/>
              </a:rPr>
              <a:t>,</a:t>
            </a:r>
            <a:r>
              <a:rPr lang="cs-CZ" altLang="cs-CZ" sz="2000">
                <a:latin typeface="Times New Roman" panose="02020603050405020304" pitchFamily="18" charset="0"/>
                <a:cs typeface="Times New Roman" panose="02020603050405020304" pitchFamily="18" charset="0"/>
              </a:rPr>
              <a:t> </a:t>
            </a:r>
            <a:r>
              <a:rPr lang="cs-CZ" altLang="cs-CZ" sz="2000" i="1">
                <a:latin typeface="Times New Roman" panose="02020603050405020304" pitchFamily="18" charset="0"/>
                <a:cs typeface="Times New Roman" panose="02020603050405020304" pitchFamily="18" charset="0"/>
              </a:rPr>
              <a:t>β</a:t>
            </a:r>
            <a:r>
              <a:rPr lang="cs-CZ" altLang="cs-CZ" sz="2000">
                <a:latin typeface="Times New Roman" panose="02020603050405020304" pitchFamily="18" charset="0"/>
                <a:cs typeface="Times New Roman" panose="02020603050405020304" pitchFamily="18" charset="0"/>
              </a:rPr>
              <a:t> and </a:t>
            </a:r>
            <a:r>
              <a:rPr lang="cs-CZ" altLang="cs-CZ" sz="2000" i="1">
                <a:latin typeface="Times New Roman" panose="02020603050405020304" pitchFamily="18" charset="0"/>
                <a:cs typeface="Times New Roman" panose="02020603050405020304" pitchFamily="18" charset="0"/>
              </a:rPr>
              <a:t>β</a:t>
            </a:r>
            <a:r>
              <a:rPr lang="cs-CZ" altLang="cs-CZ" sz="2000">
                <a:latin typeface="Times New Roman" panose="02020603050405020304" pitchFamily="18" charset="0"/>
                <a:cs typeface="Times New Roman" panose="02020603050405020304" pitchFamily="18" charset="0"/>
              </a:rPr>
              <a:t>/2, suggest the simple formulae for </a:t>
            </a:r>
            <a:r>
              <a:rPr lang="cs-CZ" altLang="cs-CZ" sz="2000" i="1">
                <a:latin typeface="Times New Roman" panose="02020603050405020304" pitchFamily="18" charset="0"/>
                <a:cs typeface="Times New Roman" panose="02020603050405020304" pitchFamily="18" charset="0"/>
              </a:rPr>
              <a:t>M</a:t>
            </a:r>
            <a:r>
              <a:rPr lang="cs-CZ" altLang="cs-CZ" sz="2000" i="1" baseline="-25000">
                <a:latin typeface="Times New Roman" panose="02020603050405020304" pitchFamily="18" charset="0"/>
                <a:cs typeface="Times New Roman" panose="02020603050405020304" pitchFamily="18" charset="0"/>
              </a:rPr>
              <a:t>max</a:t>
            </a:r>
            <a:r>
              <a:rPr lang="cs-CZ" altLang="cs-CZ" sz="2000">
                <a:latin typeface="Times New Roman" panose="02020603050405020304" pitchFamily="18" charset="0"/>
                <a:cs typeface="Times New Roman" panose="02020603050405020304" pitchFamily="18" charset="0"/>
              </a:rPr>
              <a:t> as a linear function of </a:t>
            </a:r>
            <a:r>
              <a:rPr lang="cs-CZ" altLang="cs-CZ" sz="2000" i="1">
                <a:latin typeface="Times New Roman" panose="02020603050405020304" pitchFamily="18" charset="0"/>
                <a:cs typeface="Times New Roman" panose="02020603050405020304" pitchFamily="18" charset="0"/>
              </a:rPr>
              <a:t>AMD</a:t>
            </a:r>
            <a:r>
              <a:rPr lang="cs-CZ" altLang="cs-CZ" sz="2000">
                <a:latin typeface="Times New Roman" panose="02020603050405020304" pitchFamily="18" charset="0"/>
                <a:cs typeface="Times New Roman" panose="02020603050405020304" pitchFamily="18" charset="0"/>
              </a:rPr>
              <a:t> (note the negative ratio </a:t>
            </a:r>
            <a:r>
              <a:rPr lang="cs-CZ" altLang="cs-CZ" sz="2000" i="1">
                <a:latin typeface="Times New Roman" panose="02020603050405020304" pitchFamily="18" charset="0"/>
                <a:cs typeface="Times New Roman" panose="02020603050405020304" pitchFamily="18" charset="0"/>
              </a:rPr>
              <a:t>M</a:t>
            </a:r>
            <a:r>
              <a:rPr lang="cs-CZ" altLang="cs-CZ" sz="2000" i="1" baseline="-25000">
                <a:latin typeface="Times New Roman" panose="02020603050405020304" pitchFamily="18" charset="0"/>
                <a:cs typeface="Times New Roman" panose="02020603050405020304" pitchFamily="18" charset="0"/>
              </a:rPr>
              <a:t>max</a:t>
            </a:r>
            <a:r>
              <a:rPr lang="cs-CZ" altLang="cs-CZ" sz="2000" i="1">
                <a:latin typeface="Times New Roman" panose="02020603050405020304" pitchFamily="18" charset="0"/>
                <a:cs typeface="Times New Roman" panose="02020603050405020304" pitchFamily="18" charset="0"/>
              </a:rPr>
              <a:t>/AMD</a:t>
            </a:r>
            <a:r>
              <a:rPr lang="cs-CZ" altLang="cs-CZ" sz="2000">
                <a:latin typeface="Times New Roman" panose="02020603050405020304" pitchFamily="18" charset="0"/>
                <a:cs typeface="Times New Roman" panose="02020603050405020304" pitchFamily="18" charset="0"/>
              </a:rPr>
              <a:t> forecast above):</a:t>
            </a:r>
            <a:r>
              <a:rPr lang="cs-CZ" altLang="cs-CZ" sz="2000" b="1" i="1">
                <a:latin typeface="Times New Roman" panose="02020603050405020304" pitchFamily="18" charset="0"/>
                <a:cs typeface="Times New Roman" panose="02020603050405020304" pitchFamily="18" charset="0"/>
              </a:rPr>
              <a:t> </a:t>
            </a:r>
            <a:endParaRPr lang="cs-CZ" altLang="cs-CZ" sz="2000">
              <a:latin typeface="Times New Roman" panose="02020603050405020304" pitchFamily="18" charset="0"/>
              <a:cs typeface="Times New Roman" panose="02020603050405020304" pitchFamily="18" charset="0"/>
            </a:endParaRPr>
          </a:p>
          <a:p>
            <a:r>
              <a:rPr lang="cs-CZ" altLang="cs-CZ" sz="2000" b="1" i="1">
                <a:latin typeface="Times New Roman" panose="02020603050405020304" pitchFamily="18" charset="0"/>
                <a:cs typeface="Times New Roman" panose="02020603050405020304" pitchFamily="18" charset="0"/>
              </a:rPr>
              <a:t> </a:t>
            </a:r>
            <a:endParaRPr lang="cs-CZ" altLang="cs-CZ" sz="2000">
              <a:latin typeface="Times New Roman" panose="02020603050405020304" pitchFamily="18" charset="0"/>
              <a:cs typeface="Times New Roman" panose="02020603050405020304" pitchFamily="18" charset="0"/>
            </a:endParaRPr>
          </a:p>
          <a:p>
            <a:r>
              <a:rPr lang="cs-CZ" altLang="cs-CZ" sz="2000" b="1" i="1">
                <a:latin typeface="Times New Roman" panose="02020603050405020304" pitchFamily="18" charset="0"/>
                <a:cs typeface="Times New Roman" panose="02020603050405020304" pitchFamily="18" charset="0"/>
              </a:rPr>
              <a:t>                                  </a:t>
            </a:r>
            <a:r>
              <a:rPr lang="cs-CZ" altLang="cs-CZ" sz="2000" b="1">
                <a:latin typeface="Times New Roman" panose="02020603050405020304" pitchFamily="18" charset="0"/>
                <a:cs typeface="Times New Roman" panose="02020603050405020304" pitchFamily="18" charset="0"/>
              </a:rPr>
              <a:t> M</a:t>
            </a:r>
            <a:r>
              <a:rPr lang="cs-CZ" altLang="cs-CZ" sz="2000" b="1" baseline="-25000">
                <a:latin typeface="Times New Roman" panose="02020603050405020304" pitchFamily="18" charset="0"/>
                <a:cs typeface="Times New Roman" panose="02020603050405020304" pitchFamily="18" charset="0"/>
              </a:rPr>
              <a:t>max</a:t>
            </a:r>
            <a:r>
              <a:rPr lang="cs-CZ" altLang="cs-CZ" sz="2000" b="1">
                <a:latin typeface="Times New Roman" panose="02020603050405020304" pitchFamily="18" charset="0"/>
                <a:cs typeface="Times New Roman" panose="02020603050405020304" pitchFamily="18" charset="0"/>
              </a:rPr>
              <a:t> = (β/2) [3 – β </a:t>
            </a:r>
            <a:r>
              <a:rPr lang="cs-CZ" altLang="cs-CZ" sz="2000" b="1" i="1">
                <a:latin typeface="Times New Roman" panose="02020603050405020304" pitchFamily="18" charset="0"/>
                <a:cs typeface="Times New Roman" panose="02020603050405020304" pitchFamily="18" charset="0"/>
              </a:rPr>
              <a:t>AMD</a:t>
            </a:r>
            <a:r>
              <a:rPr lang="cs-CZ" altLang="cs-CZ" sz="2000" b="1">
                <a:latin typeface="Times New Roman" panose="02020603050405020304" pitchFamily="18" charset="0"/>
                <a:cs typeface="Times New Roman" panose="02020603050405020304" pitchFamily="18" charset="0"/>
              </a:rPr>
              <a:t>/(2R)].                                                         </a:t>
            </a:r>
          </a:p>
          <a:p>
            <a:r>
              <a:rPr lang="cs-CZ" altLang="cs-CZ" sz="2000">
                <a:latin typeface="Times New Roman" panose="02020603050405020304" pitchFamily="18" charset="0"/>
                <a:cs typeface="Times New Roman" panose="02020603050405020304" pitchFamily="18" charset="0"/>
              </a:rPr>
              <a:t> </a:t>
            </a:r>
          </a:p>
          <a:p>
            <a:r>
              <a:rPr lang="cs-CZ" altLang="cs-CZ" sz="2000">
                <a:latin typeface="Times New Roman" panose="02020603050405020304" pitchFamily="18" charset="0"/>
                <a:cs typeface="Times New Roman" panose="02020603050405020304" pitchFamily="18" charset="0"/>
              </a:rPr>
              <a:t>When </a:t>
            </a:r>
            <a:r>
              <a:rPr lang="cs-CZ" altLang="cs-CZ" sz="2000" i="1">
                <a:latin typeface="Times New Roman" panose="02020603050405020304" pitchFamily="18" charset="0"/>
                <a:cs typeface="Times New Roman" panose="02020603050405020304" pitchFamily="18" charset="0"/>
              </a:rPr>
              <a:t>AMD = AMD</a:t>
            </a:r>
            <a:r>
              <a:rPr lang="cs-CZ" altLang="cs-CZ" sz="2000" i="1" baseline="-25000">
                <a:latin typeface="Times New Roman" panose="02020603050405020304" pitchFamily="18" charset="0"/>
                <a:cs typeface="Times New Roman" panose="02020603050405020304" pitchFamily="18" charset="0"/>
              </a:rPr>
              <a:t>min</a:t>
            </a:r>
            <a:r>
              <a:rPr lang="cs-CZ" altLang="cs-CZ" sz="2000" i="1">
                <a:latin typeface="Times New Roman" panose="02020603050405020304" pitchFamily="18" charset="0"/>
                <a:cs typeface="Times New Roman" panose="02020603050405020304" pitchFamily="18" charset="0"/>
              </a:rPr>
              <a:t>=2R/β</a:t>
            </a:r>
            <a:r>
              <a:rPr lang="cs-CZ" altLang="cs-CZ" sz="2000">
                <a:latin typeface="Times New Roman" panose="02020603050405020304" pitchFamily="18" charset="0"/>
                <a:cs typeface="Times New Roman" panose="02020603050405020304" pitchFamily="18" charset="0"/>
              </a:rPr>
              <a:t>,</a:t>
            </a:r>
            <a:r>
              <a:rPr lang="cs-CZ" altLang="cs-CZ" sz="2000" i="1">
                <a:latin typeface="Times New Roman" panose="02020603050405020304" pitchFamily="18" charset="0"/>
                <a:cs typeface="Times New Roman" panose="02020603050405020304" pitchFamily="18" charset="0"/>
              </a:rPr>
              <a:t> M</a:t>
            </a:r>
            <a:r>
              <a:rPr lang="cs-CZ" altLang="cs-CZ" sz="2000" i="1" baseline="-25000">
                <a:latin typeface="Times New Roman" panose="02020603050405020304" pitchFamily="18" charset="0"/>
                <a:cs typeface="Times New Roman" panose="02020603050405020304" pitchFamily="18" charset="0"/>
              </a:rPr>
              <a:t>max</a:t>
            </a:r>
            <a:r>
              <a:rPr lang="cs-CZ" altLang="cs-CZ" sz="2000" i="1">
                <a:latin typeface="Times New Roman" panose="02020603050405020304" pitchFamily="18" charset="0"/>
                <a:cs typeface="Times New Roman" panose="02020603050405020304" pitchFamily="18" charset="0"/>
              </a:rPr>
              <a:t> = β </a:t>
            </a:r>
            <a:r>
              <a:rPr lang="cs-CZ" altLang="cs-CZ" sz="2000">
                <a:latin typeface="Times New Roman" panose="02020603050405020304" pitchFamily="18" charset="0"/>
                <a:cs typeface="Times New Roman" panose="02020603050405020304" pitchFamily="18" charset="0"/>
              </a:rPr>
              <a:t>(one extreme for Nyquist pole to pole coverage). Similarly, when </a:t>
            </a:r>
            <a:r>
              <a:rPr lang="cs-CZ" altLang="cs-CZ" sz="2000" i="1">
                <a:latin typeface="Times New Roman" panose="02020603050405020304" pitchFamily="18" charset="0"/>
                <a:cs typeface="Times New Roman" panose="02020603050405020304" pitchFamily="18" charset="0"/>
              </a:rPr>
              <a:t>AMD = AMD</a:t>
            </a:r>
            <a:r>
              <a:rPr lang="cs-CZ" altLang="cs-CZ" sz="2000" i="1" baseline="-25000">
                <a:latin typeface="Times New Roman" panose="02020603050405020304" pitchFamily="18" charset="0"/>
                <a:cs typeface="Times New Roman" panose="02020603050405020304" pitchFamily="18" charset="0"/>
              </a:rPr>
              <a:t>max</a:t>
            </a:r>
            <a:r>
              <a:rPr lang="cs-CZ" altLang="cs-CZ" sz="2000" i="1">
                <a:latin typeface="Times New Roman" panose="02020603050405020304" pitchFamily="18" charset="0"/>
                <a:cs typeface="Times New Roman" panose="02020603050405020304" pitchFamily="18" charset="0"/>
              </a:rPr>
              <a:t>=4R/β</a:t>
            </a:r>
            <a:r>
              <a:rPr lang="cs-CZ" altLang="cs-CZ" sz="2000">
                <a:latin typeface="Times New Roman" panose="02020603050405020304" pitchFamily="18" charset="0"/>
                <a:cs typeface="Times New Roman" panose="02020603050405020304" pitchFamily="18" charset="0"/>
              </a:rPr>
              <a:t>,</a:t>
            </a:r>
            <a:r>
              <a:rPr lang="cs-CZ" altLang="cs-CZ" sz="2000" i="1">
                <a:latin typeface="Times New Roman" panose="02020603050405020304" pitchFamily="18" charset="0"/>
                <a:cs typeface="Times New Roman" panose="02020603050405020304" pitchFamily="18" charset="0"/>
              </a:rPr>
              <a:t>  M</a:t>
            </a:r>
            <a:r>
              <a:rPr lang="cs-CZ" altLang="cs-CZ" sz="2000" i="1" baseline="-25000">
                <a:latin typeface="Times New Roman" panose="02020603050405020304" pitchFamily="18" charset="0"/>
                <a:cs typeface="Times New Roman" panose="02020603050405020304" pitchFamily="18" charset="0"/>
              </a:rPr>
              <a:t>max </a:t>
            </a:r>
            <a:r>
              <a:rPr lang="cs-CZ" altLang="cs-CZ" sz="2000" i="1">
                <a:latin typeface="Times New Roman" panose="02020603050405020304" pitchFamily="18" charset="0"/>
                <a:cs typeface="Times New Roman" panose="02020603050405020304" pitchFamily="18" charset="0"/>
              </a:rPr>
              <a:t>= β/2</a:t>
            </a:r>
            <a:r>
              <a:rPr lang="cs-CZ" altLang="cs-CZ" sz="2000">
                <a:latin typeface="Times New Roman" panose="02020603050405020304" pitchFamily="18" charset="0"/>
                <a:cs typeface="Times New Roman" panose="02020603050405020304" pitchFamily="18" charset="0"/>
              </a:rPr>
              <a:t>  (the other extreme for Nyquist coverage).</a:t>
            </a:r>
            <a:endParaRPr lang="en-US" altLang="cs-CZ" sz="2000">
              <a:latin typeface="Times New Roman" panose="02020603050405020304" pitchFamily="18" charset="0"/>
              <a:cs typeface="Times New Roman" panose="02020603050405020304" pitchFamily="18" charset="0"/>
            </a:endParaRPr>
          </a:p>
          <a:p>
            <a:endParaRPr lang="en-US" altLang="cs-CZ" sz="2000">
              <a:latin typeface="Times New Roman" panose="02020603050405020304" pitchFamily="18" charset="0"/>
              <a:cs typeface="Times New Roman" panose="02020603050405020304" pitchFamily="18" charset="0"/>
            </a:endParaRPr>
          </a:p>
          <a:p>
            <a:r>
              <a:rPr lang="en-US" altLang="cs-CZ" sz="2000">
                <a:latin typeface="Times New Roman" panose="02020603050405020304" pitchFamily="18" charset="0"/>
                <a:cs typeface="Times New Roman" panose="02020603050405020304" pitchFamily="18" charset="0"/>
              </a:rPr>
              <a:t>Next figure shows </a:t>
            </a:r>
            <a:r>
              <a:rPr lang="cs-CZ" altLang="cs-CZ" sz="2000" i="1">
                <a:latin typeface="Times New Roman" panose="02020603050405020304" pitchFamily="18" charset="0"/>
                <a:cs typeface="Times New Roman" panose="02020603050405020304" pitchFamily="18" charset="0"/>
              </a:rPr>
              <a:t>M</a:t>
            </a:r>
            <a:r>
              <a:rPr lang="cs-CZ" altLang="cs-CZ" sz="2000" i="1" baseline="-25000">
                <a:latin typeface="Times New Roman" panose="02020603050405020304" pitchFamily="18" charset="0"/>
                <a:cs typeface="Times New Roman" panose="02020603050405020304" pitchFamily="18" charset="0"/>
              </a:rPr>
              <a:t>ma</a:t>
            </a:r>
            <a:r>
              <a:rPr lang="cs-CZ" altLang="cs-CZ" sz="2000" baseline="-25000">
                <a:latin typeface="Times New Roman" panose="02020603050405020304" pitchFamily="18" charset="0"/>
                <a:cs typeface="Times New Roman" panose="02020603050405020304" pitchFamily="18" charset="0"/>
              </a:rPr>
              <a:t>x</a:t>
            </a:r>
            <a:r>
              <a:rPr lang="cs-CZ" altLang="cs-CZ" sz="2000">
                <a:latin typeface="Times New Roman" panose="02020603050405020304" pitchFamily="18" charset="0"/>
                <a:cs typeface="Times New Roman" panose="02020603050405020304" pitchFamily="18" charset="0"/>
              </a:rPr>
              <a:t> </a:t>
            </a:r>
            <a:r>
              <a:rPr lang="en-US" altLang="cs-CZ" sz="2000">
                <a:latin typeface="Times New Roman" panose="02020603050405020304" pitchFamily="18" charset="0"/>
                <a:cs typeface="Times New Roman" panose="02020603050405020304" pitchFamily="18" charset="0"/>
              </a:rPr>
              <a:t>for selected resonances of CHAMP and GRACE.</a:t>
            </a:r>
          </a:p>
          <a:p>
            <a:endParaRPr lang="cs-CZ" altLang="cs-CZ"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endParaRPr lang="cs-CZ" dirty="0"/>
          </a:p>
        </p:txBody>
      </p:sp>
      <p:pic>
        <p:nvPicPr>
          <p:cNvPr id="31747" name="Obrázek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777875"/>
            <a:ext cx="6916737"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2519264" y="6211669"/>
            <a:ext cx="6624736" cy="646331"/>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Filled symbols have (alpha, beta) of the same parity, </a:t>
            </a:r>
          </a:p>
          <a:p>
            <a:r>
              <a:rPr lang="en-US" sz="1800" dirty="0" smtClean="0">
                <a:latin typeface="Times New Roman" panose="02020603050405020304" pitchFamily="18" charset="0"/>
                <a:cs typeface="Times New Roman" panose="02020603050405020304" pitchFamily="18" charset="0"/>
              </a:rPr>
              <a:t>Klokocnik et al, </a:t>
            </a:r>
            <a:r>
              <a:rPr lang="en-US" sz="1800" smtClean="0">
                <a:latin typeface="Times New Roman" panose="02020603050405020304" pitchFamily="18" charset="0"/>
                <a:cs typeface="Times New Roman" panose="02020603050405020304" pitchFamily="18" charset="0"/>
              </a:rPr>
              <a:t>ASR 2015,  publ. </a:t>
            </a:r>
            <a:r>
              <a:rPr lang="en-US" sz="1800" dirty="0" smtClean="0">
                <a:latin typeface="Times New Roman" panose="02020603050405020304" pitchFamily="18" charset="0"/>
                <a:cs typeface="Times New Roman" panose="02020603050405020304" pitchFamily="18" charset="0"/>
              </a:rPr>
              <a:t>on line</a:t>
            </a:r>
            <a:endParaRPr lang="cs-CZ" sz="1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25">
          <a:fgClr>
            <a:srgbClr val="3399FF"/>
          </a:fgClr>
          <a:bgClr>
            <a:schemeClr val="bg1"/>
          </a:bgClr>
        </a:pattFill>
        <a:effectLst/>
      </p:bgPr>
    </p:bg>
    <p:spTree>
      <p:nvGrpSpPr>
        <p:cNvPr id="1" name=""/>
        <p:cNvGrpSpPr/>
        <p:nvPr/>
      </p:nvGrpSpPr>
      <p:grpSpPr>
        <a:xfrm>
          <a:off x="0" y="0"/>
          <a:ext cx="0" cy="0"/>
          <a:chOff x="0" y="0"/>
          <a:chExt cx="0" cy="0"/>
        </a:xfrm>
      </p:grpSpPr>
      <p:sp>
        <p:nvSpPr>
          <p:cNvPr id="2" name="TextovéPole 1"/>
          <p:cNvSpPr txBox="1"/>
          <p:nvPr/>
        </p:nvSpPr>
        <p:spPr>
          <a:xfrm>
            <a:off x="827584" y="764704"/>
            <a:ext cx="8279831" cy="5293757"/>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Strong resonance 31/2 in the official GRACE team products</a:t>
            </a:r>
            <a:br>
              <a:rPr lang="en-US" sz="2400" b="1"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resonance 31/2 caused problems to nominal Level-2 </a:t>
            </a:r>
            <a:r>
              <a:rPr lang="en-US" sz="2400" dirty="0" smtClean="0">
                <a:latin typeface="Times New Roman" panose="02020603050405020304" pitchFamily="18" charset="0"/>
                <a:cs typeface="Times New Roman" panose="02020603050405020304" pitchFamily="18" charset="0"/>
              </a:rPr>
              <a:t>GRACE</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products for February 2015. </a:t>
            </a: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problem also affected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January and March 2015 solutions.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For example, the Feb 2014 monthly gravity fields produced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by </a:t>
            </a:r>
            <a:r>
              <a:rPr lang="en-US" sz="2400" dirty="0">
                <a:latin typeface="Times New Roman" panose="02020603050405020304" pitchFamily="18" charset="0"/>
                <a:cs typeface="Times New Roman" panose="02020603050405020304" pitchFamily="18" charset="0"/>
              </a:rPr>
              <a:t>CSR are limited to:</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 standard 60x60 solution where more aggressive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than </a:t>
            </a:r>
            <a:r>
              <a:rPr lang="en-US" sz="2400" dirty="0">
                <a:latin typeface="Times New Roman" panose="02020603050405020304" pitchFamily="18" charset="0"/>
                <a:cs typeface="Times New Roman" panose="02020603050405020304" pitchFamily="18" charset="0"/>
              </a:rPr>
              <a:t>normal post-processing may be required.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Additionally, a deviant 60x30 product for experimental use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is </a:t>
            </a:r>
            <a:r>
              <a:rPr lang="en-US" sz="2400" dirty="0">
                <a:latin typeface="Times New Roman" panose="02020603050405020304" pitchFamily="18" charset="0"/>
                <a:cs typeface="Times New Roman" panose="02020603050405020304" pitchFamily="18" charset="0"/>
              </a:rPr>
              <a:t>provided too.</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No 96x96 solution will be generated and delivered.</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Source: GRACE SDS Newsletter for February 2015)</a:t>
            </a:r>
            <a:endParaRPr 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079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825" y="115888"/>
            <a:ext cx="8785225" cy="576262"/>
          </a:xfrm>
        </p:spPr>
        <p:txBody>
          <a:bodyPr/>
          <a:lstStyle/>
          <a:p>
            <a:pPr>
              <a:defRPr/>
            </a:pPr>
            <a:r>
              <a:rPr lang="en-US" dirty="0" smtClean="0"/>
              <a:t>Conclusion</a:t>
            </a:r>
            <a:endParaRPr lang="cs-CZ" dirty="0"/>
          </a:p>
        </p:txBody>
      </p:sp>
      <p:sp>
        <p:nvSpPr>
          <p:cNvPr id="3" name="TextovéPole 2"/>
          <p:cNvSpPr txBox="1"/>
          <p:nvPr/>
        </p:nvSpPr>
        <p:spPr>
          <a:xfrm>
            <a:off x="684213" y="692150"/>
            <a:ext cx="7920037" cy="7170738"/>
          </a:xfrm>
          <a:prstGeom prst="rect">
            <a:avLst/>
          </a:prstGeom>
          <a:gradFill>
            <a:gsLst>
              <a:gs pos="0">
                <a:schemeClr val="accent1">
                  <a:lumMod val="5000"/>
                  <a:lumOff val="95000"/>
                </a:schemeClr>
              </a:gs>
              <a:gs pos="100000">
                <a:srgbClr val="3366FF"/>
              </a:gs>
              <a:gs pos="66000">
                <a:schemeClr val="accent1">
                  <a:lumMod val="45000"/>
                  <a:lumOff val="55000"/>
                </a:schemeClr>
              </a:gs>
              <a:gs pos="100000">
                <a:schemeClr val="accent1">
                  <a:lumMod val="30000"/>
                  <a:lumOff val="70000"/>
                </a:schemeClr>
              </a:gs>
            </a:gsLst>
            <a:lin ang="5400000" scaled="1"/>
          </a:gradFill>
        </p:spPr>
        <p:txBody>
          <a:bodyPr>
            <a:spAutoFit/>
          </a:bodyPr>
          <a:lstStyle/>
          <a:p>
            <a:pPr>
              <a:defRPr/>
            </a:pPr>
            <a:r>
              <a:rPr lang="en-US" sz="2000" dirty="0">
                <a:latin typeface="Times New Roman" panose="02020603050405020304" pitchFamily="18" charset="0"/>
                <a:cs typeface="Times New Roman" panose="02020603050405020304" pitchFamily="18" charset="0"/>
              </a:rPr>
              <a:t>Previous rules for maximum order to which gravity field parameters or their variations should be solved</a:t>
            </a:r>
            <a:endParaRPr lang="en-US" sz="2000" i="1" dirty="0">
              <a:latin typeface="Times New Roman" panose="02020603050405020304" pitchFamily="18" charset="0"/>
              <a:cs typeface="Times New Roman" panose="02020603050405020304" pitchFamily="18" charset="0"/>
            </a:endParaRPr>
          </a:p>
          <a:p>
            <a:pPr>
              <a:defRPr/>
            </a:pPr>
            <a:r>
              <a:rPr lang="en-US" sz="2000" dirty="0">
                <a:latin typeface="Times New Roman" panose="02020603050405020304" pitchFamily="18" charset="0"/>
                <a:cs typeface="Times New Roman" panose="02020603050405020304" pitchFamily="18" charset="0"/>
              </a:rPr>
              <a:t> </a:t>
            </a:r>
            <a:r>
              <a:rPr lang="en-US" altLang="cs-CZ" sz="2000" b="1" dirty="0">
                <a:solidFill>
                  <a:schemeClr val="accent2"/>
                </a:solidFill>
                <a:latin typeface="Times New Roman" panose="02020603050405020304" pitchFamily="18" charset="0"/>
                <a:cs typeface="Times New Roman" panose="02020603050405020304" pitchFamily="18" charset="0"/>
              </a:rPr>
              <a:t>                        (1)   </a:t>
            </a:r>
            <a:r>
              <a:rPr lang="el-GR" altLang="cs-CZ" sz="2000" b="1" dirty="0">
                <a:solidFill>
                  <a:schemeClr val="accent2"/>
                </a:solidFill>
                <a:latin typeface="Times New Roman" panose="02020603050405020304" pitchFamily="18" charset="0"/>
                <a:cs typeface="Times New Roman" panose="02020603050405020304" pitchFamily="18" charset="0"/>
              </a:rPr>
              <a:t>β</a:t>
            </a:r>
            <a:r>
              <a:rPr lang="en-GB" altLang="cs-CZ" sz="2000" b="1" dirty="0">
                <a:solidFill>
                  <a:schemeClr val="accent2"/>
                </a:solidFill>
                <a:latin typeface="Times New Roman" panose="02020603050405020304" pitchFamily="18" charset="0"/>
                <a:cs typeface="Times New Roman" panose="02020603050405020304" pitchFamily="18" charset="0"/>
              </a:rPr>
              <a:t>/2 </a:t>
            </a:r>
            <a:r>
              <a:rPr lang="en-GB" altLang="cs-CZ" sz="2000" dirty="0">
                <a:latin typeface="Times New Roman" panose="02020603050405020304" pitchFamily="18" charset="0"/>
                <a:cs typeface="Times New Roman" panose="02020603050405020304" pitchFamily="18" charset="0"/>
              </a:rPr>
              <a:t>Wagner et al (2006) </a:t>
            </a:r>
          </a:p>
          <a:p>
            <a:pPr>
              <a:defRPr/>
            </a:pPr>
            <a:r>
              <a:rPr lang="en-GB" altLang="cs-CZ" sz="2000" b="1" dirty="0">
                <a:solidFill>
                  <a:schemeClr val="accent2"/>
                </a:solidFill>
                <a:latin typeface="Times New Roman" panose="02020603050405020304" pitchFamily="18" charset="0"/>
                <a:cs typeface="Times New Roman" panose="02020603050405020304" pitchFamily="18" charset="0"/>
              </a:rPr>
              <a:t>                   </a:t>
            </a:r>
            <a:r>
              <a:rPr lang="en-GB" altLang="cs-CZ" sz="2000" dirty="0">
                <a:latin typeface="Times New Roman" panose="02020603050405020304" pitchFamily="18" charset="0"/>
                <a:cs typeface="Times New Roman" panose="02020603050405020304" pitchFamily="18" charset="0"/>
              </a:rPr>
              <a:t>or</a:t>
            </a:r>
            <a:r>
              <a:rPr lang="en-GB" altLang="cs-CZ" sz="2000" b="1" dirty="0">
                <a:solidFill>
                  <a:schemeClr val="accent2"/>
                </a:solidFill>
                <a:latin typeface="Times New Roman" panose="02020603050405020304" pitchFamily="18" charset="0"/>
                <a:cs typeface="Times New Roman" panose="02020603050405020304" pitchFamily="18" charset="0"/>
              </a:rPr>
              <a:t> (2)    </a:t>
            </a:r>
            <a:r>
              <a:rPr lang="el-GR" altLang="cs-CZ" sz="2000" b="1" dirty="0">
                <a:solidFill>
                  <a:schemeClr val="accent2"/>
                </a:solidFill>
                <a:latin typeface="Times New Roman" panose="02020603050405020304" pitchFamily="18" charset="0"/>
                <a:cs typeface="Times New Roman" panose="02020603050405020304" pitchFamily="18" charset="0"/>
              </a:rPr>
              <a:t>β</a:t>
            </a:r>
            <a:r>
              <a:rPr lang="en-GB" alt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Colombo’s</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Nyquist</a:t>
            </a:r>
            <a:r>
              <a:rPr lang="cs-CZ" sz="2000" dirty="0">
                <a:latin typeface="Times New Roman" panose="02020603050405020304" pitchFamily="18" charset="0"/>
                <a:cs typeface="Times New Roman" panose="02020603050405020304" pitchFamily="18" charset="0"/>
              </a:rPr>
              <a:t>-type) rule </a:t>
            </a:r>
            <a:r>
              <a:rPr lang="en-GB" altLang="cs-CZ" sz="2000" dirty="0">
                <a:latin typeface="Times New Roman" panose="02020603050405020304" pitchFamily="18" charset="0"/>
                <a:cs typeface="Times New Roman" panose="02020603050405020304" pitchFamily="18" charset="0"/>
              </a:rPr>
              <a:t> </a:t>
            </a:r>
          </a:p>
          <a:p>
            <a:pPr>
              <a:defRPr/>
            </a:pPr>
            <a:r>
              <a:rPr lang="en-GB" altLang="cs-CZ" sz="2000" dirty="0">
                <a:latin typeface="Times New Roman" panose="02020603050405020304" pitchFamily="18" charset="0"/>
                <a:cs typeface="Times New Roman" panose="02020603050405020304" pitchFamily="18" charset="0"/>
              </a:rPr>
              <a:t>                   or </a:t>
            </a:r>
            <a:r>
              <a:rPr lang="en-US" altLang="cs-CZ" sz="2000" b="1" dirty="0">
                <a:solidFill>
                  <a:schemeClr val="accent2"/>
                </a:solidFill>
                <a:latin typeface="Times New Roman" panose="02020603050405020304" pitchFamily="18" charset="0"/>
                <a:cs typeface="Times New Roman" panose="02020603050405020304" pitchFamily="18" charset="0"/>
              </a:rPr>
              <a:t> 3)   (</a:t>
            </a:r>
            <a:r>
              <a:rPr lang="el-GR" altLang="cs-CZ" sz="2000" b="1" dirty="0">
                <a:solidFill>
                  <a:schemeClr val="accent2"/>
                </a:solidFill>
                <a:latin typeface="Times New Roman" panose="02020603050405020304" pitchFamily="18" charset="0"/>
                <a:cs typeface="Times New Roman" panose="02020603050405020304" pitchFamily="18" charset="0"/>
              </a:rPr>
              <a:t>β</a:t>
            </a:r>
            <a:r>
              <a:rPr lang="en-GB" altLang="cs-CZ" sz="2000" b="1" dirty="0">
                <a:solidFill>
                  <a:schemeClr val="accent2"/>
                </a:solidFill>
                <a:latin typeface="Times New Roman" panose="02020603050405020304" pitchFamily="18" charset="0"/>
                <a:cs typeface="Times New Roman" panose="02020603050405020304" pitchFamily="18" charset="0"/>
              </a:rPr>
              <a:t>/2 </a:t>
            </a:r>
            <a:r>
              <a:rPr lang="en-GB" altLang="cs-CZ" sz="2000" dirty="0">
                <a:latin typeface="Times New Roman" panose="02020603050405020304" pitchFamily="18" charset="0"/>
                <a:cs typeface="Times New Roman" panose="02020603050405020304" pitchFamily="18" charset="0"/>
              </a:rPr>
              <a:t>or</a:t>
            </a:r>
            <a:r>
              <a:rPr lang="en-GB" altLang="cs-CZ" sz="2000" b="1" dirty="0">
                <a:solidFill>
                  <a:schemeClr val="accent2"/>
                </a:solidFill>
                <a:latin typeface="Times New Roman" panose="02020603050405020304" pitchFamily="18" charset="0"/>
                <a:cs typeface="Times New Roman" panose="02020603050405020304" pitchFamily="18" charset="0"/>
              </a:rPr>
              <a:t> </a:t>
            </a:r>
            <a:r>
              <a:rPr lang="el-GR" altLang="cs-CZ" sz="2000" b="1" dirty="0">
                <a:solidFill>
                  <a:schemeClr val="accent2"/>
                </a:solidFill>
                <a:latin typeface="Times New Roman" panose="02020603050405020304" pitchFamily="18" charset="0"/>
                <a:cs typeface="Times New Roman" panose="02020603050405020304" pitchFamily="18" charset="0"/>
              </a:rPr>
              <a:t>β</a:t>
            </a:r>
            <a:r>
              <a:rPr lang="en-US" altLang="cs-CZ" sz="2000" b="1" dirty="0">
                <a:solidFill>
                  <a:schemeClr val="accent2"/>
                </a:solidFill>
                <a:latin typeface="Times New Roman" panose="02020603050405020304" pitchFamily="18" charset="0"/>
                <a:cs typeface="Times New Roman" panose="02020603050405020304" pitchFamily="18" charset="0"/>
              </a:rPr>
              <a:t>) </a:t>
            </a:r>
            <a:r>
              <a:rPr lang="en-GB" altLang="cs-CZ" sz="2000" dirty="0">
                <a:latin typeface="Times New Roman" panose="02020603050405020304" pitchFamily="18" charset="0"/>
                <a:cs typeface="Times New Roman" panose="02020603050405020304" pitchFamily="18" charset="0"/>
              </a:rPr>
              <a:t> when (</a:t>
            </a:r>
            <a:r>
              <a:rPr lang="el-GR" altLang="cs-CZ" sz="2000" b="1" dirty="0">
                <a:solidFill>
                  <a:srgbClr val="3333FF"/>
                </a:solidFill>
                <a:latin typeface="Times New Roman" panose="02020603050405020304" pitchFamily="18" charset="0"/>
                <a:cs typeface="Times New Roman" panose="02020603050405020304" pitchFamily="18" charset="0"/>
              </a:rPr>
              <a:t>β</a:t>
            </a:r>
            <a:r>
              <a:rPr lang="en-GB" altLang="cs-CZ" sz="2000" b="1" dirty="0">
                <a:solidFill>
                  <a:srgbClr val="3333FF"/>
                </a:solidFill>
                <a:latin typeface="Times New Roman" panose="02020603050405020304" pitchFamily="18" charset="0"/>
                <a:cs typeface="Times New Roman" panose="02020603050405020304" pitchFamily="18" charset="0"/>
              </a:rPr>
              <a:t> –</a:t>
            </a:r>
            <a:r>
              <a:rPr lang="el-GR" altLang="cs-CZ" sz="2000" b="1" dirty="0">
                <a:solidFill>
                  <a:srgbClr val="3333FF"/>
                </a:solidFill>
                <a:latin typeface="Times New Roman" panose="02020603050405020304" pitchFamily="18" charset="0"/>
                <a:cs typeface="Times New Roman" panose="02020603050405020304" pitchFamily="18" charset="0"/>
              </a:rPr>
              <a:t>α</a:t>
            </a:r>
            <a:r>
              <a:rPr lang="en-US" altLang="cs-CZ" sz="2000" dirty="0">
                <a:latin typeface="Times New Roman" panose="02020603050405020304" pitchFamily="18" charset="0"/>
                <a:cs typeface="Times New Roman" panose="02020603050405020304" pitchFamily="18" charset="0"/>
              </a:rPr>
              <a:t>) is even/odd, respectively</a:t>
            </a:r>
          </a:p>
          <a:p>
            <a:pPr>
              <a:defRPr/>
            </a:pPr>
            <a:r>
              <a:rPr lang="en-US" altLang="cs-CZ" sz="2000" dirty="0">
                <a:latin typeface="Times New Roman" panose="02020603050405020304" pitchFamily="18" charset="0"/>
                <a:cs typeface="Times New Roman" panose="02020603050405020304" pitchFamily="18" charset="0"/>
              </a:rPr>
              <a:t>                                      (</a:t>
            </a:r>
            <a:r>
              <a:rPr lang="en-US" altLang="cs-CZ" sz="2000" dirty="0" err="1">
                <a:latin typeface="Times New Roman" panose="02020603050405020304" pitchFamily="18" charset="0"/>
                <a:cs typeface="Times New Roman" panose="02020603050405020304" pitchFamily="18" charset="0"/>
              </a:rPr>
              <a:t>Weigelt</a:t>
            </a:r>
            <a:r>
              <a:rPr lang="en-US" altLang="cs-CZ" sz="2000" dirty="0">
                <a:latin typeface="Times New Roman" panose="02020603050405020304" pitchFamily="18" charset="0"/>
                <a:cs typeface="Times New Roman" panose="02020603050405020304" pitchFamily="18" charset="0"/>
              </a:rPr>
              <a:t> et al, 2009).   </a:t>
            </a:r>
          </a:p>
          <a:p>
            <a:pPr>
              <a:defRPr/>
            </a:pPr>
            <a:r>
              <a:rPr lang="en-US" sz="2000" dirty="0">
                <a:latin typeface="Times New Roman" panose="02020603050405020304" pitchFamily="18" charset="0"/>
                <a:cs typeface="Times New Roman" panose="02020603050405020304" pitchFamily="18" charset="0"/>
              </a:rPr>
              <a:t>did not account for latitude. But the resolvability limit strongly depends on LATITUDE (see theory above). This was ignored by all old rules.</a:t>
            </a:r>
          </a:p>
          <a:p>
            <a:pPr>
              <a:defRPr/>
            </a:pPr>
            <a:endParaRPr lang="en-US" sz="2000" dirty="0">
              <a:latin typeface="Times New Roman" panose="02020603050405020304" pitchFamily="18" charset="0"/>
              <a:cs typeface="Times New Roman" panose="02020603050405020304" pitchFamily="18" charset="0"/>
            </a:endParaRPr>
          </a:p>
          <a:p>
            <a:pPr>
              <a:defRPr/>
            </a:pPr>
            <a:r>
              <a:rPr lang="en-US" sz="2000" dirty="0">
                <a:latin typeface="Times New Roman" panose="02020603050405020304" pitchFamily="18" charset="0"/>
                <a:cs typeface="Times New Roman" panose="02020603050405020304" pitchFamily="18" charset="0"/>
              </a:rPr>
              <a:t>The new rule</a:t>
            </a:r>
            <a:r>
              <a:rPr lang="en-US" sz="2000" b="1" dirty="0">
                <a:latin typeface="Times New Roman" panose="02020603050405020304" pitchFamily="18" charset="0"/>
                <a:cs typeface="Times New Roman" panose="02020603050405020304" pitchFamily="18" charset="0"/>
              </a:rPr>
              <a:t> </a:t>
            </a:r>
            <a:r>
              <a:rPr lang="cs-CZ" sz="2000" b="1" dirty="0" err="1">
                <a:solidFill>
                  <a:srgbClr val="3333FF"/>
                </a:solidFill>
                <a:latin typeface="Times New Roman" panose="02020603050405020304" pitchFamily="18" charset="0"/>
                <a:cs typeface="Times New Roman" panose="02020603050405020304" pitchFamily="18" charset="0"/>
              </a:rPr>
              <a:t>M</a:t>
            </a:r>
            <a:r>
              <a:rPr lang="cs-CZ" sz="2000" b="1" baseline="-25000" dirty="0" err="1">
                <a:solidFill>
                  <a:srgbClr val="3333FF"/>
                </a:solidFill>
                <a:latin typeface="Times New Roman" panose="02020603050405020304" pitchFamily="18" charset="0"/>
                <a:cs typeface="Times New Roman" panose="02020603050405020304" pitchFamily="18" charset="0"/>
              </a:rPr>
              <a:t>max</a:t>
            </a:r>
            <a:r>
              <a:rPr lang="cs-CZ" sz="2000" b="1" dirty="0">
                <a:solidFill>
                  <a:srgbClr val="3333FF"/>
                </a:solidFill>
                <a:latin typeface="Times New Roman" panose="02020603050405020304" pitchFamily="18" charset="0"/>
                <a:cs typeface="Times New Roman" panose="02020603050405020304" pitchFamily="18" charset="0"/>
              </a:rPr>
              <a:t> = (β/2) [3 – β </a:t>
            </a:r>
            <a:r>
              <a:rPr lang="cs-CZ" sz="2000" b="1" i="1" dirty="0">
                <a:solidFill>
                  <a:srgbClr val="3333FF"/>
                </a:solidFill>
                <a:latin typeface="Times New Roman" panose="02020603050405020304" pitchFamily="18" charset="0"/>
                <a:cs typeface="Times New Roman" panose="02020603050405020304" pitchFamily="18" charset="0"/>
              </a:rPr>
              <a:t>AMD</a:t>
            </a:r>
            <a:r>
              <a:rPr lang="cs-CZ" sz="2000" b="1" dirty="0">
                <a:solidFill>
                  <a:srgbClr val="3333FF"/>
                </a:solidFill>
                <a:latin typeface="Times New Roman" panose="02020603050405020304" pitchFamily="18" charset="0"/>
                <a:cs typeface="Times New Roman" panose="02020603050405020304" pitchFamily="18" charset="0"/>
              </a:rPr>
              <a:t>/(2R)]</a:t>
            </a:r>
            <a:endParaRPr lang="en-US" sz="2000" b="1" dirty="0">
              <a:solidFill>
                <a:srgbClr val="3333FF"/>
              </a:solidFill>
              <a:latin typeface="Times New Roman" panose="02020603050405020304" pitchFamily="18" charset="0"/>
              <a:cs typeface="Times New Roman" panose="02020603050405020304" pitchFamily="18" charset="0"/>
            </a:endParaRPr>
          </a:p>
          <a:p>
            <a:pPr>
              <a:defRPr/>
            </a:pPr>
            <a:r>
              <a:rPr lang="en-US" sz="2000" dirty="0">
                <a:latin typeface="Times New Roman" panose="02020603050405020304" pitchFamily="18" charset="0"/>
                <a:cs typeface="Times New Roman" panose="02020603050405020304" pitchFamily="18" charset="0"/>
              </a:rPr>
              <a:t>                                                             accounts also for latitude (via </a:t>
            </a:r>
            <a:r>
              <a:rPr lang="en-US" sz="2000" i="1" dirty="0">
                <a:latin typeface="Times New Roman" panose="02020603050405020304" pitchFamily="18" charset="0"/>
                <a:cs typeface="Times New Roman" panose="02020603050405020304" pitchFamily="18" charset="0"/>
              </a:rPr>
              <a:t>AMD</a:t>
            </a:r>
            <a:r>
              <a:rPr lang="en-US" sz="2000" dirty="0">
                <a:latin typeface="Times New Roman" panose="02020603050405020304" pitchFamily="18" charset="0"/>
                <a:cs typeface="Times New Roman" panose="02020603050405020304" pitchFamily="18" charset="0"/>
              </a:rPr>
              <a:t>).</a:t>
            </a:r>
          </a:p>
          <a:p>
            <a:pPr>
              <a:defRPr/>
            </a:pPr>
            <a:endParaRPr lang="en-US" sz="1800" i="1" dirty="0">
              <a:latin typeface="Times New Roman" panose="02020603050405020304" pitchFamily="18" charset="0"/>
              <a:cs typeface="Times New Roman" panose="02020603050405020304" pitchFamily="18" charset="0"/>
            </a:endParaRPr>
          </a:p>
          <a:p>
            <a:pPr>
              <a:defRPr/>
            </a:pPr>
            <a:r>
              <a:rPr lang="en-US" sz="1800" i="1" dirty="0">
                <a:latin typeface="Times New Roman" panose="02020603050405020304" pitchFamily="18" charset="0"/>
                <a:cs typeface="Times New Roman" panose="02020603050405020304" pitchFamily="18" charset="0"/>
              </a:rPr>
              <a:t>References:</a:t>
            </a:r>
          </a:p>
          <a:p>
            <a:pPr>
              <a:defRPr/>
            </a:pPr>
            <a:r>
              <a:rPr lang="cs-CZ" sz="1200" dirty="0" err="1">
                <a:latin typeface="Times New Roman" panose="02020603050405020304" pitchFamily="18" charset="0"/>
                <a:cs typeface="Times New Roman" panose="02020603050405020304" pitchFamily="18" charset="0"/>
              </a:rPr>
              <a:t>Colombo</a:t>
            </a:r>
            <a:r>
              <a:rPr lang="cs-CZ" sz="1200" dirty="0">
                <a:latin typeface="Times New Roman" panose="02020603050405020304" pitchFamily="18" charset="0"/>
                <a:cs typeface="Times New Roman" panose="02020603050405020304" pitchFamily="18" charset="0"/>
              </a:rPr>
              <a:t> O (1984b) </a:t>
            </a:r>
            <a:r>
              <a:rPr lang="cs-CZ" sz="1200" dirty="0" err="1">
                <a:latin typeface="Times New Roman" panose="02020603050405020304" pitchFamily="18" charset="0"/>
                <a:cs typeface="Times New Roman" panose="02020603050405020304" pitchFamily="18" charset="0"/>
              </a:rPr>
              <a:t>The</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global</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mapping</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of</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gravity</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with</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two</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satellites</a:t>
            </a:r>
            <a:r>
              <a:rPr lang="cs-CZ" sz="12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a:defRPr/>
            </a:pPr>
            <a:r>
              <a:rPr lang="en-US" sz="1200" dirty="0">
                <a:latin typeface="Times New Roman" panose="02020603050405020304" pitchFamily="18" charset="0"/>
                <a:cs typeface="Times New Roman" panose="02020603050405020304" pitchFamily="18" charset="0"/>
              </a:rPr>
              <a:t>                    </a:t>
            </a:r>
            <a:r>
              <a:rPr lang="cs-CZ" sz="1200" dirty="0">
                <a:latin typeface="Times New Roman" panose="02020603050405020304" pitchFamily="18" charset="0"/>
                <a:cs typeface="Times New Roman" panose="02020603050405020304" pitchFamily="18" charset="0"/>
              </a:rPr>
              <a:t>in: </a:t>
            </a:r>
            <a:r>
              <a:rPr lang="cs-CZ" sz="1200" dirty="0" err="1">
                <a:latin typeface="Times New Roman" panose="02020603050405020304" pitchFamily="18" charset="0"/>
                <a:cs typeface="Times New Roman" panose="02020603050405020304" pitchFamily="18" charset="0"/>
              </a:rPr>
              <a:t>Netherl</a:t>
            </a:r>
            <a:r>
              <a:rPr lang="cs-CZ" sz="1200" dirty="0">
                <a:latin typeface="Times New Roman" panose="02020603050405020304" pitchFamily="18" charset="0"/>
                <a:cs typeface="Times New Roman" panose="02020603050405020304" pitchFamily="18" charset="0"/>
              </a:rPr>
              <a:t> Geod </a:t>
            </a:r>
            <a:r>
              <a:rPr lang="cs-CZ" sz="1200" dirty="0" err="1">
                <a:latin typeface="Times New Roman" panose="02020603050405020304" pitchFamily="18" charset="0"/>
                <a:cs typeface="Times New Roman" panose="02020603050405020304" pitchFamily="18" charset="0"/>
              </a:rPr>
              <a:t>Comm</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publ</a:t>
            </a:r>
            <a:r>
              <a:rPr lang="cs-CZ" sz="1200" dirty="0">
                <a:latin typeface="Times New Roman" panose="02020603050405020304" pitchFamily="18" charset="0"/>
                <a:cs typeface="Times New Roman" panose="02020603050405020304" pitchFamily="18" charset="0"/>
              </a:rPr>
              <a:t> on </a:t>
            </a:r>
            <a:r>
              <a:rPr lang="cs-CZ" sz="1200" dirty="0" err="1">
                <a:latin typeface="Times New Roman" panose="02020603050405020304" pitchFamily="18" charset="0"/>
                <a:cs typeface="Times New Roman" panose="02020603050405020304" pitchFamily="18" charset="0"/>
              </a:rPr>
              <a:t>Geodesy</a:t>
            </a:r>
            <a:r>
              <a:rPr lang="cs-CZ" sz="1200" dirty="0">
                <a:latin typeface="Times New Roman" panose="02020603050405020304" pitchFamily="18" charset="0"/>
                <a:cs typeface="Times New Roman" panose="02020603050405020304" pitchFamily="18" charset="0"/>
              </a:rPr>
              <a:t> 7(3</a:t>
            </a:r>
            <a:r>
              <a:rPr lang="cs-CZ" sz="1200" dirty="0">
                <a:solidFill>
                  <a:schemeClr val="tx2"/>
                </a:solidFill>
                <a:latin typeface="Times New Roman" panose="02020603050405020304" pitchFamily="18" charset="0"/>
                <a:cs typeface="Times New Roman" panose="02020603050405020304" pitchFamily="18" charset="0"/>
              </a:rPr>
              <a:t>). </a:t>
            </a:r>
          </a:p>
          <a:p>
            <a:pPr>
              <a:defRPr/>
            </a:pPr>
            <a:r>
              <a:rPr lang="cs-CZ" sz="1200" dirty="0" err="1">
                <a:latin typeface="Times New Roman" panose="02020603050405020304" pitchFamily="18" charset="0"/>
                <a:cs typeface="Times New Roman" panose="02020603050405020304" pitchFamily="18" charset="0"/>
              </a:rPr>
              <a:t>Klokočník</a:t>
            </a:r>
            <a:r>
              <a:rPr lang="cs-CZ" sz="1200" dirty="0">
                <a:latin typeface="Times New Roman" panose="02020603050405020304" pitchFamily="18" charset="0"/>
                <a:cs typeface="Times New Roman" panose="02020603050405020304" pitchFamily="18" charset="0"/>
              </a:rPr>
              <a:t> J, Wagner CA,  Kostelecký J,  Bezděk A, Novák P, </a:t>
            </a:r>
            <a:r>
              <a:rPr lang="cs-CZ" sz="1200" dirty="0" err="1">
                <a:latin typeface="Times New Roman" panose="02020603050405020304" pitchFamily="18" charset="0"/>
                <a:cs typeface="Times New Roman" panose="02020603050405020304" pitchFamily="18" charset="0"/>
              </a:rPr>
              <a:t>Mc</a:t>
            </a:r>
            <a:r>
              <a:rPr lang="en-US" sz="1200" dirty="0">
                <a:latin typeface="Times New Roman" panose="02020603050405020304" pitchFamily="18" charset="0"/>
                <a:cs typeface="Times New Roman" panose="02020603050405020304" pitchFamily="18" charset="0"/>
              </a:rPr>
              <a:t>A</a:t>
            </a:r>
            <a:r>
              <a:rPr lang="cs-CZ" sz="1200" dirty="0" err="1">
                <a:latin typeface="Times New Roman" panose="02020603050405020304" pitchFamily="18" charset="0"/>
                <a:cs typeface="Times New Roman" panose="02020603050405020304" pitchFamily="18" charset="0"/>
              </a:rPr>
              <a:t>doo</a:t>
            </a:r>
            <a:r>
              <a:rPr lang="cs-CZ" sz="1200" dirty="0">
                <a:latin typeface="Times New Roman" panose="02020603050405020304" pitchFamily="18" charset="0"/>
                <a:cs typeface="Times New Roman" panose="02020603050405020304" pitchFamily="18" charset="0"/>
              </a:rPr>
              <a:t> D (2008) </a:t>
            </a:r>
            <a:r>
              <a:rPr lang="cs-CZ" sz="1200" dirty="0" err="1">
                <a:latin typeface="Times New Roman" panose="02020603050405020304" pitchFamily="18" charset="0"/>
                <a:cs typeface="Times New Roman" panose="02020603050405020304" pitchFamily="18" charset="0"/>
              </a:rPr>
              <a:t>Variations</a:t>
            </a:r>
            <a:r>
              <a:rPr lang="cs-CZ" sz="1200" dirty="0">
                <a:latin typeface="Times New Roman" panose="02020603050405020304" pitchFamily="18" charset="0"/>
                <a:cs typeface="Times New Roman" panose="02020603050405020304" pitchFamily="18" charset="0"/>
              </a:rPr>
              <a:t> in </a:t>
            </a:r>
            <a:r>
              <a:rPr lang="cs-CZ" sz="1200" dirty="0" err="1">
                <a:latin typeface="Times New Roman" panose="02020603050405020304" pitchFamily="18" charset="0"/>
                <a:cs typeface="Times New Roman" panose="02020603050405020304" pitchFamily="18" charset="0"/>
              </a:rPr>
              <a:t>the</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accuracy</a:t>
            </a:r>
            <a:r>
              <a:rPr lang="cs-CZ"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of</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gravity</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recovery</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due</a:t>
            </a:r>
            <a:r>
              <a:rPr lang="cs-CZ" sz="1200" dirty="0">
                <a:latin typeface="Times New Roman" panose="02020603050405020304" pitchFamily="18" charset="0"/>
                <a:cs typeface="Times New Roman" panose="02020603050405020304" pitchFamily="18" charset="0"/>
              </a:rPr>
              <a:t> to </a:t>
            </a:r>
            <a:r>
              <a:rPr lang="cs-CZ" sz="1200" dirty="0" err="1">
                <a:latin typeface="Times New Roman" panose="02020603050405020304" pitchFamily="18" charset="0"/>
                <a:cs typeface="Times New Roman" panose="02020603050405020304" pitchFamily="18" charset="0"/>
              </a:rPr>
              <a:t>ground</a:t>
            </a:r>
            <a:r>
              <a:rPr lang="cs-CZ" sz="1200" dirty="0">
                <a:latin typeface="Times New Roman" panose="02020603050405020304" pitchFamily="18" charset="0"/>
                <a:cs typeface="Times New Roman" panose="02020603050405020304" pitchFamily="18" charset="0"/>
              </a:rPr>
              <a:t> track variability: GRACE, CHAMP, and GOCE,  </a:t>
            </a:r>
            <a:endParaRPr lang="en-US" sz="1200" dirty="0">
              <a:latin typeface="Times New Roman" panose="02020603050405020304" pitchFamily="18" charset="0"/>
              <a:cs typeface="Times New Roman" panose="02020603050405020304" pitchFamily="18" charset="0"/>
            </a:endParaRPr>
          </a:p>
          <a:p>
            <a:pPr>
              <a:defRPr/>
            </a:pPr>
            <a:r>
              <a:rPr lang="en-US" sz="1200" dirty="0">
                <a:latin typeface="Times New Roman" panose="02020603050405020304" pitchFamily="18" charset="0"/>
                <a:cs typeface="Times New Roman" panose="02020603050405020304" pitchFamily="18" charset="0"/>
              </a:rPr>
              <a:t>                    </a:t>
            </a:r>
            <a:r>
              <a:rPr lang="cs-CZ" sz="1200" dirty="0">
                <a:latin typeface="Times New Roman" panose="02020603050405020304" pitchFamily="18" charset="0"/>
                <a:cs typeface="Times New Roman" panose="02020603050405020304" pitchFamily="18" charset="0"/>
              </a:rPr>
              <a:t>J Geod 82, 917–927, </a:t>
            </a:r>
            <a:r>
              <a:rPr lang="cs-CZ" sz="1200" dirty="0" err="1">
                <a:latin typeface="Times New Roman" panose="02020603050405020304" pitchFamily="18" charset="0"/>
                <a:cs typeface="Times New Roman" panose="02020603050405020304" pitchFamily="18" charset="0"/>
              </a:rPr>
              <a:t>doi</a:t>
            </a:r>
            <a:r>
              <a:rPr lang="cs-CZ" sz="1200" dirty="0">
                <a:latin typeface="Times New Roman" panose="02020603050405020304" pitchFamily="18" charset="0"/>
                <a:cs typeface="Times New Roman" panose="02020603050405020304" pitchFamily="18" charset="0"/>
              </a:rPr>
              <a:t>: 10.1007/s00190-008-0222-0.</a:t>
            </a:r>
            <a:endParaRPr lang="en-US" sz="1200" dirty="0">
              <a:latin typeface="Times New Roman" panose="02020603050405020304" pitchFamily="18" charset="0"/>
              <a:cs typeface="Times New Roman" panose="02020603050405020304" pitchFamily="18" charset="0"/>
            </a:endParaRPr>
          </a:p>
          <a:p>
            <a:pPr>
              <a:defRPr/>
            </a:pPr>
            <a:r>
              <a:rPr lang="cs-CZ" sz="1200" dirty="0">
                <a:latin typeface="Times New Roman" panose="02020603050405020304" pitchFamily="18" charset="0"/>
                <a:cs typeface="Times New Roman" panose="02020603050405020304" pitchFamily="18" charset="0"/>
              </a:rPr>
              <a:t>Wagner CA, </a:t>
            </a:r>
            <a:r>
              <a:rPr lang="cs-CZ" sz="1200" dirty="0" err="1">
                <a:latin typeface="Times New Roman" panose="02020603050405020304" pitchFamily="18" charset="0"/>
                <a:cs typeface="Times New Roman" panose="02020603050405020304" pitchFamily="18" charset="0"/>
              </a:rPr>
              <a:t>Mc</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adoo</a:t>
            </a:r>
            <a:r>
              <a:rPr lang="cs-CZ" sz="1200" dirty="0">
                <a:latin typeface="Times New Roman" panose="02020603050405020304" pitchFamily="18" charset="0"/>
                <a:cs typeface="Times New Roman" panose="02020603050405020304" pitchFamily="18" charset="0"/>
              </a:rPr>
              <a:t> D, </a:t>
            </a:r>
            <a:r>
              <a:rPr lang="cs-CZ" sz="1200" dirty="0" err="1">
                <a:latin typeface="Times New Roman" panose="02020603050405020304" pitchFamily="18" charset="0"/>
                <a:cs typeface="Times New Roman" panose="02020603050405020304" pitchFamily="18" charset="0"/>
              </a:rPr>
              <a:t>Klokočník</a:t>
            </a:r>
            <a:r>
              <a:rPr lang="cs-CZ" sz="1200" dirty="0">
                <a:latin typeface="Times New Roman" panose="02020603050405020304" pitchFamily="18" charset="0"/>
                <a:cs typeface="Times New Roman" panose="02020603050405020304" pitchFamily="18" charset="0"/>
              </a:rPr>
              <a:t> J,  Kostelecký J. (2006)  </a:t>
            </a:r>
            <a:r>
              <a:rPr lang="cs-CZ" sz="1200" dirty="0" err="1">
                <a:latin typeface="Times New Roman" panose="02020603050405020304" pitchFamily="18" charset="0"/>
                <a:cs typeface="Times New Roman" panose="02020603050405020304" pitchFamily="18" charset="0"/>
              </a:rPr>
              <a:t>Degradation</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of</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geopotential</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recovery</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from</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short</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repeat-cycle</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orbits</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application</a:t>
            </a:r>
            <a:r>
              <a:rPr lang="cs-CZ" sz="1200" dirty="0">
                <a:latin typeface="Times New Roman" panose="02020603050405020304" pitchFamily="18" charset="0"/>
                <a:cs typeface="Times New Roman" panose="02020603050405020304" pitchFamily="18" charset="0"/>
              </a:rPr>
              <a:t>  to GRACE </a:t>
            </a:r>
            <a:r>
              <a:rPr lang="cs-CZ" sz="1200" dirty="0" err="1">
                <a:latin typeface="Times New Roman" panose="02020603050405020304" pitchFamily="18" charset="0"/>
                <a:cs typeface="Times New Roman" panose="02020603050405020304" pitchFamily="18" charset="0"/>
              </a:rPr>
              <a:t>monthly</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fields</a:t>
            </a:r>
            <a:r>
              <a:rPr lang="cs-CZ" sz="12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a:defRPr/>
            </a:pPr>
            <a:r>
              <a:rPr lang="en-US" sz="1200" dirty="0">
                <a:latin typeface="Times New Roman" panose="02020603050405020304" pitchFamily="18" charset="0"/>
                <a:cs typeface="Times New Roman" panose="02020603050405020304" pitchFamily="18" charset="0"/>
              </a:rPr>
              <a:t>                   </a:t>
            </a:r>
            <a:r>
              <a:rPr lang="cs-CZ" sz="1200" dirty="0">
                <a:latin typeface="Times New Roman" panose="02020603050405020304" pitchFamily="18" charset="0"/>
                <a:cs typeface="Times New Roman" panose="02020603050405020304" pitchFamily="18" charset="0"/>
              </a:rPr>
              <a:t> J Geod 80,  94-103,  </a:t>
            </a:r>
            <a:r>
              <a:rPr lang="cs-CZ" sz="1200" dirty="0" err="1">
                <a:latin typeface="Times New Roman" panose="02020603050405020304" pitchFamily="18" charset="0"/>
                <a:cs typeface="Times New Roman" panose="02020603050405020304" pitchFamily="18" charset="0"/>
              </a:rPr>
              <a:t>doi</a:t>
            </a:r>
            <a:r>
              <a:rPr lang="cs-CZ" sz="1200" dirty="0">
                <a:latin typeface="Times New Roman" panose="02020603050405020304" pitchFamily="18" charset="0"/>
                <a:cs typeface="Times New Roman" panose="02020603050405020304" pitchFamily="18" charset="0"/>
              </a:rPr>
              <a:t>: 10.1007/s00190-006-0036-x.</a:t>
            </a:r>
          </a:p>
          <a:p>
            <a:pPr>
              <a:defRPr/>
            </a:pPr>
            <a:r>
              <a:rPr lang="cs-CZ" sz="1200" dirty="0" err="1">
                <a:latin typeface="Times New Roman" panose="02020603050405020304" pitchFamily="18" charset="0"/>
                <a:cs typeface="Times New Roman" panose="02020603050405020304" pitchFamily="18" charset="0"/>
              </a:rPr>
              <a:t>Weigelt</a:t>
            </a:r>
            <a:r>
              <a:rPr lang="cs-CZ" sz="1200" dirty="0">
                <a:latin typeface="Times New Roman" panose="02020603050405020304" pitchFamily="18" charset="0"/>
                <a:cs typeface="Times New Roman" panose="02020603050405020304" pitchFamily="18" charset="0"/>
              </a:rPr>
              <a:t>  M, </a:t>
            </a:r>
            <a:r>
              <a:rPr lang="cs-CZ" sz="1200" dirty="0" err="1">
                <a:latin typeface="Times New Roman" panose="02020603050405020304" pitchFamily="18" charset="0"/>
                <a:cs typeface="Times New Roman" panose="02020603050405020304" pitchFamily="18" charset="0"/>
              </a:rPr>
              <a:t>Sideris</a:t>
            </a:r>
            <a:r>
              <a:rPr lang="cs-CZ" sz="1200" dirty="0">
                <a:latin typeface="Times New Roman" panose="02020603050405020304" pitchFamily="18" charset="0"/>
                <a:cs typeface="Times New Roman" panose="02020603050405020304" pitchFamily="18" charset="0"/>
              </a:rPr>
              <a:t> MG, </a:t>
            </a:r>
            <a:r>
              <a:rPr lang="cs-CZ" sz="1200" dirty="0" err="1">
                <a:latin typeface="Times New Roman" panose="02020603050405020304" pitchFamily="18" charset="0"/>
                <a:cs typeface="Times New Roman" panose="02020603050405020304" pitchFamily="18" charset="0"/>
              </a:rPr>
              <a:t>Sneeuw</a:t>
            </a:r>
            <a:r>
              <a:rPr lang="cs-CZ" sz="1200" dirty="0">
                <a:latin typeface="Times New Roman" panose="02020603050405020304" pitchFamily="18" charset="0"/>
                <a:cs typeface="Times New Roman" panose="02020603050405020304" pitchFamily="18" charset="0"/>
              </a:rPr>
              <a:t> N (2009)  On </a:t>
            </a:r>
            <a:r>
              <a:rPr lang="cs-CZ" sz="1200" dirty="0" err="1">
                <a:latin typeface="Times New Roman" panose="02020603050405020304" pitchFamily="18" charset="0"/>
                <a:cs typeface="Times New Roman" panose="02020603050405020304" pitchFamily="18" charset="0"/>
              </a:rPr>
              <a:t>the</a:t>
            </a:r>
            <a:r>
              <a:rPr lang="cs-CZ" sz="1200" dirty="0">
                <a:latin typeface="Times New Roman" panose="02020603050405020304" pitchFamily="18" charset="0"/>
                <a:cs typeface="Times New Roman" panose="02020603050405020304" pitchFamily="18" charset="0"/>
              </a:rPr>
              <a:t> influence </a:t>
            </a:r>
            <a:r>
              <a:rPr lang="cs-CZ" sz="1200" dirty="0" err="1">
                <a:latin typeface="Times New Roman" panose="02020603050405020304" pitchFamily="18" charset="0"/>
                <a:cs typeface="Times New Roman" panose="02020603050405020304" pitchFamily="18" charset="0"/>
              </a:rPr>
              <a:t>of</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the</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ground</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tracks</a:t>
            </a:r>
            <a:r>
              <a:rPr lang="cs-CZ" sz="1200" dirty="0">
                <a:latin typeface="Times New Roman" panose="02020603050405020304" pitchFamily="18" charset="0"/>
                <a:cs typeface="Times New Roman" panose="02020603050405020304" pitchFamily="18" charset="0"/>
              </a:rPr>
              <a:t> on </a:t>
            </a:r>
            <a:r>
              <a:rPr lang="cs-CZ" sz="1200" dirty="0" err="1">
                <a:latin typeface="Times New Roman" panose="02020603050405020304" pitchFamily="18" charset="0"/>
                <a:cs typeface="Times New Roman" panose="02020603050405020304" pitchFamily="18" charset="0"/>
              </a:rPr>
              <a:t>the</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gravity</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field</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recovery</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from</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high-low</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satellite</a:t>
            </a:r>
            <a:r>
              <a:rPr lang="cs-CZ" sz="1200" dirty="0">
                <a:latin typeface="Times New Roman" panose="02020603050405020304" pitchFamily="18" charset="0"/>
                <a:cs typeface="Times New Roman" panose="02020603050405020304" pitchFamily="18" charset="0"/>
              </a:rPr>
              <a:t>-to-</a:t>
            </a:r>
            <a:r>
              <a:rPr lang="cs-CZ" sz="1200" dirty="0" err="1">
                <a:latin typeface="Times New Roman" panose="02020603050405020304" pitchFamily="18" charset="0"/>
                <a:cs typeface="Times New Roman" panose="02020603050405020304" pitchFamily="18" charset="0"/>
              </a:rPr>
              <a:t>satellite</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tracking</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missions</a:t>
            </a:r>
            <a:r>
              <a:rPr lang="cs-CZ" sz="1200" dirty="0">
                <a:latin typeface="Times New Roman" panose="02020603050405020304" pitchFamily="18" charset="0"/>
                <a:cs typeface="Times New Roman" panose="02020603050405020304" pitchFamily="18" charset="0"/>
              </a:rPr>
              <a:t>: CHAMP </a:t>
            </a:r>
            <a:r>
              <a:rPr lang="cs-CZ" sz="1200" dirty="0" err="1">
                <a:latin typeface="Times New Roman" panose="02020603050405020304" pitchFamily="18" charset="0"/>
                <a:cs typeface="Times New Roman" panose="02020603050405020304" pitchFamily="18" charset="0"/>
              </a:rPr>
              <a:t>monthly</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gravity</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field</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recovery</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using</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the</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energy</a:t>
            </a:r>
            <a:r>
              <a:rPr lang="cs-CZ" sz="1200" dirty="0">
                <a:latin typeface="Times New Roman" panose="02020603050405020304" pitchFamily="18" charset="0"/>
                <a:cs typeface="Times New Roman" panose="02020603050405020304" pitchFamily="18" charset="0"/>
              </a:rPr>
              <a:t> balance </a:t>
            </a:r>
            <a:r>
              <a:rPr lang="cs-CZ" sz="1200" dirty="0" err="1">
                <a:latin typeface="Times New Roman" panose="02020603050405020304" pitchFamily="18" charset="0"/>
                <a:cs typeface="Times New Roman" panose="02020603050405020304" pitchFamily="18" charset="0"/>
              </a:rPr>
              <a:t>approach</a:t>
            </a:r>
            <a:r>
              <a:rPr lang="cs-CZ" sz="1200" dirty="0">
                <a:latin typeface="Times New Roman" panose="02020603050405020304" pitchFamily="18" charset="0"/>
                <a:cs typeface="Times New Roman" panose="02020603050405020304" pitchFamily="18" charset="0"/>
              </a:rPr>
              <a:t> </a:t>
            </a:r>
            <a:r>
              <a:rPr lang="cs-CZ" sz="1200" dirty="0" err="1">
                <a:latin typeface="Times New Roman" panose="02020603050405020304" pitchFamily="18" charset="0"/>
                <a:cs typeface="Times New Roman" panose="02020603050405020304" pitchFamily="18" charset="0"/>
              </a:rPr>
              <a:t>revisited</a:t>
            </a:r>
            <a:r>
              <a:rPr lang="cs-CZ" sz="12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a:defRPr/>
            </a:pPr>
            <a:r>
              <a:rPr lang="en-US" sz="1200" dirty="0">
                <a:latin typeface="Times New Roman" panose="02020603050405020304" pitchFamily="18" charset="0"/>
                <a:cs typeface="Times New Roman" panose="02020603050405020304" pitchFamily="18" charset="0"/>
              </a:rPr>
              <a:t>                    </a:t>
            </a:r>
            <a:r>
              <a:rPr lang="cs-CZ" sz="1200" dirty="0">
                <a:latin typeface="Times New Roman" panose="02020603050405020304" pitchFamily="18" charset="0"/>
                <a:cs typeface="Times New Roman" panose="02020603050405020304" pitchFamily="18" charset="0"/>
              </a:rPr>
              <a:t>J Geod.  83,  1131–1143,  doi:10.1007/s00190-009-0330-5.</a:t>
            </a:r>
          </a:p>
          <a:p>
            <a:pPr>
              <a:defRPr/>
            </a:pPr>
            <a:endParaRPr lang="en-US" sz="1800" dirty="0">
              <a:latin typeface="Times New Roman" panose="02020603050405020304" pitchFamily="18" charset="0"/>
              <a:cs typeface="Times New Roman" panose="02020603050405020304" pitchFamily="18" charset="0"/>
            </a:endParaRPr>
          </a:p>
          <a:p>
            <a:pPr>
              <a:defRPr/>
            </a:pPr>
            <a:endParaRPr lang="en-US" sz="1800" dirty="0">
              <a:latin typeface="Times New Roman" panose="02020603050405020304" pitchFamily="18" charset="0"/>
              <a:cs typeface="Times New Roman" panose="02020603050405020304" pitchFamily="18" charset="0"/>
            </a:endParaRPr>
          </a:p>
          <a:p>
            <a:pPr>
              <a:defRPr/>
            </a:pPr>
            <a:endParaRPr lang="en-US" sz="1800" dirty="0">
              <a:latin typeface="Times New Roman" panose="02020603050405020304" pitchFamily="18" charset="0"/>
              <a:cs typeface="Times New Roman" panose="02020603050405020304" pitchFamily="18" charset="0"/>
            </a:endParaRPr>
          </a:p>
          <a:p>
            <a:pPr>
              <a:defRPr/>
            </a:pPr>
            <a:endParaRPr lang="cs-CZ" sz="18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pPr eaLnBrk="1" hangingPunct="1">
              <a:defRPr/>
            </a:pPr>
            <a:r>
              <a:rPr lang="en-GB" sz="2800" dirty="0" smtClean="0"/>
              <a:t>Orbital resonances</a:t>
            </a:r>
          </a:p>
        </p:txBody>
      </p:sp>
      <p:sp>
        <p:nvSpPr>
          <p:cNvPr id="7171" name="Rectangle 3"/>
          <p:cNvSpPr>
            <a:spLocks noGrp="1" noChangeArrowheads="1"/>
          </p:cNvSpPr>
          <p:nvPr>
            <p:ph type="body" idx="1"/>
          </p:nvPr>
        </p:nvSpPr>
        <p:spPr>
          <a:xfrm>
            <a:off x="179388" y="981075"/>
            <a:ext cx="5832475" cy="1943100"/>
          </a:xfrm>
        </p:spPr>
        <p:txBody>
          <a:bodyPr/>
          <a:lstStyle/>
          <a:p>
            <a:pPr eaLnBrk="1" hangingPunct="1">
              <a:buFont typeface="Wingdings" panose="05000000000000000000" pitchFamily="2" charset="2"/>
              <a:buNone/>
            </a:pPr>
            <a:r>
              <a:rPr lang="en-GB" altLang="cs-CZ" smtClean="0">
                <a:solidFill>
                  <a:schemeClr val="accent2"/>
                </a:solidFill>
              </a:rPr>
              <a:t>Orbital resonance </a:t>
            </a:r>
            <a:r>
              <a:rPr lang="el-GR" altLang="cs-CZ" b="1" smtClean="0">
                <a:solidFill>
                  <a:schemeClr val="accent2"/>
                </a:solidFill>
                <a:cs typeface="Arial" panose="020B0604020202020204" pitchFamily="34" charset="0"/>
              </a:rPr>
              <a:t>β</a:t>
            </a:r>
            <a:r>
              <a:rPr lang="en-GB" altLang="cs-CZ" b="1" smtClean="0">
                <a:solidFill>
                  <a:schemeClr val="accent2"/>
                </a:solidFill>
              </a:rPr>
              <a:t>:</a:t>
            </a:r>
            <a:r>
              <a:rPr lang="el-GR" altLang="cs-CZ" b="1" smtClean="0">
                <a:solidFill>
                  <a:schemeClr val="accent2"/>
                </a:solidFill>
                <a:cs typeface="Arial" panose="020B0604020202020204" pitchFamily="34" charset="0"/>
              </a:rPr>
              <a:t>α</a:t>
            </a:r>
            <a:r>
              <a:rPr lang="en-US" altLang="cs-CZ" b="1" smtClean="0">
                <a:solidFill>
                  <a:schemeClr val="accent2"/>
                </a:solidFill>
                <a:cs typeface="Arial" panose="020B0604020202020204" pitchFamily="34" charset="0"/>
              </a:rPr>
              <a:t> (</a:t>
            </a:r>
            <a:r>
              <a:rPr lang="en-US" altLang="cs-CZ" smtClean="0">
                <a:solidFill>
                  <a:schemeClr val="accent2"/>
                </a:solidFill>
                <a:cs typeface="Arial" panose="020B0604020202020204" pitchFamily="34" charset="0"/>
              </a:rPr>
              <a:t>or </a:t>
            </a:r>
            <a:r>
              <a:rPr lang="el-GR" altLang="cs-CZ" b="1" smtClean="0">
                <a:solidFill>
                  <a:schemeClr val="accent2"/>
                </a:solidFill>
                <a:cs typeface="Arial" panose="020B0604020202020204" pitchFamily="34" charset="0"/>
              </a:rPr>
              <a:t>β</a:t>
            </a:r>
            <a:r>
              <a:rPr lang="en-GB" altLang="cs-CZ" b="1" smtClean="0">
                <a:solidFill>
                  <a:schemeClr val="accent2"/>
                </a:solidFill>
              </a:rPr>
              <a:t>/</a:t>
            </a:r>
            <a:r>
              <a:rPr lang="el-GR" altLang="cs-CZ" b="1" smtClean="0">
                <a:solidFill>
                  <a:schemeClr val="accent2"/>
                </a:solidFill>
                <a:cs typeface="Arial" panose="020B0604020202020204" pitchFamily="34" charset="0"/>
              </a:rPr>
              <a:t>α</a:t>
            </a:r>
            <a:r>
              <a:rPr lang="en-US" altLang="cs-CZ" b="1" smtClean="0">
                <a:solidFill>
                  <a:schemeClr val="accent2"/>
                </a:solidFill>
                <a:cs typeface="Arial" panose="020B0604020202020204" pitchFamily="34" charset="0"/>
              </a:rPr>
              <a:t>) </a:t>
            </a:r>
            <a:endParaRPr lang="en-GB" altLang="cs-CZ" smtClean="0"/>
          </a:p>
          <a:p>
            <a:pPr eaLnBrk="1" hangingPunct="1">
              <a:buFont typeface="Wingdings" panose="05000000000000000000" pitchFamily="2" charset="2"/>
              <a:buNone/>
            </a:pPr>
            <a:endParaRPr lang="en-GB" altLang="cs-CZ" smtClean="0"/>
          </a:p>
          <a:p>
            <a:pPr eaLnBrk="1" hangingPunct="1"/>
            <a:r>
              <a:rPr lang="en-GB" altLang="cs-CZ" smtClean="0">
                <a:solidFill>
                  <a:schemeClr val="accent2"/>
                </a:solidFill>
              </a:rPr>
              <a:t> </a:t>
            </a:r>
            <a:r>
              <a:rPr lang="el-GR" altLang="cs-CZ" b="1" smtClean="0">
                <a:solidFill>
                  <a:schemeClr val="accent2"/>
                </a:solidFill>
                <a:cs typeface="Arial" panose="020B0604020202020204" pitchFamily="34" charset="0"/>
              </a:rPr>
              <a:t>β</a:t>
            </a:r>
            <a:r>
              <a:rPr lang="en-US" altLang="cs-CZ" b="1" smtClean="0">
                <a:solidFill>
                  <a:schemeClr val="accent2"/>
                </a:solidFill>
                <a:cs typeface="Arial" panose="020B0604020202020204" pitchFamily="34" charset="0"/>
              </a:rPr>
              <a:t> </a:t>
            </a:r>
            <a:r>
              <a:rPr lang="en-US" altLang="cs-CZ" smtClean="0">
                <a:solidFill>
                  <a:schemeClr val="accent2"/>
                </a:solidFill>
                <a:cs typeface="Arial" panose="020B0604020202020204" pitchFamily="34" charset="0"/>
              </a:rPr>
              <a:t>n</a:t>
            </a:r>
            <a:r>
              <a:rPr lang="en-GB" altLang="cs-CZ" smtClean="0">
                <a:solidFill>
                  <a:schemeClr val="accent2"/>
                </a:solidFill>
              </a:rPr>
              <a:t>odal revolutions </a:t>
            </a:r>
            <a:r>
              <a:rPr lang="en-GB" altLang="cs-CZ" smtClean="0"/>
              <a:t>and </a:t>
            </a:r>
            <a:r>
              <a:rPr lang="el-GR" altLang="cs-CZ" b="1" smtClean="0">
                <a:solidFill>
                  <a:schemeClr val="accent2"/>
                </a:solidFill>
                <a:cs typeface="Arial" panose="020B0604020202020204" pitchFamily="34" charset="0"/>
              </a:rPr>
              <a:t>α</a:t>
            </a:r>
            <a:r>
              <a:rPr lang="en-US" altLang="cs-CZ" b="1" smtClean="0">
                <a:solidFill>
                  <a:schemeClr val="accent2"/>
                </a:solidFill>
                <a:cs typeface="Arial" panose="020B0604020202020204" pitchFamily="34" charset="0"/>
              </a:rPr>
              <a:t> </a:t>
            </a:r>
            <a:r>
              <a:rPr lang="en-US" altLang="cs-CZ" smtClean="0">
                <a:solidFill>
                  <a:schemeClr val="accent2"/>
                </a:solidFill>
                <a:cs typeface="Arial" panose="020B0604020202020204" pitchFamily="34" charset="0"/>
              </a:rPr>
              <a:t>nodal days</a:t>
            </a:r>
            <a:endParaRPr lang="en-GB" altLang="cs-CZ" smtClean="0"/>
          </a:p>
          <a:p>
            <a:pPr eaLnBrk="1" hangingPunct="1"/>
            <a:r>
              <a:rPr lang="en-GB" altLang="cs-CZ" smtClean="0">
                <a:solidFill>
                  <a:schemeClr val="accent2"/>
                </a:solidFill>
              </a:rPr>
              <a:t> ERM (exact repeat mission, orbit, resonant orbit) </a:t>
            </a:r>
          </a:p>
        </p:txBody>
      </p:sp>
      <p:pic>
        <p:nvPicPr>
          <p:cNvPr id="4853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613" y="2708275"/>
            <a:ext cx="44450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476250"/>
            <a:ext cx="16573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5382" name="Rectangle 6"/>
          <p:cNvSpPr>
            <a:spLocks noChangeArrowheads="1"/>
          </p:cNvSpPr>
          <p:nvPr/>
        </p:nvSpPr>
        <p:spPr bwMode="auto">
          <a:xfrm>
            <a:off x="-107950" y="2492375"/>
            <a:ext cx="4967288"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4625" indent="-174625">
              <a:tabLst>
                <a:tab pos="271463" algn="l"/>
              </a:tabLst>
              <a:defRPr sz="3200">
                <a:solidFill>
                  <a:schemeClr val="tx1"/>
                </a:solidFill>
                <a:latin typeface="Arial" panose="020B0604020202020204" pitchFamily="34" charset="0"/>
              </a:defRPr>
            </a:lvl1pPr>
            <a:lvl2pPr marL="528638" indent="-169863">
              <a:tabLst>
                <a:tab pos="271463" algn="l"/>
              </a:tabLst>
              <a:defRPr sz="3200">
                <a:solidFill>
                  <a:schemeClr val="tx1"/>
                </a:solidFill>
                <a:latin typeface="Arial" panose="020B0604020202020204" pitchFamily="34" charset="0"/>
              </a:defRPr>
            </a:lvl2pPr>
            <a:lvl3pPr marL="1143000" indent="-228600">
              <a:tabLst>
                <a:tab pos="271463" algn="l"/>
              </a:tabLst>
              <a:defRPr sz="3200">
                <a:solidFill>
                  <a:schemeClr val="tx1"/>
                </a:solidFill>
                <a:latin typeface="Arial" panose="020B0604020202020204" pitchFamily="34" charset="0"/>
              </a:defRPr>
            </a:lvl3pPr>
            <a:lvl4pPr marL="1600200" indent="-228600">
              <a:tabLst>
                <a:tab pos="271463" algn="l"/>
              </a:tabLst>
              <a:defRPr sz="3200">
                <a:solidFill>
                  <a:schemeClr val="tx1"/>
                </a:solidFill>
                <a:latin typeface="Arial" panose="020B0604020202020204" pitchFamily="34" charset="0"/>
              </a:defRPr>
            </a:lvl4pPr>
            <a:lvl5pPr marL="2057400" indent="-228600">
              <a:tabLst>
                <a:tab pos="271463" algn="l"/>
              </a:tabLst>
              <a:defRPr sz="3200">
                <a:solidFill>
                  <a:schemeClr val="tx1"/>
                </a:solidFill>
                <a:latin typeface="Arial" panose="020B0604020202020204" pitchFamily="34" charset="0"/>
              </a:defRPr>
            </a:lvl5pPr>
            <a:lvl6pPr marL="2514600" indent="-228600" algn="r" eaLnBrk="0" fontAlgn="base" hangingPunct="0">
              <a:spcBef>
                <a:spcPct val="0"/>
              </a:spcBef>
              <a:spcAft>
                <a:spcPct val="0"/>
              </a:spcAft>
              <a:tabLst>
                <a:tab pos="271463" algn="l"/>
              </a:tabLst>
              <a:defRPr sz="3200">
                <a:solidFill>
                  <a:schemeClr val="tx1"/>
                </a:solidFill>
                <a:latin typeface="Arial" panose="020B0604020202020204" pitchFamily="34" charset="0"/>
              </a:defRPr>
            </a:lvl6pPr>
            <a:lvl7pPr marL="2971800" indent="-228600" algn="r" eaLnBrk="0" fontAlgn="base" hangingPunct="0">
              <a:spcBef>
                <a:spcPct val="0"/>
              </a:spcBef>
              <a:spcAft>
                <a:spcPct val="0"/>
              </a:spcAft>
              <a:tabLst>
                <a:tab pos="271463" algn="l"/>
              </a:tabLst>
              <a:defRPr sz="3200">
                <a:solidFill>
                  <a:schemeClr val="tx1"/>
                </a:solidFill>
                <a:latin typeface="Arial" panose="020B0604020202020204" pitchFamily="34" charset="0"/>
              </a:defRPr>
            </a:lvl7pPr>
            <a:lvl8pPr marL="3429000" indent="-228600" algn="r" eaLnBrk="0" fontAlgn="base" hangingPunct="0">
              <a:spcBef>
                <a:spcPct val="0"/>
              </a:spcBef>
              <a:spcAft>
                <a:spcPct val="0"/>
              </a:spcAft>
              <a:tabLst>
                <a:tab pos="271463" algn="l"/>
              </a:tabLst>
              <a:defRPr sz="3200">
                <a:solidFill>
                  <a:schemeClr val="tx1"/>
                </a:solidFill>
                <a:latin typeface="Arial" panose="020B0604020202020204" pitchFamily="34" charset="0"/>
              </a:defRPr>
            </a:lvl8pPr>
            <a:lvl9pPr marL="3886200" indent="-228600" algn="r" eaLnBrk="0" fontAlgn="base" hangingPunct="0">
              <a:spcBef>
                <a:spcPct val="0"/>
              </a:spcBef>
              <a:spcAft>
                <a:spcPct val="0"/>
              </a:spcAft>
              <a:tabLst>
                <a:tab pos="271463" algn="l"/>
              </a:tabLst>
              <a:defRPr sz="3200">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Char char="§"/>
              <a:defRPr/>
            </a:pPr>
            <a:r>
              <a:rPr lang="en-GB" altLang="cs-CZ" sz="1800" dirty="0" smtClean="0">
                <a:solidFill>
                  <a:schemeClr val="accent2"/>
                </a:solidFill>
              </a:rPr>
              <a:t>Modelling of gravity field</a:t>
            </a:r>
          </a:p>
          <a:p>
            <a:pPr eaLnBrk="1" hangingPunct="1">
              <a:spcBef>
                <a:spcPct val="20000"/>
              </a:spcBef>
              <a:buFont typeface="Wingdings" panose="05000000000000000000" pitchFamily="2" charset="2"/>
              <a:buChar char="§"/>
              <a:defRPr/>
            </a:pPr>
            <a:endParaRPr lang="en-GB" altLang="cs-CZ" sz="1800" dirty="0" smtClean="0"/>
          </a:p>
          <a:p>
            <a:pPr lvl="1" eaLnBrk="1" hangingPunct="1">
              <a:spcBef>
                <a:spcPct val="20000"/>
              </a:spcBef>
              <a:buFont typeface="Wingdings" panose="05000000000000000000" pitchFamily="2" charset="2"/>
              <a:buChar char="Ø"/>
              <a:defRPr/>
            </a:pPr>
            <a:r>
              <a:rPr lang="en-GB" altLang="cs-CZ" sz="1800" dirty="0" smtClean="0"/>
              <a:t>Dense enough grid of </a:t>
            </a:r>
            <a:r>
              <a:rPr lang="en-GB" altLang="cs-CZ" sz="1800" dirty="0" err="1" smtClean="0"/>
              <a:t>groundtracks</a:t>
            </a:r>
            <a:endParaRPr lang="en-GB" altLang="cs-CZ" sz="1800" dirty="0" smtClean="0"/>
          </a:p>
          <a:p>
            <a:pPr lvl="1" eaLnBrk="1" hangingPunct="1">
              <a:spcBef>
                <a:spcPct val="20000"/>
              </a:spcBef>
              <a:buFont typeface="Wingdings" panose="05000000000000000000" pitchFamily="2" charset="2"/>
              <a:buChar char="Ø"/>
              <a:defRPr/>
            </a:pPr>
            <a:endParaRPr lang="en-GB" altLang="cs-CZ" sz="1800" dirty="0" smtClean="0"/>
          </a:p>
          <a:p>
            <a:pPr lvl="1" eaLnBrk="1" hangingPunct="1">
              <a:spcBef>
                <a:spcPct val="20000"/>
              </a:spcBef>
              <a:buFont typeface="Wingdings" panose="05000000000000000000" pitchFamily="2" charset="2"/>
              <a:buChar char="Ø"/>
              <a:defRPr/>
            </a:pPr>
            <a:r>
              <a:rPr lang="en-GB" altLang="cs-CZ" sz="1800" dirty="0" smtClean="0"/>
              <a:t>Unique determination of the </a:t>
            </a:r>
          </a:p>
          <a:p>
            <a:pPr lvl="1" eaLnBrk="1" hangingPunct="1">
              <a:spcBef>
                <a:spcPct val="20000"/>
              </a:spcBef>
              <a:buFont typeface="Wingdings" panose="05000000000000000000" pitchFamily="2" charset="2"/>
              <a:buChar char="Ø"/>
              <a:defRPr/>
            </a:pPr>
            <a:r>
              <a:rPr lang="en-GB" altLang="cs-CZ" sz="1800" dirty="0" smtClean="0"/>
              <a:t>gravity field theoretically only to</a:t>
            </a:r>
          </a:p>
          <a:p>
            <a:pPr lvl="1" eaLnBrk="1" hangingPunct="1">
              <a:spcBef>
                <a:spcPct val="20000"/>
              </a:spcBef>
              <a:buFont typeface="Wingdings" panose="05000000000000000000" pitchFamily="2" charset="2"/>
              <a:buChar char="Ø"/>
              <a:defRPr/>
            </a:pPr>
            <a:r>
              <a:rPr lang="el-GR" altLang="cs-CZ" sz="1800" b="1" dirty="0" smtClean="0">
                <a:solidFill>
                  <a:schemeClr val="accent2"/>
                </a:solidFill>
                <a:cs typeface="Arial" panose="020B0604020202020204" pitchFamily="34" charset="0"/>
              </a:rPr>
              <a:t>β</a:t>
            </a:r>
            <a:r>
              <a:rPr lang="en-GB" altLang="cs-CZ" sz="1800" b="1" dirty="0" smtClean="0">
                <a:solidFill>
                  <a:schemeClr val="accent2"/>
                </a:solidFill>
              </a:rPr>
              <a:t>/2 </a:t>
            </a:r>
            <a:r>
              <a:rPr lang="en-GB" altLang="cs-CZ" sz="1800" dirty="0" smtClean="0"/>
              <a:t>or</a:t>
            </a:r>
            <a:r>
              <a:rPr lang="en-GB" altLang="cs-CZ" sz="1800" b="1" dirty="0" smtClean="0">
                <a:solidFill>
                  <a:schemeClr val="accent2"/>
                </a:solidFill>
              </a:rPr>
              <a:t> </a:t>
            </a:r>
            <a:r>
              <a:rPr lang="el-GR" altLang="cs-CZ" sz="1800" b="1" dirty="0" smtClean="0">
                <a:solidFill>
                  <a:schemeClr val="accent2"/>
                </a:solidFill>
                <a:cs typeface="Arial" panose="020B0604020202020204" pitchFamily="34" charset="0"/>
              </a:rPr>
              <a:t>β</a:t>
            </a:r>
            <a:r>
              <a:rPr lang="en-GB" altLang="cs-CZ" sz="1800" dirty="0" smtClean="0"/>
              <a:t> …. (</a:t>
            </a:r>
            <a:r>
              <a:rPr lang="el-GR" altLang="cs-CZ" sz="1800" b="1" dirty="0" smtClean="0">
                <a:solidFill>
                  <a:srgbClr val="3333FF"/>
                </a:solidFill>
                <a:cs typeface="Arial" panose="020B0604020202020204" pitchFamily="34" charset="0"/>
              </a:rPr>
              <a:t>β</a:t>
            </a:r>
            <a:r>
              <a:rPr lang="en-GB" altLang="cs-CZ" sz="1800" b="1" dirty="0" smtClean="0">
                <a:solidFill>
                  <a:srgbClr val="3333FF"/>
                </a:solidFill>
              </a:rPr>
              <a:t> –</a:t>
            </a:r>
            <a:r>
              <a:rPr lang="el-GR" altLang="cs-CZ" sz="1800" b="1" dirty="0" smtClean="0">
                <a:solidFill>
                  <a:srgbClr val="3333FF"/>
                </a:solidFill>
              </a:rPr>
              <a:t>α</a:t>
            </a:r>
            <a:r>
              <a:rPr lang="en-US" altLang="cs-CZ" sz="1800" dirty="0" smtClean="0"/>
              <a:t>) </a:t>
            </a:r>
            <a:r>
              <a:rPr lang="en-US" altLang="cs-CZ" sz="1400" i="1" dirty="0" smtClean="0"/>
              <a:t>depending on parity</a:t>
            </a:r>
            <a:r>
              <a:rPr lang="en-GB" altLang="cs-CZ" sz="1800" b="1" dirty="0" smtClean="0">
                <a:solidFill>
                  <a:schemeClr val="accent2"/>
                </a:solidFill>
              </a:rPr>
              <a:t/>
            </a:r>
            <a:br>
              <a:rPr lang="en-GB" altLang="cs-CZ" sz="1800" b="1" dirty="0" smtClean="0">
                <a:solidFill>
                  <a:schemeClr val="accent2"/>
                </a:solidFill>
              </a:rPr>
            </a:br>
            <a:endParaRPr lang="en-GB" altLang="cs-CZ" sz="1800" b="1" dirty="0" smtClean="0">
              <a:solidFill>
                <a:schemeClr val="accent2"/>
              </a:solidFill>
            </a:endParaRPr>
          </a:p>
          <a:p>
            <a:pPr lvl="1" eaLnBrk="1" hangingPunct="1">
              <a:spcBef>
                <a:spcPct val="20000"/>
              </a:spcBef>
              <a:buFont typeface="Wingdings" panose="05000000000000000000" pitchFamily="2" charset="2"/>
              <a:buChar char="Ø"/>
              <a:defRPr/>
            </a:pPr>
            <a:r>
              <a:rPr lang="en-GB" altLang="cs-CZ" sz="1800" b="1" dirty="0" smtClean="0">
                <a:solidFill>
                  <a:schemeClr val="accent2"/>
                </a:solidFill>
              </a:rPr>
              <a:t>Search for better RULE for</a:t>
            </a:r>
          </a:p>
          <a:p>
            <a:pPr marL="358775" lvl="1" indent="0" eaLnBrk="1" hangingPunct="1">
              <a:spcBef>
                <a:spcPct val="20000"/>
              </a:spcBef>
              <a:defRPr/>
            </a:pPr>
            <a:r>
              <a:rPr lang="en-GB" altLang="cs-CZ" sz="1800" b="1" dirty="0" smtClean="0">
                <a:solidFill>
                  <a:schemeClr val="accent2"/>
                </a:solidFill>
              </a:rPr>
              <a:t>   maximum order of harmonics;</a:t>
            </a:r>
          </a:p>
          <a:p>
            <a:pPr marL="358775" lvl="1" indent="0" eaLnBrk="1" hangingPunct="1">
              <a:spcBef>
                <a:spcPct val="20000"/>
              </a:spcBef>
              <a:defRPr/>
            </a:pPr>
            <a:r>
              <a:rPr lang="en-GB" altLang="cs-CZ" sz="1800" b="1" dirty="0" smtClean="0">
                <a:solidFill>
                  <a:schemeClr val="accent2"/>
                </a:solidFill>
              </a:rPr>
              <a:t>   the limit depends also on</a:t>
            </a:r>
          </a:p>
          <a:p>
            <a:pPr marL="358775" lvl="1" indent="0" eaLnBrk="1" hangingPunct="1">
              <a:spcBef>
                <a:spcPct val="20000"/>
              </a:spcBef>
              <a:defRPr/>
            </a:pPr>
            <a:r>
              <a:rPr lang="en-GB" altLang="cs-CZ" sz="1800" b="1" dirty="0" smtClean="0">
                <a:solidFill>
                  <a:schemeClr val="accent2"/>
                </a:solidFill>
              </a:rPr>
              <a:t>   latitude and inclination!</a:t>
            </a:r>
            <a:endParaRPr lang="en-GB" altLang="cs-CZ"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53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538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53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538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538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5382">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85382">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85382">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85382">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853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pPr eaLnBrk="1" hangingPunct="1">
              <a:defRPr/>
            </a:pPr>
            <a:endParaRPr lang="cs-CZ" dirty="0" smtClean="0"/>
          </a:p>
        </p:txBody>
      </p:sp>
      <p:sp>
        <p:nvSpPr>
          <p:cNvPr id="8195" name="Rectangle 3"/>
          <p:cNvSpPr>
            <a:spLocks noGrp="1" noChangeArrowheads="1"/>
          </p:cNvSpPr>
          <p:nvPr>
            <p:ph type="body" idx="1"/>
          </p:nvPr>
        </p:nvSpPr>
        <p:spPr/>
        <p:txBody>
          <a:bodyPr/>
          <a:lstStyle/>
          <a:p>
            <a:pPr eaLnBrk="1" hangingPunct="1"/>
            <a:endParaRPr lang="cs-CZ" altLang="cs-CZ" smtClean="0"/>
          </a:p>
        </p:txBody>
      </p:sp>
      <p:pic>
        <p:nvPicPr>
          <p:cNvPr id="8196" name="Picture 4" descr="champ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1450"/>
            <a:ext cx="8802687" cy="72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97" name="Přímá spojnice se šipkou 2"/>
          <p:cNvCxnSpPr>
            <a:cxnSpLocks noChangeShapeType="1"/>
          </p:cNvCxnSpPr>
          <p:nvPr/>
        </p:nvCxnSpPr>
        <p:spPr bwMode="auto">
          <a:xfrm>
            <a:off x="1476375" y="620713"/>
            <a:ext cx="71438" cy="50482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8" name="Přímá spojnice se šipkou 4"/>
          <p:cNvCxnSpPr>
            <a:cxnSpLocks noChangeShapeType="1"/>
          </p:cNvCxnSpPr>
          <p:nvPr/>
        </p:nvCxnSpPr>
        <p:spPr bwMode="auto">
          <a:xfrm>
            <a:off x="1258888" y="1412875"/>
            <a:ext cx="144462" cy="28733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9" name="Pravoúhlá spojnice 6"/>
          <p:cNvCxnSpPr>
            <a:cxnSpLocks noChangeShapeType="1"/>
          </p:cNvCxnSpPr>
          <p:nvPr/>
        </p:nvCxnSpPr>
        <p:spPr bwMode="auto">
          <a:xfrm>
            <a:off x="1619250" y="1341438"/>
            <a:ext cx="215900" cy="71437"/>
          </a:xfrm>
          <a:prstGeom prst="bent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0" name="Přímá spojnice se šipkou 8"/>
          <p:cNvCxnSpPr>
            <a:cxnSpLocks noChangeShapeType="1"/>
          </p:cNvCxnSpPr>
          <p:nvPr/>
        </p:nvCxnSpPr>
        <p:spPr bwMode="auto">
          <a:xfrm flipH="1">
            <a:off x="1619250" y="2924175"/>
            <a:ext cx="576263"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pPr eaLnBrk="1" hangingPunct="1">
              <a:defRPr/>
            </a:pPr>
            <a:r>
              <a:rPr lang="en-US" smtClean="0"/>
              <a:t>GRACE</a:t>
            </a:r>
            <a:r>
              <a:rPr lang="cs-CZ" smtClean="0"/>
              <a:t>  61/4</a:t>
            </a:r>
          </a:p>
        </p:txBody>
      </p:sp>
      <p:pic>
        <p:nvPicPr>
          <p:cNvPr id="1024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36550" y="1104900"/>
            <a:ext cx="8470900" cy="4648200"/>
          </a:xfrm>
          <a:solidFill>
            <a:srgbClr val="FFFFFF"/>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107950" y="620713"/>
            <a:ext cx="8785225" cy="576262"/>
          </a:xfrm>
        </p:spPr>
        <p:txBody>
          <a:bodyPr/>
          <a:lstStyle/>
          <a:p>
            <a:pPr eaLnBrk="1" hangingPunct="1">
              <a:defRPr/>
            </a:pPr>
            <a:r>
              <a:rPr lang="en-US" dirty="0" smtClean="0"/>
              <a:t>6161/461</a:t>
            </a:r>
            <a:endParaRPr lang="cs-CZ" dirty="0" smtClean="0"/>
          </a:p>
        </p:txBody>
      </p:sp>
      <p:pic>
        <p:nvPicPr>
          <p:cNvPr id="11267" name="Picture 4" descr="grace_out_of_res"/>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339975" y="230188"/>
            <a:ext cx="5761038" cy="327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5" descr="grace_in_res_6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3503613"/>
            <a:ext cx="5832475"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ovéPole 2"/>
          <p:cNvSpPr txBox="1">
            <a:spLocks noChangeArrowheads="1"/>
          </p:cNvSpPr>
          <p:nvPr/>
        </p:nvSpPr>
        <p:spPr bwMode="auto">
          <a:xfrm>
            <a:off x="107950" y="2795588"/>
            <a:ext cx="1419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r"/>
            <a:r>
              <a:rPr lang="en-US" altLang="cs-CZ" sz="2000">
                <a:latin typeface="Times New Roman" panose="02020603050405020304" pitchFamily="18" charset="0"/>
                <a:cs typeface="Times New Roman" panose="02020603050405020304" pitchFamily="18" charset="0"/>
              </a:rPr>
              <a:t>61/4</a:t>
            </a:r>
          </a:p>
          <a:p>
            <a:pPr algn="r"/>
            <a:r>
              <a:rPr lang="en-US" altLang="cs-CZ" sz="2000">
                <a:latin typeface="Times New Roman" panose="02020603050405020304" pitchFamily="18" charset="0"/>
                <a:cs typeface="Times New Roman" panose="02020603050405020304" pitchFamily="18" charset="0"/>
              </a:rPr>
              <a:t>resonance</a:t>
            </a:r>
            <a:endParaRPr lang="cs-CZ" altLang="cs-CZ"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pPr eaLnBrk="1" hangingPunct="1">
              <a:defRPr/>
            </a:pPr>
            <a:r>
              <a:rPr lang="cs-CZ" smtClean="0"/>
              <a:t>GRACE 107/7</a:t>
            </a:r>
          </a:p>
        </p:txBody>
      </p:sp>
      <p:pic>
        <p:nvPicPr>
          <p:cNvPr id="12291" name="Picture 4" descr="Sigma_107-7_Srinivas_GRACE_107-7_201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388" y="1092200"/>
            <a:ext cx="8785225" cy="467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en-US" dirty="0" smtClean="0"/>
              <a:t>Ground track density in vicinity of 107/7 repeat orbit</a:t>
            </a:r>
            <a:endParaRPr lang="cs-CZ" dirty="0"/>
          </a:p>
        </p:txBody>
      </p:sp>
      <p:pic>
        <p:nvPicPr>
          <p:cNvPr id="13315"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3113" y="760413"/>
            <a:ext cx="75438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en-US" dirty="0" smtClean="0"/>
              <a:t>Ground track density in vicinity of 46/3 repeat orbit</a:t>
            </a:r>
            <a:endParaRPr lang="cs-CZ" dirty="0"/>
          </a:p>
        </p:txBody>
      </p:sp>
      <p:pic>
        <p:nvPicPr>
          <p:cNvPr id="14339"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3113" y="760413"/>
            <a:ext cx="75438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15162</TotalTime>
  <Words>1077</Words>
  <Application>Microsoft Office PowerPoint</Application>
  <PresentationFormat>Předvádění na obrazovce (4:3)</PresentationFormat>
  <Paragraphs>148</Paragraphs>
  <Slides>27</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27</vt:i4>
      </vt:variant>
    </vt:vector>
  </HeadingPairs>
  <TitlesOfParts>
    <vt:vector size="32" baseType="lpstr">
      <vt:lpstr>Arial</vt:lpstr>
      <vt:lpstr>Calibri</vt:lpstr>
      <vt:lpstr>Times New Roman</vt:lpstr>
      <vt:lpstr>Wingdings</vt:lpstr>
      <vt:lpstr>Modèle par défaut</vt:lpstr>
      <vt:lpstr>Prezentace aplikace PowerPoint</vt:lpstr>
      <vt:lpstr>Abstract</vt:lpstr>
      <vt:lpstr>Orbital resonances</vt:lpstr>
      <vt:lpstr>Prezentace aplikace PowerPoint</vt:lpstr>
      <vt:lpstr>GRACE  61/4</vt:lpstr>
      <vt:lpstr>6161/461</vt:lpstr>
      <vt:lpstr>GRACE 107/7</vt:lpstr>
      <vt:lpstr>Ground track density in vicinity of 107/7 repeat orbit</vt:lpstr>
      <vt:lpstr>Ground track density in vicinity of 46/3 repeat orbit</vt:lpstr>
      <vt:lpstr>Ground track density in vicinity of 31/2 repeat orbit</vt:lpstr>
      <vt:lpstr>Prezentace aplikace PowerPoint</vt:lpstr>
      <vt:lpstr>Prezentace aplikace PowerPoint</vt:lpstr>
      <vt:lpstr>Orbital resonances and quality of gravity field models</vt:lpstr>
      <vt:lpstr>GOCE groundtrack animation for the initial free-fall phase</vt:lpstr>
      <vt:lpstr>Prezentace aplikace PowerPoint</vt:lpstr>
      <vt:lpstr>GRACE  low order orbit resonances encountered</vt:lpstr>
      <vt:lpstr>Prezentace aplikace PowerPoint</vt:lpstr>
      <vt:lpstr>Prezentace aplikace PowerPoint</vt:lpstr>
      <vt:lpstr>Prezentace aplikace PowerPoint</vt:lpstr>
      <vt:lpstr>Prezentace aplikace PowerPoint</vt:lpstr>
      <vt:lpstr>Theoretical  max. distances of ground tracks of GRACE  computed by our new formula accounting for latitude</vt:lpstr>
      <vt:lpstr>A comparison between our theory and data (case of GRACE)</vt:lpstr>
      <vt:lpstr>The new rule accounting also for latitude</vt:lpstr>
      <vt:lpstr>  </vt:lpstr>
      <vt:lpstr>Prezentace aplikace PowerPoint</vt:lpstr>
      <vt:lpstr>Prezentace aplikace PowerPoint</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9 months of Mimosa in orbit</dc:title>
  <dc:creator>AB</dc:creator>
  <cp:lastModifiedBy>Klokocnik</cp:lastModifiedBy>
  <cp:revision>1668</cp:revision>
  <cp:lastPrinted>2015-05-29T14:39:52Z</cp:lastPrinted>
  <dcterms:created xsi:type="dcterms:W3CDTF">2002-09-01T02:44:14Z</dcterms:created>
  <dcterms:modified xsi:type="dcterms:W3CDTF">2015-06-19T11:17:56Z</dcterms:modified>
</cp:coreProperties>
</file>