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Default Extension="tiff" ContentType="image/tiff"/>
  <Default Extension="vml" ContentType="application/vnd.openxmlformats-officedocument.vmlDrawing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68"/>
  </p:notesMasterIdLst>
  <p:sldIdLst>
    <p:sldId id="256" r:id="rId2"/>
    <p:sldId id="707" r:id="rId3"/>
    <p:sldId id="706" r:id="rId4"/>
    <p:sldId id="599" r:id="rId5"/>
    <p:sldId id="533" r:id="rId6"/>
    <p:sldId id="730" r:id="rId7"/>
    <p:sldId id="732" r:id="rId8"/>
    <p:sldId id="733" r:id="rId9"/>
    <p:sldId id="734" r:id="rId10"/>
    <p:sldId id="735" r:id="rId11"/>
    <p:sldId id="736" r:id="rId12"/>
    <p:sldId id="737" r:id="rId13"/>
    <p:sldId id="738" r:id="rId14"/>
    <p:sldId id="615" r:id="rId15"/>
    <p:sldId id="749" r:id="rId16"/>
    <p:sldId id="757" r:id="rId17"/>
    <p:sldId id="756" r:id="rId18"/>
    <p:sldId id="758" r:id="rId19"/>
    <p:sldId id="746" r:id="rId20"/>
    <p:sldId id="740" r:id="rId21"/>
    <p:sldId id="544" r:id="rId22"/>
    <p:sldId id="582" r:id="rId23"/>
    <p:sldId id="739" r:id="rId24"/>
    <p:sldId id="741" r:id="rId25"/>
    <p:sldId id="747" r:id="rId26"/>
    <p:sldId id="745" r:id="rId27"/>
    <p:sldId id="526" r:id="rId28"/>
    <p:sldId id="742" r:id="rId29"/>
    <p:sldId id="743" r:id="rId30"/>
    <p:sldId id="744" r:id="rId31"/>
    <p:sldId id="537" r:id="rId32"/>
    <p:sldId id="654" r:id="rId33"/>
    <p:sldId id="751" r:id="rId34"/>
    <p:sldId id="748" r:id="rId35"/>
    <p:sldId id="541" r:id="rId36"/>
    <p:sldId id="538" r:id="rId37"/>
    <p:sldId id="781" r:id="rId38"/>
    <p:sldId id="671" r:id="rId39"/>
    <p:sldId id="754" r:id="rId40"/>
    <p:sldId id="548" r:id="rId41"/>
    <p:sldId id="549" r:id="rId42"/>
    <p:sldId id="759" r:id="rId43"/>
    <p:sldId id="761" r:id="rId44"/>
    <p:sldId id="762" r:id="rId45"/>
    <p:sldId id="763" r:id="rId46"/>
    <p:sldId id="752" r:id="rId47"/>
    <p:sldId id="753" r:id="rId48"/>
    <p:sldId id="695" r:id="rId49"/>
    <p:sldId id="545" r:id="rId50"/>
    <p:sldId id="535" r:id="rId51"/>
    <p:sldId id="527" r:id="rId52"/>
    <p:sldId id="528" r:id="rId53"/>
    <p:sldId id="529" r:id="rId54"/>
    <p:sldId id="530" r:id="rId55"/>
    <p:sldId id="531" r:id="rId56"/>
    <p:sldId id="621" r:id="rId57"/>
    <p:sldId id="704" r:id="rId58"/>
    <p:sldId id="622" r:id="rId59"/>
    <p:sldId id="679" r:id="rId60"/>
    <p:sldId id="552" r:id="rId61"/>
    <p:sldId id="625" r:id="rId62"/>
    <p:sldId id="626" r:id="rId63"/>
    <p:sldId id="627" r:id="rId64"/>
    <p:sldId id="784" r:id="rId65"/>
    <p:sldId id="555" r:id="rId66"/>
    <p:sldId id="320" r:id="rId67"/>
    <p:sldId id="351" r:id="rId68"/>
    <p:sldId id="594" r:id="rId69"/>
    <p:sldId id="592" r:id="rId70"/>
    <p:sldId id="589" r:id="rId71"/>
    <p:sldId id="353" r:id="rId72"/>
    <p:sldId id="578" r:id="rId73"/>
    <p:sldId id="764" r:id="rId74"/>
    <p:sldId id="600" r:id="rId75"/>
    <p:sldId id="766" r:id="rId76"/>
    <p:sldId id="765" r:id="rId77"/>
    <p:sldId id="767" r:id="rId78"/>
    <p:sldId id="768" r:id="rId79"/>
    <p:sldId id="769" r:id="rId80"/>
    <p:sldId id="770" r:id="rId81"/>
    <p:sldId id="590" r:id="rId82"/>
    <p:sldId id="586" r:id="rId83"/>
    <p:sldId id="771" r:id="rId84"/>
    <p:sldId id="773" r:id="rId85"/>
    <p:sldId id="775" r:id="rId86"/>
    <p:sldId id="772" r:id="rId87"/>
    <p:sldId id="774" r:id="rId88"/>
    <p:sldId id="776" r:id="rId89"/>
    <p:sldId id="777" r:id="rId90"/>
    <p:sldId id="778" r:id="rId91"/>
    <p:sldId id="779" r:id="rId92"/>
    <p:sldId id="792" r:id="rId93"/>
    <p:sldId id="797" r:id="rId94"/>
    <p:sldId id="686" r:id="rId95"/>
    <p:sldId id="580" r:id="rId96"/>
    <p:sldId id="660" r:id="rId97"/>
    <p:sldId id="789" r:id="rId98"/>
    <p:sldId id="687" r:id="rId99"/>
    <p:sldId id="682" r:id="rId100"/>
    <p:sldId id="787" r:id="rId101"/>
    <p:sldId id="683" r:id="rId102"/>
    <p:sldId id="786" r:id="rId103"/>
    <p:sldId id="684" r:id="rId104"/>
    <p:sldId id="688" r:id="rId105"/>
    <p:sldId id="305" r:id="rId106"/>
    <p:sldId id="257" r:id="rId107"/>
    <p:sldId id="520" r:id="rId108"/>
    <p:sldId id="303" r:id="rId109"/>
    <p:sldId id="263" r:id="rId110"/>
    <p:sldId id="375" r:id="rId111"/>
    <p:sldId id="264" r:id="rId112"/>
    <p:sldId id="316" r:id="rId113"/>
    <p:sldId id="506" r:id="rId114"/>
    <p:sldId id="304" r:id="rId115"/>
    <p:sldId id="323" r:id="rId116"/>
    <p:sldId id="444" r:id="rId117"/>
    <p:sldId id="440" r:id="rId118"/>
    <p:sldId id="442" r:id="rId119"/>
    <p:sldId id="314" r:id="rId120"/>
    <p:sldId id="415" r:id="rId121"/>
    <p:sldId id="509" r:id="rId122"/>
    <p:sldId id="336" r:id="rId123"/>
    <p:sldId id="417" r:id="rId124"/>
    <p:sldId id="512" r:id="rId125"/>
    <p:sldId id="447" r:id="rId126"/>
    <p:sldId id="498" r:id="rId127"/>
    <p:sldId id="258" r:id="rId128"/>
    <p:sldId id="260" r:id="rId129"/>
    <p:sldId id="724" r:id="rId130"/>
    <p:sldId id="510" r:id="rId131"/>
    <p:sldId id="511" r:id="rId132"/>
    <p:sldId id="266" r:id="rId133"/>
    <p:sldId id="503" r:id="rId134"/>
    <p:sldId id="267" r:id="rId135"/>
    <p:sldId id="341" r:id="rId136"/>
    <p:sldId id="307" r:id="rId137"/>
    <p:sldId id="342" r:id="rId138"/>
    <p:sldId id="288" r:id="rId139"/>
    <p:sldId id="348" r:id="rId140"/>
    <p:sldId id="783" r:id="rId141"/>
    <p:sldId id="791" r:id="rId142"/>
    <p:sldId id="554" r:id="rId143"/>
    <p:sldId id="708" r:id="rId144"/>
    <p:sldId id="556" r:id="rId145"/>
    <p:sldId id="711" r:id="rId146"/>
    <p:sldId id="710" r:id="rId147"/>
    <p:sldId id="558" r:id="rId148"/>
    <p:sldId id="718" r:id="rId149"/>
    <p:sldId id="563" r:id="rId150"/>
    <p:sldId id="709" r:id="rId151"/>
    <p:sldId id="564" r:id="rId152"/>
    <p:sldId id="565" r:id="rId153"/>
    <p:sldId id="664" r:id="rId154"/>
    <p:sldId id="715" r:id="rId155"/>
    <p:sldId id="717" r:id="rId156"/>
    <p:sldId id="719" r:id="rId157"/>
    <p:sldId id="720" r:id="rId158"/>
    <p:sldId id="571" r:id="rId159"/>
    <p:sldId id="712" r:id="rId160"/>
    <p:sldId id="721" r:id="rId161"/>
    <p:sldId id="713" r:id="rId162"/>
    <p:sldId id="722" r:id="rId163"/>
    <p:sldId id="796" r:id="rId164"/>
    <p:sldId id="714" r:id="rId165"/>
    <p:sldId id="794" r:id="rId166"/>
    <p:sldId id="640" r:id="rId167"/>
  </p:sldIdLst>
  <p:sldSz cx="9144000" cy="6858000" type="screen4x3"/>
  <p:notesSz cx="6797675" cy="9928225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accent2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accent2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accent2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accent2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accent2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accent2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accent2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accent2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accent2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roslav Klokocnik" initials="JK" lastIdx="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333300"/>
    <a:srgbClr val="FF0000"/>
    <a:srgbClr val="33CCFF"/>
    <a:srgbClr val="3399FF"/>
    <a:srgbClr val="33CC33"/>
    <a:srgbClr val="0099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15" autoAdjust="0"/>
    <p:restoredTop sz="86370" autoAdjust="0"/>
  </p:normalViewPr>
  <p:slideViewPr>
    <p:cSldViewPr>
      <p:cViewPr varScale="1">
        <p:scale>
          <a:sx n="68" d="100"/>
          <a:sy n="68" d="100"/>
        </p:scale>
        <p:origin x="544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2221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32936"/>
    </p:cViewPr>
  </p:sorterViewPr>
  <p:notesViewPr>
    <p:cSldViewPr>
      <p:cViewPr varScale="1">
        <p:scale>
          <a:sx n="38" d="100"/>
          <a:sy n="38" d="100"/>
        </p:scale>
        <p:origin x="-1530" y="-72"/>
      </p:cViewPr>
      <p:guideLst>
        <p:guide orient="horz" pos="3127"/>
        <p:guide pos="214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presProps" Target="presProps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viewProps" Target="viewProps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2" Type="http://schemas.openxmlformats.org/officeDocument/2006/relationships/theme" Target="theme/theme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5-11-16T14:42:27.787" idx="1">
    <p:pos x="10" y="10"/>
    <p:text>podobně v číne, Sen-si,</p:text>
  </p:cm>
  <p:cm authorId="1" dt="2015-11-16T14:44:13.383" idx="2">
    <p:pos x="10" y="106"/>
    <p:text>dopad na mysšlení:</p:text>
  </p:cm>
  <p:cm authorId="1" dt="2015-11-16T14:45:24.894" idx="3">
    <p:pos x="10" y="202"/>
    <p:text>Taosi obs., Pankeniert et al 2008,</p:text>
  </p:cm>
  <p:cm authorId="1" dt="2015-11-16T14:45:40.311" idx="4">
    <p:pos x="10" y="298"/>
    <p:text>Slunce, Měsíc, hvězdy, horizont, úhel, výška nad obzorem, přímka, křivka,  měření, jednotka pro vzdálenost, predikce do budoucnosti, kalendář, počty aspon do 12, ...</p:text>
  </p:cm>
</p:cmLst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9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30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357" y="4715907"/>
            <a:ext cx="4984962" cy="4467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430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0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E94E8B-3FCF-48BE-84F5-37EBAEC7A3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05057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esoamerican_ballcourt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El </a:t>
            </a:r>
            <a:r>
              <a:rPr lang="en-US" dirty="0" err="1" smtClean="0"/>
              <a:t>Tajín</a:t>
            </a:r>
            <a:r>
              <a:rPr lang="en-US" dirty="0" smtClean="0"/>
              <a:t> flourished from 600 to 1200 C.E. and during this time numerous temples, palaces, </a:t>
            </a:r>
            <a:r>
              <a:rPr lang="en-US" dirty="0" err="1" smtClean="0">
                <a:hlinkClick r:id="rId3" tooltip="Mesoamerican ballcourt"/>
              </a:rPr>
              <a:t>ballcourts</a:t>
            </a:r>
            <a:r>
              <a:rPr lang="en-US" dirty="0" smtClean="0"/>
              <a:t>, and pyramids were built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EE94E8B-3FCF-48BE-84F5-37EBAEC7A30B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6397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9pPr>
          </a:lstStyle>
          <a:p>
            <a:fld id="{FCC8974D-C470-4345-8E80-345495B28639}" type="slidenum">
              <a:rPr lang="cs-CZ" sz="1200" smtClean="0"/>
              <a:pPr/>
              <a:t>26</a:t>
            </a:fld>
            <a:endParaRPr lang="cs-CZ" sz="1200" smtClean="0"/>
          </a:p>
        </p:txBody>
      </p:sp>
    </p:spTree>
    <p:extLst>
      <p:ext uri="{BB962C8B-B14F-4D97-AF65-F5344CB8AC3E}">
        <p14:creationId xmlns:p14="http://schemas.microsoft.com/office/powerpoint/2010/main" val="2821204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9pPr>
          </a:lstStyle>
          <a:p>
            <a:fld id="{339FACB3-03AD-4574-9FA2-DE270E44B68F}" type="slidenum">
              <a:rPr lang="cs-CZ" sz="1200" smtClean="0"/>
              <a:pPr/>
              <a:t>31</a:t>
            </a:fld>
            <a:endParaRPr lang="cs-CZ" sz="1200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8195" y="4715907"/>
            <a:ext cx="5441287" cy="4465978"/>
          </a:xfrm>
          <a:noFill/>
        </p:spPr>
        <p:txBody>
          <a:bodyPr/>
          <a:lstStyle/>
          <a:p>
            <a:r>
              <a:rPr lang="cs-CZ" smtClean="0"/>
              <a:t>Nejne tato rovnodennost, msitni vyzkumnici….</a:t>
            </a:r>
          </a:p>
        </p:txBody>
      </p:sp>
    </p:spTree>
    <p:extLst>
      <p:ext uri="{BB962C8B-B14F-4D97-AF65-F5344CB8AC3E}">
        <p14:creationId xmlns:p14="http://schemas.microsoft.com/office/powerpoint/2010/main" val="3036350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EE94E8B-3FCF-48BE-84F5-37EBAEC7A30B}" type="slidenum">
              <a:rPr lang="cs-CZ" smtClean="0"/>
              <a:pPr>
                <a:defRPr/>
              </a:pPr>
              <a:t>43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1807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EE94E8B-3FCF-48BE-84F5-37EBAEC7A30B}" type="slidenum">
              <a:rPr lang="cs-CZ" smtClean="0"/>
              <a:pPr>
                <a:defRPr/>
              </a:pPr>
              <a:t>57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359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9pPr>
          </a:lstStyle>
          <a:p>
            <a:fld id="{537653C1-8223-499D-9857-248B78BCD3C4}" type="slidenum">
              <a:rPr lang="cs-CZ" sz="1200" smtClean="0"/>
              <a:pPr/>
              <a:t>80</a:t>
            </a:fld>
            <a:endParaRPr lang="cs-CZ" sz="1200" smtClean="0"/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s-CZ" smtClean="0"/>
              <a:t>Zduraznit dulezitost tohoto nalezu….zamernost, cilenost akce s presnym casovanim podle posouvani stinu v prava poledne den po dni,</a:t>
            </a:r>
          </a:p>
          <a:p>
            <a:r>
              <a:rPr lang="cs-CZ" smtClean="0"/>
              <a:t>Ukazat na podobna reseni pomoci sachet v Mexiku Monte Alban budova J, Izapa – pyramida vyklenku, aj</a:t>
            </a:r>
          </a:p>
        </p:txBody>
      </p:sp>
    </p:spTree>
    <p:extLst>
      <p:ext uri="{BB962C8B-B14F-4D97-AF65-F5344CB8AC3E}">
        <p14:creationId xmlns:p14="http://schemas.microsoft.com/office/powerpoint/2010/main" val="26763469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Balon</a:t>
            </a:r>
            <a:r>
              <a:rPr lang="en-US" dirty="0" smtClean="0"/>
              <a:t>, </a:t>
            </a:r>
            <a:r>
              <a:rPr lang="en-US" dirty="0" err="1" smtClean="0"/>
              <a:t>letadelko</a:t>
            </a:r>
            <a:r>
              <a:rPr lang="en-US" dirty="0" smtClean="0"/>
              <a:t>, </a:t>
            </a:r>
            <a:r>
              <a:rPr lang="en-US" dirty="0" err="1" smtClean="0"/>
              <a:t>nyni</a:t>
            </a:r>
            <a:r>
              <a:rPr lang="en-US" dirty="0" smtClean="0"/>
              <a:t> </a:t>
            </a:r>
            <a:r>
              <a:rPr lang="en-US" dirty="0" err="1" smtClean="0"/>
              <a:t>drony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EE94E8B-3FCF-48BE-84F5-37EBAEC7A30B}" type="slidenum">
              <a:rPr lang="cs-CZ" smtClean="0"/>
              <a:pPr>
                <a:defRPr/>
              </a:pPr>
              <a:t>134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9850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EE94E8B-3FCF-48BE-84F5-37EBAEC7A30B}" type="slidenum">
              <a:rPr lang="cs-CZ" smtClean="0"/>
              <a:pPr>
                <a:defRPr/>
              </a:pPr>
              <a:t>141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0077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EE94E8B-3FCF-48BE-84F5-37EBAEC7A30B}" type="slidenum">
              <a:rPr lang="cs-CZ" smtClean="0"/>
              <a:pPr>
                <a:defRPr/>
              </a:pPr>
              <a:t>165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563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758BF7-749B-4FD9-9324-16B45E723B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8084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D557C7-7F94-440C-9E3D-CDABE40A1C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170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1F357C-7C50-417F-B3BA-B2D3C4D9E9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894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A9817B-94CC-4C33-A5D7-4FFF58E490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04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8452A2-F070-4D5F-BB54-9BDAAC125C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141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E449F0-DDEC-438E-B321-59E58FD5C5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213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E60AE4-6DA2-4D68-8A79-2D2B62C0B6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431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9E2105-46C5-4A4C-A9E3-BA48F8A2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283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D00116-9D70-43EE-8543-7DE28C591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391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CAA12A-0B29-4F22-8F83-B00104B529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512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BFC48E-2A5D-46AD-AA7D-41A9EBD802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524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077FF4-4594-4B6F-9C17-A16926AAA3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80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4831FC-B755-4B78-AA3F-CE30BA3FA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438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1FCD90F4-B03C-479D-BE3C-DB490B23C5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mailto:jklokocn@asu.cas.cz" TargetMode="External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jpeg"/><Relationship Id="rId9" Type="http://schemas.openxmlformats.org/officeDocument/2006/relationships/image" Target="../media/image6.tif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gdc.noaa.gov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tar%C3%A1_%C5%99%C3%AD%C5%A1e" TargetMode="External"/><Relationship Id="rId7" Type="http://schemas.openxmlformats.org/officeDocument/2006/relationships/hyperlink" Target="https://cs.wikipedia.org/w/index.php?title=2531_p%C5%99._n._l.&amp;action=edit&amp;redlink=1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s.wikipedia.org/w/index.php?title=2581_p%C5%99._n._l.&amp;action=edit&amp;redlink=1" TargetMode="External"/><Relationship Id="rId5" Type="http://schemas.openxmlformats.org/officeDocument/2006/relationships/hyperlink" Target="https://cs.wikipedia.org/w/index.php?title=2554_p%C5%99._n._l.&amp;action=edit&amp;redlink=1" TargetMode="External"/><Relationship Id="rId4" Type="http://schemas.openxmlformats.org/officeDocument/2006/relationships/hyperlink" Target="https://cs.wikipedia.org/w/index.php?title=2604_p%C5%99._n._l.&amp;action=edit&amp;redlink=1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z/search?biw=1280&amp;bih=586&amp;q=pYramids+Guimar,+Tenerife,+museum+Thor+Heyerdahl&amp;spell=1&amp;sa=X&amp;ved=0CBkQvwUoAGoVChMI0ouGkanYyAIVyFkaCh0o-wvd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600" TargetMode="External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1.png"/><Relationship Id="rId2" Type="http://schemas.openxmlformats.org/officeDocument/2006/relationships/video" Target="file:///F:\Mexico_zpivajici_pyramidy\K20A.AVI" TargetMode="External"/><Relationship Id="rId1" Type="http://schemas.microsoft.com/office/2007/relationships/media" Target="file:///F:\Mexico_zpivajici_pyramidy\K20A.AVI" TargetMode="Externa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Relationship Id="rId9" Type="http://schemas.openxmlformats.org/officeDocument/2006/relationships/hyperlink" Target="https://cs.wikipedia.org/wiki/150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brunoffotografia.com.br/blogviagem/?p=121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6.jpeg"/><Relationship Id="rId2" Type="http://schemas.openxmlformats.org/officeDocument/2006/relationships/video" Target="file:///F:\Mexico_zpivajici_pyramidy\K10A.AVI" TargetMode="External"/><Relationship Id="rId1" Type="http://schemas.microsoft.com/office/2007/relationships/media" Target="file:///F:\Mexico_zpivajici_pyramidy\K10A.AVI" TargetMode="Externa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5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hyperlink" Target="http://archaeology.asu.edu/teo/intro/teomp2.map" TargetMode="Externa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em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jpeg"/><Relationship Id="rId3" Type="http://schemas.openxmlformats.org/officeDocument/2006/relationships/image" Target="../media/image59.jpeg"/><Relationship Id="rId7" Type="http://schemas.openxmlformats.org/officeDocument/2006/relationships/hyperlink" Target="http://en.wikipedia.org/wiki/K'inich_Kan_B'alam_II" TargetMode="External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en.wikipedia.org/wiki/Sak_K'uk'" TargetMode="External"/><Relationship Id="rId5" Type="http://schemas.openxmlformats.org/officeDocument/2006/relationships/hyperlink" Target="http://en.wikipedia.org/wiki/Palenque" TargetMode="External"/><Relationship Id="rId4" Type="http://schemas.openxmlformats.org/officeDocument/2006/relationships/hyperlink" Target="http://en.wikipedia.org/wiki/Temple_of_the_Inscriptions" TargetMode="External"/><Relationship Id="rId9" Type="http://schemas.openxmlformats.org/officeDocument/2006/relationships/image" Target="../media/image61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La_Venta" TargetMode="External"/><Relationship Id="rId5" Type="http://schemas.openxmlformats.org/officeDocument/2006/relationships/hyperlink" Target="https://en.wikipedia.org/wiki/San_Lorenzo_Tenochtitl%C3%A1n" TargetMode="External"/><Relationship Id="rId4" Type="http://schemas.openxmlformats.org/officeDocument/2006/relationships/hyperlink" Target="https://en.wikipedia.org/wiki/Olmec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http://www.dartmouth.edu/~izapa/izapamapr409.gif" TargetMode="External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artmouth.edu/~izapa/izapasite.html" TargetMode="Externa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4" Type="http://schemas.openxmlformats.org/officeDocument/2006/relationships/image" Target="http://data.GreatBuildings.com/gbc/images/cid_tikal_rp_12.jpg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notesSlide" Target="../notesSlides/notesSlide5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2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hyperlink" Target="http://archaeology.asu.edu/teo/intro/teomp2.map" TargetMode="Externa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9.jpeg"/><Relationship Id="rId4" Type="http://schemas.openxmlformats.org/officeDocument/2006/relationships/image" Target="../media/image98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Cuzco" TargetMode="External"/><Relationship Id="rId3" Type="http://schemas.openxmlformats.org/officeDocument/2006/relationships/image" Target="../media/image104.jpeg"/><Relationship Id="rId7" Type="http://schemas.openxmlformats.org/officeDocument/2006/relationships/hyperlink" Target="http://cs.wikipedia.org/wiki/Nadmo%C5%99sk%C3%A1_v%C3%BD%C5%A1ka" TargetMode="External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Urubamba" TargetMode="External"/><Relationship Id="rId5" Type="http://schemas.openxmlformats.org/officeDocument/2006/relationships/hyperlink" Target="http://cs.wikipedia.org/wiki/Inkov%C3%A9" TargetMode="External"/><Relationship Id="rId4" Type="http://schemas.openxmlformats.org/officeDocument/2006/relationships/hyperlink" Target="http://cs.wikipedia.org/wiki/Ke%C4%8Du%C3%A1n%C5%A1tina" TargetMode="External"/><Relationship Id="rId9" Type="http://schemas.openxmlformats.org/officeDocument/2006/relationships/hyperlink" Target="http://cs.wikipedia.org/wiki/Pachac%C3%BAtec_Yupanqui" TargetMode="Externa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8.jpeg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2.jpeg"/><Relationship Id="rId4" Type="http://schemas.openxmlformats.org/officeDocument/2006/relationships/image" Target="../media/image104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e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5.jpeg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dem.aster.ersdac.or.jp/" TargetMode="External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8.png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7" Type="http://schemas.openxmlformats.org/officeDocument/2006/relationships/image" Target="../media/image127.jpe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6.jpeg"/><Relationship Id="rId5" Type="http://schemas.openxmlformats.org/officeDocument/2006/relationships/image" Target="../media/image125.jpeg"/><Relationship Id="rId4" Type="http://schemas.openxmlformats.org/officeDocument/2006/relationships/image" Target="../media/image124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1.jpeg"/><Relationship Id="rId4" Type="http://schemas.openxmlformats.org/officeDocument/2006/relationships/image" Target="../media/image130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4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7.jpeg"/><Relationship Id="rId4" Type="http://schemas.openxmlformats.org/officeDocument/2006/relationships/image" Target="../media/image136.jpeg"/></Relationships>
</file>

<file path=ppt/slides/_rels/slide8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Cusco_region" TargetMode="External"/><Relationship Id="rId3" Type="http://schemas.openxmlformats.org/officeDocument/2006/relationships/hyperlink" Target="http://en.wikipedia.org/wiki/Inca" TargetMode="External"/><Relationship Id="rId7" Type="http://schemas.openxmlformats.org/officeDocument/2006/relationships/hyperlink" Target="http://en.wikipedia.org/wiki/Urubamba_Province" TargetMode="External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Ollantaytambo_District" TargetMode="External"/><Relationship Id="rId5" Type="http://schemas.openxmlformats.org/officeDocument/2006/relationships/hyperlink" Target="http://en.wikipedia.org/wiki/Cusco" TargetMode="External"/><Relationship Id="rId10" Type="http://schemas.openxmlformats.org/officeDocument/2006/relationships/hyperlink" Target="http://en.wikipedia.org/wiki/Pachacuti" TargetMode="External"/><Relationship Id="rId4" Type="http://schemas.openxmlformats.org/officeDocument/2006/relationships/hyperlink" Target="http://en.wikipedia.org/wiki/Peru" TargetMode="External"/><Relationship Id="rId9" Type="http://schemas.openxmlformats.org/officeDocument/2006/relationships/hyperlink" Target="http://en.wikipedia.org/wiki/Inca_Empire" TargetMode="Externa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2.jpeg"/><Relationship Id="rId4" Type="http://schemas.openxmlformats.org/officeDocument/2006/relationships/image" Target="../media/image141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5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jpeg"/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2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jpeg"/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eg"/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2.jpeg"/><Relationship Id="rId4" Type="http://schemas.openxmlformats.org/officeDocument/2006/relationships/image" Target="../media/image161.jpe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jpeg"/><Relationship Id="rId2" Type="http://schemas.openxmlformats.org/officeDocument/2006/relationships/image" Target="../media/image163.JP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Killke_culture" TargetMode="External"/><Relationship Id="rId2" Type="http://schemas.openxmlformats.org/officeDocument/2006/relationships/hyperlink" Target="https://en.wikipedia.org/wiki/Inca_Empire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7.jpeg"/><Relationship Id="rId5" Type="http://schemas.openxmlformats.org/officeDocument/2006/relationships/image" Target="../media/image166.jpeg"/><Relationship Id="rId4" Type="http://schemas.openxmlformats.org/officeDocument/2006/relationships/image" Target="../media/image165.jpe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himu" TargetMode="External"/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/index.php?title=Naymlap&amp;action=edit&amp;redlink=1" TargetMode="External"/><Relationship Id="rId4" Type="http://schemas.openxmlformats.org/officeDocument/2006/relationships/hyperlink" Target="http://en.wikipedia.org/wiki/Peru" TargetMode="Externa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jpeg"/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jpeg"/><Relationship Id="rId2" Type="http://schemas.openxmlformats.org/officeDocument/2006/relationships/image" Target="../media/image171.jpe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g"/><Relationship Id="rId2" Type="http://schemas.openxmlformats.org/officeDocument/2006/relationships/image" Target="../media/image173.jpe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2" Type="http://schemas.openxmlformats.org/officeDocument/2006/relationships/image" Target="../media/image176.wmf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2" Type="http://schemas.openxmlformats.org/officeDocument/2006/relationships/image" Target="../media/image178.jpeg"/><Relationship Id="rId1" Type="http://schemas.openxmlformats.org/officeDocument/2006/relationships/slideLayout" Target="../slideLayouts/slideLayout2.xml"/><Relationship Id="rId4" Type="http://schemas.openxmlformats.org/officeDocument/2006/relationships/image" Target="http://media.eurekalert.org/multimedia_prod/pub/web/3373_web.jpg" TargetMode="Externa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jpg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jpeg"/><Relationship Id="rId2" Type="http://schemas.openxmlformats.org/officeDocument/2006/relationships/image" Target="../media/image183.pn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jpe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pn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7.pn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9.wmf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0.jpeg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jpeg"/><Relationship Id="rId2" Type="http://schemas.openxmlformats.org/officeDocument/2006/relationships/image" Target="../media/image191.jpe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jpe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5.jpe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6.jpeg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7.jpeg"/><Relationship Id="rId1" Type="http://schemas.openxmlformats.org/officeDocument/2006/relationships/slideLayout" Target="../slideLayouts/slideLayout6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8.jpeg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9.jpe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1.jpeg"/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3.jpeg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4.jpeg"/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5.jpeg"/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6.jpeg"/><Relationship Id="rId1" Type="http://schemas.openxmlformats.org/officeDocument/2006/relationships/slideLayout" Target="../slideLayouts/slideLayout1.xml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jpeg"/><Relationship Id="rId2" Type="http://schemas.openxmlformats.org/officeDocument/2006/relationships/image" Target="../media/image207.jpeg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09.wmf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10.wmf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jpeg"/><Relationship Id="rId2" Type="http://schemas.openxmlformats.org/officeDocument/2006/relationships/image" Target="../media/image211.jpeg"/><Relationship Id="rId1" Type="http://schemas.openxmlformats.org/officeDocument/2006/relationships/slideLayout" Target="../slideLayouts/slideLayout7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3.jpeg"/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4.jpeg"/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jpeg"/><Relationship Id="rId2" Type="http://schemas.openxmlformats.org/officeDocument/2006/relationships/image" Target="../media/image2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8.jpeg"/><Relationship Id="rId4" Type="http://schemas.openxmlformats.org/officeDocument/2006/relationships/image" Target="../media/image217.jpeg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90trbnBOsIQ&amp;list=LLZpUeaMT87wGdvOKa6fQWIg&amp;index=5" TargetMode="Externa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0.jpeg"/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1.jpeg"/><Relationship Id="rId1" Type="http://schemas.openxmlformats.org/officeDocument/2006/relationships/slideLayout" Target="../slideLayouts/slideLayout7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2.jpeg"/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jpeg"/><Relationship Id="rId2" Type="http://schemas.openxmlformats.org/officeDocument/2006/relationships/image" Target="../media/image224.jpeg"/><Relationship Id="rId1" Type="http://schemas.openxmlformats.org/officeDocument/2006/relationships/slideLayout" Target="../slideLayouts/slideLayout7.xml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jpg"/><Relationship Id="rId2" Type="http://schemas.openxmlformats.org/officeDocument/2006/relationships/image" Target="../media/image226.jpeg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0.JPG"/><Relationship Id="rId4" Type="http://schemas.openxmlformats.org/officeDocument/2006/relationships/image" Target="../media/image229.jpg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1.jpeg"/><Relationship Id="rId1" Type="http://schemas.openxmlformats.org/officeDocument/2006/relationships/slideLayout" Target="../slideLayouts/slideLayout7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2.jpeg"/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3.png"/><Relationship Id="rId1" Type="http://schemas.openxmlformats.org/officeDocument/2006/relationships/slideLayout" Target="../slideLayouts/slideLayout7.xml"/></Relationships>
</file>

<file path=ppt/slides/_rels/slide1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jpeg"/><Relationship Id="rId2" Type="http://schemas.openxmlformats.org/officeDocument/2006/relationships/image" Target="../media/image23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aps-china.com/Xian" TargetMode="Externa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6.jpeg"/><Relationship Id="rId1" Type="http://schemas.openxmlformats.org/officeDocument/2006/relationships/slideLayout" Target="../slideLayouts/slideLayout7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7.jpeg"/><Relationship Id="rId1" Type="http://schemas.openxmlformats.org/officeDocument/2006/relationships/slideLayout" Target="../slideLayouts/slideLayout2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8.jpeg"/><Relationship Id="rId1" Type="http://schemas.openxmlformats.org/officeDocument/2006/relationships/slideLayout" Target="../slideLayouts/slideLayout7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9.jpeg"/><Relationship Id="rId1" Type="http://schemas.openxmlformats.org/officeDocument/2006/relationships/slideLayout" Target="../slideLayouts/slideLayout2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0.jpeg"/><Relationship Id="rId1" Type="http://schemas.openxmlformats.org/officeDocument/2006/relationships/slideLayout" Target="../slideLayouts/slideLayout2.xml"/></Relationships>
</file>

<file path=ppt/slides/_rels/slide1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jpeg"/><Relationship Id="rId2" Type="http://schemas.openxmlformats.org/officeDocument/2006/relationships/image" Target="../media/image241.jpeg"/><Relationship Id="rId1" Type="http://schemas.openxmlformats.org/officeDocument/2006/relationships/slideLayout" Target="../slideLayouts/slideLayout2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3.jpeg"/><Relationship Id="rId1" Type="http://schemas.openxmlformats.org/officeDocument/2006/relationships/slideLayout" Target="../slideLayouts/slideLayout7.xml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5.jpeg"/><Relationship Id="rId2" Type="http://schemas.openxmlformats.org/officeDocument/2006/relationships/image" Target="../media/image244.jpeg"/><Relationship Id="rId1" Type="http://schemas.openxmlformats.org/officeDocument/2006/relationships/slideLayout" Target="../slideLayouts/slideLayout7.xml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jpeg"/><Relationship Id="rId2" Type="http://schemas.openxmlformats.org/officeDocument/2006/relationships/image" Target="../media/image246.jpeg"/><Relationship Id="rId1" Type="http://schemas.openxmlformats.org/officeDocument/2006/relationships/slideLayout" Target="../slideLayouts/slideLayout2.xml"/></Relationships>
</file>

<file path=ppt/slides/_rels/slide1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jpeg"/><Relationship Id="rId2" Type="http://schemas.openxmlformats.org/officeDocument/2006/relationships/image" Target="../media/image248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hina.org.cn/english/culture/229549.htm" TargetMode="External"/><Relationship Id="rId4" Type="http://schemas.openxmlformats.org/officeDocument/2006/relationships/image" Target="../media/image250.jpeg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2.png"/><Relationship Id="rId2" Type="http://schemas.openxmlformats.org/officeDocument/2006/relationships/image" Target="../media/image251.jpeg"/><Relationship Id="rId1" Type="http://schemas.openxmlformats.org/officeDocument/2006/relationships/slideLayout" Target="../slideLayouts/slideLayout2.xml"/></Relationships>
</file>

<file path=ppt/slides/_rels/slide1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3.jpeg"/><Relationship Id="rId1" Type="http://schemas.openxmlformats.org/officeDocument/2006/relationships/slideLayout" Target="../slideLayouts/slideLayout2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4.png"/><Relationship Id="rId1" Type="http://schemas.openxmlformats.org/officeDocument/2006/relationships/slideLayout" Target="../slideLayouts/slideLayout7.xml"/></Relationships>
</file>

<file path=ppt/slides/_rels/slide1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u.cas.cz/~jklokocn" TargetMode="External"/><Relationship Id="rId2" Type="http://schemas.openxmlformats.org/officeDocument/2006/relationships/hyperlink" Target="mailto:jklokocn@asu.cas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5.jpeg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6.jpeg"/><Relationship Id="rId1" Type="http://schemas.openxmlformats.org/officeDocument/2006/relationships/slideLayout" Target="../slideLayouts/slideLayout2.xml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0trbnBOsIQ&amp;list=LLZpUeaMT87wGdvOKa6fQWIg&amp;index=5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u.cas.cz/~jklokocn" TargetMode="External"/><Relationship Id="rId2" Type="http://schemas.openxmlformats.org/officeDocument/2006/relationships/hyperlink" Target="mailto:jklokocn@asu.cas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38200" y="2552700"/>
            <a:ext cx="7467600" cy="1066800"/>
          </a:xfrm>
        </p:spPr>
        <p:txBody>
          <a:bodyPr anchor="ctr"/>
          <a:lstStyle/>
          <a:p>
            <a:r>
              <a:rPr lang="cs-CZ" sz="2800" b="1" dirty="0" smtClean="0"/>
              <a:t>Astronomická orientace starobylých pyramid</a:t>
            </a:r>
            <a:br>
              <a:rPr lang="cs-CZ" sz="2800" b="1" dirty="0" smtClean="0"/>
            </a:br>
            <a:r>
              <a:rPr lang="cs-CZ" sz="2800" b="1" dirty="0" smtClean="0"/>
              <a:t>a dalších artefaktů</a:t>
            </a:r>
            <a:br>
              <a:rPr lang="cs-CZ" sz="2800" b="1" dirty="0" smtClean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000" b="1" dirty="0" smtClean="0"/>
              <a:t>Science Café, České Budějovice</a:t>
            </a:r>
            <a:br>
              <a:rPr lang="cs-CZ" sz="2000" b="1" dirty="0" smtClean="0"/>
            </a:br>
            <a:r>
              <a:rPr lang="cs-CZ" sz="2000" b="1" dirty="0" smtClean="0"/>
              <a:t>8. 12. 2015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5900" y="4430713"/>
            <a:ext cx="8991600" cy="28194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1800" dirty="0" smtClean="0"/>
              <a:t>Jaroslav </a:t>
            </a:r>
            <a:r>
              <a:rPr lang="cs-CZ" sz="1800" dirty="0" err="1" smtClean="0"/>
              <a:t>Klokočník</a:t>
            </a:r>
            <a:r>
              <a:rPr lang="en-US" sz="1800" dirty="0" smtClean="0"/>
              <a:t>,</a:t>
            </a:r>
          </a:p>
          <a:p>
            <a:pPr>
              <a:lnSpc>
                <a:spcPct val="80000"/>
              </a:lnSpc>
            </a:pPr>
            <a:r>
              <a:rPr lang="cs-CZ" sz="1600" i="1" dirty="0" smtClean="0"/>
              <a:t>Astronomický ústav AV ČR, </a:t>
            </a:r>
            <a:r>
              <a:rPr lang="en-US" sz="1600" i="1" dirty="0" err="1" smtClean="0"/>
              <a:t>v.v.i</a:t>
            </a:r>
            <a:r>
              <a:rPr lang="en-US" sz="1600" i="1" dirty="0" smtClean="0"/>
              <a:t>, </a:t>
            </a:r>
          </a:p>
          <a:p>
            <a:pPr>
              <a:lnSpc>
                <a:spcPct val="80000"/>
              </a:lnSpc>
            </a:pPr>
            <a:r>
              <a:rPr lang="cs-CZ" sz="1600" i="1" dirty="0" err="1" smtClean="0"/>
              <a:t>obse</a:t>
            </a:r>
            <a:r>
              <a:rPr lang="en-US" sz="1600" i="1" dirty="0" smtClean="0"/>
              <a:t>r</a:t>
            </a:r>
            <a:r>
              <a:rPr lang="cs-CZ" sz="1600" i="1" dirty="0" err="1" smtClean="0"/>
              <a:t>vatoř</a:t>
            </a:r>
            <a:r>
              <a:rPr lang="en-US" sz="1600" i="1" dirty="0" smtClean="0"/>
              <a:t> On</a:t>
            </a:r>
            <a:r>
              <a:rPr lang="cs-CZ" sz="1600" i="1" dirty="0" err="1" smtClean="0"/>
              <a:t>dřejov</a:t>
            </a:r>
            <a:r>
              <a:rPr lang="en-US" sz="1600" i="1" dirty="0" smtClean="0"/>
              <a:t> </a:t>
            </a:r>
          </a:p>
          <a:p>
            <a:pPr>
              <a:lnSpc>
                <a:spcPct val="80000"/>
              </a:lnSpc>
            </a:pPr>
            <a:endParaRPr lang="en-US" sz="1800" i="1" dirty="0" smtClean="0"/>
          </a:p>
          <a:p>
            <a:pPr>
              <a:lnSpc>
                <a:spcPct val="80000"/>
              </a:lnSpc>
            </a:pPr>
            <a:r>
              <a:rPr lang="en-US" sz="2000" b="1" dirty="0" smtClean="0">
                <a:hlinkClick r:id="rId3"/>
              </a:rPr>
              <a:t>jklokocn@asu.cas.cz</a:t>
            </a:r>
            <a:endParaRPr lang="en-US" sz="2000" b="1" dirty="0" smtClean="0"/>
          </a:p>
          <a:p>
            <a:pPr>
              <a:lnSpc>
                <a:spcPct val="80000"/>
              </a:lnSpc>
            </a:pPr>
            <a:r>
              <a:rPr lang="en-US" sz="2000" b="1" u="sng" dirty="0" smtClean="0">
                <a:solidFill>
                  <a:srgbClr val="FF9900"/>
                </a:solidFill>
              </a:rPr>
              <a:t>www.asu.cas.cz/~jklokocn</a:t>
            </a:r>
          </a:p>
          <a:p>
            <a:pPr>
              <a:lnSpc>
                <a:spcPct val="80000"/>
              </a:lnSpc>
            </a:pPr>
            <a:endParaRPr lang="en-US" sz="1800" dirty="0" smtClean="0"/>
          </a:p>
          <a:p>
            <a:pPr>
              <a:lnSpc>
                <a:spcPct val="80000"/>
              </a:lnSpc>
            </a:pPr>
            <a:r>
              <a:rPr lang="en-US" sz="1400" dirty="0" smtClean="0">
                <a:cs typeface="Times New Roman" panose="02020603050405020304" pitchFamily="18" charset="0"/>
              </a:rPr>
              <a:t>© </a:t>
            </a:r>
            <a:r>
              <a:rPr lang="cs-CZ" sz="1400" dirty="0" smtClean="0"/>
              <a:t>Astronomický ústav AV ČR, </a:t>
            </a:r>
            <a:r>
              <a:rPr lang="en-US" sz="1400" dirty="0" err="1" smtClean="0"/>
              <a:t>v.v.i</a:t>
            </a:r>
            <a:r>
              <a:rPr lang="cs-CZ" sz="1400" dirty="0" smtClean="0"/>
              <a:t>,</a:t>
            </a:r>
            <a:r>
              <a:rPr lang="en-US" sz="1400" dirty="0" smtClean="0"/>
              <a:t>  </a:t>
            </a:r>
            <a:endParaRPr lang="cs-CZ" sz="1400" dirty="0" smtClean="0"/>
          </a:p>
          <a:p>
            <a:pPr>
              <a:lnSpc>
                <a:spcPct val="80000"/>
              </a:lnSpc>
            </a:pPr>
            <a:r>
              <a:rPr lang="en-US" sz="1400" dirty="0">
                <a:cs typeface="Times New Roman" panose="02020603050405020304" pitchFamily="18" charset="0"/>
              </a:rPr>
              <a:t>© </a:t>
            </a:r>
            <a:r>
              <a:rPr lang="en-US" sz="1400" dirty="0" smtClean="0"/>
              <a:t>J. </a:t>
            </a:r>
            <a:r>
              <a:rPr lang="cs-CZ" sz="1400" dirty="0" err="1" smtClean="0"/>
              <a:t>Klokočník</a:t>
            </a:r>
            <a:r>
              <a:rPr lang="cs-CZ" sz="1400" dirty="0" smtClean="0"/>
              <a:t>, D. </a:t>
            </a:r>
            <a:r>
              <a:rPr lang="cs-CZ" sz="1400" dirty="0" err="1" smtClean="0"/>
              <a:t>Lampířová</a:t>
            </a:r>
            <a:r>
              <a:rPr lang="cs-CZ" sz="1400" dirty="0" smtClean="0"/>
              <a:t>, D. Johnson, J. Kostelecký, K. Pavelka, </a:t>
            </a:r>
            <a:r>
              <a:rPr lang="cs-CZ" sz="1400" dirty="0" err="1" smtClean="0"/>
              <a:t>Yue</a:t>
            </a:r>
            <a:r>
              <a:rPr lang="cs-CZ" sz="1400" dirty="0" smtClean="0"/>
              <a:t> </a:t>
            </a:r>
            <a:r>
              <a:rPr lang="cs-CZ" sz="1400" dirty="0" err="1" smtClean="0"/>
              <a:t>Xu</a:t>
            </a:r>
            <a:r>
              <a:rPr lang="cs-CZ" sz="1400" dirty="0"/>
              <a:t>:</a:t>
            </a:r>
            <a:r>
              <a:rPr lang="cs-CZ" sz="1400" dirty="0" smtClean="0"/>
              <a:t>  2001-2013 </a:t>
            </a:r>
            <a:endParaRPr lang="en-US" sz="1400" dirty="0" smtClean="0">
              <a:cs typeface="Times New Roman" panose="02020603050405020304" pitchFamily="18" charset="0"/>
            </a:endParaRPr>
          </a:p>
        </p:txBody>
      </p:sp>
      <p:sp>
        <p:nvSpPr>
          <p:cNvPr id="3076" name="Text Box 5"/>
          <p:cNvSpPr txBox="1">
            <a:spLocks noChangeArrowheads="1"/>
          </p:cNvSpPr>
          <p:nvPr/>
        </p:nvSpPr>
        <p:spPr bwMode="auto">
          <a:xfrm>
            <a:off x="533400" y="304800"/>
            <a:ext cx="12509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3600">
              <a:solidFill>
                <a:schemeClr val="accent2"/>
              </a:solidFill>
            </a:endParaRPr>
          </a:p>
        </p:txBody>
      </p:sp>
      <p:pic>
        <p:nvPicPr>
          <p:cNvPr id="3077" name="Picture 1027" descr="dzibil_su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" y="177134"/>
            <a:ext cx="2438400" cy="1748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1028" descr="maoling_stromky_GE_3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2889262"/>
            <a:ext cx="1905000" cy="1597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1029" descr="2011_0127072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176" y="211137"/>
            <a:ext cx="22860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1030" descr="Teo_GE_Tridamrtvych_vymodrena-cisl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176" y="177134"/>
            <a:ext cx="2020824" cy="1793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1031" descr="2010_0320(053)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759" y="187357"/>
            <a:ext cx="2358681" cy="1769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4298145"/>
            <a:ext cx="2758440" cy="950936"/>
          </a:xfrm>
          <a:prstGeom prst="rect">
            <a:avLst/>
          </a:prstGeom>
        </p:spPr>
      </p:pic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3429000" y="1447800"/>
            <a:ext cx="7334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cs-CZ" sz="1400"/>
              <a:t>tenerife</a:t>
            </a:r>
            <a:endParaRPr lang="cs-CZ" altLang="cs-CZ" sz="1400"/>
          </a:p>
        </p:txBody>
      </p:sp>
      <p:pic>
        <p:nvPicPr>
          <p:cNvPr id="4099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"/>
            <a:ext cx="7391400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TextovéPole 1"/>
          <p:cNvSpPr txBox="1">
            <a:spLocks noChangeArrowheads="1"/>
          </p:cNvSpPr>
          <p:nvPr/>
        </p:nvSpPr>
        <p:spPr bwMode="auto">
          <a:xfrm>
            <a:off x="3581400" y="4933950"/>
            <a:ext cx="5257800" cy="184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400" dirty="0" err="1"/>
              <a:t>Slunovratum</a:t>
            </a:r>
            <a:r>
              <a:rPr lang="cs-CZ" altLang="cs-CZ" sz="1400" dirty="0"/>
              <a:t> </a:t>
            </a:r>
            <a:r>
              <a:rPr lang="cs-CZ" altLang="cs-CZ" sz="1400" dirty="0" err="1"/>
              <a:t>odpovidajici</a:t>
            </a:r>
            <a:r>
              <a:rPr lang="cs-CZ" altLang="cs-CZ" sz="1400" dirty="0"/>
              <a:t> astronomicky</a:t>
            </a:r>
            <a:r>
              <a:rPr lang="en-US" altLang="cs-CZ" sz="1400" dirty="0"/>
              <a:t> </a:t>
            </a:r>
            <a:r>
              <a:rPr lang="cs-CZ" altLang="cs-CZ" sz="1400" dirty="0"/>
              <a:t>azimut </a:t>
            </a:r>
            <a:r>
              <a:rPr lang="cs-CZ" altLang="cs-CZ" sz="1400" i="1" dirty="0"/>
              <a:t>A</a:t>
            </a:r>
            <a:r>
              <a:rPr lang="cs-CZ" altLang="cs-CZ" sz="1400" dirty="0"/>
              <a:t> </a:t>
            </a:r>
            <a:r>
              <a:rPr lang="cs-CZ" altLang="cs-CZ" sz="1400" dirty="0" err="1"/>
              <a:t>vychodu</a:t>
            </a:r>
            <a:r>
              <a:rPr lang="cs-CZ" altLang="cs-CZ" sz="1400" dirty="0"/>
              <a:t>/</a:t>
            </a:r>
            <a:r>
              <a:rPr lang="cs-CZ" altLang="cs-CZ" sz="1400" dirty="0" err="1"/>
              <a:t>zapadu</a:t>
            </a:r>
            <a:r>
              <a:rPr lang="cs-CZ" altLang="cs-CZ" sz="1400" dirty="0"/>
              <a:t> je: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600" b="1" dirty="0"/>
              <a:t>                                  cos A = −sin </a:t>
            </a:r>
            <a:r>
              <a:rPr lang="el-GR" altLang="cs-CZ" sz="1600" b="1" dirty="0"/>
              <a:t>δ</a:t>
            </a:r>
            <a:r>
              <a:rPr lang="en-US" altLang="cs-CZ" sz="1600" b="1" dirty="0"/>
              <a:t> /</a:t>
            </a:r>
            <a:r>
              <a:rPr lang="cs-CZ" altLang="cs-CZ" sz="1600" b="1" dirty="0"/>
              <a:t> cos </a:t>
            </a:r>
            <a:r>
              <a:rPr lang="el-GR" altLang="cs-CZ" sz="1600" b="1" dirty="0"/>
              <a:t>φ</a:t>
            </a:r>
            <a:r>
              <a:rPr lang="cs-CZ" altLang="cs-CZ" sz="1600" b="1" dirty="0"/>
              <a:t>,</a:t>
            </a:r>
            <a:endParaRPr lang="en-US" altLang="cs-CZ" sz="1600" b="1" dirty="0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400" dirty="0"/>
              <a:t>kde deklinace Slunce </a:t>
            </a:r>
            <a:r>
              <a:rPr lang="el-GR" altLang="cs-CZ" sz="1400" i="1" dirty="0"/>
              <a:t>δ</a:t>
            </a:r>
            <a:r>
              <a:rPr lang="el-GR" altLang="cs-CZ" sz="1400" dirty="0"/>
              <a:t> </a:t>
            </a:r>
            <a:r>
              <a:rPr lang="cs-CZ" altLang="cs-CZ" sz="1400" dirty="0"/>
              <a:t>= 23.5</a:t>
            </a:r>
            <a:r>
              <a:rPr lang="cs-CZ" altLang="cs-CZ" sz="1400" baseline="30000" dirty="0"/>
              <a:t>0</a:t>
            </a:r>
            <a:r>
              <a:rPr lang="cs-CZ" altLang="cs-CZ" sz="1400" dirty="0"/>
              <a:t> a </a:t>
            </a:r>
            <a:r>
              <a:rPr lang="el-GR" altLang="cs-CZ" sz="1400" i="1" dirty="0"/>
              <a:t>φ</a:t>
            </a:r>
            <a:r>
              <a:rPr lang="cs-CZ" altLang="cs-CZ" sz="1400" dirty="0"/>
              <a:t> je </a:t>
            </a:r>
            <a:r>
              <a:rPr lang="cs-CZ" altLang="cs-CZ" sz="1400" dirty="0" err="1"/>
              <a:t>zemepisna</a:t>
            </a:r>
            <a:r>
              <a:rPr lang="cs-CZ" altLang="cs-CZ" sz="1400" dirty="0"/>
              <a:t> </a:t>
            </a:r>
            <a:r>
              <a:rPr lang="cs-CZ" altLang="cs-CZ" sz="1400" dirty="0" err="1"/>
              <a:t>šírka</a:t>
            </a:r>
            <a:r>
              <a:rPr lang="cs-CZ" altLang="cs-CZ" sz="1400" dirty="0"/>
              <a:t> pozorovatele. </a:t>
            </a:r>
            <a:r>
              <a:rPr lang="pl-PL" altLang="cs-CZ" sz="1400" dirty="0"/>
              <a:t> Uvedenemu vzorci odpovidaji dve hodnoty </a:t>
            </a:r>
            <a:r>
              <a:rPr lang="pl-PL" altLang="cs-CZ" sz="1400" i="1" dirty="0"/>
              <a:t>A</a:t>
            </a:r>
            <a:r>
              <a:rPr lang="pl-PL" altLang="cs-CZ" sz="1400" dirty="0"/>
              <a:t>, jedna</a:t>
            </a:r>
            <a:r>
              <a:rPr lang="en-US" altLang="cs-CZ" sz="1400" dirty="0"/>
              <a:t> </a:t>
            </a:r>
            <a:r>
              <a:rPr lang="cs-CZ" altLang="cs-CZ" sz="1400" dirty="0"/>
              <a:t>pro </a:t>
            </a:r>
            <a:r>
              <a:rPr lang="cs-CZ" altLang="cs-CZ" sz="1400" dirty="0" err="1"/>
              <a:t>vychod</a:t>
            </a:r>
            <a:r>
              <a:rPr lang="cs-CZ" altLang="cs-CZ" sz="1400" dirty="0"/>
              <a:t> a druha pro </a:t>
            </a:r>
            <a:r>
              <a:rPr lang="cs-CZ" altLang="cs-CZ" sz="1400" dirty="0" err="1"/>
              <a:t>zapad</a:t>
            </a:r>
            <a:r>
              <a:rPr lang="cs-CZ" altLang="cs-CZ" sz="1400" dirty="0"/>
              <a:t> Slunce. Vzorec </a:t>
            </a:r>
            <a:r>
              <a:rPr lang="cs-CZ" altLang="cs-CZ" sz="1400" dirty="0" err="1"/>
              <a:t>predpoklada</a:t>
            </a:r>
            <a:r>
              <a:rPr lang="cs-CZ" altLang="cs-CZ" sz="1400" dirty="0"/>
              <a:t> zenitovou </a:t>
            </a:r>
            <a:r>
              <a:rPr lang="cs-CZ" altLang="cs-CZ" sz="1400" dirty="0" err="1"/>
              <a:t>vzdalenost</a:t>
            </a:r>
            <a:r>
              <a:rPr lang="cs-CZ" altLang="cs-CZ" sz="1400" dirty="0"/>
              <a:t> Slunce</a:t>
            </a:r>
            <a:r>
              <a:rPr lang="en-US" altLang="cs-CZ" sz="1400" dirty="0"/>
              <a:t> </a:t>
            </a:r>
            <a:r>
              <a:rPr lang="cs-CZ" altLang="cs-CZ" sz="1400" i="1" dirty="0"/>
              <a:t>z</a:t>
            </a:r>
            <a:r>
              <a:rPr lang="cs-CZ" altLang="cs-CZ" sz="1400" dirty="0"/>
              <a:t> = 90</a:t>
            </a:r>
            <a:r>
              <a:rPr lang="en-US" altLang="cs-CZ" sz="1400" dirty="0"/>
              <a:t> </a:t>
            </a:r>
            <a:r>
              <a:rPr lang="cs-CZ" altLang="cs-CZ" sz="1400" dirty="0"/>
              <a:t>(ideální obzor), jinak platí obecnější vztah</a:t>
            </a:r>
            <a:r>
              <a:rPr lang="en-US" altLang="cs-CZ" sz="1400" dirty="0"/>
              <a:t>.</a:t>
            </a:r>
            <a:endParaRPr lang="cs-CZ" altLang="cs-CZ" sz="1400" dirty="0"/>
          </a:p>
          <a:p>
            <a:pPr>
              <a:spcBef>
                <a:spcPct val="0"/>
              </a:spcBef>
              <a:buFontTx/>
              <a:buNone/>
            </a:pPr>
            <a:endParaRPr lang="en-US" altLang="cs-CZ" sz="1400" dirty="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cs-CZ" sz="1400" dirty="0" err="1" smtClean="0"/>
              <a:t>Situace</a:t>
            </a:r>
            <a:r>
              <a:rPr lang="en-US" altLang="cs-CZ" sz="1400" dirty="0" smtClean="0"/>
              <a:t> </a:t>
            </a:r>
            <a:r>
              <a:rPr lang="en-US" altLang="cs-CZ" sz="1400" dirty="0"/>
              <a:t>pro M</a:t>
            </a:r>
            <a:r>
              <a:rPr lang="cs-CZ" altLang="cs-CZ" sz="1400" dirty="0" err="1"/>
              <a:t>ěsíc</a:t>
            </a:r>
            <a:r>
              <a:rPr lang="cs-CZ" altLang="cs-CZ" sz="1400" dirty="0"/>
              <a:t> a </a:t>
            </a:r>
            <a:r>
              <a:rPr lang="cs-CZ" altLang="cs-CZ" sz="1400" dirty="0" smtClean="0"/>
              <a:t>Venuši ….. p</a:t>
            </a:r>
            <a:r>
              <a:rPr lang="en-US" altLang="cs-CZ" sz="1400" dirty="0" err="1" smtClean="0"/>
              <a:t>recese</a:t>
            </a:r>
            <a:r>
              <a:rPr lang="en-US" altLang="cs-CZ" sz="1400" dirty="0" smtClean="0"/>
              <a:t> pro </a:t>
            </a:r>
            <a:r>
              <a:rPr lang="en-US" altLang="cs-CZ" sz="1400" dirty="0" err="1" smtClean="0"/>
              <a:t>hv</a:t>
            </a:r>
            <a:r>
              <a:rPr lang="cs-CZ" altLang="cs-CZ" sz="1400" dirty="0" err="1" smtClean="0"/>
              <a:t>ězdné</a:t>
            </a:r>
            <a:r>
              <a:rPr lang="cs-CZ" altLang="cs-CZ" sz="1400" dirty="0" smtClean="0"/>
              <a:t> objekty</a:t>
            </a:r>
            <a:endParaRPr lang="cs-CZ" alt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066800"/>
            <a:ext cx="6400800" cy="499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1"/>
          <p:cNvSpPr txBox="1">
            <a:spLocks noChangeArrowheads="1"/>
          </p:cNvSpPr>
          <p:nvPr/>
        </p:nvSpPr>
        <p:spPr bwMode="auto">
          <a:xfrm>
            <a:off x="7239000" y="758825"/>
            <a:ext cx="16764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cs-CZ" sz="2000" b="1"/>
              <a:t>definice</a:t>
            </a:r>
            <a:endParaRPr lang="cs-CZ" altLang="cs-CZ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solidFill>
                  <a:schemeClr val="bg1"/>
                </a:solidFill>
              </a:rPr>
              <a:t>Data a měření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400" smtClean="0"/>
              <a:t>Laser</a:t>
            </a:r>
            <a:r>
              <a:rPr lang="cs-CZ" sz="2400" smtClean="0"/>
              <a:t>ový skanující radar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smtClean="0"/>
              <a:t>   </a:t>
            </a:r>
            <a:r>
              <a:rPr lang="en-US" sz="2400" smtClean="0"/>
              <a:t> </a:t>
            </a:r>
            <a:r>
              <a:rPr lang="en-US" sz="1600" smtClean="0"/>
              <a:t>(M. Pavlík </a:t>
            </a:r>
            <a:r>
              <a:rPr lang="cs-CZ" sz="1600" smtClean="0"/>
              <a:t>et al,</a:t>
            </a:r>
            <a:r>
              <a:rPr lang="en-US" sz="1600" smtClean="0"/>
              <a:t> Nemetschek-GEFOS a.s., Prague-Brno</a:t>
            </a:r>
            <a:r>
              <a:rPr lang="cs-CZ" sz="1600" smtClean="0"/>
              <a:t>)</a:t>
            </a:r>
            <a:r>
              <a:rPr lang="en-US" sz="2400" smtClean="0"/>
              <a:t> </a:t>
            </a:r>
            <a:endParaRPr lang="cs-CZ" sz="24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smtClean="0"/>
              <a:t>    </a:t>
            </a:r>
            <a:r>
              <a:rPr lang="en-US" sz="2400" smtClean="0"/>
              <a:t>3D model </a:t>
            </a:r>
            <a:r>
              <a:rPr lang="cs-CZ" sz="2400" smtClean="0"/>
              <a:t>+ software </a:t>
            </a:r>
            <a:r>
              <a:rPr lang="en-US" sz="2400" i="1" smtClean="0"/>
              <a:t>Allplan</a:t>
            </a:r>
            <a:endParaRPr lang="cs-CZ" sz="2400" i="1" smtClean="0"/>
          </a:p>
          <a:p>
            <a:pPr>
              <a:lnSpc>
                <a:spcPct val="80000"/>
              </a:lnSpc>
            </a:pPr>
            <a:r>
              <a:rPr lang="cs-CZ" sz="2400" smtClean="0"/>
              <a:t>Přesný důlní kompas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Příruční GPS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Mapy a družicové snímky z Google Earth</a:t>
            </a:r>
            <a:endParaRPr lang="en-US" sz="2400" smtClean="0"/>
          </a:p>
          <a:p>
            <a:pPr>
              <a:lnSpc>
                <a:spcPct val="80000"/>
              </a:lnSpc>
            </a:pPr>
            <a:r>
              <a:rPr lang="en-US" sz="2400" smtClean="0"/>
              <a:t>Paleomagneticke deklinace</a:t>
            </a:r>
            <a:endParaRPr lang="cs-CZ" sz="2400" smtClean="0"/>
          </a:p>
          <a:p>
            <a:pPr>
              <a:lnSpc>
                <a:spcPct val="80000"/>
              </a:lnSpc>
            </a:pPr>
            <a:r>
              <a:rPr lang="cs-CZ" sz="2400" smtClean="0"/>
              <a:t>Digitální model terénu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smtClean="0"/>
              <a:t>       </a:t>
            </a:r>
            <a:r>
              <a:rPr lang="en-US" sz="1600" smtClean="0"/>
              <a:t>Earth Remote Sensing Data Analysis Center, ASTER GDEM, 2009, </a:t>
            </a:r>
            <a:r>
              <a:rPr lang="en-US" sz="2000" u="sng" smtClean="0">
                <a:solidFill>
                  <a:srgbClr val="0066FF"/>
                </a:solidFill>
              </a:rPr>
              <a:t>www.gdem.aster.ersdac.or.jp</a:t>
            </a:r>
            <a:r>
              <a:rPr lang="cs-CZ" sz="2000" u="sng" smtClean="0">
                <a:solidFill>
                  <a:srgbClr val="0066FF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171" name="Picture 3" descr="P1063532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59"/>
          <a:stretch>
            <a:fillRect/>
          </a:stretch>
        </p:blipFill>
        <p:spPr>
          <a:xfrm>
            <a:off x="0" y="0"/>
            <a:ext cx="4419600" cy="33147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2" name="Picture 4" descr="2010_0321(007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2424113"/>
            <a:ext cx="5943600" cy="443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685800" y="3962400"/>
            <a:ext cx="2514600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400" b="1"/>
              <a:t>Precise compass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b="1"/>
              <a:t>Directions </a:t>
            </a:r>
            <a:r>
              <a:rPr lang="en-US" sz="1800" b="1">
                <a:cs typeface="Times New Roman" panose="02020603050405020304" pitchFamily="18" charset="0"/>
              </a:rPr>
              <a:t>±1 degree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sz="1800" b="1"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b="1">
                <a:cs typeface="Times New Roman" panose="02020603050405020304" pitchFamily="18" charset="0"/>
              </a:rPr>
              <a:t>Calibration by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b="1">
                <a:cs typeface="Times New Roman" panose="02020603050405020304" pitchFamily="18" charset="0"/>
              </a:rPr>
              <a:t>GPS baselines</a:t>
            </a:r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4572000" y="304800"/>
            <a:ext cx="11407775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1800" b="1"/>
              <a:t>NGDC (National Geophysical Data Center)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1800" b="1"/>
              <a:t>NOAA Satellite and Information Service,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1800" b="1">
                <a:hlinkClick r:id="rId4"/>
              </a:rPr>
              <a:t>www.ngdc.noaa.gov</a:t>
            </a:r>
            <a:r>
              <a:rPr lang="cs-CZ" sz="1800" b="1">
                <a:solidFill>
                  <a:schemeClr val="accent2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8000">
              <a:schemeClr val="accent1">
                <a:lumMod val="45000"/>
                <a:lumOff val="55000"/>
              </a:schemeClr>
            </a:gs>
            <a:gs pos="21000">
              <a:srgbClr val="C00000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1447800" y="2667000"/>
            <a:ext cx="5613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4000" b="1"/>
              <a:t>Pyramidy různě po světě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8" y="304800"/>
            <a:ext cx="9144001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ovéPole 1"/>
          <p:cNvSpPr txBox="1">
            <a:spLocks noChangeArrowheads="1"/>
          </p:cNvSpPr>
          <p:nvPr/>
        </p:nvSpPr>
        <p:spPr bwMode="auto">
          <a:xfrm>
            <a:off x="381000" y="5791200"/>
            <a:ext cx="225901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b="1"/>
              <a:t>G</a:t>
            </a:r>
            <a:r>
              <a:rPr lang="en-US" altLang="cs-CZ" b="1"/>
              <a:t>iza, Egypt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63" y="457200"/>
            <a:ext cx="9144000" cy="586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ovéPole 1"/>
          <p:cNvSpPr txBox="1">
            <a:spLocks noChangeArrowheads="1"/>
          </p:cNvSpPr>
          <p:nvPr/>
        </p:nvSpPr>
        <p:spPr bwMode="auto">
          <a:xfrm>
            <a:off x="2438400" y="4114800"/>
            <a:ext cx="7302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cs-CZ" sz="1400" b="1"/>
              <a:t>Khafre</a:t>
            </a:r>
            <a:endParaRPr lang="cs-CZ" altLang="cs-CZ" sz="1400" b="1"/>
          </a:p>
        </p:txBody>
      </p:sp>
      <p:sp>
        <p:nvSpPr>
          <p:cNvPr id="10244" name="TextovéPole 2"/>
          <p:cNvSpPr txBox="1">
            <a:spLocks noChangeArrowheads="1"/>
          </p:cNvSpPr>
          <p:nvPr/>
        </p:nvSpPr>
        <p:spPr bwMode="auto">
          <a:xfrm>
            <a:off x="762000" y="5181600"/>
            <a:ext cx="97948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cs-CZ" sz="1400" b="1"/>
              <a:t>Menkaure</a:t>
            </a:r>
            <a:endParaRPr lang="cs-CZ" altLang="cs-CZ" sz="1400" b="1"/>
          </a:p>
        </p:txBody>
      </p:sp>
      <p:sp>
        <p:nvSpPr>
          <p:cNvPr id="10245" name="TextovéPole 3"/>
          <p:cNvSpPr txBox="1">
            <a:spLocks noChangeArrowheads="1"/>
          </p:cNvSpPr>
          <p:nvPr/>
        </p:nvSpPr>
        <p:spPr bwMode="auto">
          <a:xfrm>
            <a:off x="3429000" y="2286000"/>
            <a:ext cx="6810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cs-CZ" sz="1400" b="1"/>
              <a:t>Khufu</a:t>
            </a:r>
            <a:endParaRPr lang="cs-CZ" altLang="cs-CZ" sz="1400" b="1"/>
          </a:p>
        </p:txBody>
      </p:sp>
      <p:sp>
        <p:nvSpPr>
          <p:cNvPr id="10246" name="TextovéPole 4"/>
          <p:cNvSpPr txBox="1">
            <a:spLocks noChangeArrowheads="1"/>
          </p:cNvSpPr>
          <p:nvPr/>
        </p:nvSpPr>
        <p:spPr bwMode="auto">
          <a:xfrm>
            <a:off x="542925" y="1841500"/>
            <a:ext cx="37909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400">
                <a:solidFill>
                  <a:schemeClr val="bg1"/>
                </a:solidFill>
                <a:hlinkClick r:id="rId3" tooltip="Stará říše"/>
              </a:rPr>
              <a:t>Cheops, Stará říše</a:t>
            </a:r>
            <a:r>
              <a:rPr lang="cs-CZ" altLang="cs-CZ" sz="1400">
                <a:solidFill>
                  <a:schemeClr val="bg1"/>
                </a:solidFill>
              </a:rPr>
              <a:t>,  </a:t>
            </a:r>
            <a:r>
              <a:rPr lang="cs-CZ" altLang="cs-CZ" sz="1400">
                <a:solidFill>
                  <a:schemeClr val="bg1"/>
                </a:solidFill>
                <a:hlinkClick r:id="rId4" tooltip="2604 př. n. l. (stránka neexistuje)"/>
              </a:rPr>
              <a:t>2604</a:t>
            </a:r>
            <a:r>
              <a:rPr lang="cs-CZ" altLang="cs-CZ" sz="1400">
                <a:solidFill>
                  <a:schemeClr val="bg1"/>
                </a:solidFill>
              </a:rPr>
              <a:t>/</a:t>
            </a:r>
            <a:r>
              <a:rPr lang="cs-CZ" altLang="cs-CZ" sz="1400">
                <a:solidFill>
                  <a:schemeClr val="bg1"/>
                </a:solidFill>
                <a:hlinkClick r:id="rId5" tooltip="2554 př. n. l. (stránka neexistuje)"/>
              </a:rPr>
              <a:t>2554</a:t>
            </a:r>
            <a:r>
              <a:rPr lang="cs-CZ" altLang="cs-CZ" sz="1400">
                <a:solidFill>
                  <a:schemeClr val="bg1"/>
                </a:solidFill>
              </a:rPr>
              <a:t>–</a:t>
            </a:r>
            <a:r>
              <a:rPr lang="cs-CZ" altLang="cs-CZ" sz="1400">
                <a:solidFill>
                  <a:schemeClr val="bg1"/>
                </a:solidFill>
                <a:hlinkClick r:id="rId6" tooltip="2581 př. n. l. (stránka neexistuje)"/>
              </a:rPr>
              <a:t>2581</a:t>
            </a:r>
            <a:r>
              <a:rPr lang="cs-CZ" altLang="cs-CZ" sz="1400">
                <a:solidFill>
                  <a:schemeClr val="bg1"/>
                </a:solidFill>
              </a:rPr>
              <a:t>/</a:t>
            </a:r>
            <a:r>
              <a:rPr lang="cs-CZ" altLang="cs-CZ" sz="1400">
                <a:solidFill>
                  <a:schemeClr val="bg1"/>
                </a:solidFill>
                <a:hlinkClick r:id="rId7" tooltip="2531 př. n. l. (stránka neexistuje)"/>
              </a:rPr>
              <a:t>2531</a:t>
            </a:r>
            <a:r>
              <a:rPr lang="cs-CZ" altLang="cs-CZ" sz="1400">
                <a:solidFill>
                  <a:schemeClr val="bg1"/>
                </a:solidFill>
              </a:rPr>
              <a:t> př. n.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6888"/>
            <a:ext cx="9144000" cy="586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ovéPole 1"/>
          <p:cNvSpPr txBox="1">
            <a:spLocks noChangeArrowheads="1"/>
          </p:cNvSpPr>
          <p:nvPr/>
        </p:nvSpPr>
        <p:spPr bwMode="auto">
          <a:xfrm>
            <a:off x="685800" y="990600"/>
            <a:ext cx="22939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cs-CZ" sz="1800" b="1"/>
              <a:t>Djoser</a:t>
            </a:r>
            <a:r>
              <a:rPr lang="en-US" altLang="cs-CZ" sz="1400"/>
              <a:t>  </a:t>
            </a:r>
            <a:r>
              <a:rPr lang="cs-CZ" altLang="cs-CZ" sz="1400"/>
              <a:t>2700 – 2630 př.n.l.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25" y="0"/>
            <a:ext cx="77025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1143000" y="1066800"/>
            <a:ext cx="2577950" cy="2000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cs-CZ" sz="2000" b="1" dirty="0"/>
              <a:t>Sudan, Meroe</a:t>
            </a:r>
            <a:r>
              <a:rPr lang="cs-CZ" altLang="cs-CZ" sz="2000" b="1" dirty="0"/>
              <a:t>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600" dirty="0" err="1"/>
              <a:t>Kušánská</a:t>
            </a:r>
            <a:r>
              <a:rPr lang="cs-CZ" altLang="cs-CZ" sz="1600" dirty="0"/>
              <a:t> království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600" dirty="0"/>
              <a:t>(</a:t>
            </a:r>
            <a:r>
              <a:rPr lang="cs-CZ" altLang="cs-CZ" sz="1600" dirty="0" err="1"/>
              <a:t>Kushite</a:t>
            </a:r>
            <a:r>
              <a:rPr lang="cs-CZ" altLang="cs-CZ" sz="1600" dirty="0"/>
              <a:t>), 2600-1500 př.n.l.,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600" dirty="0"/>
              <a:t>zde 300 př.n.l.- 300 n.l.</a:t>
            </a:r>
          </a:p>
          <a:p>
            <a:pPr>
              <a:spcBef>
                <a:spcPct val="0"/>
              </a:spcBef>
              <a:buFontTx/>
              <a:buNone/>
            </a:pPr>
            <a:endParaRPr lang="cs-CZ" altLang="cs-CZ" sz="1600" dirty="0"/>
          </a:p>
          <a:p>
            <a:pPr>
              <a:spcBef>
                <a:spcPct val="0"/>
              </a:spcBef>
              <a:buFontTx/>
              <a:buNone/>
            </a:pPr>
            <a:r>
              <a:rPr lang="el-GR" altLang="cs-CZ" sz="2000" dirty="0"/>
              <a:t>φ </a:t>
            </a:r>
            <a:r>
              <a:rPr lang="cs-CZ" altLang="cs-CZ" sz="2000" dirty="0"/>
              <a:t>= </a:t>
            </a:r>
            <a:r>
              <a:rPr lang="cs-CZ" altLang="cs-CZ" sz="2000" dirty="0" smtClean="0"/>
              <a:t>16</a:t>
            </a:r>
            <a:r>
              <a:rPr lang="en-US" altLang="cs-CZ" sz="2000" baseline="30000" dirty="0" smtClean="0"/>
              <a:t>0</a:t>
            </a:r>
            <a:r>
              <a:rPr lang="cs-CZ" altLang="cs-CZ" sz="2000" dirty="0" smtClean="0"/>
              <a:t>33</a:t>
            </a:r>
            <a:r>
              <a:rPr lang="en-US" altLang="cs-CZ" sz="2000" dirty="0" smtClean="0"/>
              <a:t>’</a:t>
            </a:r>
            <a:r>
              <a:rPr lang="cs-CZ" altLang="cs-CZ" sz="2000" dirty="0" smtClean="0"/>
              <a:t>, </a:t>
            </a:r>
            <a:r>
              <a:rPr lang="el-GR" altLang="cs-CZ" sz="2000" dirty="0"/>
              <a:t>λ</a:t>
            </a:r>
            <a:r>
              <a:rPr lang="cs-CZ" altLang="cs-CZ" sz="2000" dirty="0"/>
              <a:t> = </a:t>
            </a:r>
            <a:r>
              <a:rPr lang="cs-CZ" altLang="cs-CZ" sz="2000" dirty="0" smtClean="0"/>
              <a:t>33</a:t>
            </a:r>
            <a:r>
              <a:rPr lang="en-US" altLang="cs-CZ" sz="2000" baseline="30000" dirty="0" smtClean="0"/>
              <a:t>0</a:t>
            </a:r>
            <a:r>
              <a:rPr lang="cs-CZ" altLang="cs-CZ" sz="2000" dirty="0" smtClean="0"/>
              <a:t>45</a:t>
            </a:r>
            <a:r>
              <a:rPr lang="en-US" altLang="cs-CZ" sz="2000" dirty="0" smtClean="0"/>
              <a:t>’</a:t>
            </a:r>
            <a:endParaRPr lang="cs-CZ" altLang="cs-CZ" sz="2000" dirty="0"/>
          </a:p>
          <a:p>
            <a:pPr>
              <a:spcBef>
                <a:spcPct val="0"/>
              </a:spcBef>
              <a:buFontTx/>
              <a:buNone/>
            </a:pPr>
            <a:endParaRPr lang="cs-CZ" alt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" y="869950"/>
            <a:ext cx="7505700" cy="511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6553200" y="304800"/>
            <a:ext cx="20812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2000" b="1"/>
              <a:t>Tenerife, Güimar</a:t>
            </a:r>
          </a:p>
        </p:txBody>
      </p:sp>
      <p:pic>
        <p:nvPicPr>
          <p:cNvPr id="14339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990600"/>
            <a:ext cx="7696200" cy="4935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914400" y="1524000"/>
            <a:ext cx="208438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400" b="1">
                <a:solidFill>
                  <a:schemeClr val="bg1"/>
                </a:solidFill>
                <a:hlinkClick r:id="rId3"/>
              </a:rPr>
              <a:t>museum </a:t>
            </a:r>
            <a:r>
              <a:rPr lang="cs-CZ" altLang="cs-CZ" sz="1400" b="1" i="1">
                <a:solidFill>
                  <a:schemeClr val="bg1"/>
                </a:solidFill>
                <a:hlinkClick r:id="rId3"/>
              </a:rPr>
              <a:t>Thor Heyerdahl</a:t>
            </a:r>
            <a:endParaRPr lang="cs-CZ" altLang="cs-CZ" sz="1400" b="1" i="1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5"/>
          <p:cNvSpPr>
            <a:spLocks noGrp="1" noChangeArrowheads="1"/>
          </p:cNvSpPr>
          <p:nvPr>
            <p:ph type="title"/>
          </p:nvPr>
        </p:nvSpPr>
        <p:spPr>
          <a:xfrm>
            <a:off x="685800" y="248879"/>
            <a:ext cx="7772400" cy="1143000"/>
          </a:xfrm>
        </p:spPr>
        <p:txBody>
          <a:bodyPr/>
          <a:lstStyle/>
          <a:p>
            <a:pPr algn="r"/>
            <a:r>
              <a:rPr lang="en-US" sz="2800" dirty="0" smtClean="0"/>
              <a:t>Ku</a:t>
            </a:r>
            <a:r>
              <a:rPr lang="cs-CZ" sz="2800" dirty="0" err="1" smtClean="0"/>
              <a:t>kulkánova</a:t>
            </a:r>
            <a:r>
              <a:rPr lang="cs-CZ" sz="2800" dirty="0" smtClean="0"/>
              <a:t> (</a:t>
            </a:r>
            <a:r>
              <a:rPr lang="cs-CZ" sz="2800" dirty="0" err="1" smtClean="0"/>
              <a:t>Quetzalcoatlova</a:t>
            </a:r>
            <a:r>
              <a:rPr lang="cs-CZ" sz="2800" dirty="0" smtClean="0"/>
              <a:t>) </a:t>
            </a:r>
            <a:br>
              <a:rPr lang="cs-CZ" sz="2800" dirty="0" smtClean="0"/>
            </a:br>
            <a:r>
              <a:rPr lang="cs-CZ" sz="2800" dirty="0" smtClean="0"/>
              <a:t>pyramida (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Castle</a:t>
            </a:r>
            <a:r>
              <a:rPr lang="en-US" sz="2800" dirty="0" smtClean="0"/>
              <a:t>,</a:t>
            </a:r>
            <a:r>
              <a:rPr lang="cs-CZ" sz="2800" b="1" dirty="0"/>
              <a:t> </a:t>
            </a:r>
            <a:r>
              <a:rPr lang="cs-CZ" sz="2800" dirty="0"/>
              <a:t>El </a:t>
            </a:r>
            <a:r>
              <a:rPr lang="cs-CZ" sz="2800" dirty="0" err="1" smtClean="0"/>
              <a:t>Castillo</a:t>
            </a:r>
            <a:r>
              <a:rPr lang="cs-CZ" sz="2800" dirty="0" smtClean="0"/>
              <a:t>), </a:t>
            </a:r>
            <a:br>
              <a:rPr lang="cs-CZ" sz="2800" dirty="0" smtClean="0"/>
            </a:br>
            <a:r>
              <a:rPr lang="cs-CZ" sz="2800" dirty="0" err="1" smtClean="0"/>
              <a:t>Chichén</a:t>
            </a:r>
            <a:r>
              <a:rPr lang="cs-CZ" sz="2800" dirty="0" smtClean="0"/>
              <a:t> </a:t>
            </a:r>
            <a:r>
              <a:rPr lang="cs-CZ" sz="2800" dirty="0" err="1" smtClean="0"/>
              <a:t>Itzá</a:t>
            </a:r>
            <a:r>
              <a:rPr lang="cs-CZ" sz="2800" dirty="0" smtClean="0"/>
              <a:t>, </a:t>
            </a:r>
            <a:r>
              <a:rPr lang="cs-CZ" sz="2800" dirty="0" err="1" smtClean="0"/>
              <a:t>Yukatán</a:t>
            </a:r>
            <a:endParaRPr lang="cs-CZ" sz="2800" dirty="0" smtClean="0"/>
          </a:p>
        </p:txBody>
      </p:sp>
      <p:pic>
        <p:nvPicPr>
          <p:cNvPr id="16387" name="Picture 7" descr="2010_0319(026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1000" y="1730477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Picture 8" descr="2010_0320(053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12020550"/>
            <a:ext cx="26593800" cy="1994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9" descr="2010_0320(053)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2286000"/>
            <a:ext cx="3733800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4493" name="K20A.AVI">
            <a:hlinkClick r:id="" action="ppaction://media"/>
          </p:cNvPr>
          <p:cNvPicPr>
            <a:picLocks noGrp="1" noChangeAspect="1" noChangeArrowheads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8200" y="609600"/>
            <a:ext cx="990600" cy="742950"/>
          </a:xfrm>
        </p:spPr>
      </p:pic>
      <p:sp>
        <p:nvSpPr>
          <p:cNvPr id="16391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505726" y="6233036"/>
            <a:ext cx="84096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Pochází z pozdně klasického až pozdně </a:t>
            </a:r>
            <a:r>
              <a:rPr lang="cs-CZ" dirty="0" err="1"/>
              <a:t>postklasického</a:t>
            </a:r>
            <a:r>
              <a:rPr lang="cs-CZ" dirty="0"/>
              <a:t> období (cca </a:t>
            </a:r>
            <a:r>
              <a:rPr lang="cs-CZ" dirty="0">
                <a:hlinkClick r:id="rId8" tooltip="600"/>
              </a:rPr>
              <a:t>600</a:t>
            </a:r>
            <a:r>
              <a:rPr lang="cs-CZ" dirty="0"/>
              <a:t> - </a:t>
            </a:r>
            <a:r>
              <a:rPr lang="cs-CZ" dirty="0">
                <a:hlinkClick r:id="rId9" tooltip="1500"/>
              </a:rPr>
              <a:t>1500</a:t>
            </a:r>
            <a:r>
              <a:rPr lang="cs-CZ" dirty="0" smtClean="0"/>
              <a:t>)</a:t>
            </a:r>
            <a:r>
              <a:rPr lang="en-US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000" fill="hold"/>
                                        <p:tgtEl>
                                          <p:spTgt spid="40449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0449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44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0449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449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 dirty="0" smtClean="0"/>
          </a:p>
        </p:txBody>
      </p:sp>
      <p:pic>
        <p:nvPicPr>
          <p:cNvPr id="17412" name="Picture 4" descr="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57" y="-685800"/>
            <a:ext cx="5086350" cy="678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5" descr="MVC-008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282" y="2362200"/>
            <a:ext cx="4794577" cy="3595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6324600" y="350043"/>
            <a:ext cx="2514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cs-CZ" altLang="cs-CZ" sz="2800"/>
              <a:t>El Tajín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7207" y="6339133"/>
            <a:ext cx="98297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/>
                </a:solidFill>
              </a:rPr>
              <a:t>El </a:t>
            </a:r>
            <a:r>
              <a:rPr lang="en-US" sz="1400" dirty="0" err="1">
                <a:solidFill>
                  <a:schemeClr val="tx1"/>
                </a:solidFill>
              </a:rPr>
              <a:t>Tajín</a:t>
            </a:r>
            <a:r>
              <a:rPr lang="en-US" sz="1400" dirty="0">
                <a:solidFill>
                  <a:schemeClr val="tx1"/>
                </a:solidFill>
              </a:rPr>
              <a:t> flourished from 600 to 1200 </a:t>
            </a:r>
            <a:r>
              <a:rPr lang="en-US" sz="1400" dirty="0" smtClean="0">
                <a:solidFill>
                  <a:schemeClr val="tx1"/>
                </a:solidFill>
              </a:rPr>
              <a:t>AD </a:t>
            </a:r>
            <a:r>
              <a:rPr lang="en-US" sz="1400" dirty="0">
                <a:solidFill>
                  <a:schemeClr val="tx1"/>
                </a:solidFill>
              </a:rPr>
              <a:t>and during this time </a:t>
            </a:r>
            <a:r>
              <a:rPr lang="en-US" sz="1400" dirty="0" smtClean="0">
                <a:solidFill>
                  <a:schemeClr val="tx1"/>
                </a:solidFill>
              </a:rPr>
              <a:t>numerous </a:t>
            </a:r>
            <a:r>
              <a:rPr lang="en-US" sz="1400" dirty="0">
                <a:solidFill>
                  <a:schemeClr val="tx1"/>
                </a:solidFill>
              </a:rPr>
              <a:t>temples, </a:t>
            </a:r>
            <a:r>
              <a:rPr lang="en-US" sz="1400" dirty="0" smtClean="0">
                <a:solidFill>
                  <a:schemeClr val="tx1"/>
                </a:solidFill>
              </a:rPr>
              <a:t>palaces </a:t>
            </a:r>
            <a:r>
              <a:rPr lang="en-US" sz="1400" dirty="0">
                <a:solidFill>
                  <a:schemeClr val="tx1"/>
                </a:solidFill>
              </a:rPr>
              <a:t>and pyramids were built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457200" y="5334000"/>
            <a:ext cx="5638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400" b="1"/>
              <a:t>Trujillo, sev</a:t>
            </a:r>
            <a:r>
              <a:rPr lang="en-US" altLang="cs-CZ" sz="1400" b="1"/>
              <a:t>.</a:t>
            </a:r>
            <a:r>
              <a:rPr lang="cs-CZ" altLang="cs-CZ" sz="1400" b="1"/>
              <a:t> Peru, pyramida Slunce od pyramidy Měsíce,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cs-CZ" sz="1400" b="1"/>
              <a:t>kultura </a:t>
            </a:r>
            <a:r>
              <a:rPr lang="cs-CZ" altLang="cs-CZ" sz="1400" b="1"/>
              <a:t>Moche: 100 ? př.n.l.  -  600? </a:t>
            </a:r>
            <a:r>
              <a:rPr lang="en-US" altLang="cs-CZ" sz="1400" b="1"/>
              <a:t>n</a:t>
            </a:r>
            <a:r>
              <a:rPr lang="cs-CZ" altLang="cs-CZ" sz="1400" b="1"/>
              <a:t>.l.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15240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1905000" y="1143000"/>
            <a:ext cx="3352800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altLang="cs-CZ" sz="1400"/>
          </a:p>
        </p:txBody>
      </p:sp>
      <p:sp>
        <p:nvSpPr>
          <p:cNvPr id="19460" name="Obdélník 1"/>
          <p:cNvSpPr>
            <a:spLocks noChangeArrowheads="1"/>
          </p:cNvSpPr>
          <p:nvPr/>
        </p:nvSpPr>
        <p:spPr bwMode="auto">
          <a:xfrm>
            <a:off x="152400" y="5410200"/>
            <a:ext cx="46212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2000" b="1">
                <a:hlinkClick r:id="rId3" tooltip="Permalink to Lima: Sitio Arqueológico Huaca Puccala"/>
              </a:rPr>
              <a:t>Lima: Sitio Arqueológico Huaca Puccala</a:t>
            </a:r>
            <a:endParaRPr lang="cs-CZ" altLang="cs-CZ" sz="2000" b="1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2000" b="1"/>
              <a:t>500-1000 n.l.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71600"/>
            <a:ext cx="9144000" cy="513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TextovéPole 1"/>
          <p:cNvSpPr txBox="1">
            <a:spLocks noChangeArrowheads="1"/>
          </p:cNvSpPr>
          <p:nvPr/>
        </p:nvSpPr>
        <p:spPr bwMode="auto">
          <a:xfrm>
            <a:off x="457200" y="152400"/>
            <a:ext cx="96012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/>
              <a:t>Lokalita Yanling. </a:t>
            </a:r>
            <a:endParaRPr lang="en-US" altLang="cs-CZ" sz="1800" b="1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/>
              <a:t>Pohled na Chengdiho pyramidu z nedaleké pyramidy na severovýchod od ní. </a:t>
            </a:r>
            <a:endParaRPr lang="en-US" altLang="cs-CZ" sz="1800" b="1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/>
              <a:t>Západní Han, Chengdi (32‒7 př. n. l.)</a:t>
            </a:r>
            <a:r>
              <a:rPr lang="en-US" altLang="cs-CZ" sz="1800"/>
              <a:t>, </a:t>
            </a:r>
            <a:r>
              <a:rPr lang="cs-CZ" altLang="cs-CZ" sz="1800"/>
              <a:t> </a:t>
            </a:r>
            <a:r>
              <a:rPr lang="cs-CZ" altLang="cs-CZ" sz="1800" i="1"/>
              <a:t>φ</a:t>
            </a:r>
            <a:r>
              <a:rPr lang="cs-CZ" altLang="cs-CZ" sz="1800"/>
              <a:t> = 34°22′30″, </a:t>
            </a:r>
            <a:r>
              <a:rPr lang="cs-CZ" altLang="cs-CZ" sz="1800" i="1"/>
              <a:t>λ</a:t>
            </a:r>
            <a:r>
              <a:rPr lang="cs-CZ" altLang="cs-CZ" sz="1800"/>
              <a:t> = 108°41′53″.</a:t>
            </a:r>
          </a:p>
          <a:p>
            <a:pPr>
              <a:spcBef>
                <a:spcPct val="0"/>
              </a:spcBef>
              <a:buFontTx/>
              <a:buNone/>
            </a:pPr>
            <a:endParaRPr lang="cs-CZ" altLang="cs-CZ" sz="1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0000">
              <a:schemeClr val="accent1">
                <a:lumMod val="45000"/>
                <a:lumOff val="55000"/>
              </a:schemeClr>
            </a:gs>
            <a:gs pos="17000">
              <a:srgbClr val="00B050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24400" y="2057400"/>
            <a:ext cx="3006725" cy="708025"/>
          </a:xfrm>
          <a:prstGeom prst="rect">
            <a:avLst/>
          </a:prstGeom>
          <a:gradFill>
            <a:gsLst>
              <a:gs pos="98000">
                <a:schemeClr val="accent1">
                  <a:lumMod val="45000"/>
                  <a:lumOff val="55000"/>
                </a:schemeClr>
              </a:gs>
              <a:gs pos="76000">
                <a:srgbClr val="00B050"/>
              </a:gs>
            </a:gsLst>
            <a:lin ang="16200000" scaled="1"/>
          </a:gra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 err="1">
                <a:solidFill>
                  <a:schemeClr val="bg1"/>
                </a:solidFill>
              </a:rPr>
              <a:t>Mezoamerika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-457200" y="304800"/>
            <a:ext cx="4343400" cy="228600"/>
          </a:xfrm>
        </p:spPr>
        <p:txBody>
          <a:bodyPr/>
          <a:lstStyle/>
          <a:p>
            <a:pPr eaLnBrk="1" hangingPunct="1"/>
            <a:r>
              <a:rPr lang="en-US" altLang="cs-CZ" sz="2400" smtClean="0"/>
              <a:t>mapa lokalit</a:t>
            </a:r>
            <a:endParaRPr lang="cs-CZ" altLang="cs-CZ" sz="2400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22532" name="Picture 4" descr="mapa_lokali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7213"/>
            <a:ext cx="8724900" cy="6300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mapEntire_chitzen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6200"/>
            <a:ext cx="5454650" cy="956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5562600" y="5562600"/>
            <a:ext cx="333692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000" b="1"/>
              <a:t>Chitzen Itzá, </a:t>
            </a:r>
            <a:r>
              <a:rPr lang="en-US" sz="2000" b="1"/>
              <a:t> North Yucatan</a:t>
            </a:r>
            <a:endParaRPr lang="cs-CZ" sz="2000" b="1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000"/>
              <a:t>US mapping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000">
                <a:cs typeface="Times New Roman" panose="02020603050405020304" pitchFamily="18" charset="0"/>
              </a:rPr>
              <a:t>©</a:t>
            </a:r>
            <a:r>
              <a:rPr lang="cs-CZ" sz="2000"/>
              <a:t> J. Skidmore</a:t>
            </a:r>
            <a:r>
              <a:rPr lang="en-US" sz="2000"/>
              <a:t> 2000</a:t>
            </a:r>
            <a:endParaRPr lang="cs-CZ" sz="2000"/>
          </a:p>
        </p:txBody>
      </p:sp>
      <p:sp>
        <p:nvSpPr>
          <p:cNvPr id="23556" name="Line 4"/>
          <p:cNvSpPr>
            <a:spLocks noChangeShapeType="1"/>
          </p:cNvSpPr>
          <p:nvPr/>
        </p:nvSpPr>
        <p:spPr bwMode="auto">
          <a:xfrm flipV="1">
            <a:off x="4572000" y="4800600"/>
            <a:ext cx="0" cy="1676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23557" name="Picture 5" descr="2010_0320(025)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34000" y="2667000"/>
            <a:ext cx="3810000" cy="28575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3558" name="Line 6"/>
          <p:cNvSpPr>
            <a:spLocks noChangeShapeType="1"/>
          </p:cNvSpPr>
          <p:nvPr/>
        </p:nvSpPr>
        <p:spPr bwMode="auto">
          <a:xfrm>
            <a:off x="2971800" y="2667000"/>
            <a:ext cx="29718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23559" name="Picture 7" descr="P3203782"/>
          <p:cNvPicPr>
            <a:picLocks noGrp="1" noChangeAspect="1" noChangeArrowheads="1"/>
          </p:cNvPicPr>
          <p:nvPr>
            <p:ph type="title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62600" y="152400"/>
            <a:ext cx="3124200" cy="23431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3560" name="Line 8"/>
          <p:cNvSpPr>
            <a:spLocks noChangeShapeType="1"/>
          </p:cNvSpPr>
          <p:nvPr/>
        </p:nvSpPr>
        <p:spPr bwMode="auto">
          <a:xfrm flipV="1">
            <a:off x="3810000" y="1295400"/>
            <a:ext cx="27432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smtClean="0">
                <a:solidFill>
                  <a:schemeClr val="tx1"/>
                </a:solidFill>
              </a:rPr>
              <a:t>Chichen Itza, Caracol</a:t>
            </a:r>
            <a:endParaRPr lang="cs-CZ" sz="2400" b="1" smtClean="0">
              <a:solidFill>
                <a:schemeClr val="tx1"/>
              </a:solidFill>
            </a:endParaRP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4580" name="Picture 4" descr="P320378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1000" y="-762000"/>
            <a:ext cx="7215188" cy="5411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1" name="Picture 5" descr="P320379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013" y="3352800"/>
            <a:ext cx="4929187" cy="369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2" name="Picture 6" descr="TMP20_caracol_frant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80"/>
          <a:stretch>
            <a:fillRect/>
          </a:stretch>
        </p:blipFill>
        <p:spPr bwMode="auto">
          <a:xfrm>
            <a:off x="5562600" y="-736600"/>
            <a:ext cx="3683000" cy="454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609600" y="5334000"/>
            <a:ext cx="35353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 b="1"/>
              <a:t>Caracol, Chichen Itza</a:t>
            </a:r>
            <a:endParaRPr lang="cs-CZ" sz="2000" b="1"/>
          </a:p>
        </p:txBody>
      </p:sp>
      <p:sp>
        <p:nvSpPr>
          <p:cNvPr id="24584" name="Line 8"/>
          <p:cNvSpPr>
            <a:spLocks noChangeShapeType="1"/>
          </p:cNvSpPr>
          <p:nvPr/>
        </p:nvSpPr>
        <p:spPr bwMode="auto">
          <a:xfrm>
            <a:off x="685800" y="685800"/>
            <a:ext cx="1981200" cy="1066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4585" name="Line 9"/>
          <p:cNvSpPr>
            <a:spLocks noChangeShapeType="1"/>
          </p:cNvSpPr>
          <p:nvPr/>
        </p:nvSpPr>
        <p:spPr bwMode="auto">
          <a:xfrm>
            <a:off x="533400" y="1066800"/>
            <a:ext cx="6858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4586" name="Line 10"/>
          <p:cNvSpPr>
            <a:spLocks noChangeShapeType="1"/>
          </p:cNvSpPr>
          <p:nvPr/>
        </p:nvSpPr>
        <p:spPr bwMode="auto">
          <a:xfrm>
            <a:off x="1447800" y="0"/>
            <a:ext cx="121920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kuku_noc0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38400"/>
            <a:ext cx="9525000" cy="578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3" descr="n11011039Mexic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277813"/>
            <a:ext cx="4059238" cy="2554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TextovéPole 1"/>
          <p:cNvSpPr txBox="1">
            <a:spLocks noChangeArrowheads="1"/>
          </p:cNvSpPr>
          <p:nvPr/>
        </p:nvSpPr>
        <p:spPr bwMode="auto">
          <a:xfrm>
            <a:off x="4325938" y="241300"/>
            <a:ext cx="4783137" cy="255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Chichen Itza, Yukatán, Mexiko.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/>
              <a:t>Klasická mayská a toltécká památka   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/>
              <a:t>(320-1200 n.l. </a:t>
            </a:r>
            <a:r>
              <a:rPr lang="cs-CZ" altLang="cs-CZ" sz="2000" baseline="30000"/>
              <a:t>GMT</a:t>
            </a:r>
            <a:r>
              <a:rPr lang="cs-CZ" altLang="cs-CZ" sz="2000"/>
              <a:t>).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/>
              <a:t>Kukulkanova (Quetzalcoatlova) pyramidu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/>
              <a:t>(též nazývanou Castillo)</a:t>
            </a:r>
            <a:r>
              <a:rPr lang="en-US" altLang="cs-CZ" sz="2000"/>
              <a:t>; </a:t>
            </a:r>
            <a:r>
              <a:rPr lang="cs-CZ" altLang="cs-CZ" sz="2000"/>
              <a:t>má astronomickou,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/>
              <a:t>sluneční orientaci se specielním osvětlením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/>
              <a:t>o rovnodennostech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2728913" y="533400"/>
            <a:ext cx="9906000" cy="1219200"/>
          </a:xfrm>
        </p:spPr>
        <p:txBody>
          <a:bodyPr/>
          <a:lstStyle/>
          <a:p>
            <a:r>
              <a:rPr lang="cs-CZ" altLang="cs-CZ" smtClean="0"/>
              <a:t>Uxmal</a:t>
            </a:r>
          </a:p>
        </p:txBody>
      </p:sp>
      <p:pic>
        <p:nvPicPr>
          <p:cNvPr id="27651" name="Picture 4" descr="uxmal0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-76200"/>
            <a:ext cx="5534025" cy="7621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2" name="Picture 5" descr="uxmal_vladce_plocha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62600" y="4191000"/>
            <a:ext cx="3657600" cy="2743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7653" name="Line 6"/>
          <p:cNvSpPr>
            <a:spLocks noChangeShapeType="1"/>
          </p:cNvSpPr>
          <p:nvPr/>
        </p:nvSpPr>
        <p:spPr bwMode="auto">
          <a:xfrm>
            <a:off x="2895600" y="5715000"/>
            <a:ext cx="4191000" cy="1981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7654" name="Line 7"/>
          <p:cNvSpPr>
            <a:spLocks noChangeShapeType="1"/>
          </p:cNvSpPr>
          <p:nvPr/>
        </p:nvSpPr>
        <p:spPr bwMode="auto">
          <a:xfrm flipV="1">
            <a:off x="5562600" y="4648200"/>
            <a:ext cx="358140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7655" name="Line 8"/>
          <p:cNvSpPr>
            <a:spLocks noChangeShapeType="1"/>
          </p:cNvSpPr>
          <p:nvPr/>
        </p:nvSpPr>
        <p:spPr bwMode="auto">
          <a:xfrm>
            <a:off x="1828800" y="5181600"/>
            <a:ext cx="3048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1027" descr="uxmal_vladce00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1138" y="1112838"/>
            <a:ext cx="10058401" cy="5745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5" name="Text Box 1028"/>
          <p:cNvSpPr txBox="1">
            <a:spLocks noChangeArrowheads="1"/>
          </p:cNvSpPr>
          <p:nvPr/>
        </p:nvSpPr>
        <p:spPr bwMode="auto">
          <a:xfrm>
            <a:off x="3200400" y="381000"/>
            <a:ext cx="3235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2800"/>
              <a:t>Uxmal, palác vládce</a:t>
            </a:r>
          </a:p>
        </p:txBody>
      </p:sp>
      <p:cxnSp>
        <p:nvCxnSpPr>
          <p:cNvPr id="3" name="Přímá spojnice se šipkou 2"/>
          <p:cNvCxnSpPr/>
          <p:nvPr/>
        </p:nvCxnSpPr>
        <p:spPr bwMode="auto">
          <a:xfrm>
            <a:off x="4572000" y="2971800"/>
            <a:ext cx="76200" cy="3657600"/>
          </a:xfrm>
          <a:prstGeom prst="straightConnector1">
            <a:avLst/>
          </a:prstGeom>
          <a:ln>
            <a:solidFill>
              <a:srgbClr val="FF9900"/>
            </a:solidFill>
            <a:headEnd type="triangle"/>
            <a:tailEnd type="triangle"/>
          </a:ln>
          <a:ex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990600"/>
            <a:ext cx="8915400" cy="1066800"/>
          </a:xfrm>
        </p:spPr>
        <p:txBody>
          <a:bodyPr/>
          <a:lstStyle/>
          <a:p>
            <a:r>
              <a:rPr lang="de-DE" sz="2000" smtClean="0"/>
              <a:t>Klokočník J., </a:t>
            </a:r>
            <a:r>
              <a:rPr lang="cs-CZ" sz="2000" smtClean="0"/>
              <a:t>Ha</a:t>
            </a:r>
            <a:r>
              <a:rPr lang="en-US" sz="2000" smtClean="0"/>
              <a:t>d</a:t>
            </a:r>
            <a:r>
              <a:rPr lang="cs-CZ" sz="2000" smtClean="0"/>
              <a:t>rava P.,</a:t>
            </a:r>
            <a:r>
              <a:rPr lang="cs-CZ" sz="2000" i="1" smtClean="0"/>
              <a:t/>
            </a:r>
            <a:br>
              <a:rPr lang="cs-CZ" sz="2000" i="1" smtClean="0"/>
            </a:br>
            <a:r>
              <a:rPr lang="cs-CZ" sz="2000" i="1" smtClean="0"/>
              <a:t>AmerIndian Research</a:t>
            </a:r>
            <a:r>
              <a:rPr lang="cs-CZ" sz="2000" smtClean="0"/>
              <a:t>,  2011, Bd. </a:t>
            </a:r>
            <a:r>
              <a:rPr lang="en-US" sz="2000" smtClean="0"/>
              <a:t>6</a:t>
            </a:r>
            <a:r>
              <a:rPr lang="cs-CZ" sz="2000" smtClean="0"/>
              <a:t>/2 </a:t>
            </a:r>
            <a:r>
              <a:rPr lang="en-US" sz="2000" smtClean="0"/>
              <a:t>,#20, </a:t>
            </a:r>
            <a:r>
              <a:rPr lang="cs-CZ" sz="2000" smtClean="0"/>
              <a:t>1</a:t>
            </a:r>
            <a:r>
              <a:rPr lang="en-US" sz="2000" smtClean="0"/>
              <a:t>18-120.</a:t>
            </a:r>
            <a:br>
              <a:rPr lang="en-US" sz="2000" smtClean="0"/>
            </a:br>
            <a:r>
              <a:rPr lang="en-US" sz="2000" smtClean="0"/>
              <a:t>Lubman D., </a:t>
            </a:r>
            <a:r>
              <a:rPr lang="en-US" sz="2000" i="1" smtClean="0"/>
              <a:t>J. Acoust. Soc. Am</a:t>
            </a:r>
            <a:r>
              <a:rPr lang="en-US" sz="2000" smtClean="0"/>
              <a:t>., 1998, 104, 1763-1783</a:t>
            </a:r>
            <a:r>
              <a:rPr lang="en-US" sz="2400" smtClean="0"/>
              <a:t>.</a:t>
            </a:r>
            <a:endParaRPr lang="cs-CZ" sz="2400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2362200"/>
            <a:ext cx="7772400" cy="4114800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sz="2800" i="1" smtClean="0">
                <a:solidFill>
                  <a:srgbClr val="0066FF"/>
                </a:solidFill>
              </a:rPr>
              <a:t>    Proč jsou ty schody tak příkré?</a:t>
            </a:r>
          </a:p>
        </p:txBody>
      </p:sp>
      <p:pic>
        <p:nvPicPr>
          <p:cNvPr id="30724" name="Picture 4" descr="2010_032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85800" y="3238500"/>
            <a:ext cx="5029200" cy="377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5" name="Picture 5" descr="2010_0313(071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3238500"/>
            <a:ext cx="5029200" cy="377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2895600" y="228600"/>
            <a:ext cx="39560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3600" b="1"/>
              <a:t>Zpívající pyramidy</a:t>
            </a:r>
          </a:p>
        </p:txBody>
      </p:sp>
    </p:spTree>
  </p:cSld>
  <p:clrMapOvr>
    <a:masterClrMapping/>
  </p:clrMapOvr>
  <p:transition spd="slow">
    <p:push dir="d"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31748" name="Picture 4" descr="P320379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25" y="74613"/>
            <a:ext cx="8945563" cy="670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3594100"/>
            <a:ext cx="4351338" cy="326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50" name="Šipka dolů 1"/>
          <p:cNvSpPr>
            <a:spLocks noChangeArrowheads="1"/>
          </p:cNvSpPr>
          <p:nvPr/>
        </p:nvSpPr>
        <p:spPr bwMode="auto">
          <a:xfrm>
            <a:off x="8077200" y="4038600"/>
            <a:ext cx="152400" cy="3810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200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492548" name="K10A.AVI">
            <a:hlinkClick r:id="" action="ppaction://media"/>
          </p:cNvPr>
          <p:cNvPicPr>
            <a:picLocks noGrp="1" noChangeAspect="1" noChangeArrowheads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96200" y="4343400"/>
            <a:ext cx="609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2772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85800" y="-1981200"/>
            <a:ext cx="7543800" cy="582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773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83" t="16449" r="13878"/>
          <a:stretch>
            <a:fillRect/>
          </a:stretch>
        </p:blipFill>
        <p:spPr bwMode="auto">
          <a:xfrm>
            <a:off x="4648200" y="0"/>
            <a:ext cx="4471988" cy="434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4" name="Rectangle 9"/>
          <p:cNvSpPr>
            <a:spLocks noChangeArrowheads="1"/>
          </p:cNvSpPr>
          <p:nvPr/>
        </p:nvSpPr>
        <p:spPr bwMode="auto">
          <a:xfrm>
            <a:off x="4800600" y="4800600"/>
            <a:ext cx="40386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cs-CZ" altLang="cs-CZ" sz="1600">
                <a:solidFill>
                  <a:srgbClr val="0033CC"/>
                </a:solidFill>
              </a:rPr>
              <a:t>Rychlost zvuku v suchém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1600">
                <a:solidFill>
                  <a:srgbClr val="0033CC"/>
                </a:solidFill>
              </a:rPr>
              <a:t>       vzduchu v závislosti na teplotě </a:t>
            </a:r>
            <a:r>
              <a:rPr lang="cs-CZ" altLang="cs-CZ" sz="1600" i="1">
                <a:solidFill>
                  <a:srgbClr val="0033CC"/>
                </a:solidFill>
              </a:rPr>
              <a:t>t </a:t>
            </a:r>
            <a:r>
              <a:rPr lang="cs-CZ" altLang="cs-CZ" sz="1600">
                <a:solidFill>
                  <a:srgbClr val="0033CC"/>
                </a:solidFill>
              </a:rPr>
              <a:t>se určuje ze</a:t>
            </a:r>
            <a:r>
              <a:rPr lang="en-US" altLang="cs-CZ" sz="1600">
                <a:solidFill>
                  <a:srgbClr val="0033CC"/>
                </a:solidFill>
              </a:rPr>
              <a:t> </a:t>
            </a:r>
            <a:r>
              <a:rPr lang="cs-CZ" altLang="cs-CZ" sz="1600">
                <a:solidFill>
                  <a:srgbClr val="0033CC"/>
                </a:solidFill>
              </a:rPr>
              <a:t>vztahu</a:t>
            </a:r>
            <a:r>
              <a:rPr lang="en-US" altLang="cs-CZ" sz="1600">
                <a:solidFill>
                  <a:srgbClr val="0033CC"/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US" altLang="cs-CZ" sz="1600">
                <a:solidFill>
                  <a:srgbClr val="0033CC"/>
                </a:solidFill>
              </a:rPr>
              <a:t> </a:t>
            </a:r>
            <a:r>
              <a:rPr lang="cs-CZ" altLang="cs-CZ" sz="1600" i="1">
                <a:solidFill>
                  <a:srgbClr val="0033CC"/>
                </a:solidFill>
              </a:rPr>
              <a:t>c </a:t>
            </a:r>
            <a:r>
              <a:rPr lang="cs-CZ" altLang="cs-CZ" sz="1600">
                <a:solidFill>
                  <a:srgbClr val="0033CC"/>
                </a:solidFill>
              </a:rPr>
              <a:t>= (331,82 + 0,61⋅</a:t>
            </a:r>
            <a:r>
              <a:rPr lang="cs-CZ" altLang="cs-CZ" sz="1600" i="1">
                <a:solidFill>
                  <a:srgbClr val="0033CC"/>
                </a:solidFill>
              </a:rPr>
              <a:t>t</a:t>
            </a:r>
            <a:r>
              <a:rPr lang="cs-CZ" altLang="cs-CZ" sz="1600">
                <a:solidFill>
                  <a:srgbClr val="0033CC"/>
                </a:solidFill>
              </a:rPr>
              <a:t>)</a:t>
            </a:r>
            <a:r>
              <a:rPr lang="en-US" altLang="cs-CZ" sz="1600">
                <a:solidFill>
                  <a:srgbClr val="0033CC"/>
                </a:solidFill>
              </a:rPr>
              <a:t> </a:t>
            </a:r>
            <a:r>
              <a:rPr lang="cs-CZ" altLang="cs-CZ" sz="1600">
                <a:solidFill>
                  <a:srgbClr val="0033CC"/>
                </a:solidFill>
              </a:rPr>
              <a:t>ms</a:t>
            </a:r>
            <a:r>
              <a:rPr lang="cs-CZ" altLang="cs-CZ" sz="1200">
                <a:solidFill>
                  <a:srgbClr val="0033CC"/>
                </a:solidFill>
              </a:rPr>
              <a:t>−1</a:t>
            </a:r>
            <a:r>
              <a:rPr lang="cs-CZ" altLang="cs-CZ" sz="1600">
                <a:solidFill>
                  <a:srgbClr val="0033CC"/>
                </a:solidFill>
              </a:rPr>
              <a:t>  </a:t>
            </a:r>
            <a:endParaRPr lang="en-US" altLang="cs-CZ" sz="1600">
              <a:solidFill>
                <a:srgbClr val="0033CC"/>
              </a:solidFill>
            </a:endParaRPr>
          </a:p>
          <a:p>
            <a:pPr>
              <a:lnSpc>
                <a:spcPct val="90000"/>
              </a:lnSpc>
            </a:pPr>
            <a:r>
              <a:rPr lang="cs-CZ" altLang="cs-CZ" sz="1600">
                <a:solidFill>
                  <a:srgbClr val="0033CC"/>
                </a:solidFill>
              </a:rPr>
              <a:t>Při 50% vlhkosti vzduchu v okolí 20 °C je rychlost zvuku určen</a:t>
            </a:r>
            <a:r>
              <a:rPr lang="en-US" altLang="cs-CZ" sz="1600">
                <a:solidFill>
                  <a:srgbClr val="0033CC"/>
                </a:solidFill>
              </a:rPr>
              <a:t> </a:t>
            </a:r>
            <a:r>
              <a:rPr lang="cs-CZ" altLang="cs-CZ" sz="1600">
                <a:solidFill>
                  <a:srgbClr val="0033CC"/>
                </a:solidFill>
              </a:rPr>
              <a:t>vzorcem</a:t>
            </a:r>
            <a:r>
              <a:rPr lang="en-US" altLang="cs-CZ" sz="1600">
                <a:solidFill>
                  <a:srgbClr val="0033CC"/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r>
              <a:rPr lang="cs-CZ" altLang="cs-CZ" sz="1600" i="1">
                <a:solidFill>
                  <a:srgbClr val="0033CC"/>
                </a:solidFill>
              </a:rPr>
              <a:t>c </a:t>
            </a:r>
            <a:r>
              <a:rPr lang="cs-CZ" altLang="cs-CZ" sz="1600">
                <a:solidFill>
                  <a:srgbClr val="0033CC"/>
                </a:solidFill>
              </a:rPr>
              <a:t>= [344,36 + 0,63(</a:t>
            </a:r>
            <a:r>
              <a:rPr lang="cs-CZ" altLang="cs-CZ" sz="1600" i="1">
                <a:solidFill>
                  <a:srgbClr val="0033CC"/>
                </a:solidFill>
              </a:rPr>
              <a:t>t </a:t>
            </a:r>
            <a:r>
              <a:rPr lang="cs-CZ" altLang="cs-CZ" sz="1600">
                <a:solidFill>
                  <a:srgbClr val="0033CC"/>
                </a:solidFill>
              </a:rPr>
              <a:t>− 20°</a:t>
            </a:r>
            <a:r>
              <a:rPr lang="cs-CZ" altLang="cs-CZ" sz="1600" i="1">
                <a:solidFill>
                  <a:srgbClr val="0033CC"/>
                </a:solidFill>
              </a:rPr>
              <a:t>C</a:t>
            </a:r>
            <a:r>
              <a:rPr lang="cs-CZ" altLang="cs-CZ" sz="1600">
                <a:solidFill>
                  <a:srgbClr val="0033CC"/>
                </a:solidFill>
              </a:rPr>
              <a:t>)]</a:t>
            </a:r>
            <a:r>
              <a:rPr lang="en-US" altLang="cs-CZ" sz="1600">
                <a:solidFill>
                  <a:srgbClr val="0033CC"/>
                </a:solidFill>
              </a:rPr>
              <a:t> </a:t>
            </a:r>
            <a:r>
              <a:rPr lang="cs-CZ" altLang="cs-CZ" sz="1600">
                <a:solidFill>
                  <a:srgbClr val="0033CC"/>
                </a:solidFill>
              </a:rPr>
              <a:t>ms</a:t>
            </a:r>
            <a:r>
              <a:rPr lang="cs-CZ" altLang="cs-CZ" sz="1200">
                <a:solidFill>
                  <a:srgbClr val="0033CC"/>
                </a:solidFill>
              </a:rPr>
              <a:t>−1</a:t>
            </a:r>
            <a:endParaRPr lang="cs-CZ" altLang="cs-CZ" sz="1600">
              <a:solidFill>
                <a:srgbClr val="0033CC"/>
              </a:solidFill>
            </a:endParaRPr>
          </a:p>
        </p:txBody>
      </p:sp>
      <p:pic>
        <p:nvPicPr>
          <p:cNvPr id="32775" name="Picture 10" descr="zpiv_pyr_odvoz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124200"/>
            <a:ext cx="4495800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120" fill="hold"/>
                                        <p:tgtEl>
                                          <p:spTgt spid="4925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9254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925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925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2548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33796" name="Picture 4" descr="2010_0313(073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609600"/>
            <a:ext cx="7848600" cy="588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7" name="Text Box 5"/>
          <p:cNvSpPr txBox="1">
            <a:spLocks noChangeArrowheads="1"/>
          </p:cNvSpPr>
          <p:nvPr/>
        </p:nvSpPr>
        <p:spPr bwMode="auto">
          <a:xfrm>
            <a:off x="1676400" y="4876800"/>
            <a:ext cx="39687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cs-CZ" sz="1400" b="1"/>
              <a:t>Ceremonie:  jak to mohlo fungovat</a:t>
            </a:r>
            <a:endParaRPr lang="cs-CZ" altLang="cs-CZ" sz="1400" b="1"/>
          </a:p>
        </p:txBody>
      </p:sp>
      <p:sp>
        <p:nvSpPr>
          <p:cNvPr id="33798" name="Line 6"/>
          <p:cNvSpPr>
            <a:spLocks noChangeShapeType="1"/>
          </p:cNvSpPr>
          <p:nvPr/>
        </p:nvSpPr>
        <p:spPr bwMode="auto">
          <a:xfrm flipH="1">
            <a:off x="5410200" y="1295400"/>
            <a:ext cx="1752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3799" name="Line 7"/>
          <p:cNvSpPr>
            <a:spLocks noChangeShapeType="1"/>
          </p:cNvSpPr>
          <p:nvPr/>
        </p:nvSpPr>
        <p:spPr bwMode="auto">
          <a:xfrm>
            <a:off x="7848600" y="2438400"/>
            <a:ext cx="533400" cy="2209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5844" name="Picture 4" descr="dzibil_su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200" y="1790700"/>
            <a:ext cx="7315200" cy="524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5" name="Rectangle 2"/>
          <p:cNvSpPr txBox="1">
            <a:spLocks noChangeArrowheads="1"/>
          </p:cNvSpPr>
          <p:nvPr/>
        </p:nvSpPr>
        <p:spPr bwMode="auto">
          <a:xfrm>
            <a:off x="1358900" y="274638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>
                <a:solidFill>
                  <a:schemeClr val="tx2"/>
                </a:solidFill>
              </a:rPr>
              <a:t>Struktura </a:t>
            </a:r>
            <a:r>
              <a:rPr lang="cs-CZ">
                <a:solidFill>
                  <a:schemeClr val="tx2"/>
                </a:solidFill>
              </a:rPr>
              <a:t>č.1 aneb chrám sedmi panenek, </a:t>
            </a:r>
            <a:br>
              <a:rPr lang="cs-CZ">
                <a:solidFill>
                  <a:schemeClr val="tx2"/>
                </a:solidFill>
              </a:rPr>
            </a:br>
            <a:r>
              <a:rPr lang="cs-CZ" sz="2400">
                <a:solidFill>
                  <a:schemeClr val="tx2"/>
                </a:solidFill>
              </a:rPr>
              <a:t>na východním konci odkryté sacbé,</a:t>
            </a:r>
            <a:r>
              <a:rPr lang="cs-CZ" sz="4000">
                <a:solidFill>
                  <a:schemeClr val="tx2"/>
                </a:solidFill>
              </a:rPr>
              <a:t> </a:t>
            </a:r>
            <a:br>
              <a:rPr lang="cs-CZ" sz="4000">
                <a:solidFill>
                  <a:schemeClr val="tx2"/>
                </a:solidFill>
              </a:rPr>
            </a:br>
            <a:r>
              <a:rPr lang="cs-CZ" sz="4000" b="1">
                <a:solidFill>
                  <a:schemeClr val="tx2"/>
                </a:solidFill>
              </a:rPr>
              <a:t>Dzibilchaltún,</a:t>
            </a:r>
            <a:r>
              <a:rPr lang="cs-CZ" sz="4000">
                <a:solidFill>
                  <a:schemeClr val="tx2"/>
                </a:solidFill>
              </a:rPr>
              <a:t> Yukatán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4820" name="Picture 4" descr="dzibil_sacb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139700"/>
            <a:ext cx="7104063" cy="595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1" name="Line 5"/>
          <p:cNvSpPr>
            <a:spLocks noChangeShapeType="1"/>
          </p:cNvSpPr>
          <p:nvPr/>
        </p:nvSpPr>
        <p:spPr bwMode="auto">
          <a:xfrm>
            <a:off x="7162800" y="838200"/>
            <a:ext cx="1295400" cy="1595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4822" name="Šipka doprava 1"/>
          <p:cNvSpPr>
            <a:spLocks noChangeArrowheads="1"/>
          </p:cNvSpPr>
          <p:nvPr/>
        </p:nvSpPr>
        <p:spPr bwMode="auto">
          <a:xfrm>
            <a:off x="3048000" y="2128838"/>
            <a:ext cx="381000" cy="215900"/>
          </a:xfrm>
          <a:prstGeom prst="rightArrow">
            <a:avLst>
              <a:gd name="adj1" fmla="val 50000"/>
              <a:gd name="adj2" fmla="val 4969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2000">
              <a:solidFill>
                <a:schemeClr val="accent2"/>
              </a:solidFill>
            </a:endParaRPr>
          </a:p>
        </p:txBody>
      </p:sp>
      <p:pic>
        <p:nvPicPr>
          <p:cNvPr id="34823" name="Picture 4" descr="Sacbe_Dzibilchaltu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74" b="44070"/>
          <a:stretch>
            <a:fillRect/>
          </a:stretch>
        </p:blipFill>
        <p:spPr bwMode="auto">
          <a:xfrm>
            <a:off x="-76200" y="3276600"/>
            <a:ext cx="4343400" cy="205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4" name="TextovéPole 3"/>
          <p:cNvSpPr txBox="1">
            <a:spLocks noChangeArrowheads="1"/>
          </p:cNvSpPr>
          <p:nvPr/>
        </p:nvSpPr>
        <p:spPr bwMode="auto">
          <a:xfrm>
            <a:off x="228600" y="180975"/>
            <a:ext cx="2667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2000" b="1">
                <a:solidFill>
                  <a:schemeClr val="tx2"/>
                </a:solidFill>
              </a:rPr>
              <a:t>Dzibilchaltún,</a:t>
            </a:r>
            <a:r>
              <a:rPr lang="cs-CZ" sz="2000">
                <a:solidFill>
                  <a:schemeClr val="tx2"/>
                </a:solidFill>
              </a:rPr>
              <a:t> Yukatán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432" y="3264408"/>
            <a:ext cx="3610768" cy="231592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447288" y="6233922"/>
            <a:ext cx="50431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tx1"/>
                </a:solidFill>
              </a:rPr>
              <a:t>quater-days</a:t>
            </a:r>
            <a:r>
              <a:rPr lang="cs-CZ" dirty="0" smtClean="0">
                <a:solidFill>
                  <a:schemeClr val="tx1"/>
                </a:solidFill>
              </a:rPr>
              <a:t>, not </a:t>
            </a:r>
            <a:r>
              <a:rPr lang="cs-CZ" dirty="0" err="1" smtClean="0">
                <a:solidFill>
                  <a:schemeClr val="tx1"/>
                </a:solidFill>
              </a:rPr>
              <a:t>equinoxes</a:t>
            </a:r>
            <a:r>
              <a:rPr lang="cs-CZ" dirty="0" smtClean="0">
                <a:solidFill>
                  <a:schemeClr val="tx1"/>
                </a:solidFill>
              </a:rPr>
              <a:t> ??? (</a:t>
            </a:r>
            <a:r>
              <a:rPr lang="cs-CZ" dirty="0" err="1" smtClean="0">
                <a:solidFill>
                  <a:schemeClr val="tx1"/>
                </a:solidFill>
              </a:rPr>
              <a:t>Sprajc</a:t>
            </a:r>
            <a:r>
              <a:rPr lang="cs-CZ" dirty="0" smtClean="0">
                <a:solidFill>
                  <a:schemeClr val="tx1"/>
                </a:solidFill>
              </a:rPr>
              <a:t>, 2011)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5" descr="P3023564_classic_view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228600"/>
            <a:ext cx="4114800" cy="30861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891" name="Picture 6" descr="Teo_GE_glob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200" y="1944688"/>
            <a:ext cx="5791200" cy="509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2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37893" name="Text Box 9"/>
          <p:cNvSpPr txBox="1">
            <a:spLocks noChangeArrowheads="1"/>
          </p:cNvSpPr>
          <p:nvPr/>
        </p:nvSpPr>
        <p:spPr bwMode="auto">
          <a:xfrm>
            <a:off x="8458200" y="1371600"/>
            <a:ext cx="457200" cy="381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cs-CZ" sz="1600"/>
              <a:t>N↑</a:t>
            </a:r>
            <a:endParaRPr lang="cs-CZ" altLang="cs-CZ" sz="1400"/>
          </a:p>
        </p:txBody>
      </p:sp>
      <p:sp>
        <p:nvSpPr>
          <p:cNvPr id="37894" name="Text Box 10"/>
          <p:cNvSpPr txBox="1">
            <a:spLocks noChangeArrowheads="1"/>
          </p:cNvSpPr>
          <p:nvPr/>
        </p:nvSpPr>
        <p:spPr bwMode="auto">
          <a:xfrm>
            <a:off x="4038600" y="152400"/>
            <a:ext cx="457200" cy="381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cs-CZ" sz="1600"/>
              <a:t>S↑</a:t>
            </a:r>
            <a:endParaRPr lang="cs-CZ" altLang="cs-CZ" sz="1400"/>
          </a:p>
        </p:txBody>
      </p:sp>
      <p:pic>
        <p:nvPicPr>
          <p:cNvPr id="37895" name="Picture 11" descr="teomp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88" y="2895600"/>
            <a:ext cx="2538412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6" name="Text Box 12"/>
          <p:cNvSpPr txBox="1">
            <a:spLocks noChangeArrowheads="1"/>
          </p:cNvSpPr>
          <p:nvPr/>
        </p:nvSpPr>
        <p:spPr bwMode="auto">
          <a:xfrm>
            <a:off x="4708525" y="190500"/>
            <a:ext cx="4206875" cy="175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cs-CZ" sz="1800" b="1"/>
              <a:t>Teotihuacan – orientation and water</a:t>
            </a:r>
            <a:endParaRPr lang="cs-CZ" altLang="cs-CZ" sz="1800" b="1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Pyramida Slunce (zhruba čtvercová základna o délce 200 m, dnešní výška bez vrcholové stavby kolem 60 m, postavená místní kulturou v období 0-200 n.l.).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cs-CZ" sz="1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38916" name="Picture 4" descr="1190 (29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400" y="76200"/>
            <a:ext cx="9991725" cy="666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-457200" y="304800"/>
            <a:ext cx="4343400" cy="228600"/>
          </a:xfrm>
        </p:spPr>
        <p:txBody>
          <a:bodyPr/>
          <a:lstStyle/>
          <a:p>
            <a:r>
              <a:rPr lang="en-US" sz="2400" smtClean="0"/>
              <a:t>mapa lokalit</a:t>
            </a:r>
            <a:endParaRPr lang="cs-CZ" sz="2400" smtClean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9940" name="Picture 4" descr="mapa_lokali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7213"/>
            <a:ext cx="8724900" cy="6300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1" name="Line 5"/>
          <p:cNvSpPr>
            <a:spLocks noChangeShapeType="1"/>
          </p:cNvSpPr>
          <p:nvPr/>
        </p:nvSpPr>
        <p:spPr bwMode="auto">
          <a:xfrm flipV="1">
            <a:off x="5429250" y="5334000"/>
            <a:ext cx="43815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9942" name="Line 6"/>
          <p:cNvSpPr>
            <a:spLocks noChangeShapeType="1"/>
          </p:cNvSpPr>
          <p:nvPr/>
        </p:nvSpPr>
        <p:spPr bwMode="auto">
          <a:xfrm flipH="1">
            <a:off x="7315200" y="42672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9943" name="Line 7"/>
          <p:cNvSpPr>
            <a:spLocks noChangeShapeType="1"/>
          </p:cNvSpPr>
          <p:nvPr/>
        </p:nvSpPr>
        <p:spPr bwMode="auto">
          <a:xfrm flipV="1">
            <a:off x="5181600" y="4419600"/>
            <a:ext cx="6858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0963" name="Picture 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9" t="34587" r="7872" b="11530"/>
          <a:stretch>
            <a:fillRect/>
          </a:stretch>
        </p:blipFill>
        <p:spPr>
          <a:xfrm>
            <a:off x="152400" y="295275"/>
            <a:ext cx="8839200" cy="66389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953250" y="5943600"/>
            <a:ext cx="21018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000" b="1"/>
              <a:t>Palenque,</a:t>
            </a:r>
            <a:r>
              <a:rPr lang="cs-CZ" sz="2000" b="1"/>
              <a:t> </a:t>
            </a:r>
            <a:r>
              <a:rPr lang="en-US" sz="2000" b="1"/>
              <a:t>Mexico</a:t>
            </a:r>
            <a:endParaRPr lang="cs-CZ" sz="2000" b="1"/>
          </a:p>
        </p:txBody>
      </p:sp>
      <p:sp>
        <p:nvSpPr>
          <p:cNvPr id="40965" name="Line 5"/>
          <p:cNvSpPr>
            <a:spLocks noChangeShapeType="1"/>
          </p:cNvSpPr>
          <p:nvPr/>
        </p:nvSpPr>
        <p:spPr bwMode="auto">
          <a:xfrm flipV="1">
            <a:off x="1066800" y="3505200"/>
            <a:ext cx="42672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381000" y="4876800"/>
            <a:ext cx="7477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>
                <a:solidFill>
                  <a:schemeClr val="accent2"/>
                </a:solidFill>
              </a:rPr>
              <a:t>Pakal</a:t>
            </a:r>
            <a:endParaRPr lang="cs-CZ" sz="200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pal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60" r="1785" b="22256"/>
          <a:stretch>
            <a:fillRect/>
          </a:stretch>
        </p:blipFill>
        <p:spPr bwMode="auto">
          <a:xfrm>
            <a:off x="5776913" y="0"/>
            <a:ext cx="336708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64"/>
          <a:stretch>
            <a:fillRect/>
          </a:stretch>
        </p:blipFill>
        <p:spPr bwMode="auto">
          <a:xfrm>
            <a:off x="0" y="2438400"/>
            <a:ext cx="5929313" cy="477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8" name="TextovéPole 2"/>
          <p:cNvSpPr txBox="1">
            <a:spLocks noChangeArrowheads="1"/>
          </p:cNvSpPr>
          <p:nvPr/>
        </p:nvSpPr>
        <p:spPr bwMode="auto">
          <a:xfrm>
            <a:off x="838200" y="381000"/>
            <a:ext cx="3087688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 b="1"/>
              <a:t>Palenque, Mexiko</a:t>
            </a:r>
            <a:r>
              <a:rPr lang="en-US" sz="2000">
                <a:solidFill>
                  <a:schemeClr val="accent2"/>
                </a:solidFill>
              </a:rPr>
              <a:t>,</a:t>
            </a:r>
            <a:endParaRPr lang="cs-CZ" sz="2000">
              <a:solidFill>
                <a:schemeClr val="accent2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z Chrámu kříže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směr západ Chrám nápisů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s Pakalovou hrobkou uvnitř,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palácem a věží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sz="200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</p:spPr>
        <p:txBody>
          <a:bodyPr/>
          <a:lstStyle/>
          <a:p>
            <a:r>
              <a:rPr lang="cs-CZ" sz="2000" b="1" smtClean="0"/>
              <a:t>Pa</a:t>
            </a:r>
            <a:r>
              <a:rPr lang="en-US" sz="2000" b="1" smtClean="0"/>
              <a:t>c</a:t>
            </a:r>
            <a:r>
              <a:rPr lang="cs-CZ" sz="2000" b="1" smtClean="0"/>
              <a:t>al </a:t>
            </a:r>
            <a:r>
              <a:rPr lang="en-US" sz="2000" b="1" smtClean="0"/>
              <a:t/>
            </a:r>
            <a:br>
              <a:rPr lang="en-US" sz="2000" b="1" smtClean="0"/>
            </a:br>
            <a:r>
              <a:rPr lang="cs-CZ" sz="2000" b="1" smtClean="0"/>
              <a:t>a jeho hrobka, </a:t>
            </a:r>
            <a:r>
              <a:rPr lang="en-US" sz="2000" b="1" smtClean="0"/>
              <a:t/>
            </a:r>
            <a:br>
              <a:rPr lang="en-US" sz="2000" b="1" smtClean="0"/>
            </a:br>
            <a:r>
              <a:rPr lang="cs-CZ" sz="2000" b="1" smtClean="0"/>
              <a:t>Palenque</a:t>
            </a:r>
          </a:p>
        </p:txBody>
      </p:sp>
      <p:pic>
        <p:nvPicPr>
          <p:cNvPr id="43011" name="Picture 4" descr="Pakal_osobne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" y="152400"/>
            <a:ext cx="2403475" cy="3200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3012" name="Picture 5" descr="Pacal_pohreb_mask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581400"/>
            <a:ext cx="2460625" cy="3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3" name="Text Box 6"/>
          <p:cNvSpPr txBox="1">
            <a:spLocks noChangeArrowheads="1"/>
          </p:cNvSpPr>
          <p:nvPr/>
        </p:nvSpPr>
        <p:spPr bwMode="auto">
          <a:xfrm>
            <a:off x="2743200" y="1143000"/>
            <a:ext cx="2813050" cy="264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1400" b="1"/>
              <a:t>Reign</a:t>
            </a:r>
            <a:endParaRPr lang="en-US" sz="1400" b="1"/>
          </a:p>
          <a:p>
            <a:pPr>
              <a:spcBef>
                <a:spcPct val="0"/>
              </a:spcBef>
              <a:buFontTx/>
              <a:buNone/>
            </a:pPr>
            <a:r>
              <a:rPr lang="cs-CZ" sz="1400"/>
              <a:t>July 29, 615 – August 31, 683 </a:t>
            </a:r>
            <a:r>
              <a:rPr lang="en-US" sz="1400"/>
              <a:t> GMT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400" b="1"/>
              <a:t>Full name</a:t>
            </a:r>
            <a:endParaRPr lang="en-US" sz="1400" b="1"/>
          </a:p>
          <a:p>
            <a:pPr>
              <a:spcBef>
                <a:spcPct val="0"/>
              </a:spcBef>
              <a:buFontTx/>
              <a:buNone/>
            </a:pPr>
            <a:r>
              <a:rPr lang="cs-CZ" sz="1400"/>
              <a:t>K'inich Janaab' Pakal</a:t>
            </a:r>
            <a:endParaRPr lang="en-US" sz="1400"/>
          </a:p>
          <a:p>
            <a:pPr>
              <a:spcBef>
                <a:spcPct val="0"/>
              </a:spcBef>
              <a:buFontTx/>
              <a:buNone/>
            </a:pPr>
            <a:r>
              <a:rPr lang="cs-CZ" sz="1400" b="1"/>
              <a:t>Born</a:t>
            </a:r>
            <a:endParaRPr lang="en-US" sz="1400" b="1"/>
          </a:p>
          <a:p>
            <a:pPr>
              <a:spcBef>
                <a:spcPct val="0"/>
              </a:spcBef>
              <a:buFontTx/>
              <a:buNone/>
            </a:pPr>
            <a:r>
              <a:rPr lang="cs-CZ" sz="1400"/>
              <a:t>March 24, 603</a:t>
            </a:r>
            <a:r>
              <a:rPr lang="en-US" sz="1400"/>
              <a:t>  GMT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400" b="1"/>
              <a:t>Died</a:t>
            </a:r>
            <a:endParaRPr lang="en-US" sz="1400" b="1"/>
          </a:p>
          <a:p>
            <a:pPr>
              <a:spcBef>
                <a:spcPct val="0"/>
              </a:spcBef>
              <a:buFontTx/>
              <a:buNone/>
            </a:pPr>
            <a:r>
              <a:rPr lang="cs-CZ" sz="1400"/>
              <a:t>March 31, 683 </a:t>
            </a:r>
            <a:r>
              <a:rPr lang="en-US" sz="1400"/>
              <a:t>GMT </a:t>
            </a:r>
            <a:r>
              <a:rPr lang="cs-CZ" sz="1400"/>
              <a:t>(aged 80</a:t>
            </a:r>
            <a:r>
              <a:rPr lang="en-US" sz="1400"/>
              <a:t>!</a:t>
            </a:r>
            <a:r>
              <a:rPr lang="cs-CZ" sz="1400"/>
              <a:t>)</a:t>
            </a:r>
            <a:endParaRPr lang="en-US" sz="1400"/>
          </a:p>
          <a:p>
            <a:pPr>
              <a:spcBef>
                <a:spcPct val="0"/>
              </a:spcBef>
              <a:buFontTx/>
              <a:buNone/>
            </a:pPr>
            <a:r>
              <a:rPr lang="cs-CZ" sz="1400" b="1"/>
              <a:t>Buried</a:t>
            </a:r>
            <a:endParaRPr lang="en-US" sz="1400" b="1"/>
          </a:p>
          <a:p>
            <a:pPr>
              <a:spcBef>
                <a:spcPct val="0"/>
              </a:spcBef>
              <a:buFontTx/>
              <a:buNone/>
            </a:pPr>
            <a:r>
              <a:rPr lang="cs-CZ" sz="1400">
                <a:hlinkClick r:id="rId4" tooltip="Temple of the Inscriptions"/>
              </a:rPr>
              <a:t>Temple of the Inscriptions</a:t>
            </a:r>
            <a:r>
              <a:rPr lang="cs-CZ" sz="1400"/>
              <a:t>, </a:t>
            </a:r>
            <a:r>
              <a:rPr lang="cs-CZ" sz="1400">
                <a:hlinkClick r:id="rId5" tooltip="Palenque"/>
              </a:rPr>
              <a:t>Palenque</a:t>
            </a:r>
            <a:endParaRPr lang="en-US" sz="1400"/>
          </a:p>
          <a:p>
            <a:pPr>
              <a:spcBef>
                <a:spcPct val="0"/>
              </a:spcBef>
              <a:buFontTx/>
              <a:buNone/>
            </a:pPr>
            <a:r>
              <a:rPr lang="cs-CZ" sz="1400" b="1"/>
              <a:t>Predecessor</a:t>
            </a:r>
            <a:r>
              <a:rPr lang="en-US" sz="1400" b="1"/>
              <a:t>  </a:t>
            </a:r>
            <a:r>
              <a:rPr lang="cs-CZ" sz="1400">
                <a:hlinkClick r:id="rId6" tooltip="Sak K'uk'"/>
              </a:rPr>
              <a:t>Sak K'uk‘</a:t>
            </a:r>
            <a:endParaRPr lang="en-US" sz="1400"/>
          </a:p>
          <a:p>
            <a:pPr>
              <a:spcBef>
                <a:spcPct val="0"/>
              </a:spcBef>
              <a:buFontTx/>
              <a:buNone/>
            </a:pPr>
            <a:r>
              <a:rPr lang="cs-CZ" sz="1400" b="1"/>
              <a:t>Successor</a:t>
            </a:r>
            <a:r>
              <a:rPr lang="en-US" sz="1400" b="1"/>
              <a:t>  </a:t>
            </a:r>
            <a:r>
              <a:rPr lang="cs-CZ" sz="1400">
                <a:hlinkClick r:id="rId7" tooltip="K'inich Kan B'alam II"/>
              </a:rPr>
              <a:t>K'inich Kan B'alam</a:t>
            </a:r>
            <a:endParaRPr lang="cs-CZ" sz="1400"/>
          </a:p>
        </p:txBody>
      </p:sp>
      <p:sp>
        <p:nvSpPr>
          <p:cNvPr id="43014" name="Rectangle 56"/>
          <p:cNvSpPr>
            <a:spLocks noGrp="1" noChangeArrowheads="1" noTextEdit="1"/>
          </p:cNvSpPr>
          <p:nvPr>
            <p:ph type="tbl" idx="1"/>
          </p:nvPr>
        </p:nvSpPr>
        <p:spPr>
          <a:xfrm>
            <a:off x="1066800" y="5638800"/>
            <a:ext cx="7772400" cy="4114800"/>
          </a:xfrm>
        </p:spPr>
      </p:sp>
      <p:pic>
        <p:nvPicPr>
          <p:cNvPr id="43015" name="Picture 57" descr="images_Palenque_Pakals_tomb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4038600"/>
            <a:ext cx="20955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Rectangle 58"/>
          <p:cNvSpPr>
            <a:spLocks noChangeArrowheads="1"/>
          </p:cNvSpPr>
          <p:nvPr/>
        </p:nvSpPr>
        <p:spPr bwMode="auto">
          <a:xfrm>
            <a:off x="-2570163" y="-158750"/>
            <a:ext cx="5578476" cy="6964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2400"/>
          </a:p>
          <a:p>
            <a:pPr>
              <a:spcBef>
                <a:spcPct val="0"/>
              </a:spcBef>
              <a:buFontTx/>
              <a:buNone/>
            </a:pPr>
            <a:r>
              <a:rPr lang="cs-CZ" sz="2400"/>
              <a:t>  </a:t>
            </a:r>
            <a:r>
              <a:rPr lang="cs-CZ" sz="40300"/>
              <a:t> </a:t>
            </a:r>
            <a:r>
              <a:rPr lang="cs-CZ" sz="2400"/>
              <a:t>                                                    </a:t>
            </a:r>
            <a:endParaRPr lang="en-US" sz="2400"/>
          </a:p>
          <a:p>
            <a:pPr>
              <a:spcBef>
                <a:spcPct val="0"/>
              </a:spcBef>
              <a:buFontTx/>
              <a:buNone/>
            </a:pPr>
            <a:endParaRPr lang="cs-CZ" sz="2400"/>
          </a:p>
        </p:txBody>
      </p:sp>
      <p:pic>
        <p:nvPicPr>
          <p:cNvPr id="43017" name="Picture 59" descr="sni-svuj-sen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563" y="1295400"/>
            <a:ext cx="3373437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8" name="Line 60"/>
          <p:cNvSpPr>
            <a:spLocks noChangeShapeType="1"/>
          </p:cNvSpPr>
          <p:nvPr/>
        </p:nvSpPr>
        <p:spPr bwMode="auto">
          <a:xfrm flipV="1">
            <a:off x="4267200" y="3886200"/>
            <a:ext cx="3657600" cy="1752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28600"/>
            <a:ext cx="4572000" cy="1143000"/>
          </a:xfrm>
        </p:spPr>
        <p:txBody>
          <a:bodyPr/>
          <a:lstStyle/>
          <a:p>
            <a:pPr eaLnBrk="1" hangingPunct="1"/>
            <a:r>
              <a:rPr lang="en-US" altLang="cs-CZ" sz="2800" smtClean="0"/>
              <a:t>Palenque, Pacal tomb</a:t>
            </a:r>
            <a:br>
              <a:rPr lang="en-US" altLang="cs-CZ" sz="2800" smtClean="0"/>
            </a:br>
            <a:r>
              <a:rPr lang="en-US" altLang="cs-CZ" sz="2000" smtClean="0"/>
              <a:t>astronomical-solar orientation</a:t>
            </a:r>
            <a:r>
              <a:rPr lang="cs-CZ" altLang="cs-CZ" sz="2000" smtClean="0"/>
              <a:t/>
            </a:r>
            <a:br>
              <a:rPr lang="cs-CZ" altLang="cs-CZ" sz="2000" smtClean="0"/>
            </a:br>
            <a:r>
              <a:rPr lang="cs-CZ" altLang="cs-CZ" sz="2000" smtClean="0"/>
              <a:t>Pacal †683 GMT, 787 BB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44036" name="Picture 4" descr="pakal_int_plan0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2743200"/>
            <a:ext cx="3516313" cy="3852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7" name="Picture 5" descr="PPT_MAYA04_Pacal_thomb_inside_solar_solstice_orie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7200" y="2686050"/>
            <a:ext cx="5562600" cy="417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8" name="Picture 6" descr="P310370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52400"/>
            <a:ext cx="3536950" cy="266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alba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404813"/>
            <a:ext cx="8572500" cy="604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6084" name="Picture 4" descr="Monte_Alban_plosina_Goog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28600"/>
            <a:ext cx="7772400" cy="630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5" name="Line 5"/>
          <p:cNvSpPr>
            <a:spLocks noChangeShapeType="1"/>
          </p:cNvSpPr>
          <p:nvPr/>
        </p:nvSpPr>
        <p:spPr bwMode="auto">
          <a:xfrm flipH="1" flipV="1">
            <a:off x="914400" y="2209800"/>
            <a:ext cx="304800" cy="3200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7107" name="Picture 4" descr="MA_Aveni2001_J_astro_P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2" t="7550" r="5368"/>
          <a:stretch>
            <a:fillRect/>
          </a:stretch>
        </p:blipFill>
        <p:spPr>
          <a:xfrm>
            <a:off x="2968625" y="687388"/>
            <a:ext cx="5905500" cy="4724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7108" name="Text Box 5"/>
          <p:cNvSpPr txBox="1">
            <a:spLocks noChangeArrowheads="1"/>
          </p:cNvSpPr>
          <p:nvPr/>
        </p:nvSpPr>
        <p:spPr bwMode="auto">
          <a:xfrm>
            <a:off x="6642100" y="912813"/>
            <a:ext cx="4127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jih</a:t>
            </a:r>
          </a:p>
        </p:txBody>
      </p:sp>
      <p:sp>
        <p:nvSpPr>
          <p:cNvPr id="47109" name="Text Box 6"/>
          <p:cNvSpPr txBox="1">
            <a:spLocks noChangeArrowheads="1"/>
          </p:cNvSpPr>
          <p:nvPr/>
        </p:nvSpPr>
        <p:spPr bwMode="auto">
          <a:xfrm>
            <a:off x="7856538" y="863600"/>
            <a:ext cx="742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sever</a:t>
            </a:r>
          </a:p>
        </p:txBody>
      </p:sp>
      <p:sp>
        <p:nvSpPr>
          <p:cNvPr id="47110" name="Rectangle 7"/>
          <p:cNvSpPr>
            <a:spLocks noChangeArrowheads="1"/>
          </p:cNvSpPr>
          <p:nvPr/>
        </p:nvSpPr>
        <p:spPr bwMode="auto">
          <a:xfrm>
            <a:off x="1047750" y="5368925"/>
            <a:ext cx="7572375" cy="83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FontTx/>
              <a:buNone/>
            </a:pPr>
            <a:r>
              <a:rPr lang="cs-CZ" sz="1200">
                <a:solidFill>
                  <a:schemeClr val="accent2"/>
                </a:solidFill>
              </a:rPr>
              <a:t>Monte Albán, m.j. Budovy </a:t>
            </a:r>
            <a:r>
              <a:rPr lang="cs-CZ" sz="1200" i="1">
                <a:solidFill>
                  <a:schemeClr val="accent2"/>
                </a:solidFill>
              </a:rPr>
              <a:t>J </a:t>
            </a:r>
            <a:r>
              <a:rPr lang="cs-CZ" sz="1200">
                <a:solidFill>
                  <a:schemeClr val="accent2"/>
                </a:solidFill>
              </a:rPr>
              <a:t>a </a:t>
            </a:r>
            <a:r>
              <a:rPr lang="cs-CZ" sz="1200" i="1">
                <a:solidFill>
                  <a:schemeClr val="accent2"/>
                </a:solidFill>
              </a:rPr>
              <a:t>P</a:t>
            </a:r>
            <a:r>
              <a:rPr lang="cs-CZ" sz="1200">
                <a:solidFill>
                  <a:schemeClr val="accent2"/>
                </a:solidFill>
              </a:rPr>
              <a:t>.</a:t>
            </a:r>
          </a:p>
          <a:p>
            <a:pPr algn="r">
              <a:spcBef>
                <a:spcPct val="0"/>
              </a:spcBef>
              <a:buFontTx/>
              <a:buNone/>
            </a:pPr>
            <a:r>
              <a:rPr lang="cs-CZ" sz="1200">
                <a:solidFill>
                  <a:schemeClr val="accent2"/>
                </a:solidFill>
              </a:rPr>
              <a:t> K Aveniho astronomickému výkladu. Převzato z Aveni (2001), str. 256, obr. 86,</a:t>
            </a:r>
          </a:p>
          <a:p>
            <a:pPr algn="r">
              <a:spcBef>
                <a:spcPct val="0"/>
              </a:spcBef>
              <a:buFontTx/>
              <a:buNone/>
            </a:pPr>
            <a:r>
              <a:rPr lang="cs-CZ" sz="1200">
                <a:solidFill>
                  <a:schemeClr val="accent2"/>
                </a:solidFill>
              </a:rPr>
              <a:t> ale původním autorem plánku je H. Hartung. </a:t>
            </a:r>
          </a:p>
          <a:p>
            <a:pPr algn="r">
              <a:spcBef>
                <a:spcPct val="0"/>
              </a:spcBef>
              <a:buFontTx/>
              <a:buNone/>
            </a:pPr>
            <a:r>
              <a:rPr lang="cs-CZ" sz="1200">
                <a:solidFill>
                  <a:schemeClr val="accent2"/>
                </a:solidFill>
              </a:rPr>
              <a:t>Totéž je k disposici v českém překladu Aveniho knihy „Schody ke hvězdám“, vyd. Dokořán a Argo, Praha 2004, str. 95.</a:t>
            </a:r>
          </a:p>
        </p:txBody>
      </p:sp>
      <p:pic>
        <p:nvPicPr>
          <p:cNvPr id="4711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01" t="19012" r="26575" b="21294"/>
          <a:stretch>
            <a:fillRect/>
          </a:stretch>
        </p:blipFill>
        <p:spPr bwMode="auto">
          <a:xfrm>
            <a:off x="152400" y="3368675"/>
            <a:ext cx="3200400" cy="2484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1200" smtClean="0"/>
              <a:t>                                                                                                                                          </a:t>
            </a:r>
          </a:p>
        </p:txBody>
      </p:sp>
      <p:pic>
        <p:nvPicPr>
          <p:cNvPr id="48131" name="Picture 4" descr="DSC00369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08760" y="40640"/>
            <a:ext cx="7081520" cy="531114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8132" name="TextovéPole 1"/>
          <p:cNvSpPr txBox="1">
            <a:spLocks noChangeArrowheads="1"/>
          </p:cNvSpPr>
          <p:nvPr/>
        </p:nvSpPr>
        <p:spPr bwMode="auto">
          <a:xfrm>
            <a:off x="103187" y="317500"/>
            <a:ext cx="11652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b="1" dirty="0" err="1"/>
              <a:t>Izapa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427480" y="5341620"/>
            <a:ext cx="7162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solidFill>
                  <a:schemeClr val="tx1"/>
                </a:solidFill>
              </a:rPr>
              <a:t>The settlement at </a:t>
            </a:r>
            <a:r>
              <a:rPr lang="en-US" sz="1800" dirty="0" err="1">
                <a:solidFill>
                  <a:schemeClr val="tx1"/>
                </a:solidFill>
              </a:rPr>
              <a:t>Izapa</a:t>
            </a:r>
            <a:r>
              <a:rPr lang="en-US" sz="1800" dirty="0">
                <a:solidFill>
                  <a:schemeClr val="tx1"/>
                </a:solidFill>
              </a:rPr>
              <a:t> extended over 1.4 miles, making it the largest site in Chiapas. The site reached its apogee between 600 </a:t>
            </a:r>
            <a:r>
              <a:rPr lang="en-US" sz="1800" dirty="0" smtClean="0">
                <a:solidFill>
                  <a:schemeClr val="tx1"/>
                </a:solidFill>
              </a:rPr>
              <a:t>BC </a:t>
            </a:r>
            <a:r>
              <a:rPr lang="en-US" sz="1800" dirty="0">
                <a:solidFill>
                  <a:schemeClr val="tx1"/>
                </a:solidFill>
              </a:rPr>
              <a:t>and </a:t>
            </a:r>
            <a:r>
              <a:rPr lang="en-US" sz="1800" dirty="0" smtClean="0">
                <a:solidFill>
                  <a:schemeClr val="tx1"/>
                </a:solidFill>
              </a:rPr>
              <a:t>100 AD; </a:t>
            </a:r>
            <a:r>
              <a:rPr lang="en-US" sz="1800" dirty="0">
                <a:solidFill>
                  <a:schemeClr val="tx1"/>
                </a:solidFill>
              </a:rPr>
              <a:t>several </a:t>
            </a:r>
            <a:r>
              <a:rPr lang="en-US" sz="1800" dirty="0" smtClean="0">
                <a:solidFill>
                  <a:schemeClr val="tx1"/>
                </a:solidFill>
              </a:rPr>
              <a:t>archaeologists </a:t>
            </a:r>
            <a:r>
              <a:rPr lang="en-US" sz="1800" dirty="0">
                <a:solidFill>
                  <a:schemeClr val="tx1"/>
                </a:solidFill>
              </a:rPr>
              <a:t>have theorized that </a:t>
            </a:r>
            <a:r>
              <a:rPr lang="en-US" sz="1800" dirty="0" err="1">
                <a:solidFill>
                  <a:schemeClr val="tx1"/>
                </a:solidFill>
              </a:rPr>
              <a:t>Izapa</a:t>
            </a:r>
            <a:r>
              <a:rPr lang="en-US" sz="1800" dirty="0">
                <a:solidFill>
                  <a:schemeClr val="tx1"/>
                </a:solidFill>
              </a:rPr>
              <a:t> may have been settled as early as 1500 </a:t>
            </a:r>
            <a:r>
              <a:rPr lang="en-US" sz="1800" dirty="0" smtClean="0">
                <a:solidFill>
                  <a:schemeClr val="tx1"/>
                </a:solidFill>
              </a:rPr>
              <a:t>BC, </a:t>
            </a:r>
            <a:r>
              <a:rPr lang="en-US" sz="1800" dirty="0">
                <a:solidFill>
                  <a:schemeClr val="tx1"/>
                </a:solidFill>
              </a:rPr>
              <a:t>making it as old as the </a:t>
            </a:r>
            <a:r>
              <a:rPr lang="en-US" sz="1800" dirty="0">
                <a:solidFill>
                  <a:schemeClr val="tx1"/>
                </a:solidFill>
                <a:hlinkClick r:id="rId4" tooltip="Olmec"/>
              </a:rPr>
              <a:t>Olmec</a:t>
            </a:r>
            <a:r>
              <a:rPr lang="en-US" sz="1800" dirty="0">
                <a:solidFill>
                  <a:schemeClr val="tx1"/>
                </a:solidFill>
              </a:rPr>
              <a:t> sites of </a:t>
            </a:r>
            <a:r>
              <a:rPr lang="en-US" sz="1800" dirty="0">
                <a:solidFill>
                  <a:schemeClr val="tx1"/>
                </a:solidFill>
                <a:hlinkClick r:id="rId5" tooltip="San Lorenzo Tenochtitlán"/>
              </a:rPr>
              <a:t>San </a:t>
            </a:r>
            <a:r>
              <a:rPr lang="en-US" sz="1800" dirty="0" smtClean="0">
                <a:solidFill>
                  <a:schemeClr val="tx1"/>
                </a:solidFill>
                <a:hlinkClick r:id="rId5" tooltip="San Lorenzo Tenochtitlán"/>
              </a:rPr>
              <a:t>Lorenzo, </a:t>
            </a:r>
            <a:r>
              <a:rPr lang="en-US" sz="1800" dirty="0" err="1">
                <a:solidFill>
                  <a:schemeClr val="tx1"/>
                </a:solidFill>
                <a:hlinkClick r:id="rId5" tooltip="San Lorenzo Tenochtitlán"/>
              </a:rPr>
              <a:t>Tenochtitlán</a:t>
            </a:r>
            <a:r>
              <a:rPr lang="en-US" sz="1800" dirty="0">
                <a:solidFill>
                  <a:schemeClr val="tx1"/>
                </a:solidFill>
              </a:rPr>
              <a:t> and </a:t>
            </a:r>
            <a:r>
              <a:rPr lang="en-US" sz="1800" dirty="0">
                <a:solidFill>
                  <a:schemeClr val="tx1"/>
                </a:solidFill>
                <a:hlinkClick r:id="rId6" tooltip="La Venta"/>
              </a:rPr>
              <a:t>La </a:t>
            </a:r>
            <a:r>
              <a:rPr lang="en-US" sz="1800" dirty="0" err="1">
                <a:solidFill>
                  <a:schemeClr val="tx1"/>
                </a:solidFill>
                <a:hlinkClick r:id="rId6" tooltip="La Venta"/>
              </a:rPr>
              <a:t>Venta</a:t>
            </a:r>
            <a:r>
              <a:rPr lang="en-US" sz="1800" dirty="0">
                <a:solidFill>
                  <a:schemeClr val="tx1"/>
                </a:solidFill>
              </a:rPr>
              <a:t>.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1200" smtClean="0"/>
              <a:t>                                                                                                                                b</a:t>
            </a:r>
          </a:p>
        </p:txBody>
      </p:sp>
      <p:pic>
        <p:nvPicPr>
          <p:cNvPr id="49155" name="Picture 4" descr="http://www.dartmouth.edu/%7Eizapa/izapamapr409.gif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19200" y="604520"/>
            <a:ext cx="6376987" cy="457122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9156" name="Rectangle 6"/>
          <p:cNvSpPr>
            <a:spLocks noChangeArrowheads="1"/>
          </p:cNvSpPr>
          <p:nvPr/>
        </p:nvSpPr>
        <p:spPr bwMode="auto">
          <a:xfrm>
            <a:off x="1444625" y="5295900"/>
            <a:ext cx="5761038" cy="83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1200" b="1" dirty="0">
                <a:solidFill>
                  <a:schemeClr val="accent2"/>
                </a:solidFill>
                <a:cs typeface="Times New Roman" panose="02020603050405020304" pitchFamily="18" charset="0"/>
              </a:rPr>
              <a:t>Orientace hřiště na pelotu (</a:t>
            </a:r>
            <a:r>
              <a:rPr lang="cs-CZ" sz="1200" b="1" i="1" dirty="0">
                <a:solidFill>
                  <a:schemeClr val="accent2"/>
                </a:solidFill>
                <a:cs typeface="Times New Roman" panose="02020603050405020304" pitchFamily="18" charset="0"/>
              </a:rPr>
              <a:t>a</a:t>
            </a:r>
            <a:r>
              <a:rPr lang="cs-CZ" sz="1200" b="1" dirty="0">
                <a:solidFill>
                  <a:schemeClr val="accent2"/>
                </a:solidFill>
                <a:cs typeface="Times New Roman" panose="02020603050405020304" pitchFamily="18" charset="0"/>
              </a:rPr>
              <a:t>) a celého areálu skupiny F v </a:t>
            </a:r>
            <a:r>
              <a:rPr lang="cs-CZ" sz="1200" b="1" dirty="0" err="1">
                <a:solidFill>
                  <a:schemeClr val="accent2"/>
                </a:solidFill>
                <a:cs typeface="Times New Roman" panose="02020603050405020304" pitchFamily="18" charset="0"/>
              </a:rPr>
              <a:t>Izapě</a:t>
            </a:r>
            <a:r>
              <a:rPr lang="cs-CZ" sz="1200" b="1" dirty="0">
                <a:solidFill>
                  <a:schemeClr val="accent2"/>
                </a:solidFill>
                <a:cs typeface="Times New Roman" panose="02020603050405020304" pitchFamily="18" charset="0"/>
              </a:rPr>
              <a:t> (</a:t>
            </a:r>
            <a:r>
              <a:rPr lang="cs-CZ" sz="1200" b="1" i="1" dirty="0">
                <a:solidFill>
                  <a:schemeClr val="accent2"/>
                </a:solidFill>
                <a:cs typeface="Times New Roman" panose="02020603050405020304" pitchFamily="18" charset="0"/>
              </a:rPr>
              <a:t>b</a:t>
            </a:r>
            <a:r>
              <a:rPr lang="cs-CZ" sz="1200" b="1" dirty="0">
                <a:solidFill>
                  <a:schemeClr val="accent2"/>
                </a:solidFill>
                <a:cs typeface="Times New Roman" panose="02020603050405020304" pitchFamily="18" charset="0"/>
              </a:rPr>
              <a:t>) k hoře </a:t>
            </a:r>
            <a:endParaRPr lang="cs-CZ" sz="1200" b="1" dirty="0">
              <a:solidFill>
                <a:schemeClr val="accent2"/>
              </a:solidFill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cs-CZ" sz="1200" b="1" dirty="0" err="1">
                <a:solidFill>
                  <a:schemeClr val="accent2"/>
                </a:solidFill>
                <a:cs typeface="Times New Roman" panose="02020603050405020304" pitchFamily="18" charset="0"/>
              </a:rPr>
              <a:t>Tajumulco</a:t>
            </a:r>
            <a:r>
              <a:rPr lang="cs-CZ" sz="1200" b="1" dirty="0">
                <a:solidFill>
                  <a:schemeClr val="accent2"/>
                </a:solidFill>
                <a:cs typeface="Times New Roman" panose="02020603050405020304" pitchFamily="18" charset="0"/>
              </a:rPr>
              <a:t> – ke směru východu Slunce o letním slunovratu, podle </a:t>
            </a:r>
            <a:r>
              <a:rPr lang="cs-CZ" sz="1200" b="1" dirty="0" err="1">
                <a:solidFill>
                  <a:schemeClr val="accent2"/>
                </a:solidFill>
                <a:cs typeface="Times New Roman" panose="02020603050405020304" pitchFamily="18" charset="0"/>
              </a:rPr>
              <a:t>Malmströma</a:t>
            </a:r>
            <a:r>
              <a:rPr lang="cs-CZ" sz="1200" b="1" dirty="0">
                <a:solidFill>
                  <a:schemeClr val="accent2"/>
                </a:solidFill>
                <a:cs typeface="Times New Roman" panose="02020603050405020304" pitchFamily="18" charset="0"/>
              </a:rPr>
              <a:t> 1978;</a:t>
            </a:r>
            <a:endParaRPr lang="cs-CZ" sz="1200" b="1" dirty="0">
              <a:solidFill>
                <a:schemeClr val="accent2"/>
              </a:solidFill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cs-CZ" sz="1200" b="1" dirty="0">
                <a:cs typeface="Times New Roman" panose="02020603050405020304" pitchFamily="18" charset="0"/>
                <a:hlinkClick r:id="rId4"/>
              </a:rPr>
              <a:t>http://www.dartmouth.edu/~</a:t>
            </a:r>
            <a:r>
              <a:rPr lang="cs-CZ" sz="1200" b="1" dirty="0" err="1">
                <a:cs typeface="Times New Roman" panose="02020603050405020304" pitchFamily="18" charset="0"/>
                <a:hlinkClick r:id="rId4"/>
              </a:rPr>
              <a:t>izapa</a:t>
            </a:r>
            <a:r>
              <a:rPr lang="cs-CZ" sz="1200" b="1" dirty="0">
                <a:cs typeface="Times New Roman" panose="02020603050405020304" pitchFamily="18" charset="0"/>
                <a:hlinkClick r:id="rId4"/>
              </a:rPr>
              <a:t>/izapasite.html</a:t>
            </a:r>
            <a:r>
              <a:rPr lang="cs-CZ" sz="1200" b="1" dirty="0">
                <a:cs typeface="Times New Roman" panose="02020603050405020304" pitchFamily="18" charset="0"/>
              </a:rPr>
              <a:t>.</a:t>
            </a:r>
            <a:endParaRPr lang="cs-CZ" sz="1200" b="1" dirty="0"/>
          </a:p>
          <a:p>
            <a:pPr algn="ctr">
              <a:spcBef>
                <a:spcPct val="0"/>
              </a:spcBef>
              <a:buFontTx/>
              <a:buNone/>
            </a:pPr>
            <a:endParaRPr lang="cs-CZ" sz="1200" b="1" dirty="0">
              <a:solidFill>
                <a:schemeClr val="accent2"/>
              </a:solidFill>
            </a:endParaRPr>
          </a:p>
        </p:txBody>
      </p:sp>
      <p:sp>
        <p:nvSpPr>
          <p:cNvPr id="49157" name="Rectangle 7"/>
          <p:cNvSpPr>
            <a:spLocks noChangeArrowheads="1"/>
          </p:cNvSpPr>
          <p:nvPr/>
        </p:nvSpPr>
        <p:spPr bwMode="auto">
          <a:xfrm>
            <a:off x="1444625" y="6148070"/>
            <a:ext cx="55991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1200" dirty="0">
                <a:solidFill>
                  <a:schemeClr val="accent2"/>
                </a:solidFill>
                <a:cs typeface="Times New Roman" panose="02020603050405020304" pitchFamily="18" charset="0"/>
              </a:rPr>
              <a:t>Astronomický azimut východu/západu Slunce ve dnech zenitových průchodů Slunce      </a:t>
            </a:r>
            <a:endParaRPr lang="cs-CZ" sz="1200" dirty="0">
              <a:solidFill>
                <a:schemeClr val="accent2"/>
              </a:solidFill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cs-CZ" sz="1200" dirty="0">
                <a:solidFill>
                  <a:schemeClr val="accent2"/>
                </a:solidFill>
                <a:cs typeface="Times New Roman" panose="02020603050405020304" pitchFamily="18" charset="0"/>
              </a:rPr>
              <a:t>   13.8. a 30.4. pro zeměpisnou šířku </a:t>
            </a:r>
            <a:r>
              <a:rPr lang="cs-CZ" sz="1200" dirty="0" err="1">
                <a:solidFill>
                  <a:schemeClr val="accent2"/>
                </a:solidFill>
                <a:cs typeface="Times New Roman" panose="02020603050405020304" pitchFamily="18" charset="0"/>
              </a:rPr>
              <a:t>Izapy</a:t>
            </a:r>
            <a:r>
              <a:rPr lang="cs-CZ" sz="1200" dirty="0">
                <a:solidFill>
                  <a:schemeClr val="accent2"/>
                </a:solidFill>
                <a:cs typeface="Times New Roman" panose="02020603050405020304" pitchFamily="18" charset="0"/>
              </a:rPr>
              <a:t> má  být 74/286</a:t>
            </a:r>
            <a:r>
              <a:rPr lang="cs-CZ" sz="1200" baseline="30000" dirty="0">
                <a:solidFill>
                  <a:schemeClr val="accent2"/>
                </a:solidFill>
                <a:cs typeface="Times New Roman" panose="02020603050405020304" pitchFamily="18" charset="0"/>
              </a:rPr>
              <a:t>o</a:t>
            </a:r>
            <a:r>
              <a:rPr lang="cs-CZ" sz="1200" dirty="0">
                <a:solidFill>
                  <a:schemeClr val="accent2"/>
                </a:solidFill>
                <a:cs typeface="Times New Roman" panose="02020603050405020304" pitchFamily="18" charset="0"/>
              </a:rPr>
              <a:t>.</a:t>
            </a:r>
            <a:endParaRPr lang="cs-CZ" sz="12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50180" name="Picture 4" descr="orientace_solar0003_Malstrom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9"/>
          <a:stretch>
            <a:fillRect/>
          </a:stretch>
        </p:blipFill>
        <p:spPr bwMode="auto">
          <a:xfrm>
            <a:off x="2555875" y="260350"/>
            <a:ext cx="4127500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181" name="Rectangle 5"/>
          <p:cNvSpPr>
            <a:spLocks noChangeArrowheads="1"/>
          </p:cNvSpPr>
          <p:nvPr/>
        </p:nvSpPr>
        <p:spPr bwMode="auto">
          <a:xfrm>
            <a:off x="1862138" y="5876925"/>
            <a:ext cx="5808662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1200">
                <a:solidFill>
                  <a:schemeClr val="accent2"/>
                </a:solidFill>
              </a:rPr>
              <a:t>Obr.  4.1.1.8.6a,b. Slunovratové orientace ceremoniálních center kolem Izapy, převážně na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cs-CZ" sz="1200">
                <a:solidFill>
                  <a:schemeClr val="accent2"/>
                </a:solidFill>
              </a:rPr>
              <a:t>území dnešní Guatemaly. Podle Malmströma (1978).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cs-CZ" sz="120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4" descr="Tikal_InnerMap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917700"/>
            <a:ext cx="7543800" cy="50165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1203" name="Picture 5" descr="http://data.GreatBuildings.com/gbc/images/cid_tikal_rp_12.jpg"/>
          <p:cNvPicPr>
            <a:picLocks noGrp="1" noChangeAspect="1" noChangeArrowheads="1"/>
          </p:cNvPicPr>
          <p:nvPr>
            <p:ph type="title"/>
          </p:nvPr>
        </p:nvPicPr>
        <p:blipFill>
          <a:blip r:embed="rId3" r:link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11"/>
          <a:stretch>
            <a:fillRect/>
          </a:stretch>
        </p:blipFill>
        <p:spPr>
          <a:xfrm>
            <a:off x="5715000" y="381000"/>
            <a:ext cx="3048000" cy="20780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9700" name="Text Box 6"/>
          <p:cNvSpPr txBox="1">
            <a:spLocks noChangeArrowheads="1"/>
          </p:cNvSpPr>
          <p:nvPr/>
        </p:nvSpPr>
        <p:spPr bwMode="auto">
          <a:xfrm>
            <a:off x="533400" y="609600"/>
            <a:ext cx="19939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cs-CZ" sz="2000" dirty="0" smtClean="0">
                <a:latin typeface="+mn-lt"/>
              </a:rPr>
              <a:t>Tikal, Guatemala</a:t>
            </a:r>
            <a:endParaRPr lang="cs-CZ" altLang="cs-CZ" sz="2000" dirty="0" smtClean="0">
              <a:latin typeface="+mn-lt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sz="2000" dirty="0" smtClean="0"/>
              <a:t>200 - 900 n.l.</a:t>
            </a:r>
            <a:endParaRPr lang="cs-CZ" altLang="cs-CZ" sz="2000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52228" name="Picture 4" descr="DSC0055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-152400"/>
            <a:ext cx="9448800" cy="708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9" name="Picture 4" descr="Malstrom_tikal_orie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-169863"/>
            <a:ext cx="5214938" cy="3489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smtClean="0"/>
              <a:t>Uaxact</a:t>
            </a:r>
            <a:r>
              <a:rPr lang="cs-CZ" sz="2800" smtClean="0"/>
              <a:t>ú</a:t>
            </a:r>
            <a:r>
              <a:rPr lang="en-US" sz="2800" smtClean="0"/>
              <a:t>n, Guatemala, Pet</a:t>
            </a:r>
            <a:r>
              <a:rPr lang="cs-CZ" sz="2800" smtClean="0"/>
              <a:t>én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1600200"/>
            <a:ext cx="8305800" cy="48006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53252" name="Picture 4" descr="E-grou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2133600"/>
            <a:ext cx="5041900" cy="379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54276" name="Picture 4" descr="copan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5012" y="-79248"/>
            <a:ext cx="5133975" cy="727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77" name="Text Box 11"/>
          <p:cNvSpPr txBox="1">
            <a:spLocks noChangeArrowheads="1"/>
          </p:cNvSpPr>
          <p:nvPr/>
        </p:nvSpPr>
        <p:spPr bwMode="auto">
          <a:xfrm>
            <a:off x="7696200" y="198438"/>
            <a:ext cx="1370013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400"/>
              <a:t>Cop</a:t>
            </a:r>
            <a:r>
              <a:rPr lang="cs-CZ" sz="2400"/>
              <a:t>án</a:t>
            </a:r>
            <a:r>
              <a:rPr lang="en-US" sz="2400"/>
              <a:t>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400"/>
              <a:t>Honduras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-457200" y="304800"/>
            <a:ext cx="4343400" cy="228600"/>
          </a:xfrm>
        </p:spPr>
        <p:txBody>
          <a:bodyPr/>
          <a:lstStyle/>
          <a:p>
            <a:r>
              <a:rPr lang="en-US" sz="2400" smtClean="0"/>
              <a:t>mapa lokalit</a:t>
            </a:r>
            <a:endParaRPr lang="cs-CZ" sz="240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55300" name="Picture 4" descr="mapa_lokali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7213"/>
            <a:ext cx="8724900" cy="6300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5301" name="Text Box 5"/>
          <p:cNvSpPr txBox="1">
            <a:spLocks noChangeArrowheads="1"/>
          </p:cNvSpPr>
          <p:nvPr/>
        </p:nvSpPr>
        <p:spPr bwMode="auto">
          <a:xfrm>
            <a:off x="5394325" y="1139825"/>
            <a:ext cx="295116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4000">
                <a:solidFill>
                  <a:schemeClr val="accent2"/>
                </a:solidFill>
              </a:rPr>
              <a:t>Mesoamerika</a:t>
            </a:r>
            <a:endParaRPr lang="cs-CZ" sz="4000">
              <a:solidFill>
                <a:schemeClr val="accent2"/>
              </a:solidFill>
            </a:endParaRPr>
          </a:p>
        </p:txBody>
      </p:sp>
      <p:pic>
        <p:nvPicPr>
          <p:cNvPr id="55302" name="Picture 6" descr="fan000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" y="4038600"/>
            <a:ext cx="2882900" cy="2919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 dir="d"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-76200"/>
            <a:ext cx="2895600" cy="990600"/>
          </a:xfrm>
        </p:spPr>
        <p:txBody>
          <a:bodyPr/>
          <a:lstStyle/>
          <a:p>
            <a:r>
              <a:rPr lang="en-US" sz="2800" smtClean="0"/>
              <a:t>Fuson hypothesis</a:t>
            </a:r>
            <a:endParaRPr lang="cs-CZ" sz="2800" smtClean="0"/>
          </a:p>
        </p:txBody>
      </p:sp>
      <p:sp>
        <p:nvSpPr>
          <p:cNvPr id="56323" name="Line 3"/>
          <p:cNvSpPr>
            <a:spLocks noChangeShapeType="1"/>
          </p:cNvSpPr>
          <p:nvPr/>
        </p:nvSpPr>
        <p:spPr bwMode="auto">
          <a:xfrm flipH="1" flipV="1">
            <a:off x="2971800" y="1752600"/>
            <a:ext cx="762000" cy="2438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6324" name="Rectangle 4"/>
          <p:cNvSpPr>
            <a:spLocks noChangeArrowheads="1"/>
          </p:cNvSpPr>
          <p:nvPr/>
        </p:nvSpPr>
        <p:spPr bwMode="auto">
          <a:xfrm>
            <a:off x="457200" y="5486400"/>
            <a:ext cx="7848600" cy="138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1600"/>
              <a:t>Fuson R.H., 1969: The Orientation of Mayan Ceremonial Centers, </a:t>
            </a:r>
            <a:r>
              <a:rPr lang="cs-CZ" sz="1600" i="1"/>
              <a:t>Annals of the Association of American Geographers</a:t>
            </a:r>
            <a:r>
              <a:rPr lang="cs-CZ" sz="1600"/>
              <a:t>, </a:t>
            </a:r>
            <a:r>
              <a:rPr lang="cs-CZ" sz="1600" b="1"/>
              <a:t>59</a:t>
            </a:r>
            <a:r>
              <a:rPr lang="cs-CZ" sz="1600"/>
              <a:t>, 494−511. </a:t>
            </a:r>
            <a:endParaRPr lang="en-US" sz="160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sz="16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1600"/>
              <a:t>Carlson J.B. 1975: Lodestone Compass: Chinese or Olmec Primacy? </a:t>
            </a:r>
            <a:r>
              <a:rPr lang="cs-CZ" sz="1600" i="1"/>
              <a:t>Science</a:t>
            </a:r>
            <a:r>
              <a:rPr lang="cs-CZ" sz="1600"/>
              <a:t>, </a:t>
            </a:r>
            <a:r>
              <a:rPr lang="cs-CZ" sz="1600" b="1"/>
              <a:t>189</a:t>
            </a:r>
            <a:r>
              <a:rPr lang="cs-CZ" sz="1600"/>
              <a:t>, 753−760. </a:t>
            </a:r>
            <a:endParaRPr lang="en-US" sz="1600"/>
          </a:p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endParaRPr lang="en-US" sz="1600"/>
          </a:p>
        </p:txBody>
      </p:sp>
      <p:sp>
        <p:nvSpPr>
          <p:cNvPr id="56325" name="Line 5"/>
          <p:cNvSpPr>
            <a:spLocks noChangeShapeType="1"/>
          </p:cNvSpPr>
          <p:nvPr/>
        </p:nvSpPr>
        <p:spPr bwMode="auto">
          <a:xfrm flipV="1">
            <a:off x="4648200" y="1905000"/>
            <a:ext cx="304800" cy="1752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6326" name="Line 6"/>
          <p:cNvSpPr>
            <a:spLocks noChangeShapeType="1"/>
          </p:cNvSpPr>
          <p:nvPr/>
        </p:nvSpPr>
        <p:spPr bwMode="auto">
          <a:xfrm flipV="1">
            <a:off x="3810000" y="1905000"/>
            <a:ext cx="838200" cy="2057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6327" name="Oval 7"/>
          <p:cNvSpPr>
            <a:spLocks noChangeArrowheads="1"/>
          </p:cNvSpPr>
          <p:nvPr/>
        </p:nvSpPr>
        <p:spPr bwMode="auto">
          <a:xfrm>
            <a:off x="3657600" y="4191000"/>
            <a:ext cx="228600" cy="228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2000">
              <a:solidFill>
                <a:schemeClr val="accent2"/>
              </a:solidFill>
            </a:endParaRPr>
          </a:p>
        </p:txBody>
      </p:sp>
      <p:sp>
        <p:nvSpPr>
          <p:cNvPr id="56328" name="Oval 8"/>
          <p:cNvSpPr>
            <a:spLocks noChangeArrowheads="1"/>
          </p:cNvSpPr>
          <p:nvPr/>
        </p:nvSpPr>
        <p:spPr bwMode="auto">
          <a:xfrm>
            <a:off x="4495800" y="3733800"/>
            <a:ext cx="304800" cy="304800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2000">
              <a:solidFill>
                <a:schemeClr val="accent2"/>
              </a:solidFill>
            </a:endParaRPr>
          </a:p>
        </p:txBody>
      </p:sp>
      <p:sp>
        <p:nvSpPr>
          <p:cNvPr id="56329" name="Text Box 9"/>
          <p:cNvSpPr txBox="1">
            <a:spLocks noChangeArrowheads="1"/>
          </p:cNvSpPr>
          <p:nvPr/>
        </p:nvSpPr>
        <p:spPr bwMode="auto">
          <a:xfrm>
            <a:off x="1981200" y="4191000"/>
            <a:ext cx="14938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400"/>
              <a:t>Locality A</a:t>
            </a:r>
          </a:p>
        </p:txBody>
      </p:sp>
      <p:sp>
        <p:nvSpPr>
          <p:cNvPr id="56330" name="Text Box 10"/>
          <p:cNvSpPr txBox="1">
            <a:spLocks noChangeArrowheads="1"/>
          </p:cNvSpPr>
          <p:nvPr/>
        </p:nvSpPr>
        <p:spPr bwMode="auto">
          <a:xfrm>
            <a:off x="5029200" y="3581400"/>
            <a:ext cx="13922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400"/>
              <a:t>Localiy B</a:t>
            </a:r>
          </a:p>
        </p:txBody>
      </p:sp>
      <p:sp>
        <p:nvSpPr>
          <p:cNvPr id="56331" name="Text Box 11"/>
          <p:cNvSpPr txBox="1">
            <a:spLocks noChangeArrowheads="1"/>
          </p:cNvSpPr>
          <p:nvPr/>
        </p:nvSpPr>
        <p:spPr bwMode="auto">
          <a:xfrm>
            <a:off x="3124200" y="228600"/>
            <a:ext cx="546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400">
                <a:solidFill>
                  <a:srgbClr val="FF0000"/>
                </a:solidFill>
              </a:rPr>
              <a:t>Orientation and age of structures correlated</a:t>
            </a:r>
            <a:endParaRPr lang="cs-CZ" sz="2400">
              <a:solidFill>
                <a:srgbClr val="FF0000"/>
              </a:solidFill>
            </a:endParaRPr>
          </a:p>
        </p:txBody>
      </p:sp>
      <p:sp>
        <p:nvSpPr>
          <p:cNvPr id="56332" name="Text Box 12"/>
          <p:cNvSpPr txBox="1">
            <a:spLocks noChangeArrowheads="1"/>
          </p:cNvSpPr>
          <p:nvPr/>
        </p:nvSpPr>
        <p:spPr bwMode="auto">
          <a:xfrm>
            <a:off x="838200" y="1143000"/>
            <a:ext cx="6324600" cy="1476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sz="1800" i="1"/>
              <a:t>Direction to north (paleo)magnetic pole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sz="1600" i="1"/>
              <a:t>from A in t</a:t>
            </a:r>
            <a:r>
              <a:rPr lang="en-US" sz="1600" i="1" baseline="-25000"/>
              <a:t>1                                                       </a:t>
            </a:r>
            <a:r>
              <a:rPr lang="en-US" sz="1600" i="1"/>
              <a:t>from A in t</a:t>
            </a:r>
            <a:r>
              <a:rPr lang="en-US" sz="1600" i="1" baseline="-25000"/>
              <a:t>2</a:t>
            </a:r>
            <a:r>
              <a:rPr lang="en-US" sz="1600" i="1"/>
              <a:t>           from B in t</a:t>
            </a:r>
            <a:r>
              <a:rPr lang="en-US" sz="1600" i="1" baseline="-25000"/>
              <a:t>2</a:t>
            </a:r>
            <a:endParaRPr lang="cs-CZ" sz="1600" i="1" baseline="-25000"/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cs-CZ" sz="1600" i="1"/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sz="1600" i="1"/>
              <a:t>                  from B in t1</a:t>
            </a:r>
            <a:endParaRPr lang="cs-CZ" sz="1600" i="1"/>
          </a:p>
        </p:txBody>
      </p:sp>
      <p:sp>
        <p:nvSpPr>
          <p:cNvPr id="56333" name="Line 13"/>
          <p:cNvSpPr>
            <a:spLocks noChangeShapeType="1"/>
          </p:cNvSpPr>
          <p:nvPr/>
        </p:nvSpPr>
        <p:spPr bwMode="auto">
          <a:xfrm>
            <a:off x="3505200" y="4114800"/>
            <a:ext cx="1524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6334" name="Line 14"/>
          <p:cNvSpPr>
            <a:spLocks noChangeShapeType="1"/>
          </p:cNvSpPr>
          <p:nvPr/>
        </p:nvSpPr>
        <p:spPr bwMode="auto">
          <a:xfrm flipV="1">
            <a:off x="3505200" y="4038600"/>
            <a:ext cx="3810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6335" name="Line 15"/>
          <p:cNvSpPr>
            <a:spLocks noChangeShapeType="1"/>
          </p:cNvSpPr>
          <p:nvPr/>
        </p:nvSpPr>
        <p:spPr bwMode="auto">
          <a:xfrm>
            <a:off x="3886200" y="4038600"/>
            <a:ext cx="1524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6336" name="Line 16"/>
          <p:cNvSpPr>
            <a:spLocks noChangeShapeType="1"/>
          </p:cNvSpPr>
          <p:nvPr/>
        </p:nvSpPr>
        <p:spPr bwMode="auto">
          <a:xfrm flipV="1">
            <a:off x="3657600" y="4419600"/>
            <a:ext cx="3810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6337" name="Line 17"/>
          <p:cNvSpPr>
            <a:spLocks noChangeShapeType="1"/>
          </p:cNvSpPr>
          <p:nvPr/>
        </p:nvSpPr>
        <p:spPr bwMode="auto">
          <a:xfrm flipH="1">
            <a:off x="4343400" y="3657600"/>
            <a:ext cx="762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6338" name="Line 18"/>
          <p:cNvSpPr>
            <a:spLocks noChangeShapeType="1"/>
          </p:cNvSpPr>
          <p:nvPr/>
        </p:nvSpPr>
        <p:spPr bwMode="auto">
          <a:xfrm>
            <a:off x="4343400" y="4114800"/>
            <a:ext cx="45720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6339" name="Line 19"/>
          <p:cNvSpPr>
            <a:spLocks noChangeShapeType="1"/>
          </p:cNvSpPr>
          <p:nvPr/>
        </p:nvSpPr>
        <p:spPr bwMode="auto">
          <a:xfrm flipH="1">
            <a:off x="4800600" y="3733800"/>
            <a:ext cx="762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6340" name="Line 20"/>
          <p:cNvSpPr>
            <a:spLocks noChangeShapeType="1"/>
          </p:cNvSpPr>
          <p:nvPr/>
        </p:nvSpPr>
        <p:spPr bwMode="auto">
          <a:xfrm>
            <a:off x="4419600" y="3581400"/>
            <a:ext cx="45720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56341" name="Picture 21" descr="2010_0321(007)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0" y="2647950"/>
            <a:ext cx="3683000" cy="2762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6342" name="Line 22"/>
          <p:cNvSpPr>
            <a:spLocks noChangeShapeType="1"/>
          </p:cNvSpPr>
          <p:nvPr/>
        </p:nvSpPr>
        <p:spPr bwMode="auto">
          <a:xfrm flipH="1" flipV="1">
            <a:off x="3276600" y="1828800"/>
            <a:ext cx="1143000" cy="1600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6343" name="Line 23"/>
          <p:cNvSpPr>
            <a:spLocks noChangeShapeType="1"/>
          </p:cNvSpPr>
          <p:nvPr/>
        </p:nvSpPr>
        <p:spPr bwMode="auto">
          <a:xfrm flipV="1">
            <a:off x="2895600" y="2133600"/>
            <a:ext cx="609600" cy="304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6344" name="Line 24"/>
          <p:cNvSpPr>
            <a:spLocks noChangeShapeType="1"/>
          </p:cNvSpPr>
          <p:nvPr/>
        </p:nvSpPr>
        <p:spPr bwMode="auto">
          <a:xfrm>
            <a:off x="2133600" y="1828800"/>
            <a:ext cx="914400" cy="2286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cs-CZ" sz="2400" smtClean="0"/>
              <a:t>Paleomagnetic</a:t>
            </a:r>
            <a:r>
              <a:rPr lang="en-US" sz="2400" smtClean="0"/>
              <a:t>/archeomagnetic</a:t>
            </a:r>
            <a:r>
              <a:rPr lang="cs-CZ" sz="2400" smtClean="0"/>
              <a:t> pole wandering </a:t>
            </a:r>
            <a:r>
              <a:rPr lang="en-US" sz="2400" smtClean="0"/>
              <a:t/>
            </a:r>
            <a:br>
              <a:rPr lang="en-US" sz="2400" smtClean="0"/>
            </a:br>
            <a:r>
              <a:rPr lang="cs-CZ" sz="2400" smtClean="0"/>
              <a:t>during last 4000 years</a:t>
            </a:r>
          </a:p>
        </p:txBody>
      </p:sp>
      <p:pic>
        <p:nvPicPr>
          <p:cNvPr id="57347" name="Picture 3" descr="magneticky_pol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1000" y="1219200"/>
            <a:ext cx="8763000" cy="43418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6096000" y="5334000"/>
            <a:ext cx="3657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1400" b="1"/>
              <a:t>McElhinny and McFadden, 2000                                          </a:t>
            </a:r>
          </a:p>
        </p:txBody>
      </p:sp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304800" y="5791200"/>
            <a:ext cx="8583613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Pottery and bricks from pottery kilns and ancient fireplaces, whose last dates of firing can be estimated from C14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contents of ashes, have a </a:t>
            </a:r>
            <a:r>
              <a:rPr lang="en-US" sz="1400" i="1"/>
              <a:t>TRM</a:t>
            </a:r>
            <a:r>
              <a:rPr lang="en-US" sz="1400"/>
              <a:t> dating from their last cooling.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[</a:t>
            </a:r>
            <a:r>
              <a:rPr lang="en-US" sz="1400" i="1"/>
              <a:t>TRM </a:t>
            </a:r>
            <a:r>
              <a:rPr lang="en-US" sz="1400"/>
              <a:t>means  ThermoRemanent Magnetization = magnetization acquired by cooling from high temperatures through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the Curie points of the magnetic minerals inside the samples investigated].</a:t>
            </a:r>
            <a:endParaRPr 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58371" name="Picture 3" descr="Declination_comparison_2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66800" y="442913"/>
            <a:ext cx="8229600" cy="51196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8372" name="Rectangle 4"/>
          <p:cNvSpPr>
            <a:spLocks noChangeArrowheads="1"/>
          </p:cNvSpPr>
          <p:nvPr/>
        </p:nvSpPr>
        <p:spPr bwMode="auto">
          <a:xfrm>
            <a:off x="3124200" y="5489575"/>
            <a:ext cx="5149850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Paleomagnetic declinations during last  4000 years</a:t>
            </a:r>
            <a:r>
              <a:rPr lang="cs-CZ" sz="1400"/>
              <a:t>  (Before Present)</a:t>
            </a:r>
            <a:r>
              <a:rPr lang="en-US" sz="1400"/>
              <a:t>, </a:t>
            </a:r>
            <a:endParaRPr lang="cs-CZ" sz="1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according to various sources. Positive are from north to east. </a:t>
            </a:r>
            <a:endParaRPr lang="cs-CZ" sz="1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The reference curve for our work, after several consultations </a:t>
            </a:r>
            <a:endParaRPr lang="cs-CZ" sz="1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 (Bőhnel,  Korte,  priv. commun. 2005,  2006)  is the thick [red] one.</a:t>
            </a:r>
            <a:endParaRPr lang="cs-CZ" sz="1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1400">
                <a:solidFill>
                  <a:srgbClr val="FF0000"/>
                </a:solidFill>
              </a:rPr>
              <a:t>Klokocnik et al 2007, Studia Geophys et Geod.  51: 515-533.</a:t>
            </a:r>
          </a:p>
          <a:p>
            <a:pPr>
              <a:spcBef>
                <a:spcPct val="0"/>
              </a:spcBef>
              <a:buFontTx/>
              <a:buNone/>
            </a:pPr>
            <a:endParaRPr lang="cs-CZ" sz="1400">
              <a:solidFill>
                <a:srgbClr val="FF0000"/>
              </a:solidFill>
            </a:endParaRPr>
          </a:p>
        </p:txBody>
      </p:sp>
      <p:sp>
        <p:nvSpPr>
          <p:cNvPr id="58373" name="Text Box 5"/>
          <p:cNvSpPr txBox="1">
            <a:spLocks noChangeArrowheads="1"/>
          </p:cNvSpPr>
          <p:nvPr/>
        </p:nvSpPr>
        <p:spPr bwMode="auto">
          <a:xfrm>
            <a:off x="8594725" y="925513"/>
            <a:ext cx="2921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E</a:t>
            </a:r>
            <a:endParaRPr lang="cs-CZ" sz="1400"/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 bwMode="auto">
          <a:xfrm>
            <a:off x="8518525" y="3973513"/>
            <a:ext cx="3524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W</a:t>
            </a:r>
            <a:endParaRPr lang="cs-CZ" sz="1400"/>
          </a:p>
        </p:txBody>
      </p:sp>
      <p:pic>
        <p:nvPicPr>
          <p:cNvPr id="58375" name="Picture 7" descr="magneticky_po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62200" y="0"/>
            <a:ext cx="4572000" cy="2265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smtClean="0"/>
              <a:t>Paleomagnetic declination</a:t>
            </a:r>
            <a:endParaRPr lang="cs-CZ" sz="2800" smtClean="0"/>
          </a:p>
        </p:txBody>
      </p:sp>
      <p:pic>
        <p:nvPicPr>
          <p:cNvPr id="59395" name="Picture 3" descr="MG_Declination_Yucatan_Boehnel_e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04800"/>
            <a:ext cx="5410200" cy="3532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396" name="Picture 4" descr="Clanek-fig2a-bez-cisel-8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90600" y="4038600"/>
            <a:ext cx="5867400" cy="25939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9397" name="Text Box 5"/>
          <p:cNvSpPr txBox="1">
            <a:spLocks noChangeArrowheads="1"/>
          </p:cNvSpPr>
          <p:nvPr/>
        </p:nvSpPr>
        <p:spPr bwMode="auto">
          <a:xfrm>
            <a:off x="7086600" y="1143000"/>
            <a:ext cx="7778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Yucatan</a:t>
            </a:r>
            <a:endParaRPr lang="cs-CZ" sz="1400"/>
          </a:p>
        </p:txBody>
      </p:sp>
      <p:sp>
        <p:nvSpPr>
          <p:cNvPr id="59398" name="Text Box 6"/>
          <p:cNvSpPr txBox="1">
            <a:spLocks noChangeArrowheads="1"/>
          </p:cNvSpPr>
          <p:nvPr/>
        </p:nvSpPr>
        <p:spPr bwMode="auto">
          <a:xfrm>
            <a:off x="7086600" y="5289550"/>
            <a:ext cx="1177925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Central China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sz="140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1400"/>
          </a:p>
        </p:txBody>
      </p:sp>
      <p:sp>
        <p:nvSpPr>
          <p:cNvPr id="59399" name="Rectangle 7"/>
          <p:cNvSpPr>
            <a:spLocks noGrp="1" noChangeArrowheads="1"/>
          </p:cNvSpPr>
          <p:nvPr>
            <p:ph idx="1"/>
          </p:nvPr>
        </p:nvSpPr>
        <p:spPr>
          <a:xfrm>
            <a:off x="-762000" y="1676400"/>
            <a:ext cx="7772400" cy="41148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US" sz="4000" smtClean="0"/>
              <a:t>Magnetic compass in Mesoamerica</a:t>
            </a:r>
            <a:endParaRPr lang="cs-CZ" sz="4000" smtClean="0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914400"/>
            <a:ext cx="8534400" cy="4343400"/>
          </a:xfrm>
        </p:spPr>
        <p:txBody>
          <a:bodyPr/>
          <a:lstStyle/>
          <a:p>
            <a:r>
              <a:rPr lang="en-US" sz="2000" smtClean="0"/>
              <a:t>Formative Olmec site in San Lorenzo, Velacruz. ~1200BC</a:t>
            </a:r>
          </a:p>
          <a:p>
            <a:pPr>
              <a:buFontTx/>
              <a:buNone/>
            </a:pPr>
            <a:r>
              <a:rPr lang="en-US" sz="2000" smtClean="0"/>
              <a:t>      Olmec lodestone compass (Carlson, 1975)</a:t>
            </a:r>
            <a:endParaRPr lang="cs-CZ" sz="2000" smtClean="0"/>
          </a:p>
        </p:txBody>
      </p:sp>
      <p:pic>
        <p:nvPicPr>
          <p:cNvPr id="60420" name="Picture 4" descr="mayove01_kompa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52600"/>
            <a:ext cx="5562600" cy="351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762000" y="5334000"/>
            <a:ext cx="8610600" cy="1795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Fe2O3 pure hematite,  not magnetic itself, but strong and stable parasitic ferromagnetism.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Floating on mercury horizon: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Cinabarit  HgS  + O2 </a:t>
            </a:r>
            <a:r>
              <a:rPr lang="en-US" sz="1400">
                <a:sym typeface="Wingdings" panose="05000000000000000000" pitchFamily="2" charset="2"/>
              </a:rPr>
              <a:t></a:t>
            </a:r>
            <a:r>
              <a:rPr lang="en-US" sz="1400"/>
              <a:t>  Hg + SO2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      or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      CaCO3 + H2O    </a:t>
            </a:r>
            <a:r>
              <a:rPr lang="en-US" sz="1400">
                <a:sym typeface="Wingdings" panose="05000000000000000000" pitchFamily="2" charset="2"/>
              </a:rPr>
              <a:t></a:t>
            </a:r>
            <a:r>
              <a:rPr lang="en-US" sz="1400"/>
              <a:t>   CaO + H2O + CO2,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      4 HgS + 4 CaO    </a:t>
            </a:r>
            <a:r>
              <a:rPr lang="en-US" sz="1400">
                <a:sym typeface="Wingdings" panose="05000000000000000000" pitchFamily="2" charset="2"/>
              </a:rPr>
              <a:t> </a:t>
            </a:r>
            <a:r>
              <a:rPr lang="en-US" sz="1400"/>
              <a:t> 4Hg + 3 CaS + CaSO4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</a:pPr>
            <a:endParaRPr lang="en-US" sz="2000"/>
          </a:p>
        </p:txBody>
      </p:sp>
      <p:pic>
        <p:nvPicPr>
          <p:cNvPr id="60422" name="Picture 6" descr="carlson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905000"/>
            <a:ext cx="3733800" cy="312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61444" name="Picture 4" descr="DSC000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96400" cy="697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6475413" y="152400"/>
            <a:ext cx="2668587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b="1">
                <a:solidFill>
                  <a:schemeClr val="accent2"/>
                </a:solidFill>
              </a:rPr>
              <a:t>Izapa, Mexiko</a:t>
            </a:r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PT_Klokocnik_archeoastr_CB_priloha_zelva">
            <a:hlinkClick r:id="" action="ppaction://media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533400"/>
            <a:ext cx="8451533" cy="5983386"/>
          </a:xfrm>
          <a:prstGeom prst="rect">
            <a:avLst/>
          </a:prstGeom>
        </p:spPr>
      </p:pic>
      <p:pic>
        <p:nvPicPr>
          <p:cNvPr id="3" name="PPT_Klokocnik_archeoastr_CB_priloha_zelva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19350" y="1905000"/>
            <a:ext cx="4305300" cy="30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81000"/>
            <a:ext cx="7467600" cy="990600"/>
          </a:xfrm>
        </p:spPr>
        <p:txBody>
          <a:bodyPr/>
          <a:lstStyle/>
          <a:p>
            <a:r>
              <a:rPr lang="cs-CZ" sz="2400" b="1" smtClean="0"/>
              <a:t>Mal</a:t>
            </a:r>
            <a:r>
              <a:rPr lang="en-US" sz="2400" b="1" smtClean="0"/>
              <a:t>m</a:t>
            </a:r>
            <a:r>
              <a:rPr lang="cs-CZ" sz="2400" b="1" smtClean="0"/>
              <a:t>str</a:t>
            </a:r>
            <a:r>
              <a:rPr lang="en-US" sz="2400" b="1" smtClean="0">
                <a:cs typeface="Times New Roman" panose="02020603050405020304" pitchFamily="18" charset="0"/>
              </a:rPr>
              <a:t>ö</a:t>
            </a:r>
            <a:r>
              <a:rPr lang="cs-CZ" sz="2400" b="1" smtClean="0"/>
              <a:t>m</a:t>
            </a:r>
            <a:r>
              <a:rPr lang="en-US" sz="2400" b="1" smtClean="0"/>
              <a:t> 1976,</a:t>
            </a:r>
            <a:r>
              <a:rPr lang="cs-CZ" sz="2400" b="1" smtClean="0"/>
              <a:t> série magnetických soch</a:t>
            </a:r>
            <a:br>
              <a:rPr lang="cs-CZ" sz="2400" b="1" smtClean="0"/>
            </a:br>
            <a:r>
              <a:rPr lang="cs-CZ" sz="2400" b="1" smtClean="0"/>
              <a:t>12 hlav/těl tlouštíků</a:t>
            </a:r>
            <a:r>
              <a:rPr lang="cs-CZ" sz="3200" b="1" smtClean="0"/>
              <a:t/>
            </a:r>
            <a:br>
              <a:rPr lang="cs-CZ" sz="3200" b="1" smtClean="0"/>
            </a:br>
            <a:endParaRPr lang="cs-CZ" sz="3200" b="1" smtClean="0"/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295400"/>
            <a:ext cx="2971800" cy="4267200"/>
          </a:xfrm>
        </p:spPr>
        <p:txBody>
          <a:bodyPr/>
          <a:lstStyle/>
          <a:p>
            <a:pPr>
              <a:lnSpc>
                <a:spcPct val="80000"/>
              </a:lnSpc>
            </a:pPr>
            <a:endParaRPr lang="cs-CZ" sz="6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smtClean="0"/>
              <a:t>                            </a:t>
            </a:r>
            <a:r>
              <a:rPr lang="cs-CZ" sz="1800" b="1" smtClean="0"/>
              <a:t>Tlouštíci vykopáni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 b="1" smtClean="0"/>
              <a:t>      v r. 1940 v místě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 b="1" smtClean="0"/>
              <a:t>      Monte Alto, Guatemala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 smtClean="0"/>
              <a:t>                                                </a:t>
            </a:r>
            <a:r>
              <a:rPr lang="cs-CZ" sz="1800" b="1" smtClean="0"/>
              <a:t>vystaveni ve městě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 b="1" smtClean="0"/>
              <a:t>      La Democracia,  Guatemala,</a:t>
            </a:r>
          </a:p>
          <a:p>
            <a:pPr>
              <a:lnSpc>
                <a:spcPct val="80000"/>
              </a:lnSpc>
            </a:pPr>
            <a:endParaRPr lang="cs-CZ" sz="1800" b="1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 b="1" smtClean="0"/>
              <a:t>      1981 objev mg vlastností,</a:t>
            </a:r>
            <a:endParaRPr lang="en-US" sz="1800" b="1" smtClean="0"/>
          </a:p>
          <a:p>
            <a:pPr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 b="1" smtClean="0"/>
              <a:t> </a:t>
            </a:r>
            <a:r>
              <a:rPr lang="en-US" sz="1800" b="1" smtClean="0"/>
              <a:t>    citace: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600" b="1" smtClean="0"/>
              <a:t>      </a:t>
            </a:r>
            <a:r>
              <a:rPr lang="cs-CZ" sz="1600" b="1" smtClean="0"/>
              <a:t>Mal</a:t>
            </a:r>
            <a:r>
              <a:rPr lang="en-US" sz="1600" b="1" smtClean="0"/>
              <a:t>m</a:t>
            </a:r>
            <a:r>
              <a:rPr lang="cs-CZ" sz="1600" b="1" smtClean="0"/>
              <a:t>str</a:t>
            </a:r>
            <a:r>
              <a:rPr lang="en-US" sz="1600" b="1" smtClean="0">
                <a:cs typeface="Times New Roman" panose="02020603050405020304" pitchFamily="18" charset="0"/>
              </a:rPr>
              <a:t>ö</a:t>
            </a:r>
            <a:r>
              <a:rPr lang="cs-CZ" sz="1600" b="1" smtClean="0"/>
              <a:t>m</a:t>
            </a:r>
            <a:r>
              <a:rPr lang="en-US" sz="1600" b="1" smtClean="0"/>
              <a:t> V. H.: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600" b="1" smtClean="0"/>
              <a:t>      </a:t>
            </a:r>
            <a:r>
              <a:rPr lang="cs-CZ" sz="1600" b="1" i="1" smtClean="0"/>
              <a:t>Natur</a:t>
            </a:r>
            <a:r>
              <a:rPr lang="en-US" sz="1600" b="1" i="1" smtClean="0"/>
              <a:t>e</a:t>
            </a:r>
            <a:r>
              <a:rPr lang="en-US" sz="1600" b="1" smtClean="0"/>
              <a:t> 259, 390-391 (1976).</a:t>
            </a:r>
            <a:endParaRPr lang="cs-CZ" sz="1600" b="1" smtClean="0"/>
          </a:p>
        </p:txBody>
      </p:sp>
      <p:pic>
        <p:nvPicPr>
          <p:cNvPr id="62468" name="Picture 4" descr="tloustici_Malstrom_Gua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913" y="1066800"/>
            <a:ext cx="4510087" cy="579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63491" name="obrázek 1" descr="preolmecas2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lum brigh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0"/>
            <a:ext cx="3657600" cy="3251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3492" name="obrázek 2" descr="preolmecas3"/>
          <p:cNvPicPr>
            <a:picLocks noChangeAspect="1" noChangeArrowheads="1"/>
          </p:cNvPicPr>
          <p:nvPr/>
        </p:nvPicPr>
        <p:blipFill>
          <a:blip r:embed="rId3">
            <a:lum brigh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52400"/>
            <a:ext cx="4267200" cy="344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3" name="obrázek 3" descr="Monte%20Alto%20Escu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581400"/>
            <a:ext cx="4999038" cy="246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3494" name="Rectangle 7"/>
          <p:cNvSpPr>
            <a:spLocks noChangeArrowheads="1"/>
          </p:cNvSpPr>
          <p:nvPr/>
        </p:nvSpPr>
        <p:spPr bwMode="auto">
          <a:xfrm>
            <a:off x="4451350" y="5943600"/>
            <a:ext cx="4211638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sz="2000">
                <a:solidFill>
                  <a:schemeClr val="accent2"/>
                </a:solidFill>
              </a:rPr>
              <a:t>                                           </a:t>
            </a:r>
            <a:r>
              <a:rPr lang="cs-CZ" sz="2000" b="1"/>
              <a:t>Monte Alto</a:t>
            </a:r>
            <a:r>
              <a:rPr lang="cs-CZ" sz="2000"/>
              <a:t>.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cs-CZ" sz="1400">
                <a:solidFill>
                  <a:srgbClr val="0033CC"/>
                </a:solidFill>
              </a:rPr>
              <a:t>(http://www.mayasautenticos.com/Monte%20Alto.htm).</a:t>
            </a:r>
          </a:p>
        </p:txBody>
      </p:sp>
      <p:sp>
        <p:nvSpPr>
          <p:cNvPr id="63495" name="Rectangle 8"/>
          <p:cNvSpPr>
            <a:spLocks noChangeArrowheads="1"/>
          </p:cNvSpPr>
          <p:nvPr/>
        </p:nvSpPr>
        <p:spPr bwMode="auto">
          <a:xfrm>
            <a:off x="5791200" y="3733800"/>
            <a:ext cx="28622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000"/>
              <a:t>(2000 př. n. l. – 200 n. l.), </a:t>
            </a:r>
          </a:p>
        </p:txBody>
      </p:sp>
      <p:sp>
        <p:nvSpPr>
          <p:cNvPr id="63496" name="Rectangle 9"/>
          <p:cNvSpPr>
            <a:spLocks noChangeArrowheads="1"/>
          </p:cNvSpPr>
          <p:nvPr/>
        </p:nvSpPr>
        <p:spPr bwMode="auto">
          <a:xfrm>
            <a:off x="5715000" y="4414838"/>
            <a:ext cx="44196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tabLst>
                <a:tab pos="180975" algn="l"/>
              </a:tabLst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tabLst>
                <a:tab pos="180975" algn="l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tabLst>
                <a:tab pos="180975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180975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180975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0975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0975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0975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0975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  <a:buFontTx/>
              <a:buNone/>
            </a:pPr>
            <a:r>
              <a:rPr lang="ru-RU" sz="1400"/>
              <a:t>Parsons L</a:t>
            </a:r>
            <a:r>
              <a:rPr lang="cs-CZ" sz="1400"/>
              <a:t>.</a:t>
            </a:r>
            <a:r>
              <a:rPr lang="ru-RU" sz="1400"/>
              <a:t> A.</a:t>
            </a:r>
            <a:r>
              <a:rPr lang="cs-CZ" sz="1400"/>
              <a:t>: </a:t>
            </a:r>
            <a:r>
              <a:rPr lang="ru-RU" sz="1400"/>
              <a:t>Excavation of  Monte Alto, </a:t>
            </a:r>
            <a:endParaRPr lang="en-US" sz="1400"/>
          </a:p>
          <a:p>
            <a:pPr algn="just">
              <a:spcBef>
                <a:spcPct val="0"/>
              </a:spcBef>
              <a:buFontTx/>
              <a:buNone/>
            </a:pPr>
            <a:r>
              <a:rPr lang="ru-RU" sz="1400"/>
              <a:t>Escuintla, Guatemala</a:t>
            </a:r>
            <a:r>
              <a:rPr lang="cs-CZ" sz="1400"/>
              <a:t>.</a:t>
            </a:r>
            <a:r>
              <a:rPr lang="ru-RU" sz="1400"/>
              <a:t> In Research Reports: </a:t>
            </a:r>
            <a:endParaRPr lang="en-US" sz="1400"/>
          </a:p>
          <a:p>
            <a:pPr algn="just">
              <a:spcBef>
                <a:spcPct val="0"/>
              </a:spcBef>
              <a:buFontTx/>
              <a:buNone/>
            </a:pPr>
            <a:r>
              <a:rPr lang="ru-RU" sz="1400"/>
              <a:t>Abstracts and Reviews of Research </a:t>
            </a:r>
            <a:endParaRPr lang="en-US" sz="1400"/>
          </a:p>
          <a:p>
            <a:pPr algn="just">
              <a:spcBef>
                <a:spcPct val="0"/>
              </a:spcBef>
              <a:buFontTx/>
              <a:buNone/>
            </a:pPr>
            <a:r>
              <a:rPr lang="ru-RU" sz="1400"/>
              <a:t>during the Year 1968. </a:t>
            </a:r>
            <a:endParaRPr lang="en-US" sz="1400"/>
          </a:p>
          <a:p>
            <a:pPr algn="just">
              <a:spcBef>
                <a:spcPct val="0"/>
              </a:spcBef>
              <a:buFontTx/>
              <a:buNone/>
            </a:pPr>
            <a:r>
              <a:rPr lang="ru-RU" sz="1400"/>
              <a:t>pp. 325—332</a:t>
            </a:r>
            <a:r>
              <a:rPr lang="cs-CZ" sz="1400"/>
              <a:t>,</a:t>
            </a:r>
            <a:r>
              <a:rPr lang="ru-RU" sz="1400"/>
              <a:t> </a:t>
            </a:r>
            <a:r>
              <a:rPr lang="ru-RU" sz="1400" i="1"/>
              <a:t>National Geographic Society</a:t>
            </a:r>
            <a:r>
              <a:rPr lang="cs-CZ" sz="1400"/>
              <a:t>.</a:t>
            </a:r>
            <a:r>
              <a:rPr lang="ru-RU" sz="1400"/>
              <a:t> </a:t>
            </a:r>
            <a:endParaRPr lang="en-US" sz="1400"/>
          </a:p>
          <a:p>
            <a:pPr algn="just">
              <a:spcBef>
                <a:spcPct val="0"/>
              </a:spcBef>
              <a:buFontTx/>
              <a:buNone/>
            </a:pPr>
            <a:r>
              <a:rPr lang="ru-RU" sz="1400"/>
              <a:t>Washington DC</a:t>
            </a:r>
            <a:r>
              <a:rPr lang="en-US" sz="1400"/>
              <a:t>,</a:t>
            </a:r>
            <a:r>
              <a:rPr lang="cs-CZ" sz="1400"/>
              <a:t> 1976.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P3023564_classic_view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228600"/>
            <a:ext cx="4114800" cy="30861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4515" name="Picture 3" descr="Teo_GE_glob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1682750"/>
            <a:ext cx="5791200" cy="509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8458200" y="1371600"/>
            <a:ext cx="457200" cy="381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600"/>
              <a:t>N↑</a:t>
            </a:r>
            <a:endParaRPr lang="cs-CZ" sz="1400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038600" y="152400"/>
            <a:ext cx="457200" cy="381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600"/>
              <a:t>S↑</a:t>
            </a:r>
            <a:endParaRPr lang="cs-CZ" sz="1400"/>
          </a:p>
        </p:txBody>
      </p:sp>
      <p:pic>
        <p:nvPicPr>
          <p:cNvPr id="64519" name="Picture 7" descr="teomp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88" y="2895600"/>
            <a:ext cx="2538412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4937125" y="190500"/>
            <a:ext cx="380365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b="1"/>
              <a:t>Teotihuacan – orientation and water,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 i="1"/>
              <a:t>Klokocnik a Kostelecky</a:t>
            </a:r>
            <a:r>
              <a:rPr lang="en-US" sz="1400" b="1"/>
              <a:t>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 b="1"/>
              <a:t>AmerIndian Research 2011</a:t>
            </a:r>
            <a:endParaRPr lang="cs-CZ" sz="1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65539" name="Picture 6" descr="teot_aug1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5867400" cy="39036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5540" name="Text Box 7"/>
          <p:cNvSpPr txBox="1">
            <a:spLocks noChangeArrowheads="1"/>
          </p:cNvSpPr>
          <p:nvPr/>
        </p:nvSpPr>
        <p:spPr bwMode="auto">
          <a:xfrm>
            <a:off x="5840413" y="1295400"/>
            <a:ext cx="3335337" cy="2246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000"/>
              <a:t>On astronomical orientation </a:t>
            </a:r>
            <a:endParaRPr lang="en-US" sz="2000"/>
          </a:p>
          <a:p>
            <a:pPr>
              <a:spcBef>
                <a:spcPct val="0"/>
              </a:spcBef>
              <a:buFontTx/>
              <a:buNone/>
            </a:pPr>
            <a:r>
              <a:rPr lang="cs-CZ" sz="2000"/>
              <a:t>of Teotihuacan</a:t>
            </a:r>
            <a:r>
              <a:rPr lang="en-US" sz="2000"/>
              <a:t>.</a:t>
            </a:r>
            <a:r>
              <a:rPr lang="cs-CZ" sz="2000"/>
              <a:t> </a:t>
            </a:r>
            <a:endParaRPr lang="en-US" sz="2000"/>
          </a:p>
          <a:p>
            <a:pPr>
              <a:spcBef>
                <a:spcPct val="0"/>
              </a:spcBef>
              <a:buFontTx/>
              <a:buNone/>
            </a:pPr>
            <a:r>
              <a:rPr lang="cs-CZ" sz="2000"/>
              <a:t>The Sun sets directly opposite </a:t>
            </a:r>
            <a:endParaRPr lang="en-US" sz="2000"/>
          </a:p>
          <a:p>
            <a:pPr>
              <a:spcBef>
                <a:spcPct val="0"/>
              </a:spcBef>
              <a:buFontTx/>
              <a:buNone/>
            </a:pPr>
            <a:r>
              <a:rPr lang="cs-CZ" sz="2000"/>
              <a:t>the Pyramid of the Sun  -  </a:t>
            </a:r>
            <a:endParaRPr lang="en-US" sz="2000"/>
          </a:p>
          <a:p>
            <a:pPr>
              <a:spcBef>
                <a:spcPct val="0"/>
              </a:spcBef>
              <a:buFontTx/>
              <a:buNone/>
            </a:pPr>
            <a:r>
              <a:rPr lang="cs-CZ" sz="2000"/>
              <a:t>azimuth of the sunsets  is </a:t>
            </a:r>
            <a:endParaRPr lang="en-US" sz="2000"/>
          </a:p>
          <a:p>
            <a:pPr>
              <a:spcBef>
                <a:spcPct val="0"/>
              </a:spcBef>
              <a:buFontTx/>
              <a:buNone/>
            </a:pPr>
            <a:r>
              <a:rPr lang="cs-CZ" sz="2000"/>
              <a:t>285.5</a:t>
            </a:r>
            <a:r>
              <a:rPr lang="en-US" sz="2000"/>
              <a:t> </a:t>
            </a:r>
            <a:r>
              <a:rPr lang="cs-CZ" sz="2000"/>
              <a:t>deg on 13 August and </a:t>
            </a:r>
            <a:endParaRPr lang="en-US" sz="2000"/>
          </a:p>
          <a:p>
            <a:pPr>
              <a:spcBef>
                <a:spcPct val="0"/>
              </a:spcBef>
              <a:buFontTx/>
              <a:buNone/>
            </a:pPr>
            <a:r>
              <a:rPr lang="cs-CZ" sz="2000"/>
              <a:t>20 April. </a:t>
            </a:r>
          </a:p>
        </p:txBody>
      </p:sp>
      <p:pic>
        <p:nvPicPr>
          <p:cNvPr id="65541" name="Picture 8" descr="MG_Declination_Yucatan_Boehnel_e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998913"/>
            <a:ext cx="4572000" cy="2859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66563" name="Picture 4" descr="P3023574_hraz_horni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54864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6564" name="Picture 5" descr="2010_0302(064)_kanal_hraz_naho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1300" y="2528888"/>
            <a:ext cx="5702300" cy="432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67587" name="Picture 4" descr="P3023578_hraz_12_laznevpozad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648200" cy="348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88" name="Picture 5" descr="2010_0302(083)_kanaly_23_dvazasebouvlevo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19600" y="0"/>
            <a:ext cx="4724400" cy="35433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7589" name="Picture 6" descr="P3023585_lazne2_dn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35350"/>
            <a:ext cx="4572000" cy="342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0" name="Picture 7" descr="P3023593_4bazen_stredstrukt_hraz_kone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08375"/>
            <a:ext cx="4572000" cy="342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463" y="0"/>
            <a:ext cx="772953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611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3" y="228600"/>
            <a:ext cx="26416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99FF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-533400" y="3276600"/>
            <a:ext cx="7772400" cy="1143000"/>
          </a:xfrm>
        </p:spPr>
        <p:txBody>
          <a:bodyPr/>
          <a:lstStyle/>
          <a:p>
            <a:pPr algn="r"/>
            <a:r>
              <a:rPr lang="en-US" sz="3200" smtClean="0">
                <a:solidFill>
                  <a:schemeClr val="bg1"/>
                </a:solidFill>
              </a:rPr>
              <a:t>Machu Picchu</a:t>
            </a:r>
            <a:br>
              <a:rPr lang="en-US" sz="3200" smtClean="0">
                <a:solidFill>
                  <a:schemeClr val="bg1"/>
                </a:solidFill>
              </a:rPr>
            </a:br>
            <a:r>
              <a:rPr lang="en-US" sz="3200" smtClean="0">
                <a:solidFill>
                  <a:schemeClr val="bg1"/>
                </a:solidFill>
              </a:rPr>
              <a:t>Yurac Rumi</a:t>
            </a:r>
            <a:br>
              <a:rPr lang="en-US" sz="3200" smtClean="0">
                <a:solidFill>
                  <a:schemeClr val="bg1"/>
                </a:solidFill>
              </a:rPr>
            </a:br>
            <a:r>
              <a:rPr lang="en-US" sz="3200" smtClean="0">
                <a:solidFill>
                  <a:schemeClr val="bg1"/>
                </a:solidFill>
              </a:rPr>
              <a:t>Ollantaytambo</a:t>
            </a:r>
            <a:br>
              <a:rPr lang="en-US" sz="3200" smtClean="0">
                <a:solidFill>
                  <a:schemeClr val="bg1"/>
                </a:solidFill>
              </a:rPr>
            </a:br>
            <a:r>
              <a:rPr lang="en-US" sz="3200" smtClean="0">
                <a:solidFill>
                  <a:schemeClr val="bg1"/>
                </a:solidFill>
              </a:rPr>
              <a:t>Moche</a:t>
            </a:r>
            <a:br>
              <a:rPr lang="en-US" sz="3200" smtClean="0">
                <a:solidFill>
                  <a:schemeClr val="bg1"/>
                </a:solidFill>
              </a:rPr>
            </a:br>
            <a:r>
              <a:rPr lang="en-US" sz="3200" smtClean="0">
                <a:solidFill>
                  <a:schemeClr val="bg1"/>
                </a:solidFill>
              </a:rPr>
              <a:t>Chankillo</a:t>
            </a:r>
            <a:br>
              <a:rPr lang="en-US" sz="3200" smtClean="0">
                <a:solidFill>
                  <a:schemeClr val="bg1"/>
                </a:solidFill>
              </a:rPr>
            </a:br>
            <a:r>
              <a:rPr lang="en-US" sz="3200" smtClean="0">
                <a:solidFill>
                  <a:schemeClr val="bg1"/>
                </a:solidFill>
              </a:rPr>
              <a:t>Caral</a:t>
            </a:r>
            <a:br>
              <a:rPr lang="en-US" sz="3200" smtClean="0">
                <a:solidFill>
                  <a:schemeClr val="bg1"/>
                </a:solidFill>
              </a:rPr>
            </a:br>
            <a:r>
              <a:rPr lang="en-US" sz="3200" smtClean="0">
                <a:solidFill>
                  <a:schemeClr val="bg1"/>
                </a:solidFill>
              </a:rPr>
              <a:t>Sech</a:t>
            </a:r>
            <a:r>
              <a:rPr lang="cs-CZ" sz="3200" smtClean="0">
                <a:solidFill>
                  <a:schemeClr val="bg1"/>
                </a:solidFill>
              </a:rPr>
              <a:t>ín</a:t>
            </a:r>
            <a:br>
              <a:rPr lang="cs-CZ" sz="3200" smtClean="0">
                <a:solidFill>
                  <a:schemeClr val="bg1"/>
                </a:solidFill>
              </a:rPr>
            </a:br>
            <a:r>
              <a:rPr lang="cs-CZ" sz="3200" smtClean="0">
                <a:solidFill>
                  <a:schemeClr val="bg1"/>
                </a:solidFill>
              </a:rPr>
              <a:t>Nazka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52600" y="-685800"/>
            <a:ext cx="8915400" cy="3124200"/>
          </a:xfrm>
        </p:spPr>
        <p:txBody>
          <a:bodyPr/>
          <a:lstStyle/>
          <a:p>
            <a:pPr lvl="1" algn="ctr">
              <a:buFontTx/>
              <a:buNone/>
            </a:pPr>
            <a:r>
              <a:rPr lang="en-US" sz="7200" smtClean="0">
                <a:solidFill>
                  <a:schemeClr val="bg1"/>
                </a:solidFill>
              </a:rPr>
              <a:t> </a:t>
            </a:r>
          </a:p>
          <a:p>
            <a:pPr lvl="1" algn="ctr">
              <a:buFontTx/>
              <a:buNone/>
            </a:pPr>
            <a:r>
              <a:rPr lang="en-US" sz="6000" smtClean="0"/>
              <a:t>Per</a:t>
            </a:r>
            <a:r>
              <a:rPr lang="cs-CZ" sz="6000" smtClean="0"/>
              <a:t>ú</a:t>
            </a:r>
            <a:endParaRPr lang="en-US" sz="6000" smtClean="0"/>
          </a:p>
          <a:p>
            <a:pPr lvl="1" algn="ctr">
              <a:buFontTx/>
              <a:buNone/>
            </a:pPr>
            <a:endParaRPr lang="en-US" sz="6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0659" name="Picture 4" descr="Perumap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74738" y="0"/>
            <a:ext cx="4972050" cy="6934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1684" name="Picture 4" descr="mp_glob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0439400" cy="698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685" name="Picture 12" descr="26101200 (3)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128588"/>
            <a:ext cx="3124200" cy="2081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686" name="Text Box 14"/>
          <p:cNvSpPr txBox="1">
            <a:spLocks noChangeArrowheads="1"/>
          </p:cNvSpPr>
          <p:nvPr/>
        </p:nvSpPr>
        <p:spPr bwMode="auto">
          <a:xfrm>
            <a:off x="0" y="152400"/>
            <a:ext cx="688975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1600" b="1">
                <a:solidFill>
                  <a:schemeClr val="bg1"/>
                </a:solidFill>
              </a:rPr>
              <a:t>Machu Picchu</a:t>
            </a:r>
            <a:r>
              <a:rPr lang="cs-CZ" sz="1600">
                <a:solidFill>
                  <a:schemeClr val="bg1"/>
                </a:solidFill>
              </a:rPr>
              <a:t> [vyslov: maču pikču] (</a:t>
            </a:r>
            <a:r>
              <a:rPr lang="cs-CZ" sz="1600">
                <a:solidFill>
                  <a:schemeClr val="bg1"/>
                </a:solidFill>
                <a:hlinkClick r:id="rId4" tooltip="Kečuánština"/>
              </a:rPr>
              <a:t>kečuánsky</a:t>
            </a:r>
            <a:r>
              <a:rPr lang="cs-CZ" sz="1600">
                <a:solidFill>
                  <a:schemeClr val="bg1"/>
                </a:solidFill>
              </a:rPr>
              <a:t> </a:t>
            </a:r>
            <a:r>
              <a:rPr lang="cs-CZ" sz="1600" i="1">
                <a:solidFill>
                  <a:schemeClr val="bg1"/>
                </a:solidFill>
              </a:rPr>
              <a:t>Machu Pikchu</a:t>
            </a:r>
            <a:r>
              <a:rPr lang="cs-CZ" sz="1600">
                <a:solidFill>
                  <a:schemeClr val="bg1"/>
                </a:solidFill>
              </a:rPr>
              <a:t> – </a:t>
            </a:r>
            <a:r>
              <a:rPr lang="cs-CZ" sz="1600" i="1">
                <a:solidFill>
                  <a:schemeClr val="bg1"/>
                </a:solidFill>
              </a:rPr>
              <a:t>Starý vrch</a:t>
            </a:r>
            <a:r>
              <a:rPr lang="cs-CZ" sz="1600">
                <a:solidFill>
                  <a:schemeClr val="bg1"/>
                </a:solidFill>
              </a:rPr>
              <a:t>)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 jsou ruiny předkolumbovského </a:t>
            </a:r>
            <a:r>
              <a:rPr lang="cs-CZ" sz="1600">
                <a:solidFill>
                  <a:schemeClr val="bg1"/>
                </a:solidFill>
                <a:hlinkClick r:id="rId5" tooltip="Inkové"/>
              </a:rPr>
              <a:t>inckého</a:t>
            </a:r>
            <a:r>
              <a:rPr lang="cs-CZ" sz="1600">
                <a:solidFill>
                  <a:schemeClr val="bg1"/>
                </a:solidFill>
              </a:rPr>
              <a:t> kultovního města v peruánských Andách.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Nacházejí se na horském sedle 400 metrů nad řekou </a:t>
            </a:r>
            <a:r>
              <a:rPr lang="cs-CZ" sz="1600">
                <a:solidFill>
                  <a:schemeClr val="bg1"/>
                </a:solidFill>
                <a:hlinkClick r:id="rId6" tooltip="Urubamba"/>
              </a:rPr>
              <a:t>Urubamba</a:t>
            </a:r>
            <a:r>
              <a:rPr lang="cs-CZ" sz="1600">
                <a:solidFill>
                  <a:schemeClr val="bg1"/>
                </a:solidFill>
              </a:rPr>
              <a:t> v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 </a:t>
            </a:r>
            <a:r>
              <a:rPr lang="cs-CZ" sz="1600">
                <a:solidFill>
                  <a:schemeClr val="bg1"/>
                </a:solidFill>
                <a:hlinkClick r:id="rId7" tooltip="Nadmořská výška"/>
              </a:rPr>
              <a:t>nadmořské výšce</a:t>
            </a:r>
            <a:r>
              <a:rPr lang="cs-CZ" sz="1600">
                <a:solidFill>
                  <a:schemeClr val="bg1"/>
                </a:solidFill>
              </a:rPr>
              <a:t> 2430 m n. m., asi 80 km severozápadně od </a:t>
            </a:r>
            <a:r>
              <a:rPr lang="cs-CZ" sz="1600">
                <a:solidFill>
                  <a:schemeClr val="bg1"/>
                </a:solidFill>
                <a:hlinkClick r:id="rId8" tooltip="Cuzco"/>
              </a:rPr>
              <a:t>Cuzca</a:t>
            </a:r>
            <a:r>
              <a:rPr lang="cs-CZ" sz="1600">
                <a:solidFill>
                  <a:schemeClr val="bg1"/>
                </a:solidFill>
              </a:rPr>
              <a:t>.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Předpokládá se, že Machu Picchu nechal postavit </a:t>
            </a:r>
            <a:r>
              <a:rPr lang="cs-CZ" sz="1600">
                <a:solidFill>
                  <a:schemeClr val="bg1"/>
                </a:solidFill>
                <a:hlinkClick r:id="rId9" tooltip="Pachacútec Yupanqui"/>
              </a:rPr>
              <a:t>Pachacútec Yupanqui</a:t>
            </a:r>
            <a:r>
              <a:rPr lang="cs-CZ" sz="1600">
                <a:solidFill>
                  <a:schemeClr val="bg1"/>
                </a:solidFill>
              </a:rPr>
              <a:t>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(1438 až 1472), Inkové začali město stavět okolo roku 1430</a:t>
            </a:r>
            <a:r>
              <a:rPr lang="cs-CZ" sz="2000">
                <a:solidFill>
                  <a:schemeClr val="accent2"/>
                </a:solidFill>
              </a:rPr>
              <a:t>. </a:t>
            </a: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2708" name="Picture 4" descr="2011_012707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8100"/>
            <a:ext cx="9296400" cy="697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2709" name="Line 5"/>
          <p:cNvSpPr>
            <a:spLocks noChangeShapeType="1"/>
          </p:cNvSpPr>
          <p:nvPr/>
        </p:nvSpPr>
        <p:spPr bwMode="auto">
          <a:xfrm flipV="1">
            <a:off x="5257800" y="4876800"/>
            <a:ext cx="106680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2710" name="Line 6"/>
          <p:cNvSpPr>
            <a:spLocks noChangeShapeType="1"/>
          </p:cNvSpPr>
          <p:nvPr/>
        </p:nvSpPr>
        <p:spPr bwMode="auto">
          <a:xfrm>
            <a:off x="2133600" y="990600"/>
            <a:ext cx="114300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2711" name="Line 7"/>
          <p:cNvSpPr>
            <a:spLocks noChangeShapeType="1"/>
          </p:cNvSpPr>
          <p:nvPr/>
        </p:nvSpPr>
        <p:spPr bwMode="auto">
          <a:xfrm flipH="1">
            <a:off x="3657600" y="2971800"/>
            <a:ext cx="14478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0"/>
            <a:ext cx="5638800" cy="990600"/>
          </a:xfrm>
        </p:spPr>
        <p:txBody>
          <a:bodyPr/>
          <a:lstStyle/>
          <a:p>
            <a:r>
              <a:rPr lang="en-US" sz="2800" smtClean="0"/>
              <a:t>Machu Picchu</a:t>
            </a:r>
            <a:endParaRPr lang="cs-CZ" sz="2800" smtClean="0"/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3732" name="Picture 4" descr="MP_3windows_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143000"/>
            <a:ext cx="6172200" cy="545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733" name="Picture 5" descr="2011_0127067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3" r="1010"/>
          <a:stretch>
            <a:fillRect/>
          </a:stretch>
        </p:blipFill>
        <p:spPr bwMode="auto">
          <a:xfrm>
            <a:off x="6615113" y="30163"/>
            <a:ext cx="3976687" cy="309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734" name="Line 6"/>
          <p:cNvSpPr>
            <a:spLocks noChangeShapeType="1"/>
          </p:cNvSpPr>
          <p:nvPr/>
        </p:nvSpPr>
        <p:spPr bwMode="auto">
          <a:xfrm flipH="1">
            <a:off x="1600200" y="1447800"/>
            <a:ext cx="53340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73735" name="Picture 7" descr="P115478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429000"/>
            <a:ext cx="2925763" cy="219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736" name="Line 8"/>
          <p:cNvSpPr>
            <a:spLocks noChangeShapeType="1"/>
          </p:cNvSpPr>
          <p:nvPr/>
        </p:nvSpPr>
        <p:spPr bwMode="auto">
          <a:xfrm flipH="1">
            <a:off x="4267200" y="4038600"/>
            <a:ext cx="2971800" cy="838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3429000" y="228600"/>
            <a:ext cx="8763000" cy="914400"/>
          </a:xfrm>
        </p:spPr>
        <p:txBody>
          <a:bodyPr/>
          <a:lstStyle/>
          <a:p>
            <a:r>
              <a:rPr lang="en-US" sz="3200" smtClean="0"/>
              <a:t>Intiwatana, MP</a:t>
            </a:r>
            <a:endParaRPr lang="cs-CZ" sz="3200" smtClean="0"/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4756" name="Picture 4" descr="2011_0127067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200150"/>
            <a:ext cx="7543800" cy="565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5780" name="Picture 4" descr="21031200 (3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876800" cy="324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781" name="Picture 5" descr="21061200 (3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0"/>
            <a:ext cx="4876800" cy="324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782" name="Picture 6" descr="26101200 (3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00400"/>
            <a:ext cx="4876800" cy="324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783" name="Picture 7" descr="21121200 (3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3200400"/>
            <a:ext cx="4876800" cy="324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1828800" y="5791200"/>
            <a:ext cx="2362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/>
              <a:t>26.10. a 13.2.</a:t>
            </a:r>
            <a:endParaRPr lang="cs-CZ" sz="2000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6858000" y="5791200"/>
            <a:ext cx="819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/>
              <a:t>21.12.</a:t>
            </a:r>
            <a:endParaRPr lang="cs-CZ" sz="2000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6858000" y="2667000"/>
            <a:ext cx="692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/>
              <a:t>21.6.</a:t>
            </a:r>
            <a:endParaRPr lang="cs-CZ" sz="2000"/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1524000" y="2667000"/>
            <a:ext cx="13763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/>
              <a:t>21.3. a 21.9</a:t>
            </a:r>
            <a:endParaRPr lang="cs-CZ" sz="2000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3733800" y="6461125"/>
            <a:ext cx="20351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>
                <a:cs typeface="Times New Roman" panose="02020603050405020304" pitchFamily="18" charset="0"/>
              </a:rPr>
              <a:t>©</a:t>
            </a:r>
            <a:r>
              <a:rPr lang="cs-CZ" sz="2000">
                <a:cs typeface="Times New Roman" panose="02020603050405020304" pitchFamily="18" charset="0"/>
              </a:rPr>
              <a:t>  V. Šimek 2005</a:t>
            </a:r>
            <a:endParaRPr lang="en-US" sz="2000"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09600"/>
            <a:ext cx="7772400" cy="1143000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grpSp>
        <p:nvGrpSpPr>
          <p:cNvPr id="76804" name="Group 7"/>
          <p:cNvGrpSpPr>
            <a:grpSpLocks noChangeAspect="1"/>
          </p:cNvGrpSpPr>
          <p:nvPr/>
        </p:nvGrpSpPr>
        <p:grpSpPr bwMode="auto">
          <a:xfrm>
            <a:off x="0" y="1905000"/>
            <a:ext cx="5761038" cy="3455988"/>
            <a:chOff x="2360" y="5965"/>
            <a:chExt cx="7200" cy="4320"/>
          </a:xfrm>
        </p:grpSpPr>
        <p:sp>
          <p:nvSpPr>
            <p:cNvPr id="76816" name="AutoShape 9"/>
            <p:cNvSpPr>
              <a:spLocks noChangeAspect="1" noChangeArrowheads="1" noTextEdit="1"/>
            </p:cNvSpPr>
            <p:nvPr/>
          </p:nvSpPr>
          <p:spPr bwMode="auto">
            <a:xfrm>
              <a:off x="2360" y="5965"/>
              <a:ext cx="720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6817" name="Line 8"/>
            <p:cNvSpPr>
              <a:spLocks noChangeShapeType="1"/>
            </p:cNvSpPr>
            <p:nvPr/>
          </p:nvSpPr>
          <p:spPr bwMode="auto">
            <a:xfrm flipV="1">
              <a:off x="9186" y="5965"/>
              <a:ext cx="107" cy="18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pic>
        <p:nvPicPr>
          <p:cNvPr id="76805" name="Picture 10" descr="toreon_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533400"/>
            <a:ext cx="5334000" cy="461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6806" name="Picture 13" descr="2011_0127066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962400"/>
            <a:ext cx="3733800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07" name="Text Box 11"/>
          <p:cNvSpPr txBox="1">
            <a:spLocks noChangeArrowheads="1"/>
          </p:cNvSpPr>
          <p:nvPr/>
        </p:nvSpPr>
        <p:spPr bwMode="auto">
          <a:xfrm>
            <a:off x="6248400" y="152400"/>
            <a:ext cx="280988" cy="2349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>
              <a:spcBef>
                <a:spcPct val="0"/>
              </a:spcBef>
              <a:buFontTx/>
              <a:buNone/>
            </a:pPr>
            <a:r>
              <a:rPr lang="en-US" sz="1000">
                <a:cs typeface="Times New Roman" panose="02020603050405020304" pitchFamily="18" charset="0"/>
              </a:rPr>
              <a:t>E</a:t>
            </a:r>
            <a:endParaRPr lang="en-US" sz="2400"/>
          </a:p>
        </p:txBody>
      </p:sp>
      <p:pic>
        <p:nvPicPr>
          <p:cNvPr id="76808" name="Picture 12" descr="mach002_otoc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45" b="9441"/>
          <a:stretch>
            <a:fillRect/>
          </a:stretch>
        </p:blipFill>
        <p:spPr bwMode="auto">
          <a:xfrm>
            <a:off x="-101600" y="-228600"/>
            <a:ext cx="3225800" cy="407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09" name="Rectangle 14"/>
          <p:cNvSpPr>
            <a:spLocks noChangeArrowheads="1"/>
          </p:cNvSpPr>
          <p:nvPr/>
        </p:nvSpPr>
        <p:spPr bwMode="auto">
          <a:xfrm>
            <a:off x="0" y="708025"/>
            <a:ext cx="184150" cy="593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900"/>
          </a:p>
          <a:p>
            <a:pPr>
              <a:spcBef>
                <a:spcPct val="0"/>
              </a:spcBef>
              <a:buFontTx/>
              <a:buNone/>
            </a:pPr>
            <a:endParaRPr lang="cs-CZ" sz="2400"/>
          </a:p>
        </p:txBody>
      </p:sp>
      <p:sp>
        <p:nvSpPr>
          <p:cNvPr id="76810" name="Rectangle 15"/>
          <p:cNvSpPr>
            <a:spLocks noChangeArrowheads="1"/>
          </p:cNvSpPr>
          <p:nvPr/>
        </p:nvSpPr>
        <p:spPr bwMode="auto">
          <a:xfrm>
            <a:off x="228600" y="990600"/>
            <a:ext cx="1166336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>
                <a:cs typeface="Times New Roman" panose="02020603050405020304" pitchFamily="18" charset="0"/>
              </a:rPr>
              <a:t>                                             a                                                                                                                                    b</a:t>
            </a:r>
            <a:endParaRPr lang="cs-CZ" sz="2000"/>
          </a:p>
          <a:p>
            <a:pPr>
              <a:spcBef>
                <a:spcPct val="0"/>
              </a:spcBef>
              <a:buFontTx/>
              <a:buNone/>
            </a:pPr>
            <a:endParaRPr lang="cs-CZ" sz="2000"/>
          </a:p>
        </p:txBody>
      </p:sp>
      <p:sp>
        <p:nvSpPr>
          <p:cNvPr id="76811" name="Rectangle 16"/>
          <p:cNvSpPr>
            <a:spLocks noChangeArrowheads="1"/>
          </p:cNvSpPr>
          <p:nvPr/>
        </p:nvSpPr>
        <p:spPr bwMode="auto">
          <a:xfrm>
            <a:off x="0" y="19351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2000">
              <a:solidFill>
                <a:schemeClr val="accent2"/>
              </a:solidFill>
            </a:endParaRPr>
          </a:p>
        </p:txBody>
      </p:sp>
      <p:sp>
        <p:nvSpPr>
          <p:cNvPr id="76812" name="Rectangle 17"/>
          <p:cNvSpPr>
            <a:spLocks noChangeArrowheads="1"/>
          </p:cNvSpPr>
          <p:nvPr/>
        </p:nvSpPr>
        <p:spPr bwMode="auto">
          <a:xfrm>
            <a:off x="4038600" y="5192713"/>
            <a:ext cx="5105400" cy="132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tabLst>
                <a:tab pos="1273175" algn="l"/>
              </a:tabLst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tabLst>
                <a:tab pos="1273175" algn="l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tabLst>
                <a:tab pos="1273175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1273175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1273175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273175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273175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273175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273175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sz="1200">
                <a:cs typeface="Times New Roman" panose="02020603050405020304" pitchFamily="18" charset="0"/>
              </a:rPr>
              <a:t>Torre</a:t>
            </a:r>
            <a:r>
              <a:rPr lang="cs-CZ" sz="1200">
                <a:cs typeface="Times New Roman" panose="02020603050405020304" pitchFamily="18" charset="0"/>
              </a:rPr>
              <a:t>ó</a:t>
            </a:r>
            <a:r>
              <a:rPr lang="en-US" sz="1200">
                <a:cs typeface="Times New Roman" panose="02020603050405020304" pitchFamily="18" charset="0"/>
              </a:rPr>
              <a:t>n, Machu Picchu, general view in roughly East direction, details inside the temple, measured azimuth </a:t>
            </a:r>
            <a:r>
              <a:rPr lang="en-US" sz="1200" i="1">
                <a:cs typeface="Times New Roman" panose="02020603050405020304" pitchFamily="18" charset="0"/>
              </a:rPr>
              <a:t>A</a:t>
            </a:r>
            <a:r>
              <a:rPr lang="en-US" sz="1200">
                <a:cs typeface="Times New Roman" panose="02020603050405020304" pitchFamily="18" charset="0"/>
              </a:rPr>
              <a:t>, derived azimuth </a:t>
            </a:r>
            <a:r>
              <a:rPr lang="en-US" sz="1200" i="1">
                <a:cs typeface="Times New Roman" panose="02020603050405020304" pitchFamily="18" charset="0"/>
              </a:rPr>
              <a:t>B</a:t>
            </a:r>
            <a:r>
              <a:rPr lang="en-US" sz="1200">
                <a:cs typeface="Times New Roman" panose="02020603050405020304" pitchFamily="18" charset="0"/>
              </a:rPr>
              <a:t> and sunrise at June solstice, when sunlight within the temple is bisected by a line cut into the bedrock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sz="1200">
                <a:cs typeface="Times New Roman" panose="02020603050405020304" pitchFamily="18" charset="0"/>
              </a:rPr>
              <a:t>(on “a bench” inside the temple). 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sz="1200">
                <a:cs typeface="Times New Roman" panose="02020603050405020304" pitchFamily="18" charset="0"/>
              </a:rPr>
              <a:t>Photos </a:t>
            </a:r>
            <a:r>
              <a:rPr lang="en-US" sz="1200" i="1"/>
              <a:t>©</a:t>
            </a:r>
            <a:r>
              <a:rPr lang="en-US" sz="1200"/>
              <a:t> J.</a:t>
            </a:r>
            <a:r>
              <a:rPr lang="cs-CZ" sz="1200"/>
              <a:t>Klokočník, </a:t>
            </a:r>
            <a:r>
              <a:rPr lang="en-US" sz="1200"/>
              <a:t>2011</a:t>
            </a:r>
            <a:r>
              <a:rPr lang="en-US" sz="2000"/>
              <a:t>.</a:t>
            </a:r>
            <a:r>
              <a:rPr lang="en-US" sz="1200">
                <a:cs typeface="Times New Roman" panose="02020603050405020304" pitchFamily="18" charset="0"/>
              </a:rPr>
              <a:t>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sz="1200">
                <a:cs typeface="Times New Roman" panose="02020603050405020304" pitchFamily="18" charset="0"/>
              </a:rPr>
              <a:t>Figure upper left is reproduced from Frost and Bartle (1995)</a:t>
            </a:r>
          </a:p>
        </p:txBody>
      </p:sp>
      <p:sp>
        <p:nvSpPr>
          <p:cNvPr id="76813" name="Text Box 18"/>
          <p:cNvSpPr txBox="1">
            <a:spLocks noChangeArrowheads="1"/>
          </p:cNvSpPr>
          <p:nvPr/>
        </p:nvSpPr>
        <p:spPr bwMode="auto">
          <a:xfrm>
            <a:off x="7620000" y="0"/>
            <a:ext cx="1266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400" b="1"/>
              <a:t>Torre</a:t>
            </a:r>
            <a:r>
              <a:rPr lang="cs-CZ" sz="2400" b="1"/>
              <a:t>ó</a:t>
            </a:r>
            <a:r>
              <a:rPr lang="en-US" sz="2400" b="1"/>
              <a:t>n</a:t>
            </a:r>
            <a:endParaRPr lang="cs-CZ" sz="2000"/>
          </a:p>
        </p:txBody>
      </p:sp>
      <p:sp>
        <p:nvSpPr>
          <p:cNvPr id="76814" name="Text Box 19"/>
          <p:cNvSpPr txBox="1">
            <a:spLocks noChangeArrowheads="1"/>
          </p:cNvSpPr>
          <p:nvPr/>
        </p:nvSpPr>
        <p:spPr bwMode="auto">
          <a:xfrm>
            <a:off x="3352800" y="4114800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/>
              <a:t>b</a:t>
            </a:r>
            <a:endParaRPr lang="cs-CZ" sz="2000"/>
          </a:p>
        </p:txBody>
      </p:sp>
      <p:sp>
        <p:nvSpPr>
          <p:cNvPr id="76815" name="Text Box 20"/>
          <p:cNvSpPr txBox="1">
            <a:spLocks noChangeArrowheads="1"/>
          </p:cNvSpPr>
          <p:nvPr/>
        </p:nvSpPr>
        <p:spPr bwMode="auto">
          <a:xfrm>
            <a:off x="8686800" y="4419600"/>
            <a:ext cx="296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/>
              <a:t>c</a:t>
            </a:r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7827" name="Picture 4" descr="toreon_2a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81063" y="366713"/>
            <a:ext cx="6891337" cy="61102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8851" name="Picture 4" descr="prehledka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1000" y="725488"/>
            <a:ext cx="8077200" cy="29686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8852" name="Text Box 5"/>
          <p:cNvSpPr txBox="1">
            <a:spLocks noChangeArrowheads="1"/>
          </p:cNvSpPr>
          <p:nvPr/>
        </p:nvSpPr>
        <p:spPr bwMode="auto">
          <a:xfrm>
            <a:off x="3810000" y="152400"/>
            <a:ext cx="5029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1400" b="1"/>
              <a:t>Earth Remote Sensing Data Analysis Center, </a:t>
            </a:r>
            <a:endParaRPr lang="cs-CZ" sz="1400" b="1"/>
          </a:p>
          <a:p>
            <a:pPr>
              <a:spcBef>
                <a:spcPct val="0"/>
              </a:spcBef>
              <a:buFontTx/>
              <a:buNone/>
            </a:pPr>
            <a:r>
              <a:rPr lang="en-US" sz="1400" b="1"/>
              <a:t>ASTER GDEM, 2009, </a:t>
            </a:r>
            <a:r>
              <a:rPr lang="en-US" sz="1400" b="1">
                <a:hlinkClick r:id="rId3"/>
              </a:rPr>
              <a:t>http://www.gdem.aster.ersdac.or.jp</a:t>
            </a:r>
            <a:r>
              <a:rPr lang="en-US" sz="1800">
                <a:hlinkClick r:id="rId3"/>
              </a:rPr>
              <a:t>/</a:t>
            </a:r>
            <a:endParaRPr lang="cs-CZ" sz="1800"/>
          </a:p>
        </p:txBody>
      </p:sp>
      <p:pic>
        <p:nvPicPr>
          <p:cNvPr id="78853" name="Picture 6" descr="MP-sunrise-21-0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3822700"/>
            <a:ext cx="7086600" cy="2820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smtClean="0"/>
              <a:t>                                         Yurac Rumi, near MP</a:t>
            </a:r>
            <a:endParaRPr lang="cs-CZ" sz="2800" smtClean="0"/>
          </a:p>
        </p:txBody>
      </p:sp>
      <p:pic>
        <p:nvPicPr>
          <p:cNvPr id="79875" name="Picture 4" descr="ngcz 9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78" b="11278"/>
          <a:stretch>
            <a:fillRect/>
          </a:stretch>
        </p:blipFill>
        <p:spPr>
          <a:xfrm>
            <a:off x="0" y="-533400"/>
            <a:ext cx="4352925" cy="51768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9876" name="Text Box 5"/>
          <p:cNvSpPr txBox="1">
            <a:spLocks noChangeArrowheads="1"/>
          </p:cNvSpPr>
          <p:nvPr/>
        </p:nvSpPr>
        <p:spPr bwMode="auto">
          <a:xfrm>
            <a:off x="4724400" y="2286000"/>
            <a:ext cx="4041775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>
                <a:solidFill>
                  <a:schemeClr val="accent2"/>
                </a:solidFill>
              </a:rPr>
              <a:t>by horse from Huancacalle Village in the Vilcabamba Mountains</a:t>
            </a:r>
            <a:r>
              <a:rPr lang="cs-CZ" sz="2000">
                <a:solidFill>
                  <a:schemeClr val="accent2"/>
                </a:solidFill>
              </a:rPr>
              <a:t> </a:t>
            </a:r>
            <a:endParaRPr lang="en-US" sz="2000"/>
          </a:p>
          <a:p>
            <a:pPr>
              <a:spcBef>
                <a:spcPct val="0"/>
              </a:spcBef>
              <a:buFontTx/>
              <a:buNone/>
            </a:pPr>
            <a:endParaRPr lang="en-US" sz="2000"/>
          </a:p>
          <a:p>
            <a:pPr>
              <a:spcBef>
                <a:spcPct val="0"/>
              </a:spcBef>
              <a:buFontTx/>
              <a:buNone/>
            </a:pPr>
            <a:endParaRPr lang="en-US" sz="2000"/>
          </a:p>
          <a:p>
            <a:pPr>
              <a:spcBef>
                <a:spcPct val="0"/>
              </a:spcBef>
              <a:buFontTx/>
              <a:buNone/>
            </a:pPr>
            <a:r>
              <a:rPr lang="cs-CZ" sz="2000"/>
              <a:t>Ši</a:t>
            </a:r>
            <a:r>
              <a:rPr lang="en-US" sz="2000"/>
              <a:t>mek et al (2006)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2000"/>
              <a:t>and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2000"/>
              <a:t>Ši</a:t>
            </a:r>
            <a:r>
              <a:rPr lang="en-US" sz="2000"/>
              <a:t>mková-Broulová &amp; </a:t>
            </a:r>
            <a:r>
              <a:rPr lang="cs-CZ" sz="2000"/>
              <a:t>Ši</a:t>
            </a:r>
            <a:r>
              <a:rPr lang="en-US" sz="2000"/>
              <a:t>mek (2008</a:t>
            </a:r>
            <a:r>
              <a:rPr lang="en-US" sz="2000">
                <a:solidFill>
                  <a:schemeClr val="accent2"/>
                </a:solidFill>
              </a:rPr>
              <a:t>).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sz="2000">
              <a:solidFill>
                <a:schemeClr val="accent2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sz="2000">
              <a:solidFill>
                <a:schemeClr val="accent2"/>
              </a:solidFill>
            </a:endParaRPr>
          </a:p>
        </p:txBody>
      </p:sp>
      <p:sp>
        <p:nvSpPr>
          <p:cNvPr id="79877" name="Text Box 6"/>
          <p:cNvSpPr txBox="1">
            <a:spLocks noChangeArrowheads="1"/>
          </p:cNvSpPr>
          <p:nvPr/>
        </p:nvSpPr>
        <p:spPr bwMode="auto">
          <a:xfrm>
            <a:off x="838200" y="4800600"/>
            <a:ext cx="7005638" cy="201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1800"/>
              <a:t>Ši</a:t>
            </a:r>
            <a:r>
              <a:rPr lang="en-US" sz="1800"/>
              <a:t>mek V</a:t>
            </a:r>
            <a:r>
              <a:rPr lang="cs-CZ" sz="1800"/>
              <a:t>ladimír</a:t>
            </a:r>
            <a:r>
              <a:rPr lang="en-US" sz="1800"/>
              <a:t>, et al. 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1800"/>
              <a:t>2006    Tajemství kamenného počítače (Secrets of Stone Computer), 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1800"/>
              <a:t>            </a:t>
            </a:r>
            <a:r>
              <a:rPr lang="en-US" sz="1800" i="1"/>
              <a:t>National Geographic,</a:t>
            </a:r>
            <a:r>
              <a:rPr lang="en-US" sz="1800"/>
              <a:t> Czech version, July,  pp. 10-15, in Czech.</a:t>
            </a:r>
          </a:p>
          <a:p>
            <a:pPr>
              <a:spcBef>
                <a:spcPct val="0"/>
              </a:spcBef>
              <a:buFontTx/>
              <a:buNone/>
            </a:pPr>
            <a:endParaRPr lang="cs-CZ" sz="1800"/>
          </a:p>
          <a:p>
            <a:pPr>
              <a:spcBef>
                <a:spcPct val="0"/>
              </a:spcBef>
              <a:buFontTx/>
              <a:buNone/>
            </a:pPr>
            <a:r>
              <a:rPr lang="cs-CZ" sz="1800"/>
              <a:t>Ši</a:t>
            </a:r>
            <a:r>
              <a:rPr lang="en-US" sz="1800"/>
              <a:t>mková-Broulová K., </a:t>
            </a:r>
            <a:r>
              <a:rPr lang="cs-CZ" sz="1800"/>
              <a:t>Ši</a:t>
            </a:r>
            <a:r>
              <a:rPr lang="en-US" sz="1800"/>
              <a:t>mek Vladimír.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1800"/>
              <a:t>2008)    </a:t>
            </a:r>
            <a:r>
              <a:rPr lang="en-US" sz="1800" i="1"/>
              <a:t>Zápisky z cest po Jižní Americe” (Memoirs from Expeditions  in South America),</a:t>
            </a:r>
            <a:r>
              <a:rPr lang="en-US" sz="1800"/>
              <a:t>  Mladá Fronta publ. house, 158 pp., in Czech.</a:t>
            </a:r>
            <a:endParaRPr 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0900" name="Picture 4" descr="yurac rumi v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-76200"/>
            <a:ext cx="7970838" cy="588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901" name="Picture 5" descr="GPS YURAC RUM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3886200"/>
            <a:ext cx="4495800" cy="360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609600" y="5943600"/>
            <a:ext cx="28797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4000" b="1">
                <a:solidFill>
                  <a:schemeClr val="accent2"/>
                </a:solidFill>
              </a:rPr>
              <a:t>Y</a:t>
            </a:r>
            <a:r>
              <a:rPr lang="cs-CZ" sz="4000" b="1">
                <a:solidFill>
                  <a:schemeClr val="accent2"/>
                </a:solidFill>
              </a:rPr>
              <a:t>urac Rumi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-1981200" y="-228600"/>
            <a:ext cx="7772400" cy="1143000"/>
          </a:xfrm>
        </p:spPr>
        <p:txBody>
          <a:bodyPr/>
          <a:lstStyle/>
          <a:p>
            <a:r>
              <a:rPr lang="en-US" sz="3200" smtClean="0"/>
              <a:t>Yurac Rumi</a:t>
            </a:r>
            <a:endParaRPr lang="cs-CZ" sz="3200" smtClean="0"/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1924" name="Picture 5" descr="yurac rumi k východ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-152400"/>
            <a:ext cx="4495800" cy="337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5" name="Picture 10" descr="yurac rumi (2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3276600"/>
            <a:ext cx="2925763" cy="193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6" name="Picture 11" descr="yurac rumi 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3200400"/>
            <a:ext cx="21717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7" name="Picture 13" descr="yurac rumi 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505200"/>
            <a:ext cx="2514600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8" name="Picture 14" descr="210612000N0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5181600"/>
            <a:ext cx="2895600" cy="1931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9" name="Picture 18" descr="REALIT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2000"/>
            <a:ext cx="3886200" cy="259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30" name="Text Box 19"/>
          <p:cNvSpPr txBox="1">
            <a:spLocks noChangeArrowheads="1"/>
          </p:cNvSpPr>
          <p:nvPr/>
        </p:nvSpPr>
        <p:spPr bwMode="auto">
          <a:xfrm>
            <a:off x="914400" y="6324600"/>
            <a:ext cx="56911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 b="1">
                <a:cs typeface="Times New Roman" panose="02020603050405020304" pitchFamily="18" charset="0"/>
              </a:rPr>
              <a:t>©</a:t>
            </a:r>
            <a:r>
              <a:rPr lang="cs-CZ" sz="2000" b="1">
                <a:cs typeface="Times New Roman" panose="02020603050405020304" pitchFamily="18" charset="0"/>
              </a:rPr>
              <a:t> Šimek 2005, Šimek and Šimková-Broulová, 2008</a:t>
            </a:r>
            <a:endParaRPr lang="en-US" sz="2000" b="1"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2948" name="Picture 4" descr="REALITA kopi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407025" cy="360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949" name="Picture 5" descr="13021200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1000" y="3657600"/>
            <a:ext cx="4876800" cy="229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950" name="Picture 8" descr="21031200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57200"/>
            <a:ext cx="3962400" cy="264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951" name="Picture 9" descr="půdorys orientac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54"/>
          <a:stretch>
            <a:fillRect/>
          </a:stretch>
        </p:blipFill>
        <p:spPr bwMode="auto">
          <a:xfrm>
            <a:off x="4495800" y="3152775"/>
            <a:ext cx="4419600" cy="370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3972" name="Picture 4" descr="21031200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0" cy="304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3973" name="Picture 5" descr="21061200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0"/>
            <a:ext cx="4572000" cy="304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3974" name="Picture 7" descr="21121200c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76588"/>
            <a:ext cx="5181600" cy="3452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975" name="Text Box 9"/>
          <p:cNvSpPr txBox="1">
            <a:spLocks noChangeArrowheads="1"/>
          </p:cNvSpPr>
          <p:nvPr/>
        </p:nvSpPr>
        <p:spPr bwMode="auto">
          <a:xfrm>
            <a:off x="2955925" y="90488"/>
            <a:ext cx="11287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>
                <a:solidFill>
                  <a:schemeClr val="bg1"/>
                </a:solidFill>
              </a:rPr>
              <a:t>equinox</a:t>
            </a:r>
            <a:r>
              <a:rPr lang="en-US" sz="2000">
                <a:solidFill>
                  <a:schemeClr val="accent2"/>
                </a:solidFill>
              </a:rPr>
              <a:t> </a:t>
            </a:r>
            <a:r>
              <a:rPr lang="cs-CZ" sz="200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83976" name="Text Box 10"/>
          <p:cNvSpPr txBox="1">
            <a:spLocks noChangeArrowheads="1"/>
          </p:cNvSpPr>
          <p:nvPr/>
        </p:nvSpPr>
        <p:spPr bwMode="auto">
          <a:xfrm>
            <a:off x="7070725" y="319088"/>
            <a:ext cx="18859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>
                <a:solidFill>
                  <a:schemeClr val="bg1"/>
                </a:solidFill>
              </a:rPr>
              <a:t>summer solstice</a:t>
            </a:r>
            <a:r>
              <a:rPr lang="en-US" sz="2000">
                <a:solidFill>
                  <a:schemeClr val="accent2"/>
                </a:solidFill>
              </a:rPr>
              <a:t> </a:t>
            </a:r>
            <a:endParaRPr lang="cs-CZ" sz="2000">
              <a:solidFill>
                <a:schemeClr val="accent2"/>
              </a:solidFill>
            </a:endParaRPr>
          </a:p>
        </p:txBody>
      </p:sp>
      <p:sp>
        <p:nvSpPr>
          <p:cNvPr id="83977" name="Text Box 11"/>
          <p:cNvSpPr txBox="1">
            <a:spLocks noChangeArrowheads="1"/>
          </p:cNvSpPr>
          <p:nvPr/>
        </p:nvSpPr>
        <p:spPr bwMode="auto">
          <a:xfrm>
            <a:off x="5927725" y="5195888"/>
            <a:ext cx="17176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/>
              <a:t>winter solstice</a:t>
            </a:r>
            <a:r>
              <a:rPr lang="en-US" sz="2000">
                <a:solidFill>
                  <a:schemeClr val="accent2"/>
                </a:solidFill>
              </a:rPr>
              <a:t> </a:t>
            </a:r>
            <a:endParaRPr lang="cs-CZ" sz="2000">
              <a:solidFill>
                <a:schemeClr val="accent2"/>
              </a:solidFill>
            </a:endParaRPr>
          </a:p>
        </p:txBody>
      </p:sp>
      <p:sp>
        <p:nvSpPr>
          <p:cNvPr id="83978" name="Text Box 12"/>
          <p:cNvSpPr txBox="1">
            <a:spLocks noChangeArrowheads="1"/>
          </p:cNvSpPr>
          <p:nvPr/>
        </p:nvSpPr>
        <p:spPr bwMode="auto">
          <a:xfrm>
            <a:off x="5699125" y="3976688"/>
            <a:ext cx="184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200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4996" name="Picture 4" descr="13021200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638175"/>
            <a:ext cx="8077200" cy="538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2668273" y="6196280"/>
            <a:ext cx="3807453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2000" dirty="0" err="1" smtClean="0"/>
              <a:t>zenith</a:t>
            </a:r>
            <a:r>
              <a:rPr lang="cs-CZ" sz="2000" dirty="0" smtClean="0"/>
              <a:t> </a:t>
            </a:r>
            <a:r>
              <a:rPr lang="cs-CZ" sz="2000" dirty="0" err="1"/>
              <a:t>passes</a:t>
            </a:r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en-US" sz="2000" dirty="0"/>
              <a:t>Feb 13 and Oct 26</a:t>
            </a:r>
            <a:endParaRPr lang="cs-CZ" sz="2000" dirty="0"/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sz="2000" dirty="0"/>
              <a:t> </a:t>
            </a:r>
            <a:endParaRPr lang="cs-CZ" sz="2000" dirty="0"/>
          </a:p>
          <a:p>
            <a:pPr algn="ctr">
              <a:spcBef>
                <a:spcPct val="0"/>
              </a:spcBef>
              <a:buFontTx/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algn="ctr">
              <a:spcBef>
                <a:spcPct val="0"/>
              </a:spcBef>
              <a:buFontTx/>
              <a:buNone/>
            </a:pP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2" name="Picture 4" descr="210612000N0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95600" y="304800"/>
            <a:ext cx="5227638" cy="3487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7043" name="Picture 5" descr="yurac rumi 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"/>
            <a:ext cx="2698750" cy="359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7044" name="Text Box 6"/>
          <p:cNvSpPr txBox="1">
            <a:spLocks noChangeArrowheads="1"/>
          </p:cNvSpPr>
          <p:nvPr/>
        </p:nvSpPr>
        <p:spPr bwMode="auto">
          <a:xfrm>
            <a:off x="228600" y="3717925"/>
            <a:ext cx="3810000" cy="2868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1800" b="1"/>
              <a:t>Along the benches on the southern side of Yurac Rumi,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1800" b="1"/>
              <a:t>the short step is in shadow at noon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1800" b="1"/>
              <a:t> in the winter solstice,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1800" b="1"/>
              <a:t>June 21, and in sunshine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1800" b="1"/>
              <a:t>during the summer solstice,  December 22        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2000"/>
              <a:t> </a:t>
            </a:r>
            <a:r>
              <a:rPr lang="en-US" sz="1800"/>
              <a:t>©  V. Šimek and GEFOS, a.s., CZ, 2005 (measurements and model).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1800"/>
              <a:t>Interpretation  by J. Klokocnik, 2010</a:t>
            </a:r>
            <a:endParaRPr lang="cs-CZ" sz="1800"/>
          </a:p>
        </p:txBody>
      </p:sp>
      <p:pic>
        <p:nvPicPr>
          <p:cNvPr id="87045" name="Picture 7" descr="2112120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31" b="8298"/>
          <a:stretch>
            <a:fillRect/>
          </a:stretch>
        </p:blipFill>
        <p:spPr bwMode="auto">
          <a:xfrm>
            <a:off x="3962400" y="3602038"/>
            <a:ext cx="6113463" cy="317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7046" name="Line 8"/>
          <p:cNvSpPr>
            <a:spLocks noChangeShapeType="1"/>
          </p:cNvSpPr>
          <p:nvPr/>
        </p:nvSpPr>
        <p:spPr bwMode="auto">
          <a:xfrm flipV="1">
            <a:off x="2971800" y="2133600"/>
            <a:ext cx="2438400" cy="2438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7047" name="Line 9"/>
          <p:cNvSpPr>
            <a:spLocks noChangeShapeType="1"/>
          </p:cNvSpPr>
          <p:nvPr/>
        </p:nvSpPr>
        <p:spPr bwMode="auto">
          <a:xfrm>
            <a:off x="762000" y="1524000"/>
            <a:ext cx="44196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7048" name="Line 10"/>
          <p:cNvSpPr>
            <a:spLocks noChangeShapeType="1"/>
          </p:cNvSpPr>
          <p:nvPr/>
        </p:nvSpPr>
        <p:spPr bwMode="auto">
          <a:xfrm flipV="1">
            <a:off x="2743200" y="5181600"/>
            <a:ext cx="41148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87049" name="Picture 11" descr="půdorys orientace"/>
          <p:cNvPicPr>
            <a:picLocks noGrp="1" noChangeAspect="1" noChangeArrowheads="1"/>
          </p:cNvPicPr>
          <p:nvPr>
            <p:ph type="title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54"/>
          <a:stretch>
            <a:fillRect/>
          </a:stretch>
        </p:blipFill>
        <p:spPr>
          <a:xfrm>
            <a:off x="7467600" y="0"/>
            <a:ext cx="1905000" cy="15335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8068" name="Picture 4" descr="Ollana_GE_2011_vy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1060450"/>
            <a:ext cx="6451600" cy="572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5029200" y="228600"/>
            <a:ext cx="36814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 b="1">
                <a:solidFill>
                  <a:schemeClr val="bg1"/>
                </a:solidFill>
              </a:rPr>
              <a:t>Ollantaytambo nad Urubambou</a:t>
            </a:r>
            <a:endParaRPr lang="cs-CZ" sz="2000" b="1">
              <a:solidFill>
                <a:schemeClr val="bg1"/>
              </a:solidFill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52388" y="771525"/>
            <a:ext cx="5129212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1600" b="1">
                <a:solidFill>
                  <a:schemeClr val="bg1"/>
                </a:solidFill>
              </a:rPr>
              <a:t>Ollantaytambo</a:t>
            </a:r>
            <a:r>
              <a:rPr lang="cs-CZ" sz="1600">
                <a:solidFill>
                  <a:schemeClr val="bg1"/>
                </a:solidFill>
              </a:rPr>
              <a:t> is a town and an </a:t>
            </a:r>
            <a:r>
              <a:rPr lang="cs-CZ" sz="1600">
                <a:solidFill>
                  <a:schemeClr val="bg1"/>
                </a:solidFill>
                <a:hlinkClick r:id="rId3" tooltip="Inca"/>
              </a:rPr>
              <a:t>Inca</a:t>
            </a:r>
            <a:r>
              <a:rPr lang="cs-CZ" sz="1600">
                <a:solidFill>
                  <a:schemeClr val="bg1"/>
                </a:solidFill>
              </a:rPr>
              <a:t> archaeological site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in southern </a:t>
            </a:r>
            <a:r>
              <a:rPr lang="cs-CZ" sz="1600">
                <a:solidFill>
                  <a:schemeClr val="bg1"/>
                </a:solidFill>
                <a:hlinkClick r:id="rId4" tooltip="Peru"/>
              </a:rPr>
              <a:t>Peru</a:t>
            </a:r>
            <a:r>
              <a:rPr lang="cs-CZ" sz="1600">
                <a:solidFill>
                  <a:schemeClr val="bg1"/>
                </a:solidFill>
              </a:rPr>
              <a:t> some 60 kilometers northwest of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the city of </a:t>
            </a:r>
            <a:r>
              <a:rPr lang="cs-CZ" sz="1600">
                <a:solidFill>
                  <a:schemeClr val="bg1"/>
                </a:solidFill>
                <a:hlinkClick r:id="rId5" tooltip="Cusco"/>
              </a:rPr>
              <a:t>Cusco</a:t>
            </a:r>
            <a:r>
              <a:rPr lang="cs-CZ" sz="1600">
                <a:solidFill>
                  <a:schemeClr val="bg1"/>
                </a:solidFill>
              </a:rPr>
              <a:t>. It is located at an altitude of 2,792 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above sea level in the district of </a:t>
            </a:r>
            <a:r>
              <a:rPr lang="cs-CZ" sz="1600">
                <a:solidFill>
                  <a:schemeClr val="bg1"/>
                </a:solidFill>
                <a:hlinkClick r:id="rId6" tooltip="Ollantaytambo District"/>
              </a:rPr>
              <a:t>Ollantaytambo</a:t>
            </a:r>
            <a:r>
              <a:rPr lang="cs-CZ" sz="1600">
                <a:solidFill>
                  <a:schemeClr val="bg1"/>
                </a:solidFill>
              </a:rPr>
              <a:t>,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  <a:hlinkClick r:id="rId7" tooltip="Urubamba Province"/>
              </a:rPr>
              <a:t>province of Urubamba</a:t>
            </a:r>
            <a:r>
              <a:rPr lang="cs-CZ" sz="1600">
                <a:solidFill>
                  <a:schemeClr val="bg1"/>
                </a:solidFill>
              </a:rPr>
              <a:t>, </a:t>
            </a:r>
            <a:r>
              <a:rPr lang="cs-CZ" sz="1600">
                <a:solidFill>
                  <a:schemeClr val="bg1"/>
                </a:solidFill>
                <a:hlinkClick r:id="rId8" tooltip="Cusco region"/>
              </a:rPr>
              <a:t>Cusco region</a:t>
            </a:r>
            <a:r>
              <a:rPr lang="cs-CZ" sz="1600">
                <a:solidFill>
                  <a:schemeClr val="bg1"/>
                </a:solidFill>
              </a:rPr>
              <a:t>.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During the </a:t>
            </a:r>
            <a:r>
              <a:rPr lang="cs-CZ" sz="1600">
                <a:solidFill>
                  <a:schemeClr val="bg1"/>
                </a:solidFill>
                <a:hlinkClick r:id="rId9" tooltip="Inca Empire"/>
              </a:rPr>
              <a:t>Inca Empire</a:t>
            </a:r>
            <a:r>
              <a:rPr lang="cs-CZ" sz="1600">
                <a:solidFill>
                  <a:schemeClr val="bg1"/>
                </a:solidFill>
              </a:rPr>
              <a:t>, Ollantaytambo was the royal estate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of Emperor </a:t>
            </a:r>
            <a:r>
              <a:rPr lang="cs-CZ" sz="1600">
                <a:solidFill>
                  <a:schemeClr val="bg1"/>
                </a:solidFill>
                <a:hlinkClick r:id="rId10" tooltip="Pachacuti"/>
              </a:rPr>
              <a:t>Pachacuti</a:t>
            </a:r>
            <a:r>
              <a:rPr lang="cs-CZ" sz="1600">
                <a:solidFill>
                  <a:schemeClr val="bg1"/>
                </a:solidFill>
              </a:rPr>
              <a:t> who conquered the region,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 built the town and a ceremonial center. </a:t>
            </a:r>
          </a:p>
        </p:txBody>
      </p:sp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9092" name="Picture 4" descr="2011_0127045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38800" cy="422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9093" name="Picture 6" descr="2011_0127046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3848100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9094" name="Picture 7" descr="2011_0127046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857250"/>
            <a:ext cx="3886200" cy="291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9095" name="Picture 8" descr="2011_0127046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848100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9096" name="Text Box 9"/>
          <p:cNvSpPr txBox="1">
            <a:spLocks noChangeArrowheads="1"/>
          </p:cNvSpPr>
          <p:nvPr/>
        </p:nvSpPr>
        <p:spPr bwMode="auto">
          <a:xfrm>
            <a:off x="152400" y="5181600"/>
            <a:ext cx="14303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>
                <a:solidFill>
                  <a:schemeClr val="accent2"/>
                </a:solidFill>
                <a:cs typeface="Times New Roman" panose="02020603050405020304" pitchFamily="18" charset="0"/>
              </a:rPr>
              <a:t>© JK a DL,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2000">
                <a:solidFill>
                  <a:schemeClr val="accent2"/>
                </a:solidFill>
                <a:cs typeface="Times New Roman" panose="02020603050405020304" pitchFamily="18" charset="0"/>
              </a:rPr>
              <a:t>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0115" name="Picture 4" descr="P1124756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54864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0116" name="Picture 5" descr="P113476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766"/>
          <a:stretch>
            <a:fillRect/>
          </a:stretch>
        </p:blipFill>
        <p:spPr bwMode="auto">
          <a:xfrm>
            <a:off x="4783138" y="2133600"/>
            <a:ext cx="4360862" cy="453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0117" name="Picture 6" descr="2011_0127053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3505200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0118" name="Text Box 7"/>
          <p:cNvSpPr txBox="1">
            <a:spLocks noChangeArrowheads="1"/>
          </p:cNvSpPr>
          <p:nvPr/>
        </p:nvSpPr>
        <p:spPr bwMode="auto">
          <a:xfrm>
            <a:off x="5943600" y="381000"/>
            <a:ext cx="2703513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 b="1"/>
              <a:t>Temple of the Sun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2000" b="1"/>
              <a:t>(Wall of six monoliths),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2000" b="1"/>
              <a:t>Ollana</a:t>
            </a:r>
            <a:endParaRPr lang="cs-CZ" sz="2000" b="1"/>
          </a:p>
        </p:txBody>
      </p:sp>
      <p:sp>
        <p:nvSpPr>
          <p:cNvPr id="90119" name="Rectangle 8"/>
          <p:cNvSpPr>
            <a:spLocks noChangeArrowheads="1"/>
          </p:cNvSpPr>
          <p:nvPr/>
        </p:nvSpPr>
        <p:spPr bwMode="auto">
          <a:xfrm>
            <a:off x="6934200" y="6324600"/>
            <a:ext cx="3429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 b="1"/>
              <a:t>© JK a DL, 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1139" name="Picture 7" descr="Ollana-novy-profil-2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76400" y="3505200"/>
            <a:ext cx="5791200" cy="3206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1140" name="Picture 8" descr="prehledk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152400"/>
            <a:ext cx="5181600" cy="319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2163" name="Picture 4" descr="Inticcahuarina2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3400" y="457200"/>
            <a:ext cx="4079875" cy="5562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164" name="Picture 5" descr="Inticcahuarina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457200"/>
            <a:ext cx="3838575" cy="560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65" name="Text Box 6"/>
          <p:cNvSpPr txBox="1">
            <a:spLocks noChangeArrowheads="1"/>
          </p:cNvSpPr>
          <p:nvPr/>
        </p:nvSpPr>
        <p:spPr bwMode="auto">
          <a:xfrm>
            <a:off x="990600" y="6019800"/>
            <a:ext cx="70786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 b="1"/>
              <a:t>Inticcahuarina, Incamisama (or Altar), Ollantaytambo (Ollana)</a:t>
            </a:r>
            <a:endParaRPr lang="cs-CZ" sz="2000" b="1"/>
          </a:p>
        </p:txBody>
      </p:sp>
      <p:sp>
        <p:nvSpPr>
          <p:cNvPr id="92166" name="Line 7"/>
          <p:cNvSpPr>
            <a:spLocks noChangeShapeType="1"/>
          </p:cNvSpPr>
          <p:nvPr/>
        </p:nvSpPr>
        <p:spPr bwMode="auto">
          <a:xfrm flipV="1">
            <a:off x="457200" y="42672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167" name="Text Box 8"/>
          <p:cNvSpPr txBox="1">
            <a:spLocks noChangeArrowheads="1"/>
          </p:cNvSpPr>
          <p:nvPr/>
        </p:nvSpPr>
        <p:spPr bwMode="auto">
          <a:xfrm>
            <a:off x="6969125" y="6477000"/>
            <a:ext cx="15652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1400">
                <a:cs typeface="Times New Roman" panose="02020603050405020304" pitchFamily="18" charset="0"/>
              </a:rPr>
              <a:t>© D.Johnson,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3187" name="Picture 6" descr="2011_01270460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371600"/>
            <a:ext cx="54864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3188" name="Picture 7" descr="P113476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20" t="16096" r="40643" b="26828"/>
          <a:stretch>
            <a:fillRect/>
          </a:stretch>
        </p:blipFill>
        <p:spPr bwMode="auto">
          <a:xfrm>
            <a:off x="5943600" y="304800"/>
            <a:ext cx="2571750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3189" name="Picture 8" descr="2011_0127045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175" y="3352800"/>
            <a:ext cx="3552825" cy="2665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3190" name="Text Box 9"/>
          <p:cNvSpPr txBox="1">
            <a:spLocks noChangeArrowheads="1"/>
          </p:cNvSpPr>
          <p:nvPr/>
        </p:nvSpPr>
        <p:spPr bwMode="auto">
          <a:xfrm>
            <a:off x="6248400" y="6248400"/>
            <a:ext cx="2438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 b="1">
                <a:solidFill>
                  <a:schemeClr val="accent2"/>
                </a:solidFill>
              </a:rPr>
              <a:t>Temple of water</a:t>
            </a:r>
            <a:endParaRPr lang="cs-CZ" sz="2000" b="1">
              <a:solidFill>
                <a:schemeClr val="accent2"/>
              </a:solidFill>
            </a:endParaRPr>
          </a:p>
        </p:txBody>
      </p:sp>
      <p:sp>
        <p:nvSpPr>
          <p:cNvPr id="93191" name="Line 10"/>
          <p:cNvSpPr>
            <a:spLocks noChangeShapeType="1"/>
          </p:cNvSpPr>
          <p:nvPr/>
        </p:nvSpPr>
        <p:spPr bwMode="auto">
          <a:xfrm flipH="1">
            <a:off x="2971800" y="2362200"/>
            <a:ext cx="381000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3192" name="Line 11"/>
          <p:cNvSpPr>
            <a:spLocks noChangeShapeType="1"/>
          </p:cNvSpPr>
          <p:nvPr/>
        </p:nvSpPr>
        <p:spPr bwMode="auto">
          <a:xfrm flipH="1">
            <a:off x="7162800" y="1447800"/>
            <a:ext cx="228600" cy="213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3193" name="Text Box 12"/>
          <p:cNvSpPr txBox="1">
            <a:spLocks noChangeArrowheads="1"/>
          </p:cNvSpPr>
          <p:nvPr/>
        </p:nvSpPr>
        <p:spPr bwMode="auto">
          <a:xfrm>
            <a:off x="304800" y="6229350"/>
            <a:ext cx="1458913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1400" b="1"/>
              <a:t>© JK a DL, 2011</a:t>
            </a:r>
          </a:p>
          <a:p>
            <a:pPr>
              <a:spcBef>
                <a:spcPct val="0"/>
              </a:spcBef>
              <a:buFontTx/>
              <a:buNone/>
            </a:pPr>
            <a:endParaRPr lang="cs-CZ" sz="200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4211" name="Picture 4" descr="Ollana-zapad-Slunce-21-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8188" y="990600"/>
            <a:ext cx="4138612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4212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4213" name="Picture 6" descr="2011_012705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33400" y="1238250"/>
            <a:ext cx="4953000" cy="371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3124200" y="228600"/>
            <a:ext cx="7772400" cy="1143000"/>
          </a:xfrm>
        </p:spPr>
        <p:txBody>
          <a:bodyPr/>
          <a:lstStyle/>
          <a:p>
            <a:r>
              <a:rPr lang="en-US" sz="1800" smtClean="0"/>
              <a:t/>
            </a:r>
            <a:br>
              <a:rPr lang="en-US" sz="1800" smtClean="0"/>
            </a:br>
            <a:r>
              <a:rPr lang="en-US" sz="1800" smtClean="0">
                <a:solidFill>
                  <a:schemeClr val="bg1"/>
                </a:solidFill>
              </a:rPr>
              <a:t>Rise of Pleiades,</a:t>
            </a:r>
            <a:br>
              <a:rPr lang="en-US" sz="1800" smtClean="0">
                <a:solidFill>
                  <a:schemeClr val="bg1"/>
                </a:solidFill>
              </a:rPr>
            </a:br>
            <a:r>
              <a:rPr lang="en-US" sz="1800" smtClean="0">
                <a:solidFill>
                  <a:schemeClr val="bg1"/>
                </a:solidFill>
              </a:rPr>
              <a:t>behind the Inca face,</a:t>
            </a:r>
            <a:br>
              <a:rPr lang="en-US" sz="1800" smtClean="0">
                <a:solidFill>
                  <a:schemeClr val="bg1"/>
                </a:solidFill>
              </a:rPr>
            </a:br>
            <a:r>
              <a:rPr lang="en-US" sz="1800" smtClean="0">
                <a:solidFill>
                  <a:schemeClr val="bg1"/>
                </a:solidFill>
              </a:rPr>
              <a:t>Ollana, </a:t>
            </a:r>
            <a:br>
              <a:rPr lang="en-US" sz="1800" smtClean="0">
                <a:solidFill>
                  <a:schemeClr val="bg1"/>
                </a:solidFill>
              </a:rPr>
            </a:br>
            <a:r>
              <a:rPr lang="en-US" sz="1800" smtClean="0">
                <a:solidFill>
                  <a:schemeClr val="bg1"/>
                </a:solidFill>
              </a:rPr>
              <a:t>photo reproduced from</a:t>
            </a:r>
            <a:br>
              <a:rPr lang="en-US" sz="1800" smtClean="0">
                <a:solidFill>
                  <a:schemeClr val="bg1"/>
                </a:solidFill>
              </a:rPr>
            </a:br>
            <a:r>
              <a:rPr lang="en-US" sz="1800" smtClean="0">
                <a:solidFill>
                  <a:schemeClr val="bg1"/>
                </a:solidFill>
              </a:rPr>
              <a:t>Salazar and Salazar, 2005</a:t>
            </a:r>
            <a:endParaRPr lang="cs-CZ" sz="1800" smtClean="0">
              <a:solidFill>
                <a:schemeClr val="bg1"/>
              </a:solidFill>
            </a:endParaRPr>
          </a:p>
        </p:txBody>
      </p:sp>
      <p:pic>
        <p:nvPicPr>
          <p:cNvPr id="95235" name="Picture 4" descr="plejady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800" y="-228600"/>
            <a:ext cx="5029200" cy="6705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5236" name="Picture 6" descr="Ollana-novy-profil-plejad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01"/>
          <a:stretch>
            <a:fillRect/>
          </a:stretch>
        </p:blipFill>
        <p:spPr bwMode="auto">
          <a:xfrm>
            <a:off x="3505200" y="2514600"/>
            <a:ext cx="5334000" cy="311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8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867400" cy="375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59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7300" y="3402013"/>
            <a:ext cx="535305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6260" name="TextovéPole 2"/>
          <p:cNvSpPr txBox="1">
            <a:spLocks noChangeArrowheads="1"/>
          </p:cNvSpPr>
          <p:nvPr/>
        </p:nvSpPr>
        <p:spPr bwMode="auto">
          <a:xfrm>
            <a:off x="114300" y="4116239"/>
            <a:ext cx="3568700" cy="224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000" dirty="0"/>
              <a:t>Zobecnění vzorce pro</a:t>
            </a:r>
            <a:r>
              <a:rPr lang="en-US" sz="2000" dirty="0"/>
              <a:t> </a:t>
            </a:r>
            <a:r>
              <a:rPr lang="en-US" sz="2000" i="1" dirty="0"/>
              <a:t>A</a:t>
            </a:r>
            <a:r>
              <a:rPr lang="en-US" sz="2000" dirty="0"/>
              <a:t> pro</a:t>
            </a:r>
            <a:endParaRPr lang="cs-CZ" sz="2000" dirty="0"/>
          </a:p>
          <a:p>
            <a:pPr>
              <a:spcBef>
                <a:spcPct val="0"/>
              </a:spcBef>
              <a:buFontTx/>
              <a:buNone/>
            </a:pPr>
            <a:r>
              <a:rPr lang="cs-CZ" sz="2000" dirty="0"/>
              <a:t>reálný terén v horách, výška východu/západu Slunce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2000" i="1" dirty="0"/>
              <a:t>h</a:t>
            </a:r>
            <a:r>
              <a:rPr lang="cs-CZ" sz="2000" dirty="0"/>
              <a:t> </a:t>
            </a:r>
            <a:r>
              <a:rPr lang="en-US" sz="2000" dirty="0"/>
              <a:t>[</a:t>
            </a:r>
            <a:r>
              <a:rPr lang="cs-CZ" sz="2000" dirty="0"/>
              <a:t>stupňů</a:t>
            </a:r>
            <a:r>
              <a:rPr lang="en-US" sz="2000" dirty="0"/>
              <a:t>]</a:t>
            </a:r>
            <a:r>
              <a:rPr lang="cs-CZ" sz="2000" dirty="0"/>
              <a:t>:</a:t>
            </a:r>
          </a:p>
          <a:p>
            <a:pPr>
              <a:spcBef>
                <a:spcPct val="0"/>
              </a:spcBef>
              <a:buNone/>
            </a:pPr>
            <a:r>
              <a:rPr lang="cs-CZ" altLang="cs-CZ" sz="2000" dirty="0"/>
              <a:t>cos </a:t>
            </a:r>
            <a:r>
              <a:rPr lang="cs-CZ" altLang="cs-CZ" sz="2000" dirty="0" smtClean="0"/>
              <a:t>A=(−</a:t>
            </a:r>
            <a:r>
              <a:rPr lang="cs-CZ" altLang="cs-CZ" sz="2000" dirty="0"/>
              <a:t>sin </a:t>
            </a:r>
            <a:r>
              <a:rPr lang="el-GR" altLang="cs-CZ" sz="2000" dirty="0" smtClean="0"/>
              <a:t>δ</a:t>
            </a:r>
            <a:r>
              <a:rPr lang="cs-CZ" altLang="cs-CZ" sz="2000" dirty="0" smtClean="0"/>
              <a:t>−cos z sin </a:t>
            </a:r>
            <a:r>
              <a:rPr lang="el-GR" altLang="cs-CZ" sz="2000" dirty="0" smtClean="0"/>
              <a:t>φ</a:t>
            </a:r>
            <a:r>
              <a:rPr lang="cs-CZ" altLang="cs-CZ" sz="2000" dirty="0" smtClean="0"/>
              <a:t>)</a:t>
            </a:r>
          </a:p>
          <a:p>
            <a:pPr>
              <a:spcBef>
                <a:spcPct val="0"/>
              </a:spcBef>
              <a:buNone/>
            </a:pPr>
            <a:r>
              <a:rPr lang="cs-CZ" altLang="cs-CZ" sz="2000" dirty="0"/>
              <a:t> </a:t>
            </a:r>
            <a:r>
              <a:rPr lang="cs-CZ" altLang="cs-CZ" sz="2000" dirty="0" smtClean="0"/>
              <a:t>           </a:t>
            </a:r>
            <a:r>
              <a:rPr lang="en-US" altLang="cs-CZ" sz="2000" dirty="0" smtClean="0"/>
              <a:t>/</a:t>
            </a:r>
            <a:r>
              <a:rPr lang="cs-CZ" altLang="cs-CZ" sz="2000" dirty="0" smtClean="0"/>
              <a:t>cos </a:t>
            </a:r>
            <a:r>
              <a:rPr lang="el-GR" altLang="cs-CZ" sz="2000" dirty="0" smtClean="0"/>
              <a:t>φ</a:t>
            </a:r>
            <a:r>
              <a:rPr lang="cs-CZ" altLang="cs-CZ" sz="2000" dirty="0" smtClean="0"/>
              <a:t> sin z,</a:t>
            </a:r>
            <a:endParaRPr lang="cs-CZ" sz="2000" dirty="0"/>
          </a:p>
          <a:p>
            <a:pPr>
              <a:spcBef>
                <a:spcPct val="0"/>
              </a:spcBef>
              <a:buFontTx/>
              <a:buNone/>
            </a:pPr>
            <a:r>
              <a:rPr lang="cs-CZ" sz="2000" dirty="0" smtClean="0"/>
              <a:t>z= 90-h</a:t>
            </a:r>
            <a:endParaRPr lang="cs-CZ" sz="2000" dirty="0"/>
          </a:p>
        </p:txBody>
      </p:sp>
      <p:sp>
        <p:nvSpPr>
          <p:cNvPr id="96261" name="TextovéPole 3"/>
          <p:cNvSpPr txBox="1">
            <a:spLocks noChangeArrowheads="1"/>
          </p:cNvSpPr>
          <p:nvPr/>
        </p:nvSpPr>
        <p:spPr bwMode="auto">
          <a:xfrm>
            <a:off x="6124575" y="152400"/>
            <a:ext cx="27495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2000" b="1" dirty="0">
                <a:solidFill>
                  <a:schemeClr val="accent2"/>
                </a:solidFill>
              </a:rPr>
              <a:t> </a:t>
            </a:r>
            <a:endParaRPr lang="cs-CZ" sz="20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Nadpis 1"/>
          <p:cNvSpPr>
            <a:spLocks noGrp="1"/>
          </p:cNvSpPr>
          <p:nvPr>
            <p:ph type="title"/>
          </p:nvPr>
        </p:nvSpPr>
        <p:spPr>
          <a:xfrm>
            <a:off x="5786438" y="1455738"/>
            <a:ext cx="9623425" cy="1497012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97283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37550" y="11938000"/>
            <a:ext cx="3471863" cy="2170113"/>
          </a:xfrm>
        </p:spPr>
      </p:pic>
      <p:pic>
        <p:nvPicPr>
          <p:cNvPr id="97284" name="Picture 2" descr="pyramida_western_slop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2075" y="3365500"/>
            <a:ext cx="6080125" cy="349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285" name="Picture 3" descr="profile_pyramida_summer_soltic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050" y="3727450"/>
            <a:ext cx="3155950" cy="259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286" name="Picture 4" descr="profil_from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850900"/>
            <a:ext cx="3868738" cy="1747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287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9725" y="0"/>
            <a:ext cx="5292725" cy="330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-2438400" y="-6400800"/>
            <a:ext cx="9448800" cy="1352359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638800" y="457200"/>
            <a:ext cx="3076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tx1"/>
                </a:solidFill>
              </a:rPr>
              <a:t>Coricancha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Cusco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31162" y="4953000"/>
            <a:ext cx="38349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construction of the complex </a:t>
            </a:r>
            <a:endParaRPr lang="en-US" dirty="0" smtClean="0"/>
          </a:p>
          <a:p>
            <a:r>
              <a:rPr lang="en-US" dirty="0" smtClean="0"/>
              <a:t>is </a:t>
            </a:r>
            <a:r>
              <a:rPr lang="en-US" dirty="0"/>
              <a:t>commonly attributed to </a:t>
            </a:r>
            <a:endParaRPr lang="en-US" dirty="0" smtClean="0"/>
          </a:p>
          <a:p>
            <a:r>
              <a:rPr lang="en-US" dirty="0" err="1" smtClean="0"/>
              <a:t>Pachacuti</a:t>
            </a:r>
            <a:r>
              <a:rPr lang="en-US" dirty="0" smtClean="0"/>
              <a:t> </a:t>
            </a:r>
            <a:r>
              <a:rPr lang="en-US" dirty="0"/>
              <a:t>Inca </a:t>
            </a:r>
            <a:r>
              <a:rPr lang="en-US" dirty="0" err="1"/>
              <a:t>Yupanqui</a:t>
            </a:r>
            <a:r>
              <a:rPr lang="en-US" dirty="0" smtClean="0"/>
              <a:t>,</a:t>
            </a:r>
          </a:p>
          <a:p>
            <a:r>
              <a:rPr lang="en-US" dirty="0" smtClean="0"/>
              <a:t>the </a:t>
            </a:r>
            <a:r>
              <a:rPr lang="en-US" dirty="0"/>
              <a:t>10th Inca ruler (1438-1471 </a:t>
            </a:r>
            <a:r>
              <a:rPr lang="en-US" dirty="0" smtClean="0"/>
              <a:t>AD)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1441" y="1905000"/>
            <a:ext cx="32512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03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2000" y="6096000"/>
            <a:ext cx="73152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chemeClr val="tx1"/>
                </a:solidFill>
              </a:rPr>
              <a:t>the historic capital of the </a:t>
            </a:r>
            <a:r>
              <a:rPr lang="en-US" sz="1800" dirty="0">
                <a:solidFill>
                  <a:schemeClr val="tx1"/>
                </a:solidFill>
                <a:hlinkClick r:id="rId2" tooltip="Inca Empire"/>
              </a:rPr>
              <a:t>Inca Empire</a:t>
            </a:r>
            <a:r>
              <a:rPr lang="en-US" sz="1800" dirty="0">
                <a:solidFill>
                  <a:schemeClr val="tx1"/>
                </a:solidFill>
              </a:rPr>
              <a:t>. Sections were first built by the </a:t>
            </a:r>
            <a:r>
              <a:rPr lang="en-US" sz="1800" dirty="0">
                <a:solidFill>
                  <a:schemeClr val="tx1"/>
                </a:solidFill>
                <a:hlinkClick r:id="rId3" tooltip="Killke culture"/>
              </a:rPr>
              <a:t>Killke culture</a:t>
            </a:r>
            <a:r>
              <a:rPr lang="en-US" sz="1800" dirty="0">
                <a:solidFill>
                  <a:schemeClr val="tx1"/>
                </a:solidFill>
              </a:rPr>
              <a:t> about 1100</a:t>
            </a: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000" y="1752600"/>
            <a:ext cx="5080000" cy="381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00" y="3048000"/>
            <a:ext cx="3860800" cy="289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67" y="76200"/>
            <a:ext cx="3860800" cy="2895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62600" y="990600"/>
            <a:ext cx="21531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Sacsayhuaman</a:t>
            </a:r>
          </a:p>
          <a:p>
            <a:r>
              <a:rPr lang="en-US" dirty="0" err="1" smtClean="0"/>
              <a:t>Saksaywaman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172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8308" name="Picture 4" descr="Trujillo_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60" y="-41275"/>
            <a:ext cx="7810500" cy="689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8309" name="Line 5"/>
          <p:cNvSpPr>
            <a:spLocks noChangeShapeType="1"/>
          </p:cNvSpPr>
          <p:nvPr/>
        </p:nvSpPr>
        <p:spPr bwMode="auto">
          <a:xfrm flipV="1">
            <a:off x="1981200" y="2590800"/>
            <a:ext cx="17526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8310" name="Line 6"/>
          <p:cNvSpPr>
            <a:spLocks noChangeShapeType="1"/>
          </p:cNvSpPr>
          <p:nvPr/>
        </p:nvSpPr>
        <p:spPr bwMode="auto">
          <a:xfrm flipV="1">
            <a:off x="2438400" y="3429000"/>
            <a:ext cx="40386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914400" y="4876800"/>
            <a:ext cx="5065713" cy="830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The </a:t>
            </a:r>
            <a:r>
              <a:rPr lang="cs-CZ" sz="1600" b="1">
                <a:solidFill>
                  <a:schemeClr val="bg1"/>
                </a:solidFill>
              </a:rPr>
              <a:t>Moche</a:t>
            </a:r>
            <a:r>
              <a:rPr lang="cs-CZ" sz="1600">
                <a:solidFill>
                  <a:schemeClr val="bg1"/>
                </a:solidFill>
              </a:rPr>
              <a:t> civilization (alternatively, the Mochica culture,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 Early </a:t>
            </a:r>
            <a:r>
              <a:rPr lang="cs-CZ" sz="1600">
                <a:solidFill>
                  <a:schemeClr val="bg1"/>
                </a:solidFill>
                <a:hlinkClick r:id="rId3" tooltip="Chimu"/>
              </a:rPr>
              <a:t>Chimu</a:t>
            </a:r>
            <a:r>
              <a:rPr lang="cs-CZ" sz="1600">
                <a:solidFill>
                  <a:schemeClr val="bg1"/>
                </a:solidFill>
              </a:rPr>
              <a:t>, Pre-Chimu, Proto-Chimu, etc.) flourished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600">
                <a:solidFill>
                  <a:schemeClr val="bg1"/>
                </a:solidFill>
              </a:rPr>
              <a:t>in northern </a:t>
            </a:r>
            <a:r>
              <a:rPr lang="cs-CZ" sz="1600">
                <a:solidFill>
                  <a:schemeClr val="bg1"/>
                </a:solidFill>
                <a:hlinkClick r:id="rId4" tooltip="Peru"/>
              </a:rPr>
              <a:t>Peru</a:t>
            </a:r>
            <a:r>
              <a:rPr lang="cs-CZ" sz="1600">
                <a:solidFill>
                  <a:schemeClr val="bg1"/>
                </a:solidFill>
              </a:rPr>
              <a:t> from about 100 AD to 800 AD </a:t>
            </a: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25400" y="471924"/>
            <a:ext cx="5295039" cy="2154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1600" b="1" dirty="0">
                <a:solidFill>
                  <a:schemeClr val="bg1"/>
                </a:solidFill>
              </a:rPr>
              <a:t>                </a:t>
            </a:r>
            <a:r>
              <a:rPr lang="cs-CZ" sz="1600" b="1" dirty="0">
                <a:solidFill>
                  <a:schemeClr val="bg1"/>
                </a:solidFill>
              </a:rPr>
              <a:t>                                                 </a:t>
            </a:r>
            <a:r>
              <a:rPr lang="en-US" sz="1600" b="1" dirty="0">
                <a:solidFill>
                  <a:schemeClr val="bg1"/>
                </a:solidFill>
              </a:rPr>
              <a:t>              </a:t>
            </a:r>
            <a:r>
              <a:rPr lang="cs-CZ" sz="1600" b="1" dirty="0" err="1">
                <a:solidFill>
                  <a:srgbClr val="FF0000"/>
                </a:solidFill>
              </a:rPr>
              <a:t>Chan</a:t>
            </a:r>
            <a:r>
              <a:rPr lang="cs-CZ" sz="1600" b="1" dirty="0">
                <a:solidFill>
                  <a:srgbClr val="FF0000"/>
                </a:solidFill>
              </a:rPr>
              <a:t> </a:t>
            </a:r>
            <a:r>
              <a:rPr lang="cs-CZ" sz="1600" b="1" dirty="0" err="1">
                <a:solidFill>
                  <a:srgbClr val="FF0000"/>
                </a:solidFill>
              </a:rPr>
              <a:t>Chan</a:t>
            </a:r>
            <a:r>
              <a:rPr lang="cs-CZ" sz="1600" dirty="0">
                <a:solidFill>
                  <a:srgbClr val="FF0000"/>
                </a:solidFill>
              </a:rPr>
              <a:t>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200" b="1" dirty="0">
                <a:solidFill>
                  <a:schemeClr val="bg1"/>
                </a:solidFill>
              </a:rPr>
              <a:t>Toto první předkolumbovské město založil podle legendy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000" b="1" dirty="0">
                <a:solidFill>
                  <a:schemeClr val="bg1"/>
                </a:solidFill>
              </a:rPr>
              <a:t>bůh </a:t>
            </a:r>
            <a:r>
              <a:rPr lang="cs-CZ" sz="1000" b="1" dirty="0" err="1">
                <a:solidFill>
                  <a:schemeClr val="bg1"/>
                </a:solidFill>
                <a:hlinkClick r:id="rId5" tooltip="Naymlap (stránka neexistuje)"/>
              </a:rPr>
              <a:t>Naymlap</a:t>
            </a:r>
            <a:r>
              <a:rPr lang="cs-CZ" sz="1000" b="1" dirty="0">
                <a:solidFill>
                  <a:schemeClr val="bg1"/>
                </a:solidFill>
              </a:rPr>
              <a:t>, přicházející z oceánu. Kdysi bylo pokryto zlatem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000" b="1" dirty="0">
                <a:solidFill>
                  <a:schemeClr val="bg1"/>
                </a:solidFill>
              </a:rPr>
              <a:t>a překrásně zdobené. </a:t>
            </a:r>
            <a:r>
              <a:rPr lang="cs-CZ" sz="1000" b="1" dirty="0" err="1">
                <a:solidFill>
                  <a:schemeClr val="bg1"/>
                </a:solidFill>
              </a:rPr>
              <a:t>Chan</a:t>
            </a:r>
            <a:r>
              <a:rPr lang="cs-CZ" sz="1000" b="1" dirty="0">
                <a:solidFill>
                  <a:schemeClr val="bg1"/>
                </a:solidFill>
              </a:rPr>
              <a:t> </a:t>
            </a:r>
            <a:r>
              <a:rPr lang="cs-CZ" sz="1000" b="1" dirty="0" err="1">
                <a:solidFill>
                  <a:schemeClr val="bg1"/>
                </a:solidFill>
              </a:rPr>
              <a:t>Chan</a:t>
            </a:r>
            <a:r>
              <a:rPr lang="cs-CZ" sz="1000" b="1" dirty="0">
                <a:solidFill>
                  <a:schemeClr val="bg1"/>
                </a:solidFill>
              </a:rPr>
              <a:t> bylo vybudováno neznámým národem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000" b="1" dirty="0">
                <a:solidFill>
                  <a:schemeClr val="bg1"/>
                </a:solidFill>
              </a:rPr>
              <a:t>kolem roku 900 n. l. . Poté přibližně kolem roku 1300 n. l. se stalo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000" b="1" dirty="0">
                <a:solidFill>
                  <a:schemeClr val="bg1"/>
                </a:solidFill>
              </a:rPr>
              <a:t>hlavním městem </a:t>
            </a:r>
            <a:r>
              <a:rPr lang="cs-CZ" sz="1000" b="1" dirty="0" err="1">
                <a:solidFill>
                  <a:schemeClr val="bg1"/>
                </a:solidFill>
              </a:rPr>
              <a:t>Chímunské</a:t>
            </a:r>
            <a:r>
              <a:rPr lang="cs-CZ" sz="1000" b="1" dirty="0">
                <a:solidFill>
                  <a:schemeClr val="bg1"/>
                </a:solidFill>
              </a:rPr>
              <a:t> říše. Ta se rozpínala podél pobřeží Peru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000" b="1" dirty="0">
                <a:solidFill>
                  <a:schemeClr val="bg1"/>
                </a:solidFill>
              </a:rPr>
              <a:t>až na úroveň Ekvádoru s rozlohou více než 1000 km2.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000" b="1" dirty="0">
                <a:solidFill>
                  <a:schemeClr val="bg1"/>
                </a:solidFill>
              </a:rPr>
              <a:t>Největší rozkvět můžeme </a:t>
            </a:r>
            <a:r>
              <a:rPr lang="cs-CZ" sz="1000" b="1" dirty="0" err="1">
                <a:solidFill>
                  <a:schemeClr val="bg1"/>
                </a:solidFill>
              </a:rPr>
              <a:t>pozorovaž</a:t>
            </a:r>
            <a:r>
              <a:rPr lang="cs-CZ" sz="1000" b="1" dirty="0">
                <a:solidFill>
                  <a:schemeClr val="bg1"/>
                </a:solidFill>
              </a:rPr>
              <a:t> v 15. století,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1000" b="1" dirty="0">
                <a:solidFill>
                  <a:schemeClr val="bg1"/>
                </a:solidFill>
              </a:rPr>
              <a:t>těsně před vpádem Inků, kteří byli pote vybiti přijíždějícími kolonizátory. </a:t>
            </a:r>
            <a:endParaRPr lang="en-US" sz="1000" b="1" dirty="0" smtClean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cs-CZ" sz="1000" b="1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s-CZ" sz="1000" b="1" dirty="0">
                <a:solidFill>
                  <a:schemeClr val="bg1"/>
                </a:solidFill>
              </a:rPr>
              <a:t>Před sedmi sty lety bychom toto město </a:t>
            </a:r>
            <a:endParaRPr lang="en-US" sz="1000" b="1" dirty="0" smtClean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s-CZ" sz="1000" b="1" dirty="0" smtClean="0">
                <a:solidFill>
                  <a:schemeClr val="bg1"/>
                </a:solidFill>
              </a:rPr>
              <a:t>zařadili </a:t>
            </a:r>
            <a:r>
              <a:rPr lang="cs-CZ" sz="1000" b="1" dirty="0">
                <a:solidFill>
                  <a:schemeClr val="bg1"/>
                </a:solidFill>
              </a:rPr>
              <a:t>mezi jedno </a:t>
            </a:r>
            <a:r>
              <a:rPr lang="en-US" sz="1000" b="1" dirty="0" smtClean="0">
                <a:solidFill>
                  <a:schemeClr val="bg1"/>
                </a:solidFill>
              </a:rPr>
              <a:t>z </a:t>
            </a:r>
            <a:r>
              <a:rPr lang="cs-CZ" sz="1000" b="1" dirty="0" smtClean="0">
                <a:solidFill>
                  <a:schemeClr val="bg1"/>
                </a:solidFill>
              </a:rPr>
              <a:t>největších</a:t>
            </a:r>
            <a:r>
              <a:rPr lang="cs-CZ" sz="1200" b="1" dirty="0" smtClean="0">
                <a:solidFill>
                  <a:schemeClr val="bg1"/>
                </a:solidFill>
              </a:rPr>
              <a:t> </a:t>
            </a:r>
            <a:r>
              <a:rPr lang="cs-CZ" sz="1200" b="1" dirty="0">
                <a:solidFill>
                  <a:schemeClr val="bg1"/>
                </a:solidFill>
              </a:rPr>
              <a:t>na světě</a:t>
            </a:r>
            <a:r>
              <a:rPr lang="cs-CZ" sz="1600" dirty="0"/>
              <a:t>.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-304800"/>
            <a:ext cx="7772400" cy="1143000"/>
          </a:xfrm>
        </p:spPr>
        <p:txBody>
          <a:bodyPr/>
          <a:lstStyle/>
          <a:p>
            <a:r>
              <a:rPr lang="en-US" sz="2800" smtClean="0"/>
              <a:t>Pyramids of the Sun and the Moon, Trujillo</a:t>
            </a:r>
            <a:endParaRPr lang="cs-CZ" sz="2800" smtClean="0"/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9332" name="Picture 4" descr="huaca_sol_moon_trujillo, 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85800"/>
            <a:ext cx="6477000" cy="572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9333" name="Picture 5" descr="2011_012702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600200"/>
            <a:ext cx="4038600" cy="302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334" name="Line 6"/>
          <p:cNvSpPr>
            <a:spLocks noChangeShapeType="1"/>
          </p:cNvSpPr>
          <p:nvPr/>
        </p:nvSpPr>
        <p:spPr bwMode="auto">
          <a:xfrm flipH="1" flipV="1">
            <a:off x="2438400" y="3581400"/>
            <a:ext cx="2971800" cy="1676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4572000" y="3810000"/>
            <a:ext cx="96012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1400" b="1"/>
              <a:t>The Moche civilization (Mochica culture, Pre-Chimu) </a:t>
            </a:r>
            <a:endParaRPr lang="en-US" sz="1400" b="1"/>
          </a:p>
          <a:p>
            <a:pPr>
              <a:spcBef>
                <a:spcPct val="0"/>
              </a:spcBef>
              <a:buFontTx/>
              <a:buNone/>
            </a:pPr>
            <a:r>
              <a:rPr lang="cs-CZ" sz="1400" b="1"/>
              <a:t>flourished in northern </a:t>
            </a:r>
            <a:r>
              <a:rPr lang="en-US" sz="1400" b="1"/>
              <a:t>Peru</a:t>
            </a:r>
            <a:r>
              <a:rPr lang="cs-CZ" sz="1400" b="1"/>
              <a:t> from about 100 AD to 800 AD</a:t>
            </a:r>
            <a:endParaRPr lang="cs-CZ" sz="2000" b="1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3124200" y="3352800"/>
            <a:ext cx="8826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000" b="1">
                <a:solidFill>
                  <a:srgbClr val="FF0000"/>
                </a:solidFill>
              </a:rPr>
              <a:t>24 deg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0356" name="Picture 4" descr="huaca-del_sol_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477000" cy="572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0357" name="Picture 5" descr="2011_0127025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2819400"/>
            <a:ext cx="51816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0358" name="Line 6"/>
          <p:cNvSpPr>
            <a:spLocks noChangeShapeType="1"/>
          </p:cNvSpPr>
          <p:nvPr/>
        </p:nvSpPr>
        <p:spPr bwMode="auto">
          <a:xfrm>
            <a:off x="228600" y="2971800"/>
            <a:ext cx="3124200" cy="1600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8547" name="Picture 4" descr="IMG_0993a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43200" y="1009650"/>
            <a:ext cx="6153150" cy="46180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8548" name="Rectangle 5"/>
          <p:cNvSpPr>
            <a:spLocks noChangeArrowheads="1"/>
          </p:cNvSpPr>
          <p:nvPr/>
        </p:nvSpPr>
        <p:spPr bwMode="auto">
          <a:xfrm>
            <a:off x="3281363" y="358775"/>
            <a:ext cx="2706687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s-PE" sz="2000" b="1">
                <a:solidFill>
                  <a:schemeClr val="accent2"/>
                </a:solidFill>
              </a:rPr>
              <a:t>Huaca Larga, Tucúme</a:t>
            </a:r>
            <a:endParaRPr lang="es-PE" sz="1200" i="1">
              <a:solidFill>
                <a:srgbClr val="FF33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6549"/>
            <a:ext cx="9144000" cy="58649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1380" name="Picture 4" descr="Chankillo_Per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" y="-41275"/>
            <a:ext cx="7810500" cy="689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02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3525" y="2286000"/>
            <a:ext cx="8880475" cy="4008438"/>
          </a:xfrm>
          <a:noFill/>
        </p:spPr>
      </p:pic>
      <p:sp>
        <p:nvSpPr>
          <p:cNvPr id="102403" name="Text Box 5"/>
          <p:cNvSpPr txBox="1">
            <a:spLocks noChangeArrowheads="1"/>
          </p:cNvSpPr>
          <p:nvPr/>
        </p:nvSpPr>
        <p:spPr bwMode="auto">
          <a:xfrm>
            <a:off x="2514600" y="6324600"/>
            <a:ext cx="5105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/>
              <a:t>Ghezzi &amp; Rugless 2007, </a:t>
            </a:r>
            <a:r>
              <a:rPr lang="en-US" sz="2000" i="1"/>
              <a:t>Nature </a:t>
            </a:r>
            <a:r>
              <a:rPr lang="en-US" sz="2000"/>
              <a:t>315, 1239-1243</a:t>
            </a:r>
            <a:endParaRPr lang="cs-CZ" sz="2000"/>
          </a:p>
        </p:txBody>
      </p:sp>
      <p:sp>
        <p:nvSpPr>
          <p:cNvPr id="102404" name="Rectangle 6"/>
          <p:cNvSpPr>
            <a:spLocks noGrp="1" noChangeArrowheads="1"/>
          </p:cNvSpPr>
          <p:nvPr>
            <p:ph type="title"/>
          </p:nvPr>
        </p:nvSpPr>
        <p:spPr>
          <a:xfrm>
            <a:off x="3352800" y="152400"/>
            <a:ext cx="7772400" cy="1143000"/>
          </a:xfrm>
        </p:spPr>
        <p:txBody>
          <a:bodyPr/>
          <a:lstStyle/>
          <a:p>
            <a:r>
              <a:rPr lang="en-US" sz="2400" b="1" smtClean="0"/>
              <a:t>Chankillo, Peru</a:t>
            </a:r>
            <a:endParaRPr lang="cs-CZ" sz="2400" b="1" smtClean="0"/>
          </a:p>
        </p:txBody>
      </p:sp>
      <p:pic>
        <p:nvPicPr>
          <p:cNvPr id="102405" name="Picture 7" descr="Chankillo_obs_GE_obecn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38100"/>
            <a:ext cx="3924300" cy="346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06" name="Text Box 8"/>
          <p:cNvSpPr txBox="1">
            <a:spLocks noChangeArrowheads="1"/>
          </p:cNvSpPr>
          <p:nvPr/>
        </p:nvSpPr>
        <p:spPr bwMode="auto">
          <a:xfrm>
            <a:off x="6496050" y="1166813"/>
            <a:ext cx="17589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FontTx/>
              <a:buNone/>
            </a:pPr>
            <a:r>
              <a:rPr lang="cs-CZ" sz="1800"/>
              <a:t>n</a:t>
            </a:r>
            <a:r>
              <a:rPr lang="en-US" sz="1800"/>
              <a:t>e</a:t>
            </a:r>
            <a:r>
              <a:rPr lang="cs-CZ" sz="1800"/>
              <a:t>známá kultura,</a:t>
            </a:r>
          </a:p>
          <a:p>
            <a:pPr algn="r">
              <a:spcBef>
                <a:spcPct val="0"/>
              </a:spcBef>
              <a:buFontTx/>
              <a:buNone/>
            </a:pPr>
            <a:r>
              <a:rPr lang="cs-CZ" sz="1800"/>
              <a:t>2500 BP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4451" name="Picture 4" descr="CIMG0709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62" b="3412"/>
          <a:stretch>
            <a:fillRect/>
          </a:stretch>
        </p:blipFill>
        <p:spPr>
          <a:xfrm>
            <a:off x="304800" y="2301875"/>
            <a:ext cx="6034088" cy="452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4452" name="Rectangle 5"/>
          <p:cNvSpPr>
            <a:spLocks noChangeArrowheads="1"/>
          </p:cNvSpPr>
          <p:nvPr/>
        </p:nvSpPr>
        <p:spPr bwMode="auto">
          <a:xfrm>
            <a:off x="304800" y="6365875"/>
            <a:ext cx="56499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1200">
                <a:solidFill>
                  <a:srgbClr val="FFFF00"/>
                </a:solidFill>
              </a:rPr>
              <a:t>Chankillo, možný pozorovací bod hřebínku s 13ti věžmi na západ od nich v rohu stavby</a:t>
            </a:r>
            <a:r>
              <a:rPr lang="en-US" sz="1200">
                <a:solidFill>
                  <a:srgbClr val="FFFF00"/>
                </a:solidFill>
              </a:rPr>
              <a:t>,</a:t>
            </a:r>
            <a:endParaRPr lang="cs-CZ" sz="1200">
              <a:solidFill>
                <a:srgbClr val="FFFF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sz="1200">
                <a:solidFill>
                  <a:srgbClr val="FFFF00"/>
                </a:solidFill>
              </a:rPr>
              <a:t> </a:t>
            </a:r>
            <a:r>
              <a:rPr lang="cs-CZ" sz="1200">
                <a:solidFill>
                  <a:srgbClr val="FFFF00"/>
                </a:solidFill>
              </a:rPr>
              <a:t>směr západ</a:t>
            </a:r>
            <a:r>
              <a:rPr lang="cs-CZ" sz="1200">
                <a:solidFill>
                  <a:schemeClr val="accent2"/>
                </a:solidFill>
              </a:rPr>
              <a:t>.  </a:t>
            </a:r>
          </a:p>
        </p:txBody>
      </p:sp>
      <p:pic>
        <p:nvPicPr>
          <p:cNvPr id="104453" name="Picture 4" descr="http://media.eurekalert.org/multimedia_prod/pub/web/3373_web.jpg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171950" y="-838200"/>
            <a:ext cx="5005388" cy="3741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3427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3428" name="Picture 7" descr="Prauge Nasca Progam Master as of 7-1-10 [Compatibility Mode]_Stránka_5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4800" y="-304800"/>
            <a:ext cx="10056813" cy="777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429" name="Text Box 8"/>
          <p:cNvSpPr txBox="1">
            <a:spLocks noChangeArrowheads="1"/>
          </p:cNvSpPr>
          <p:nvPr/>
        </p:nvSpPr>
        <p:spPr bwMode="auto">
          <a:xfrm>
            <a:off x="746125" y="6034088"/>
            <a:ext cx="184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2000">
              <a:solidFill>
                <a:schemeClr val="accent2"/>
              </a:solidFill>
            </a:endParaRPr>
          </a:p>
        </p:txBody>
      </p:sp>
      <p:sp>
        <p:nvSpPr>
          <p:cNvPr id="103430" name="Text Box 10"/>
          <p:cNvSpPr txBox="1">
            <a:spLocks noChangeArrowheads="1"/>
          </p:cNvSpPr>
          <p:nvPr/>
        </p:nvSpPr>
        <p:spPr bwMode="auto">
          <a:xfrm>
            <a:off x="2803525" y="3671888"/>
            <a:ext cx="184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200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649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5080" y="0"/>
            <a:ext cx="6172200" cy="46291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6500" name="Line 6"/>
          <p:cNvSpPr>
            <a:spLocks noChangeShapeType="1"/>
          </p:cNvSpPr>
          <p:nvPr/>
        </p:nvSpPr>
        <p:spPr bwMode="auto">
          <a:xfrm>
            <a:off x="969962" y="-83703"/>
            <a:ext cx="2889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6501" name="Line 7"/>
          <p:cNvSpPr>
            <a:spLocks noChangeShapeType="1"/>
          </p:cNvSpPr>
          <p:nvPr/>
        </p:nvSpPr>
        <p:spPr bwMode="auto">
          <a:xfrm flipH="1" flipV="1">
            <a:off x="895350" y="2314575"/>
            <a:ext cx="64770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6502" name="Line 8"/>
          <p:cNvSpPr>
            <a:spLocks noChangeShapeType="1"/>
          </p:cNvSpPr>
          <p:nvPr/>
        </p:nvSpPr>
        <p:spPr bwMode="auto">
          <a:xfrm flipH="1">
            <a:off x="4924426" y="1904999"/>
            <a:ext cx="3809999" cy="98107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6503" name="Rectangle 11"/>
          <p:cNvSpPr>
            <a:spLocks noChangeArrowheads="1"/>
          </p:cNvSpPr>
          <p:nvPr/>
        </p:nvSpPr>
        <p:spPr bwMode="auto">
          <a:xfrm>
            <a:off x="-3457575" y="28860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2000">
              <a:solidFill>
                <a:schemeClr val="accent2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4169920"/>
            <a:ext cx="4191000" cy="268808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686424" y="4761229"/>
            <a:ext cx="315277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tx1"/>
                </a:solidFill>
              </a:rPr>
              <a:t>Chankillo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en-US" i="1" dirty="0" smtClean="0">
                <a:solidFill>
                  <a:schemeClr val="tx1"/>
                </a:solidFill>
              </a:rPr>
              <a:t>24-26</a:t>
            </a:r>
            <a:r>
              <a:rPr lang="en-US" i="1" baseline="30000" dirty="0" smtClean="0">
                <a:solidFill>
                  <a:schemeClr val="tx1"/>
                </a:solidFill>
              </a:rPr>
              <a:t>0</a:t>
            </a:r>
            <a:r>
              <a:rPr lang="cs-CZ" i="1" dirty="0" smtClean="0">
                <a:solidFill>
                  <a:schemeClr val="tx1"/>
                </a:solidFill>
              </a:rPr>
              <a:t> jižně od východu.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Slunovratová orientace k východu Slunce o jejich letním slunovratu</a:t>
            </a:r>
            <a:endParaRPr lang="cs-CZ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7524" name="Picture 4" descr="Prauge Nasca Progam Master as of 7-1-10 [Compatibility Mode]_Stránka_6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1274763"/>
            <a:ext cx="7620000" cy="5888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7525" name="Line 5"/>
          <p:cNvSpPr>
            <a:spLocks noChangeShapeType="1"/>
          </p:cNvSpPr>
          <p:nvPr/>
        </p:nvSpPr>
        <p:spPr bwMode="auto">
          <a:xfrm>
            <a:off x="4495800" y="2514600"/>
            <a:ext cx="25908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107526" name="Picture 6" descr="Caral_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-152400"/>
            <a:ext cx="293370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9572" name="Picture 4" descr="Nasca_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" y="76200"/>
            <a:ext cx="7581900" cy="669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 descr="Pampa 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1000" y="-152400"/>
            <a:ext cx="9677400" cy="805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0595" name="TextovéPole 1"/>
          <p:cNvSpPr txBox="1">
            <a:spLocks noChangeArrowheads="1"/>
          </p:cNvSpPr>
          <p:nvPr/>
        </p:nvSpPr>
        <p:spPr bwMode="auto">
          <a:xfrm>
            <a:off x="533400" y="609600"/>
            <a:ext cx="13128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3600">
                <a:solidFill>
                  <a:schemeClr val="bg1"/>
                </a:solidFill>
              </a:rPr>
              <a:t>Nasca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618" name="Picture 2" descr="peruside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28600"/>
            <a:ext cx="4802188" cy="632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04800"/>
            <a:ext cx="6248400" cy="533400"/>
          </a:xfrm>
        </p:spPr>
        <p:txBody>
          <a:bodyPr/>
          <a:lstStyle/>
          <a:p>
            <a:r>
              <a:rPr lang="cs-CZ" sz="4000" smtClean="0"/>
              <a:t>Geoglyfy a petroglyfy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47800"/>
            <a:ext cx="8153400" cy="4648200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smtClean="0"/>
              <a:t>    </a:t>
            </a:r>
            <a:r>
              <a:rPr lang="cs-CZ" sz="2800" i="1" smtClean="0"/>
              <a:t>Obrazce</a:t>
            </a:r>
            <a:r>
              <a:rPr lang="cs-CZ" sz="2800" smtClean="0"/>
              <a:t> zvířat, např. ptáků, strom, ruce, </a:t>
            </a:r>
          </a:p>
          <a:p>
            <a:pPr>
              <a:buFontTx/>
              <a:buNone/>
            </a:pPr>
            <a:r>
              <a:rPr lang="cs-CZ" sz="2800" smtClean="0"/>
              <a:t>    lidské postavy aj.</a:t>
            </a:r>
          </a:p>
          <a:p>
            <a:pPr>
              <a:buFontTx/>
              <a:buNone/>
            </a:pPr>
            <a:endParaRPr lang="cs-CZ" sz="2800" smtClean="0"/>
          </a:p>
          <a:p>
            <a:pPr>
              <a:buFontTx/>
              <a:buNone/>
            </a:pPr>
            <a:r>
              <a:rPr lang="cs-CZ" sz="2800" smtClean="0"/>
              <a:t>   Geometrické linie:</a:t>
            </a:r>
          </a:p>
          <a:p>
            <a:pPr>
              <a:buFontTx/>
              <a:buNone/>
            </a:pPr>
            <a:r>
              <a:rPr lang="cs-CZ" sz="2000" smtClean="0"/>
              <a:t>     trojůhelníky (pointery) </a:t>
            </a:r>
          </a:p>
          <a:p>
            <a:r>
              <a:rPr lang="cs-CZ" sz="2000" smtClean="0"/>
              <a:t>lichoběžníky </a:t>
            </a:r>
          </a:p>
          <a:p>
            <a:r>
              <a:rPr lang="cs-CZ" sz="2000" smtClean="0"/>
              <a:t>spirály</a:t>
            </a:r>
          </a:p>
          <a:p>
            <a:r>
              <a:rPr lang="cs-CZ" sz="2000" smtClean="0"/>
              <a:t>cikcaky</a:t>
            </a:r>
          </a:p>
          <a:p>
            <a:r>
              <a:rPr lang="cs-CZ" sz="2000" smtClean="0"/>
              <a:t>paprsková centra a linie</a:t>
            </a:r>
          </a:p>
          <a:p>
            <a:r>
              <a:rPr lang="cs-CZ" sz="2000" smtClean="0"/>
              <a:t>kola a čtverce</a:t>
            </a:r>
          </a:p>
          <a:p>
            <a:r>
              <a:rPr lang="cs-CZ" sz="2000" smtClean="0"/>
              <a:t>obrazce a linie překrývající se navzájem</a:t>
            </a:r>
          </a:p>
        </p:txBody>
      </p:sp>
    </p:spTree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765E2F"/>
            </a:gs>
            <a:gs pos="50000">
              <a:srgbClr val="FFCC66"/>
            </a:gs>
            <a:gs pos="100000">
              <a:srgbClr val="765E2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66" name="Picture 1026" descr="chronologie_oto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1676400"/>
            <a:ext cx="6858000" cy="876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6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75" y="323850"/>
            <a:ext cx="8578850" cy="621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15716" name="Picture 4" descr="kosok_boo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" y="304800"/>
            <a:ext cx="8220075" cy="634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100000">
              <a:srgbClr val="7600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738" name="Picture 3" descr="reiche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-3810000"/>
            <a:ext cx="4151313" cy="6767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39" name="Picture 4" descr="solsnaz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9213" y="0"/>
            <a:ext cx="515461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6740" name="Rectangle 6"/>
          <p:cNvSpPr>
            <a:spLocks noChangeArrowheads="1"/>
          </p:cNvSpPr>
          <p:nvPr/>
        </p:nvSpPr>
        <p:spPr bwMode="auto">
          <a:xfrm>
            <a:off x="5486400" y="5715000"/>
            <a:ext cx="3657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400"/>
              <a:t>© Maria Reiche 1997</a:t>
            </a:r>
            <a:endParaRPr lang="cs-CZ" sz="2400"/>
          </a:p>
        </p:txBody>
      </p:sp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1776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17764" name="Picture 6" descr="reiche_knih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152400"/>
            <a:ext cx="4357688" cy="655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18788" name="Picture 4" descr="Snímek 0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381000"/>
            <a:ext cx="812800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810" name="Picture 2" descr="history_rever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0"/>
            <a:ext cx="4953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20836" name="Picture 4" descr="reiche_mer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0"/>
            <a:ext cx="6643688" cy="716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600075" y="244475"/>
            <a:ext cx="8048625" cy="800100"/>
          </a:xfrm>
          <a:noFill/>
        </p:spPr>
        <p:txBody>
          <a:bodyPr/>
          <a:lstStyle/>
          <a:p>
            <a:r>
              <a:rPr lang="en-US" sz="3600" smtClean="0"/>
              <a:t>Archive of Maria Reiche</a:t>
            </a:r>
          </a:p>
        </p:txBody>
      </p:sp>
      <p:pic>
        <p:nvPicPr>
          <p:cNvPr id="121859" name="Picture 3" descr="Tagebuch_M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38" y="1066800"/>
            <a:ext cx="7832725" cy="579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1860" name="Oval 4"/>
          <p:cNvSpPr>
            <a:spLocks noChangeArrowheads="1"/>
          </p:cNvSpPr>
          <p:nvPr/>
        </p:nvSpPr>
        <p:spPr bwMode="auto">
          <a:xfrm>
            <a:off x="4411663" y="1204913"/>
            <a:ext cx="3513137" cy="1828800"/>
          </a:xfrm>
          <a:prstGeom prst="ellipse">
            <a:avLst/>
          </a:prstGeom>
          <a:noFill/>
          <a:ln w="2857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200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600075" y="244475"/>
            <a:ext cx="8048625" cy="800100"/>
          </a:xfrm>
        </p:spPr>
        <p:txBody>
          <a:bodyPr/>
          <a:lstStyle/>
          <a:p>
            <a:r>
              <a:rPr lang="en-US" sz="3600" smtClean="0"/>
              <a:t>Archive of Maria Reiche</a:t>
            </a:r>
          </a:p>
        </p:txBody>
      </p:sp>
      <p:sp>
        <p:nvSpPr>
          <p:cNvPr id="122883" name="Text Box 3"/>
          <p:cNvSpPr txBox="1">
            <a:spLocks noChangeArrowheads="1"/>
          </p:cNvSpPr>
          <p:nvPr/>
        </p:nvSpPr>
        <p:spPr bwMode="auto">
          <a:xfrm>
            <a:off x="633413" y="6170613"/>
            <a:ext cx="7858125" cy="604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10000"/>
              </a:spcBef>
              <a:buFontTx/>
              <a:buNone/>
            </a:pPr>
            <a:r>
              <a:rPr lang="en-US" sz="1600">
                <a:solidFill>
                  <a:schemeClr val="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Measurements of azimuth and altitude of lines and </a:t>
            </a:r>
          </a:p>
          <a:p>
            <a:pPr algn="ctr">
              <a:spcBef>
                <a:spcPct val="10000"/>
              </a:spcBef>
              <a:buFontTx/>
              <a:buNone/>
            </a:pPr>
            <a:r>
              <a:rPr lang="en-US" sz="1600">
                <a:solidFill>
                  <a:schemeClr val="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examination of the correlation </a:t>
            </a:r>
            <a:r>
              <a:rPr lang="de-DE" sz="1600">
                <a:solidFill>
                  <a:schemeClr val="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between</a:t>
            </a:r>
            <a:r>
              <a:rPr lang="en-US" sz="1600">
                <a:solidFill>
                  <a:schemeClr val="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lines </a:t>
            </a:r>
            <a:r>
              <a:rPr lang="de-DE" sz="1600">
                <a:solidFill>
                  <a:schemeClr val="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sz="1600">
                <a:solidFill>
                  <a:schemeClr val="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constellations of stars</a:t>
            </a:r>
          </a:p>
        </p:txBody>
      </p:sp>
      <p:pic>
        <p:nvPicPr>
          <p:cNvPr id="122884" name="Picture 4" descr="Z_Renate_Ausschnit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013" y="1143000"/>
            <a:ext cx="6097587" cy="4951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>
          <a:xfrm>
            <a:off x="600075" y="371475"/>
            <a:ext cx="8048625" cy="866775"/>
          </a:xfrm>
        </p:spPr>
        <p:txBody>
          <a:bodyPr/>
          <a:lstStyle/>
          <a:p>
            <a:r>
              <a:rPr lang="en-US" sz="3600" smtClean="0"/>
              <a:t>Archive of Maria Reiche</a:t>
            </a:r>
          </a:p>
        </p:txBody>
      </p:sp>
      <p:sp>
        <p:nvSpPr>
          <p:cNvPr id="123907" name="Text Box 3"/>
          <p:cNvSpPr txBox="1">
            <a:spLocks noChangeArrowheads="1"/>
          </p:cNvSpPr>
          <p:nvPr/>
        </p:nvSpPr>
        <p:spPr bwMode="auto">
          <a:xfrm>
            <a:off x="280988" y="6342063"/>
            <a:ext cx="88630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sz="1800">
                <a:solidFill>
                  <a:srgbClr val="CFDFE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Lines </a:t>
            </a:r>
            <a:r>
              <a:rPr lang="de-DE" sz="1800">
                <a:solidFill>
                  <a:srgbClr val="CFDFE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(red)</a:t>
            </a:r>
            <a:r>
              <a:rPr lang="en-US" sz="1800">
                <a:solidFill>
                  <a:srgbClr val="CFDFE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astronomical adjustment</a:t>
            </a:r>
          </a:p>
        </p:txBody>
      </p:sp>
      <p:pic>
        <p:nvPicPr>
          <p:cNvPr id="123908" name="Picture 4" descr="Astro_Plan_M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225" y="1462088"/>
            <a:ext cx="6983413" cy="4811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954" name="Picture 2" descr="nascama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430000" y="-4876800"/>
            <a:ext cx="27584400" cy="19289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26980" name="Picture 4" descr="glyph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88" y="1316038"/>
            <a:ext cx="7796212" cy="4475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28004" name="Picture 4" descr="DSC_00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113" y="381000"/>
            <a:ext cx="9167813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29028" name="Picture 4" descr="Lines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4765675" cy="701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9029" name="Text Box 6"/>
          <p:cNvSpPr txBox="1">
            <a:spLocks noChangeArrowheads="1"/>
          </p:cNvSpPr>
          <p:nvPr/>
        </p:nvSpPr>
        <p:spPr bwMode="auto">
          <a:xfrm>
            <a:off x="6400800" y="6172200"/>
            <a:ext cx="2386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>
                <a:cs typeface="Times New Roman" panose="02020603050405020304" pitchFamily="18" charset="0"/>
              </a:rPr>
              <a:t>© Maria Reiche 1997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30052" name="Picture 4" descr="nazca6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1447800"/>
            <a:ext cx="5691188" cy="430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31076" name="Picture 4" descr="DSC_009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113" y="381000"/>
            <a:ext cx="9167813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930" name="Picture 2" descr="astr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143000"/>
            <a:ext cx="2066925" cy="544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493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28588" y="312738"/>
            <a:ext cx="9015412" cy="946150"/>
          </a:xfrm>
        </p:spPr>
        <p:txBody>
          <a:bodyPr anchor="ctr"/>
          <a:lstStyle/>
          <a:p>
            <a:r>
              <a:rPr lang="en-US" sz="4400" smtClean="0"/>
              <a:t>Investigations of the Nasca-Project</a:t>
            </a:r>
            <a:br>
              <a:rPr lang="en-US" sz="4400" smtClean="0"/>
            </a:br>
            <a:r>
              <a:rPr lang="en-US" sz="4400" smtClean="0"/>
              <a:t>Dresden</a:t>
            </a:r>
          </a:p>
        </p:txBody>
      </p:sp>
      <p:sp>
        <p:nvSpPr>
          <p:cNvPr id="124932" name="Text Box 4"/>
          <p:cNvSpPr txBox="1">
            <a:spLocks noChangeArrowheads="1"/>
          </p:cNvSpPr>
          <p:nvPr/>
        </p:nvSpPr>
        <p:spPr bwMode="auto">
          <a:xfrm>
            <a:off x="2422525" y="2971800"/>
            <a:ext cx="6781800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81000" indent="-3810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1pPr>
            <a:lvl2pPr marL="1028700" indent="-4572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2pPr>
            <a:lvl3pPr marL="1676400" indent="-4572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3pPr>
            <a:lvl4pPr marL="2324100" indent="-4572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4pPr>
            <a:lvl5pPr marL="2971800" indent="-457200"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5pPr>
            <a:lvl6pPr marL="3429000" indent="-4572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6pPr>
            <a:lvl7pPr marL="3886200" indent="-4572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7pPr>
            <a:lvl8pPr marL="4343400" indent="-4572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8pPr>
            <a:lvl9pPr marL="4800600" indent="-4572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accent2"/>
                </a:solidFill>
                <a:latin typeface="Times New Roman" panose="02020603050405020304" pitchFamily="18" charset="0"/>
              </a:defRPr>
            </a:lvl9pPr>
          </a:lstStyle>
          <a:p>
            <a:pPr lvl="1">
              <a:buFontTx/>
              <a:buAutoNum type="arabicPeriod"/>
            </a:pPr>
            <a:r>
              <a:rPr lang="en-US" sz="2800" b="1">
                <a:solidFill>
                  <a:schemeClr val="tx1"/>
                </a:solidFill>
                <a:latin typeface="Arial" panose="020B0604020202020204" pitchFamily="34" charset="0"/>
              </a:rPr>
              <a:t>Correlation between lines</a:t>
            </a:r>
            <a:r>
              <a:rPr lang="de-DE" sz="2800" b="1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sz="2800" b="1">
                <a:solidFill>
                  <a:schemeClr val="tx1"/>
                </a:solidFill>
                <a:latin typeface="Arial" panose="020B0604020202020204" pitchFamily="34" charset="0"/>
              </a:rPr>
              <a:t>and celestial bodies</a:t>
            </a:r>
            <a:endParaRPr lang="de-DE" sz="2800" b="1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de-DE" sz="2800" b="1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cs-CZ" sz="2800" b="1">
              <a:solidFill>
                <a:schemeClr val="tx1"/>
              </a:solidFill>
              <a:latin typeface="Arial" panose="020B0604020202020204" pitchFamily="34" charset="0"/>
            </a:endParaRPr>
          </a:p>
          <a:p>
            <a:r>
              <a:rPr lang="cs-CZ" sz="2800" b="1">
                <a:solidFill>
                  <a:schemeClr val="tx1"/>
                </a:solidFill>
                <a:latin typeface="Arial" panose="020B0604020202020204" pitchFamily="34" charset="0"/>
              </a:rPr>
              <a:t>      </a:t>
            </a:r>
            <a:r>
              <a:rPr lang="de-DE" sz="2800" b="1">
                <a:solidFill>
                  <a:schemeClr val="tx1"/>
                </a:solidFill>
                <a:latin typeface="Arial" panose="020B0604020202020204" pitchFamily="34" charset="0"/>
              </a:rPr>
              <a:t>2. C</a:t>
            </a:r>
            <a:r>
              <a:rPr lang="en-US" sz="2800" b="1">
                <a:solidFill>
                  <a:schemeClr val="tx1"/>
                </a:solidFill>
                <a:latin typeface="Arial" panose="020B0604020202020204" pitchFamily="34" charset="0"/>
              </a:rPr>
              <a:t>onformity of geoglyphs </a:t>
            </a:r>
            <a:endParaRPr lang="cs-CZ" sz="2800" b="1">
              <a:solidFill>
                <a:schemeClr val="tx1"/>
              </a:solidFill>
              <a:latin typeface="Arial" panose="020B0604020202020204" pitchFamily="34" charset="0"/>
            </a:endParaRPr>
          </a:p>
          <a:p>
            <a:r>
              <a:rPr lang="cs-CZ" sz="2800" b="1">
                <a:solidFill>
                  <a:schemeClr val="tx1"/>
                </a:solidFill>
                <a:latin typeface="Arial" panose="020B0604020202020204" pitchFamily="34" charset="0"/>
              </a:rPr>
              <a:t>          </a:t>
            </a:r>
            <a:r>
              <a:rPr lang="en-US" sz="2800" b="1">
                <a:solidFill>
                  <a:schemeClr val="tx1"/>
                </a:solidFill>
                <a:latin typeface="Arial" panose="020B0604020202020204" pitchFamily="34" charset="0"/>
              </a:rPr>
              <a:t>with</a:t>
            </a:r>
            <a:r>
              <a:rPr lang="de-DE" sz="2800" b="1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sz="2800" b="1">
                <a:solidFill>
                  <a:schemeClr val="tx1"/>
                </a:solidFill>
                <a:latin typeface="Arial" panose="020B0604020202020204" pitchFamily="34" charset="0"/>
              </a:rPr>
              <a:t>constellations </a:t>
            </a:r>
            <a:r>
              <a:rPr lang="de-DE" sz="2800" b="1">
                <a:solidFill>
                  <a:schemeClr val="tx1"/>
                </a:solidFill>
                <a:latin typeface="Arial" panose="020B0604020202020204" pitchFamily="34" charset="0"/>
              </a:rPr>
              <a:t>of stars</a:t>
            </a:r>
            <a:r>
              <a:rPr lang="en-US" sz="2800" b="1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endParaRPr lang="de-DE" sz="2800" b="1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US" sz="2800" b="1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32100" name="Picture 4" descr="You at Cantalloc geoglyphs BES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71600" y="-1524000"/>
            <a:ext cx="14478000" cy="9421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3" y="5416550"/>
            <a:ext cx="2420937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22" name="Object 2"/>
          <p:cNvGraphicFramePr>
            <a:graphicFrameLocks noChangeAspect="1"/>
          </p:cNvGraphicFramePr>
          <p:nvPr/>
        </p:nvGraphicFramePr>
        <p:xfrm>
          <a:off x="304800" y="381000"/>
          <a:ext cx="8534400" cy="6199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45" name="dokument" r:id="rId3" imgW="9144000" imgH="6643116" progId="Word.Document.8">
                  <p:embed/>
                </p:oleObj>
              </mc:Choice>
              <mc:Fallback>
                <p:oleObj name="dokument" r:id="rId3" imgW="9144000" imgH="6643116" progId="Word.Document.8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" y="381000"/>
                        <a:ext cx="8534400" cy="6199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23" name="TextovéPole 1"/>
          <p:cNvSpPr txBox="1">
            <a:spLocks noChangeArrowheads="1"/>
          </p:cNvSpPr>
          <p:nvPr/>
        </p:nvSpPr>
        <p:spPr bwMode="auto">
          <a:xfrm>
            <a:off x="6826250" y="6210300"/>
            <a:ext cx="19748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1800"/>
              <a:t>© D. Johnson 2001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4146" name="Object 2"/>
          <p:cNvGraphicFramePr>
            <a:graphicFrameLocks noChangeAspect="1"/>
          </p:cNvGraphicFramePr>
          <p:nvPr/>
        </p:nvGraphicFramePr>
        <p:xfrm>
          <a:off x="-152400" y="82550"/>
          <a:ext cx="9144000" cy="6623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4168" name="dokument" r:id="rId3" imgW="9372600" imgH="6789420" progId="Word.Document.8">
                  <p:embed/>
                </p:oleObj>
              </mc:Choice>
              <mc:Fallback>
                <p:oleObj name="dokument" r:id="rId3" imgW="9372600" imgH="6789420" progId="Word.Document.8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52400" y="82550"/>
                        <a:ext cx="9144000" cy="6623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1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2209800"/>
            <a:ext cx="6629400" cy="466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5171" name="obrázek 5" descr="IMG_80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1000" y="-76200"/>
            <a:ext cx="5295900" cy="337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36196" name="Picture 4" descr="DSC_004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813" y="228600"/>
            <a:ext cx="9167813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6197" name="Text Box 5"/>
          <p:cNvSpPr txBox="1">
            <a:spLocks noChangeArrowheads="1"/>
          </p:cNvSpPr>
          <p:nvPr/>
        </p:nvSpPr>
        <p:spPr bwMode="auto">
          <a:xfrm>
            <a:off x="1431925" y="6338888"/>
            <a:ext cx="2675732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 dirty="0" err="1">
                <a:solidFill>
                  <a:schemeClr val="accent2"/>
                </a:solidFill>
              </a:rPr>
              <a:t>Foto</a:t>
            </a:r>
            <a:r>
              <a:rPr lang="en-US" sz="2000" dirty="0">
                <a:solidFill>
                  <a:schemeClr val="accent2"/>
                </a:solidFill>
              </a:rPr>
              <a:t> </a:t>
            </a:r>
            <a:r>
              <a:rPr lang="en-US" sz="2000" dirty="0" smtClean="0">
                <a:solidFill>
                  <a:schemeClr val="accent2"/>
                </a:solidFill>
              </a:rPr>
              <a:t>J. </a:t>
            </a:r>
            <a:r>
              <a:rPr lang="en-US" sz="2000" dirty="0" err="1" smtClean="0">
                <a:solidFill>
                  <a:schemeClr val="accent2"/>
                </a:solidFill>
              </a:rPr>
              <a:t>Kloko</a:t>
            </a:r>
            <a:r>
              <a:rPr lang="cs-CZ" sz="2000" dirty="0" smtClean="0">
                <a:solidFill>
                  <a:schemeClr val="accent2"/>
                </a:solidFill>
              </a:rPr>
              <a:t>č</a:t>
            </a:r>
            <a:r>
              <a:rPr lang="en-US" sz="2000" dirty="0" smtClean="0">
                <a:solidFill>
                  <a:schemeClr val="accent2"/>
                </a:solidFill>
              </a:rPr>
              <a:t>n</a:t>
            </a:r>
            <a:r>
              <a:rPr lang="cs-CZ" sz="2000" dirty="0" smtClean="0">
                <a:solidFill>
                  <a:schemeClr val="accent2"/>
                </a:solidFill>
              </a:rPr>
              <a:t>í</a:t>
            </a:r>
            <a:r>
              <a:rPr lang="en-US" sz="2000" dirty="0" smtClean="0">
                <a:solidFill>
                  <a:schemeClr val="accent2"/>
                </a:solidFill>
              </a:rPr>
              <a:t>k 2001</a:t>
            </a:r>
            <a:endParaRPr lang="cs-CZ" sz="2000" dirty="0">
              <a:solidFill>
                <a:schemeClr val="accent2"/>
              </a:solidFill>
            </a:endParaRPr>
          </a:p>
        </p:txBody>
      </p:sp>
      <p:sp>
        <p:nvSpPr>
          <p:cNvPr id="136198" name="Line 7"/>
          <p:cNvSpPr>
            <a:spLocks noChangeShapeType="1"/>
          </p:cNvSpPr>
          <p:nvPr/>
        </p:nvSpPr>
        <p:spPr bwMode="auto">
          <a:xfrm>
            <a:off x="2133600" y="2057400"/>
            <a:ext cx="1447800" cy="838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6199" name="Line 8"/>
          <p:cNvSpPr>
            <a:spLocks noChangeShapeType="1"/>
          </p:cNvSpPr>
          <p:nvPr/>
        </p:nvSpPr>
        <p:spPr bwMode="auto">
          <a:xfrm>
            <a:off x="3124200" y="1219200"/>
            <a:ext cx="68580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6200" name="Line 9"/>
          <p:cNvSpPr>
            <a:spLocks noChangeShapeType="1"/>
          </p:cNvSpPr>
          <p:nvPr/>
        </p:nvSpPr>
        <p:spPr bwMode="auto">
          <a:xfrm>
            <a:off x="3200400" y="1143000"/>
            <a:ext cx="16002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37220" name="Picture 4" descr="DSC_004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06913" y="-2362200"/>
            <a:ext cx="18299113" cy="1216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7221" name="Text Box 5"/>
          <p:cNvSpPr txBox="1">
            <a:spLocks noChangeArrowheads="1"/>
          </p:cNvSpPr>
          <p:nvPr/>
        </p:nvSpPr>
        <p:spPr bwMode="auto">
          <a:xfrm>
            <a:off x="1050925" y="6110288"/>
            <a:ext cx="23987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>
                <a:solidFill>
                  <a:schemeClr val="accent2"/>
                </a:solidFill>
              </a:rPr>
              <a:t>Foto K. Pavelka 2005</a:t>
            </a:r>
            <a:endParaRPr lang="cs-CZ" sz="200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242" name="Picture 2" descr="rybař_air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863" y="-166688"/>
            <a:ext cx="7924800" cy="5543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8243" name="obrázek 15" descr="rybar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022"/>
          <a:stretch>
            <a:fillRect/>
          </a:stretch>
        </p:blipFill>
        <p:spPr bwMode="auto">
          <a:xfrm>
            <a:off x="6842125" y="4498975"/>
            <a:ext cx="1920875" cy="175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8244" name="obrázek 32" descr="kormorán velký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76200"/>
            <a:ext cx="1816100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8245" name="obrázek 2" descr="rybar-kresb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" y="4343400"/>
            <a:ext cx="2832100" cy="266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8246" name="TextovéPole 1"/>
          <p:cNvSpPr txBox="1">
            <a:spLocks noChangeArrowheads="1"/>
          </p:cNvSpPr>
          <p:nvPr/>
        </p:nvSpPr>
        <p:spPr bwMode="auto">
          <a:xfrm>
            <a:off x="2971800" y="5653088"/>
            <a:ext cx="4008438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1600" b="1"/>
              <a:t>Nový pohled na „Astronauta“ -  rybář na voru.  φ =14</a:t>
            </a:r>
            <a:r>
              <a:rPr lang="cs-CZ" sz="1600" b="1" baseline="30000"/>
              <a:t>o</a:t>
            </a:r>
            <a:r>
              <a:rPr lang="cs-CZ" sz="1600" b="1"/>
              <a:t>44´42´´J,   </a:t>
            </a:r>
            <a:r>
              <a:rPr lang="cs-CZ" sz="1600" b="1" baseline="30000"/>
              <a:t>.</a:t>
            </a:r>
            <a:r>
              <a:rPr lang="cs-CZ" sz="1600" b="1"/>
              <a:t>λ = 75</a:t>
            </a:r>
            <a:r>
              <a:rPr lang="cs-CZ" sz="1600" b="1" baseline="30000"/>
              <a:t>o</a:t>
            </a:r>
            <a:r>
              <a:rPr lang="cs-CZ" sz="1600" b="1"/>
              <a:t>04´47´´Z.  Letecký snímek © J. Klokočník, 2010. Kresba © Sonnek J. a Sonnková Z.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2819400"/>
            <a:ext cx="7772400" cy="1143000"/>
          </a:xfrm>
        </p:spPr>
        <p:txBody>
          <a:bodyPr/>
          <a:lstStyle/>
          <a:p>
            <a:pPr algn="l"/>
            <a:r>
              <a:rPr lang="cs-CZ" sz="4000" smtClean="0"/>
              <a:t>Takže ani Soví muž, </a:t>
            </a:r>
            <a:br>
              <a:rPr lang="cs-CZ" sz="4000" smtClean="0"/>
            </a:br>
            <a:r>
              <a:rPr lang="cs-CZ" sz="4000" smtClean="0"/>
              <a:t>ani El Astronauto, </a:t>
            </a:r>
            <a:br>
              <a:rPr lang="cs-CZ" sz="4000" smtClean="0"/>
            </a:br>
            <a:r>
              <a:rPr lang="cs-CZ" sz="4000" smtClean="0"/>
              <a:t>ale nejspíš obyčejný RYBÁŘ</a:t>
            </a:r>
            <a:br>
              <a:rPr lang="cs-CZ" sz="4000" smtClean="0"/>
            </a:b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139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19200" y="152400"/>
            <a:ext cx="7772400" cy="41148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290" name="Picture 2" descr="macas00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843" y="1447800"/>
            <a:ext cx="8088313" cy="1226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2400" y="609600"/>
            <a:ext cx="1033231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>
                <a:solidFill>
                  <a:schemeClr val="tx1"/>
                </a:solidFill>
                <a:hlinkClick r:id="rId4"/>
              </a:rPr>
              <a:t>https://www.youtube.com/watch?v=90trbnBOsIQ&amp;list=LLZpUeaMT87wGdvOKa6fQWIg&amp;index=5</a:t>
            </a:r>
            <a:endParaRPr lang="cs-CZ" sz="1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41316" name="Picture 4" descr="macas00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0"/>
            <a:ext cx="6178550" cy="671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338" name="Picture 2" descr="macas06_oto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43364" name="Picture 4" descr="macas05_oto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677400" cy="695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386" name="Picture 2" descr="NeueZeich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025" y="76200"/>
            <a:ext cx="4295775" cy="611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4387" name="Text Box 3"/>
          <p:cNvSpPr txBox="1">
            <a:spLocks noChangeArrowheads="1"/>
          </p:cNvSpPr>
          <p:nvPr/>
        </p:nvSpPr>
        <p:spPr bwMode="auto">
          <a:xfrm>
            <a:off x="304800" y="990600"/>
            <a:ext cx="3905250" cy="283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sz="3600" b="1" i="1"/>
          </a:p>
          <a:p>
            <a:pPr>
              <a:spcBef>
                <a:spcPct val="0"/>
              </a:spcBef>
              <a:buFontTx/>
              <a:buNone/>
            </a:pPr>
            <a:r>
              <a:rPr lang="en-US" sz="3600" b="1"/>
              <a:t>new age geoglyphs,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3600" b="1"/>
              <a:t>falsificates, </a:t>
            </a:r>
            <a:endParaRPr lang="cs-CZ" sz="3600" b="1"/>
          </a:p>
          <a:p>
            <a:pPr>
              <a:spcBef>
                <a:spcPct val="0"/>
              </a:spcBef>
              <a:buFontTx/>
              <a:buNone/>
            </a:pPr>
            <a:endParaRPr lang="en-US" sz="3600" b="1"/>
          </a:p>
          <a:p>
            <a:pPr>
              <a:spcBef>
                <a:spcPct val="0"/>
              </a:spcBef>
              <a:buFontTx/>
              <a:buNone/>
            </a:pPr>
            <a:r>
              <a:rPr lang="en-US" sz="3600" b="1"/>
              <a:t>intentional fakes</a:t>
            </a:r>
            <a:endParaRPr lang="cs-CZ" sz="3600" b="1"/>
          </a:p>
        </p:txBody>
      </p:sp>
      <p:sp>
        <p:nvSpPr>
          <p:cNvPr id="144388" name="Text Box 4"/>
          <p:cNvSpPr txBox="1">
            <a:spLocks noChangeArrowheads="1"/>
          </p:cNvSpPr>
          <p:nvPr/>
        </p:nvSpPr>
        <p:spPr bwMode="auto">
          <a:xfrm>
            <a:off x="457200" y="6248400"/>
            <a:ext cx="82153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sz="2000">
                <a:solidFill>
                  <a:schemeClr val="accent2"/>
                </a:solidFill>
                <a:cs typeface="Times New Roman" panose="02020603050405020304" pitchFamily="18" charset="0"/>
              </a:rPr>
              <a:t>© Prof Dr Ing Gunter Reppchen and Mr Dietrich Schulze, 2001</a:t>
            </a:r>
          </a:p>
        </p:txBody>
      </p:sp>
    </p:spTree>
  </p:cSld>
  <p:clrMapOvr>
    <a:masterClrMapping/>
  </p:clrMapOvr>
  <p:transition spd="slow">
    <p:blinds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410" name="Picture 2" descr="sach_o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381000"/>
            <a:ext cx="5576888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5411" name="Picture 3" descr="IMG000~1 (2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8600" y="-152400"/>
            <a:ext cx="4775200" cy="716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TextovéPole 1"/>
          <p:cNvSpPr txBox="1">
            <a:spLocks noChangeArrowheads="1"/>
          </p:cNvSpPr>
          <p:nvPr/>
        </p:nvSpPr>
        <p:spPr bwMode="auto">
          <a:xfrm>
            <a:off x="3048000" y="228600"/>
            <a:ext cx="380206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000" b="1">
                <a:solidFill>
                  <a:schemeClr val="bg1"/>
                </a:solidFill>
              </a:rPr>
              <a:t>Cahuaci u Nasky,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2000" b="1">
                <a:solidFill>
                  <a:schemeClr val="bg1"/>
                </a:solidFill>
              </a:rPr>
              <a:t>hlavní pyramida po rekonstrukci</a:t>
            </a:r>
          </a:p>
        </p:txBody>
      </p:sp>
      <p:pic>
        <p:nvPicPr>
          <p:cNvPr id="146435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075309"/>
            <a:ext cx="7416800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6436" name="Obdélník 3"/>
          <p:cNvSpPr>
            <a:spLocks noChangeArrowheads="1"/>
          </p:cNvSpPr>
          <p:nvPr/>
        </p:nvSpPr>
        <p:spPr bwMode="auto">
          <a:xfrm>
            <a:off x="381000" y="1295400"/>
            <a:ext cx="292735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l-GR" sz="2000" dirty="0" smtClean="0"/>
              <a:t>φ</a:t>
            </a:r>
            <a:r>
              <a:rPr lang="cs-CZ" sz="2000" dirty="0" smtClean="0"/>
              <a:t> = -14 49,  </a:t>
            </a:r>
            <a:r>
              <a:rPr lang="el-GR" sz="2000" dirty="0" smtClean="0"/>
              <a:t>λ</a:t>
            </a:r>
            <a:r>
              <a:rPr lang="cs-CZ" sz="2000" dirty="0" smtClean="0"/>
              <a:t>= 75 07 Z</a:t>
            </a:r>
            <a:endParaRPr lang="cs-CZ" sz="2000" dirty="0"/>
          </a:p>
        </p:txBody>
      </p:sp>
      <p:cxnSp>
        <p:nvCxnSpPr>
          <p:cNvPr id="146437" name="Přímá spojnice se šipkou 5"/>
          <p:cNvCxnSpPr>
            <a:cxnSpLocks noChangeShapeType="1"/>
          </p:cNvCxnSpPr>
          <p:nvPr/>
        </p:nvCxnSpPr>
        <p:spPr bwMode="auto">
          <a:xfrm flipH="1">
            <a:off x="381000" y="4953000"/>
            <a:ext cx="1981200" cy="8382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6438" name="TextovéPole 6"/>
          <p:cNvSpPr txBox="1">
            <a:spLocks noChangeArrowheads="1"/>
          </p:cNvSpPr>
          <p:nvPr/>
        </p:nvSpPr>
        <p:spPr bwMode="auto">
          <a:xfrm>
            <a:off x="381000" y="5905500"/>
            <a:ext cx="35782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000" b="1"/>
              <a:t>směr pampa San José,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sz="2000" b="1"/>
              <a:t>k největší koncentraci geoglyfů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1161" y="4124539"/>
            <a:ext cx="4117803" cy="26411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3400" y="3642630"/>
            <a:ext cx="4556894" cy="292276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3399" y="205038"/>
            <a:ext cx="4556895" cy="292276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81000" y="189798"/>
            <a:ext cx="3482043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tx1"/>
                </a:solidFill>
              </a:rPr>
              <a:t>Chaco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valley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Pueblo Bonito a </a:t>
            </a:r>
            <a:r>
              <a:rPr lang="cs-CZ" b="1" dirty="0" err="1" smtClean="0">
                <a:solidFill>
                  <a:schemeClr val="tx1"/>
                </a:solidFill>
              </a:rPr>
              <a:t>Fajada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Butte</a:t>
            </a:r>
            <a:r>
              <a:rPr lang="cs-CZ" b="1" dirty="0" smtClean="0">
                <a:solidFill>
                  <a:schemeClr val="tx1"/>
                </a:solidFill>
              </a:rPr>
              <a:t>,</a:t>
            </a:r>
          </a:p>
          <a:p>
            <a:r>
              <a:rPr lang="cs-CZ" dirty="0"/>
              <a:t>Sun </a:t>
            </a:r>
            <a:r>
              <a:rPr lang="cs-CZ"/>
              <a:t>Dagger</a:t>
            </a:r>
            <a:r>
              <a:rPr lang="cs-CZ" b="1" smtClean="0">
                <a:solidFill>
                  <a:schemeClr val="tx1"/>
                </a:solidFill>
              </a:rPr>
              <a:t> 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el-GR" sz="1600" dirty="0" smtClean="0">
                <a:solidFill>
                  <a:schemeClr val="tx1"/>
                </a:solidFill>
              </a:rPr>
              <a:t>φ</a:t>
            </a:r>
            <a:r>
              <a:rPr lang="cs-CZ" sz="1600" dirty="0" smtClean="0">
                <a:solidFill>
                  <a:schemeClr val="tx1"/>
                </a:solidFill>
              </a:rPr>
              <a:t>= 36 03´, </a:t>
            </a:r>
            <a:r>
              <a:rPr lang="el-GR" sz="1600" dirty="0" smtClean="0">
                <a:solidFill>
                  <a:schemeClr val="tx1"/>
                </a:solidFill>
              </a:rPr>
              <a:t>λ</a:t>
            </a:r>
            <a:r>
              <a:rPr lang="cs-CZ" sz="1600" dirty="0" smtClean="0">
                <a:solidFill>
                  <a:schemeClr val="tx1"/>
                </a:solidFill>
              </a:rPr>
              <a:t>= 107 58´Z, </a:t>
            </a:r>
          </a:p>
          <a:p>
            <a:r>
              <a:rPr lang="cs-CZ" sz="1600" dirty="0" err="1" smtClean="0">
                <a:solidFill>
                  <a:schemeClr val="tx1"/>
                </a:solidFill>
              </a:rPr>
              <a:t>Farmington</a:t>
            </a:r>
            <a:r>
              <a:rPr lang="cs-CZ" sz="1600" dirty="0" smtClean="0">
                <a:solidFill>
                  <a:schemeClr val="tx1"/>
                </a:solidFill>
              </a:rPr>
              <a:t>, Nové Mexiko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4" t="6396" r="13423" b="20001"/>
          <a:stretch/>
        </p:blipFill>
        <p:spPr>
          <a:xfrm>
            <a:off x="335604" y="1651179"/>
            <a:ext cx="3581400" cy="5047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36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810000"/>
            <a:ext cx="7772400" cy="1143000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828800"/>
            <a:ext cx="8915400" cy="3124200"/>
          </a:xfrm>
        </p:spPr>
        <p:txBody>
          <a:bodyPr/>
          <a:lstStyle/>
          <a:p>
            <a:pPr lvl="1" algn="ctr">
              <a:lnSpc>
                <a:spcPct val="90000"/>
              </a:lnSpc>
              <a:buFontTx/>
              <a:buNone/>
            </a:pPr>
            <a:r>
              <a:rPr lang="en-US" sz="7200" smtClean="0"/>
              <a:t>Xi’an </a:t>
            </a:r>
          </a:p>
          <a:p>
            <a:pPr lvl="1" algn="ctr">
              <a:lnSpc>
                <a:spcPct val="90000"/>
              </a:lnSpc>
              <a:buFontTx/>
              <a:buNone/>
            </a:pPr>
            <a:r>
              <a:rPr lang="en-US" sz="6000" smtClean="0"/>
              <a:t>a Luoyang </a:t>
            </a:r>
            <a:endParaRPr lang="cs-CZ" sz="6000" smtClean="0"/>
          </a:p>
          <a:p>
            <a:pPr lvl="1" algn="ctr">
              <a:lnSpc>
                <a:spcPct val="90000"/>
              </a:lnSpc>
              <a:buFontTx/>
              <a:buNone/>
            </a:pPr>
            <a:r>
              <a:rPr lang="cs-CZ" sz="6000" smtClean="0"/>
              <a:t>Čína</a:t>
            </a:r>
            <a:endParaRPr lang="en-US" sz="6000" smtClean="0"/>
          </a:p>
          <a:p>
            <a:pPr lvl="1" algn="ctr">
              <a:lnSpc>
                <a:spcPct val="90000"/>
              </a:lnSpc>
              <a:buFontTx/>
              <a:buNone/>
            </a:pPr>
            <a:endParaRPr lang="en-US" sz="6000" smtClean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506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1066800"/>
            <a:ext cx="6629400" cy="425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0532" name="Picture 4" descr="sian_google_eart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0"/>
            <a:ext cx="7543800" cy="632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0533" name="Text Box 5"/>
          <p:cNvSpPr txBox="1">
            <a:spLocks noChangeArrowheads="1"/>
          </p:cNvSpPr>
          <p:nvPr/>
        </p:nvSpPr>
        <p:spPr bwMode="auto">
          <a:xfrm>
            <a:off x="5519738" y="6324600"/>
            <a:ext cx="37766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400" b="1">
                <a:cs typeface="Times New Roman" panose="02020603050405020304" pitchFamily="18" charset="0"/>
              </a:rPr>
              <a:t>©</a:t>
            </a:r>
            <a:r>
              <a:rPr lang="cs-CZ" sz="2400" b="1">
                <a:cs typeface="Times New Roman" panose="02020603050405020304" pitchFamily="18" charset="0"/>
              </a:rPr>
              <a:t>  </a:t>
            </a:r>
            <a:r>
              <a:rPr lang="cs-CZ" sz="2400" b="1"/>
              <a:t>Google EARTH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ovéPole 1"/>
          <p:cNvSpPr txBox="1">
            <a:spLocks noChangeArrowheads="1"/>
          </p:cNvSpPr>
          <p:nvPr/>
        </p:nvSpPr>
        <p:spPr bwMode="auto">
          <a:xfrm>
            <a:off x="1219200" y="533400"/>
            <a:ext cx="6486525" cy="698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r>
              <a:rPr lang="cs-CZ" altLang="cs-CZ" sz="1800" b="1" dirty="0" smtClean="0"/>
              <a:t>Astronomický azimut východu-západu Slunce pro oblast </a:t>
            </a:r>
            <a:r>
              <a:rPr lang="cs-CZ" altLang="cs-CZ" sz="1800" b="1" dirty="0" err="1" smtClean="0"/>
              <a:t>Xi´an</a:t>
            </a:r>
            <a:r>
              <a:rPr lang="cs-CZ" altLang="cs-CZ" sz="1800" dirty="0" err="1" smtClean="0"/>
              <a:t>u</a:t>
            </a:r>
            <a:endParaRPr lang="cs-CZ" altLang="cs-CZ" sz="1800" dirty="0" smtClean="0"/>
          </a:p>
          <a:p>
            <a:pPr>
              <a:spcBef>
                <a:spcPct val="0"/>
              </a:spcBef>
              <a:buFontTx/>
              <a:buNone/>
              <a:defRPr/>
            </a:pPr>
            <a:endParaRPr lang="cs-CZ" altLang="cs-CZ" sz="1800" dirty="0" smtClean="0"/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cs-CZ" altLang="cs-CZ" sz="1800" dirty="0" smtClean="0"/>
              <a:t> </a:t>
            </a:r>
            <a:r>
              <a:rPr lang="cs-CZ" altLang="cs-CZ" sz="1800" b="1" dirty="0" smtClean="0"/>
              <a:t>cos</a:t>
            </a:r>
            <a:r>
              <a:rPr lang="cs-CZ" altLang="cs-CZ" sz="1800" b="1" i="1" dirty="0" smtClean="0"/>
              <a:t> A = −</a:t>
            </a:r>
            <a:r>
              <a:rPr lang="cs-CZ" altLang="cs-CZ" sz="1800" b="1" dirty="0" smtClean="0"/>
              <a:t>sin</a:t>
            </a:r>
            <a:r>
              <a:rPr lang="cs-CZ" altLang="cs-CZ" sz="1800" b="1" i="1" dirty="0" smtClean="0"/>
              <a:t> </a:t>
            </a:r>
            <a:r>
              <a:rPr lang="el-GR" altLang="cs-CZ" sz="1800" b="1" i="1" dirty="0" smtClean="0"/>
              <a:t>δ</a:t>
            </a:r>
            <a:r>
              <a:rPr lang="en-US" altLang="cs-CZ" sz="1800" b="1" i="1" dirty="0" smtClean="0"/>
              <a:t> /</a:t>
            </a:r>
            <a:r>
              <a:rPr lang="cs-CZ" altLang="cs-CZ" sz="1800" b="1" i="1" dirty="0" smtClean="0"/>
              <a:t> </a:t>
            </a:r>
            <a:r>
              <a:rPr lang="cs-CZ" altLang="cs-CZ" sz="1800" b="1" dirty="0" smtClean="0"/>
              <a:t>cos</a:t>
            </a:r>
            <a:r>
              <a:rPr lang="cs-CZ" altLang="cs-CZ" sz="1800" b="1" i="1" dirty="0" smtClean="0"/>
              <a:t> </a:t>
            </a:r>
            <a:r>
              <a:rPr lang="el-GR" altLang="cs-CZ" sz="1800" b="1" i="1" dirty="0" smtClean="0"/>
              <a:t>φ</a:t>
            </a:r>
            <a:endParaRPr lang="cs-CZ" altLang="cs-CZ" sz="1800" b="1" i="1" dirty="0" smtClean="0"/>
          </a:p>
          <a:p>
            <a:pPr>
              <a:spcBef>
                <a:spcPct val="0"/>
              </a:spcBef>
              <a:buFontTx/>
              <a:buNone/>
              <a:defRPr/>
            </a:pPr>
            <a:endParaRPr lang="cs-CZ" altLang="cs-CZ" sz="1800" dirty="0" smtClean="0"/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cs-CZ" altLang="cs-CZ" sz="1800" dirty="0" smtClean="0"/>
              <a:t>Zimní slunovrat východ … A= 120 stupňů na východ od severu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cs-CZ" altLang="cs-CZ" sz="1800" dirty="0" smtClean="0"/>
              <a:t>Letní slunovrat východ  …        60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endParaRPr lang="cs-CZ" altLang="cs-CZ" sz="1800" dirty="0" smtClean="0"/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cs-CZ" sz="1800" i="1" dirty="0" smtClean="0"/>
              <a:t>David </a:t>
            </a:r>
            <a:r>
              <a:rPr lang="cs-CZ" altLang="cs-CZ" sz="1800" i="1" dirty="0" err="1" smtClean="0"/>
              <a:t>Pankenier</a:t>
            </a:r>
            <a:r>
              <a:rPr lang="en-US" altLang="cs-CZ" sz="1800" i="1" dirty="0" smtClean="0"/>
              <a:t>, SEAC 2011 Proceedings, Oxford 9, pp. 298-307</a:t>
            </a:r>
            <a:r>
              <a:rPr lang="en-US" altLang="cs-CZ" sz="1800" dirty="0" smtClean="0"/>
              <a:t>.</a:t>
            </a:r>
            <a:endParaRPr lang="cs-CZ" altLang="cs-CZ" sz="1800" dirty="0" smtClean="0"/>
          </a:p>
          <a:p>
            <a:pPr>
              <a:spcBef>
                <a:spcPct val="0"/>
              </a:spcBef>
              <a:buFontTx/>
              <a:buNone/>
              <a:defRPr/>
            </a:pPr>
            <a:endParaRPr lang="en-US" altLang="cs-CZ" sz="1800" dirty="0" smtClean="0"/>
          </a:p>
          <a:p>
            <a:pPr marL="342900" indent="-342900">
              <a:spcBef>
                <a:spcPct val="0"/>
              </a:spcBef>
              <a:buFontTx/>
              <a:buAutoNum type="arabicPeriod"/>
              <a:defRPr/>
            </a:pPr>
            <a:r>
              <a:rPr lang="en-US" altLang="cs-CZ" sz="1400" dirty="0" err="1" smtClean="0"/>
              <a:t>Velmi</a:t>
            </a:r>
            <a:r>
              <a:rPr lang="en-US" altLang="cs-CZ" sz="1400" dirty="0" smtClean="0"/>
              <a:t> stare </a:t>
            </a:r>
            <a:r>
              <a:rPr lang="en-US" altLang="cs-CZ" sz="1400" dirty="0" err="1" smtClean="0"/>
              <a:t>osady</a:t>
            </a:r>
            <a:r>
              <a:rPr lang="en-US" altLang="cs-CZ" sz="1400" dirty="0" smtClean="0"/>
              <a:t> s </a:t>
            </a:r>
            <a:r>
              <a:rPr lang="en-US" altLang="cs-CZ" sz="1400" dirty="0" err="1" smtClean="0"/>
              <a:t>astronomickou</a:t>
            </a:r>
            <a:r>
              <a:rPr lang="en-US" altLang="cs-CZ" sz="1400" dirty="0" smtClean="0"/>
              <a:t> </a:t>
            </a:r>
            <a:r>
              <a:rPr lang="en-US" altLang="cs-CZ" sz="1400" dirty="0" err="1" smtClean="0"/>
              <a:t>orientaci</a:t>
            </a:r>
            <a:r>
              <a:rPr lang="en-US" altLang="cs-CZ" sz="1400" dirty="0" smtClean="0"/>
              <a:t>: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endParaRPr lang="en-US" altLang="cs-CZ" sz="1400" dirty="0" smtClean="0"/>
          </a:p>
          <a:p>
            <a:pPr>
              <a:buFontTx/>
              <a:buNone/>
              <a:defRPr/>
            </a:pPr>
            <a:r>
              <a:rPr lang="en-US" sz="1400" dirty="0" smtClean="0"/>
              <a:t>Archaeological evidence from the fifth millennium BCE Neolithic </a:t>
            </a:r>
            <a:r>
              <a:rPr lang="en-US" sz="1200" dirty="0" smtClean="0"/>
              <a:t>cultures of North</a:t>
            </a:r>
          </a:p>
          <a:p>
            <a:pPr>
              <a:buFontTx/>
              <a:buNone/>
              <a:defRPr/>
            </a:pPr>
            <a:r>
              <a:rPr lang="en-US" sz="1200" dirty="0" smtClean="0"/>
              <a:t>China shows that tombs and dwellings were already being oriented with particular</a:t>
            </a:r>
          </a:p>
          <a:p>
            <a:pPr>
              <a:buFontTx/>
              <a:buNone/>
              <a:defRPr/>
            </a:pPr>
            <a:r>
              <a:rPr lang="en-US" sz="1200" dirty="0" smtClean="0"/>
              <a:t>attention to the cardinal directions and the diurnal and seasonal variations in the Sun’s</a:t>
            </a:r>
          </a:p>
          <a:p>
            <a:pPr>
              <a:buFontTx/>
              <a:buNone/>
              <a:defRPr/>
            </a:pPr>
            <a:r>
              <a:rPr lang="en-US" sz="1200" dirty="0" smtClean="0"/>
              <a:t>location. The consistent pattern of cardinal orientation of graves among certain Neolithic</a:t>
            </a:r>
          </a:p>
          <a:p>
            <a:pPr>
              <a:buFontTx/>
              <a:buNone/>
              <a:defRPr/>
            </a:pPr>
            <a:r>
              <a:rPr lang="en-US" sz="1200" dirty="0" smtClean="0"/>
              <a:t>cultures along the middle and lower course of the Yellow River as well as the lower</a:t>
            </a:r>
          </a:p>
          <a:p>
            <a:pPr>
              <a:buFontTx/>
              <a:buNone/>
              <a:defRPr/>
            </a:pPr>
            <a:r>
              <a:rPr lang="en-US" sz="1200" dirty="0" smtClean="0"/>
              <a:t>course of the Yangtze River shows clearly that these peoples had already formed a</a:t>
            </a:r>
          </a:p>
          <a:p>
            <a:pPr>
              <a:buFontTx/>
              <a:buNone/>
              <a:defRPr/>
            </a:pPr>
            <a:r>
              <a:rPr lang="en-US" sz="1200" dirty="0" smtClean="0"/>
              <a:t>concept of East and West based on the location of sunrise and sunset and had devised a</a:t>
            </a:r>
          </a:p>
          <a:p>
            <a:pPr>
              <a:buFontTx/>
              <a:buNone/>
              <a:defRPr/>
            </a:pPr>
            <a:r>
              <a:rPr lang="en-US" sz="1200" dirty="0" smtClean="0"/>
              <a:t>method of determining the cardinal, and in some cases, inter-cardinal directions.</a:t>
            </a:r>
          </a:p>
          <a:p>
            <a:pPr>
              <a:buFontTx/>
              <a:buNone/>
              <a:defRPr/>
            </a:pPr>
            <a:r>
              <a:rPr lang="en-US" sz="1200" dirty="0" smtClean="0"/>
              <a:t>Research has also shown that the entrances of early </a:t>
            </a:r>
            <a:r>
              <a:rPr lang="en-US" sz="1200" dirty="0" err="1" smtClean="0"/>
              <a:t>Yangshao</a:t>
            </a:r>
            <a:r>
              <a:rPr lang="en-US" sz="1200" dirty="0" smtClean="0"/>
              <a:t> dwellings at </a:t>
            </a:r>
            <a:r>
              <a:rPr lang="en-US" sz="1200" dirty="0" err="1" smtClean="0"/>
              <a:t>Banpo</a:t>
            </a:r>
            <a:r>
              <a:rPr lang="en-US" sz="1200" dirty="0" smtClean="0"/>
              <a:t> were</a:t>
            </a:r>
          </a:p>
          <a:p>
            <a:pPr>
              <a:buFontTx/>
              <a:buNone/>
              <a:defRPr/>
            </a:pPr>
            <a:r>
              <a:rPr lang="en-US" sz="1200" dirty="0" smtClean="0"/>
              <a:t>deliberately oriented toward the location of the mid-afternoon winter Sun when at its warmest</a:t>
            </a:r>
          </a:p>
          <a:p>
            <a:pPr>
              <a:buFontTx/>
              <a:buNone/>
              <a:defRPr/>
            </a:pPr>
            <a:r>
              <a:rPr lang="en-US" sz="1200" dirty="0" smtClean="0"/>
              <a:t>a month or so after the solstice.</a:t>
            </a:r>
          </a:p>
          <a:p>
            <a:pPr>
              <a:buFontTx/>
              <a:buNone/>
              <a:defRPr/>
            </a:pPr>
            <a:endParaRPr lang="en-US" altLang="cs-CZ" sz="1200" dirty="0" smtClean="0"/>
          </a:p>
          <a:p>
            <a:pPr>
              <a:buFontTx/>
              <a:buNone/>
              <a:defRPr/>
            </a:pPr>
            <a:r>
              <a:rPr lang="en-US" altLang="cs-CZ" sz="1200" dirty="0" smtClean="0"/>
              <a:t>2.       </a:t>
            </a:r>
            <a:r>
              <a:rPr lang="en-US" altLang="cs-CZ" sz="1200" dirty="0" err="1" smtClean="0"/>
              <a:t>Napodobovani</a:t>
            </a:r>
            <a:r>
              <a:rPr lang="en-US" altLang="cs-CZ" sz="1200" dirty="0" smtClean="0"/>
              <a:t> </a:t>
            </a:r>
            <a:r>
              <a:rPr lang="en-US" altLang="cs-CZ" sz="1200" dirty="0" err="1" smtClean="0"/>
              <a:t>travu</a:t>
            </a:r>
            <a:r>
              <a:rPr lang="en-US" altLang="cs-CZ" sz="1200" dirty="0" smtClean="0"/>
              <a:t> </a:t>
            </a:r>
            <a:r>
              <a:rPr lang="en-US" altLang="cs-CZ" sz="1200" dirty="0" err="1" smtClean="0"/>
              <a:t>souhvezdi</a:t>
            </a:r>
            <a:r>
              <a:rPr lang="en-US" altLang="cs-CZ" sz="1200" dirty="0" smtClean="0"/>
              <a:t> </a:t>
            </a:r>
            <a:r>
              <a:rPr lang="en-US" altLang="cs-CZ" sz="1200" dirty="0" err="1" smtClean="0"/>
              <a:t>tvarem</a:t>
            </a:r>
            <a:r>
              <a:rPr lang="en-US" altLang="cs-CZ" sz="1200" dirty="0" smtClean="0"/>
              <a:t> </a:t>
            </a:r>
            <a:r>
              <a:rPr lang="en-US" altLang="cs-CZ" sz="1200" dirty="0" err="1" smtClean="0"/>
              <a:t>staveb</a:t>
            </a:r>
            <a:r>
              <a:rPr lang="en-US" altLang="cs-CZ" sz="1200" dirty="0" smtClean="0"/>
              <a:t> </a:t>
            </a:r>
            <a:r>
              <a:rPr lang="en-US" altLang="cs-CZ" sz="1200" dirty="0" err="1" smtClean="0"/>
              <a:t>na</a:t>
            </a:r>
            <a:r>
              <a:rPr lang="en-US" altLang="cs-CZ" sz="1200" dirty="0" smtClean="0"/>
              <a:t> </a:t>
            </a:r>
            <a:r>
              <a:rPr lang="en-US" altLang="cs-CZ" sz="1200" dirty="0" err="1" smtClean="0"/>
              <a:t>zemi</a:t>
            </a:r>
            <a:r>
              <a:rPr lang="en-US" altLang="cs-CZ" sz="1200" dirty="0" smtClean="0"/>
              <a:t>, </a:t>
            </a:r>
            <a:r>
              <a:rPr lang="en-US" altLang="cs-CZ" sz="1200" dirty="0" err="1" smtClean="0"/>
              <a:t>atd</a:t>
            </a:r>
            <a:r>
              <a:rPr lang="en-US" altLang="cs-CZ" sz="1200" dirty="0" smtClean="0"/>
              <a:t>….</a:t>
            </a:r>
            <a:endParaRPr lang="cs-CZ" altLang="cs-CZ" sz="1200" dirty="0" smtClean="0"/>
          </a:p>
          <a:p>
            <a:pPr>
              <a:spcBef>
                <a:spcPct val="0"/>
              </a:spcBef>
              <a:buFontTx/>
              <a:buNone/>
              <a:defRPr/>
            </a:pPr>
            <a:endParaRPr lang="cs-CZ" altLang="cs-CZ" sz="1200" dirty="0" smtClean="0"/>
          </a:p>
          <a:p>
            <a:pPr>
              <a:spcBef>
                <a:spcPct val="0"/>
              </a:spcBef>
              <a:buFontTx/>
              <a:buNone/>
              <a:defRPr/>
            </a:pPr>
            <a:endParaRPr lang="cs-CZ" altLang="cs-CZ" sz="1200" dirty="0" smtClean="0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None/>
              <a:defRPr/>
            </a:pPr>
            <a:endParaRPr lang="cs-CZ" altLang="cs-CZ" sz="1200" dirty="0" smtClean="0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None/>
              <a:defRPr/>
            </a:pPr>
            <a:endParaRPr lang="cs-CZ" altLang="cs-CZ" sz="18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578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89025"/>
            <a:ext cx="9144000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3603" name="Picture 3" descr="maoling_GE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457200"/>
            <a:ext cx="6781800" cy="596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04" name="Picture 4" descr="18120745"/>
          <p:cNvPicPr>
            <a:picLocks noGrp="1" noChangeAspect="1" noChangeArrowheads="1"/>
          </p:cNvPicPr>
          <p:nvPr>
            <p:ph type="title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" y="0"/>
            <a:ext cx="2027238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53605" name="Rectangle 5"/>
          <p:cNvSpPr>
            <a:spLocks noChangeArrowheads="1"/>
          </p:cNvSpPr>
          <p:nvPr/>
        </p:nvSpPr>
        <p:spPr bwMode="auto">
          <a:xfrm>
            <a:off x="152400" y="1524000"/>
            <a:ext cx="1981200" cy="5139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000" b="1" dirty="0" smtClean="0"/>
              <a:t>t</a:t>
            </a:r>
            <a:r>
              <a:rPr lang="en-US" sz="2000" b="1" dirty="0" smtClean="0"/>
              <a:t>he pyramid</a:t>
            </a:r>
            <a:endParaRPr lang="cs-CZ" sz="2000" b="1" dirty="0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emperor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Wu</a:t>
            </a:r>
            <a:r>
              <a:rPr lang="cs-CZ" sz="2000" b="1" dirty="0" smtClean="0"/>
              <a:t>,</a:t>
            </a:r>
            <a:r>
              <a:rPr lang="en-US" sz="2000" b="1" dirty="0" smtClean="0"/>
              <a:t> </a:t>
            </a:r>
            <a:endParaRPr lang="cs-CZ" sz="2000" b="1" dirty="0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000" b="1" dirty="0" smtClean="0"/>
              <a:t>a part </a:t>
            </a:r>
            <a:r>
              <a:rPr lang="cs-CZ" sz="2000" b="1" dirty="0" err="1" smtClean="0"/>
              <a:t>of</a:t>
            </a:r>
            <a:r>
              <a:rPr lang="en-US" sz="2000" b="1" dirty="0" smtClean="0"/>
              <a:t> </a:t>
            </a:r>
            <a:endParaRPr lang="cs-CZ" sz="2000" b="1" dirty="0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2000" b="1" dirty="0"/>
              <a:t>mausoleum </a:t>
            </a:r>
            <a:r>
              <a:rPr lang="en-US" sz="2000" b="1" dirty="0" err="1" smtClean="0"/>
              <a:t>Maoling</a:t>
            </a:r>
            <a:r>
              <a:rPr lang="cs-CZ" sz="2000" b="1" dirty="0" smtClean="0"/>
              <a:t>,</a:t>
            </a:r>
            <a:endParaRPr lang="en-US" sz="1400" dirty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 i="1" dirty="0"/>
              <a:t>NW of Xi’an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sz="1400" i="1" dirty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 dirty="0">
                <a:solidFill>
                  <a:srgbClr val="3333CC"/>
                </a:solidFill>
              </a:rPr>
              <a:t>dynasty Western Han, emperor </a:t>
            </a:r>
            <a:r>
              <a:rPr lang="en-US" sz="1400" dirty="0" err="1">
                <a:solidFill>
                  <a:srgbClr val="3333CC"/>
                </a:solidFill>
              </a:rPr>
              <a:t>Wudi</a:t>
            </a:r>
            <a:r>
              <a:rPr lang="en-US" sz="1400" dirty="0">
                <a:solidFill>
                  <a:srgbClr val="3333CC"/>
                </a:solidFill>
              </a:rPr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 dirty="0">
                <a:solidFill>
                  <a:srgbClr val="3333CC"/>
                </a:solidFill>
              </a:rPr>
              <a:t>140-87 BC,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 dirty="0">
                <a:solidFill>
                  <a:srgbClr val="3333CC"/>
                </a:solidFill>
              </a:rPr>
              <a:t>see No. 11 in Tab.1,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 dirty="0">
                <a:solidFill>
                  <a:srgbClr val="3333CC"/>
                </a:solidFill>
              </a:rPr>
              <a:t>eye altitude ~2 km,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600" b="1" dirty="0">
                <a:solidFill>
                  <a:srgbClr val="3333CC"/>
                </a:solidFill>
              </a:rPr>
              <a:t>size 235 x 240 m.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sz="1600" b="1" dirty="0">
              <a:solidFill>
                <a:srgbClr val="3333CC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 dirty="0">
                <a:solidFill>
                  <a:srgbClr val="3333CC"/>
                </a:solidFill>
              </a:rPr>
              <a:t>Source: Google Earth 2006-2011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sz="1400" dirty="0">
              <a:solidFill>
                <a:srgbClr val="3333CC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 dirty="0">
                <a:solidFill>
                  <a:srgbClr val="3333CC"/>
                </a:solidFill>
              </a:rPr>
              <a:t>Source for ages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 dirty="0">
                <a:solidFill>
                  <a:srgbClr val="3333CC"/>
                </a:solidFill>
              </a:rPr>
              <a:t>of all the pyramids </a:t>
            </a:r>
            <a:r>
              <a:rPr lang="en-US" sz="1400" dirty="0" smtClean="0">
                <a:solidFill>
                  <a:srgbClr val="3333CC"/>
                </a:solidFill>
              </a:rPr>
              <a:t> </a:t>
            </a:r>
            <a:endParaRPr lang="cs-CZ" sz="1400" dirty="0" smtClean="0">
              <a:solidFill>
                <a:srgbClr val="3333CC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 dirty="0" err="1" smtClean="0">
                <a:solidFill>
                  <a:srgbClr val="3333CC"/>
                </a:solidFill>
              </a:rPr>
              <a:t>Moule</a:t>
            </a:r>
            <a:r>
              <a:rPr lang="en-US" sz="1400" dirty="0">
                <a:solidFill>
                  <a:srgbClr val="3333CC"/>
                </a:solidFill>
              </a:rPr>
              <a:t>, </a:t>
            </a:r>
            <a:r>
              <a:rPr lang="en-US" sz="1400" dirty="0" smtClean="0">
                <a:solidFill>
                  <a:srgbClr val="3333CC"/>
                </a:solidFill>
              </a:rPr>
              <a:t>1957</a:t>
            </a:r>
            <a:r>
              <a:rPr lang="cs-CZ" sz="1400" dirty="0" smtClean="0">
                <a:solidFill>
                  <a:srgbClr val="3333CC"/>
                </a:solidFill>
              </a:rPr>
              <a:t>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1400" dirty="0" err="1" smtClean="0">
                <a:solidFill>
                  <a:srgbClr val="3333CC"/>
                </a:solidFill>
              </a:rPr>
              <a:t>Paludan</a:t>
            </a:r>
            <a:r>
              <a:rPr lang="cs-CZ" sz="1400" dirty="0" smtClean="0">
                <a:solidFill>
                  <a:srgbClr val="3333CC"/>
                </a:solidFill>
              </a:rPr>
              <a:t> 2004</a:t>
            </a:r>
            <a:r>
              <a:rPr lang="en-US" sz="1400" dirty="0" smtClean="0">
                <a:solidFill>
                  <a:srgbClr val="3333CC"/>
                </a:solidFill>
              </a:rPr>
              <a:t>.</a:t>
            </a:r>
            <a:endParaRPr lang="en-US" sz="1400" dirty="0">
              <a:solidFill>
                <a:srgbClr val="3333CC"/>
              </a:solidFill>
            </a:endParaRPr>
          </a:p>
        </p:txBody>
      </p:sp>
      <p:sp>
        <p:nvSpPr>
          <p:cNvPr id="153606" name="Text Box 6"/>
          <p:cNvSpPr txBox="1">
            <a:spLocks noChangeArrowheads="1"/>
          </p:cNvSpPr>
          <p:nvPr/>
        </p:nvSpPr>
        <p:spPr bwMode="auto">
          <a:xfrm>
            <a:off x="5867400" y="762000"/>
            <a:ext cx="234632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sz="1400">
                <a:solidFill>
                  <a:schemeClr val="bg1"/>
                </a:solidFill>
              </a:rPr>
              <a:t>Orientation of the tomb cover: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sz="1400" b="1">
                <a:solidFill>
                  <a:schemeClr val="bg1"/>
                </a:solidFill>
              </a:rPr>
              <a:t>8 degree West of North</a:t>
            </a:r>
            <a:endParaRPr lang="cs-CZ" sz="1400" b="1">
              <a:solidFill>
                <a:schemeClr val="bg1"/>
              </a:solidFill>
            </a:endParaRPr>
          </a:p>
        </p:txBody>
      </p:sp>
      <p:sp>
        <p:nvSpPr>
          <p:cNvPr id="153607" name="Text Box 7"/>
          <p:cNvSpPr txBox="1">
            <a:spLocks noChangeArrowheads="1"/>
          </p:cNvSpPr>
          <p:nvPr/>
        </p:nvSpPr>
        <p:spPr bwMode="auto">
          <a:xfrm>
            <a:off x="2438400" y="5638800"/>
            <a:ext cx="541338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>
                <a:solidFill>
                  <a:schemeClr val="bg1"/>
                </a:solidFill>
              </a:rPr>
              <a:t>scale</a:t>
            </a:r>
            <a:endParaRPr lang="cs-CZ" sz="1400">
              <a:solidFill>
                <a:schemeClr val="bg1"/>
              </a:solidFill>
            </a:endParaRPr>
          </a:p>
        </p:txBody>
      </p:sp>
      <p:sp>
        <p:nvSpPr>
          <p:cNvPr id="153608" name="Text Box 8"/>
          <p:cNvSpPr txBox="1">
            <a:spLocks noChangeArrowheads="1"/>
          </p:cNvSpPr>
          <p:nvPr/>
        </p:nvSpPr>
        <p:spPr bwMode="auto">
          <a:xfrm>
            <a:off x="4800600" y="7010400"/>
            <a:ext cx="26003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http//</a:t>
            </a:r>
            <a:r>
              <a:rPr lang="en-US" sz="1400">
                <a:hlinkClick r:id="rId4"/>
              </a:rPr>
              <a:t>www.maps-china.com</a:t>
            </a:r>
            <a:r>
              <a:rPr lang="cs-CZ" sz="1400">
                <a:hlinkClick r:id="rId4"/>
              </a:rPr>
              <a:t>/Xian</a:t>
            </a:r>
            <a:r>
              <a:rPr lang="cs-CZ" sz="1400">
                <a:solidFill>
                  <a:srgbClr val="3333CC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6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5652" name="Picture 4" descr="changling&amp;luzhi_pyramid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76200"/>
            <a:ext cx="7620000" cy="673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5653" name="Text Box 5"/>
          <p:cNvSpPr txBox="1">
            <a:spLocks noChangeArrowheads="1"/>
          </p:cNvSpPr>
          <p:nvPr/>
        </p:nvSpPr>
        <p:spPr bwMode="auto">
          <a:xfrm>
            <a:off x="2971800" y="585788"/>
            <a:ext cx="42418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b="1">
                <a:solidFill>
                  <a:schemeClr val="bg1"/>
                </a:solidFill>
              </a:rPr>
              <a:t>Changling &amp; Luzhi pyramids/mausoleum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b="1">
                <a:solidFill>
                  <a:schemeClr val="bg1"/>
                </a:solidFill>
              </a:rPr>
              <a:t>(empresses)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b="1">
                <a:solidFill>
                  <a:schemeClr val="bg1"/>
                </a:solidFill>
              </a:rPr>
              <a:t>Western Han, Gaozu 206-195 BC, 10W,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b="1">
                <a:solidFill>
                  <a:schemeClr val="bg1"/>
                </a:solidFill>
              </a:rPr>
              <a:t>Western Han. Luzhi  187-180 BC, 10W</a:t>
            </a:r>
            <a:endParaRPr lang="cs-CZ" sz="1800" b="1">
              <a:solidFill>
                <a:schemeClr val="bg1"/>
              </a:solidFill>
            </a:endParaRPr>
          </a:p>
        </p:txBody>
      </p:sp>
      <p:sp>
        <p:nvSpPr>
          <p:cNvPr id="155654" name="Line 6"/>
          <p:cNvSpPr>
            <a:spLocks noChangeShapeType="1"/>
          </p:cNvSpPr>
          <p:nvPr/>
        </p:nvSpPr>
        <p:spPr bwMode="auto">
          <a:xfrm flipH="1">
            <a:off x="3200400" y="1676400"/>
            <a:ext cx="144780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14400"/>
            <a:ext cx="9144000" cy="585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6675" name="TextovéPole 2"/>
          <p:cNvSpPr txBox="1">
            <a:spLocks noChangeArrowheads="1"/>
          </p:cNvSpPr>
          <p:nvPr/>
        </p:nvSpPr>
        <p:spPr bwMode="auto">
          <a:xfrm>
            <a:off x="457200" y="138113"/>
            <a:ext cx="891540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400" b="1"/>
              <a:t>Yanling, </a:t>
            </a:r>
            <a:r>
              <a:rPr lang="cs-CZ" altLang="cs-CZ" sz="1400"/>
              <a:t>Západní Han, Chengdi (32‒7 př. n. l.), bílá značka. Pás menších pyramid císařových příbuzných nebo funkcionářů státu v blízkosti. Historický zimní snímek. Souřadnice vršku hlavní pyramidy jsou: </a:t>
            </a:r>
            <a:r>
              <a:rPr lang="cs-CZ" altLang="cs-CZ" sz="1400" i="1"/>
              <a:t>φ</a:t>
            </a:r>
            <a:r>
              <a:rPr lang="cs-CZ" altLang="cs-CZ" sz="1400"/>
              <a:t> = 34°22′30″,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400" i="1"/>
              <a:t>λ</a:t>
            </a:r>
            <a:r>
              <a:rPr lang="cs-CZ" altLang="cs-CZ" sz="1400"/>
              <a:t> = 108°41′53″.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7700" name="Picture 4" descr="xiya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266700"/>
            <a:ext cx="7543800" cy="632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7701" name="Rectangle 5"/>
          <p:cNvSpPr>
            <a:spLocks noChangeArrowheads="1"/>
          </p:cNvSpPr>
          <p:nvPr/>
        </p:nvSpPr>
        <p:spPr bwMode="auto">
          <a:xfrm>
            <a:off x="2362200" y="838200"/>
            <a:ext cx="1841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sz="1400">
              <a:solidFill>
                <a:schemeClr val="tx2"/>
              </a:solidFill>
            </a:endParaRPr>
          </a:p>
        </p:txBody>
      </p:sp>
      <p:sp>
        <p:nvSpPr>
          <p:cNvPr id="157702" name="Rectangle 6"/>
          <p:cNvSpPr>
            <a:spLocks noChangeArrowheads="1"/>
          </p:cNvSpPr>
          <p:nvPr/>
        </p:nvSpPr>
        <p:spPr bwMode="auto">
          <a:xfrm>
            <a:off x="2667000" y="508000"/>
            <a:ext cx="2824163" cy="106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600">
                <a:solidFill>
                  <a:schemeClr val="bg1"/>
                </a:solidFill>
              </a:rPr>
              <a:t>Pingling, Western Han, Zhaodi</a:t>
            </a:r>
            <a:r>
              <a:rPr lang="cs-CZ" sz="1600">
                <a:solidFill>
                  <a:schemeClr val="bg1"/>
                </a:solidFill>
              </a:rPr>
              <a:t>,</a:t>
            </a:r>
            <a:r>
              <a:rPr lang="en-US" sz="1600">
                <a:solidFill>
                  <a:schemeClr val="bg1"/>
                </a:solidFill>
              </a:rPr>
              <a:t> </a:t>
            </a:r>
            <a:r>
              <a:rPr lang="cs-CZ" sz="1600">
                <a:solidFill>
                  <a:schemeClr val="bg1"/>
                </a:solidFill>
              </a:rPr>
              <a:t/>
            </a:r>
            <a:br>
              <a:rPr lang="cs-CZ" sz="1600">
                <a:solidFill>
                  <a:schemeClr val="bg1"/>
                </a:solidFill>
              </a:rPr>
            </a:br>
            <a:r>
              <a:rPr lang="en-US" sz="1600">
                <a:solidFill>
                  <a:schemeClr val="bg1"/>
                </a:solidFill>
              </a:rPr>
              <a:t>86-74 BC, </a:t>
            </a:r>
            <a:br>
              <a:rPr lang="en-US" sz="1600">
                <a:solidFill>
                  <a:schemeClr val="bg1"/>
                </a:solidFill>
              </a:rPr>
            </a:br>
            <a:r>
              <a:rPr lang="en-US" sz="1600">
                <a:solidFill>
                  <a:schemeClr val="bg1"/>
                </a:solidFill>
              </a:rPr>
              <a:t>eye alt. 1 km, size 150 m.,</a:t>
            </a:r>
            <a:br>
              <a:rPr lang="en-US" sz="1600">
                <a:solidFill>
                  <a:schemeClr val="bg1"/>
                </a:solidFill>
              </a:rPr>
            </a:br>
            <a:r>
              <a:rPr lang="en-US" sz="1600">
                <a:solidFill>
                  <a:schemeClr val="bg1"/>
                </a:solidFill>
              </a:rPr>
              <a:t>7 deg West</a:t>
            </a:r>
            <a:endParaRPr lang="cs-CZ" sz="1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8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8724" name="Picture 4" descr="welip_09_detai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04800"/>
            <a:ext cx="7086600" cy="6030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8725" name="Text Box 5"/>
          <p:cNvSpPr txBox="1">
            <a:spLocks noChangeArrowheads="1"/>
          </p:cNvSpPr>
          <p:nvPr/>
        </p:nvSpPr>
        <p:spPr bwMode="auto">
          <a:xfrm>
            <a:off x="152400" y="5715000"/>
            <a:ext cx="58896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1400" b="1"/>
              <a:t>welip</a:t>
            </a:r>
          </a:p>
        </p:txBody>
      </p:sp>
      <p:sp>
        <p:nvSpPr>
          <p:cNvPr id="158726" name="Text Box 6"/>
          <p:cNvSpPr txBox="1">
            <a:spLocks noChangeArrowheads="1"/>
          </p:cNvSpPr>
          <p:nvPr/>
        </p:nvSpPr>
        <p:spPr bwMode="auto">
          <a:xfrm>
            <a:off x="1066800" y="457200"/>
            <a:ext cx="331311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>
                <a:solidFill>
                  <a:schemeClr val="bg1"/>
                </a:solidFill>
              </a:rPr>
              <a:t>Western Han, Yuandi, Weiling , 48-33 BC,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>
                <a:solidFill>
                  <a:schemeClr val="bg1"/>
                </a:solidFill>
              </a:rPr>
              <a:t>eye alt. 0.8 km, size 225x235 m. </a:t>
            </a:r>
            <a:endParaRPr lang="cs-CZ" sz="1400">
              <a:solidFill>
                <a:schemeClr val="bg1"/>
              </a:solidFill>
            </a:endParaRPr>
          </a:p>
        </p:txBody>
      </p:sp>
      <p:sp>
        <p:nvSpPr>
          <p:cNvPr id="158727" name="Line 7"/>
          <p:cNvSpPr>
            <a:spLocks noChangeShapeType="1"/>
          </p:cNvSpPr>
          <p:nvPr/>
        </p:nvSpPr>
        <p:spPr bwMode="auto">
          <a:xfrm flipV="1">
            <a:off x="228600" y="3886200"/>
            <a:ext cx="18288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8728" name="Oval 8"/>
          <p:cNvSpPr>
            <a:spLocks noChangeArrowheads="1"/>
          </p:cNvSpPr>
          <p:nvPr/>
        </p:nvSpPr>
        <p:spPr bwMode="auto">
          <a:xfrm>
            <a:off x="2438400" y="3657600"/>
            <a:ext cx="228600" cy="228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sz="200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9748" name="Picture 5" descr="P818554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25" y="74613"/>
            <a:ext cx="8945563" cy="670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9749" name="Picture 4" descr="2011_0822015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954338"/>
            <a:ext cx="4648200" cy="348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770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4613" y="-152400"/>
            <a:ext cx="11274426" cy="746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0771" name="TextovéPole 6"/>
          <p:cNvSpPr txBox="1">
            <a:spLocks noChangeArrowheads="1"/>
          </p:cNvSpPr>
          <p:nvPr/>
        </p:nvSpPr>
        <p:spPr bwMode="auto">
          <a:xfrm>
            <a:off x="1524000" y="990600"/>
            <a:ext cx="1841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altLang="cs-CZ" sz="1400"/>
          </a:p>
        </p:txBody>
      </p:sp>
      <p:sp>
        <p:nvSpPr>
          <p:cNvPr id="160772" name="Rectangle 4"/>
          <p:cNvSpPr>
            <a:spLocks noChangeArrowheads="1"/>
          </p:cNvSpPr>
          <p:nvPr/>
        </p:nvSpPr>
        <p:spPr bwMode="auto">
          <a:xfrm>
            <a:off x="484188" y="5059363"/>
            <a:ext cx="5078412" cy="101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2000" b="1">
                <a:solidFill>
                  <a:schemeClr val="bg1"/>
                </a:solidFill>
                <a:cs typeface="Times New Roman" panose="02020603050405020304" pitchFamily="18" charset="0"/>
              </a:rPr>
              <a:t>Lokalita Weiling</a:t>
            </a:r>
            <a:r>
              <a:rPr lang="cs-CZ" altLang="cs-CZ" sz="2000">
                <a:solidFill>
                  <a:schemeClr val="bg1"/>
                </a:solidFill>
                <a:cs typeface="Times New Roman" panose="02020603050405020304" pitchFamily="18" charset="0"/>
              </a:rPr>
              <a:t>. </a:t>
            </a:r>
            <a:endParaRPr lang="en-US" altLang="cs-CZ" sz="2000">
              <a:solidFill>
                <a:schemeClr val="bg1"/>
              </a:solidFill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2000">
                <a:solidFill>
                  <a:schemeClr val="bg1"/>
                </a:solidFill>
                <a:cs typeface="Times New Roman" panose="02020603050405020304" pitchFamily="18" charset="0"/>
              </a:rPr>
              <a:t>Objekt Han Xiao Yuan Huanghou Ling z vršku blízké pyramidy patřící císaři Yuandimu </a:t>
            </a:r>
            <a:endParaRPr lang="cs-CZ" altLang="cs-CZ" sz="20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7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7200" y="1447800"/>
            <a:ext cx="9906000" cy="592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1795" name="TextovéPole 1"/>
          <p:cNvSpPr txBox="1">
            <a:spLocks noChangeArrowheads="1"/>
          </p:cNvSpPr>
          <p:nvPr/>
        </p:nvSpPr>
        <p:spPr bwMode="auto">
          <a:xfrm>
            <a:off x="838200" y="325438"/>
            <a:ext cx="86106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chemeClr val="bg1"/>
                </a:solidFill>
              </a:rPr>
              <a:t>Weiling: skupinka malých pyramid (© </a:t>
            </a:r>
            <a:r>
              <a:rPr lang="cs-CZ" altLang="cs-CZ" sz="1800" b="1" i="1">
                <a:solidFill>
                  <a:schemeClr val="bg1"/>
                </a:solidFill>
              </a:rPr>
              <a:t>Google Earth</a:t>
            </a:r>
            <a:r>
              <a:rPr lang="cs-CZ" altLang="cs-CZ" sz="1800" b="1">
                <a:solidFill>
                  <a:schemeClr val="bg1"/>
                </a:solidFill>
              </a:rPr>
              <a:t>), z nichž zakroužkovaná je na pozemní fotografii  se zřícenou stěnou</a:t>
            </a:r>
            <a:r>
              <a:rPr lang="en-US" altLang="cs-CZ" sz="1800" b="1">
                <a:solidFill>
                  <a:schemeClr val="bg1"/>
                </a:solidFill>
              </a:rPr>
              <a:t>:  </a:t>
            </a:r>
            <a:r>
              <a:rPr lang="cs-CZ" altLang="cs-CZ" sz="1800" b="1" i="1">
                <a:solidFill>
                  <a:schemeClr val="bg1"/>
                </a:solidFill>
              </a:rPr>
              <a:t>φ</a:t>
            </a:r>
            <a:r>
              <a:rPr lang="cs-CZ" altLang="cs-CZ" sz="1800" b="1">
                <a:solidFill>
                  <a:schemeClr val="bg1"/>
                </a:solidFill>
              </a:rPr>
              <a:t> = 34°23′49″, </a:t>
            </a:r>
            <a:r>
              <a:rPr lang="cs-CZ" altLang="cs-CZ" sz="1800" b="1" i="1">
                <a:solidFill>
                  <a:schemeClr val="bg1"/>
                </a:solidFill>
              </a:rPr>
              <a:t>λ</a:t>
            </a:r>
            <a:r>
              <a:rPr lang="cs-CZ" altLang="cs-CZ" sz="1800" b="1">
                <a:solidFill>
                  <a:schemeClr val="bg1"/>
                </a:solidFill>
              </a:rPr>
              <a:t> = 108°44′51″</a:t>
            </a:r>
          </a:p>
        </p:txBody>
      </p:sp>
      <p:pic>
        <p:nvPicPr>
          <p:cNvPr id="161796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143000"/>
            <a:ext cx="404495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0"/>
            <a:ext cx="7772400" cy="838200"/>
          </a:xfrm>
        </p:spPr>
        <p:txBody>
          <a:bodyPr/>
          <a:lstStyle/>
          <a:p>
            <a:pPr eaLnBrk="1" hangingPunct="1"/>
            <a:endParaRPr lang="cs-CZ" altLang="cs-CZ" sz="2400" smtClean="0"/>
          </a:p>
        </p:txBody>
      </p:sp>
      <p:sp>
        <p:nvSpPr>
          <p:cNvPr id="162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0" y="2209800"/>
            <a:ext cx="5410200" cy="3886200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62820" name="Picture 7" descr="huan_ti_terako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3733800"/>
            <a:ext cx="6705600" cy="499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2821" name="Text Box 9"/>
          <p:cNvSpPr txBox="1">
            <a:spLocks noChangeArrowheads="1"/>
          </p:cNvSpPr>
          <p:nvPr/>
        </p:nvSpPr>
        <p:spPr bwMode="auto">
          <a:xfrm>
            <a:off x="544513" y="220663"/>
            <a:ext cx="5249862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cs-CZ" sz="2000" b="1"/>
              <a:t>Qin Shihuangdi </a:t>
            </a:r>
            <a:r>
              <a:rPr lang="en-US" altLang="cs-CZ" sz="1400" b="1"/>
              <a:t>first emperor, terracota army,  221-210 BC</a:t>
            </a:r>
            <a:endParaRPr lang="cs-CZ" altLang="cs-CZ" sz="1400" b="1"/>
          </a:p>
        </p:txBody>
      </p:sp>
      <p:pic>
        <p:nvPicPr>
          <p:cNvPr id="162822" name="Picture 10" descr="qin_shihuangdi_teracot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762000"/>
            <a:ext cx="4533900" cy="400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2823" name="Line 11"/>
          <p:cNvSpPr>
            <a:spLocks noChangeShapeType="1"/>
          </p:cNvSpPr>
          <p:nvPr/>
        </p:nvSpPr>
        <p:spPr bwMode="auto">
          <a:xfrm flipH="1">
            <a:off x="2514600" y="1447800"/>
            <a:ext cx="1524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2824" name="Line 12"/>
          <p:cNvSpPr>
            <a:spLocks noChangeShapeType="1"/>
          </p:cNvSpPr>
          <p:nvPr/>
        </p:nvSpPr>
        <p:spPr bwMode="auto">
          <a:xfrm flipH="1">
            <a:off x="3276600" y="1524000"/>
            <a:ext cx="5334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2825" name="TextovéPole 1"/>
          <p:cNvSpPr txBox="1">
            <a:spLocks noChangeArrowheads="1"/>
          </p:cNvSpPr>
          <p:nvPr/>
        </p:nvSpPr>
        <p:spPr bwMode="auto">
          <a:xfrm>
            <a:off x="5029200" y="987425"/>
            <a:ext cx="4005263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400"/>
              <a:t>Qin Shihuangling. Největší pyramida na světě </a:t>
            </a:r>
            <a:endParaRPr lang="en-US" altLang="cs-CZ" sz="1400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400"/>
              <a:t>(pokud jde o horizontální rozměry),</a:t>
            </a:r>
            <a:endParaRPr lang="en-US" altLang="cs-CZ" sz="1400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400"/>
              <a:t> patřící prvnímu čínskému císaři Qin Shihunagdimu. </a:t>
            </a:r>
            <a:endParaRPr lang="en-US" altLang="cs-CZ" sz="1400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400"/>
              <a:t>Pohled na pyramidu a okolní vnitřní a vnější park,</a:t>
            </a:r>
            <a:endParaRPr lang="en-US" altLang="cs-CZ" sz="1400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400"/>
              <a:t> původně obehnané zdmi.</a:t>
            </a:r>
            <a:endParaRPr lang="en-US" altLang="cs-CZ" sz="1400"/>
          </a:p>
          <a:p>
            <a:pPr>
              <a:spcBef>
                <a:spcPct val="0"/>
              </a:spcBef>
              <a:buFontTx/>
              <a:buNone/>
            </a:pPr>
            <a:endParaRPr lang="en-US" altLang="cs-CZ" sz="1400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 i="1"/>
              <a:t>φ</a:t>
            </a:r>
            <a:r>
              <a:rPr lang="cs-CZ" altLang="cs-CZ" sz="1800" b="1"/>
              <a:t> = 34°22′53″, </a:t>
            </a:r>
            <a:r>
              <a:rPr lang="cs-CZ" altLang="cs-CZ" sz="1800" b="1" i="1"/>
              <a:t>λ</a:t>
            </a:r>
            <a:r>
              <a:rPr lang="cs-CZ" altLang="cs-CZ" sz="1800" b="1"/>
              <a:t> = 109°15′14″</a:t>
            </a:r>
            <a:endParaRPr lang="en-US" altLang="cs-CZ" sz="1800" b="1"/>
          </a:p>
          <a:p>
            <a:pPr>
              <a:spcBef>
                <a:spcPct val="0"/>
              </a:spcBef>
              <a:buFontTx/>
              <a:buNone/>
            </a:pPr>
            <a:endParaRPr lang="cs-CZ" altLang="cs-CZ" sz="1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63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63844" name="Picture 4" descr="P819556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22263"/>
            <a:ext cx="5005388" cy="3754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45" name="Picture 7" descr="2011_082202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4038"/>
            <a:ext cx="5024438" cy="3767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46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450" y="2438400"/>
            <a:ext cx="5080000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47" name="TextovéPole 2"/>
          <p:cNvSpPr txBox="1">
            <a:spLocks noChangeArrowheads="1"/>
          </p:cNvSpPr>
          <p:nvPr/>
        </p:nvSpPr>
        <p:spPr bwMode="auto">
          <a:xfrm>
            <a:off x="381000" y="6000750"/>
            <a:ext cx="78946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 u="sng">
                <a:hlinkClick r:id="rId5"/>
              </a:rPr>
              <a:t>www.china.org.cn/english/culture/229549.htm</a:t>
            </a:r>
            <a:r>
              <a:rPr lang="cs-CZ" altLang="cs-CZ" sz="1400"/>
              <a:t>.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40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64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64868" name="Picture 4" descr="forbiden_c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57200"/>
            <a:ext cx="7543800" cy="632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869" name="Picture 5" descr="pekin_mensi_rota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063" y="1905000"/>
            <a:ext cx="3243263" cy="402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4870" name="Text Box 6"/>
          <p:cNvSpPr txBox="1">
            <a:spLocks noChangeArrowheads="1"/>
          </p:cNvSpPr>
          <p:nvPr/>
        </p:nvSpPr>
        <p:spPr bwMode="auto">
          <a:xfrm>
            <a:off x="152400" y="990600"/>
            <a:ext cx="1004888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1368 AD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400"/>
              <a:t>4 degree W</a:t>
            </a:r>
            <a:endParaRPr 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90600" y="228600"/>
          <a:ext cx="6934201" cy="636746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0198"/>
                <a:gridCol w="671101"/>
                <a:gridCol w="816849"/>
                <a:gridCol w="1467276"/>
                <a:gridCol w="1759901"/>
                <a:gridCol w="1164946"/>
                <a:gridCol w="723930"/>
              </a:tblGrid>
              <a:tr h="82295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>
                          <a:effectLst/>
                        </a:rPr>
                        <a:t>Č</a:t>
                      </a:r>
                      <a:endParaRPr lang="cs-CZ" sz="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US" sz="900" b="1" dirty="0" smtClean="0">
                        <a:effectLst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US" sz="900" b="1" dirty="0" smtClean="0">
                        <a:effectLst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 smtClean="0">
                          <a:effectLst/>
                        </a:rPr>
                        <a:t>Zeměpisné </a:t>
                      </a:r>
                      <a:r>
                        <a:rPr lang="cs-CZ" sz="900" b="1" dirty="0">
                          <a:effectLst/>
                        </a:rPr>
                        <a:t>souřadnice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 Jméno chrámu (lokality) </a:t>
                      </a:r>
                      <a:r>
                        <a:rPr lang="cs-CZ" sz="900" b="1" dirty="0" smtClean="0">
                          <a:effectLst/>
                        </a:rPr>
                        <a:t>či</a:t>
                      </a:r>
                      <a:r>
                        <a:rPr lang="en-US" sz="900" b="1" baseline="0" dirty="0" smtClean="0">
                          <a:effectLst/>
                        </a:rPr>
                        <a:t> </a:t>
                      </a:r>
                      <a:r>
                        <a:rPr lang="cs-CZ" sz="900" b="1" dirty="0" smtClean="0">
                          <a:effectLst/>
                        </a:rPr>
                        <a:t> </a:t>
                      </a:r>
                      <a:r>
                        <a:rPr lang="cs-CZ" sz="900" b="1" dirty="0">
                          <a:effectLst/>
                        </a:rPr>
                        <a:t>skupiny pyramid se stejnou orientací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   Dynastie, císař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   (posmrtné jméno)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 Perioda vlády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 Orientace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8587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  šířka 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baseline="30000">
                          <a:effectLst/>
                        </a:rPr>
                        <a:t>  </a:t>
                      </a:r>
                      <a:r>
                        <a:rPr lang="cs-CZ" sz="900" b="1">
                          <a:effectLst/>
                        </a:rPr>
                        <a:t>°   ′    ″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  délka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baseline="30000" dirty="0">
                          <a:effectLst/>
                        </a:rPr>
                        <a:t>   </a:t>
                      </a:r>
                      <a:r>
                        <a:rPr lang="cs-CZ" sz="900" b="1" dirty="0">
                          <a:effectLst/>
                        </a:rPr>
                        <a:t>°   </a:t>
                      </a:r>
                      <a:r>
                        <a:rPr lang="cs-CZ" sz="900" b="1" baseline="30000" dirty="0">
                          <a:effectLst/>
                        </a:rPr>
                        <a:t> </a:t>
                      </a:r>
                      <a:r>
                        <a:rPr lang="cs-CZ" sz="900" b="1" dirty="0">
                          <a:effectLst/>
                        </a:rPr>
                        <a:t>′    ″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 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 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 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 stupně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 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1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34 22 53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109 15 14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Shihuangling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 err="1">
                          <a:effectLst/>
                        </a:rPr>
                        <a:t>Qin</a:t>
                      </a:r>
                      <a:r>
                        <a:rPr lang="cs-CZ" sz="900" b="1" dirty="0">
                          <a:effectLst/>
                        </a:rPr>
                        <a:t>, </a:t>
                      </a:r>
                      <a:r>
                        <a:rPr lang="cs-CZ" sz="900" b="1" dirty="0" err="1">
                          <a:effectLst/>
                        </a:rPr>
                        <a:t>Shihuangdi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221‒210 př. n. l.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 V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2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34 26 </a:t>
                      </a:r>
                      <a:r>
                        <a:rPr lang="en-US" sz="900" b="1">
                          <a:effectLst/>
                        </a:rPr>
                        <a:t>05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108 52 36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Changling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Záp. Han, </a:t>
                      </a:r>
                      <a:r>
                        <a:rPr lang="cs-CZ" sz="900" b="1" dirty="0" err="1">
                          <a:effectLst/>
                        </a:rPr>
                        <a:t>Gaozu</a:t>
                      </a:r>
                      <a:r>
                        <a:rPr lang="cs-CZ" sz="900" b="1" dirty="0">
                          <a:effectLst/>
                        </a:rPr>
                        <a:t> (di)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206‒195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 Z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3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34 25 22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108 50 29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Anling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Záp. Han, </a:t>
                      </a:r>
                      <a:r>
                        <a:rPr lang="cs-CZ" sz="900" b="1" dirty="0" err="1">
                          <a:effectLst/>
                        </a:rPr>
                        <a:t>Huidi</a:t>
                      </a:r>
                      <a:r>
                        <a:rPr lang="cs-CZ" sz="900" b="1" dirty="0">
                          <a:effectLst/>
                        </a:rPr>
                        <a:t> 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19</a:t>
                      </a:r>
                      <a:r>
                        <a:rPr lang="en-US" sz="900" b="1">
                          <a:effectLst/>
                        </a:rPr>
                        <a:t>4</a:t>
                      </a:r>
                      <a:r>
                        <a:rPr lang="cs-CZ" sz="900" b="1">
                          <a:effectLst/>
                        </a:rPr>
                        <a:t>‒188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16 Z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4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34 14 09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109 07 07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Baling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Záp. Han, Wendi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179‒157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22‒24 V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5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34 26 38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108 56 27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Yangling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Záp. Han, Jingdi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156‒141 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2-3 V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6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34 20 17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108 34 11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Maoling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Záp. Han, Wudi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140‒87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8 Z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7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34 21 48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108 37 51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Pingling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Záp. Han, Zhaodi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86‒74 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8 Z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8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34 10 44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109 01 42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Duling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Záp. Han, Xuandi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73‒49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0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9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34 23 25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108 44 21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Weiling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Záp. Han, Yuandi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48‒33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1 Z 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10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34 22 30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108 41 53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Yanling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Záp. Han, Chengdi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33‒7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10 Z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11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34 24 03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108 45 53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Yiling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Záp. Han, Aidi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6‒1 př. n. l.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1 V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12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34 23 52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108 42 45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Kangling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Záp. Han, Pingdi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 př. n. l. ‒ 5 n. l.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1 V 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13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34 50 36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112 35 21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Guangwudiling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Vých. Han, Guangwudi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25‒57 n. l.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0‒5 V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14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34 17 19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108 01 22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Yangling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Sui, Wendi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581‒604 n. l.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1 Z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15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34 37 58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112 48 40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Yizong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Tang, Xiaojing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656(652)‒675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0‒5 Z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Q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34 34 07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108 12 58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Qianling, posvátná cesta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b="1">
                          <a:effectLst/>
                        </a:rPr>
                        <a:t>Tang, Gaozong a Wuzetian+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(649)650‒705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7 V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16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34 39 55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112 57 16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Yongchangling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Song, Taizu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960‒976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3 V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17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34 40 27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112 56 42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Yongxiling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Song, Taizong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976‒997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2 V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18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34 42 17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112 58 28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Yongdingling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Song, Zhenzong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998‒1022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5 V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19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34 4</a:t>
                      </a:r>
                      <a:r>
                        <a:rPr lang="en-US" sz="900" b="1">
                          <a:effectLst/>
                        </a:rPr>
                        <a:t>4 40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112 58 48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Shuizhaoling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Song, Renzong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1022‒1063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2‒3 V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20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34 44 47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112 58 22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Yonghouling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Song, Yingzong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1064‒1067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5 V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  <a:tr h="2129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21</a:t>
                      </a:r>
                      <a:endParaRPr lang="cs-CZ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36 37 58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101 44 46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Nanliang Hutai 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</a:rPr>
                        <a:t>Dongjin*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b="1">
                          <a:effectLst/>
                        </a:rPr>
                        <a:t>317‒402 n. l.</a:t>
                      </a:r>
                      <a:endParaRPr lang="cs-CZ" sz="9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</a:rPr>
                        <a:t>16‒17 V</a:t>
                      </a:r>
                      <a:endParaRPr lang="cs-CZ" sz="9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633" marR="29633" marT="0" marB="0" anchor="b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cs-CZ" smtClean="0"/>
              <a:t>Magnetic compass in China</a:t>
            </a:r>
            <a:endParaRPr lang="cs-CZ" altLang="cs-CZ" smtClean="0"/>
          </a:p>
        </p:txBody>
      </p:sp>
      <p:sp>
        <p:nvSpPr>
          <p:cNvPr id="166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1447800"/>
            <a:ext cx="8610600" cy="38100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cs-CZ" sz="1800" smtClean="0"/>
              <a:t>      </a:t>
            </a:r>
            <a:r>
              <a:rPr lang="en-US" altLang="cs-CZ" sz="1800" b="1" smtClean="0"/>
              <a:t>Feng-shui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cs-CZ" sz="1800" smtClean="0"/>
              <a:t>      </a:t>
            </a:r>
            <a:r>
              <a:rPr lang="cs-CZ" altLang="cs-CZ" sz="1800" smtClean="0"/>
              <a:t>Extant written records indicate that knowledge of an ancient type of compass in China</a:t>
            </a:r>
            <a:r>
              <a:rPr lang="en-US" altLang="cs-CZ" sz="1800" smtClean="0"/>
              <a:t> </a:t>
            </a:r>
            <a:r>
              <a:rPr lang="cs-CZ" altLang="cs-CZ" sz="1800" smtClean="0"/>
              <a:t>is very old - dating back to before</a:t>
            </a:r>
            <a:endParaRPr lang="en-US" altLang="cs-CZ" sz="18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cs-CZ" sz="1800" smtClean="0"/>
              <a:t>     </a:t>
            </a:r>
            <a:r>
              <a:rPr lang="cs-CZ" altLang="cs-CZ" sz="1800" smtClean="0"/>
              <a:t> the Han dynasty (206 BC</a:t>
            </a:r>
            <a:r>
              <a:rPr lang="en-US" altLang="cs-CZ" sz="1800" smtClean="0"/>
              <a:t> to</a:t>
            </a:r>
            <a:r>
              <a:rPr lang="cs-CZ" altLang="cs-CZ" sz="1800" smtClean="0"/>
              <a:t> 220 AD)</a:t>
            </a:r>
            <a:endParaRPr lang="en-US" altLang="cs-CZ" sz="18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cs-CZ" sz="1800" smtClean="0"/>
              <a:t>     </a:t>
            </a:r>
            <a:r>
              <a:rPr lang="cs-CZ" altLang="cs-CZ" sz="1800" smtClean="0"/>
              <a:t> to </a:t>
            </a:r>
            <a:r>
              <a:rPr lang="cs-CZ" altLang="cs-CZ" sz="1800" b="1" i="1" smtClean="0"/>
              <a:t>at least the 4th</a:t>
            </a:r>
            <a:r>
              <a:rPr lang="en-US" altLang="cs-CZ" sz="1800" b="1" i="1" smtClean="0"/>
              <a:t> </a:t>
            </a:r>
            <a:r>
              <a:rPr lang="cs-CZ" altLang="cs-CZ" sz="1800" b="1" i="1" smtClean="0"/>
              <a:t>century BC.</a:t>
            </a:r>
            <a:r>
              <a:rPr lang="cs-CZ" altLang="cs-CZ" sz="1800" smtClean="0"/>
              <a:t> </a:t>
            </a:r>
            <a:endParaRPr lang="en-US" altLang="cs-CZ" sz="18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cs-CZ" sz="1800" smtClean="0"/>
              <a:t>      </a:t>
            </a:r>
            <a:r>
              <a:rPr lang="cs-CZ" altLang="cs-CZ" sz="1800" smtClean="0"/>
              <a:t>Geomancy (feng shui) was practised for a long time (for millenia) </a:t>
            </a:r>
            <a:endParaRPr lang="en-US" altLang="cs-CZ" sz="18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cs-CZ" sz="1800" smtClean="0"/>
              <a:t>      </a:t>
            </a:r>
            <a:r>
              <a:rPr lang="cs-CZ" altLang="cs-CZ" sz="1800" smtClean="0"/>
              <a:t>and had</a:t>
            </a:r>
            <a:r>
              <a:rPr lang="en-US" altLang="cs-CZ" sz="1800" smtClean="0"/>
              <a:t> </a:t>
            </a:r>
            <a:r>
              <a:rPr lang="cs-CZ" altLang="cs-CZ" sz="1800" smtClean="0"/>
              <a:t>a profound influence on the face of China’s landscape and city plans</a:t>
            </a:r>
            <a:endParaRPr lang="en-US" altLang="cs-CZ" sz="18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cs-CZ" sz="1800" smtClean="0"/>
              <a:t>      </a:t>
            </a:r>
            <a:r>
              <a:rPr lang="cs-CZ" altLang="cs-CZ" sz="1800" smtClean="0"/>
              <a:t>The use of the compass in China since 1000</a:t>
            </a:r>
            <a:r>
              <a:rPr lang="en-US" altLang="cs-CZ" sz="1800" smtClean="0"/>
              <a:t> </a:t>
            </a:r>
            <a:r>
              <a:rPr lang="cs-CZ" altLang="cs-CZ" sz="1800" smtClean="0"/>
              <a:t>BC was described also by </a:t>
            </a:r>
            <a:r>
              <a:rPr lang="cs-CZ" altLang="cs-CZ" sz="1800" i="1" smtClean="0"/>
              <a:t>Needham (1964)</a:t>
            </a:r>
            <a:r>
              <a:rPr lang="cs-CZ" altLang="cs-CZ" sz="1800" smtClean="0"/>
              <a:t>…</a:t>
            </a:r>
            <a:r>
              <a:rPr lang="en-US" altLang="cs-CZ" sz="1800" smtClean="0"/>
              <a:t> may be </a:t>
            </a:r>
            <a:r>
              <a:rPr lang="cs-CZ" altLang="cs-CZ" sz="2000" i="1" smtClean="0"/>
              <a:t>since immemorial</a:t>
            </a:r>
            <a:r>
              <a:rPr lang="cs-CZ" altLang="cs-CZ" sz="2400" smtClean="0"/>
              <a:t>.</a:t>
            </a:r>
            <a:endParaRPr lang="en-US" alt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cs-CZ" sz="1800" smtClean="0"/>
              <a:t>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cs-CZ" sz="1800" smtClean="0"/>
              <a:t>     BUT MORE: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cs-CZ" sz="1800" smtClean="0"/>
              <a:t>     </a:t>
            </a:r>
            <a:r>
              <a:rPr lang="cs-CZ" altLang="cs-CZ" sz="1600" smtClean="0">
                <a:solidFill>
                  <a:srgbClr val="3333CC"/>
                </a:solidFill>
              </a:rPr>
              <a:t>“</a:t>
            </a:r>
            <a:r>
              <a:rPr lang="cs-CZ" altLang="cs-CZ" sz="1600" i="1" smtClean="0">
                <a:solidFill>
                  <a:srgbClr val="3333CC"/>
                </a:solidFill>
              </a:rPr>
              <a:t>When the people of Cheng</a:t>
            </a:r>
            <a:r>
              <a:rPr lang="en-US" altLang="cs-CZ" sz="1600" i="1" smtClean="0">
                <a:solidFill>
                  <a:srgbClr val="3333CC"/>
                </a:solidFill>
              </a:rPr>
              <a:t> </a:t>
            </a:r>
            <a:r>
              <a:rPr lang="cs-CZ" altLang="cs-CZ" sz="1600" i="1" smtClean="0">
                <a:solidFill>
                  <a:srgbClr val="3333CC"/>
                </a:solidFill>
              </a:rPr>
              <a:t>(1042</a:t>
            </a:r>
            <a:r>
              <a:rPr lang="en-US" altLang="cs-CZ" sz="1600" i="1" smtClean="0">
                <a:solidFill>
                  <a:srgbClr val="3333CC"/>
                </a:solidFill>
              </a:rPr>
              <a:t>-</a:t>
            </a:r>
            <a:r>
              <a:rPr lang="cs-CZ" altLang="cs-CZ" sz="1600" i="1" smtClean="0">
                <a:solidFill>
                  <a:srgbClr val="3333CC"/>
                </a:solidFill>
              </a:rPr>
              <a:t>1021 BC)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600" i="1" smtClean="0">
                <a:solidFill>
                  <a:srgbClr val="3333CC"/>
                </a:solidFill>
              </a:rPr>
              <a:t>       go out to collect jade, they carry a South-pointer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600" i="1" smtClean="0">
                <a:solidFill>
                  <a:srgbClr val="3333CC"/>
                </a:solidFill>
              </a:rPr>
              <a:t>       with them so as not to</a:t>
            </a:r>
            <a:r>
              <a:rPr lang="en-US" altLang="cs-CZ" sz="1600" i="1" smtClean="0">
                <a:solidFill>
                  <a:srgbClr val="3333CC"/>
                </a:solidFill>
              </a:rPr>
              <a:t> </a:t>
            </a:r>
            <a:r>
              <a:rPr lang="cs-CZ" altLang="cs-CZ" sz="1600" i="1" smtClean="0">
                <a:solidFill>
                  <a:srgbClr val="3333CC"/>
                </a:solidFill>
              </a:rPr>
              <a:t>lose their way.”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600" i="1" smtClean="0">
                <a:solidFill>
                  <a:srgbClr val="3333CC"/>
                </a:solidFill>
              </a:rPr>
              <a:t>       </a:t>
            </a:r>
            <a:r>
              <a:rPr lang="cs-CZ" altLang="cs-CZ" sz="1600" smtClean="0">
                <a:solidFill>
                  <a:srgbClr val="3333CC"/>
                </a:solidFill>
              </a:rPr>
              <a:t>(</a:t>
            </a:r>
            <a:r>
              <a:rPr lang="cs-CZ" altLang="cs-CZ" sz="1600" i="1" smtClean="0">
                <a:solidFill>
                  <a:srgbClr val="3333CC"/>
                </a:solidFill>
              </a:rPr>
              <a:t>Gui Gu Zi, 4th century BC</a:t>
            </a:r>
            <a:r>
              <a:rPr lang="cs-CZ" altLang="cs-CZ" sz="1600" smtClean="0">
                <a:solidFill>
                  <a:srgbClr val="3333CC"/>
                </a:solidFill>
              </a:rPr>
              <a:t>). </a:t>
            </a:r>
            <a:endParaRPr lang="en-US" altLang="cs-CZ" sz="1600" smtClean="0">
              <a:solidFill>
                <a:srgbClr val="3333CC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smtClean="0"/>
          </a:p>
        </p:txBody>
      </p:sp>
      <p:sp>
        <p:nvSpPr>
          <p:cNvPr id="166916" name="Text Box 4"/>
          <p:cNvSpPr txBox="1">
            <a:spLocks noChangeArrowheads="1"/>
          </p:cNvSpPr>
          <p:nvPr/>
        </p:nvSpPr>
        <p:spPr bwMode="auto">
          <a:xfrm>
            <a:off x="457200" y="6096000"/>
            <a:ext cx="541020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cs-CZ" sz="2400">
                <a:solidFill>
                  <a:srgbClr val="FF0000"/>
                </a:solidFill>
              </a:rPr>
              <a:t>Main is the direction to SOUTH</a:t>
            </a:r>
            <a:endParaRPr lang="cs-CZ" altLang="cs-CZ" sz="2400">
              <a:solidFill>
                <a:srgbClr val="FF0000"/>
              </a:solidFill>
            </a:endParaRPr>
          </a:p>
        </p:txBody>
      </p:sp>
      <p:pic>
        <p:nvPicPr>
          <p:cNvPr id="16691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4572000"/>
            <a:ext cx="4876800" cy="695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938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350" y="381000"/>
            <a:ext cx="9144000" cy="523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7939" name="TextovéPole 2"/>
          <p:cNvSpPr txBox="1">
            <a:spLocks noChangeArrowheads="1"/>
          </p:cNvSpPr>
          <p:nvPr/>
        </p:nvSpPr>
        <p:spPr bwMode="auto">
          <a:xfrm>
            <a:off x="5181600" y="3962400"/>
            <a:ext cx="3436938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400"/>
              <a:t>červeně vč. </a:t>
            </a:r>
            <a:r>
              <a:rPr lang="cs-CZ" altLang="cs-CZ" sz="1400" i="1"/>
              <a:t>sd</a:t>
            </a:r>
            <a:r>
              <a:rPr lang="cs-CZ" altLang="cs-CZ" sz="1400"/>
              <a:t> </a:t>
            </a:r>
            <a:r>
              <a:rPr lang="cs-CZ" altLang="cs-CZ" sz="1400" b="1"/>
              <a:t>CALS3k3</a:t>
            </a:r>
            <a:r>
              <a:rPr lang="cs-CZ" altLang="cs-CZ" sz="1400"/>
              <a:t> (</a:t>
            </a:r>
            <a:r>
              <a:rPr lang="en-US" altLang="cs-CZ" sz="1400"/>
              <a:t>Korte et al 20</a:t>
            </a:r>
            <a:r>
              <a:rPr lang="cs-CZ" altLang="cs-CZ" sz="1400"/>
              <a:t>09)</a:t>
            </a:r>
          </a:p>
          <a:p>
            <a:pPr>
              <a:spcBef>
                <a:spcPct val="0"/>
              </a:spcBef>
              <a:buFontTx/>
              <a:buNone/>
            </a:pPr>
            <a:endParaRPr lang="cs-CZ" altLang="cs-CZ" sz="1400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400"/>
              <a:t>modře</a:t>
            </a:r>
            <a:r>
              <a:rPr lang="en-US" altLang="cs-CZ" sz="1400"/>
              <a:t> model </a:t>
            </a:r>
            <a:r>
              <a:rPr lang="en-US" altLang="cs-CZ" sz="1400" b="1"/>
              <a:t>pfm9k.1a</a:t>
            </a:r>
            <a:r>
              <a:rPr lang="en-US" altLang="cs-CZ" sz="1400"/>
              <a:t> (Korte et al 2015)</a:t>
            </a:r>
            <a:endParaRPr lang="cs-CZ" altLang="cs-CZ" sz="1400"/>
          </a:p>
        </p:txBody>
      </p:sp>
      <p:sp>
        <p:nvSpPr>
          <p:cNvPr id="167940" name="TextovéPole 3"/>
          <p:cNvSpPr txBox="1">
            <a:spLocks noChangeArrowheads="1"/>
          </p:cNvSpPr>
          <p:nvPr/>
        </p:nvSpPr>
        <p:spPr bwMode="auto">
          <a:xfrm>
            <a:off x="2667000" y="5943600"/>
            <a:ext cx="52578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400" b="1"/>
              <a:t>http:</a:t>
            </a:r>
            <a:r>
              <a:rPr lang="en-US" altLang="cs-CZ" sz="1400" b="1"/>
              <a:t>//geomagia.gfz-potsdam.de/geomagiav3/AAquery.php</a:t>
            </a:r>
            <a:endParaRPr lang="cs-CZ" altLang="cs-CZ" sz="1400" b="1"/>
          </a:p>
        </p:txBody>
      </p:sp>
      <p:sp>
        <p:nvSpPr>
          <p:cNvPr id="2" name="Ovál 1"/>
          <p:cNvSpPr/>
          <p:nvPr/>
        </p:nvSpPr>
        <p:spPr>
          <a:xfrm>
            <a:off x="8389938" y="2057400"/>
            <a:ext cx="228600" cy="2286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TextovéPole 1"/>
          <p:cNvSpPr txBox="1">
            <a:spLocks noChangeArrowheads="1"/>
          </p:cNvSpPr>
          <p:nvPr/>
        </p:nvSpPr>
        <p:spPr bwMode="auto">
          <a:xfrm>
            <a:off x="6934200" y="5486400"/>
            <a:ext cx="15319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000" b="1">
                <a:solidFill>
                  <a:schemeClr val="accent2"/>
                </a:solidFill>
              </a:rPr>
              <a:t>astronomie?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5715000"/>
            <a:ext cx="7772400" cy="1143000"/>
          </a:xfrm>
        </p:spPr>
        <p:txBody>
          <a:bodyPr/>
          <a:lstStyle/>
          <a:p>
            <a:r>
              <a:rPr lang="en-US" sz="2800" b="1" smtClean="0">
                <a:solidFill>
                  <a:schemeClr val="tx1"/>
                </a:solidFill>
                <a:hlinkClick r:id="rId2"/>
              </a:rPr>
              <a:t>jklokocn@asu.cas.cz</a:t>
            </a:r>
            <a:r>
              <a:rPr lang="en-US" sz="2800" b="1" smtClean="0">
                <a:solidFill>
                  <a:schemeClr val="tx1"/>
                </a:solidFill>
              </a:rPr>
              <a:t/>
            </a:r>
            <a:br>
              <a:rPr lang="en-US" sz="2800" b="1" smtClean="0">
                <a:solidFill>
                  <a:schemeClr val="tx1"/>
                </a:solidFill>
              </a:rPr>
            </a:br>
            <a:r>
              <a:rPr lang="en-US" sz="2800" b="1" smtClean="0">
                <a:solidFill>
                  <a:schemeClr val="tx1"/>
                </a:solidFill>
                <a:hlinkClick r:id="rId3"/>
              </a:rPr>
              <a:t>www.asu.cas.cz/~jklokocn</a:t>
            </a:r>
            <a:r>
              <a:rPr lang="en-US" sz="4000" smtClean="0"/>
              <a:t/>
            </a:r>
            <a:br>
              <a:rPr lang="en-US" sz="4000" smtClean="0"/>
            </a:br>
            <a:endParaRPr lang="cs-CZ" sz="4000" smtClean="0"/>
          </a:p>
        </p:txBody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828800"/>
            <a:ext cx="7772400" cy="4114800"/>
          </a:xfrm>
        </p:spPr>
        <p:txBody>
          <a:bodyPr/>
          <a:lstStyle/>
          <a:p>
            <a:pPr lvl="4"/>
            <a:endParaRPr lang="cs-CZ" smtClean="0"/>
          </a:p>
        </p:txBody>
      </p:sp>
      <p:pic>
        <p:nvPicPr>
          <p:cNvPr id="171012" name="Picture 4" descr="ondrej_centr_reklama_0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-228600"/>
            <a:ext cx="7391400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06981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69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85800"/>
            <a:ext cx="8458200" cy="57912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b="1" i="1" u="sng" smtClean="0">
                <a:latin typeface="Courier" pitchFamily="49" charset="0"/>
              </a:rPr>
              <a:t>Děkuji všem,</a:t>
            </a:r>
            <a:endParaRPr lang="en-US" altLang="cs-CZ" b="1" i="1" u="sng" smtClean="0">
              <a:latin typeface="Courier" pitchFamily="49" charset="0"/>
            </a:endParaRPr>
          </a:p>
          <a:p>
            <a:pPr eaLnBrk="1" hangingPunct="1">
              <a:buFontTx/>
              <a:buNone/>
            </a:pPr>
            <a:r>
              <a:rPr lang="cs-CZ" altLang="cs-CZ" b="1" i="1" u="sng" smtClean="0">
                <a:latin typeface="Courier" pitchFamily="49" charset="0"/>
              </a:rPr>
              <a:t> </a:t>
            </a:r>
            <a:r>
              <a:rPr lang="en-US" altLang="cs-CZ" b="1" i="1" u="sng" smtClean="0">
                <a:latin typeface="Courier" pitchFamily="49" charset="0"/>
              </a:rPr>
              <a:t> </a:t>
            </a:r>
            <a:r>
              <a:rPr lang="cs-CZ" altLang="cs-CZ" b="1" i="1" u="sng" smtClean="0">
                <a:latin typeface="Courier" pitchFamily="49" charset="0"/>
              </a:rPr>
              <a:t>kteří vydrželi až </a:t>
            </a:r>
            <a:endParaRPr lang="en-US" altLang="cs-CZ" b="1" i="1" u="sng" smtClean="0">
              <a:latin typeface="Courier" pitchFamily="49" charset="0"/>
            </a:endParaRPr>
          </a:p>
          <a:p>
            <a:pPr eaLnBrk="1" hangingPunct="1">
              <a:buFontTx/>
              <a:buNone/>
            </a:pPr>
            <a:r>
              <a:rPr lang="en-US" altLang="cs-CZ" b="1" i="1" u="sng" smtClean="0">
                <a:latin typeface="Courier" pitchFamily="49" charset="0"/>
              </a:rPr>
              <a:t>  </a:t>
            </a:r>
            <a:r>
              <a:rPr lang="cs-CZ" altLang="cs-CZ" b="1" i="1" u="sng" smtClean="0">
                <a:latin typeface="Courier" pitchFamily="49" charset="0"/>
              </a:rPr>
              <a:t>do konce přednášky</a:t>
            </a:r>
          </a:p>
          <a:p>
            <a:pPr eaLnBrk="1" hangingPunct="1">
              <a:buFontTx/>
              <a:buNone/>
            </a:pPr>
            <a:endParaRPr lang="cs-CZ" altLang="cs-CZ" i="1" smtClean="0">
              <a:latin typeface="Courier" pitchFamily="49" charset="0"/>
            </a:endParaRPr>
          </a:p>
          <a:p>
            <a:pPr eaLnBrk="1" hangingPunct="1">
              <a:buFontTx/>
              <a:buNone/>
            </a:pPr>
            <a:endParaRPr lang="cs-CZ" altLang="cs-CZ" i="1" smtClean="0">
              <a:latin typeface="Courier" pitchFamily="49" charset="0"/>
            </a:endParaRPr>
          </a:p>
          <a:p>
            <a:pPr eaLnBrk="1" hangingPunct="1">
              <a:buFontTx/>
              <a:buNone/>
            </a:pPr>
            <a:endParaRPr lang="cs-CZ" altLang="cs-CZ" i="1" smtClean="0">
              <a:latin typeface="Courier" pitchFamily="49" charset="0"/>
            </a:endParaRPr>
          </a:p>
          <a:p>
            <a:pPr algn="r" eaLnBrk="1" hangingPunct="1">
              <a:buFontTx/>
              <a:buNone/>
            </a:pPr>
            <a:r>
              <a:rPr lang="en-US" altLang="cs-CZ" sz="3600" smtClean="0">
                <a:solidFill>
                  <a:schemeClr val="bg1"/>
                </a:solidFill>
              </a:rPr>
              <a:t>ww</a:t>
            </a:r>
            <a:r>
              <a:rPr lang="cs-CZ" altLang="cs-CZ" sz="3600" smtClean="0">
                <a:solidFill>
                  <a:schemeClr val="bg1"/>
                </a:solidFill>
              </a:rPr>
              <a:t>/</a:t>
            </a:r>
            <a:r>
              <a:rPr lang="en-US" altLang="cs-CZ" sz="3600" smtClean="0">
                <a:solidFill>
                  <a:schemeClr val="bg1"/>
                </a:solidFill>
              </a:rPr>
              <a:t>~jklokwwocn</a:t>
            </a:r>
          </a:p>
          <a:p>
            <a:pPr algn="r" eaLnBrk="1" hangingPunct="1">
              <a:buFontTx/>
              <a:buNone/>
            </a:pPr>
            <a:r>
              <a:rPr lang="en-US" altLang="cs-CZ" sz="4000" smtClean="0"/>
              <a:t>        </a:t>
            </a:r>
            <a:endParaRPr lang="cs-CZ" altLang="cs-CZ" smtClean="0"/>
          </a:p>
          <a:p>
            <a:pPr eaLnBrk="1" hangingPunct="1">
              <a:buFontTx/>
              <a:buNone/>
            </a:pPr>
            <a:endParaRPr lang="cs-CZ" altLang="cs-CZ" smtClean="0"/>
          </a:p>
        </p:txBody>
      </p:sp>
      <p:pic>
        <p:nvPicPr>
          <p:cNvPr id="169988" name="Picture 4" descr="2010_0318(012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1"/>
          <a:stretch>
            <a:fillRect/>
          </a:stretch>
        </p:blipFill>
        <p:spPr bwMode="auto">
          <a:xfrm>
            <a:off x="4105275" y="2838450"/>
            <a:ext cx="4772025" cy="371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3840" y="6089491"/>
            <a:ext cx="748910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 smtClean="0">
                <a:hlinkClick r:id="rId3"/>
              </a:rPr>
              <a:t>Drony</a:t>
            </a:r>
            <a:r>
              <a:rPr lang="en-US" sz="1600" dirty="0" smtClean="0">
                <a:hlinkClick r:id="rId3"/>
              </a:rPr>
              <a:t> </a:t>
            </a:r>
            <a:r>
              <a:rPr lang="cs-CZ" sz="1600" dirty="0" smtClean="0">
                <a:hlinkClick r:id="rId3"/>
              </a:rPr>
              <a:t> </a:t>
            </a:r>
            <a:r>
              <a:rPr lang="en-US" sz="1600" dirty="0" smtClean="0">
                <a:hlinkClick r:id="rId3"/>
              </a:rPr>
              <a:t>v </a:t>
            </a:r>
            <a:r>
              <a:rPr lang="en-US" sz="1600" dirty="0" err="1" smtClean="0">
                <a:hlinkClick r:id="rId3"/>
              </a:rPr>
              <a:t>archeologii</a:t>
            </a:r>
            <a:r>
              <a:rPr lang="en-US" sz="1600" dirty="0" smtClean="0">
                <a:hlinkClick r:id="rId3"/>
              </a:rPr>
              <a:t>:</a:t>
            </a:r>
          </a:p>
          <a:p>
            <a:r>
              <a:rPr lang="cs-CZ" sz="1400" dirty="0" smtClean="0">
                <a:solidFill>
                  <a:schemeClr val="bg1"/>
                </a:solidFill>
                <a:hlinkClick r:id="rId3"/>
              </a:rPr>
              <a:t>https</a:t>
            </a:r>
            <a:r>
              <a:rPr lang="cs-CZ" sz="1400" dirty="0">
                <a:solidFill>
                  <a:schemeClr val="bg1"/>
                </a:solidFill>
                <a:hlinkClick r:id="rId3"/>
              </a:rPr>
              <a:t>://www.youtube.com/watch?v=90trbnBOsIQ&amp;list=LLZpUeaMT87wGdvOKa6fQWIg&amp;index=5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4800" y="1872952"/>
            <a:ext cx="868680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>
              <a:solidFill>
                <a:schemeClr val="bg1"/>
              </a:solidFill>
            </a:endParaRPr>
          </a:p>
          <a:p>
            <a:endParaRPr lang="en-US" dirty="0" smtClean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 smtClean="0">
              <a:solidFill>
                <a:schemeClr val="bg1"/>
              </a:solidFill>
            </a:endParaRPr>
          </a:p>
          <a:p>
            <a:endParaRPr lang="en-US" dirty="0" smtClean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Klokočník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>
                <a:solidFill>
                  <a:schemeClr val="bg1"/>
                </a:solidFill>
              </a:rPr>
              <a:t>J, </a:t>
            </a:r>
            <a:r>
              <a:rPr lang="cs-CZ" sz="1400" dirty="0" err="1">
                <a:solidFill>
                  <a:schemeClr val="bg1"/>
                </a:solidFill>
              </a:rPr>
              <a:t>Sonnek</a:t>
            </a:r>
            <a:r>
              <a:rPr lang="cs-CZ" sz="1400" dirty="0">
                <a:solidFill>
                  <a:schemeClr val="bg1"/>
                </a:solidFill>
              </a:rPr>
              <a:t> J, Hanzalová K, Pavelka K </a:t>
            </a:r>
            <a:r>
              <a:rPr lang="cs-CZ" sz="1400" dirty="0" smtClean="0">
                <a:solidFill>
                  <a:schemeClr val="bg1"/>
                </a:solidFill>
              </a:rPr>
              <a:t>2014</a:t>
            </a:r>
            <a:r>
              <a:rPr lang="en-US" sz="1400" dirty="0" smtClean="0">
                <a:solidFill>
                  <a:schemeClr val="bg1"/>
                </a:solidFill>
              </a:rPr>
              <a:t>,</a:t>
            </a:r>
            <a:r>
              <a:rPr lang="cs-CZ" sz="1400" dirty="0" smtClean="0">
                <a:solidFill>
                  <a:schemeClr val="bg1"/>
                </a:solidFill>
              </a:rPr>
              <a:t>  </a:t>
            </a:r>
            <a:r>
              <a:rPr lang="cs-CZ" sz="1400" dirty="0" err="1">
                <a:solidFill>
                  <a:schemeClr val="bg1"/>
                </a:solidFill>
              </a:rPr>
              <a:t>Hypotheses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about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geoglyphs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at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Nasca</a:t>
            </a:r>
            <a:r>
              <a:rPr lang="cs-CZ" sz="1400" dirty="0">
                <a:solidFill>
                  <a:schemeClr val="bg1"/>
                </a:solidFill>
              </a:rPr>
              <a:t>, Peru (a </a:t>
            </a:r>
            <a:r>
              <a:rPr lang="cs-CZ" sz="1400" dirty="0" err="1">
                <a:solidFill>
                  <a:schemeClr val="bg1"/>
                </a:solidFill>
              </a:rPr>
              <a:t>review</a:t>
            </a:r>
            <a:r>
              <a:rPr lang="cs-CZ" sz="1400" dirty="0">
                <a:solidFill>
                  <a:schemeClr val="bg1"/>
                </a:solidFill>
              </a:rPr>
              <a:t> and </a:t>
            </a:r>
            <a:r>
              <a:rPr lang="cs-CZ" sz="1400" dirty="0" err="1">
                <a:solidFill>
                  <a:schemeClr val="bg1"/>
                </a:solidFill>
              </a:rPr>
              <a:t>new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discoveries</a:t>
            </a:r>
            <a:r>
              <a:rPr lang="cs-CZ" sz="1400" dirty="0">
                <a:solidFill>
                  <a:schemeClr val="bg1"/>
                </a:solidFill>
              </a:rPr>
              <a:t>), </a:t>
            </a:r>
            <a:r>
              <a:rPr lang="cs-CZ" sz="1400" dirty="0" err="1" smtClean="0">
                <a:solidFill>
                  <a:schemeClr val="bg1"/>
                </a:solidFill>
              </a:rPr>
              <a:t>present</a:t>
            </a:r>
            <a:r>
              <a:rPr lang="en-US" sz="1400" dirty="0" err="1" smtClean="0">
                <a:solidFill>
                  <a:schemeClr val="bg1"/>
                </a:solidFill>
              </a:rPr>
              <a:t>ed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at</a:t>
            </a:r>
            <a:r>
              <a:rPr lang="cs-CZ" sz="1400" dirty="0">
                <a:solidFill>
                  <a:schemeClr val="bg1"/>
                </a:solidFill>
              </a:rPr>
              <a:t> SEAC 2014, Malta 22–27.9.2014, </a:t>
            </a:r>
            <a:r>
              <a:rPr lang="cs-CZ" sz="1400" dirty="0" err="1">
                <a:solidFill>
                  <a:schemeClr val="bg1"/>
                </a:solidFill>
              </a:rPr>
              <a:t>also</a:t>
            </a:r>
            <a:r>
              <a:rPr lang="cs-CZ" sz="1400" dirty="0">
                <a:solidFill>
                  <a:schemeClr val="bg1"/>
                </a:solidFill>
              </a:rPr>
              <a:t> in </a:t>
            </a:r>
            <a:r>
              <a:rPr lang="cs-CZ" sz="1400" i="1" dirty="0" err="1">
                <a:solidFill>
                  <a:schemeClr val="bg1"/>
                </a:solidFill>
              </a:rPr>
              <a:t>Proceedings</a:t>
            </a:r>
            <a:r>
              <a:rPr lang="cs-CZ" sz="1400" i="1" dirty="0">
                <a:solidFill>
                  <a:schemeClr val="bg1"/>
                </a:solidFill>
              </a:rPr>
              <a:t>..</a:t>
            </a:r>
            <a:r>
              <a:rPr lang="cs-CZ" sz="1400" dirty="0">
                <a:solidFill>
                  <a:schemeClr val="bg1"/>
                </a:solidFill>
              </a:rPr>
              <a:t>.</a:t>
            </a:r>
            <a:r>
              <a:rPr lang="cs-CZ" sz="1400" dirty="0" err="1">
                <a:solidFill>
                  <a:schemeClr val="bg1"/>
                </a:solidFill>
              </a:rPr>
              <a:t>from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this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conference</a:t>
            </a:r>
            <a:r>
              <a:rPr lang="cs-CZ" sz="1400" dirty="0">
                <a:solidFill>
                  <a:schemeClr val="bg1"/>
                </a:solidFill>
              </a:rPr>
              <a:t>, in </a:t>
            </a:r>
            <a:r>
              <a:rPr lang="cs-CZ" sz="1400" dirty="0" err="1">
                <a:solidFill>
                  <a:schemeClr val="bg1"/>
                </a:solidFill>
              </a:rPr>
              <a:t>print</a:t>
            </a:r>
            <a:r>
              <a:rPr lang="cs-CZ" sz="1400" dirty="0" smtClean="0">
                <a:solidFill>
                  <a:schemeClr val="bg1"/>
                </a:solidFill>
              </a:rPr>
              <a:t>.</a:t>
            </a:r>
            <a:endParaRPr lang="en-US" sz="1400" dirty="0" smtClean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  <a:p>
            <a:r>
              <a:rPr lang="cs-CZ" sz="1400" dirty="0" err="1">
                <a:solidFill>
                  <a:schemeClr val="bg1"/>
                </a:solidFill>
              </a:rPr>
              <a:t>Klokočník</a:t>
            </a:r>
            <a:r>
              <a:rPr lang="cs-CZ" sz="1400" dirty="0">
                <a:solidFill>
                  <a:schemeClr val="bg1"/>
                </a:solidFill>
              </a:rPr>
              <a:t> J, Kostelecký J  </a:t>
            </a:r>
            <a:r>
              <a:rPr lang="cs-CZ" sz="1400" dirty="0" smtClean="0">
                <a:solidFill>
                  <a:schemeClr val="bg1"/>
                </a:solidFill>
              </a:rPr>
              <a:t>2015</a:t>
            </a:r>
            <a:r>
              <a:rPr lang="en-US" sz="1400" dirty="0" smtClean="0">
                <a:solidFill>
                  <a:schemeClr val="bg1"/>
                </a:solidFill>
              </a:rPr>
              <a:t>,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>
                <a:solidFill>
                  <a:schemeClr val="bg1"/>
                </a:solidFill>
              </a:rPr>
              <a:t>Čínské pyramidy, </a:t>
            </a:r>
            <a:r>
              <a:rPr lang="cs-CZ" sz="1400" i="1" dirty="0">
                <a:solidFill>
                  <a:schemeClr val="bg1"/>
                </a:solidFill>
              </a:rPr>
              <a:t>Pokroky MFA</a:t>
            </a:r>
            <a:r>
              <a:rPr lang="cs-CZ" sz="1400" dirty="0">
                <a:solidFill>
                  <a:schemeClr val="bg1"/>
                </a:solidFill>
              </a:rPr>
              <a:t>,  </a:t>
            </a:r>
            <a:r>
              <a:rPr lang="cs-CZ" sz="1400" dirty="0" smtClean="0">
                <a:solidFill>
                  <a:schemeClr val="bg1"/>
                </a:solidFill>
              </a:rPr>
              <a:t>1</a:t>
            </a:r>
            <a:r>
              <a:rPr lang="cs-CZ" sz="1400" dirty="0">
                <a:solidFill>
                  <a:schemeClr val="bg1"/>
                </a:solidFill>
              </a:rPr>
              <a:t>, 60,  58-74. </a:t>
            </a:r>
          </a:p>
          <a:p>
            <a:r>
              <a:rPr lang="en-US" sz="1400" dirty="0">
                <a:solidFill>
                  <a:schemeClr val="bg1"/>
                </a:solidFill>
              </a:rPr>
              <a:t> </a:t>
            </a:r>
            <a:endParaRPr lang="cs-CZ" sz="1400" dirty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Klokočník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>
                <a:solidFill>
                  <a:schemeClr val="bg1"/>
                </a:solidFill>
              </a:rPr>
              <a:t>J </a:t>
            </a:r>
            <a:r>
              <a:rPr lang="cs-CZ" sz="1400" dirty="0" smtClean="0">
                <a:solidFill>
                  <a:schemeClr val="bg1"/>
                </a:solidFill>
              </a:rPr>
              <a:t>2015</a:t>
            </a:r>
            <a:r>
              <a:rPr lang="en-US" sz="1400" dirty="0" smtClean="0">
                <a:solidFill>
                  <a:schemeClr val="bg1"/>
                </a:solidFill>
              </a:rPr>
              <a:t>,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b="1" i="1" dirty="0">
                <a:solidFill>
                  <a:schemeClr val="bg1"/>
                </a:solidFill>
              </a:rPr>
              <a:t>Čínské pyramidy</a:t>
            </a:r>
            <a:r>
              <a:rPr lang="cs-CZ" sz="1400" dirty="0">
                <a:solidFill>
                  <a:schemeClr val="bg1"/>
                </a:solidFill>
              </a:rPr>
              <a:t>, 105 pp, Academia, edice Průhledy, </a:t>
            </a:r>
            <a:r>
              <a:rPr lang="en-US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ISBN </a:t>
            </a:r>
            <a:r>
              <a:rPr lang="cs-CZ" sz="1400" dirty="0" smtClean="0">
                <a:solidFill>
                  <a:schemeClr val="bg1"/>
                </a:solidFill>
              </a:rPr>
              <a:t>978-80-200-2494-7.</a:t>
            </a:r>
            <a:endParaRPr lang="en-US" sz="1400" dirty="0" smtClean="0">
              <a:solidFill>
                <a:schemeClr val="bg1"/>
              </a:solidFill>
            </a:endParaRPr>
          </a:p>
          <a:p>
            <a:endParaRPr lang="en-US" sz="1400" dirty="0" smtClean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Klokočník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>
                <a:solidFill>
                  <a:schemeClr val="bg1"/>
                </a:solidFill>
              </a:rPr>
              <a:t>J, Kostelecký J  </a:t>
            </a:r>
            <a:r>
              <a:rPr lang="cs-CZ" sz="1400" dirty="0" smtClean="0">
                <a:solidFill>
                  <a:schemeClr val="bg1"/>
                </a:solidFill>
              </a:rPr>
              <a:t>2015</a:t>
            </a:r>
            <a:r>
              <a:rPr lang="en-US" sz="1400" dirty="0" smtClean="0">
                <a:solidFill>
                  <a:schemeClr val="bg1"/>
                </a:solidFill>
              </a:rPr>
              <a:t>,</a:t>
            </a:r>
            <a:r>
              <a:rPr lang="cs-CZ" sz="1400" dirty="0" smtClean="0">
                <a:solidFill>
                  <a:schemeClr val="bg1"/>
                </a:solidFill>
              </a:rPr>
              <a:t>  </a:t>
            </a:r>
            <a:r>
              <a:rPr lang="cs-CZ" sz="1400" dirty="0" err="1">
                <a:solidFill>
                  <a:schemeClr val="bg1"/>
                </a:solidFill>
              </a:rPr>
              <a:t>The</a:t>
            </a:r>
            <a:r>
              <a:rPr lang="cs-CZ" sz="1400" dirty="0">
                <a:solidFill>
                  <a:schemeClr val="bg1"/>
                </a:solidFill>
              </a:rPr>
              <a:t> Use </a:t>
            </a:r>
            <a:r>
              <a:rPr lang="cs-CZ" sz="1400" dirty="0" err="1">
                <a:solidFill>
                  <a:schemeClr val="bg1"/>
                </a:solidFill>
              </a:rPr>
              <a:t>of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Paleomagnetic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Declinations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for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Meso-america</a:t>
            </a:r>
            <a:r>
              <a:rPr lang="cs-CZ" sz="1400" dirty="0">
                <a:solidFill>
                  <a:schemeClr val="bg1"/>
                </a:solidFill>
              </a:rPr>
              <a:t> and </a:t>
            </a:r>
            <a:r>
              <a:rPr lang="cs-CZ" sz="1400" dirty="0" err="1">
                <a:solidFill>
                  <a:schemeClr val="bg1"/>
                </a:solidFill>
              </a:rPr>
              <a:t>China</a:t>
            </a:r>
            <a:r>
              <a:rPr lang="cs-CZ" sz="1400" dirty="0">
                <a:solidFill>
                  <a:schemeClr val="bg1"/>
                </a:solidFill>
              </a:rPr>
              <a:t> to </a:t>
            </a:r>
            <a:r>
              <a:rPr lang="cs-CZ" sz="1400" dirty="0" err="1">
                <a:solidFill>
                  <a:schemeClr val="bg1"/>
                </a:solidFill>
              </a:rPr>
              <a:t>Decode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Orientation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of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Mesoamerican</a:t>
            </a:r>
            <a:r>
              <a:rPr lang="cs-CZ" sz="1400" dirty="0">
                <a:solidFill>
                  <a:schemeClr val="bg1"/>
                </a:solidFill>
              </a:rPr>
              <a:t> and </a:t>
            </a:r>
            <a:r>
              <a:rPr lang="cs-CZ" sz="1400" dirty="0" err="1">
                <a:solidFill>
                  <a:schemeClr val="bg1"/>
                </a:solidFill>
              </a:rPr>
              <a:t>Chinese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Pyramids</a:t>
            </a:r>
            <a:r>
              <a:rPr lang="cs-CZ" sz="1400" dirty="0">
                <a:solidFill>
                  <a:schemeClr val="bg1"/>
                </a:solidFill>
              </a:rPr>
              <a:t>, in </a:t>
            </a:r>
            <a:r>
              <a:rPr lang="cs-CZ" sz="1400" dirty="0" err="1">
                <a:solidFill>
                  <a:schemeClr val="bg1"/>
                </a:solidFill>
              </a:rPr>
              <a:t>book</a:t>
            </a:r>
            <a:r>
              <a:rPr lang="cs-CZ" sz="1400" dirty="0">
                <a:solidFill>
                  <a:schemeClr val="bg1"/>
                </a:solidFill>
              </a:rPr>
              <a:t>: </a:t>
            </a:r>
            <a:r>
              <a:rPr lang="cs-CZ" sz="1400" i="1" dirty="0">
                <a:solidFill>
                  <a:schemeClr val="bg1"/>
                </a:solidFill>
              </a:rPr>
              <a:t>New </a:t>
            </a:r>
            <a:r>
              <a:rPr lang="cs-CZ" sz="1400" i="1" dirty="0" err="1">
                <a:solidFill>
                  <a:schemeClr val="bg1"/>
                </a:solidFill>
              </a:rPr>
              <a:t>Developments</a:t>
            </a:r>
            <a:r>
              <a:rPr lang="cs-CZ" sz="1400" i="1" dirty="0">
                <a:solidFill>
                  <a:schemeClr val="bg1"/>
                </a:solidFill>
              </a:rPr>
              <a:t> in </a:t>
            </a:r>
            <a:r>
              <a:rPr lang="cs-CZ" sz="1400" i="1" dirty="0" err="1">
                <a:solidFill>
                  <a:schemeClr val="bg1"/>
                </a:solidFill>
              </a:rPr>
              <a:t>Paleomagnetism</a:t>
            </a:r>
            <a:r>
              <a:rPr lang="cs-CZ" sz="1400" i="1" dirty="0">
                <a:solidFill>
                  <a:schemeClr val="bg1"/>
                </a:solidFill>
              </a:rPr>
              <a:t> </a:t>
            </a:r>
            <a:r>
              <a:rPr lang="cs-CZ" sz="1400" i="1" dirty="0" err="1">
                <a:solidFill>
                  <a:schemeClr val="bg1"/>
                </a:solidFill>
              </a:rPr>
              <a:t>Research</a:t>
            </a:r>
            <a:r>
              <a:rPr lang="cs-CZ" sz="1400" dirty="0">
                <a:solidFill>
                  <a:schemeClr val="bg1"/>
                </a:solidFill>
              </a:rPr>
              <a:t>, </a:t>
            </a:r>
            <a:r>
              <a:rPr lang="cs-CZ" sz="1400" dirty="0" err="1">
                <a:solidFill>
                  <a:schemeClr val="bg1"/>
                </a:solidFill>
              </a:rPr>
              <a:t>ed</a:t>
            </a:r>
            <a:r>
              <a:rPr lang="cs-CZ" sz="1400" dirty="0">
                <a:solidFill>
                  <a:schemeClr val="bg1"/>
                </a:solidFill>
              </a:rPr>
              <a:t>. L.V. </a:t>
            </a:r>
            <a:r>
              <a:rPr lang="cs-CZ" sz="1400" dirty="0" err="1">
                <a:solidFill>
                  <a:schemeClr val="bg1"/>
                </a:solidFill>
              </a:rPr>
              <a:t>Eppelbaum</a:t>
            </a:r>
            <a:r>
              <a:rPr lang="cs-CZ" sz="1400" dirty="0">
                <a:solidFill>
                  <a:schemeClr val="bg1"/>
                </a:solidFill>
              </a:rPr>
              <a:t> (Tel Aviv Univ.), </a:t>
            </a:r>
            <a:r>
              <a:rPr lang="en-US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Series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>
                <a:solidFill>
                  <a:schemeClr val="bg1"/>
                </a:solidFill>
              </a:rPr>
              <a:t>Earth</a:t>
            </a:r>
            <a:r>
              <a:rPr lang="cs-CZ" sz="1400" i="1" dirty="0">
                <a:solidFill>
                  <a:schemeClr val="bg1"/>
                </a:solidFill>
              </a:rPr>
              <a:t> </a:t>
            </a:r>
            <a:r>
              <a:rPr lang="cs-CZ" sz="1400" i="1" dirty="0" err="1">
                <a:solidFill>
                  <a:schemeClr val="bg1"/>
                </a:solidFill>
              </a:rPr>
              <a:t>Sciences</a:t>
            </a:r>
            <a:r>
              <a:rPr lang="cs-CZ" sz="1400" i="1" dirty="0">
                <a:solidFill>
                  <a:schemeClr val="bg1"/>
                </a:solidFill>
              </a:rPr>
              <a:t> in </a:t>
            </a:r>
            <a:r>
              <a:rPr lang="cs-CZ" sz="1400" i="1" dirty="0" err="1">
                <a:solidFill>
                  <a:schemeClr val="bg1"/>
                </a:solidFill>
              </a:rPr>
              <a:t>the</a:t>
            </a:r>
            <a:r>
              <a:rPr lang="cs-CZ" sz="1400" i="1" dirty="0">
                <a:solidFill>
                  <a:schemeClr val="bg1"/>
                </a:solidFill>
              </a:rPr>
              <a:t> 21st </a:t>
            </a:r>
            <a:r>
              <a:rPr lang="cs-CZ" sz="1400" i="1" dirty="0" err="1">
                <a:solidFill>
                  <a:schemeClr val="bg1"/>
                </a:solidFill>
              </a:rPr>
              <a:t>Century</a:t>
            </a:r>
            <a:r>
              <a:rPr lang="cs-CZ" sz="1400" dirty="0">
                <a:solidFill>
                  <a:schemeClr val="bg1"/>
                </a:solidFill>
              </a:rPr>
              <a:t>, 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ISBN </a:t>
            </a:r>
            <a:r>
              <a:rPr lang="cs-CZ" sz="1400" dirty="0" smtClean="0">
                <a:solidFill>
                  <a:schemeClr val="bg1"/>
                </a:solidFill>
              </a:rPr>
              <a:t>978-1-63483-129-1.</a:t>
            </a:r>
            <a:endParaRPr lang="en-US" sz="1400" dirty="0" smtClean="0">
              <a:solidFill>
                <a:schemeClr val="bg1"/>
              </a:solidFill>
            </a:endParaRPr>
          </a:p>
          <a:p>
            <a:endParaRPr lang="cs-CZ" sz="1400" dirty="0">
              <a:solidFill>
                <a:schemeClr val="bg1"/>
              </a:solidFill>
            </a:endParaRPr>
          </a:p>
          <a:p>
            <a:r>
              <a:rPr lang="en-US" sz="1400" dirty="0" smtClean="0">
                <a:solidFill>
                  <a:schemeClr val="bg1"/>
                </a:solidFill>
              </a:rPr>
              <a:t>www.asu.cas.cz/~jklokocn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52400" y="-4876800"/>
            <a:ext cx="8108245" cy="8417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cs-CZ" sz="1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cs-CZ" sz="1600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cs-CZ" sz="1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cs-CZ" sz="1600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cs-CZ" sz="1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cs-CZ" sz="16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altLang="cs-CZ" sz="1600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cs-CZ" sz="16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cs-CZ" sz="1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cs-CZ" sz="1600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cs-CZ" sz="1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cs-CZ" sz="1600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cs-CZ" sz="1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cs-CZ" sz="1600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cs-CZ" sz="1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cs-CZ" sz="1600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cs-CZ" sz="1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US" sz="1600" dirty="0" smtClean="0"/>
          </a:p>
          <a:p>
            <a:endParaRPr lang="en-US" sz="1600" dirty="0"/>
          </a:p>
          <a:p>
            <a:endParaRPr lang="en-US" sz="1600" dirty="0" smtClean="0"/>
          </a:p>
          <a:p>
            <a:endParaRPr lang="en-US" sz="1600" dirty="0"/>
          </a:p>
          <a:p>
            <a:endParaRPr lang="en-US" sz="1400" dirty="0" smtClean="0"/>
          </a:p>
          <a:p>
            <a:r>
              <a:rPr lang="en-US" sz="1400" dirty="0" smtClean="0">
                <a:solidFill>
                  <a:schemeClr val="bg1"/>
                </a:solidFill>
                <a:latin typeface="+mj-lt"/>
              </a:rPr>
              <a:t>   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Klokočník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J., Kostelecký J.: 2012.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Teotihuacan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: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Ausrichtung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und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Wasserbecken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auf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der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Straße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der Toten, </a:t>
            </a:r>
            <a:endParaRPr lang="en-US" sz="1400" dirty="0" smtClean="0">
              <a:solidFill>
                <a:schemeClr val="bg1"/>
              </a:solidFill>
              <a:latin typeface="+mj-lt"/>
            </a:endParaRPr>
          </a:p>
          <a:p>
            <a:r>
              <a:rPr lang="en-US" sz="1400" i="1" dirty="0" smtClean="0">
                <a:solidFill>
                  <a:schemeClr val="bg1"/>
                </a:solidFill>
                <a:latin typeface="+mj-lt"/>
              </a:rPr>
              <a:t>   </a:t>
            </a:r>
            <a:r>
              <a:rPr lang="cs-CZ" sz="1400" i="1" dirty="0" err="1" smtClean="0">
                <a:solidFill>
                  <a:schemeClr val="bg1"/>
                </a:solidFill>
                <a:latin typeface="+mj-lt"/>
              </a:rPr>
              <a:t>Amerindian</a:t>
            </a:r>
            <a:r>
              <a:rPr lang="cs-CZ" sz="1400" i="1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i="1" dirty="0" err="1">
                <a:solidFill>
                  <a:schemeClr val="bg1"/>
                </a:solidFill>
                <a:latin typeface="+mj-lt"/>
              </a:rPr>
              <a:t>Research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7/1, #23, 34-40. ISSN: 1862-3867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.</a:t>
            </a:r>
          </a:p>
          <a:p>
            <a:r>
              <a:rPr lang="cs-CZ" sz="1400" dirty="0" smtClean="0">
                <a:solidFill>
                  <a:schemeClr val="bg1"/>
                </a:solidFill>
                <a:latin typeface="+mj-lt"/>
              </a:rPr>
              <a:t> </a:t>
            </a:r>
          </a:p>
          <a:p>
            <a:r>
              <a:rPr lang="en-US" sz="1400" dirty="0" smtClean="0">
                <a:solidFill>
                  <a:schemeClr val="bg1"/>
                </a:solidFill>
                <a:latin typeface="+mj-lt"/>
              </a:rPr>
              <a:t>   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Klokočník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J., Kostelecký J.: 2012.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Palenque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: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Astronomical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orientation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of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Pakal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tomb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and </a:t>
            </a:r>
            <a:endParaRPr lang="en-US" sz="1400" dirty="0" smtClean="0">
              <a:solidFill>
                <a:schemeClr val="bg1"/>
              </a:solidFill>
              <a:latin typeface="+mj-lt"/>
            </a:endParaRPr>
          </a:p>
          <a:p>
            <a:r>
              <a:rPr lang="en-US" sz="140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1400" dirty="0" smtClean="0">
                <a:solidFill>
                  <a:schemeClr val="bg1"/>
                </a:solidFill>
                <a:latin typeface="+mj-lt"/>
              </a:rPr>
              <a:t>  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water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management in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the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locality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,  </a:t>
            </a:r>
            <a:r>
              <a:rPr lang="cs-CZ" sz="1400" i="1" dirty="0" err="1">
                <a:solidFill>
                  <a:schemeClr val="bg1"/>
                </a:solidFill>
                <a:latin typeface="+mj-lt"/>
              </a:rPr>
              <a:t>Amerindian</a:t>
            </a:r>
            <a:r>
              <a:rPr lang="cs-CZ" sz="1400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i="1" dirty="0" err="1">
                <a:solidFill>
                  <a:schemeClr val="bg1"/>
                </a:solidFill>
                <a:latin typeface="+mj-lt"/>
              </a:rPr>
              <a:t>Research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7/2, #. 24, 102-108.</a:t>
            </a:r>
          </a:p>
          <a:p>
            <a:r>
              <a:rPr lang="cs-CZ" sz="1400" dirty="0">
                <a:solidFill>
                  <a:schemeClr val="bg1"/>
                </a:solidFill>
                <a:latin typeface="+mj-lt"/>
              </a:rPr>
              <a:t> </a:t>
            </a:r>
          </a:p>
          <a:p>
            <a:pPr lvl="0"/>
            <a:r>
              <a:rPr lang="en-US" sz="1400" dirty="0" smtClean="0">
                <a:solidFill>
                  <a:schemeClr val="bg1"/>
                </a:solidFill>
                <a:latin typeface="+mj-lt"/>
              </a:rPr>
              <a:t>   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Pavelka</a:t>
            </a:r>
            <a:r>
              <a:rPr lang="en-US" sz="14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K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., </a:t>
            </a:r>
            <a:r>
              <a:rPr lang="cs-CZ" sz="1400" dirty="0" err="1">
                <a:solidFill>
                  <a:schemeClr val="bg1"/>
                </a:solidFill>
                <a:latin typeface="+mj-lt"/>
              </a:rPr>
              <a:t>Klokočník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 J., Kostelecký 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J</a:t>
            </a:r>
            <a:r>
              <a:rPr lang="en-US" sz="1400" dirty="0" smtClean="0">
                <a:solidFill>
                  <a:schemeClr val="bg1"/>
                </a:solidFill>
                <a:latin typeface="+mj-lt"/>
              </a:rPr>
              <a:t>.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 2013</a:t>
            </a:r>
            <a:r>
              <a:rPr lang="en-US" sz="1400" dirty="0" smtClean="0">
                <a:solidFill>
                  <a:schemeClr val="bg1"/>
                </a:solidFill>
                <a:latin typeface="+mj-lt"/>
              </a:rPr>
              <a:t>, </a:t>
            </a:r>
            <a:r>
              <a:rPr lang="cs-CZ" sz="1400" b="1" i="1" dirty="0" smtClean="0">
                <a:solidFill>
                  <a:schemeClr val="bg1"/>
                </a:solidFill>
                <a:latin typeface="+mj-lt"/>
              </a:rPr>
              <a:t>Astronomicko-historické </a:t>
            </a:r>
            <a:r>
              <a:rPr lang="cs-CZ" sz="1400" b="1" i="1" dirty="0">
                <a:solidFill>
                  <a:schemeClr val="bg1"/>
                </a:solidFill>
                <a:latin typeface="+mj-lt"/>
              </a:rPr>
              <a:t>otazníky </a:t>
            </a:r>
            <a:r>
              <a:rPr lang="cs-CZ" sz="1400" b="1" i="1" dirty="0" err="1">
                <a:solidFill>
                  <a:schemeClr val="bg1"/>
                </a:solidFill>
                <a:latin typeface="+mj-lt"/>
              </a:rPr>
              <a:t>Mezoameriky</a:t>
            </a:r>
            <a:r>
              <a:rPr lang="cs-CZ" sz="1400" b="1" i="1" dirty="0">
                <a:solidFill>
                  <a:schemeClr val="bg1"/>
                </a:solidFill>
                <a:latin typeface="+mj-lt"/>
              </a:rPr>
              <a:t> a Peru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, </a:t>
            </a:r>
            <a:endParaRPr lang="en-US" sz="1400" dirty="0" smtClean="0">
              <a:solidFill>
                <a:schemeClr val="bg1"/>
              </a:solidFill>
              <a:latin typeface="+mj-lt"/>
            </a:endParaRPr>
          </a:p>
          <a:p>
            <a:pPr lvl="0"/>
            <a:r>
              <a:rPr lang="en-US" sz="140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1400" dirty="0" smtClean="0">
                <a:solidFill>
                  <a:schemeClr val="bg1"/>
                </a:solidFill>
                <a:latin typeface="+mj-lt"/>
              </a:rPr>
              <a:t>  n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akladatelství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400" dirty="0">
                <a:solidFill>
                  <a:schemeClr val="bg1"/>
                </a:solidFill>
                <a:latin typeface="+mj-lt"/>
              </a:rPr>
              <a:t>ČVUT, Praha,  287 s., ISBN 9788001052198.</a:t>
            </a:r>
            <a:br>
              <a:rPr lang="cs-CZ" sz="1400" dirty="0">
                <a:solidFill>
                  <a:schemeClr val="bg1"/>
                </a:solidFill>
                <a:latin typeface="+mj-lt"/>
              </a:rPr>
            </a:br>
            <a:endParaRPr lang="en-GB" altLang="cs-CZ" sz="1400" dirty="0">
              <a:solidFill>
                <a:schemeClr val="bg1"/>
              </a:solidFill>
              <a:latin typeface="+mj-lt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</a:t>
            </a:r>
            <a:r>
              <a:rPr kumimoji="0" lang="en-GB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Klokocnik J  2013,  </a:t>
            </a:r>
            <a:r>
              <a:rPr kumimoji="0" lang="en-GB" altLang="cs-CZ" sz="1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Yurac</a:t>
            </a:r>
            <a:r>
              <a:rPr kumimoji="0" lang="en-GB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 Rumi </a:t>
            </a:r>
            <a:r>
              <a:rPr kumimoji="0" lang="en-GB" altLang="cs-CZ" sz="1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bei</a:t>
            </a:r>
            <a:r>
              <a:rPr kumimoji="0" lang="en-GB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 Machu Picchu (Peru) hat </a:t>
            </a:r>
            <a:r>
              <a:rPr kumimoji="0" lang="en-GB" altLang="cs-CZ" sz="1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eine</a:t>
            </a:r>
            <a:r>
              <a:rPr kumimoji="0" lang="en-GB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 </a:t>
            </a:r>
            <a:r>
              <a:rPr kumimoji="0" lang="en-GB" altLang="cs-CZ" sz="1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astronomische</a:t>
            </a:r>
            <a:r>
              <a:rPr kumimoji="0" lang="en-GB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 </a:t>
            </a:r>
            <a:r>
              <a:rPr kumimoji="0" lang="en-GB" altLang="cs-CZ" sz="1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Orientierung</a:t>
            </a:r>
            <a:r>
              <a:rPr kumimoji="0" lang="en-GB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cs-CZ" sz="1400" dirty="0">
                <a:solidFill>
                  <a:schemeClr val="bg1"/>
                </a:solidFill>
                <a:latin typeface="+mj-lt"/>
                <a:ea typeface="Times New Roman" panose="02020603050405020304" pitchFamily="18" charset="0"/>
              </a:rPr>
              <a:t> </a:t>
            </a:r>
            <a:r>
              <a:rPr lang="en-GB" altLang="cs-CZ" sz="1400" dirty="0" smtClean="0">
                <a:solidFill>
                  <a:schemeClr val="bg1"/>
                </a:solidFill>
                <a:latin typeface="+mj-lt"/>
                <a:ea typeface="Times New Roman" panose="02020603050405020304" pitchFamily="18" charset="0"/>
              </a:rPr>
              <a:t>   </a:t>
            </a:r>
            <a:r>
              <a:rPr kumimoji="0" lang="en-GB" altLang="cs-CZ" sz="1400" b="0" i="1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AmerIndian</a:t>
            </a:r>
            <a:r>
              <a:rPr kumimoji="0" lang="en-GB" altLang="cs-CZ" sz="1400" b="0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 Res</a:t>
            </a:r>
            <a:r>
              <a:rPr kumimoji="0" lang="en-GB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. 8/4, 30, 264-267.</a:t>
            </a:r>
            <a:endParaRPr kumimoji="0" lang="cs-CZ" altLang="cs-CZ" sz="1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US" altLang="cs-CZ" sz="1400" dirty="0" smtClean="0">
                <a:solidFill>
                  <a:schemeClr val="bg1"/>
                </a:solidFill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kumimoji="0" lang="cs-CZ" altLang="cs-CZ" sz="1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Klokočník</a:t>
            </a:r>
            <a:r>
              <a:rPr kumimoji="0" lang="cs-CZ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J, Kostelecký J</a:t>
            </a:r>
            <a:r>
              <a:rPr kumimoji="0" lang="en-US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cs-CZ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Úvod do archeoastronomie </a:t>
            </a:r>
            <a:r>
              <a:rPr kumimoji="0" lang="cs-CZ" altLang="cs-CZ" sz="1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Mezoameriky</a:t>
            </a:r>
            <a:r>
              <a:rPr kumimoji="0" lang="cs-CZ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a Peru</a:t>
            </a:r>
            <a:r>
              <a:rPr kumimoji="0" lang="cs-CZ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2013,</a:t>
            </a:r>
            <a:endParaRPr kumimoji="0" lang="en-US" altLang="cs-CZ" sz="1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cs-CZ" sz="1400" dirty="0">
                <a:solidFill>
                  <a:schemeClr val="bg1"/>
                </a:solidFill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cs-CZ" sz="1400" dirty="0" smtClean="0">
                <a:solidFill>
                  <a:schemeClr val="bg1"/>
                </a:solidFill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kumimoji="0" lang="cs-CZ" altLang="cs-CZ" sz="1400" b="0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Pokroky MFA</a:t>
            </a:r>
            <a:r>
              <a:rPr kumimoji="0" lang="cs-CZ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 58, </a:t>
            </a:r>
            <a:r>
              <a:rPr kumimoji="0" lang="cs-CZ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140-157    a    2014 </a:t>
            </a:r>
            <a:r>
              <a:rPr kumimoji="0" lang="cs-CZ" altLang="cs-CZ" sz="1400" b="0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Pokroky MFA</a:t>
            </a:r>
            <a:r>
              <a:rPr kumimoji="0" lang="cs-CZ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 59, 55-69.</a:t>
            </a:r>
            <a:r>
              <a:rPr kumimoji="0" lang="cs-CZ" altLang="cs-CZ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+mj-lt"/>
              </a:rPr>
              <a:t> </a:t>
            </a:r>
            <a:endParaRPr kumimoji="0" lang="en-US" altLang="cs-CZ" sz="1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2907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5715000"/>
            <a:ext cx="7772400" cy="1143000"/>
          </a:xfrm>
        </p:spPr>
        <p:txBody>
          <a:bodyPr/>
          <a:lstStyle/>
          <a:p>
            <a:r>
              <a:rPr lang="en-US" sz="2800" b="1" smtClean="0">
                <a:solidFill>
                  <a:schemeClr val="tx1"/>
                </a:solidFill>
                <a:hlinkClick r:id="rId2"/>
              </a:rPr>
              <a:t>jklokocn@asu.cas.cz</a:t>
            </a:r>
            <a:r>
              <a:rPr lang="en-US" sz="2800" b="1" smtClean="0">
                <a:solidFill>
                  <a:schemeClr val="tx1"/>
                </a:solidFill>
              </a:rPr>
              <a:t/>
            </a:r>
            <a:br>
              <a:rPr lang="en-US" sz="2800" b="1" smtClean="0">
                <a:solidFill>
                  <a:schemeClr val="tx1"/>
                </a:solidFill>
              </a:rPr>
            </a:br>
            <a:r>
              <a:rPr lang="en-US" sz="2800" b="1" smtClean="0">
                <a:solidFill>
                  <a:schemeClr val="tx1"/>
                </a:solidFill>
                <a:hlinkClick r:id="rId3"/>
              </a:rPr>
              <a:t>www.asu.cas.cz/~jklokocn</a:t>
            </a:r>
            <a:r>
              <a:rPr lang="en-US" sz="4000" smtClean="0"/>
              <a:t/>
            </a:r>
            <a:br>
              <a:rPr lang="en-US" sz="4000" smtClean="0"/>
            </a:br>
            <a:endParaRPr lang="cs-CZ" sz="4000" smtClean="0"/>
          </a:p>
        </p:txBody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828800"/>
            <a:ext cx="7772400" cy="4114800"/>
          </a:xfrm>
        </p:spPr>
        <p:txBody>
          <a:bodyPr/>
          <a:lstStyle/>
          <a:p>
            <a:pPr lvl="4"/>
            <a:endParaRPr lang="cs-CZ" smtClean="0"/>
          </a:p>
        </p:txBody>
      </p:sp>
      <p:pic>
        <p:nvPicPr>
          <p:cNvPr id="171012" name="Picture 4" descr="ondrej_centr_reklama_0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-228600"/>
            <a:ext cx="7391400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000" b="0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000" b="0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Výchozí návrh 2">
    <a:dk1>
      <a:srgbClr val="000000"/>
    </a:dk1>
    <a:lt1>
      <a:srgbClr val="FFFFFF"/>
    </a:lt1>
    <a:dk2>
      <a:srgbClr val="0000FF"/>
    </a:dk2>
    <a:lt2>
      <a:srgbClr val="FFFF00"/>
    </a:lt2>
    <a:accent1>
      <a:srgbClr val="FF9900"/>
    </a:accent1>
    <a:accent2>
      <a:srgbClr val="00FFFF"/>
    </a:accent2>
    <a:accent3>
      <a:srgbClr val="AAAAFF"/>
    </a:accent3>
    <a:accent4>
      <a:srgbClr val="DADADA"/>
    </a:accent4>
    <a:accent5>
      <a:srgbClr val="FFCAAA"/>
    </a:accent5>
    <a:accent6>
      <a:srgbClr val="00E7E7"/>
    </a:accent6>
    <a:hlink>
      <a:srgbClr val="FF0000"/>
    </a:hlink>
    <a:folHlink>
      <a:srgbClr val="96969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7348</TotalTime>
  <Words>3537</Words>
  <Application>Microsoft Office PowerPoint</Application>
  <PresentationFormat>Předvádění na obrazovce (4:3)</PresentationFormat>
  <Paragraphs>727</Paragraphs>
  <Slides>166</Slides>
  <Notes>9</Notes>
  <HiddenSlides>0</HiddenSlides>
  <MMClips>3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166</vt:i4>
      </vt:variant>
    </vt:vector>
  </HeadingPairs>
  <TitlesOfParts>
    <vt:vector size="172" baseType="lpstr">
      <vt:lpstr>Arial</vt:lpstr>
      <vt:lpstr>Courier</vt:lpstr>
      <vt:lpstr>Times New Roman</vt:lpstr>
      <vt:lpstr>Wingdings</vt:lpstr>
      <vt:lpstr>Výchozí návrh</vt:lpstr>
      <vt:lpstr>dokument</vt:lpstr>
      <vt:lpstr>Astronomická orientace starobylých pyramid a dalších artefaktů  Science Café, České Budějovice 8. 12. 2015</vt:lpstr>
      <vt:lpstr>Prezentace aplikace PowerPoint</vt:lpstr>
      <vt:lpstr>Prezentace aplikace PowerPoint</vt:lpstr>
      <vt:lpstr>Data a měření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Kukulkánova (Quetzalcoatlova)  pyramida (the Castle, El Castillo),  Chichén Itzá, Yukatán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mapa lokalit</vt:lpstr>
      <vt:lpstr>Prezentace aplikace PowerPoint</vt:lpstr>
      <vt:lpstr>Chichen Itza, Caracol</vt:lpstr>
      <vt:lpstr>Prezentace aplikace PowerPoint</vt:lpstr>
      <vt:lpstr>Prezentace aplikace PowerPoint</vt:lpstr>
      <vt:lpstr>Uxmal</vt:lpstr>
      <vt:lpstr>Prezentace aplikace PowerPoint</vt:lpstr>
      <vt:lpstr>Klokočník J., Hadrava P., AmerIndian Research,  2011, Bd. 6/2 ,#20, 118-120. Lubman D., J. Acoust. Soc. Am., 1998, 104, 1763-1783.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mapa lokalit</vt:lpstr>
      <vt:lpstr>Prezentace aplikace PowerPoint</vt:lpstr>
      <vt:lpstr>Prezentace aplikace PowerPoint</vt:lpstr>
      <vt:lpstr>Pacal  a jeho hrobka,  Palenque</vt:lpstr>
      <vt:lpstr>Palenque, Pacal tomb astronomical-solar orientation Pacal †683 GMT, 787 BB</vt:lpstr>
      <vt:lpstr>Prezentace aplikace PowerPoint</vt:lpstr>
      <vt:lpstr>Prezentace aplikace PowerPoint</vt:lpstr>
      <vt:lpstr>Prezentace aplikace PowerPoint</vt:lpstr>
      <vt:lpstr>                                                                                                                                          </vt:lpstr>
      <vt:lpstr>                                                                                                                                b</vt:lpstr>
      <vt:lpstr>Prezentace aplikace PowerPoint</vt:lpstr>
      <vt:lpstr>Prezentace aplikace PowerPoint</vt:lpstr>
      <vt:lpstr>Prezentace aplikace PowerPoint</vt:lpstr>
      <vt:lpstr>Uaxactún, Guatemala, Petén</vt:lpstr>
      <vt:lpstr>Prezentace aplikace PowerPoint</vt:lpstr>
      <vt:lpstr>mapa lokalit</vt:lpstr>
      <vt:lpstr>Fuson hypothesis</vt:lpstr>
      <vt:lpstr>Paleomagnetic/archeomagnetic pole wandering  during last 4000 years</vt:lpstr>
      <vt:lpstr>Prezentace aplikace PowerPoint</vt:lpstr>
      <vt:lpstr>Paleomagnetic declination</vt:lpstr>
      <vt:lpstr>Magnetic compass in Mesoamerica</vt:lpstr>
      <vt:lpstr>Prezentace aplikace PowerPoint</vt:lpstr>
      <vt:lpstr>Prezentace aplikace PowerPoint</vt:lpstr>
      <vt:lpstr>Malmström 1976, série magnetických soch 12 hlav/těl tlouštíků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Machu Picchu Yurac Rumi Ollantaytambo Moche Chankillo Caral Sechín Nazka</vt:lpstr>
      <vt:lpstr>Prezentace aplikace PowerPoint</vt:lpstr>
      <vt:lpstr>Prezentace aplikace PowerPoint</vt:lpstr>
      <vt:lpstr>Prezentace aplikace PowerPoint</vt:lpstr>
      <vt:lpstr>Machu Picchu</vt:lpstr>
      <vt:lpstr>Intiwatana, MP</vt:lpstr>
      <vt:lpstr>Prezentace aplikace PowerPoint</vt:lpstr>
      <vt:lpstr>Prezentace aplikace PowerPoint</vt:lpstr>
      <vt:lpstr>Prezentace aplikace PowerPoint</vt:lpstr>
      <vt:lpstr>Prezentace aplikace PowerPoint</vt:lpstr>
      <vt:lpstr>                                         Yurac Rumi, near MP</vt:lpstr>
      <vt:lpstr>Prezentace aplikace PowerPoint</vt:lpstr>
      <vt:lpstr>Yurac Rumi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Rise of Pleiades, behind the Inca face, Ollana,  photo reproduced from Salazar and Salazar, 2005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Pyramids of the Sun and the Moon, Trujillo</vt:lpstr>
      <vt:lpstr>Prezentace aplikace PowerPoint</vt:lpstr>
      <vt:lpstr>Prezentace aplikace PowerPoint</vt:lpstr>
      <vt:lpstr>Prezentace aplikace PowerPoint</vt:lpstr>
      <vt:lpstr>Chankillo, Peru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Geoglyfy a petroglyfy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Archive of Maria Reiche</vt:lpstr>
      <vt:lpstr>Archive of Maria Reiche</vt:lpstr>
      <vt:lpstr>Archive of Maria Reiche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Investigations of the Nasca-Project Dresden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Takže ani Soví muž,  ani El Astronauto,  ale nejspíš obyčejný RYBÁŘ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Magnetic compass in China</vt:lpstr>
      <vt:lpstr>Prezentace aplikace PowerPoint</vt:lpstr>
      <vt:lpstr>Prezentace aplikace PowerPoint</vt:lpstr>
      <vt:lpstr>jklokocn@asu.cas.cz www.asu.cas.cz/~jklokocn </vt:lpstr>
      <vt:lpstr>Prezentace aplikace PowerPoint</vt:lpstr>
      <vt:lpstr>Prezentace aplikace PowerPoint</vt:lpstr>
      <vt:lpstr>jklokocn@asu.cas.cz www.asu.cas.cz/~jklokocn </vt:lpstr>
    </vt:vector>
  </TitlesOfParts>
  <Company>asu.cas.cz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POKOUŠENÍ  NAZKOU</dc:title>
  <dc:creator>Jaroslav Klokočník</dc:creator>
  <cp:lastModifiedBy>Klokocnik</cp:lastModifiedBy>
  <cp:revision>644</cp:revision>
  <cp:lastPrinted>2015-11-26T08:46:26Z</cp:lastPrinted>
  <dcterms:created xsi:type="dcterms:W3CDTF">2002-10-03T13:37:48Z</dcterms:created>
  <dcterms:modified xsi:type="dcterms:W3CDTF">2015-11-26T19:19:55Z</dcterms:modified>
</cp:coreProperties>
</file>