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4"/>
  </p:notesMasterIdLst>
  <p:handoutMasterIdLst>
    <p:handoutMasterId r:id="rId45"/>
  </p:handoutMasterIdLst>
  <p:sldIdLst>
    <p:sldId id="1537" r:id="rId2"/>
    <p:sldId id="1333" r:id="rId3"/>
    <p:sldId id="1535" r:id="rId4"/>
    <p:sldId id="1478" r:id="rId5"/>
    <p:sldId id="1481" r:id="rId6"/>
    <p:sldId id="1171" r:id="rId7"/>
    <p:sldId id="1480" r:id="rId8"/>
    <p:sldId id="976" r:id="rId9"/>
    <p:sldId id="1527" r:id="rId10"/>
    <p:sldId id="1534" r:id="rId11"/>
    <p:sldId id="1506" r:id="rId12"/>
    <p:sldId id="1208" r:id="rId13"/>
    <p:sldId id="1519" r:id="rId14"/>
    <p:sldId id="1445" r:id="rId15"/>
    <p:sldId id="1070" r:id="rId16"/>
    <p:sldId id="1053" r:id="rId17"/>
    <p:sldId id="1063" r:id="rId18"/>
    <p:sldId id="873" r:id="rId19"/>
    <p:sldId id="875" r:id="rId20"/>
    <p:sldId id="1048" r:id="rId21"/>
    <p:sldId id="1049" r:id="rId22"/>
    <p:sldId id="1050" r:id="rId23"/>
    <p:sldId id="1052" r:id="rId24"/>
    <p:sldId id="878" r:id="rId25"/>
    <p:sldId id="993" r:id="rId26"/>
    <p:sldId id="880" r:id="rId27"/>
    <p:sldId id="921" r:id="rId28"/>
    <p:sldId id="997" r:id="rId29"/>
    <p:sldId id="940" r:id="rId30"/>
    <p:sldId id="1043" r:id="rId31"/>
    <p:sldId id="1077" r:id="rId32"/>
    <p:sldId id="998" r:id="rId33"/>
    <p:sldId id="1030" r:id="rId34"/>
    <p:sldId id="1009" r:id="rId35"/>
    <p:sldId id="1018" r:id="rId36"/>
    <p:sldId id="1019" r:id="rId37"/>
    <p:sldId id="1084" r:id="rId38"/>
    <p:sldId id="1015" r:id="rId39"/>
    <p:sldId id="1531" r:id="rId40"/>
    <p:sldId id="1532" r:id="rId41"/>
    <p:sldId id="1536" r:id="rId42"/>
    <p:sldId id="256" r:id="rId43"/>
  </p:sldIdLst>
  <p:sldSz cx="9144000" cy="6858000" type="screen4x3"/>
  <p:notesSz cx="6797675" cy="9926638"/>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oslav Klokočník" initials="JK" lastIdx="3" clrIdx="0">
    <p:extLst>
      <p:ext uri="{19B8F6BF-5375-455C-9EA6-DF929625EA0E}">
        <p15:presenceInfo xmlns:p15="http://schemas.microsoft.com/office/powerpoint/2012/main" userId="Jaroslav Klokoční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A3E0"/>
    <a:srgbClr val="003366"/>
    <a:srgbClr val="FF0000"/>
    <a:srgbClr val="FFFFFF"/>
    <a:srgbClr val="009900"/>
    <a:srgbClr val="F1A03F"/>
    <a:srgbClr val="FF3300"/>
    <a:srgbClr val="003399"/>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370" autoAdjust="0"/>
  </p:normalViewPr>
  <p:slideViewPr>
    <p:cSldViewPr>
      <p:cViewPr varScale="1">
        <p:scale>
          <a:sx n="62" d="100"/>
          <a:sy n="62" d="100"/>
        </p:scale>
        <p:origin x="1363" y="67"/>
      </p:cViewPr>
      <p:guideLst>
        <p:guide orient="horz" pos="2160"/>
        <p:guide pos="2880"/>
      </p:guideLst>
    </p:cSldViewPr>
  </p:slideViewPr>
  <p:outlineViewPr>
    <p:cViewPr>
      <p:scale>
        <a:sx n="33" d="100"/>
        <a:sy n="33" d="100"/>
      </p:scale>
      <p:origin x="0" y="-5405"/>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1"/>
            <a:ext cx="2946400" cy="496809"/>
          </a:xfrm>
          <a:prstGeom prst="rect">
            <a:avLst/>
          </a:prstGeom>
        </p:spPr>
        <p:txBody>
          <a:bodyPr vert="horz" lIns="91440" tIns="45720" rIns="91440" bIns="45720" rtlCol="0"/>
          <a:lstStyle>
            <a:lvl1pPr algn="l">
              <a:defRPr sz="1200"/>
            </a:lvl1pPr>
          </a:lstStyle>
          <a:p>
            <a:pPr>
              <a:defRPr/>
            </a:pPr>
            <a:endParaRPr lang="cs-CZ"/>
          </a:p>
        </p:txBody>
      </p:sp>
      <p:sp>
        <p:nvSpPr>
          <p:cNvPr id="3" name="Zástupný symbol pro datum 2"/>
          <p:cNvSpPr>
            <a:spLocks noGrp="1"/>
          </p:cNvSpPr>
          <p:nvPr>
            <p:ph type="dt" sz="quarter" idx="1"/>
          </p:nvPr>
        </p:nvSpPr>
        <p:spPr>
          <a:xfrm>
            <a:off x="3849688" y="1"/>
            <a:ext cx="2946400" cy="496809"/>
          </a:xfrm>
          <a:prstGeom prst="rect">
            <a:avLst/>
          </a:prstGeom>
        </p:spPr>
        <p:txBody>
          <a:bodyPr vert="horz" lIns="91440" tIns="45720" rIns="91440" bIns="45720" rtlCol="0"/>
          <a:lstStyle>
            <a:lvl1pPr algn="r">
              <a:defRPr sz="1200"/>
            </a:lvl1pPr>
          </a:lstStyle>
          <a:p>
            <a:pPr>
              <a:defRPr/>
            </a:pPr>
            <a:fld id="{E7A7C48B-D8BA-41D6-AF00-1AD60D77F3E0}" type="datetimeFigureOut">
              <a:rPr lang="cs-CZ"/>
              <a:pPr>
                <a:defRPr/>
              </a:pPr>
              <a:t>03.12.2022</a:t>
            </a:fld>
            <a:endParaRPr lang="cs-CZ"/>
          </a:p>
        </p:txBody>
      </p:sp>
      <p:sp>
        <p:nvSpPr>
          <p:cNvPr id="4" name="Zástupný symbol pro zápatí 3"/>
          <p:cNvSpPr>
            <a:spLocks noGrp="1"/>
          </p:cNvSpPr>
          <p:nvPr>
            <p:ph type="ftr" sz="quarter" idx="2"/>
          </p:nvPr>
        </p:nvSpPr>
        <p:spPr>
          <a:xfrm>
            <a:off x="0" y="9429832"/>
            <a:ext cx="2946400" cy="496808"/>
          </a:xfrm>
          <a:prstGeom prst="rect">
            <a:avLst/>
          </a:prstGeom>
        </p:spPr>
        <p:txBody>
          <a:bodyPr vert="horz" lIns="91440" tIns="45720" rIns="91440" bIns="45720" rtlCol="0" anchor="b"/>
          <a:lstStyle>
            <a:lvl1pPr algn="l">
              <a:defRPr sz="1200"/>
            </a:lvl1pPr>
          </a:lstStyle>
          <a:p>
            <a:pPr>
              <a:defRPr/>
            </a:pPr>
            <a:endParaRPr lang="cs-CZ"/>
          </a:p>
        </p:txBody>
      </p:sp>
      <p:sp>
        <p:nvSpPr>
          <p:cNvPr id="5" name="Zástupný symbol pro číslo snímku 4"/>
          <p:cNvSpPr>
            <a:spLocks noGrp="1"/>
          </p:cNvSpPr>
          <p:nvPr>
            <p:ph type="sldNum" sz="quarter" idx="3"/>
          </p:nvPr>
        </p:nvSpPr>
        <p:spPr>
          <a:xfrm>
            <a:off x="3849688" y="9429832"/>
            <a:ext cx="2946400" cy="496808"/>
          </a:xfrm>
          <a:prstGeom prst="rect">
            <a:avLst/>
          </a:prstGeom>
        </p:spPr>
        <p:txBody>
          <a:bodyPr vert="horz" lIns="91440" tIns="45720" rIns="91440" bIns="45720" rtlCol="0" anchor="b"/>
          <a:lstStyle>
            <a:lvl1pPr algn="r">
              <a:defRPr sz="1200"/>
            </a:lvl1pPr>
          </a:lstStyle>
          <a:p>
            <a:pPr>
              <a:defRPr/>
            </a:pPr>
            <a:fld id="{AEEBC8BD-1068-4ECA-8827-56C396AE5CB8}" type="slidenum">
              <a:rPr lang="cs-CZ"/>
              <a:pPr>
                <a:defRPr/>
              </a:pPr>
              <a:t>‹#›</a:t>
            </a:fld>
            <a:endParaRPr lang="cs-CZ"/>
          </a:p>
        </p:txBody>
      </p:sp>
    </p:spTree>
    <p:extLst>
      <p:ext uri="{BB962C8B-B14F-4D97-AF65-F5344CB8AC3E}">
        <p14:creationId xmlns:p14="http://schemas.microsoft.com/office/powerpoint/2010/main" val="538760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2"/>
            <a:ext cx="2946400" cy="498395"/>
          </a:xfrm>
          <a:prstGeom prst="rect">
            <a:avLst/>
          </a:prstGeom>
        </p:spPr>
        <p:txBody>
          <a:bodyPr vert="horz" lIns="91440" tIns="45720" rIns="91440" bIns="45720" rtlCol="0"/>
          <a:lstStyle>
            <a:lvl1pPr algn="l" eaLnBrk="1" hangingPunct="1">
              <a:defRPr sz="1200"/>
            </a:lvl1pPr>
          </a:lstStyle>
          <a:p>
            <a:pPr>
              <a:defRPr/>
            </a:pPr>
            <a:endParaRPr lang="cs-CZ"/>
          </a:p>
        </p:txBody>
      </p:sp>
      <p:sp>
        <p:nvSpPr>
          <p:cNvPr id="3" name="Zástupný symbol pro datum 2"/>
          <p:cNvSpPr>
            <a:spLocks noGrp="1"/>
          </p:cNvSpPr>
          <p:nvPr>
            <p:ph type="dt" idx="1"/>
          </p:nvPr>
        </p:nvSpPr>
        <p:spPr>
          <a:xfrm>
            <a:off x="3849688" y="2"/>
            <a:ext cx="2946400" cy="498395"/>
          </a:xfrm>
          <a:prstGeom prst="rect">
            <a:avLst/>
          </a:prstGeom>
        </p:spPr>
        <p:txBody>
          <a:bodyPr vert="horz" lIns="91440" tIns="45720" rIns="91440" bIns="45720" rtlCol="0"/>
          <a:lstStyle>
            <a:lvl1pPr algn="r" eaLnBrk="1" hangingPunct="1">
              <a:defRPr sz="1200"/>
            </a:lvl1pPr>
          </a:lstStyle>
          <a:p>
            <a:pPr>
              <a:defRPr/>
            </a:pPr>
            <a:fld id="{290DCD50-5119-4715-BA8D-568E7CE3881B}" type="datetimeFigureOut">
              <a:rPr lang="cs-CZ"/>
              <a:pPr>
                <a:defRPr/>
              </a:pPr>
              <a:t>03.12.2022</a:t>
            </a:fld>
            <a:endParaRPr lang="cs-CZ"/>
          </a:p>
        </p:txBody>
      </p:sp>
      <p:sp>
        <p:nvSpPr>
          <p:cNvPr id="4" name="Zástupný symbol pro obrázek snímku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79450" y="4776024"/>
            <a:ext cx="5438775" cy="3909387"/>
          </a:xfrm>
          <a:prstGeom prst="rect">
            <a:avLst/>
          </a:prstGeom>
        </p:spPr>
        <p:txBody>
          <a:bodyPr vert="horz" lIns="91440" tIns="45720" rIns="91440" bIns="45720" rtlCol="0"/>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p:cNvSpPr>
            <a:spLocks noGrp="1"/>
          </p:cNvSpPr>
          <p:nvPr>
            <p:ph type="ftr" sz="quarter" idx="4"/>
          </p:nvPr>
        </p:nvSpPr>
        <p:spPr>
          <a:xfrm>
            <a:off x="0" y="9428244"/>
            <a:ext cx="2946400" cy="498395"/>
          </a:xfrm>
          <a:prstGeom prst="rect">
            <a:avLst/>
          </a:prstGeom>
        </p:spPr>
        <p:txBody>
          <a:bodyPr vert="horz" lIns="91440" tIns="45720" rIns="91440" bIns="45720" rtlCol="0" anchor="b"/>
          <a:lstStyle>
            <a:lvl1pPr algn="l" eaLnBrk="1" hangingPunct="1">
              <a:defRPr sz="1200"/>
            </a:lvl1pPr>
          </a:lstStyle>
          <a:p>
            <a:pPr>
              <a:defRPr/>
            </a:pPr>
            <a:endParaRPr lang="cs-CZ"/>
          </a:p>
        </p:txBody>
      </p:sp>
      <p:sp>
        <p:nvSpPr>
          <p:cNvPr id="7" name="Zástupný symbol pro číslo snímku 6"/>
          <p:cNvSpPr>
            <a:spLocks noGrp="1"/>
          </p:cNvSpPr>
          <p:nvPr>
            <p:ph type="sldNum" sz="quarter" idx="5"/>
          </p:nvPr>
        </p:nvSpPr>
        <p:spPr>
          <a:xfrm>
            <a:off x="3849688" y="9428244"/>
            <a:ext cx="2946400" cy="498395"/>
          </a:xfrm>
          <a:prstGeom prst="rect">
            <a:avLst/>
          </a:prstGeom>
        </p:spPr>
        <p:txBody>
          <a:bodyPr vert="horz" lIns="91440" tIns="45720" rIns="91440" bIns="45720" rtlCol="0" anchor="b"/>
          <a:lstStyle>
            <a:lvl1pPr algn="r" eaLnBrk="1" hangingPunct="1">
              <a:defRPr sz="1200"/>
            </a:lvl1pPr>
          </a:lstStyle>
          <a:p>
            <a:pPr>
              <a:defRPr/>
            </a:pPr>
            <a:fld id="{48F818A0-3BA9-4014-9C68-6487CDF9AA6D}" type="slidenum">
              <a:rPr lang="cs-CZ"/>
              <a:pPr>
                <a:defRPr/>
              </a:pPr>
              <a:t>‹#›</a:t>
            </a:fld>
            <a:endParaRPr lang="cs-CZ"/>
          </a:p>
        </p:txBody>
      </p:sp>
    </p:spTree>
    <p:extLst>
      <p:ext uri="{BB962C8B-B14F-4D97-AF65-F5344CB8AC3E}">
        <p14:creationId xmlns:p14="http://schemas.microsoft.com/office/powerpoint/2010/main" val="1841586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2</a:t>
            </a:fld>
            <a:endParaRPr lang="cs-CZ"/>
          </a:p>
        </p:txBody>
      </p:sp>
    </p:spTree>
    <p:extLst>
      <p:ext uri="{BB962C8B-B14F-4D97-AF65-F5344CB8AC3E}">
        <p14:creationId xmlns:p14="http://schemas.microsoft.com/office/powerpoint/2010/main" val="335086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41</a:t>
            </a:fld>
            <a:endParaRPr lang="cs-CZ"/>
          </a:p>
        </p:txBody>
      </p:sp>
    </p:spTree>
    <p:extLst>
      <p:ext uri="{BB962C8B-B14F-4D97-AF65-F5344CB8AC3E}">
        <p14:creationId xmlns:p14="http://schemas.microsoft.com/office/powerpoint/2010/main" val="3615473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3</a:t>
            </a:fld>
            <a:endParaRPr lang="cs-CZ"/>
          </a:p>
        </p:txBody>
      </p:sp>
    </p:spTree>
    <p:extLst>
      <p:ext uri="{BB962C8B-B14F-4D97-AF65-F5344CB8AC3E}">
        <p14:creationId xmlns:p14="http://schemas.microsoft.com/office/powerpoint/2010/main" val="2867010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7</a:t>
            </a:fld>
            <a:endParaRPr lang="cs-CZ"/>
          </a:p>
        </p:txBody>
      </p:sp>
    </p:spTree>
    <p:extLst>
      <p:ext uri="{BB962C8B-B14F-4D97-AF65-F5344CB8AC3E}">
        <p14:creationId xmlns:p14="http://schemas.microsoft.com/office/powerpoint/2010/main" val="1720039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15</a:t>
            </a:fld>
            <a:endParaRPr lang="cs-CZ"/>
          </a:p>
        </p:txBody>
      </p:sp>
    </p:spTree>
    <p:extLst>
      <p:ext uri="{BB962C8B-B14F-4D97-AF65-F5344CB8AC3E}">
        <p14:creationId xmlns:p14="http://schemas.microsoft.com/office/powerpoint/2010/main" val="3249732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16</a:t>
            </a:fld>
            <a:endParaRPr lang="cs-CZ"/>
          </a:p>
        </p:txBody>
      </p:sp>
    </p:spTree>
    <p:extLst>
      <p:ext uri="{BB962C8B-B14F-4D97-AF65-F5344CB8AC3E}">
        <p14:creationId xmlns:p14="http://schemas.microsoft.com/office/powerpoint/2010/main" val="3808738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17</a:t>
            </a:fld>
            <a:endParaRPr lang="cs-CZ"/>
          </a:p>
        </p:txBody>
      </p:sp>
    </p:spTree>
    <p:extLst>
      <p:ext uri="{BB962C8B-B14F-4D97-AF65-F5344CB8AC3E}">
        <p14:creationId xmlns:p14="http://schemas.microsoft.com/office/powerpoint/2010/main" val="923674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24</a:t>
            </a:fld>
            <a:endParaRPr lang="cs-CZ"/>
          </a:p>
        </p:txBody>
      </p:sp>
    </p:spTree>
    <p:extLst>
      <p:ext uri="{BB962C8B-B14F-4D97-AF65-F5344CB8AC3E}">
        <p14:creationId xmlns:p14="http://schemas.microsoft.com/office/powerpoint/2010/main" val="2557164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25</a:t>
            </a:fld>
            <a:endParaRPr lang="cs-CZ"/>
          </a:p>
        </p:txBody>
      </p:sp>
    </p:spTree>
    <p:extLst>
      <p:ext uri="{BB962C8B-B14F-4D97-AF65-F5344CB8AC3E}">
        <p14:creationId xmlns:p14="http://schemas.microsoft.com/office/powerpoint/2010/main" val="39703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34</a:t>
            </a:fld>
            <a:endParaRPr lang="cs-CZ"/>
          </a:p>
        </p:txBody>
      </p:sp>
    </p:spTree>
    <p:extLst>
      <p:ext uri="{BB962C8B-B14F-4D97-AF65-F5344CB8AC3E}">
        <p14:creationId xmlns:p14="http://schemas.microsoft.com/office/powerpoint/2010/main" val="2242109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B0010A84-0C68-4DC4-AA81-EDBFE09DDECE}" type="slidenum">
              <a:rPr lang="cs-CZ" altLang="cs-CZ"/>
              <a:pPr>
                <a:defRPr/>
              </a:pPr>
              <a:t>‹#›</a:t>
            </a:fld>
            <a:endParaRPr lang="cs-CZ" altLang="cs-CZ"/>
          </a:p>
        </p:txBody>
      </p:sp>
    </p:spTree>
    <p:extLst>
      <p:ext uri="{BB962C8B-B14F-4D97-AF65-F5344CB8AC3E}">
        <p14:creationId xmlns:p14="http://schemas.microsoft.com/office/powerpoint/2010/main" val="222043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F5CCC69B-4686-4FCA-9E10-11D3EDEB399F}" type="slidenum">
              <a:rPr lang="cs-CZ" altLang="cs-CZ"/>
              <a:pPr>
                <a:defRPr/>
              </a:pPr>
              <a:t>‹#›</a:t>
            </a:fld>
            <a:endParaRPr lang="cs-CZ" altLang="cs-CZ"/>
          </a:p>
        </p:txBody>
      </p:sp>
    </p:spTree>
    <p:extLst>
      <p:ext uri="{BB962C8B-B14F-4D97-AF65-F5344CB8AC3E}">
        <p14:creationId xmlns:p14="http://schemas.microsoft.com/office/powerpoint/2010/main" val="3266178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38F9891A-1B8F-4034-AC4F-33FC88BCE6EB}" type="slidenum">
              <a:rPr lang="cs-CZ" altLang="cs-CZ"/>
              <a:pPr>
                <a:defRPr/>
              </a:pPr>
              <a:t>‹#›</a:t>
            </a:fld>
            <a:endParaRPr lang="cs-CZ" altLang="cs-CZ"/>
          </a:p>
        </p:txBody>
      </p:sp>
    </p:spTree>
    <p:extLst>
      <p:ext uri="{BB962C8B-B14F-4D97-AF65-F5344CB8AC3E}">
        <p14:creationId xmlns:p14="http://schemas.microsoft.com/office/powerpoint/2010/main" val="240075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7EC2C81E-5E3B-459E-91B4-CEE1568EA8A1}" type="slidenum">
              <a:rPr lang="cs-CZ" altLang="cs-CZ"/>
              <a:pPr>
                <a:defRPr/>
              </a:pPr>
              <a:t>‹#›</a:t>
            </a:fld>
            <a:endParaRPr lang="cs-CZ" altLang="cs-CZ"/>
          </a:p>
        </p:txBody>
      </p:sp>
    </p:spTree>
    <p:extLst>
      <p:ext uri="{BB962C8B-B14F-4D97-AF65-F5344CB8AC3E}">
        <p14:creationId xmlns:p14="http://schemas.microsoft.com/office/powerpoint/2010/main" val="329941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C8056BAF-C16C-47C0-A51A-C1F523577D6C}" type="slidenum">
              <a:rPr lang="cs-CZ" altLang="cs-CZ"/>
              <a:pPr>
                <a:defRPr/>
              </a:pPr>
              <a:t>‹#›</a:t>
            </a:fld>
            <a:endParaRPr lang="cs-CZ" altLang="cs-CZ"/>
          </a:p>
        </p:txBody>
      </p:sp>
    </p:spTree>
    <p:extLst>
      <p:ext uri="{BB962C8B-B14F-4D97-AF65-F5344CB8AC3E}">
        <p14:creationId xmlns:p14="http://schemas.microsoft.com/office/powerpoint/2010/main" val="624026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04113D3A-478D-480E-B82F-AF33EE49C886}" type="slidenum">
              <a:rPr lang="cs-CZ" altLang="cs-CZ"/>
              <a:pPr>
                <a:defRPr/>
              </a:pPr>
              <a:t>‹#›</a:t>
            </a:fld>
            <a:endParaRPr lang="cs-CZ" altLang="cs-CZ"/>
          </a:p>
        </p:txBody>
      </p:sp>
    </p:spTree>
    <p:extLst>
      <p:ext uri="{BB962C8B-B14F-4D97-AF65-F5344CB8AC3E}">
        <p14:creationId xmlns:p14="http://schemas.microsoft.com/office/powerpoint/2010/main" val="403570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p:cNvSpPr>
            <a:spLocks noGrp="1" noChangeArrowheads="1"/>
          </p:cNvSpPr>
          <p:nvPr>
            <p:ph type="sldNum" sz="quarter" idx="12"/>
          </p:nvPr>
        </p:nvSpPr>
        <p:spPr>
          <a:ln/>
        </p:spPr>
        <p:txBody>
          <a:bodyPr/>
          <a:lstStyle>
            <a:lvl1pPr>
              <a:defRPr/>
            </a:lvl1pPr>
          </a:lstStyle>
          <a:p>
            <a:pPr>
              <a:defRPr/>
            </a:pPr>
            <a:fld id="{1543BDC9-298E-46A5-87A2-A625F6D3022F}" type="slidenum">
              <a:rPr lang="cs-CZ" altLang="cs-CZ"/>
              <a:pPr>
                <a:defRPr/>
              </a:pPr>
              <a:t>‹#›</a:t>
            </a:fld>
            <a:endParaRPr lang="cs-CZ" altLang="cs-CZ"/>
          </a:p>
        </p:txBody>
      </p:sp>
    </p:spTree>
    <p:extLst>
      <p:ext uri="{BB962C8B-B14F-4D97-AF65-F5344CB8AC3E}">
        <p14:creationId xmlns:p14="http://schemas.microsoft.com/office/powerpoint/2010/main" val="3985633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pPr>
              <a:defRPr/>
            </a:pPr>
            <a:fld id="{D99A5A50-B84F-4549-836A-79DD866178BF}" type="slidenum">
              <a:rPr lang="cs-CZ" altLang="cs-CZ"/>
              <a:pPr>
                <a:defRPr/>
              </a:pPr>
              <a:t>‹#›</a:t>
            </a:fld>
            <a:endParaRPr lang="cs-CZ" altLang="cs-CZ"/>
          </a:p>
        </p:txBody>
      </p:sp>
    </p:spTree>
    <p:extLst>
      <p:ext uri="{BB962C8B-B14F-4D97-AF65-F5344CB8AC3E}">
        <p14:creationId xmlns:p14="http://schemas.microsoft.com/office/powerpoint/2010/main" val="1676530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p:cNvSpPr>
            <a:spLocks noGrp="1" noChangeArrowheads="1"/>
          </p:cNvSpPr>
          <p:nvPr>
            <p:ph type="sldNum" sz="quarter" idx="12"/>
          </p:nvPr>
        </p:nvSpPr>
        <p:spPr>
          <a:ln/>
        </p:spPr>
        <p:txBody>
          <a:bodyPr/>
          <a:lstStyle>
            <a:lvl1pPr>
              <a:defRPr/>
            </a:lvl1pPr>
          </a:lstStyle>
          <a:p>
            <a:pPr>
              <a:defRPr/>
            </a:pPr>
            <a:fld id="{2FC4F09A-8822-4AE4-A1AA-2C61D054991D}" type="slidenum">
              <a:rPr lang="cs-CZ" altLang="cs-CZ"/>
              <a:pPr>
                <a:defRPr/>
              </a:pPr>
              <a:t>‹#›</a:t>
            </a:fld>
            <a:endParaRPr lang="cs-CZ" altLang="cs-CZ"/>
          </a:p>
        </p:txBody>
      </p:sp>
    </p:spTree>
    <p:extLst>
      <p:ext uri="{BB962C8B-B14F-4D97-AF65-F5344CB8AC3E}">
        <p14:creationId xmlns:p14="http://schemas.microsoft.com/office/powerpoint/2010/main" val="308073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A1837A0E-0C62-44CF-9F9F-27F5630B134D}" type="slidenum">
              <a:rPr lang="cs-CZ" altLang="cs-CZ"/>
              <a:pPr>
                <a:defRPr/>
              </a:pPr>
              <a:t>‹#›</a:t>
            </a:fld>
            <a:endParaRPr lang="cs-CZ" altLang="cs-CZ"/>
          </a:p>
        </p:txBody>
      </p:sp>
    </p:spTree>
    <p:extLst>
      <p:ext uri="{BB962C8B-B14F-4D97-AF65-F5344CB8AC3E}">
        <p14:creationId xmlns:p14="http://schemas.microsoft.com/office/powerpoint/2010/main" val="302372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EA729441-FCB2-47FC-BFCF-361C45CAC9D7}" type="slidenum">
              <a:rPr lang="cs-CZ" altLang="cs-CZ"/>
              <a:pPr>
                <a:defRPr/>
              </a:pPr>
              <a:t>‹#›</a:t>
            </a:fld>
            <a:endParaRPr lang="cs-CZ" altLang="cs-CZ"/>
          </a:p>
        </p:txBody>
      </p:sp>
    </p:spTree>
    <p:extLst>
      <p:ext uri="{BB962C8B-B14F-4D97-AF65-F5344CB8AC3E}">
        <p14:creationId xmlns:p14="http://schemas.microsoft.com/office/powerpoint/2010/main" val="47264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cs-CZ" alt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cs-CZ" alt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A30C12B-4BB1-4E52-89D2-42E00A472134}"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hyperlink" Target="https://en.wikipedia.org/wiki/Moon" TargetMode="External"/><Relationship Id="rId4" Type="http://schemas.openxmlformats.org/officeDocument/2006/relationships/hyperlink" Target="https://en.wikipedia.org/wiki/Gravity_anomaly"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016/j.icarus.2022.115086"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link.springer.com/" TargetMode="External"/><Relationship Id="rId4" Type="http://schemas.openxmlformats.org/officeDocument/2006/relationships/hyperlink" Target="https://doi.org/10.1007/978-3-031-08867-4"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nature.com/articles/s41598-022-08305-x" TargetMode="External"/><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hyperlink" Target="http://www.asu.cas.cz~/jklokoc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link.springer.com/" TargetMode="External"/><Relationship Id="rId4" Type="http://schemas.openxmlformats.org/officeDocument/2006/relationships/hyperlink" Target="https://doi.org/10.1007/978-3-031-08867-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2.jp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AA9A651-E056-B80C-CD4D-F9A83744BD8C}"/>
              </a:ext>
            </a:extLst>
          </p:cNvPr>
          <p:cNvPicPr>
            <a:picLocks noChangeAspect="1"/>
          </p:cNvPicPr>
          <p:nvPr/>
        </p:nvPicPr>
        <p:blipFill>
          <a:blip r:embed="rId2"/>
          <a:stretch>
            <a:fillRect/>
          </a:stretch>
        </p:blipFill>
        <p:spPr>
          <a:xfrm>
            <a:off x="-5005064" y="-4203848"/>
            <a:ext cx="21078350" cy="11349880"/>
          </a:xfrm>
          <a:prstGeom prst="rect">
            <a:avLst/>
          </a:prstGeom>
        </p:spPr>
      </p:pic>
      <p:sp>
        <p:nvSpPr>
          <p:cNvPr id="4" name="TextovéPole 3">
            <a:extLst>
              <a:ext uri="{FF2B5EF4-FFF2-40B4-BE49-F238E27FC236}">
                <a16:creationId xmlns:a16="http://schemas.microsoft.com/office/drawing/2014/main" id="{DD8199E0-C1A0-31D1-17AF-B4BF2E6D32F8}"/>
              </a:ext>
            </a:extLst>
          </p:cNvPr>
          <p:cNvSpPr txBox="1"/>
          <p:nvPr/>
        </p:nvSpPr>
        <p:spPr>
          <a:xfrm>
            <a:off x="9468544" y="6381328"/>
            <a:ext cx="184731" cy="369332"/>
          </a:xfrm>
          <a:prstGeom prst="rect">
            <a:avLst/>
          </a:prstGeom>
          <a:noFill/>
        </p:spPr>
        <p:txBody>
          <a:bodyPr wrap="none" rtlCol="0">
            <a:spAutoFit/>
          </a:bodyPr>
          <a:lstStyle/>
          <a:p>
            <a:endParaRPr lang="cs-CZ" dirty="0"/>
          </a:p>
        </p:txBody>
      </p:sp>
      <p:sp>
        <p:nvSpPr>
          <p:cNvPr id="6" name="TextovéPole 5">
            <a:extLst>
              <a:ext uri="{FF2B5EF4-FFF2-40B4-BE49-F238E27FC236}">
                <a16:creationId xmlns:a16="http://schemas.microsoft.com/office/drawing/2014/main" id="{192FCC14-6B41-F87D-6498-17B82A3DEAF1}"/>
              </a:ext>
            </a:extLst>
          </p:cNvPr>
          <p:cNvSpPr txBox="1"/>
          <p:nvPr/>
        </p:nvSpPr>
        <p:spPr>
          <a:xfrm>
            <a:off x="6804248" y="6470684"/>
            <a:ext cx="2474788" cy="276999"/>
          </a:xfrm>
          <a:prstGeom prst="rect">
            <a:avLst/>
          </a:prstGeom>
          <a:noFill/>
        </p:spPr>
        <p:txBody>
          <a:bodyPr wrap="square">
            <a:spAutoFit/>
          </a:bodyPr>
          <a:lstStyle/>
          <a:p>
            <a:r>
              <a:rPr lang="cs-CZ" sz="1200" dirty="0" err="1">
                <a:solidFill>
                  <a:srgbClr val="0070C0"/>
                </a:solidFill>
                <a:latin typeface="Times New Roman" panose="02020603050405020304" pitchFamily="18" charset="0"/>
                <a:cs typeface="Times New Roman" panose="02020603050405020304" pitchFamily="18" charset="0"/>
              </a:rPr>
              <a:t>Credit</a:t>
            </a:r>
            <a:r>
              <a:rPr lang="cs-CZ" sz="1200" dirty="0">
                <a:solidFill>
                  <a:srgbClr val="0070C0"/>
                </a:solidFill>
                <a:latin typeface="Times New Roman" panose="02020603050405020304" pitchFamily="18" charset="0"/>
                <a:cs typeface="Times New Roman" panose="02020603050405020304" pitchFamily="18" charset="0"/>
              </a:rPr>
              <a:t>: </a:t>
            </a:r>
            <a:r>
              <a:rPr lang="cs-CZ" sz="1200" dirty="0" err="1">
                <a:solidFill>
                  <a:srgbClr val="0070C0"/>
                </a:solidFill>
                <a:latin typeface="Times New Roman" panose="02020603050405020304" pitchFamily="18" charset="0"/>
                <a:cs typeface="Times New Roman" panose="02020603050405020304" pitchFamily="18" charset="0"/>
              </a:rPr>
              <a:t>Zolt</a:t>
            </a:r>
            <a:r>
              <a:rPr lang="cs-CZ" sz="1200" dirty="0">
                <a:solidFill>
                  <a:srgbClr val="0070C0"/>
                </a:solidFill>
                <a:latin typeface="Times New Roman" panose="02020603050405020304" pitchFamily="18" charset="0"/>
                <a:cs typeface="Times New Roman" panose="02020603050405020304" pitchFamily="18" charset="0"/>
              </a:rPr>
              <a:t> </a:t>
            </a:r>
            <a:r>
              <a:rPr lang="cs-CZ" sz="1200" dirty="0" err="1">
                <a:solidFill>
                  <a:srgbClr val="0070C0"/>
                </a:solidFill>
                <a:latin typeface="Times New Roman" panose="02020603050405020304" pitchFamily="18" charset="0"/>
                <a:cs typeface="Times New Roman" panose="02020603050405020304" pitchFamily="18" charset="0"/>
              </a:rPr>
              <a:t>Levay</a:t>
            </a:r>
            <a:endParaRPr lang="cs-CZ" sz="1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2066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3774A87-3C5E-4587-927D-370C0F1D9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4150" y="116632"/>
            <a:ext cx="5475699" cy="6309320"/>
          </a:xfrm>
          <a:prstGeom prst="rect">
            <a:avLst/>
          </a:prstGeom>
        </p:spPr>
      </p:pic>
    </p:spTree>
    <p:extLst>
      <p:ext uri="{BB962C8B-B14F-4D97-AF65-F5344CB8AC3E}">
        <p14:creationId xmlns:p14="http://schemas.microsoft.com/office/powerpoint/2010/main" val="2282838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E5AC816D-C614-4F1D-8197-50771A8DC2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24" y="352981"/>
            <a:ext cx="8436176" cy="5445224"/>
          </a:xfrm>
          <a:prstGeom prst="rect">
            <a:avLst/>
          </a:prstGeom>
        </p:spPr>
      </p:pic>
      <p:sp>
        <p:nvSpPr>
          <p:cNvPr id="2" name="TextovéPole 1">
            <a:extLst>
              <a:ext uri="{FF2B5EF4-FFF2-40B4-BE49-F238E27FC236}">
                <a16:creationId xmlns:a16="http://schemas.microsoft.com/office/drawing/2014/main" id="{B1610D8B-1CC2-4E96-8101-74CD27A57E36}"/>
              </a:ext>
            </a:extLst>
          </p:cNvPr>
          <p:cNvSpPr txBox="1"/>
          <p:nvPr/>
        </p:nvSpPr>
        <p:spPr>
          <a:xfrm>
            <a:off x="7463908" y="199868"/>
            <a:ext cx="2016224" cy="369332"/>
          </a:xfrm>
          <a:prstGeom prst="rect">
            <a:avLst/>
          </a:prstGeom>
          <a:noFill/>
        </p:spPr>
        <p:txBody>
          <a:bodyPr wrap="square" rtlCol="0">
            <a:spAutoFit/>
          </a:bodyPr>
          <a:lstStyle/>
          <a:p>
            <a:r>
              <a:rPr lang="en-US" dirty="0"/>
              <a:t>sever </a:t>
            </a:r>
            <a:r>
              <a:rPr lang="en-US" dirty="0" err="1"/>
              <a:t>vpravo</a:t>
            </a:r>
            <a:endParaRPr lang="cs-CZ" dirty="0"/>
          </a:p>
        </p:txBody>
      </p:sp>
      <p:sp>
        <p:nvSpPr>
          <p:cNvPr id="3" name="Obdélník 2">
            <a:extLst>
              <a:ext uri="{FF2B5EF4-FFF2-40B4-BE49-F238E27FC236}">
                <a16:creationId xmlns:a16="http://schemas.microsoft.com/office/drawing/2014/main" id="{894851A8-8E6D-4B7B-ABB6-2FF9F7DA97A7}"/>
              </a:ext>
            </a:extLst>
          </p:cNvPr>
          <p:cNvSpPr/>
          <p:nvPr/>
        </p:nvSpPr>
        <p:spPr>
          <a:xfrm>
            <a:off x="5292080" y="324962"/>
            <a:ext cx="100811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46372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761FFBF-B842-4717-BEC4-68D96A3E977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3503808"/>
            <a:ext cx="9145016" cy="3188940"/>
          </a:xfrm>
          <a:prstGeom prst="rect">
            <a:avLst/>
          </a:prstGeom>
        </p:spPr>
      </p:pic>
      <p:pic>
        <p:nvPicPr>
          <p:cNvPr id="4" name="Obrázek 3">
            <a:extLst>
              <a:ext uri="{FF2B5EF4-FFF2-40B4-BE49-F238E27FC236}">
                <a16:creationId xmlns:a16="http://schemas.microsoft.com/office/drawing/2014/main" id="{32DC9FAA-08A0-5B6C-39DE-58B856E2A6CD}"/>
              </a:ext>
            </a:extLst>
          </p:cNvPr>
          <p:cNvPicPr>
            <a:picLocks noChangeAspect="1"/>
          </p:cNvPicPr>
          <p:nvPr/>
        </p:nvPicPr>
        <p:blipFill rotWithShape="1">
          <a:blip r:embed="rId3"/>
          <a:srcRect l="26375" t="47064" r="2750" b="4493"/>
          <a:stretch/>
        </p:blipFill>
        <p:spPr>
          <a:xfrm>
            <a:off x="57707" y="1127544"/>
            <a:ext cx="6480720" cy="2376264"/>
          </a:xfrm>
          <a:prstGeom prst="rect">
            <a:avLst/>
          </a:prstGeom>
        </p:spPr>
      </p:pic>
      <p:pic>
        <p:nvPicPr>
          <p:cNvPr id="3" name="Obrázek 48">
            <a:extLst>
              <a:ext uri="{FF2B5EF4-FFF2-40B4-BE49-F238E27FC236}">
                <a16:creationId xmlns:a16="http://schemas.microsoft.com/office/drawing/2014/main" id="{8D7D707A-6FF5-A9DC-FB3D-29AF8EE559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0982" y="0"/>
            <a:ext cx="3801663" cy="170080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C56D309B-EFB7-C44D-109E-02818AEB820C}"/>
              </a:ext>
            </a:extLst>
          </p:cNvPr>
          <p:cNvSpPr txBox="1"/>
          <p:nvPr/>
        </p:nvSpPr>
        <p:spPr>
          <a:xfrm>
            <a:off x="539552" y="396445"/>
            <a:ext cx="2448427" cy="369332"/>
          </a:xfrm>
          <a:prstGeom prst="rect">
            <a:avLst/>
          </a:prstGeom>
          <a:noFill/>
        </p:spPr>
        <p:txBody>
          <a:bodyPr wrap="none" rtlCol="0">
            <a:spAutoFit/>
          </a:bodyPr>
          <a:lstStyle/>
          <a:p>
            <a:r>
              <a:rPr lang="cs-CZ" b="1" dirty="0">
                <a:latin typeface="Times New Roman" panose="02020603050405020304" pitchFamily="18" charset="0"/>
                <a:cs typeface="Times New Roman" panose="02020603050405020304" pitchFamily="18" charset="0"/>
              </a:rPr>
              <a:t>Mars, </a:t>
            </a:r>
            <a:r>
              <a:rPr lang="cs-CZ" b="1" dirty="0" err="1">
                <a:latin typeface="Times New Roman" panose="02020603050405020304" pitchFamily="18" charset="0"/>
                <a:cs typeface="Times New Roman" panose="02020603050405020304" pitchFamily="18" charset="0"/>
              </a:rPr>
              <a:t>Valles</a:t>
            </a:r>
            <a:r>
              <a:rPr lang="cs-CZ" b="1" dirty="0">
                <a:latin typeface="Times New Roman" panose="02020603050405020304" pitchFamily="18" charset="0"/>
                <a:cs typeface="Times New Roman" panose="02020603050405020304" pitchFamily="18" charset="0"/>
              </a:rPr>
              <a:t> </a:t>
            </a:r>
            <a:r>
              <a:rPr lang="cs-CZ" b="1" dirty="0" err="1">
                <a:latin typeface="Times New Roman" panose="02020603050405020304" pitchFamily="18" charset="0"/>
                <a:cs typeface="Times New Roman" panose="02020603050405020304" pitchFamily="18" charset="0"/>
              </a:rPr>
              <a:t>Marineris</a:t>
            </a:r>
            <a:endParaRPr lang="cs-CZ"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6731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2202473-6A99-4C05-B997-463C18ADC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631" y="0"/>
            <a:ext cx="8386737" cy="6858000"/>
          </a:xfrm>
          <a:prstGeom prst="rect">
            <a:avLst/>
          </a:prstGeom>
        </p:spPr>
      </p:pic>
    </p:spTree>
    <p:extLst>
      <p:ext uri="{BB962C8B-B14F-4D97-AF65-F5344CB8AC3E}">
        <p14:creationId xmlns:p14="http://schemas.microsoft.com/office/powerpoint/2010/main" val="1570796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8FBC79C-C676-4065-B482-8AC4F9B4A2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517" y="83669"/>
            <a:ext cx="4007724" cy="3429000"/>
          </a:xfrm>
          <a:prstGeom prst="rect">
            <a:avLst/>
          </a:prstGeom>
        </p:spPr>
      </p:pic>
      <p:sp>
        <p:nvSpPr>
          <p:cNvPr id="5" name="TextovéPole 4">
            <a:extLst>
              <a:ext uri="{FF2B5EF4-FFF2-40B4-BE49-F238E27FC236}">
                <a16:creationId xmlns:a16="http://schemas.microsoft.com/office/drawing/2014/main" id="{9234A44A-265D-4A80-8AC8-146336144468}"/>
              </a:ext>
            </a:extLst>
          </p:cNvPr>
          <p:cNvSpPr txBox="1"/>
          <p:nvPr/>
        </p:nvSpPr>
        <p:spPr>
          <a:xfrm>
            <a:off x="6012160" y="2967334"/>
            <a:ext cx="1480875" cy="326941"/>
          </a:xfrm>
          <a:prstGeom prst="rect">
            <a:avLst/>
          </a:prstGeom>
          <a:noFill/>
        </p:spPr>
        <p:txBody>
          <a:bodyPr wrap="square" rtlCol="0">
            <a:spAutoFit/>
          </a:bodyPr>
          <a:lstStyle/>
          <a:p>
            <a:endParaRPr lang="cs-CZ" dirty="0"/>
          </a:p>
        </p:txBody>
      </p:sp>
      <p:sp>
        <p:nvSpPr>
          <p:cNvPr id="2" name="TextovéPole 1">
            <a:extLst>
              <a:ext uri="{FF2B5EF4-FFF2-40B4-BE49-F238E27FC236}">
                <a16:creationId xmlns:a16="http://schemas.microsoft.com/office/drawing/2014/main" id="{CB0CDEA6-047B-4F7A-9305-F415C615A094}"/>
              </a:ext>
            </a:extLst>
          </p:cNvPr>
          <p:cNvSpPr txBox="1"/>
          <p:nvPr/>
        </p:nvSpPr>
        <p:spPr>
          <a:xfrm>
            <a:off x="10620672" y="476672"/>
            <a:ext cx="3358612" cy="369332"/>
          </a:xfrm>
          <a:prstGeom prst="rect">
            <a:avLst/>
          </a:prstGeom>
          <a:noFill/>
        </p:spPr>
        <p:txBody>
          <a:bodyPr wrap="none" rtlCol="0">
            <a:spAutoFit/>
          </a:bodyPr>
          <a:lstStyle/>
          <a:p>
            <a:r>
              <a:rPr lang="en-US" dirty="0"/>
              <a:t>ISIDIS = volcano, nothing else</a:t>
            </a:r>
            <a:endParaRPr lang="cs-CZ" dirty="0"/>
          </a:p>
        </p:txBody>
      </p:sp>
      <p:pic>
        <p:nvPicPr>
          <p:cNvPr id="6" name="Obrázek 5">
            <a:extLst>
              <a:ext uri="{FF2B5EF4-FFF2-40B4-BE49-F238E27FC236}">
                <a16:creationId xmlns:a16="http://schemas.microsoft.com/office/drawing/2014/main" id="{1635A91A-C86E-3987-3C30-C015ABF334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2011" y="97122"/>
            <a:ext cx="3701171" cy="3429000"/>
          </a:xfrm>
          <a:prstGeom prst="rect">
            <a:avLst/>
          </a:prstGeom>
        </p:spPr>
      </p:pic>
      <p:pic>
        <p:nvPicPr>
          <p:cNvPr id="7" name="Obrázek 6">
            <a:extLst>
              <a:ext uri="{FF2B5EF4-FFF2-40B4-BE49-F238E27FC236}">
                <a16:creationId xmlns:a16="http://schemas.microsoft.com/office/drawing/2014/main" id="{0306CA3D-6EB7-11AF-D8F8-8F5672D852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00"/>
          <a:stretch/>
        </p:blipFill>
        <p:spPr>
          <a:xfrm>
            <a:off x="2786540" y="3593608"/>
            <a:ext cx="3570919" cy="3264392"/>
          </a:xfrm>
          <a:prstGeom prst="rect">
            <a:avLst/>
          </a:prstGeom>
        </p:spPr>
      </p:pic>
    </p:spTree>
    <p:extLst>
      <p:ext uri="{BB962C8B-B14F-4D97-AF65-F5344CB8AC3E}">
        <p14:creationId xmlns:p14="http://schemas.microsoft.com/office/powerpoint/2010/main" val="229643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26EFF3B-DF81-4506-97D5-3690ACE49339}"/>
              </a:ext>
            </a:extLst>
          </p:cNvPr>
          <p:cNvPicPr/>
          <p:nvPr/>
        </p:nvPicPr>
        <p:blipFill>
          <a:blip r:embed="rId3" cstate="print">
            <a:extLst>
              <a:ext uri="{28A0092B-C50C-407E-A947-70E740481C1C}">
                <a14:useLocalDpi xmlns:a14="http://schemas.microsoft.com/office/drawing/2010/main" val="0"/>
              </a:ext>
            </a:extLst>
          </a:blip>
          <a:stretch>
            <a:fillRect/>
          </a:stretch>
        </p:blipFill>
        <p:spPr>
          <a:xfrm rot="21600000">
            <a:off x="62463" y="404664"/>
            <a:ext cx="9081537" cy="4824536"/>
          </a:xfrm>
          <a:prstGeom prst="rect">
            <a:avLst/>
          </a:prstGeom>
        </p:spPr>
      </p:pic>
      <p:sp>
        <p:nvSpPr>
          <p:cNvPr id="4" name="Obdélník 3">
            <a:extLst>
              <a:ext uri="{FF2B5EF4-FFF2-40B4-BE49-F238E27FC236}">
                <a16:creationId xmlns:a16="http://schemas.microsoft.com/office/drawing/2014/main" id="{597871F7-4DA2-47CB-95D4-E9924ECE079A}"/>
              </a:ext>
            </a:extLst>
          </p:cNvPr>
          <p:cNvSpPr/>
          <p:nvPr/>
        </p:nvSpPr>
        <p:spPr>
          <a:xfrm>
            <a:off x="1163623" y="5589240"/>
            <a:ext cx="7560840" cy="1200329"/>
          </a:xfrm>
          <a:prstGeom prst="rect">
            <a:avLst/>
          </a:prstGeom>
        </p:spPr>
        <p:txBody>
          <a:bodyPr wrap="square">
            <a:spAutoFit/>
          </a:bodyPr>
          <a:lstStyle/>
          <a:p>
            <a:pPr algn="ctr"/>
            <a:r>
              <a:rPr lang="en-US" dirty="0">
                <a:latin typeface="Times New Roman" panose="02020603050405020304" pitchFamily="18" charset="0"/>
                <a:ea typeface="Calibri" panose="020F0502020204030204" pitchFamily="34" charset="0"/>
              </a:rPr>
              <a:t>Fig. Supp. 1: surface topography for the Moon from LOLA [m], </a:t>
            </a:r>
          </a:p>
          <a:p>
            <a:pPr algn="ctr"/>
            <a:r>
              <a:rPr lang="en-US" dirty="0">
                <a:latin typeface="Times New Roman" panose="02020603050405020304" pitchFamily="18" charset="0"/>
                <a:ea typeface="Calibri" panose="020F0502020204030204" pitchFamily="34" charset="0"/>
              </a:rPr>
              <a:t>the features with diameter or length greater/longer than 150 km.</a:t>
            </a:r>
            <a:endParaRPr lang="cs-CZ" dirty="0">
              <a:latin typeface="Times New Roman" panose="02020603050405020304" pitchFamily="18" charset="0"/>
              <a:ea typeface="Calibri" panose="020F0502020204030204" pitchFamily="34" charset="0"/>
            </a:endParaRPr>
          </a:p>
          <a:p>
            <a:pPr algn="ctr"/>
            <a:endParaRPr lang="cs-CZ" dirty="0">
              <a:latin typeface="Times New Roman" panose="02020603050405020304" pitchFamily="18" charset="0"/>
            </a:endParaRPr>
          </a:p>
          <a:p>
            <a:pPr algn="ctr"/>
            <a:r>
              <a:rPr lang="cs-CZ" dirty="0" err="1">
                <a:latin typeface="Times New Roman" panose="02020603050405020304" pitchFamily="18" charset="0"/>
              </a:rPr>
              <a:t>North</a:t>
            </a:r>
            <a:r>
              <a:rPr lang="cs-CZ" dirty="0">
                <a:latin typeface="Times New Roman" panose="02020603050405020304" pitchFamily="18" charset="0"/>
              </a:rPr>
              <a:t> up</a:t>
            </a:r>
            <a:endParaRPr lang="cs-CZ" dirty="0"/>
          </a:p>
        </p:txBody>
      </p:sp>
    </p:spTree>
    <p:extLst>
      <p:ext uri="{BB962C8B-B14F-4D97-AF65-F5344CB8AC3E}">
        <p14:creationId xmlns:p14="http://schemas.microsoft.com/office/powerpoint/2010/main" val="726681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3"/>
          <a:srcRect l="18155" t="27521" r="17780" b="11001"/>
          <a:stretch/>
        </p:blipFill>
        <p:spPr>
          <a:xfrm>
            <a:off x="157146" y="806097"/>
            <a:ext cx="8829707" cy="4448529"/>
          </a:xfrm>
          <a:prstGeom prst="rect">
            <a:avLst/>
          </a:prstGeom>
        </p:spPr>
      </p:pic>
      <p:sp>
        <p:nvSpPr>
          <p:cNvPr id="2" name="TextovéPole 1">
            <a:extLst>
              <a:ext uri="{FF2B5EF4-FFF2-40B4-BE49-F238E27FC236}">
                <a16:creationId xmlns:a16="http://schemas.microsoft.com/office/drawing/2014/main" id="{5AF6D775-8B69-4895-8203-6A9B38EFA8F2}"/>
              </a:ext>
            </a:extLst>
          </p:cNvPr>
          <p:cNvSpPr txBox="1"/>
          <p:nvPr/>
        </p:nvSpPr>
        <p:spPr>
          <a:xfrm>
            <a:off x="7956377" y="332656"/>
            <a:ext cx="103047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mGal</a:t>
            </a:r>
            <a:endParaRPr lang="cs-CZ" dirty="0">
              <a:latin typeface="Times New Roman" panose="02020603050405020304" pitchFamily="18" charset="0"/>
              <a:cs typeface="Times New Roman" panose="02020603050405020304" pitchFamily="18" charset="0"/>
            </a:endParaRPr>
          </a:p>
        </p:txBody>
      </p:sp>
      <p:sp>
        <p:nvSpPr>
          <p:cNvPr id="4" name="Obdélník 3">
            <a:extLst>
              <a:ext uri="{FF2B5EF4-FFF2-40B4-BE49-F238E27FC236}">
                <a16:creationId xmlns:a16="http://schemas.microsoft.com/office/drawing/2014/main" id="{9250C64A-80B1-4BA8-B01C-FB68E96B3E70}"/>
              </a:ext>
            </a:extLst>
          </p:cNvPr>
          <p:cNvSpPr/>
          <p:nvPr/>
        </p:nvSpPr>
        <p:spPr>
          <a:xfrm>
            <a:off x="1619672" y="5589240"/>
            <a:ext cx="6624736" cy="923330"/>
          </a:xfrm>
          <a:prstGeom prst="rect">
            <a:avLst/>
          </a:prstGeom>
        </p:spPr>
        <p:txBody>
          <a:bodyPr wrap="square">
            <a:spAutoFit/>
          </a:bodyPr>
          <a:lstStyle/>
          <a:p>
            <a:pPr algn="ctr"/>
            <a:r>
              <a:rPr lang="en-US" dirty="0">
                <a:latin typeface="Times New Roman" panose="02020603050405020304" pitchFamily="18" charset="0"/>
                <a:ea typeface="Calibri" panose="020F0502020204030204" pitchFamily="34" charset="0"/>
                <a:cs typeface="Times New Roman" panose="02020603050405020304" pitchFamily="18" charset="0"/>
              </a:rPr>
              <a:t>Fig. Supp. 2: the gravity anomalies </a:t>
            </a:r>
            <a:r>
              <a:rPr lang="en-GB" i="1" dirty="0" err="1">
                <a:latin typeface="Times New Roman" panose="02020603050405020304" pitchFamily="18" charset="0"/>
                <a:cs typeface="Times New Roman" panose="02020603050405020304" pitchFamily="18" charset="0"/>
              </a:rPr>
              <a:t>Δg</a:t>
            </a:r>
            <a:r>
              <a:rPr lang="en-GB" i="1" baseline="-25000"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t>
            </a:r>
            <a:r>
              <a:rPr lang="en-GB" dirty="0" err="1">
                <a:latin typeface="Times New Roman" panose="02020603050405020304" pitchFamily="18" charset="0"/>
                <a:cs typeface="Times New Roman" panose="02020603050405020304" pitchFamily="18" charset="0"/>
              </a:rPr>
              <a:t>mGal</a:t>
            </a:r>
            <a:r>
              <a:rPr lang="en-GB"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for the Moon</a:t>
            </a:r>
          </a:p>
          <a:p>
            <a:pPr algn="ctr"/>
            <a:r>
              <a:rPr lang="en-GB" dirty="0">
                <a:latin typeface="Times New Roman" panose="02020603050405020304" pitchFamily="18" charset="0"/>
                <a:cs typeface="Times New Roman" panose="02020603050405020304" pitchFamily="18" charset="0"/>
              </a:rPr>
              <a:t>with GSFC NASA gravity model GRGM1200A (Lemoine et al 2014), cut at maximum d/o= 600.</a:t>
            </a: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3485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63D80B7-206B-4E87-8174-AE9D3530A2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2325"/>
            <a:ext cx="9144000" cy="4718949"/>
          </a:xfrm>
          <a:prstGeom prst="rect">
            <a:avLst/>
          </a:prstGeom>
        </p:spPr>
      </p:pic>
      <p:sp>
        <p:nvSpPr>
          <p:cNvPr id="2" name="TextovéPole 1">
            <a:extLst>
              <a:ext uri="{FF2B5EF4-FFF2-40B4-BE49-F238E27FC236}">
                <a16:creationId xmlns:a16="http://schemas.microsoft.com/office/drawing/2014/main" id="{31CA39F9-42FF-42D4-A7F9-62C70AF9A929}"/>
              </a:ext>
            </a:extLst>
          </p:cNvPr>
          <p:cNvSpPr txBox="1"/>
          <p:nvPr/>
        </p:nvSpPr>
        <p:spPr>
          <a:xfrm>
            <a:off x="4114800" y="2971800"/>
            <a:ext cx="914400" cy="914400"/>
          </a:xfrm>
          <a:prstGeom prst="rect">
            <a:avLst/>
          </a:prstGeom>
          <a:noFill/>
        </p:spPr>
        <p:txBody>
          <a:bodyPr wrap="square" rtlCol="0">
            <a:spAutoFit/>
          </a:bodyPr>
          <a:lstStyle/>
          <a:p>
            <a:endParaRPr lang="cs-CZ" dirty="0"/>
          </a:p>
        </p:txBody>
      </p:sp>
      <p:sp>
        <p:nvSpPr>
          <p:cNvPr id="4" name="TextovéPole 3">
            <a:extLst>
              <a:ext uri="{FF2B5EF4-FFF2-40B4-BE49-F238E27FC236}">
                <a16:creationId xmlns:a16="http://schemas.microsoft.com/office/drawing/2014/main" id="{4B878426-EE11-4412-94F2-A5508B72E33D}"/>
              </a:ext>
            </a:extLst>
          </p:cNvPr>
          <p:cNvSpPr txBox="1"/>
          <p:nvPr/>
        </p:nvSpPr>
        <p:spPr>
          <a:xfrm>
            <a:off x="8100392" y="427659"/>
            <a:ext cx="697627" cy="369332"/>
          </a:xfrm>
          <a:prstGeom prst="rect">
            <a:avLst/>
          </a:prstGeom>
          <a:noFill/>
        </p:spPr>
        <p:txBody>
          <a:bodyPr wrap="none" rtlCol="0">
            <a:spAutoFit/>
          </a:bodyPr>
          <a:lstStyle/>
          <a:p>
            <a:r>
              <a:rPr lang="en-US" dirty="0" err="1"/>
              <a:t>vd</a:t>
            </a:r>
            <a:r>
              <a:rPr lang="en-US" dirty="0"/>
              <a:t> [-]</a:t>
            </a:r>
            <a:endParaRPr lang="cs-CZ" dirty="0"/>
          </a:p>
        </p:txBody>
      </p:sp>
      <p:sp>
        <p:nvSpPr>
          <p:cNvPr id="5" name="Obdélník 4">
            <a:extLst>
              <a:ext uri="{FF2B5EF4-FFF2-40B4-BE49-F238E27FC236}">
                <a16:creationId xmlns:a16="http://schemas.microsoft.com/office/drawing/2014/main" id="{AF166683-7BD2-4281-A8FE-5583106DD43B}"/>
              </a:ext>
            </a:extLst>
          </p:cNvPr>
          <p:cNvSpPr/>
          <p:nvPr/>
        </p:nvSpPr>
        <p:spPr>
          <a:xfrm>
            <a:off x="1412776" y="5592146"/>
            <a:ext cx="6318448" cy="923330"/>
          </a:xfrm>
          <a:prstGeom prst="rect">
            <a:avLst/>
          </a:prstGeom>
        </p:spPr>
        <p:txBody>
          <a:bodyPr wrap="square">
            <a:spAutoFit/>
          </a:bodyPr>
          <a:lstStyle/>
          <a:p>
            <a:pPr algn="ctr"/>
            <a:r>
              <a:rPr lang="en-US" dirty="0">
                <a:latin typeface="Times New Roman" panose="02020603050405020304" pitchFamily="18" charset="0"/>
                <a:ea typeface="Calibri" panose="020F0502020204030204" pitchFamily="34" charset="0"/>
                <a:cs typeface="Times New Roman" panose="02020603050405020304" pitchFamily="18" charset="0"/>
              </a:rPr>
              <a:t>Fig. Supp. 3: the virtual deformations for the Moon</a:t>
            </a:r>
          </a:p>
          <a:p>
            <a:pPr algn="ctr"/>
            <a:r>
              <a:rPr lang="en-GB" dirty="0">
                <a:latin typeface="Times New Roman" panose="02020603050405020304" pitchFamily="18" charset="0"/>
                <a:cs typeface="Times New Roman" panose="02020603050405020304" pitchFamily="18" charset="0"/>
              </a:rPr>
              <a:t>with GSFC NASA gravity model GRGM1200A (Lemoine et al 2014), cut at maximum d/o= 600.</a:t>
            </a: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788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616116" y="620688"/>
            <a:ext cx="3276364" cy="156966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Copernicus</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main crater</a:t>
            </a:r>
          </a:p>
          <a:p>
            <a:r>
              <a:rPr lang="en-US" dirty="0">
                <a:latin typeface="Times New Roman" panose="02020603050405020304" pitchFamily="18" charset="0"/>
                <a:cs typeface="Times New Roman" panose="02020603050405020304" pitchFamily="18" charset="0"/>
              </a:rPr>
              <a:t>           and Copernicus H</a:t>
            </a:r>
          </a:p>
          <a:p>
            <a:r>
              <a:rPr lang="en-US" dirty="0">
                <a:latin typeface="Times New Roman" panose="02020603050405020304" pitchFamily="18" charset="0"/>
                <a:cs typeface="Times New Roman" panose="02020603050405020304" pitchFamily="18" charset="0"/>
              </a:rPr>
              <a:t>           older, bigger feature</a:t>
            </a:r>
          </a:p>
          <a:p>
            <a:r>
              <a:rPr lang="en-US" dirty="0">
                <a:latin typeface="Times New Roman" panose="02020603050405020304" pitchFamily="18" charset="0"/>
                <a:cs typeface="Times New Roman" panose="02020603050405020304" pitchFamily="18" charset="0"/>
              </a:rPr>
              <a:t>           in SE direction</a:t>
            </a:r>
            <a:endParaRPr lang="cs-CZ"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284" y="8749"/>
            <a:ext cx="4614245" cy="4005064"/>
          </a:xfrm>
          <a:prstGeom prst="rect">
            <a:avLst/>
          </a:prstGeom>
        </p:spPr>
      </p:pic>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l="3426"/>
          <a:stretch/>
        </p:blipFill>
        <p:spPr>
          <a:xfrm>
            <a:off x="4844787" y="2636912"/>
            <a:ext cx="4311510" cy="3875085"/>
          </a:xfrm>
          <a:prstGeom prst="rect">
            <a:avLst/>
          </a:prstGeom>
        </p:spPr>
      </p:pic>
      <p:sp>
        <p:nvSpPr>
          <p:cNvPr id="6" name="TextovéPole 5">
            <a:extLst>
              <a:ext uri="{FF2B5EF4-FFF2-40B4-BE49-F238E27FC236}">
                <a16:creationId xmlns:a16="http://schemas.microsoft.com/office/drawing/2014/main" id="{E3B4B8B1-6EFB-43F7-A9A2-7A5CBDD2E92D}"/>
              </a:ext>
            </a:extLst>
          </p:cNvPr>
          <p:cNvSpPr txBox="1"/>
          <p:nvPr/>
        </p:nvSpPr>
        <p:spPr>
          <a:xfrm>
            <a:off x="2627784" y="3105834"/>
            <a:ext cx="2287806"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mGal</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Tzz</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[E]</a:t>
            </a:r>
            <a:endParaRPr lang="cs-CZ" dirty="0">
              <a:latin typeface="Times New Roman" panose="02020603050405020304" pitchFamily="18" charset="0"/>
              <a:cs typeface="Times New Roman" panose="02020603050405020304" pitchFamily="18" charset="0"/>
            </a:endParaRPr>
          </a:p>
        </p:txBody>
      </p:sp>
      <p:cxnSp>
        <p:nvCxnSpPr>
          <p:cNvPr id="7" name="Přímá spojnice se šipkou 6">
            <a:extLst>
              <a:ext uri="{FF2B5EF4-FFF2-40B4-BE49-F238E27FC236}">
                <a16:creationId xmlns:a16="http://schemas.microsoft.com/office/drawing/2014/main" id="{06132CFE-18C2-E4A7-442D-87DC1DA8D0C1}"/>
              </a:ext>
            </a:extLst>
          </p:cNvPr>
          <p:cNvCxnSpPr/>
          <p:nvPr/>
        </p:nvCxnSpPr>
        <p:spPr>
          <a:xfrm flipV="1">
            <a:off x="1187624" y="2996952"/>
            <a:ext cx="1800200" cy="157750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9" name="TextovéPole 8">
            <a:extLst>
              <a:ext uri="{FF2B5EF4-FFF2-40B4-BE49-F238E27FC236}">
                <a16:creationId xmlns:a16="http://schemas.microsoft.com/office/drawing/2014/main" id="{5ADB178D-FAB3-7C76-85BE-47CD65E20D0B}"/>
              </a:ext>
            </a:extLst>
          </p:cNvPr>
          <p:cNvSpPr txBox="1"/>
          <p:nvPr/>
        </p:nvSpPr>
        <p:spPr>
          <a:xfrm>
            <a:off x="312008" y="4213743"/>
            <a:ext cx="4614245" cy="2554545"/>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mass concentration</a:t>
            </a:r>
            <a:r>
              <a:rPr lang="en-US" sz="1600" dirty="0">
                <a:latin typeface="Times New Roman" panose="02020603050405020304" pitchFamily="18" charset="0"/>
                <a:cs typeface="Times New Roman" panose="02020603050405020304" pitchFamily="18" charset="0"/>
              </a:rPr>
              <a:t> (or </a:t>
            </a:r>
            <a:r>
              <a:rPr lang="en-US" sz="1600" b="1" dirty="0">
                <a:latin typeface="Times New Roman" panose="02020603050405020304" pitchFamily="18" charset="0"/>
                <a:cs typeface="Times New Roman" panose="02020603050405020304" pitchFamily="18" charset="0"/>
              </a:rPr>
              <a:t>mascon</a:t>
            </a:r>
            <a:r>
              <a:rPr lang="en-US" sz="1600" dirty="0">
                <a:latin typeface="Times New Roman" panose="02020603050405020304" pitchFamily="18" charset="0"/>
                <a:cs typeface="Times New Roman" panose="02020603050405020304" pitchFamily="18" charset="0"/>
              </a:rPr>
              <a:t>) is a region of a planet's or Moon's crust that contains a large positive </a:t>
            </a:r>
            <a:r>
              <a:rPr lang="en-US" sz="1600" dirty="0">
                <a:latin typeface="Times New Roman" panose="02020603050405020304" pitchFamily="18" charset="0"/>
                <a:cs typeface="Times New Roman" panose="02020603050405020304" pitchFamily="18" charset="0"/>
                <a:hlinkClick r:id="rId4" tooltip="Gravity anomaly"/>
              </a:rPr>
              <a:t>gravity anomaly</a:t>
            </a:r>
            <a:r>
              <a:rPr lang="en-US" sz="1600" dirty="0">
                <a:latin typeface="Times New Roman" panose="02020603050405020304" pitchFamily="18" charset="0"/>
                <a:cs typeface="Times New Roman" panose="02020603050405020304" pitchFamily="18" charset="0"/>
              </a:rPr>
              <a:t>. In general, the word "mascon" refers to an excess distribution of mass on or beneath the surface; this term is most often used to describe a geologic structure that has a positive gravitational anomaly associated with a feature (e.g. depressed basin) that might otherwise have been expected to have a negative anomaly, such as the "mascon basins" on the </a:t>
            </a:r>
            <a:r>
              <a:rPr lang="en-US" sz="1600" dirty="0">
                <a:latin typeface="Times New Roman" panose="02020603050405020304" pitchFamily="18" charset="0"/>
                <a:cs typeface="Times New Roman" panose="02020603050405020304" pitchFamily="18" charset="0"/>
                <a:hlinkClick r:id="rId5" tooltip="Moon"/>
              </a:rPr>
              <a:t>Moon</a:t>
            </a:r>
            <a:r>
              <a:rPr lang="en-US" sz="1600" dirty="0">
                <a:latin typeface="Times New Roman" panose="02020603050405020304" pitchFamily="18" charset="0"/>
                <a:cs typeface="Times New Roman" panose="02020603050405020304" pitchFamily="18" charset="0"/>
              </a:rPr>
              <a:t>. </a:t>
            </a:r>
            <a:endParaRPr lang="cs-CZ" sz="1600" dirty="0">
              <a:latin typeface="Times New Roman" panose="02020603050405020304" pitchFamily="18" charset="0"/>
              <a:cs typeface="Times New Roman" panose="02020603050405020304" pitchFamily="18" charset="0"/>
            </a:endParaRPr>
          </a:p>
        </p:txBody>
      </p:sp>
      <p:cxnSp>
        <p:nvCxnSpPr>
          <p:cNvPr id="10" name="Přímá spojnice se šipkou 9">
            <a:extLst>
              <a:ext uri="{FF2B5EF4-FFF2-40B4-BE49-F238E27FC236}">
                <a16:creationId xmlns:a16="http://schemas.microsoft.com/office/drawing/2014/main" id="{60182806-8ADB-D08D-AD40-6405CA9CCDC9}"/>
              </a:ext>
            </a:extLst>
          </p:cNvPr>
          <p:cNvCxnSpPr>
            <a:cxnSpLocks/>
          </p:cNvCxnSpPr>
          <p:nvPr/>
        </p:nvCxnSpPr>
        <p:spPr>
          <a:xfrm flipH="1">
            <a:off x="3347864" y="1484784"/>
            <a:ext cx="2808314" cy="129614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4841F445-6089-3D93-F9F8-AD82FD51E5F5}"/>
              </a:ext>
            </a:extLst>
          </p:cNvPr>
          <p:cNvCxnSpPr>
            <a:cxnSpLocks/>
          </p:cNvCxnSpPr>
          <p:nvPr/>
        </p:nvCxnSpPr>
        <p:spPr>
          <a:xfrm flipH="1">
            <a:off x="2987824" y="1222893"/>
            <a:ext cx="2483530" cy="477915"/>
          </a:xfrm>
          <a:prstGeom prst="straightConnector1">
            <a:avLst/>
          </a:prstGeom>
          <a:ln w="317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629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E4E6B712-33F8-4514-864A-543A9C2E87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782100"/>
            <a:ext cx="7438175" cy="6075900"/>
          </a:xfrm>
          <a:prstGeom prst="rect">
            <a:avLst/>
          </a:prstGeom>
        </p:spPr>
      </p:pic>
      <p:sp>
        <p:nvSpPr>
          <p:cNvPr id="2" name="TextovéPole 1"/>
          <p:cNvSpPr txBox="1"/>
          <p:nvPr/>
        </p:nvSpPr>
        <p:spPr>
          <a:xfrm>
            <a:off x="7060650" y="347448"/>
            <a:ext cx="2664296" cy="120032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Copernicus</a:t>
            </a:r>
          </a:p>
          <a:p>
            <a:r>
              <a:rPr lang="en-US" dirty="0">
                <a:latin typeface="Times New Roman" panose="02020603050405020304" pitchFamily="18" charset="0"/>
                <a:cs typeface="Times New Roman" panose="02020603050405020304" pitchFamily="18" charset="0"/>
              </a:rPr>
              <a:t>  strike angles</a:t>
            </a:r>
          </a:p>
          <a:p>
            <a:r>
              <a:rPr lang="en-US" dirty="0">
                <a:latin typeface="Times New Roman" panose="02020603050405020304" pitchFamily="18" charset="0"/>
                <a:cs typeface="Times New Roman" panose="02020603050405020304" pitchFamily="18" charset="0"/>
              </a:rPr>
              <a:t>  </a:t>
            </a:r>
            <a:r>
              <a:rPr lang="el-GR" i="1" dirty="0">
                <a:latin typeface="Times New Roman" panose="02020603050405020304" pitchFamily="18" charset="0"/>
                <a:cs typeface="Times New Roman" panose="02020603050405020304" pitchFamily="18" charset="0"/>
              </a:rPr>
              <a:t>θ</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[deg] </a:t>
            </a:r>
          </a:p>
          <a:p>
            <a:r>
              <a:rPr lang="en-US" dirty="0">
                <a:latin typeface="Times New Roman" panose="02020603050405020304" pitchFamily="18" charset="0"/>
                <a:cs typeface="Times New Roman" panose="02020603050405020304" pitchFamily="18" charset="0"/>
              </a:rPr>
              <a:t>  and topography</a:t>
            </a:r>
            <a:endParaRPr lang="cs-CZ" dirty="0">
              <a:latin typeface="Times New Roman" panose="02020603050405020304" pitchFamily="18" charset="0"/>
              <a:cs typeface="Times New Roman" panose="02020603050405020304" pitchFamily="18" charset="0"/>
            </a:endParaRPr>
          </a:p>
        </p:txBody>
      </p:sp>
      <p:sp>
        <p:nvSpPr>
          <p:cNvPr id="4" name="TextovéPole 3"/>
          <p:cNvSpPr txBox="1"/>
          <p:nvPr/>
        </p:nvSpPr>
        <p:spPr>
          <a:xfrm>
            <a:off x="7034723" y="5877272"/>
            <a:ext cx="184731" cy="369332"/>
          </a:xfrm>
          <a:prstGeom prst="rect">
            <a:avLst/>
          </a:prstGeom>
          <a:noFill/>
        </p:spPr>
        <p:txBody>
          <a:bodyPr wrap="none" rtlCol="0">
            <a:spAutoFit/>
          </a:bodyPr>
          <a:lstStyle/>
          <a:p>
            <a:endParaRPr lang="cs-CZ" dirty="0"/>
          </a:p>
        </p:txBody>
      </p:sp>
    </p:spTree>
    <p:extLst>
      <p:ext uri="{BB962C8B-B14F-4D97-AF65-F5344CB8AC3E}">
        <p14:creationId xmlns:p14="http://schemas.microsoft.com/office/powerpoint/2010/main" val="3313300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71A28EFA-3D2E-45FA-B14B-408A9003D5DD}"/>
              </a:ext>
            </a:extLst>
          </p:cNvPr>
          <p:cNvSpPr/>
          <p:nvPr/>
        </p:nvSpPr>
        <p:spPr>
          <a:xfrm>
            <a:off x="-900608" y="3068960"/>
            <a:ext cx="9001000" cy="3337196"/>
          </a:xfrm>
          <a:prstGeom prst="rect">
            <a:avLst/>
          </a:prstGeom>
        </p:spPr>
        <p:txBody>
          <a:bodyPr wrap="square">
            <a:spAutoFit/>
          </a:bodyPr>
          <a:lstStyle/>
          <a:p>
            <a:pPr algn="ctr">
              <a:lnSpc>
                <a:spcPct val="107000"/>
              </a:lnSpc>
              <a:spcAft>
                <a:spcPts val="800"/>
              </a:spcAft>
            </a:pPr>
            <a:endParaRPr lang="cs-CZ" sz="2800" b="1" u="sng" dirty="0">
              <a:solidFill>
                <a:srgbClr val="009900"/>
              </a:solidFill>
              <a:latin typeface="Times New Roman" panose="02020603050405020304" pitchFamily="18" charset="0"/>
              <a:ea typeface="Verdana" panose="020B0604030504040204" pitchFamily="34" charset="0"/>
              <a:cs typeface="Times New Roman" panose="02020603050405020304" pitchFamily="18" charset="0"/>
            </a:endParaRPr>
          </a:p>
          <a:p>
            <a:pPr algn="ctr"/>
            <a:endParaRPr lang="en-US" sz="1600" dirty="0">
              <a:latin typeface="Times New Roman" panose="02020603050405020304" pitchFamily="18" charset="0"/>
              <a:ea typeface="Verdana" panose="020B0604030504040204" pitchFamily="34" charset="0"/>
              <a:cs typeface="Times New Roman" panose="02020603050405020304" pitchFamily="18" charset="0"/>
            </a:endParaRPr>
          </a:p>
          <a:p>
            <a:pPr algn="ctr"/>
            <a:endParaRPr lang="en-US" sz="1600" dirty="0">
              <a:latin typeface="Times New Roman" panose="02020603050405020304" pitchFamily="18" charset="0"/>
              <a:ea typeface="Verdana" panose="020B0604030504040204" pitchFamily="34" charset="0"/>
              <a:cs typeface="Times New Roman" panose="02020603050405020304" pitchFamily="18" charset="0"/>
            </a:endParaRPr>
          </a:p>
          <a:p>
            <a:pPr algn="ctr"/>
            <a:endParaRPr lang="en-US" sz="1600" dirty="0">
              <a:latin typeface="Times New Roman" panose="02020603050405020304" pitchFamily="18" charset="0"/>
              <a:ea typeface="Verdana" panose="020B0604030504040204" pitchFamily="34" charset="0"/>
              <a:cs typeface="Times New Roman" panose="02020603050405020304" pitchFamily="18" charset="0"/>
            </a:endParaRPr>
          </a:p>
          <a:p>
            <a:pPr algn="ctr"/>
            <a:endParaRPr lang="en-US" sz="1600" dirty="0">
              <a:latin typeface="Times New Roman" panose="02020603050405020304" pitchFamily="18" charset="0"/>
              <a:ea typeface="Verdana" panose="020B0604030504040204" pitchFamily="34" charset="0"/>
              <a:cs typeface="Times New Roman" panose="02020603050405020304" pitchFamily="18" charset="0"/>
            </a:endParaRPr>
          </a:p>
          <a:p>
            <a:pPr algn="ctr"/>
            <a:r>
              <a:rPr lang="en-US" sz="1600" dirty="0">
                <a:latin typeface="Times New Roman" panose="02020603050405020304" pitchFamily="18" charset="0"/>
                <a:ea typeface="Verdana" panose="020B0604030504040204" pitchFamily="34" charset="0"/>
                <a:cs typeface="Times New Roman" panose="02020603050405020304" pitchFamily="18" charset="0"/>
              </a:rPr>
              <a:t>                              figures mostly by Jan. </a:t>
            </a:r>
            <a:r>
              <a:rPr kumimoji="0" lang="cs-CZ" altLang="cs-CZ"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Kostelecký</a:t>
            </a:r>
            <a:endParaRPr lang="en-US" sz="1600" dirty="0">
              <a:latin typeface="Times New Roman" panose="02020603050405020304" pitchFamily="18" charset="0"/>
              <a:ea typeface="Verdana" panose="020B0604030504040204" pitchFamily="34" charset="0"/>
              <a:cs typeface="Times New Roman" panose="02020603050405020304" pitchFamily="18" charset="0"/>
            </a:endParaRPr>
          </a:p>
          <a:p>
            <a:pPr algn="ctr"/>
            <a:endParaRPr lang="en-US" sz="1600" dirty="0">
              <a:latin typeface="Times New Roman" panose="02020603050405020304" pitchFamily="18" charset="0"/>
              <a:ea typeface="Verdana" panose="020B0604030504040204" pitchFamily="34" charset="0"/>
              <a:cs typeface="Times New Roman" panose="02020603050405020304" pitchFamily="18" charset="0"/>
            </a:endParaRPr>
          </a:p>
          <a:p>
            <a:pPr algn="ctr"/>
            <a:endParaRPr lang="cs-CZ" sz="1600" dirty="0">
              <a:latin typeface="Times New Roman" panose="02020603050405020304" pitchFamily="18" charset="0"/>
              <a:ea typeface="Verdana" panose="020B0604030504040204" pitchFamily="34" charset="0"/>
              <a:cs typeface="Times New Roman" panose="02020603050405020304" pitchFamily="18" charset="0"/>
            </a:endParaRPr>
          </a:p>
          <a:p>
            <a:pPr algn="ctr"/>
            <a:endParaRPr lang="cs-CZ" dirty="0">
              <a:latin typeface="Times New Roman" panose="02020603050405020304" pitchFamily="18" charset="0"/>
              <a:ea typeface="Verdana" panose="020B0604030504040204" pitchFamily="34" charset="0"/>
              <a:cs typeface="Times New Roman" panose="02020603050405020304" pitchFamily="18" charset="0"/>
            </a:endParaRPr>
          </a:p>
          <a:p>
            <a:pPr algn="ctr">
              <a:lnSpc>
                <a:spcPct val="107000"/>
              </a:lnSpc>
              <a:spcAft>
                <a:spcPts val="800"/>
              </a:spcAft>
            </a:pPr>
            <a:endParaRPr lang="en-US"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1">
            <a:extLst>
              <a:ext uri="{FF2B5EF4-FFF2-40B4-BE49-F238E27FC236}">
                <a16:creationId xmlns:a16="http://schemas.microsoft.com/office/drawing/2014/main" id="{3E058CA2-5112-2410-AD16-1684E49C39B9}"/>
              </a:ext>
            </a:extLst>
          </p:cNvPr>
          <p:cNvSpPr>
            <a:spLocks noChangeArrowheads="1"/>
          </p:cNvSpPr>
          <p:nvPr/>
        </p:nvSpPr>
        <p:spPr bwMode="auto">
          <a:xfrm>
            <a:off x="683568" y="5220201"/>
            <a:ext cx="72507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Klokočník, J., Kostelecký, J., </a:t>
            </a:r>
            <a:r>
              <a:rPr kumimoji="0" lang="cs-CZ" altLang="cs-CZ"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Cílek</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V., </a:t>
            </a:r>
            <a:r>
              <a:rPr kumimoji="0" lang="cs-CZ" altLang="cs-CZ"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Kletetschka</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G., Bezděk, A. (2022).</a:t>
            </a:r>
            <a:endParaRPr kumimoji="0" lang="en-US"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Gravity</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aspects</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from</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recent</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gravity</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field</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model GRGM1200A </a:t>
            </a:r>
            <a:r>
              <a:rPr kumimoji="0" lang="cs-CZ" altLang="cs-CZ"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of</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Moon</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cs-CZ" dirty="0">
                <a:latin typeface="Times New Roman" panose="02020603050405020304" pitchFamily="18" charset="0"/>
                <a:cs typeface="Times New Roman" panose="02020603050405020304" pitchFamily="18" charset="0"/>
              </a:rPr>
              <a:t> </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and </a:t>
            </a:r>
            <a:r>
              <a:rPr kumimoji="0" lang="cs-CZ" altLang="cs-CZ"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analysis</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of</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magnetic</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data. </a:t>
            </a:r>
            <a:r>
              <a:rPr kumimoji="0" lang="en-US" altLang="cs-CZ"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Icarus</a:t>
            </a:r>
            <a:r>
              <a:rPr kumimoji="0" lang="cs-CZ" altLang="cs-CZ"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384, 115086.</a:t>
            </a:r>
            <a:r>
              <a:rPr kumimoji="0" lang="en-US"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cs-CZ" dirty="0">
                <a:latin typeface="Times New Roman" panose="02020603050405020304" pitchFamily="18" charset="0"/>
                <a:cs typeface="Times New Roman" panose="02020603050405020304" pitchFamily="18" charset="0"/>
                <a:hlinkClick r:id="rId3"/>
              </a:rPr>
              <a:t> </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hlinkClick r:id="rId3"/>
              </a:rPr>
              <a:t>https://doi.org/10.1016/j.icarus.2022.115086</a:t>
            </a:r>
            <a:r>
              <a:rPr kumimoji="0" lang="cs-CZ" altLang="cs-CZ"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sp>
        <p:nvSpPr>
          <p:cNvPr id="4" name="TextovéPole 3">
            <a:extLst>
              <a:ext uri="{FF2B5EF4-FFF2-40B4-BE49-F238E27FC236}">
                <a16:creationId xmlns:a16="http://schemas.microsoft.com/office/drawing/2014/main" id="{D9F3FD05-F5D6-34EE-0929-50BB21518D81}"/>
              </a:ext>
            </a:extLst>
          </p:cNvPr>
          <p:cNvSpPr txBox="1"/>
          <p:nvPr/>
        </p:nvSpPr>
        <p:spPr>
          <a:xfrm>
            <a:off x="755576" y="1520315"/>
            <a:ext cx="5688632" cy="1569660"/>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New findings about </a:t>
            </a:r>
          </a:p>
          <a:p>
            <a:r>
              <a:rPr lang="en-US" sz="3200" b="1" dirty="0">
                <a:latin typeface="Times New Roman" panose="02020603050405020304" pitchFamily="18" charset="0"/>
                <a:cs typeface="Times New Roman" panose="02020603050405020304" pitchFamily="18" charset="0"/>
              </a:rPr>
              <a:t>the gravity field of the Moon </a:t>
            </a:r>
          </a:p>
          <a:p>
            <a:r>
              <a:rPr lang="en-US" sz="3200" b="1" dirty="0">
                <a:latin typeface="Times New Roman" panose="02020603050405020304" pitchFamily="18" charset="0"/>
                <a:cs typeface="Times New Roman" panose="02020603050405020304" pitchFamily="18" charset="0"/>
              </a:rPr>
              <a:t>by means of the gravity aspects </a:t>
            </a:r>
            <a:endParaRPr lang="cs-CZ" sz="3200" b="1" dirty="0">
              <a:latin typeface="Times New Roman" panose="02020603050405020304" pitchFamily="18" charset="0"/>
              <a:cs typeface="Times New Roman" panose="02020603050405020304" pitchFamily="18" charset="0"/>
            </a:endParaRPr>
          </a:p>
        </p:txBody>
      </p:sp>
      <p:sp>
        <p:nvSpPr>
          <p:cNvPr id="6" name="TextovéPole 5">
            <a:extLst>
              <a:ext uri="{FF2B5EF4-FFF2-40B4-BE49-F238E27FC236}">
                <a16:creationId xmlns:a16="http://schemas.microsoft.com/office/drawing/2014/main" id="{59BD3914-DD7B-1762-BBC4-65306D18ECC5}"/>
              </a:ext>
            </a:extLst>
          </p:cNvPr>
          <p:cNvSpPr txBox="1"/>
          <p:nvPr/>
        </p:nvSpPr>
        <p:spPr>
          <a:xfrm>
            <a:off x="2361895" y="3616083"/>
            <a:ext cx="4695566" cy="923330"/>
          </a:xfrm>
          <a:prstGeom prst="rect">
            <a:avLst/>
          </a:prstGeom>
          <a:noFill/>
        </p:spPr>
        <p:txBody>
          <a:bodyPr wrap="square">
            <a:spAutoFit/>
          </a:bodyPr>
          <a:lstStyle/>
          <a:p>
            <a:r>
              <a:rPr kumimoji="0" lang="en-US"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Ondřejov </a:t>
            </a:r>
            <a:r>
              <a:rPr kumimoji="0" lang="cs-CZ" altLang="cs-CZ"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Observaroty</a:t>
            </a:r>
            <a:r>
              <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cs-CZ" altLang="cs-CZ"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December</a:t>
            </a:r>
            <a:r>
              <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2022</a:t>
            </a:r>
            <a:endParaRPr kumimoji="0" lang="en-US"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endParaRPr lang="en-US" altLang="cs-CZ" dirty="0">
              <a:latin typeface="Times New Roman" panose="02020603050405020304" pitchFamily="18" charset="0"/>
              <a:cs typeface="Times New Roman" panose="02020603050405020304" pitchFamily="18" charset="0"/>
            </a:endParaRPr>
          </a:p>
          <a:p>
            <a:r>
              <a:rPr kumimoji="0" lang="en-US"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Jaroslav </a:t>
            </a:r>
            <a:r>
              <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Klokočník</a:t>
            </a:r>
            <a:r>
              <a:rPr kumimoji="0" lang="en-US"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with colleagues</a:t>
            </a:r>
            <a:endParaRPr lang="cs-CZ" dirty="0"/>
          </a:p>
        </p:txBody>
      </p:sp>
      <p:pic>
        <p:nvPicPr>
          <p:cNvPr id="7" name="Obrázek 6">
            <a:extLst>
              <a:ext uri="{FF2B5EF4-FFF2-40B4-BE49-F238E27FC236}">
                <a16:creationId xmlns:a16="http://schemas.microsoft.com/office/drawing/2014/main" id="{D9E54ABC-936F-BAD9-3D98-447FF7F4B0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4625" y="413506"/>
            <a:ext cx="2457450" cy="1040893"/>
          </a:xfrm>
          <a:prstGeom prst="rect">
            <a:avLst/>
          </a:prstGeom>
        </p:spPr>
      </p:pic>
    </p:spTree>
    <p:extLst>
      <p:ext uri="{BB962C8B-B14F-4D97-AF65-F5344CB8AC3E}">
        <p14:creationId xmlns:p14="http://schemas.microsoft.com/office/powerpoint/2010/main" val="2775819531"/>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1364"/>
            <a:ext cx="9144000" cy="6555271"/>
          </a:xfrm>
          <a:prstGeom prst="rect">
            <a:avLst/>
          </a:prstGeom>
        </p:spPr>
      </p:pic>
    </p:spTree>
    <p:extLst>
      <p:ext uri="{BB962C8B-B14F-4D97-AF65-F5344CB8AC3E}">
        <p14:creationId xmlns:p14="http://schemas.microsoft.com/office/powerpoint/2010/main" val="1481660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1364"/>
            <a:ext cx="9144000" cy="6555271"/>
          </a:xfrm>
          <a:prstGeom prst="rect">
            <a:avLst/>
          </a:prstGeom>
        </p:spPr>
      </p:pic>
    </p:spTree>
    <p:extLst>
      <p:ext uri="{BB962C8B-B14F-4D97-AF65-F5344CB8AC3E}">
        <p14:creationId xmlns:p14="http://schemas.microsoft.com/office/powerpoint/2010/main" val="2927208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498" y="0"/>
            <a:ext cx="8443003" cy="6858000"/>
          </a:xfrm>
          <a:prstGeom prst="rect">
            <a:avLst/>
          </a:prstGeom>
        </p:spPr>
      </p:pic>
    </p:spTree>
    <p:extLst>
      <p:ext uri="{BB962C8B-B14F-4D97-AF65-F5344CB8AC3E}">
        <p14:creationId xmlns:p14="http://schemas.microsoft.com/office/powerpoint/2010/main" val="68383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498" y="0"/>
            <a:ext cx="8443003" cy="6858000"/>
          </a:xfrm>
          <a:prstGeom prst="rect">
            <a:avLst/>
          </a:prstGeom>
        </p:spPr>
      </p:pic>
    </p:spTree>
    <p:extLst>
      <p:ext uri="{BB962C8B-B14F-4D97-AF65-F5344CB8AC3E}">
        <p14:creationId xmlns:p14="http://schemas.microsoft.com/office/powerpoint/2010/main" val="2061214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164288" y="980728"/>
            <a:ext cx="3528392" cy="923330"/>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Ptolemaios</a:t>
            </a:r>
            <a:endParaRPr lang="en-US" b="1" dirty="0">
              <a:latin typeface="Times New Roman" panose="02020603050405020304" pitchFamily="18" charset="0"/>
              <a:cs typeface="Times New Roman" panose="02020603050405020304" pitchFamily="18" charset="0"/>
            </a:endParaRPr>
          </a:p>
          <a:p>
            <a:br>
              <a:rPr lang="en-US" b="1" dirty="0">
                <a:latin typeface="Times New Roman" panose="02020603050405020304" pitchFamily="18" charset="0"/>
                <a:cs typeface="Times New Roman" panose="02020603050405020304" pitchFamily="18" charset="0"/>
              </a:rPr>
            </a:br>
            <a:r>
              <a:rPr lang="el-GR" i="1" dirty="0">
                <a:latin typeface="Times New Roman" panose="02020603050405020304" pitchFamily="18" charset="0"/>
                <a:cs typeface="Times New Roman" panose="02020603050405020304" pitchFamily="18" charset="0"/>
              </a:rPr>
              <a:t>θ</a:t>
            </a:r>
            <a:r>
              <a:rPr lang="en-US" dirty="0">
                <a:latin typeface="Times New Roman" panose="02020603050405020304" pitchFamily="18" charset="0"/>
                <a:cs typeface="Times New Roman" panose="02020603050405020304" pitchFamily="18" charset="0"/>
              </a:rPr>
              <a:t> [deg]</a:t>
            </a:r>
            <a:endParaRPr lang="cs-CZ" dirty="0">
              <a:latin typeface="Times New Roman" panose="02020603050405020304" pitchFamily="18" charset="0"/>
              <a:cs typeface="Times New Roman" panose="02020603050405020304" pitchFamily="18" charset="0"/>
            </a:endParaRPr>
          </a:p>
        </p:txBody>
      </p:sp>
      <p:pic>
        <p:nvPicPr>
          <p:cNvPr id="6" name="Obrázek 5">
            <a:extLst>
              <a:ext uri="{FF2B5EF4-FFF2-40B4-BE49-F238E27FC236}">
                <a16:creationId xmlns:a16="http://schemas.microsoft.com/office/drawing/2014/main" id="{E6FE77C0-DF78-4480-A47A-6F7F582318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260648"/>
            <a:ext cx="6526904" cy="6228020"/>
          </a:xfrm>
          <a:prstGeom prst="rect">
            <a:avLst/>
          </a:prstGeom>
        </p:spPr>
      </p:pic>
    </p:spTree>
    <p:extLst>
      <p:ext uri="{BB962C8B-B14F-4D97-AF65-F5344CB8AC3E}">
        <p14:creationId xmlns:p14="http://schemas.microsoft.com/office/powerpoint/2010/main" val="147075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379804" y="1124744"/>
            <a:ext cx="3528392" cy="923330"/>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Ptolemaios</a:t>
            </a:r>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vd</a:t>
            </a:r>
            <a:r>
              <a:rPr lang="en-US" dirty="0">
                <a:latin typeface="Times New Roman" panose="02020603050405020304" pitchFamily="18" charset="0"/>
                <a:cs typeface="Times New Roman" panose="02020603050405020304" pitchFamily="18" charset="0"/>
              </a:rPr>
              <a:t> [-]</a:t>
            </a:r>
            <a:endParaRPr lang="cs-CZ" dirty="0">
              <a:latin typeface="Times New Roman" panose="02020603050405020304" pitchFamily="18" charset="0"/>
              <a:cs typeface="Times New Roman" panose="02020603050405020304" pitchFamily="18" charset="0"/>
            </a:endParaRPr>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421975"/>
            <a:ext cx="6229646" cy="6242678"/>
          </a:xfrm>
          <a:prstGeom prst="rect">
            <a:avLst/>
          </a:prstGeom>
        </p:spPr>
      </p:pic>
    </p:spTree>
    <p:extLst>
      <p:ext uri="{BB962C8B-B14F-4D97-AF65-F5344CB8AC3E}">
        <p14:creationId xmlns:p14="http://schemas.microsoft.com/office/powerpoint/2010/main" val="1545199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76256" y="372315"/>
            <a:ext cx="2126736" cy="1015663"/>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Mare </a:t>
            </a:r>
            <a:r>
              <a:rPr lang="en-US" sz="2400" b="1" dirty="0" err="1">
                <a:latin typeface="Times New Roman" panose="02020603050405020304" pitchFamily="18" charset="0"/>
                <a:cs typeface="Times New Roman" panose="02020603050405020304" pitchFamily="18" charset="0"/>
              </a:rPr>
              <a:t>Crisium</a:t>
            </a:r>
            <a:r>
              <a:rPr lang="en-US" sz="2400" b="1" dirty="0">
                <a:latin typeface="Times New Roman" panose="02020603050405020304" pitchFamily="18" charset="0"/>
                <a:cs typeface="Times New Roman" panose="02020603050405020304" pitchFamily="18" charset="0"/>
              </a:rPr>
              <a:t> </a:t>
            </a:r>
          </a:p>
          <a:p>
            <a:endParaRPr lang="en-US" dirty="0"/>
          </a:p>
          <a:p>
            <a:r>
              <a:rPr lang="en-US" dirty="0">
                <a:latin typeface="Times New Roman" panose="02020603050405020304" pitchFamily="18" charset="0"/>
                <a:cs typeface="Times New Roman" panose="02020603050405020304" pitchFamily="18" charset="0"/>
              </a:rPr>
              <a:t>topography</a:t>
            </a:r>
            <a:endParaRPr lang="cs-CZ"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1667959"/>
            <a:ext cx="6912768" cy="5183470"/>
          </a:xfrm>
          <a:prstGeom prst="rect">
            <a:avLst/>
          </a:prstGeom>
        </p:spPr>
      </p:pic>
      <p:pic>
        <p:nvPicPr>
          <p:cNvPr id="4" name="Obrázek 3"/>
          <p:cNvPicPr>
            <a:picLocks noChangeAspect="1"/>
          </p:cNvPicPr>
          <p:nvPr/>
        </p:nvPicPr>
        <p:blipFill rotWithShape="1">
          <a:blip r:embed="rId3"/>
          <a:srcRect l="-976" t="34945" r="6876" b="5837"/>
          <a:stretch/>
        </p:blipFill>
        <p:spPr>
          <a:xfrm>
            <a:off x="-4302224" y="0"/>
            <a:ext cx="8604448" cy="2852936"/>
          </a:xfrm>
          <a:prstGeom prst="rect">
            <a:avLst/>
          </a:prstGeom>
        </p:spPr>
      </p:pic>
      <p:sp>
        <p:nvSpPr>
          <p:cNvPr id="5" name="Obdélník 4">
            <a:extLst>
              <a:ext uri="{FF2B5EF4-FFF2-40B4-BE49-F238E27FC236}">
                <a16:creationId xmlns:a16="http://schemas.microsoft.com/office/drawing/2014/main" id="{583C2F60-E9B2-4441-9D79-1FB2164A0EEB}"/>
              </a:ext>
            </a:extLst>
          </p:cNvPr>
          <p:cNvSpPr/>
          <p:nvPr/>
        </p:nvSpPr>
        <p:spPr>
          <a:xfrm>
            <a:off x="395536" y="5445224"/>
            <a:ext cx="4572000" cy="646331"/>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rPr>
              <a:t>Figs. Supp. 44-49</a:t>
            </a:r>
          </a:p>
          <a:p>
            <a:r>
              <a:rPr lang="en-US" dirty="0">
                <a:latin typeface="Times New Roman" panose="02020603050405020304" pitchFamily="18" charset="0"/>
                <a:cs typeface="Times New Roman" panose="02020603050405020304" pitchFamily="18" charset="0"/>
              </a:rPr>
              <a:t>series for Mare </a:t>
            </a:r>
            <a:r>
              <a:rPr lang="en-US" dirty="0" err="1">
                <a:latin typeface="Times New Roman" panose="02020603050405020304" pitchFamily="18" charset="0"/>
                <a:cs typeface="Times New Roman" panose="02020603050405020304" pitchFamily="18" charset="0"/>
              </a:rPr>
              <a:t>Crisium</a:t>
            </a:r>
            <a:endParaRPr lang="cs-CZ" dirty="0"/>
          </a:p>
        </p:txBody>
      </p:sp>
    </p:spTree>
    <p:extLst>
      <p:ext uri="{BB962C8B-B14F-4D97-AF65-F5344CB8AC3E}">
        <p14:creationId xmlns:p14="http://schemas.microsoft.com/office/powerpoint/2010/main" val="1130705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56176" y="260648"/>
            <a:ext cx="1642437"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Mare </a:t>
            </a:r>
            <a:r>
              <a:rPr lang="en-US" b="1" dirty="0" err="1">
                <a:latin typeface="Times New Roman" panose="02020603050405020304" pitchFamily="18" charset="0"/>
                <a:cs typeface="Times New Roman" panose="02020603050405020304" pitchFamily="18" charset="0"/>
              </a:rPr>
              <a:t>Crisium</a:t>
            </a:r>
            <a:r>
              <a:rPr lang="en-US" b="1" dirty="0">
                <a:latin typeface="Times New Roman" panose="02020603050405020304" pitchFamily="18" charset="0"/>
                <a:cs typeface="Times New Roman" panose="02020603050405020304" pitchFamily="18" charset="0"/>
              </a:rPr>
              <a:t> </a:t>
            </a:r>
          </a:p>
          <a:p>
            <a:endParaRPr lang="cs-CZ" dirty="0"/>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0"/>
            <a:ext cx="4772723" cy="3703633"/>
          </a:xfrm>
          <a:prstGeom prst="rect">
            <a:avLst/>
          </a:prstGeom>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l="4281"/>
          <a:stretch/>
        </p:blipFill>
        <p:spPr>
          <a:xfrm>
            <a:off x="4358217" y="2852936"/>
            <a:ext cx="4735997" cy="3839482"/>
          </a:xfrm>
          <a:prstGeom prst="rect">
            <a:avLst/>
          </a:prstGeom>
        </p:spPr>
      </p:pic>
    </p:spTree>
    <p:extLst>
      <p:ext uri="{BB962C8B-B14F-4D97-AF65-F5344CB8AC3E}">
        <p14:creationId xmlns:p14="http://schemas.microsoft.com/office/powerpoint/2010/main" val="310735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418530" y="290355"/>
            <a:ext cx="1642437"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Mare </a:t>
            </a:r>
            <a:r>
              <a:rPr lang="en-US" b="1" dirty="0" err="1">
                <a:latin typeface="Times New Roman" panose="02020603050405020304" pitchFamily="18" charset="0"/>
                <a:cs typeface="Times New Roman" panose="02020603050405020304" pitchFamily="18" charset="0"/>
              </a:rPr>
              <a:t>Crisium</a:t>
            </a:r>
            <a:r>
              <a:rPr lang="en-US" b="1" dirty="0">
                <a:latin typeface="Times New Roman" panose="02020603050405020304" pitchFamily="18" charset="0"/>
                <a:cs typeface="Times New Roman" panose="02020603050405020304" pitchFamily="18" charset="0"/>
              </a:rPr>
              <a:t> </a:t>
            </a:r>
          </a:p>
          <a:p>
            <a:endParaRPr lang="cs-CZ" dirty="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69332"/>
            <a:ext cx="6984776" cy="6198313"/>
          </a:xfrm>
          <a:prstGeom prst="rect">
            <a:avLst/>
          </a:prstGeom>
        </p:spPr>
      </p:pic>
    </p:spTree>
    <p:extLst>
      <p:ext uri="{BB962C8B-B14F-4D97-AF65-F5344CB8AC3E}">
        <p14:creationId xmlns:p14="http://schemas.microsoft.com/office/powerpoint/2010/main" val="1914532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13755"/>
            <a:ext cx="4662265" cy="4179341"/>
          </a:xfrm>
          <a:prstGeom prst="rect">
            <a:avLst/>
          </a:prstGeom>
        </p:spPr>
      </p:pic>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l="4494"/>
          <a:stretch/>
        </p:blipFill>
        <p:spPr>
          <a:xfrm>
            <a:off x="4791117" y="2780928"/>
            <a:ext cx="4228622" cy="3968962"/>
          </a:xfrm>
          <a:prstGeom prst="rect">
            <a:avLst/>
          </a:prstGeom>
        </p:spPr>
      </p:pic>
      <p:sp>
        <p:nvSpPr>
          <p:cNvPr id="5" name="TextovéPole 4">
            <a:extLst>
              <a:ext uri="{FF2B5EF4-FFF2-40B4-BE49-F238E27FC236}">
                <a16:creationId xmlns:a16="http://schemas.microsoft.com/office/drawing/2014/main" id="{57EC1D5C-598C-43F7-B6F1-C71543C4B25F}"/>
              </a:ext>
            </a:extLst>
          </p:cNvPr>
          <p:cNvSpPr txBox="1"/>
          <p:nvPr/>
        </p:nvSpPr>
        <p:spPr>
          <a:xfrm>
            <a:off x="6657616" y="836712"/>
            <a:ext cx="2362123"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Mare Orientale</a:t>
            </a:r>
            <a:endParaRPr lang="cs-CZ"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6463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5984E-E319-B795-828E-F7F04B0DE7FD}"/>
              </a:ext>
            </a:extLst>
          </p:cNvPr>
          <p:cNvSpPr>
            <a:spLocks noGrp="1"/>
          </p:cNvSpPr>
          <p:nvPr>
            <p:ph type="ctrTitle"/>
          </p:nvPr>
        </p:nvSpPr>
        <p:spPr/>
        <p:txBody>
          <a:bodyPr/>
          <a:lstStyle/>
          <a:p>
            <a:endParaRPr lang="cs-CZ" dirty="0"/>
          </a:p>
        </p:txBody>
      </p:sp>
      <p:sp>
        <p:nvSpPr>
          <p:cNvPr id="3" name="Podnadpis 2">
            <a:extLst>
              <a:ext uri="{FF2B5EF4-FFF2-40B4-BE49-F238E27FC236}">
                <a16:creationId xmlns:a16="http://schemas.microsoft.com/office/drawing/2014/main" id="{2DBD3BC9-978F-1F6F-D3D3-164076BDA868}"/>
              </a:ext>
            </a:extLst>
          </p:cNvPr>
          <p:cNvSpPr>
            <a:spLocks noGrp="1"/>
          </p:cNvSpPr>
          <p:nvPr>
            <p:ph type="subTitle" idx="1"/>
          </p:nvPr>
        </p:nvSpPr>
        <p:spPr/>
        <p:txBody>
          <a:bodyPr/>
          <a:lstStyle/>
          <a:p>
            <a:endParaRPr lang="cs-CZ" dirty="0"/>
          </a:p>
        </p:txBody>
      </p:sp>
      <p:pic>
        <p:nvPicPr>
          <p:cNvPr id="45" name="Obrázek 44" descr="Book cover">
            <a:extLst>
              <a:ext uri="{FF2B5EF4-FFF2-40B4-BE49-F238E27FC236}">
                <a16:creationId xmlns:a16="http://schemas.microsoft.com/office/drawing/2014/main" id="{7E703E79-0402-B72A-50BE-747E605BA4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5367" y="403639"/>
            <a:ext cx="4032448" cy="6050722"/>
          </a:xfrm>
          <a:prstGeom prst="rect">
            <a:avLst/>
          </a:prstGeom>
          <a:noFill/>
          <a:ln>
            <a:noFill/>
          </a:ln>
        </p:spPr>
      </p:pic>
      <p:sp>
        <p:nvSpPr>
          <p:cNvPr id="46" name="Rectangle 2">
            <a:extLst>
              <a:ext uri="{FF2B5EF4-FFF2-40B4-BE49-F238E27FC236}">
                <a16:creationId xmlns:a16="http://schemas.microsoft.com/office/drawing/2014/main" id="{811D1EB4-7446-E792-429B-6A616E7DE50F}"/>
              </a:ext>
            </a:extLst>
          </p:cNvPr>
          <p:cNvSpPr>
            <a:spLocks noChangeArrowheads="1"/>
          </p:cNvSpPr>
          <p:nvPr/>
        </p:nvSpPr>
        <p:spPr bwMode="auto">
          <a:xfrm>
            <a:off x="4788024" y="5362717"/>
            <a:ext cx="5184576"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76176"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300" b="0" i="0" u="none" strike="noStrike" cap="none" normalizeH="0" baseline="0" dirty="0">
                <a:ln>
                  <a:noFill/>
                </a:ln>
                <a:solidFill>
                  <a:srgbClr val="6F6F6F"/>
                </a:solidFill>
                <a:effectLst/>
                <a:latin typeface="Segoe UI" panose="020B0502040204020203" pitchFamily="34" charset="0"/>
                <a:ea typeface="Times New Roman" panose="02020603050405020304" pitchFamily="18" charset="0"/>
                <a:cs typeface="Segoe UI" panose="020B0502040204020203" pitchFamily="34" charset="0"/>
              </a:rPr>
              <a:t>       </a:t>
            </a:r>
            <a:endParaRPr kumimoji="0" lang="en-US" altLang="cs-CZ" sz="1300" b="0" i="0" u="none" strike="noStrike" cap="none" normalizeH="0" baseline="0" dirty="0">
              <a:ln>
                <a:noFill/>
              </a:ln>
              <a:solidFill>
                <a:srgbClr val="6F6F6F"/>
              </a:solidFill>
              <a:effectLst/>
              <a:latin typeface="Segoe UI" panose="020B0502040204020203" pitchFamily="34" charset="0"/>
              <a:ea typeface="Times New Roman" panose="02020603050405020304" pitchFamily="18"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cs-CZ" sz="1300" dirty="0">
              <a:solidFill>
                <a:srgbClr val="6F6F6F"/>
              </a:solidFill>
              <a:latin typeface="Segoe UI" panose="020B0502040204020203" pitchFamily="34" charset="0"/>
              <a:ea typeface="Times New Roman" panose="02020603050405020304" pitchFamily="18"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6F6F6F"/>
                </a:solidFill>
                <a:effectLst/>
                <a:latin typeface="+mj-lt"/>
                <a:ea typeface="Times New Roman" panose="02020603050405020304" pitchFamily="18" charset="0"/>
                <a:cs typeface="Segoe UI" panose="020B0502040204020203" pitchFamily="34" charset="0"/>
              </a:rPr>
              <a:t>   </a:t>
            </a:r>
            <a:r>
              <a:rPr kumimoji="0" lang="cs-CZ" altLang="cs-CZ" sz="1600" b="0" i="0" u="none" strike="noStrike" cap="none" normalizeH="0" baseline="0" dirty="0">
                <a:ln>
                  <a:noFill/>
                </a:ln>
                <a:solidFill>
                  <a:srgbClr val="000000"/>
                </a:solidFill>
                <a:effectLst/>
                <a:latin typeface="+mj-lt"/>
                <a:ea typeface="Times New Roman" panose="02020603050405020304" pitchFamily="18" charset="0"/>
                <a:hlinkClick r:id="rId4"/>
              </a:rPr>
              <a:t>https://doi.org/10.1007/978-3-031-08867-4</a:t>
            </a:r>
            <a:endParaRPr kumimoji="0" lang="cs-CZ" altLang="cs-CZ" sz="16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pic>
        <p:nvPicPr>
          <p:cNvPr id="1025" name="Obrázek 8" descr="SpringerLink">
            <a:hlinkClick r:id="rId5" tooltip="&quot;Go to homepage&quot;"/>
            <a:extLst>
              <a:ext uri="{FF2B5EF4-FFF2-40B4-BE49-F238E27FC236}">
                <a16:creationId xmlns:a16="http://schemas.microsoft.com/office/drawing/2014/main" id="{482B9BB0-4E10-F01A-868F-44C3736B1E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312" y="6130659"/>
            <a:ext cx="1409700" cy="28892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3">
            <a:extLst>
              <a:ext uri="{FF2B5EF4-FFF2-40B4-BE49-F238E27FC236}">
                <a16:creationId xmlns:a16="http://schemas.microsoft.com/office/drawing/2014/main" id="{D949F658-7218-035E-DE2E-219472C9E11B}"/>
              </a:ext>
            </a:extLst>
          </p:cNvPr>
          <p:cNvSpPr>
            <a:spLocks noChangeArrowheads="1"/>
          </p:cNvSpPr>
          <p:nvPr/>
        </p:nvSpPr>
        <p:spPr bwMode="auto">
          <a:xfrm>
            <a:off x="148281" y="2204864"/>
            <a:ext cx="9144000" cy="0"/>
          </a:xfrm>
          <a:prstGeom prst="rect">
            <a:avLst/>
          </a:prstGeom>
          <a:solidFill>
            <a:srgbClr val="FCFCF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dirty="0"/>
          </a:p>
        </p:txBody>
      </p:sp>
    </p:spTree>
    <p:extLst>
      <p:ext uri="{BB962C8B-B14F-4D97-AF65-F5344CB8AC3E}">
        <p14:creationId xmlns:p14="http://schemas.microsoft.com/office/powerpoint/2010/main" val="3251027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0"/>
            <a:ext cx="3491880" cy="3130186"/>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864" y="2204864"/>
            <a:ext cx="3096344" cy="2775620"/>
          </a:xfrm>
          <a:prstGeom prst="rect">
            <a:avLst/>
          </a:prstGeom>
        </p:spPr>
      </p:pic>
      <p:pic>
        <p:nvPicPr>
          <p:cNvPr id="5" name="Obrázek 4"/>
          <p:cNvPicPr>
            <a:picLocks noChangeAspect="1"/>
          </p:cNvPicPr>
          <p:nvPr/>
        </p:nvPicPr>
        <p:blipFill rotWithShape="1">
          <a:blip r:embed="rId4" cstate="print">
            <a:extLst>
              <a:ext uri="{28A0092B-C50C-407E-A947-70E740481C1C}">
                <a14:useLocalDpi xmlns:a14="http://schemas.microsoft.com/office/drawing/2010/main" val="0"/>
              </a:ext>
            </a:extLst>
          </a:blip>
          <a:srcRect l="4494"/>
          <a:stretch/>
        </p:blipFill>
        <p:spPr>
          <a:xfrm>
            <a:off x="6107385" y="3996542"/>
            <a:ext cx="3001119" cy="2816834"/>
          </a:xfrm>
          <a:prstGeom prst="rect">
            <a:avLst/>
          </a:prstGeom>
        </p:spPr>
      </p:pic>
      <p:sp>
        <p:nvSpPr>
          <p:cNvPr id="6" name="TextovéPole 5"/>
          <p:cNvSpPr txBox="1"/>
          <p:nvPr/>
        </p:nvSpPr>
        <p:spPr>
          <a:xfrm flipH="1">
            <a:off x="755576" y="5250598"/>
            <a:ext cx="3122633" cy="646331"/>
          </a:xfrm>
          <a:prstGeom prst="rect">
            <a:avLst/>
          </a:prstGeom>
          <a:noFill/>
        </p:spPr>
        <p:txBody>
          <a:bodyPr wrap="square" rtlCol="0">
            <a:spAutoFit/>
          </a:bodyPr>
          <a:lstStyle/>
          <a:p>
            <a:r>
              <a:rPr lang="en-US" dirty="0"/>
              <a:t>The main diagonal terms </a:t>
            </a:r>
          </a:p>
          <a:p>
            <a:r>
              <a:rPr lang="en-US" dirty="0"/>
              <a:t>of the </a:t>
            </a:r>
            <a:r>
              <a:rPr lang="en-US" dirty="0" err="1"/>
              <a:t>Marussi</a:t>
            </a:r>
            <a:r>
              <a:rPr lang="en-US" dirty="0"/>
              <a:t> tensor [E]</a:t>
            </a:r>
            <a:endParaRPr lang="cs-CZ" dirty="0"/>
          </a:p>
        </p:txBody>
      </p:sp>
      <p:sp>
        <p:nvSpPr>
          <p:cNvPr id="7" name="TextovéPole 6">
            <a:extLst>
              <a:ext uri="{FF2B5EF4-FFF2-40B4-BE49-F238E27FC236}">
                <a16:creationId xmlns:a16="http://schemas.microsoft.com/office/drawing/2014/main" id="{84B6C47B-EEE5-40E5-BE3A-DEC8E4CF5D1B}"/>
              </a:ext>
            </a:extLst>
          </p:cNvPr>
          <p:cNvSpPr txBox="1"/>
          <p:nvPr/>
        </p:nvSpPr>
        <p:spPr>
          <a:xfrm>
            <a:off x="6300192" y="409935"/>
            <a:ext cx="2269864"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Mare Orientale</a:t>
            </a:r>
            <a:endParaRPr lang="cs-CZ"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1936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F1861DE-F17C-4960-8062-9A72E22E10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382352"/>
            <a:ext cx="5984614" cy="6093296"/>
          </a:xfrm>
          <a:prstGeom prst="rect">
            <a:avLst/>
          </a:prstGeom>
        </p:spPr>
      </p:pic>
      <p:sp>
        <p:nvSpPr>
          <p:cNvPr id="4" name="TextovéPole 3">
            <a:extLst>
              <a:ext uri="{FF2B5EF4-FFF2-40B4-BE49-F238E27FC236}">
                <a16:creationId xmlns:a16="http://schemas.microsoft.com/office/drawing/2014/main" id="{B02ADDD0-D9BA-4FDB-B8A1-BCE845EA2C42}"/>
              </a:ext>
            </a:extLst>
          </p:cNvPr>
          <p:cNvSpPr txBox="1"/>
          <p:nvPr/>
        </p:nvSpPr>
        <p:spPr>
          <a:xfrm>
            <a:off x="7092280" y="692696"/>
            <a:ext cx="1944216" cy="1107996"/>
          </a:xfrm>
          <a:prstGeom prst="rect">
            <a:avLst/>
          </a:prstGeom>
          <a:noFill/>
        </p:spPr>
        <p:txBody>
          <a:bodyPr wrap="square" rtlCol="0">
            <a:spAutoFit/>
          </a:bodyPr>
          <a:lstStyle/>
          <a:p>
            <a:endParaRPr lang="en-US" sz="2800" dirty="0">
              <a:latin typeface="Times New Roman" panose="02020603050405020304" pitchFamily="18" charset="0"/>
              <a:cs typeface="Times New Roman" panose="02020603050405020304" pitchFamily="18" charset="0"/>
            </a:endParaRPr>
          </a:p>
          <a:p>
            <a:r>
              <a:rPr lang="el-GR" sz="2000" i="1" dirty="0">
                <a:latin typeface="Times New Roman" panose="02020603050405020304" pitchFamily="18" charset="0"/>
                <a:cs typeface="Times New Roman" panose="02020603050405020304" pitchFamily="18" charset="0"/>
              </a:rPr>
              <a:t>θ</a:t>
            </a:r>
            <a:r>
              <a:rPr lang="en-US" sz="2000" dirty="0">
                <a:latin typeface="Times New Roman" panose="02020603050405020304" pitchFamily="18" charset="0"/>
                <a:cs typeface="Times New Roman" panose="02020603050405020304" pitchFamily="18" charset="0"/>
              </a:rPr>
              <a:t> [deg]</a:t>
            </a:r>
          </a:p>
          <a:p>
            <a:endParaRPr lang="cs-CZ" dirty="0"/>
          </a:p>
        </p:txBody>
      </p:sp>
      <p:sp>
        <p:nvSpPr>
          <p:cNvPr id="5" name="TextovéPole 4">
            <a:extLst>
              <a:ext uri="{FF2B5EF4-FFF2-40B4-BE49-F238E27FC236}">
                <a16:creationId xmlns:a16="http://schemas.microsoft.com/office/drawing/2014/main" id="{3B26744E-85C0-42E1-813D-9612A4D5B403}"/>
              </a:ext>
            </a:extLst>
          </p:cNvPr>
          <p:cNvSpPr txBox="1"/>
          <p:nvPr/>
        </p:nvSpPr>
        <p:spPr>
          <a:xfrm>
            <a:off x="6752492" y="339969"/>
            <a:ext cx="2269864"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Mare Orientale</a:t>
            </a:r>
            <a:endParaRPr lang="cs-CZ"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9994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flipH="1" flipV="1">
            <a:off x="9117423" y="607888"/>
            <a:ext cx="2871401" cy="369332"/>
          </a:xfrm>
          <a:prstGeom prst="rect">
            <a:avLst/>
          </a:prstGeom>
          <a:noFill/>
        </p:spPr>
        <p:txBody>
          <a:bodyPr wrap="square" rtlCol="0">
            <a:spAutoFit/>
          </a:bodyPr>
          <a:lstStyle/>
          <a:p>
            <a:r>
              <a:rPr lang="en-US" dirty="0"/>
              <a:t>Mare Orientale</a:t>
            </a:r>
            <a:endParaRPr lang="cs-CZ" dirty="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453" y="131988"/>
            <a:ext cx="6264696" cy="6594023"/>
          </a:xfrm>
          <a:prstGeom prst="rect">
            <a:avLst/>
          </a:prstGeom>
        </p:spPr>
      </p:pic>
      <p:sp>
        <p:nvSpPr>
          <p:cNvPr id="4" name="TextovéPole 3">
            <a:extLst>
              <a:ext uri="{FF2B5EF4-FFF2-40B4-BE49-F238E27FC236}">
                <a16:creationId xmlns:a16="http://schemas.microsoft.com/office/drawing/2014/main" id="{EB5FB97D-8C9F-406D-B057-6A1866DC9C60}"/>
              </a:ext>
            </a:extLst>
          </p:cNvPr>
          <p:cNvSpPr txBox="1"/>
          <p:nvPr/>
        </p:nvSpPr>
        <p:spPr>
          <a:xfrm>
            <a:off x="6865570" y="377055"/>
            <a:ext cx="2269864"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Mare Orientale</a:t>
            </a:r>
            <a:endParaRPr lang="cs-CZ"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0797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51376BF0-C1E6-4DE4-9159-47FC7EC248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265176"/>
            <a:ext cx="6498992" cy="6309320"/>
          </a:xfrm>
          <a:prstGeom prst="rect">
            <a:avLst/>
          </a:prstGeom>
        </p:spPr>
      </p:pic>
      <p:sp>
        <p:nvSpPr>
          <p:cNvPr id="5" name="TextovéPole 4">
            <a:extLst>
              <a:ext uri="{FF2B5EF4-FFF2-40B4-BE49-F238E27FC236}">
                <a16:creationId xmlns:a16="http://schemas.microsoft.com/office/drawing/2014/main" id="{8EA71D90-95DD-4730-BFF9-A740D5A55A41}"/>
              </a:ext>
            </a:extLst>
          </p:cNvPr>
          <p:cNvSpPr txBox="1"/>
          <p:nvPr/>
        </p:nvSpPr>
        <p:spPr>
          <a:xfrm>
            <a:off x="7020272" y="981397"/>
            <a:ext cx="1758815" cy="1908215"/>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Michelson</a:t>
            </a:r>
          </a:p>
          <a:p>
            <a:r>
              <a:rPr lang="en-US" dirty="0">
                <a:latin typeface="Times New Roman" panose="02020603050405020304" pitchFamily="18" charset="0"/>
                <a:cs typeface="Times New Roman" panose="02020603050405020304" pitchFamily="18" charset="0"/>
              </a:rPr>
              <a:t>crater and catena</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cs-CZ" dirty="0"/>
          </a:p>
        </p:txBody>
      </p:sp>
      <p:sp>
        <p:nvSpPr>
          <p:cNvPr id="6" name="Obdélník 5">
            <a:extLst>
              <a:ext uri="{FF2B5EF4-FFF2-40B4-BE49-F238E27FC236}">
                <a16:creationId xmlns:a16="http://schemas.microsoft.com/office/drawing/2014/main" id="{408CFC2B-819C-44B0-923D-667C74240BF4}"/>
              </a:ext>
            </a:extLst>
          </p:cNvPr>
          <p:cNvSpPr/>
          <p:nvPr/>
        </p:nvSpPr>
        <p:spPr>
          <a:xfrm>
            <a:off x="7236296" y="4365104"/>
            <a:ext cx="4572000" cy="1477328"/>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rPr>
              <a:t>Fig. Supp. 65</a:t>
            </a:r>
          </a:p>
          <a:p>
            <a:r>
              <a:rPr lang="en-US" dirty="0">
                <a:latin typeface="Times New Roman" panose="02020603050405020304" pitchFamily="18" charset="0"/>
                <a:cs typeface="Times New Roman" panose="02020603050405020304" pitchFamily="18" charset="0"/>
              </a:rPr>
              <a:t>for Michelson</a:t>
            </a:r>
          </a:p>
          <a:p>
            <a:endParaRPr lang="en-US" dirty="0">
              <a:latin typeface="Times New Roman" panose="02020603050405020304" pitchFamily="18" charset="0"/>
              <a:cs typeface="Times New Roman" panose="02020603050405020304" pitchFamily="18" charset="0"/>
            </a:endParaRPr>
          </a:p>
          <a:p>
            <a:r>
              <a:rPr lang="el-GR" i="1" dirty="0">
                <a:latin typeface="Times New Roman" panose="02020603050405020304" pitchFamily="18" charset="0"/>
                <a:cs typeface="Times New Roman" panose="02020603050405020304" pitchFamily="18" charset="0"/>
              </a:rPr>
              <a:t>θ</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[deg]</a:t>
            </a:r>
          </a:p>
          <a:p>
            <a:endParaRPr lang="cs-CZ" dirty="0"/>
          </a:p>
        </p:txBody>
      </p:sp>
    </p:spTree>
    <p:extLst>
      <p:ext uri="{BB962C8B-B14F-4D97-AF65-F5344CB8AC3E}">
        <p14:creationId xmlns:p14="http://schemas.microsoft.com/office/powerpoint/2010/main" val="3689432939"/>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772" y="320158"/>
            <a:ext cx="8676456" cy="6217683"/>
          </a:xfrm>
          <a:prstGeom prst="rect">
            <a:avLst/>
          </a:prstGeom>
        </p:spPr>
      </p:pic>
      <p:cxnSp>
        <p:nvCxnSpPr>
          <p:cNvPr id="7" name="Přímá spojnice se šipkou 6"/>
          <p:cNvCxnSpPr/>
          <p:nvPr/>
        </p:nvCxnSpPr>
        <p:spPr>
          <a:xfrm flipH="1" flipV="1">
            <a:off x="2699792" y="980728"/>
            <a:ext cx="4176464" cy="4104456"/>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187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t="6275"/>
          <a:stretch/>
        </p:blipFill>
        <p:spPr>
          <a:xfrm>
            <a:off x="0" y="908720"/>
            <a:ext cx="9144000" cy="5402256"/>
          </a:xfrm>
          <a:prstGeom prst="rect">
            <a:avLst/>
          </a:prstGeom>
        </p:spPr>
      </p:pic>
      <p:sp>
        <p:nvSpPr>
          <p:cNvPr id="3" name="TextovéPole 2">
            <a:extLst>
              <a:ext uri="{FF2B5EF4-FFF2-40B4-BE49-F238E27FC236}">
                <a16:creationId xmlns:a16="http://schemas.microsoft.com/office/drawing/2014/main" id="{85C94B7E-019A-4991-AE44-FD3BF93D52AC}"/>
              </a:ext>
            </a:extLst>
          </p:cNvPr>
          <p:cNvSpPr txBox="1"/>
          <p:nvPr/>
        </p:nvSpPr>
        <p:spPr>
          <a:xfrm>
            <a:off x="1763688" y="362358"/>
            <a:ext cx="582088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Catena Michelson ∆</a:t>
            </a:r>
            <a:r>
              <a:rPr lang="en-US" b="1" i="1" dirty="0">
                <a:latin typeface="Times New Roman" panose="02020603050405020304" pitchFamily="18" charset="0"/>
                <a:cs typeface="Times New Roman" panose="02020603050405020304" pitchFamily="18" charset="0"/>
              </a:rPr>
              <a:t>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mGal</a:t>
            </a:r>
            <a:r>
              <a:rPr lang="en-US" b="1" dirty="0">
                <a:latin typeface="Times New Roman" panose="02020603050405020304" pitchFamily="18" charset="0"/>
                <a:cs typeface="Times New Roman" panose="02020603050405020304" pitchFamily="18" charset="0"/>
              </a:rPr>
              <a:t>] with LOLA topography [m</a:t>
            </a:r>
            <a:r>
              <a:rPr lang="en-US" dirty="0"/>
              <a:t>]</a:t>
            </a:r>
            <a:endParaRPr lang="cs-CZ" dirty="0"/>
          </a:p>
        </p:txBody>
      </p:sp>
    </p:spTree>
    <p:extLst>
      <p:ext uri="{BB962C8B-B14F-4D97-AF65-F5344CB8AC3E}">
        <p14:creationId xmlns:p14="http://schemas.microsoft.com/office/powerpoint/2010/main" val="3030799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t="7524"/>
          <a:stretch/>
        </p:blipFill>
        <p:spPr>
          <a:xfrm>
            <a:off x="0" y="1052736"/>
            <a:ext cx="9020471" cy="5258240"/>
          </a:xfrm>
          <a:prstGeom prst="rect">
            <a:avLst/>
          </a:prstGeom>
        </p:spPr>
      </p:pic>
      <p:sp>
        <p:nvSpPr>
          <p:cNvPr id="3" name="Obdélník 2">
            <a:extLst>
              <a:ext uri="{FF2B5EF4-FFF2-40B4-BE49-F238E27FC236}">
                <a16:creationId xmlns:a16="http://schemas.microsoft.com/office/drawing/2014/main" id="{D3906D24-957F-4C8D-AAED-44D2173280BB}"/>
              </a:ext>
            </a:extLst>
          </p:cNvPr>
          <p:cNvSpPr/>
          <p:nvPr/>
        </p:nvSpPr>
        <p:spPr>
          <a:xfrm>
            <a:off x="2051720" y="223858"/>
            <a:ext cx="6480720" cy="369332"/>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Catena Michelson </a:t>
            </a:r>
            <a:r>
              <a:rPr lang="en-US" i="1" dirty="0" err="1">
                <a:latin typeface="Times New Roman" panose="02020603050405020304" pitchFamily="18" charset="0"/>
                <a:cs typeface="Times New Roman" panose="02020603050405020304" pitchFamily="18" charset="0"/>
              </a:rPr>
              <a:t>Tzz</a:t>
            </a:r>
            <a:r>
              <a:rPr lang="en-US" i="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[E] with LOLA topography [m</a:t>
            </a:r>
            <a:r>
              <a:rPr lang="en-US" dirty="0"/>
              <a:t>]</a:t>
            </a:r>
            <a:endParaRPr lang="cs-CZ" dirty="0"/>
          </a:p>
        </p:txBody>
      </p:sp>
    </p:spTree>
    <p:extLst>
      <p:ext uri="{BB962C8B-B14F-4D97-AF65-F5344CB8AC3E}">
        <p14:creationId xmlns:p14="http://schemas.microsoft.com/office/powerpoint/2010/main" val="4183007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82E625A-6569-4BD3-8C66-FC2A6AF8A23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098" y="548680"/>
            <a:ext cx="8509803" cy="4752527"/>
          </a:xfrm>
          <a:prstGeom prst="rect">
            <a:avLst/>
          </a:prstGeom>
          <a:noFill/>
        </p:spPr>
      </p:pic>
      <p:sp>
        <p:nvSpPr>
          <p:cNvPr id="3" name="TextovéPole 2">
            <a:extLst>
              <a:ext uri="{FF2B5EF4-FFF2-40B4-BE49-F238E27FC236}">
                <a16:creationId xmlns:a16="http://schemas.microsoft.com/office/drawing/2014/main" id="{75E40FC7-AD4E-4094-A615-2E51D8E53A7D}"/>
              </a:ext>
            </a:extLst>
          </p:cNvPr>
          <p:cNvSpPr txBox="1"/>
          <p:nvPr/>
        </p:nvSpPr>
        <p:spPr>
          <a:xfrm>
            <a:off x="1115616" y="5638272"/>
            <a:ext cx="6673622" cy="1200329"/>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Catena Michelson near the crater Michelson, the far side of the Moon;</a:t>
            </a:r>
          </a:p>
          <a:p>
            <a:r>
              <a:rPr lang="en-GB" dirty="0">
                <a:latin typeface="Times New Roman" panose="02020603050405020304" pitchFamily="18" charset="0"/>
                <a:cs typeface="Times New Roman" panose="02020603050405020304" pitchFamily="18" charset="0"/>
              </a:rPr>
              <a:t>the topography [m] with the strike angles </a:t>
            </a:r>
            <a:r>
              <a:rPr lang="en-GB" i="1" dirty="0">
                <a:latin typeface="Times New Roman" panose="02020603050405020304" pitchFamily="18" charset="0"/>
                <a:cs typeface="Times New Roman" panose="02020603050405020304" pitchFamily="18" charset="0"/>
              </a:rPr>
              <a:t>θ </a:t>
            </a:r>
            <a:r>
              <a:rPr lang="en-GB" dirty="0">
                <a:latin typeface="Times New Roman" panose="02020603050405020304" pitchFamily="18" charset="0"/>
                <a:cs typeface="Times New Roman" panose="02020603050405020304" pitchFamily="18" charset="0"/>
              </a:rPr>
              <a:t>[</a:t>
            </a:r>
            <a:r>
              <a:rPr lang="en-GB" baseline="30000" dirty="0">
                <a:latin typeface="Times New Roman" panose="02020603050405020304" pitchFamily="18" charset="0"/>
                <a:cs typeface="Times New Roman" panose="02020603050405020304" pitchFamily="18" charset="0"/>
              </a:rPr>
              <a:t>0</a:t>
            </a:r>
            <a:r>
              <a:rPr lang="en-GB" dirty="0">
                <a:latin typeface="Times New Roman" panose="02020603050405020304" pitchFamily="18" charset="0"/>
                <a:cs typeface="Times New Roman" panose="02020603050405020304" pitchFamily="18" charset="0"/>
              </a:rPr>
              <a:t>], </a:t>
            </a:r>
          </a:p>
          <a:p>
            <a:r>
              <a:rPr lang="en-GB" dirty="0">
                <a:latin typeface="Times New Roman" panose="02020603050405020304" pitchFamily="18" charset="0"/>
                <a:cs typeface="Times New Roman" panose="02020603050405020304" pitchFamily="18" charset="0"/>
              </a:rPr>
              <a:t>strongly combed along with the long axis of catena.</a:t>
            </a:r>
            <a:endParaRPr lang="cs-CZ" dirty="0">
              <a:latin typeface="Times New Roman" panose="02020603050405020304" pitchFamily="18" charset="0"/>
              <a:cs typeface="Times New Roman" panose="02020603050405020304" pitchFamily="18" charset="0"/>
            </a:endParaRPr>
          </a:p>
          <a:p>
            <a:endParaRPr lang="cs-CZ" dirty="0"/>
          </a:p>
        </p:txBody>
      </p:sp>
    </p:spTree>
    <p:extLst>
      <p:ext uri="{BB962C8B-B14F-4D97-AF65-F5344CB8AC3E}">
        <p14:creationId xmlns:p14="http://schemas.microsoft.com/office/powerpoint/2010/main" val="84249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634"/>
            <a:ext cx="9144000" cy="6552732"/>
          </a:xfrm>
          <a:prstGeom prst="rect">
            <a:avLst/>
          </a:prstGeom>
        </p:spPr>
      </p:pic>
    </p:spTree>
    <p:extLst>
      <p:ext uri="{BB962C8B-B14F-4D97-AF65-F5344CB8AC3E}">
        <p14:creationId xmlns:p14="http://schemas.microsoft.com/office/powerpoint/2010/main" val="913776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E8DE8941-22B5-4F39-9F88-A447CA711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169" y="196412"/>
            <a:ext cx="6685182" cy="435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F64E9874-8F83-49E6-9D7F-2E03BDB1FA1B}"/>
              </a:ext>
            </a:extLst>
          </p:cNvPr>
          <p:cNvSpPr/>
          <p:nvPr/>
        </p:nvSpPr>
        <p:spPr>
          <a:xfrm>
            <a:off x="467544" y="4484045"/>
            <a:ext cx="8460432" cy="2308324"/>
          </a:xfrm>
          <a:prstGeom prst="rect">
            <a:avLst/>
          </a:prstGeom>
        </p:spPr>
        <p:txBody>
          <a:bodyPr wrap="square">
            <a:spAutoFit/>
          </a:bodyPr>
          <a:lstStyle/>
          <a:p>
            <a:r>
              <a:rPr lang="cs-CZ" b="1" dirty="0">
                <a:latin typeface="Times New Roman" panose="02020603050405020304" pitchFamily="18" charset="0"/>
                <a:ea typeface="Calibri" panose="020F0502020204030204" pitchFamily="34" charset="0"/>
              </a:rPr>
              <a:t>Tvar zemské magnetosféry</a:t>
            </a:r>
            <a:r>
              <a:rPr lang="cs-CZ" dirty="0">
                <a:latin typeface="Times New Roman" panose="02020603050405020304" pitchFamily="18" charset="0"/>
                <a:ea typeface="Calibri" panose="020F0502020204030204" pitchFamily="34" charset="0"/>
              </a:rPr>
              <a:t>. Rovina oběžné dráhy Měsíce kolem Země je skoro totožná s rovinou oběžné dráhy Země kolem Slunce. Magnetosféra Země směrem od Země sahá daleko za oběžnou dráhu Měsíce kolem Země.</a:t>
            </a:r>
            <a:r>
              <a:rPr lang="cs-CZ" dirty="0">
                <a:solidFill>
                  <a:srgbClr val="0070C0"/>
                </a:solidFill>
                <a:latin typeface="Times New Roman" panose="02020603050405020304" pitchFamily="18" charset="0"/>
                <a:ea typeface="Calibri" panose="020F0502020204030204" pitchFamily="34" charset="0"/>
              </a:rPr>
              <a:t> </a:t>
            </a:r>
            <a:r>
              <a:rPr lang="cs-CZ" dirty="0">
                <a:latin typeface="Times New Roman" panose="02020603050405020304" pitchFamily="18" charset="0"/>
                <a:ea typeface="Calibri" panose="020F0502020204030204" pitchFamily="34" charset="0"/>
              </a:rPr>
              <a:t>Měsíc prolétá zemskou magnetosférou každý měsíc kolem úplňku po dobu asi pěti dnů. Z ionosféry se ionty dostávají do magnetosféry a pohybují se podél oranžových šipek. Zelené šipky ukazují na pohyb iontů díky tzv. “</a:t>
            </a:r>
            <a:r>
              <a:rPr lang="cs-CZ" dirty="0" err="1">
                <a:latin typeface="Times New Roman" panose="02020603050405020304" pitchFamily="18" charset="0"/>
                <a:ea typeface="Calibri" panose="020F0502020204030204" pitchFamily="34" charset="0"/>
              </a:rPr>
              <a:t>rekonekci</a:t>
            </a:r>
            <a:r>
              <a:rPr lang="cs-CZ" dirty="0">
                <a:latin typeface="Times New Roman" panose="02020603050405020304" pitchFamily="18" charset="0"/>
                <a:ea typeface="Calibri" panose="020F0502020204030204" pitchFamily="34" charset="0"/>
              </a:rPr>
              <a:t>“ (přepojení siločar magnetického pole, což způsobí urychlení iontů v magnetosféře směrem k Zemi). IMF meziplanetární magnetické pole se slunečním větrem SW, MP </a:t>
            </a:r>
            <a:r>
              <a:rPr lang="cs-CZ" dirty="0" err="1">
                <a:latin typeface="Times New Roman" panose="02020603050405020304" pitchFamily="18" charset="0"/>
                <a:ea typeface="Calibri" panose="020F0502020204030204" pitchFamily="34" charset="0"/>
              </a:rPr>
              <a:t>magnetopauza</a:t>
            </a:r>
            <a:r>
              <a:rPr lang="cs-CZ" dirty="0">
                <a:latin typeface="Times New Roman" panose="02020603050405020304" pitchFamily="18" charset="0"/>
                <a:ea typeface="Calibri" panose="020F0502020204030204" pitchFamily="34" charset="0"/>
              </a:rPr>
              <a:t>, UWI ionty ze Země, které se mohou dostat na Měsíc. </a:t>
            </a:r>
            <a:endParaRPr lang="cs-CZ" dirty="0"/>
          </a:p>
        </p:txBody>
      </p:sp>
      <p:sp>
        <p:nvSpPr>
          <p:cNvPr id="3" name="TextovéPole 2">
            <a:extLst>
              <a:ext uri="{FF2B5EF4-FFF2-40B4-BE49-F238E27FC236}">
                <a16:creationId xmlns:a16="http://schemas.microsoft.com/office/drawing/2014/main" id="{20263010-3F2A-9BA7-317D-FF1C2ED667BF}"/>
              </a:ext>
            </a:extLst>
          </p:cNvPr>
          <p:cNvSpPr txBox="1"/>
          <p:nvPr/>
        </p:nvSpPr>
        <p:spPr>
          <a:xfrm>
            <a:off x="-155024" y="548680"/>
            <a:ext cx="2517346" cy="646331"/>
          </a:xfrm>
          <a:prstGeom prst="rect">
            <a:avLst/>
          </a:prstGeom>
          <a:noFill/>
          <a:scene3d>
            <a:camera prst="orthographicFront">
              <a:rot lat="0" lon="0" rev="2400000"/>
            </a:camera>
            <a:lightRig rig="threePt" dir="t"/>
          </a:scene3d>
        </p:spPr>
        <p:txBody>
          <a:bodyPr wrap="square" rtlCol="0">
            <a:spAutoFit/>
            <a:scene3d>
              <a:camera prst="orthographicFront">
                <a:rot lat="2400000" lon="0" rev="0"/>
              </a:camera>
              <a:lightRig rig="threePt" dir="t"/>
            </a:scene3d>
          </a:bodyPr>
          <a:lstStyle/>
          <a:p>
            <a:r>
              <a:rPr lang="en-US" b="1" dirty="0">
                <a:latin typeface="Times New Roman" panose="02020603050405020304" pitchFamily="18" charset="0"/>
                <a:cs typeface="Times New Roman" panose="02020603050405020304" pitchFamily="18" charset="0"/>
              </a:rPr>
              <a:t>direct application for </a:t>
            </a:r>
          </a:p>
          <a:p>
            <a:r>
              <a:rPr lang="en-US" b="1" dirty="0">
                <a:latin typeface="Times New Roman" panose="02020603050405020304" pitchFamily="18" charset="0"/>
                <a:cs typeface="Times New Roman" panose="02020603050405020304" pitchFamily="18" charset="0"/>
              </a:rPr>
              <a:t>Artemis mission</a:t>
            </a:r>
            <a:endParaRPr lang="cs-CZ" b="1" dirty="0">
              <a:latin typeface="Times New Roman" panose="02020603050405020304" pitchFamily="18" charset="0"/>
              <a:cs typeface="Times New Roman" panose="02020603050405020304" pitchFamily="18" charset="0"/>
            </a:endParaRPr>
          </a:p>
        </p:txBody>
      </p:sp>
      <p:sp>
        <p:nvSpPr>
          <p:cNvPr id="4" name="Ovál 3">
            <a:extLst>
              <a:ext uri="{FF2B5EF4-FFF2-40B4-BE49-F238E27FC236}">
                <a16:creationId xmlns:a16="http://schemas.microsoft.com/office/drawing/2014/main" id="{4F40BA66-08DC-326F-E059-C5CA21AED63B}"/>
              </a:ext>
            </a:extLst>
          </p:cNvPr>
          <p:cNvSpPr/>
          <p:nvPr/>
        </p:nvSpPr>
        <p:spPr>
          <a:xfrm>
            <a:off x="5724128" y="1954423"/>
            <a:ext cx="504056" cy="538473"/>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83604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BC75B076-503B-4257-BF26-9A33BFE9A833}"/>
              </a:ext>
            </a:extLst>
          </p:cNvPr>
          <p:cNvGraphicFramePr>
            <a:graphicFrameLocks noGrp="1"/>
          </p:cNvGraphicFramePr>
          <p:nvPr>
            <p:extLst>
              <p:ext uri="{D42A27DB-BD31-4B8C-83A1-F6EECF244321}">
                <p14:modId xmlns:p14="http://schemas.microsoft.com/office/powerpoint/2010/main" val="2014239512"/>
              </p:ext>
            </p:extLst>
          </p:nvPr>
        </p:nvGraphicFramePr>
        <p:xfrm>
          <a:off x="323528" y="367956"/>
          <a:ext cx="8496944" cy="6483024"/>
        </p:xfrm>
        <a:graphic>
          <a:graphicData uri="http://schemas.openxmlformats.org/drawingml/2006/table">
            <a:tbl>
              <a:tblPr firstRow="1" firstCol="1" bandRow="1">
                <a:tableStyleId>{5C22544A-7EE6-4342-B048-85BDC9FD1C3A}</a:tableStyleId>
              </a:tblPr>
              <a:tblGrid>
                <a:gridCol w="1368152">
                  <a:extLst>
                    <a:ext uri="{9D8B030D-6E8A-4147-A177-3AD203B41FA5}">
                      <a16:colId xmlns:a16="http://schemas.microsoft.com/office/drawing/2014/main" val="1409377362"/>
                    </a:ext>
                  </a:extLst>
                </a:gridCol>
                <a:gridCol w="7128792">
                  <a:extLst>
                    <a:ext uri="{9D8B030D-6E8A-4147-A177-3AD203B41FA5}">
                      <a16:colId xmlns:a16="http://schemas.microsoft.com/office/drawing/2014/main" val="1778820332"/>
                    </a:ext>
                  </a:extLst>
                </a:gridCol>
              </a:tblGrid>
              <a:tr h="536719">
                <a:tc>
                  <a:txBody>
                    <a:bodyPr/>
                    <a:lstStyle/>
                    <a:p>
                      <a:pPr algn="just">
                        <a:lnSpc>
                          <a:spcPct val="150000"/>
                        </a:lnSpc>
                      </a:pPr>
                      <a:r>
                        <a:rPr lang="en-GB" sz="2000" dirty="0">
                          <a:solidFill>
                            <a:srgbClr val="FF0000"/>
                          </a:solidFill>
                          <a:effectLst/>
                          <a:latin typeface="Times New Roman" panose="02020603050405020304" pitchFamily="18" charset="0"/>
                          <a:cs typeface="Times New Roman" panose="02020603050405020304" pitchFamily="18" charset="0"/>
                        </a:rPr>
                        <a:t>Gravity aspect</a:t>
                      </a:r>
                      <a:endParaRPr lang="cs-CZ" sz="20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50000"/>
                        </a:lnSpc>
                      </a:pPr>
                      <a:r>
                        <a:rPr lang="en-GB" sz="2000" dirty="0">
                          <a:solidFill>
                            <a:srgbClr val="FF0000"/>
                          </a:solidFill>
                          <a:effectLst/>
                          <a:latin typeface="Times New Roman" panose="02020603050405020304" pitchFamily="18" charset="0"/>
                          <a:cs typeface="Times New Roman" panose="02020603050405020304" pitchFamily="18" charset="0"/>
                        </a:rPr>
                        <a:t>Explanation</a:t>
                      </a:r>
                      <a:endParaRPr lang="cs-CZ" sz="20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035127829"/>
                  </a:ext>
                </a:extLst>
              </a:tr>
              <a:tr h="450694">
                <a:tc>
                  <a:txBody>
                    <a:bodyPr/>
                    <a:lstStyle/>
                    <a:p>
                      <a:pPr algn="just">
                        <a:lnSpc>
                          <a:spcPct val="150000"/>
                        </a:lnSpc>
                      </a:pPr>
                      <a:r>
                        <a:rPr lang="en-GB" sz="2000" b="1" i="1" dirty="0">
                          <a:solidFill>
                            <a:schemeClr val="tx1"/>
                          </a:solidFill>
                          <a:effectLst/>
                          <a:latin typeface="Times New Roman" panose="02020603050405020304" pitchFamily="18" charset="0"/>
                          <a:cs typeface="Times New Roman" panose="02020603050405020304" pitchFamily="18" charset="0"/>
                        </a:rPr>
                        <a:t>T</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50000"/>
                        </a:lnSpc>
                      </a:pPr>
                      <a:r>
                        <a:rPr lang="en-GB" sz="2000" b="1" dirty="0">
                          <a:effectLst/>
                          <a:latin typeface="Times New Roman" panose="02020603050405020304" pitchFamily="18" charset="0"/>
                          <a:cs typeface="Times New Roman" panose="02020603050405020304" pitchFamily="18" charset="0"/>
                        </a:rPr>
                        <a:t>Disturbing static gravitational potential</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1937580"/>
                  </a:ext>
                </a:extLst>
              </a:tr>
              <a:tr h="450694">
                <a:tc>
                  <a:txBody>
                    <a:bodyPr/>
                    <a:lstStyle/>
                    <a:p>
                      <a:pPr algn="just">
                        <a:lnSpc>
                          <a:spcPct val="150000"/>
                        </a:lnSpc>
                      </a:pPr>
                      <a:r>
                        <a:rPr lang="en-GB" sz="2000" b="1" i="0" dirty="0" err="1">
                          <a:solidFill>
                            <a:schemeClr val="tx1"/>
                          </a:solidFill>
                          <a:effectLst/>
                          <a:latin typeface="Times New Roman" panose="02020603050405020304" pitchFamily="18" charset="0"/>
                          <a:cs typeface="Times New Roman" panose="02020603050405020304" pitchFamily="18" charset="0"/>
                        </a:rPr>
                        <a:t>Δ</a:t>
                      </a:r>
                      <a:r>
                        <a:rPr lang="en-GB" sz="2000" b="1" i="1" dirty="0" err="1">
                          <a:solidFill>
                            <a:schemeClr val="tx1"/>
                          </a:solidFill>
                          <a:effectLst/>
                          <a:latin typeface="Times New Roman" panose="02020603050405020304" pitchFamily="18" charset="0"/>
                          <a:cs typeface="Times New Roman" panose="02020603050405020304" pitchFamily="18" charset="0"/>
                        </a:rPr>
                        <a:t>g</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50000"/>
                        </a:lnSpc>
                      </a:pPr>
                      <a:r>
                        <a:rPr lang="en-GB" sz="2000" b="1" dirty="0">
                          <a:effectLst/>
                          <a:latin typeface="Times New Roman" panose="02020603050405020304" pitchFamily="18" charset="0"/>
                          <a:cs typeface="Times New Roman" panose="02020603050405020304" pitchFamily="18" charset="0"/>
                        </a:rPr>
                        <a:t>Gravity anomaly or perturbation (various versions)</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69124505"/>
                  </a:ext>
                </a:extLst>
              </a:tr>
              <a:tr h="687284">
                <a:tc>
                  <a:txBody>
                    <a:bodyPr/>
                    <a:lstStyle/>
                    <a:p>
                      <a:pPr algn="just">
                        <a:lnSpc>
                          <a:spcPct val="150000"/>
                        </a:lnSpc>
                      </a:pPr>
                      <a:r>
                        <a:rPr lang="en-GB" sz="2000" b="1" i="0" dirty="0">
                          <a:solidFill>
                            <a:schemeClr val="tx1"/>
                          </a:solidFill>
                          <a:effectLst/>
                          <a:latin typeface="Times New Roman" panose="02020603050405020304" pitchFamily="18" charset="0"/>
                          <a:cs typeface="Times New Roman" panose="02020603050405020304" pitchFamily="18" charset="0"/>
                        </a:rPr>
                        <a:t>Γ</a:t>
                      </a:r>
                      <a:endParaRPr lang="cs-CZ" sz="2000" b="1" i="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50000"/>
                        </a:lnSpc>
                      </a:pPr>
                      <a:r>
                        <a:rPr lang="en-GB" sz="2000" b="1" dirty="0" err="1">
                          <a:effectLst/>
                          <a:latin typeface="Times New Roman" panose="02020603050405020304" pitchFamily="18" charset="0"/>
                          <a:cs typeface="Times New Roman" panose="02020603050405020304" pitchFamily="18" charset="0"/>
                        </a:rPr>
                        <a:t>Marussi</a:t>
                      </a:r>
                      <a:r>
                        <a:rPr lang="en-GB" sz="2000" b="1" dirty="0">
                          <a:effectLst/>
                          <a:latin typeface="Times New Roman" panose="02020603050405020304" pitchFamily="18" charset="0"/>
                          <a:cs typeface="Times New Roman" panose="02020603050405020304" pitchFamily="18" charset="0"/>
                        </a:rPr>
                        <a:t> tensor (just 5 independent second derivatives of </a:t>
                      </a:r>
                      <a:r>
                        <a:rPr lang="en-GB" sz="2000" b="1" i="1" dirty="0">
                          <a:effectLst/>
                          <a:latin typeface="Times New Roman" panose="02020603050405020304" pitchFamily="18" charset="0"/>
                          <a:cs typeface="Times New Roman" panose="02020603050405020304" pitchFamily="18" charset="0"/>
                        </a:rPr>
                        <a:t>T</a:t>
                      </a:r>
                      <a:r>
                        <a:rPr lang="en-GB" sz="2000" b="1" dirty="0">
                          <a:effectLst/>
                          <a:latin typeface="Times New Roman" panose="02020603050405020304" pitchFamily="18" charset="0"/>
                          <a:cs typeface="Times New Roman" panose="02020603050405020304" pitchFamily="18" charset="0"/>
                        </a:rPr>
                        <a:t>)</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681323297"/>
                  </a:ext>
                </a:extLst>
              </a:tr>
              <a:tr h="792088">
                <a:tc>
                  <a:txBody>
                    <a:bodyPr/>
                    <a:lstStyle/>
                    <a:p>
                      <a:pPr algn="just">
                        <a:lnSpc>
                          <a:spcPct val="150000"/>
                        </a:lnSpc>
                      </a:pPr>
                      <a:r>
                        <a:rPr lang="en-GB" sz="2000" b="1" i="1" dirty="0" err="1">
                          <a:solidFill>
                            <a:schemeClr val="tx1"/>
                          </a:solidFill>
                          <a:effectLst/>
                          <a:latin typeface="Times New Roman" panose="02020603050405020304" pitchFamily="18" charset="0"/>
                          <a:cs typeface="Times New Roman" panose="02020603050405020304" pitchFamily="18" charset="0"/>
                        </a:rPr>
                        <a:t>T</a:t>
                      </a:r>
                      <a:r>
                        <a:rPr lang="en-GB" sz="2000" b="1" i="1" baseline="-25000" dirty="0" err="1">
                          <a:solidFill>
                            <a:schemeClr val="tx1"/>
                          </a:solidFill>
                          <a:effectLst/>
                          <a:latin typeface="Times New Roman" panose="02020603050405020304" pitchFamily="18" charset="0"/>
                          <a:cs typeface="Times New Roman" panose="02020603050405020304" pitchFamily="18" charset="0"/>
                        </a:rPr>
                        <a:t>zz</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2000" b="1" dirty="0">
                          <a:effectLst/>
                          <a:latin typeface="Times New Roman" panose="02020603050405020304" pitchFamily="18" charset="0"/>
                          <a:cs typeface="Times New Roman" panose="02020603050405020304" pitchFamily="18" charset="0"/>
                        </a:rPr>
                        <a:t>Element of the </a:t>
                      </a:r>
                      <a:r>
                        <a:rPr lang="en-GB" sz="2000" b="1" dirty="0" err="1">
                          <a:effectLst/>
                          <a:latin typeface="Times New Roman" panose="02020603050405020304" pitchFamily="18" charset="0"/>
                          <a:cs typeface="Times New Roman" panose="02020603050405020304" pitchFamily="18" charset="0"/>
                        </a:rPr>
                        <a:t>Marussi</a:t>
                      </a:r>
                      <a:r>
                        <a:rPr lang="en-GB" sz="2000" b="1" dirty="0">
                          <a:effectLst/>
                          <a:latin typeface="Times New Roman" panose="02020603050405020304" pitchFamily="18" charset="0"/>
                          <a:cs typeface="Times New Roman" panose="02020603050405020304" pitchFamily="18" charset="0"/>
                        </a:rPr>
                        <a:t> tensor (second derivative of </a:t>
                      </a:r>
                      <a:r>
                        <a:rPr lang="en-GB" sz="2000" b="1" i="1" dirty="0">
                          <a:effectLst/>
                          <a:latin typeface="Times New Roman" panose="02020603050405020304" pitchFamily="18" charset="0"/>
                          <a:cs typeface="Times New Roman" panose="02020603050405020304" pitchFamily="18" charset="0"/>
                        </a:rPr>
                        <a:t>T</a:t>
                      </a:r>
                      <a:r>
                        <a:rPr lang="en-GB" sz="2000" b="1" dirty="0">
                          <a:effectLst/>
                          <a:latin typeface="Times New Roman" panose="02020603050405020304" pitchFamily="18" charset="0"/>
                          <a:cs typeface="Times New Roman" panose="02020603050405020304" pitchFamily="18" charset="0"/>
                        </a:rPr>
                        <a:t> in the radial direction), usually most important</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241557114"/>
                  </a:ext>
                </a:extLst>
              </a:tr>
              <a:tr h="828867">
                <a:tc>
                  <a:txBody>
                    <a:bodyPr/>
                    <a:lstStyle/>
                    <a:p>
                      <a:pPr algn="just">
                        <a:lnSpc>
                          <a:spcPct val="150000"/>
                        </a:lnSpc>
                      </a:pPr>
                      <a:r>
                        <a:rPr lang="en-GB" sz="2000" b="1" i="1" dirty="0" err="1">
                          <a:solidFill>
                            <a:schemeClr val="tx1"/>
                          </a:solidFill>
                          <a:effectLst/>
                          <a:latin typeface="Times New Roman" panose="02020603050405020304" pitchFamily="18" charset="0"/>
                          <a:cs typeface="Times New Roman" panose="02020603050405020304" pitchFamily="18" charset="0"/>
                        </a:rPr>
                        <a:t>I</a:t>
                      </a:r>
                      <a:r>
                        <a:rPr lang="en-GB" sz="2000" b="1" i="1" baseline="-25000" dirty="0" err="1">
                          <a:solidFill>
                            <a:schemeClr val="tx1"/>
                          </a:solidFill>
                          <a:effectLst/>
                          <a:latin typeface="Times New Roman" panose="02020603050405020304" pitchFamily="18" charset="0"/>
                          <a:cs typeface="Times New Roman" panose="02020603050405020304" pitchFamily="18" charset="0"/>
                        </a:rPr>
                        <a:t>j</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2000" b="1" dirty="0">
                          <a:effectLst/>
                          <a:latin typeface="Times New Roman" panose="02020603050405020304" pitchFamily="18" charset="0"/>
                          <a:cs typeface="Times New Roman" panose="02020603050405020304" pitchFamily="18" charset="0"/>
                        </a:rPr>
                        <a:t>3 gravity invariants of the Γ (</a:t>
                      </a:r>
                      <a:r>
                        <a:rPr lang="en-GB" sz="2000" b="1" i="1" dirty="0">
                          <a:effectLst/>
                          <a:latin typeface="Times New Roman" panose="02020603050405020304" pitchFamily="18" charset="0"/>
                          <a:cs typeface="Times New Roman" panose="02020603050405020304" pitchFamily="18" charset="0"/>
                        </a:rPr>
                        <a:t>I</a:t>
                      </a:r>
                      <a:r>
                        <a:rPr lang="en-GB" sz="2000" b="1" i="1" baseline="-25000" dirty="0">
                          <a:effectLst/>
                          <a:latin typeface="Times New Roman" panose="02020603050405020304" pitchFamily="18" charset="0"/>
                          <a:cs typeface="Times New Roman" panose="02020603050405020304" pitchFamily="18" charset="0"/>
                        </a:rPr>
                        <a:t>0</a:t>
                      </a:r>
                      <a:r>
                        <a:rPr lang="en-GB" sz="2000" b="1" i="1" dirty="0">
                          <a:effectLst/>
                          <a:latin typeface="Times New Roman" panose="02020603050405020304" pitchFamily="18" charset="0"/>
                          <a:cs typeface="Times New Roman" panose="02020603050405020304" pitchFamily="18" charset="0"/>
                        </a:rPr>
                        <a:t>, I</a:t>
                      </a:r>
                      <a:r>
                        <a:rPr lang="en-GB" sz="2000" b="1" i="1" baseline="-25000" dirty="0">
                          <a:effectLst/>
                          <a:latin typeface="Times New Roman" panose="02020603050405020304" pitchFamily="18" charset="0"/>
                          <a:cs typeface="Times New Roman" panose="02020603050405020304" pitchFamily="18" charset="0"/>
                        </a:rPr>
                        <a:t>1</a:t>
                      </a:r>
                      <a:r>
                        <a:rPr lang="en-GB" sz="2000" b="1" i="1" dirty="0">
                          <a:effectLst/>
                          <a:latin typeface="Times New Roman" panose="02020603050405020304" pitchFamily="18" charset="0"/>
                          <a:cs typeface="Times New Roman" panose="02020603050405020304" pitchFamily="18" charset="0"/>
                        </a:rPr>
                        <a:t>, I</a:t>
                      </a:r>
                      <a:r>
                        <a:rPr lang="en-GB" sz="2000" b="1" i="1" baseline="-25000" dirty="0">
                          <a:effectLst/>
                          <a:latin typeface="Times New Roman" panose="02020603050405020304" pitchFamily="18" charset="0"/>
                          <a:cs typeface="Times New Roman" panose="02020603050405020304" pitchFamily="18" charset="0"/>
                        </a:rPr>
                        <a:t>2</a:t>
                      </a:r>
                      <a:r>
                        <a:rPr lang="en-GB" sz="2000" b="1" dirty="0">
                          <a:effectLst/>
                          <a:latin typeface="Times New Roman" panose="02020603050405020304" pitchFamily="18" charset="0"/>
                          <a:cs typeface="Times New Roman" panose="02020603050405020304" pitchFamily="18" charset="0"/>
                        </a:rPr>
                        <a:t>); preserved under any coordinate rotation</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33032764"/>
                  </a:ext>
                </a:extLst>
              </a:tr>
              <a:tr h="617323">
                <a:tc>
                  <a:txBody>
                    <a:bodyPr/>
                    <a:lstStyle/>
                    <a:p>
                      <a:pPr algn="just">
                        <a:lnSpc>
                          <a:spcPct val="150000"/>
                        </a:lnSpc>
                      </a:pPr>
                      <a:r>
                        <a:rPr lang="en-GB" sz="2000" b="1" i="1" dirty="0">
                          <a:solidFill>
                            <a:schemeClr val="tx1"/>
                          </a:solidFill>
                          <a:effectLst/>
                          <a:latin typeface="Times New Roman" panose="02020603050405020304" pitchFamily="18" charset="0"/>
                          <a:cs typeface="Times New Roman" panose="02020603050405020304" pitchFamily="18" charset="0"/>
                        </a:rPr>
                        <a:t>I</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2000" b="1" dirty="0">
                          <a:effectLst/>
                          <a:latin typeface="Times New Roman" panose="02020603050405020304" pitchFamily="18" charset="0"/>
                          <a:cs typeface="Times New Roman" panose="02020603050405020304" pitchFamily="18" charset="0"/>
                        </a:rPr>
                        <a:t>a ratio of </a:t>
                      </a:r>
                      <a:r>
                        <a:rPr lang="en-GB" sz="2000" b="1" i="1" dirty="0">
                          <a:effectLst/>
                          <a:latin typeface="Times New Roman" panose="02020603050405020304" pitchFamily="18" charset="0"/>
                          <a:cs typeface="Times New Roman" panose="02020603050405020304" pitchFamily="18" charset="0"/>
                        </a:rPr>
                        <a:t>I</a:t>
                      </a:r>
                      <a:r>
                        <a:rPr lang="en-GB" sz="2000" b="1" i="1" baseline="-25000" dirty="0">
                          <a:effectLst/>
                          <a:latin typeface="Times New Roman" panose="02020603050405020304" pitchFamily="18" charset="0"/>
                          <a:cs typeface="Times New Roman" panose="02020603050405020304" pitchFamily="18" charset="0"/>
                        </a:rPr>
                        <a:t>1</a:t>
                      </a:r>
                      <a:r>
                        <a:rPr lang="en-GB" sz="2000" b="1" i="1" dirty="0">
                          <a:effectLst/>
                          <a:latin typeface="Times New Roman" panose="02020603050405020304" pitchFamily="18" charset="0"/>
                          <a:cs typeface="Times New Roman" panose="02020603050405020304" pitchFamily="18" charset="0"/>
                        </a:rPr>
                        <a:t>, I</a:t>
                      </a:r>
                      <a:r>
                        <a:rPr lang="en-GB" sz="2000" b="1" i="1" baseline="-25000" dirty="0">
                          <a:effectLst/>
                          <a:latin typeface="Times New Roman" panose="02020603050405020304" pitchFamily="18" charset="0"/>
                          <a:cs typeface="Times New Roman" panose="02020603050405020304" pitchFamily="18" charset="0"/>
                        </a:rPr>
                        <a:t>2</a:t>
                      </a:r>
                      <a:r>
                        <a:rPr lang="en-GB" sz="2000" b="1" dirty="0">
                          <a:effectLst/>
                          <a:latin typeface="Times New Roman" panose="02020603050405020304" pitchFamily="18" charset="0"/>
                          <a:cs typeface="Times New Roman" panose="02020603050405020304" pitchFamily="18" charset="0"/>
                        </a:rPr>
                        <a:t>; when </a:t>
                      </a:r>
                      <a:r>
                        <a:rPr lang="en-GB" sz="2000" b="1" i="1" dirty="0">
                          <a:effectLst/>
                          <a:latin typeface="Times New Roman" panose="02020603050405020304" pitchFamily="18" charset="0"/>
                          <a:cs typeface="Times New Roman" panose="02020603050405020304" pitchFamily="18" charset="0"/>
                        </a:rPr>
                        <a:t>I</a:t>
                      </a:r>
                      <a:r>
                        <a:rPr lang="en-GB" sz="2000" b="1" dirty="0">
                          <a:effectLst/>
                          <a:latin typeface="Times New Roman" panose="02020603050405020304" pitchFamily="18" charset="0"/>
                          <a:cs typeface="Times New Roman" panose="02020603050405020304" pitchFamily="18" charset="0"/>
                        </a:rPr>
                        <a:t>~0, the causative body is ~2D; when </a:t>
                      </a:r>
                      <a:r>
                        <a:rPr lang="en-GB" sz="2000" b="1" i="1" dirty="0">
                          <a:effectLst/>
                          <a:latin typeface="Times New Roman" panose="02020603050405020304" pitchFamily="18" charset="0"/>
                          <a:cs typeface="Times New Roman" panose="02020603050405020304" pitchFamily="18" charset="0"/>
                        </a:rPr>
                        <a:t>I</a:t>
                      </a:r>
                      <a:r>
                        <a:rPr lang="en-GB" sz="2000" b="1" dirty="0">
                          <a:effectLst/>
                          <a:latin typeface="Times New Roman" panose="02020603050405020304" pitchFamily="18" charset="0"/>
                          <a:cs typeface="Times New Roman" panose="02020603050405020304" pitchFamily="18" charset="0"/>
                        </a:rPr>
                        <a:t> →1, causative body is 3D</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845870453"/>
                  </a:ext>
                </a:extLst>
              </a:tr>
              <a:tr h="870490">
                <a:tc>
                  <a:txBody>
                    <a:bodyPr/>
                    <a:lstStyle/>
                    <a:p>
                      <a:pPr algn="just">
                        <a:lnSpc>
                          <a:spcPct val="150000"/>
                        </a:lnSpc>
                      </a:pPr>
                      <a:r>
                        <a:rPr lang="en-GB" sz="2000" b="1" i="1" dirty="0">
                          <a:solidFill>
                            <a:schemeClr val="tx1"/>
                          </a:solidFill>
                          <a:effectLst/>
                          <a:latin typeface="Times New Roman" panose="02020603050405020304" pitchFamily="18" charset="0"/>
                          <a:cs typeface="Times New Roman" panose="02020603050405020304" pitchFamily="18" charset="0"/>
                        </a:rPr>
                        <a:t>θ</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50000"/>
                        </a:lnSpc>
                      </a:pPr>
                      <a:r>
                        <a:rPr lang="en-GB" sz="2000" b="1" dirty="0">
                          <a:effectLst/>
                          <a:latin typeface="Times New Roman" panose="02020603050405020304" pitchFamily="18" charset="0"/>
                          <a:cs typeface="Times New Roman" panose="02020603050405020304" pitchFamily="18" charset="0"/>
                        </a:rPr>
                        <a:t>Strike angle is the main direction of Γ, under certain conditions</a:t>
                      </a:r>
                    </a:p>
                    <a:p>
                      <a:pPr algn="just">
                        <a:lnSpc>
                          <a:spcPct val="150000"/>
                        </a:lnSpc>
                      </a:pP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31203983"/>
                  </a:ext>
                </a:extLst>
              </a:tr>
              <a:tr h="925984">
                <a:tc>
                  <a:txBody>
                    <a:bodyPr/>
                    <a:lstStyle/>
                    <a:p>
                      <a:pPr algn="just">
                        <a:lnSpc>
                          <a:spcPct val="150000"/>
                        </a:lnSpc>
                      </a:pPr>
                      <a:r>
                        <a:rPr lang="en-GB" sz="2000" b="1" i="1" dirty="0" err="1">
                          <a:solidFill>
                            <a:schemeClr val="tx1"/>
                          </a:solidFill>
                          <a:effectLst/>
                          <a:latin typeface="Times New Roman" panose="02020603050405020304" pitchFamily="18" charset="0"/>
                          <a:cs typeface="Times New Roman" panose="02020603050405020304" pitchFamily="18" charset="0"/>
                        </a:rPr>
                        <a:t>vd</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2000" b="1" dirty="0">
                          <a:effectLst/>
                          <a:latin typeface="Times New Roman" panose="02020603050405020304" pitchFamily="18" charset="0"/>
                          <a:cs typeface="Times New Roman" panose="02020603050405020304" pitchFamily="18" charset="0"/>
                        </a:rPr>
                        <a:t>Virtual deformation based on horizontal derivatives of </a:t>
                      </a:r>
                      <a:r>
                        <a:rPr lang="en-GB" sz="2000" b="1" i="1" dirty="0">
                          <a:effectLst/>
                          <a:latin typeface="Times New Roman" panose="02020603050405020304" pitchFamily="18" charset="0"/>
                          <a:cs typeface="Times New Roman" panose="02020603050405020304" pitchFamily="18" charset="0"/>
                        </a:rPr>
                        <a:t>T</a:t>
                      </a:r>
                      <a:r>
                        <a:rPr lang="en-GB" sz="2000" b="1" dirty="0">
                          <a:effectLst/>
                          <a:latin typeface="Times New Roman" panose="02020603050405020304" pitchFamily="18" charset="0"/>
                          <a:cs typeface="Times New Roman" panose="02020603050405020304" pitchFamily="18" charset="0"/>
                        </a:rPr>
                        <a:t> in latitudinal and longitudinal directions, expressing dilatation and pure sheer (compression)</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66206649"/>
                  </a:ext>
                </a:extLst>
              </a:tr>
            </a:tbl>
          </a:graphicData>
        </a:graphic>
      </p:graphicFrame>
      <p:sp>
        <p:nvSpPr>
          <p:cNvPr id="3" name="TextovéPole 2">
            <a:extLst>
              <a:ext uri="{FF2B5EF4-FFF2-40B4-BE49-F238E27FC236}">
                <a16:creationId xmlns:a16="http://schemas.microsoft.com/office/drawing/2014/main" id="{82E3554A-1CC6-4603-8465-BAACB482422A}"/>
              </a:ext>
            </a:extLst>
          </p:cNvPr>
          <p:cNvSpPr txBox="1"/>
          <p:nvPr/>
        </p:nvSpPr>
        <p:spPr>
          <a:xfrm>
            <a:off x="3131840" y="7020"/>
            <a:ext cx="359585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Gravitational aspects (descriptors</a:t>
            </a:r>
            <a:r>
              <a:rPr lang="en-US" dirty="0"/>
              <a:t>)</a:t>
            </a:r>
            <a:endParaRPr lang="cs-CZ" dirty="0"/>
          </a:p>
        </p:txBody>
      </p:sp>
    </p:spTree>
    <p:extLst>
      <p:ext uri="{BB962C8B-B14F-4D97-AF65-F5344CB8AC3E}">
        <p14:creationId xmlns:p14="http://schemas.microsoft.com/office/powerpoint/2010/main" val="199944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2_conv">
            <a:extLst>
              <a:ext uri="{FF2B5EF4-FFF2-40B4-BE49-F238E27FC236}">
                <a16:creationId xmlns:a16="http://schemas.microsoft.com/office/drawing/2014/main" id="{846752DD-5274-444A-9B06-5E3B8F7C0A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52014"/>
          <a:stretch>
            <a:fillRect/>
          </a:stretch>
        </p:blipFill>
        <p:spPr bwMode="auto">
          <a:xfrm>
            <a:off x="193425" y="-200608"/>
            <a:ext cx="8936527" cy="410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B90744C3-C005-42EE-822F-74631A9E5238}"/>
              </a:ext>
            </a:extLst>
          </p:cNvPr>
          <p:cNvSpPr/>
          <p:nvPr/>
        </p:nvSpPr>
        <p:spPr>
          <a:xfrm>
            <a:off x="755576" y="3901064"/>
            <a:ext cx="8181447" cy="2927468"/>
          </a:xfrm>
          <a:prstGeom prst="rect">
            <a:avLst/>
          </a:prstGeom>
        </p:spPr>
        <p:txBody>
          <a:bodyPr wrap="square">
            <a:spAutoFit/>
          </a:bodyPr>
          <a:lstStyle/>
          <a:p>
            <a:pPr>
              <a:lnSpc>
                <a:spcPct val="106000"/>
              </a:lnSpc>
              <a:spcAft>
                <a:spcPts val="800"/>
              </a:spcAft>
            </a:pPr>
            <a:r>
              <a:rPr lang="cs-CZ" sz="1600" b="1" dirty="0">
                <a:latin typeface="Times New Roman" panose="02020603050405020304" pitchFamily="18" charset="0"/>
                <a:ea typeface="Calibri" panose="020F0502020204030204" pitchFamily="34" charset="0"/>
                <a:cs typeface="Times New Roman" panose="02020603050405020304" pitchFamily="18" charset="0"/>
              </a:rPr>
              <a:t>Oblast kolem jižního pólu Měsíce</a:t>
            </a:r>
            <a:r>
              <a:rPr lang="cs-CZ" sz="1600" dirty="0">
                <a:latin typeface="Times New Roman" panose="02020603050405020304" pitchFamily="18" charset="0"/>
                <a:ea typeface="Calibri" panose="020F0502020204030204" pitchFamily="34" charset="0"/>
                <a:cs typeface="Times New Roman" panose="02020603050405020304" pitchFamily="18" charset="0"/>
              </a:rPr>
              <a:t>, vlevo úhly napětí (největší učesanost červeně), vpravo druhé radiální derivace poruchového potenciálu (v jednotkách </a:t>
            </a:r>
            <a:r>
              <a:rPr lang="cs-CZ" sz="1600" dirty="0" err="1">
                <a:latin typeface="Times New Roman" panose="02020603050405020304" pitchFamily="18" charset="0"/>
                <a:ea typeface="Calibri" panose="020F0502020204030204" pitchFamily="34" charset="0"/>
                <a:cs typeface="Times New Roman" panose="02020603050405020304" pitchFamily="18" charset="0"/>
              </a:rPr>
              <a:t>Eötvös</a:t>
            </a:r>
            <a:r>
              <a:rPr lang="cs-CZ" sz="1600" dirty="0">
                <a:latin typeface="Times New Roman" panose="02020603050405020304" pitchFamily="18" charset="0"/>
                <a:ea typeface="Calibri" panose="020F0502020204030204" pitchFamily="34" charset="0"/>
                <a:cs typeface="Times New Roman" panose="02020603050405020304" pitchFamily="18" charset="0"/>
              </a:rPr>
              <a:t>) z nejnovějšího modelu gravitačního pole Měsíce z měsíčních družic (lunárních </a:t>
            </a:r>
            <a:r>
              <a:rPr lang="cs-CZ" sz="1600" dirty="0" err="1">
                <a:latin typeface="Times New Roman" panose="02020603050405020304" pitchFamily="18" charset="0"/>
                <a:ea typeface="Calibri" panose="020F0502020204030204" pitchFamily="34" charset="0"/>
                <a:cs typeface="Times New Roman" panose="02020603050405020304" pitchFamily="18" charset="0"/>
              </a:rPr>
              <a:t>orbiterů</a:t>
            </a:r>
            <a:r>
              <a:rPr lang="cs-CZ" sz="1600" dirty="0">
                <a:latin typeface="Times New Roman" panose="02020603050405020304" pitchFamily="18" charset="0"/>
                <a:ea typeface="Calibri" panose="020F0502020204030204" pitchFamily="34" charset="0"/>
                <a:cs typeface="Times New Roman" panose="02020603050405020304" pitchFamily="18" charset="0"/>
              </a:rPr>
              <a:t>), spolu s topografií měsíčního povrchu z laserového altimetru LOLA (vrstevnice).</a:t>
            </a:r>
            <a:r>
              <a:rPr lang="cs-CZ" sz="1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cs-CZ" sz="1600" dirty="0">
                <a:latin typeface="Times New Roman" panose="02020603050405020304" pitchFamily="18" charset="0"/>
                <a:ea typeface="Calibri" panose="020F0502020204030204" pitchFamily="34" charset="0"/>
                <a:cs typeface="Times New Roman" panose="02020603050405020304" pitchFamily="18" charset="0"/>
              </a:rPr>
              <a:t>Tři oblasti označené červeně NSR S1, NSR S3 a NSR S4 s potenciálně na vodu bohatým permafrostem (regolitem) z nezávislých měření. Obrázky J. Kostelecký, G. </a:t>
            </a:r>
            <a:r>
              <a:rPr lang="cs-CZ" sz="1600" dirty="0" err="1">
                <a:latin typeface="Times New Roman" panose="02020603050405020304" pitchFamily="18" charset="0"/>
                <a:ea typeface="Calibri" panose="020F0502020204030204" pitchFamily="34" charset="0"/>
                <a:cs typeface="Times New Roman" panose="02020603050405020304" pitchFamily="18" charset="0"/>
              </a:rPr>
              <a:t>Kletetschka</a:t>
            </a:r>
            <a:r>
              <a:rPr lang="cs-CZ" sz="1600" dirty="0">
                <a:latin typeface="Times New Roman" panose="02020603050405020304" pitchFamily="18" charset="0"/>
                <a:ea typeface="Calibri" panose="020F0502020204030204" pitchFamily="34" charset="0"/>
                <a:cs typeface="Times New Roman" panose="02020603050405020304" pitchFamily="18" charset="0"/>
              </a:rPr>
              <a:t>, K. </a:t>
            </a:r>
            <a:r>
              <a:rPr lang="cs-CZ" sz="1600" dirty="0" err="1">
                <a:latin typeface="Times New Roman" panose="02020603050405020304" pitchFamily="18" charset="0"/>
                <a:ea typeface="Calibri" panose="020F0502020204030204" pitchFamily="34" charset="0"/>
                <a:cs typeface="Times New Roman" panose="02020603050405020304" pitchFamily="18" charset="0"/>
              </a:rPr>
              <a:t>Karimi</a:t>
            </a:r>
            <a:r>
              <a:rPr lang="cs-CZ" sz="1600" dirty="0">
                <a:latin typeface="Times New Roman" panose="02020603050405020304" pitchFamily="18" charset="0"/>
                <a:ea typeface="Calibri" panose="020F0502020204030204" pitchFamily="34" charset="0"/>
                <a:cs typeface="Times New Roman" panose="02020603050405020304" pitchFamily="18" charset="0"/>
              </a:rPr>
              <a:t> z [1]. </a:t>
            </a:r>
          </a:p>
          <a:p>
            <a:pPr>
              <a:lnSpc>
                <a:spcPct val="106000"/>
              </a:lnSpc>
              <a:spcAft>
                <a:spcPts val="800"/>
              </a:spcAft>
            </a:pPr>
            <a:r>
              <a:rPr lang="cs-CZ" sz="1600" b="1" dirty="0">
                <a:latin typeface="Times New Roman" panose="02020603050405020304" pitchFamily="18" charset="0"/>
                <a:ea typeface="Calibri" panose="020F0502020204030204" pitchFamily="34" charset="0"/>
                <a:cs typeface="Times New Roman" panose="02020603050405020304" pitchFamily="18" charset="0"/>
              </a:rPr>
              <a:t>Citace  </a:t>
            </a:r>
            <a:r>
              <a:rPr lang="cs-CZ" sz="1600" dirty="0">
                <a:latin typeface="Times New Roman" panose="02020603050405020304" pitchFamily="18" charset="0"/>
                <a:ea typeface="Calibri" panose="020F0502020204030204" pitchFamily="34" charset="0"/>
                <a:cs typeface="Times New Roman" panose="02020603050405020304" pitchFamily="18" charset="0"/>
              </a:rPr>
              <a:t>[1]</a:t>
            </a:r>
            <a:r>
              <a:rPr lang="cs-CZ" sz="1600" b="1"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Kletetschka</a:t>
            </a:r>
            <a:r>
              <a:rPr lang="cs-CZ" sz="1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G, Klokočník J, </a:t>
            </a:r>
            <a:r>
              <a:rPr lang="cs-CZ" sz="1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Hasson</a:t>
            </a:r>
            <a:r>
              <a:rPr lang="cs-CZ" sz="1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N, Kostelecký J, Bezděk A, </a:t>
            </a:r>
            <a:r>
              <a:rPr lang="cs-CZ" sz="1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Karimi</a:t>
            </a:r>
            <a:r>
              <a:rPr lang="cs-CZ" sz="1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K. </a:t>
            </a:r>
            <a:r>
              <a:rPr lang="cs-CZ" sz="1600" dirty="0">
                <a:latin typeface="Times New Roman" panose="02020603050405020304" pitchFamily="18" charset="0"/>
                <a:ea typeface="Calibri" panose="020F0502020204030204" pitchFamily="34" charset="0"/>
                <a:cs typeface="Times New Roman" panose="02020603050405020304" pitchFamily="18" charset="0"/>
              </a:rPr>
              <a:t>2022, </a:t>
            </a:r>
            <a:r>
              <a:rPr lang="cs-CZ" sz="1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Distribution</a:t>
            </a:r>
            <a:r>
              <a:rPr lang="cs-CZ" sz="1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cs-CZ" sz="1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of</a:t>
            </a:r>
            <a:r>
              <a:rPr lang="cs-CZ" sz="1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cs-CZ" sz="1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water</a:t>
            </a:r>
            <a:r>
              <a:rPr lang="cs-CZ" sz="1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cs-CZ" sz="1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phase</a:t>
            </a:r>
            <a:r>
              <a:rPr lang="cs-CZ" sz="1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cs-CZ" sz="1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near</a:t>
            </a:r>
            <a:r>
              <a:rPr lang="cs-CZ" sz="1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cs-CZ" sz="1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the</a:t>
            </a:r>
            <a:r>
              <a:rPr lang="cs-CZ" sz="1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cs-CZ" sz="1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poles</a:t>
            </a:r>
            <a:r>
              <a:rPr lang="cs-CZ" sz="1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cs-CZ" sz="1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of</a:t>
            </a:r>
            <a:r>
              <a:rPr lang="cs-CZ" sz="1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cs-CZ" sz="1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the</a:t>
            </a:r>
            <a:r>
              <a:rPr lang="cs-CZ" sz="1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cs-CZ" sz="1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Moon</a:t>
            </a:r>
            <a:r>
              <a:rPr lang="cs-CZ" sz="1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cs-CZ" sz="1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from</a:t>
            </a:r>
            <a:r>
              <a:rPr lang="cs-CZ" sz="1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cs-CZ" sz="1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gravity</a:t>
            </a:r>
            <a:r>
              <a:rPr lang="cs-CZ" sz="1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cs-CZ" sz="1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aspects</a:t>
            </a:r>
            <a:r>
              <a:rPr lang="cs-CZ" sz="1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cs-CZ" sz="1600"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Scientific</a:t>
            </a:r>
            <a:r>
              <a:rPr lang="cs-CZ" sz="16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cs-CZ" sz="1600" i="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Reports</a:t>
            </a:r>
            <a:r>
              <a:rPr lang="cs-CZ" sz="16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cs-CZ" sz="1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a:t>
            </a:r>
            <a:r>
              <a:rPr lang="cs-CZ" sz="1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Springer-Nature</a:t>
            </a:r>
            <a:r>
              <a:rPr lang="cs-CZ" sz="1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a:t>
            </a:r>
            <a:r>
              <a:rPr lang="cs-CZ" sz="16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a:t>
            </a:r>
            <a:r>
              <a:rPr lang="cs-CZ" sz="1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Mar</a:t>
            </a:r>
            <a:r>
              <a:rPr lang="cs-CZ" sz="1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 16;12(1): 4501;</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doi</a:t>
            </a:r>
            <a:r>
              <a:rPr lang="cs-CZ" sz="1600" dirty="0">
                <a:latin typeface="Times New Roman" panose="02020603050405020304" pitchFamily="18" charset="0"/>
                <a:ea typeface="Calibri" panose="020F0502020204030204" pitchFamily="34" charset="0"/>
                <a:cs typeface="Times New Roman" panose="02020603050405020304" pitchFamily="18" charset="0"/>
              </a:rPr>
              <a:t>: 10.1038/s41598-022-08305-x.</a:t>
            </a:r>
          </a:p>
          <a:p>
            <a:pPr>
              <a:lnSpc>
                <a:spcPct val="106000"/>
              </a:lnSpc>
              <a:spcAft>
                <a:spcPts val="800"/>
              </a:spcAft>
            </a:pPr>
            <a:r>
              <a:rPr lang="cs-CZ" sz="1600" b="1" dirty="0">
                <a:latin typeface="Times New Roman" panose="02020603050405020304" pitchFamily="18" charset="0"/>
                <a:ea typeface="Calibri" panose="020F0502020204030204" pitchFamily="34" charset="0"/>
                <a:cs typeface="Times New Roman" panose="02020603050405020304" pitchFamily="18" charset="0"/>
              </a:rPr>
              <a:t>Více </a:t>
            </a:r>
            <a:r>
              <a:rPr lang="cs-CZ" sz="1600" b="1" dirty="0" err="1">
                <a:latin typeface="Times New Roman" panose="02020603050405020304" pitchFamily="18" charset="0"/>
                <a:ea typeface="Calibri" panose="020F0502020204030204" pitchFamily="34" charset="0"/>
                <a:cs typeface="Times New Roman" panose="02020603050405020304" pitchFamily="18" charset="0"/>
              </a:rPr>
              <a:t>info</a:t>
            </a:r>
            <a:r>
              <a:rPr lang="cs-CZ" sz="1600" b="1" dirty="0">
                <a:latin typeface="Times New Roman" panose="02020603050405020304" pitchFamily="18" charset="0"/>
                <a:ea typeface="Calibri" panose="020F0502020204030204" pitchFamily="34" charset="0"/>
                <a:cs typeface="Times New Roman" panose="02020603050405020304" pitchFamily="18" charset="0"/>
              </a:rPr>
              <a:t> o našich </a:t>
            </a:r>
            <a:r>
              <a:rPr lang="cs-CZ" sz="1600" b="1" dirty="0" err="1">
                <a:latin typeface="Times New Roman" panose="02020603050405020304" pitchFamily="18" charset="0"/>
                <a:ea typeface="Calibri" panose="020F0502020204030204" pitchFamily="34" charset="0"/>
                <a:cs typeface="Times New Roman" panose="02020603050405020304" pitchFamily="18" charset="0"/>
              </a:rPr>
              <a:t>pracech</a:t>
            </a:r>
            <a:r>
              <a:rPr lang="cs-CZ" sz="1600" b="1" dirty="0">
                <a:latin typeface="Times New Roman" panose="02020603050405020304" pitchFamily="18" charset="0"/>
                <a:ea typeface="Calibri" panose="020F0502020204030204" pitchFamily="34" charset="0"/>
                <a:cs typeface="Times New Roman" panose="02020603050405020304" pitchFamily="18" charset="0"/>
              </a:rPr>
              <a:t> tohoto typu na  </a:t>
            </a:r>
            <a:r>
              <a:rPr lang="cs-CZ" sz="1600"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hlinkClick r:id="rId4"/>
              </a:rPr>
              <a:t>www.asu.cas.cz~/</a:t>
            </a:r>
            <a:r>
              <a:rPr lang="cs-CZ" sz="1600" u="sng"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hlinkClick r:id="rId4"/>
              </a:rPr>
              <a:t>jklokocn</a:t>
            </a:r>
            <a:r>
              <a:rPr lang="cs-CZ" sz="1600" dirty="0">
                <a:latin typeface="Times New Roman" panose="02020603050405020304" pitchFamily="18" charset="0"/>
                <a:ea typeface="Calibri" panose="020F0502020204030204" pitchFamily="34" charset="0"/>
                <a:cs typeface="Times New Roman" panose="02020603050405020304" pitchFamily="18" charset="0"/>
              </a:rPr>
              <a:t>.</a:t>
            </a:r>
            <a:endParaRPr lang="cs-CZ"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4246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05984E-E319-B795-828E-F7F04B0DE7FD}"/>
              </a:ext>
            </a:extLst>
          </p:cNvPr>
          <p:cNvSpPr>
            <a:spLocks noGrp="1"/>
          </p:cNvSpPr>
          <p:nvPr>
            <p:ph type="ctrTitle"/>
          </p:nvPr>
        </p:nvSpPr>
        <p:spPr/>
        <p:txBody>
          <a:bodyPr/>
          <a:lstStyle/>
          <a:p>
            <a:endParaRPr lang="cs-CZ" dirty="0"/>
          </a:p>
        </p:txBody>
      </p:sp>
      <p:sp>
        <p:nvSpPr>
          <p:cNvPr id="3" name="Podnadpis 2">
            <a:extLst>
              <a:ext uri="{FF2B5EF4-FFF2-40B4-BE49-F238E27FC236}">
                <a16:creationId xmlns:a16="http://schemas.microsoft.com/office/drawing/2014/main" id="{2DBD3BC9-978F-1F6F-D3D3-164076BDA868}"/>
              </a:ext>
            </a:extLst>
          </p:cNvPr>
          <p:cNvSpPr>
            <a:spLocks noGrp="1"/>
          </p:cNvSpPr>
          <p:nvPr>
            <p:ph type="subTitle" idx="1"/>
          </p:nvPr>
        </p:nvSpPr>
        <p:spPr/>
        <p:txBody>
          <a:bodyPr/>
          <a:lstStyle/>
          <a:p>
            <a:endParaRPr lang="cs-CZ" dirty="0"/>
          </a:p>
        </p:txBody>
      </p:sp>
      <p:pic>
        <p:nvPicPr>
          <p:cNvPr id="45" name="Obrázek 44" descr="Book cover">
            <a:extLst>
              <a:ext uri="{FF2B5EF4-FFF2-40B4-BE49-F238E27FC236}">
                <a16:creationId xmlns:a16="http://schemas.microsoft.com/office/drawing/2014/main" id="{7E703E79-0402-B72A-50BE-747E605BA4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5367" y="403639"/>
            <a:ext cx="4032448" cy="6050722"/>
          </a:xfrm>
          <a:prstGeom prst="rect">
            <a:avLst/>
          </a:prstGeom>
          <a:noFill/>
          <a:ln>
            <a:noFill/>
          </a:ln>
        </p:spPr>
      </p:pic>
      <p:sp>
        <p:nvSpPr>
          <p:cNvPr id="46" name="Rectangle 2">
            <a:extLst>
              <a:ext uri="{FF2B5EF4-FFF2-40B4-BE49-F238E27FC236}">
                <a16:creationId xmlns:a16="http://schemas.microsoft.com/office/drawing/2014/main" id="{811D1EB4-7446-E792-429B-6A616E7DE50F}"/>
              </a:ext>
            </a:extLst>
          </p:cNvPr>
          <p:cNvSpPr>
            <a:spLocks noChangeArrowheads="1"/>
          </p:cNvSpPr>
          <p:nvPr/>
        </p:nvSpPr>
        <p:spPr bwMode="auto">
          <a:xfrm>
            <a:off x="4788024" y="5362717"/>
            <a:ext cx="5184576"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76176"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300" b="0" i="0" u="none" strike="noStrike" cap="none" normalizeH="0" baseline="0" dirty="0">
                <a:ln>
                  <a:noFill/>
                </a:ln>
                <a:solidFill>
                  <a:srgbClr val="6F6F6F"/>
                </a:solidFill>
                <a:effectLst/>
                <a:latin typeface="Segoe UI" panose="020B0502040204020203" pitchFamily="34" charset="0"/>
                <a:ea typeface="Times New Roman" panose="02020603050405020304" pitchFamily="18" charset="0"/>
                <a:cs typeface="Segoe UI" panose="020B0502040204020203" pitchFamily="34" charset="0"/>
              </a:rPr>
              <a:t>       </a:t>
            </a:r>
            <a:endParaRPr kumimoji="0" lang="en-US" altLang="cs-CZ" sz="1300" b="0" i="0" u="none" strike="noStrike" cap="none" normalizeH="0" baseline="0" dirty="0">
              <a:ln>
                <a:noFill/>
              </a:ln>
              <a:solidFill>
                <a:srgbClr val="6F6F6F"/>
              </a:solidFill>
              <a:effectLst/>
              <a:latin typeface="Segoe UI" panose="020B0502040204020203" pitchFamily="34" charset="0"/>
              <a:ea typeface="Times New Roman" panose="02020603050405020304" pitchFamily="18"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cs-CZ" sz="1300" dirty="0">
              <a:solidFill>
                <a:srgbClr val="6F6F6F"/>
              </a:solidFill>
              <a:latin typeface="Segoe UI" panose="020B0502040204020203" pitchFamily="34" charset="0"/>
              <a:ea typeface="Times New Roman" panose="02020603050405020304" pitchFamily="18"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6F6F6F"/>
                </a:solidFill>
                <a:effectLst/>
                <a:latin typeface="+mj-lt"/>
                <a:ea typeface="Times New Roman" panose="02020603050405020304" pitchFamily="18" charset="0"/>
                <a:cs typeface="Segoe UI" panose="020B0502040204020203" pitchFamily="34" charset="0"/>
              </a:rPr>
              <a:t>   </a:t>
            </a:r>
            <a:r>
              <a:rPr kumimoji="0" lang="cs-CZ" altLang="cs-CZ" sz="1600" b="0" i="0" u="none" strike="noStrike" cap="none" normalizeH="0" baseline="0" dirty="0">
                <a:ln>
                  <a:noFill/>
                </a:ln>
                <a:solidFill>
                  <a:srgbClr val="000000"/>
                </a:solidFill>
                <a:effectLst/>
                <a:latin typeface="+mj-lt"/>
                <a:ea typeface="Times New Roman" panose="02020603050405020304" pitchFamily="18" charset="0"/>
                <a:hlinkClick r:id="rId4"/>
              </a:rPr>
              <a:t>https://doi.org/10.1007/978-3-031-08867-4</a:t>
            </a:r>
            <a:endParaRPr kumimoji="0" lang="cs-CZ" altLang="cs-CZ" sz="16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pic>
        <p:nvPicPr>
          <p:cNvPr id="1025" name="Obrázek 8" descr="SpringerLink">
            <a:hlinkClick r:id="rId5" tooltip="&quot;Go to homepage&quot;"/>
            <a:extLst>
              <a:ext uri="{FF2B5EF4-FFF2-40B4-BE49-F238E27FC236}">
                <a16:creationId xmlns:a16="http://schemas.microsoft.com/office/drawing/2014/main" id="{482B9BB0-4E10-F01A-868F-44C3736B1E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312" y="6130659"/>
            <a:ext cx="1409700" cy="28892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3">
            <a:extLst>
              <a:ext uri="{FF2B5EF4-FFF2-40B4-BE49-F238E27FC236}">
                <a16:creationId xmlns:a16="http://schemas.microsoft.com/office/drawing/2014/main" id="{D949F658-7218-035E-DE2E-219472C9E11B}"/>
              </a:ext>
            </a:extLst>
          </p:cNvPr>
          <p:cNvSpPr>
            <a:spLocks noChangeArrowheads="1"/>
          </p:cNvSpPr>
          <p:nvPr/>
        </p:nvSpPr>
        <p:spPr bwMode="auto">
          <a:xfrm>
            <a:off x="148281" y="2204864"/>
            <a:ext cx="9144000" cy="0"/>
          </a:xfrm>
          <a:prstGeom prst="rect">
            <a:avLst/>
          </a:prstGeom>
          <a:solidFill>
            <a:srgbClr val="FCFCF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dirty="0"/>
          </a:p>
        </p:txBody>
      </p:sp>
    </p:spTree>
    <p:extLst>
      <p:ext uri="{BB962C8B-B14F-4D97-AF65-F5344CB8AC3E}">
        <p14:creationId xmlns:p14="http://schemas.microsoft.com/office/powerpoint/2010/main" val="1168949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A5D9F9-6515-47D9-98D0-AA3804201375}"/>
              </a:ext>
            </a:extLst>
          </p:cNvPr>
          <p:cNvSpPr>
            <a:spLocks noGrp="1"/>
          </p:cNvSpPr>
          <p:nvPr>
            <p:ph type="ctrTitle"/>
          </p:nvPr>
        </p:nvSpPr>
        <p:spPr/>
        <p:txBody>
          <a:bodyPr/>
          <a:lstStyle/>
          <a:p>
            <a:endParaRPr lang="cs-CZ" dirty="0"/>
          </a:p>
        </p:txBody>
      </p:sp>
      <p:sp>
        <p:nvSpPr>
          <p:cNvPr id="3" name="Podnadpis 2">
            <a:extLst>
              <a:ext uri="{FF2B5EF4-FFF2-40B4-BE49-F238E27FC236}">
                <a16:creationId xmlns:a16="http://schemas.microsoft.com/office/drawing/2014/main" id="{10A14FAF-C4F1-4B9E-87E8-065779F9199F}"/>
              </a:ext>
            </a:extLst>
          </p:cNvPr>
          <p:cNvSpPr>
            <a:spLocks noGrp="1"/>
          </p:cNvSpPr>
          <p:nvPr>
            <p:ph type="subTitle" idx="1"/>
          </p:nvPr>
        </p:nvSpPr>
        <p:spPr/>
        <p:txBody>
          <a:bodyPr/>
          <a:lstStyle/>
          <a:p>
            <a:endParaRPr lang="cs-CZ"/>
          </a:p>
        </p:txBody>
      </p:sp>
      <p:pic>
        <p:nvPicPr>
          <p:cNvPr id="5" name="Obrázek 4">
            <a:extLst>
              <a:ext uri="{FF2B5EF4-FFF2-40B4-BE49-F238E27FC236}">
                <a16:creationId xmlns:a16="http://schemas.microsoft.com/office/drawing/2014/main" id="{81DA49CB-BE04-46FE-8E2A-5056FF538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314" y="798573"/>
            <a:ext cx="6858000" cy="5143500"/>
          </a:xfrm>
          <a:prstGeom prst="rect">
            <a:avLst/>
          </a:prstGeom>
        </p:spPr>
      </p:pic>
      <p:pic>
        <p:nvPicPr>
          <p:cNvPr id="9" name="Obrázek 8">
            <a:extLst>
              <a:ext uri="{FF2B5EF4-FFF2-40B4-BE49-F238E27FC236}">
                <a16:creationId xmlns:a16="http://schemas.microsoft.com/office/drawing/2014/main" id="{D12B6613-D77D-418B-BE15-79DCD1D3E5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005" y="5621852"/>
            <a:ext cx="2457450" cy="1040893"/>
          </a:xfrm>
          <a:prstGeom prst="rect">
            <a:avLst/>
          </a:prstGeom>
        </p:spPr>
      </p:pic>
      <p:pic>
        <p:nvPicPr>
          <p:cNvPr id="11" name="Obrázek 10">
            <a:extLst>
              <a:ext uri="{FF2B5EF4-FFF2-40B4-BE49-F238E27FC236}">
                <a16:creationId xmlns:a16="http://schemas.microsoft.com/office/drawing/2014/main" id="{113896E2-B2D7-4AF9-9D13-1AE9DC16BA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18" y="91462"/>
            <a:ext cx="2674351" cy="1166972"/>
          </a:xfrm>
          <a:prstGeom prst="rect">
            <a:avLst/>
          </a:prstGeom>
        </p:spPr>
      </p:pic>
      <p:sp>
        <p:nvSpPr>
          <p:cNvPr id="4" name="TextovéPole 3">
            <a:extLst>
              <a:ext uri="{FF2B5EF4-FFF2-40B4-BE49-F238E27FC236}">
                <a16:creationId xmlns:a16="http://schemas.microsoft.com/office/drawing/2014/main" id="{8EC65921-4E33-88E4-6FBA-99BC37A0B075}"/>
              </a:ext>
            </a:extLst>
          </p:cNvPr>
          <p:cNvSpPr txBox="1"/>
          <p:nvPr/>
        </p:nvSpPr>
        <p:spPr>
          <a:xfrm>
            <a:off x="4833123" y="6187519"/>
            <a:ext cx="4026872" cy="461665"/>
          </a:xfrm>
          <a:prstGeom prst="rect">
            <a:avLst/>
          </a:prstGeom>
          <a:noFill/>
        </p:spPr>
        <p:txBody>
          <a:bodyPr wrap="none" rtlCol="0">
            <a:spAutoFit/>
          </a:bodyPr>
          <a:lstStyle/>
          <a:p>
            <a:r>
              <a:rPr lang="en-US" sz="2400" b="1" dirty="0"/>
              <a:t>www.asu.cas.cz/~jklokocn</a:t>
            </a:r>
            <a:endParaRPr lang="cs-CZ" sz="2400" b="1" dirty="0"/>
          </a:p>
        </p:txBody>
      </p:sp>
    </p:spTree>
    <p:extLst>
      <p:ext uri="{BB962C8B-B14F-4D97-AF65-F5344CB8AC3E}">
        <p14:creationId xmlns:p14="http://schemas.microsoft.com/office/powerpoint/2010/main" val="38158394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C6C3A8C0-5963-42F5-A6D0-23F75BDE82D2}"/>
              </a:ext>
            </a:extLst>
          </p:cNvPr>
          <p:cNvSpPr/>
          <p:nvPr/>
        </p:nvSpPr>
        <p:spPr>
          <a:xfrm>
            <a:off x="548680" y="447927"/>
            <a:ext cx="8046640" cy="5962145"/>
          </a:xfrm>
          <a:prstGeom prst="rect">
            <a:avLst/>
          </a:prstGeom>
        </p:spPr>
        <p:txBody>
          <a:bodyPr wrap="square">
            <a:spAutoFit/>
          </a:bodyPr>
          <a:lstStyle/>
          <a:p>
            <a:pPr algn="just">
              <a:lnSpc>
                <a:spcPct val="150000"/>
              </a:lnSpc>
            </a:pPr>
            <a:r>
              <a:rPr lang="en-GB" dirty="0">
                <a:latin typeface="Times New Roman" panose="02020603050405020304" pitchFamily="18" charset="0"/>
                <a:ea typeface="Times New Roman" panose="02020603050405020304" pitchFamily="18" charset="0"/>
              </a:rPr>
              <a:t>The gravity disturbances (anomalies) are in </a:t>
            </a:r>
            <a:r>
              <a:rPr lang="en-GB" dirty="0" err="1">
                <a:latin typeface="Times New Roman" panose="02020603050405020304" pitchFamily="18" charset="0"/>
                <a:ea typeface="Times New Roman" panose="02020603050405020304" pitchFamily="18" charset="0"/>
              </a:rPr>
              <a:t>milligals</a:t>
            </a:r>
            <a:r>
              <a:rPr lang="en-GB" dirty="0">
                <a:latin typeface="Times New Roman" panose="02020603050405020304" pitchFamily="18" charset="0"/>
                <a:ea typeface="Times New Roman" panose="02020603050405020304" pitchFamily="18" charset="0"/>
              </a:rPr>
              <a:t> [</a:t>
            </a:r>
            <a:r>
              <a:rPr lang="en-GB" i="1" dirty="0" err="1">
                <a:latin typeface="Times New Roman" panose="02020603050405020304" pitchFamily="18" charset="0"/>
                <a:ea typeface="Times New Roman" panose="02020603050405020304" pitchFamily="18" charset="0"/>
              </a:rPr>
              <a:t>mGal</a:t>
            </a:r>
            <a:r>
              <a:rPr lang="en-GB" dirty="0">
                <a:latin typeface="Times New Roman" panose="02020603050405020304" pitchFamily="18" charset="0"/>
                <a:ea typeface="Times New Roman" panose="02020603050405020304" pitchFamily="18" charset="0"/>
              </a:rPr>
              <a:t>], the second order derivatives in </a:t>
            </a:r>
            <a:r>
              <a:rPr lang="en-GB" dirty="0" err="1">
                <a:latin typeface="Times New Roman" panose="02020603050405020304" pitchFamily="18" charset="0"/>
                <a:ea typeface="Times New Roman" panose="02020603050405020304" pitchFamily="18" charset="0"/>
              </a:rPr>
              <a:t>Eötvös</a:t>
            </a:r>
            <a:r>
              <a:rPr lang="en-GB" dirty="0">
                <a:latin typeface="Times New Roman" panose="02020603050405020304" pitchFamily="18" charset="0"/>
                <a:ea typeface="Times New Roman" panose="02020603050405020304" pitchFamily="18" charset="0"/>
              </a:rPr>
              <a:t> [</a:t>
            </a:r>
            <a:r>
              <a:rPr lang="en-GB" i="1" dirty="0">
                <a:latin typeface="Times New Roman" panose="02020603050405020304" pitchFamily="18" charset="0"/>
                <a:ea typeface="Times New Roman" panose="02020603050405020304" pitchFamily="18" charset="0"/>
              </a:rPr>
              <a:t>E</a:t>
            </a:r>
            <a:r>
              <a:rPr lang="en-GB" dirty="0">
                <a:latin typeface="Times New Roman" panose="02020603050405020304" pitchFamily="18" charset="0"/>
                <a:ea typeface="Times New Roman" panose="02020603050405020304" pitchFamily="18" charset="0"/>
              </a:rPr>
              <a:t>]. Negative values are in blue colour, positive in red. Recall that 1</a:t>
            </a:r>
            <a:r>
              <a:rPr lang="en-GB" i="1" dirty="0">
                <a:latin typeface="Times New Roman" panose="02020603050405020304" pitchFamily="18" charset="0"/>
                <a:ea typeface="Times New Roman" panose="02020603050405020304" pitchFamily="18" charset="0"/>
              </a:rPr>
              <a:t>mGal </a:t>
            </a:r>
            <a:r>
              <a:rPr lang="en-GB" dirty="0">
                <a:latin typeface="Times New Roman" panose="02020603050405020304" pitchFamily="18" charset="0"/>
                <a:ea typeface="Times New Roman" panose="02020603050405020304" pitchFamily="18" charset="0"/>
              </a:rPr>
              <a:t>= 10</a:t>
            </a:r>
            <a:r>
              <a:rPr lang="en-GB" baseline="30000" dirty="0">
                <a:latin typeface="Times New Roman" panose="02020603050405020304" pitchFamily="18" charset="0"/>
                <a:ea typeface="Times New Roman" panose="02020603050405020304" pitchFamily="18" charset="0"/>
              </a:rPr>
              <a:t>-5 </a:t>
            </a:r>
            <a:r>
              <a:rPr lang="en-GB" i="1" dirty="0">
                <a:latin typeface="Times New Roman" panose="02020603050405020304" pitchFamily="18" charset="0"/>
                <a:ea typeface="Times New Roman" panose="02020603050405020304" pitchFamily="18" charset="0"/>
              </a:rPr>
              <a:t>ms</a:t>
            </a:r>
            <a:r>
              <a:rPr lang="en-GB" baseline="30000" dirty="0">
                <a:latin typeface="Times New Roman" panose="02020603050405020304" pitchFamily="18" charset="0"/>
                <a:ea typeface="Times New Roman" panose="02020603050405020304" pitchFamily="18" charset="0"/>
              </a:rPr>
              <a:t>-2</a:t>
            </a:r>
            <a:r>
              <a:rPr lang="en-GB" dirty="0">
                <a:latin typeface="Times New Roman" panose="02020603050405020304" pitchFamily="18" charset="0"/>
                <a:ea typeface="Times New Roman" panose="02020603050405020304" pitchFamily="18" charset="0"/>
              </a:rPr>
              <a:t>, 1</a:t>
            </a:r>
            <a:r>
              <a:rPr lang="en-GB" i="1" dirty="0">
                <a:latin typeface="Times New Roman" panose="02020603050405020304" pitchFamily="18" charset="0"/>
                <a:ea typeface="Times New Roman" panose="02020603050405020304" pitchFamily="18" charset="0"/>
              </a:rPr>
              <a:t>E</a:t>
            </a:r>
            <a:r>
              <a:rPr lang="en-GB" dirty="0">
                <a:latin typeface="Times New Roman" panose="02020603050405020304" pitchFamily="18" charset="0"/>
                <a:ea typeface="Times New Roman" panose="02020603050405020304" pitchFamily="18" charset="0"/>
              </a:rPr>
              <a:t> ≡ 1 </a:t>
            </a:r>
            <a:r>
              <a:rPr lang="en-GB" dirty="0" err="1">
                <a:latin typeface="Times New Roman" panose="02020603050405020304" pitchFamily="18" charset="0"/>
                <a:ea typeface="Times New Roman" panose="02020603050405020304" pitchFamily="18" charset="0"/>
              </a:rPr>
              <a:t>Eötvös</a:t>
            </a:r>
            <a:r>
              <a:rPr lang="en-GB" dirty="0">
                <a:latin typeface="Times New Roman" panose="02020603050405020304" pitchFamily="18" charset="0"/>
                <a:ea typeface="Times New Roman" panose="02020603050405020304" pitchFamily="18" charset="0"/>
              </a:rPr>
              <a:t> = 10</a:t>
            </a:r>
            <a:r>
              <a:rPr lang="en-GB" baseline="30000" dirty="0">
                <a:latin typeface="Times New Roman" panose="02020603050405020304" pitchFamily="18" charset="0"/>
                <a:ea typeface="Times New Roman" panose="02020603050405020304" pitchFamily="18" charset="0"/>
              </a:rPr>
              <a:t>-9 </a:t>
            </a:r>
            <a:r>
              <a:rPr lang="en-GB" i="1" dirty="0">
                <a:latin typeface="Times New Roman" panose="02020603050405020304" pitchFamily="18" charset="0"/>
                <a:ea typeface="Times New Roman" panose="02020603050405020304" pitchFamily="18" charset="0"/>
              </a:rPr>
              <a:t>s</a:t>
            </a:r>
            <a:r>
              <a:rPr lang="en-GB" baseline="30000" dirty="0">
                <a:latin typeface="Times New Roman" panose="02020603050405020304" pitchFamily="18" charset="0"/>
                <a:ea typeface="Times New Roman" panose="02020603050405020304" pitchFamily="18" charset="0"/>
              </a:rPr>
              <a:t>-2</a:t>
            </a:r>
            <a:r>
              <a:rPr lang="en-GB" dirty="0">
                <a:latin typeface="Times New Roman" panose="02020603050405020304" pitchFamily="18" charset="0"/>
                <a:ea typeface="Times New Roman" panose="02020603050405020304" pitchFamily="18" charset="0"/>
              </a:rPr>
              <a:t> and that the invariants have units </a:t>
            </a:r>
            <a:r>
              <a:rPr lang="en-GB" i="1" dirty="0">
                <a:latin typeface="Times New Roman" panose="02020603050405020304" pitchFamily="18" charset="0"/>
                <a:ea typeface="Times New Roman" panose="02020603050405020304" pitchFamily="18" charset="0"/>
              </a:rPr>
              <a:t>I</a:t>
            </a:r>
            <a:r>
              <a:rPr lang="en-GB" i="1" baseline="-25000" dirty="0">
                <a:latin typeface="Times New Roman" panose="02020603050405020304" pitchFamily="18" charset="0"/>
                <a:ea typeface="Times New Roman" panose="02020603050405020304" pitchFamily="18" charset="0"/>
              </a:rPr>
              <a:t>1</a:t>
            </a:r>
            <a:r>
              <a:rPr lang="en-GB" dirty="0">
                <a:latin typeface="Times New Roman" panose="02020603050405020304" pitchFamily="18" charset="0"/>
                <a:ea typeface="Times New Roman" panose="02020603050405020304" pitchFamily="18" charset="0"/>
              </a:rPr>
              <a:t> [</a:t>
            </a:r>
            <a:r>
              <a:rPr lang="en-GB" i="1" dirty="0">
                <a:latin typeface="Times New Roman" panose="02020603050405020304" pitchFamily="18" charset="0"/>
                <a:ea typeface="Times New Roman" panose="02020603050405020304" pitchFamily="18" charset="0"/>
              </a:rPr>
              <a:t>s</a:t>
            </a:r>
            <a:r>
              <a:rPr lang="en-GB" baseline="30000" dirty="0">
                <a:latin typeface="Times New Roman" panose="02020603050405020304" pitchFamily="18" charset="0"/>
                <a:ea typeface="Times New Roman" panose="02020603050405020304" pitchFamily="18" charset="0"/>
              </a:rPr>
              <a:t>-4</a:t>
            </a:r>
            <a:r>
              <a:rPr lang="en-GB" dirty="0">
                <a:latin typeface="Times New Roman" panose="02020603050405020304" pitchFamily="18" charset="0"/>
                <a:ea typeface="Times New Roman" panose="02020603050405020304" pitchFamily="18" charset="0"/>
              </a:rPr>
              <a:t>] and </a:t>
            </a:r>
            <a:r>
              <a:rPr lang="en-GB" i="1" dirty="0">
                <a:latin typeface="Times New Roman" panose="02020603050405020304" pitchFamily="18" charset="0"/>
                <a:ea typeface="Times New Roman" panose="02020603050405020304" pitchFamily="18" charset="0"/>
              </a:rPr>
              <a:t>I</a:t>
            </a:r>
            <a:r>
              <a:rPr lang="en-GB" i="1" baseline="-25000" dirty="0">
                <a:latin typeface="Times New Roman" panose="02020603050405020304" pitchFamily="18" charset="0"/>
                <a:ea typeface="Times New Roman" panose="02020603050405020304" pitchFamily="18" charset="0"/>
              </a:rPr>
              <a:t>2</a:t>
            </a:r>
            <a:r>
              <a:rPr lang="en-GB" dirty="0">
                <a:latin typeface="Times New Roman" panose="02020603050405020304" pitchFamily="18" charset="0"/>
                <a:ea typeface="Times New Roman" panose="02020603050405020304" pitchFamily="18" charset="0"/>
              </a:rPr>
              <a:t> [</a:t>
            </a:r>
            <a:r>
              <a:rPr lang="en-GB" i="1" dirty="0">
                <a:latin typeface="Times New Roman" panose="02020603050405020304" pitchFamily="18" charset="0"/>
                <a:ea typeface="Times New Roman" panose="02020603050405020304" pitchFamily="18" charset="0"/>
              </a:rPr>
              <a:t>s</a:t>
            </a:r>
            <a:r>
              <a:rPr lang="en-GB" baseline="30000" dirty="0">
                <a:latin typeface="Times New Roman" panose="02020603050405020304" pitchFamily="18" charset="0"/>
                <a:ea typeface="Times New Roman" panose="02020603050405020304" pitchFamily="18" charset="0"/>
              </a:rPr>
              <a:t>-6</a:t>
            </a:r>
            <a:r>
              <a:rPr lang="en-GB" dirty="0">
                <a:solidFill>
                  <a:srgbClr val="0070C0"/>
                </a:solidFill>
                <a:latin typeface="Times New Roman" panose="02020603050405020304" pitchFamily="18" charset="0"/>
                <a:ea typeface="Times New Roman" panose="02020603050405020304" pitchFamily="18" charset="0"/>
              </a:rPr>
              <a:t>]. </a:t>
            </a:r>
            <a:r>
              <a:rPr lang="en-GB" dirty="0">
                <a:latin typeface="Times New Roman" panose="02020603050405020304" pitchFamily="18" charset="0"/>
                <a:ea typeface="Times New Roman" panose="02020603050405020304" pitchFamily="18" charset="0"/>
              </a:rPr>
              <a:t>The strike angles are in degrees and </a:t>
            </a:r>
            <a:r>
              <a:rPr lang="en-GB" i="1" dirty="0" err="1">
                <a:latin typeface="Times New Roman" panose="02020603050405020304" pitchFamily="18" charset="0"/>
                <a:ea typeface="Times New Roman" panose="02020603050405020304" pitchFamily="18" charset="0"/>
              </a:rPr>
              <a:t>vd</a:t>
            </a:r>
            <a:r>
              <a:rPr lang="en-GB" dirty="0">
                <a:latin typeface="Times New Roman" panose="02020603050405020304" pitchFamily="18" charset="0"/>
                <a:ea typeface="Times New Roman" panose="02020603050405020304" pitchFamily="18" charset="0"/>
              </a:rPr>
              <a:t> are dimensionless. </a:t>
            </a:r>
          </a:p>
          <a:p>
            <a:pPr algn="just">
              <a:lnSpc>
                <a:spcPct val="150000"/>
              </a:lnSpc>
            </a:pPr>
            <a:r>
              <a:rPr lang="en-GB" dirty="0">
                <a:latin typeface="Times New Roman" panose="02020603050405020304" pitchFamily="18" charset="0"/>
                <a:ea typeface="Times New Roman" panose="02020603050405020304" pitchFamily="18" charset="0"/>
              </a:rPr>
              <a:t>We count azimuths from North to East (=90 </a:t>
            </a:r>
            <a:r>
              <a:rPr lang="en-GB" dirty="0" err="1">
                <a:latin typeface="Times New Roman" panose="02020603050405020304" pitchFamily="18" charset="0"/>
                <a:ea typeface="Times New Roman" panose="02020603050405020304" pitchFamily="18" charset="0"/>
              </a:rPr>
              <a:t>deg</a:t>
            </a:r>
            <a:r>
              <a:rPr lang="en-GB" dirty="0">
                <a:latin typeface="Times New Roman" panose="02020603050405020304" pitchFamily="18" charset="0"/>
                <a:ea typeface="Times New Roman" panose="02020603050405020304" pitchFamily="18" charset="0"/>
              </a:rPr>
              <a:t> E), South, West, and back to North (=360 </a:t>
            </a:r>
            <a:r>
              <a:rPr lang="en-GB" dirty="0" err="1">
                <a:latin typeface="Times New Roman" panose="02020603050405020304" pitchFamily="18" charset="0"/>
                <a:ea typeface="Times New Roman" panose="02020603050405020304" pitchFamily="18" charset="0"/>
              </a:rPr>
              <a:t>deg</a:t>
            </a:r>
            <a:r>
              <a:rPr lang="en-GB" dirty="0">
                <a:latin typeface="Times New Roman" panose="02020603050405020304" pitchFamily="18" charset="0"/>
                <a:ea typeface="Times New Roman" panose="02020603050405020304" pitchFamily="18" charset="0"/>
              </a:rPr>
              <a:t> E). We count longitudes from the main meridian (defined by astronomers) to East from 0 to 360 degrees (this differs from astronomers).</a:t>
            </a:r>
            <a:endParaRPr lang="cs-CZ" dirty="0">
              <a:latin typeface="Times New Roman" panose="02020603050405020304" pitchFamily="18" charset="0"/>
              <a:ea typeface="Times New Roman" panose="02020603050405020304" pitchFamily="18" charset="0"/>
            </a:endParaRPr>
          </a:p>
          <a:p>
            <a:pPr algn="just">
              <a:lnSpc>
                <a:spcPct val="150000"/>
              </a:lnSpc>
              <a:spcAft>
                <a:spcPts val="800"/>
              </a:spcAft>
            </a:pPr>
            <a:r>
              <a:rPr lang="en-GB" dirty="0">
                <a:latin typeface="Times New Roman" panose="02020603050405020304" pitchFamily="18" charset="0"/>
                <a:ea typeface="Calibri" panose="020F0502020204030204" pitchFamily="34" charset="0"/>
              </a:rPr>
              <a:t>The strike angle </a:t>
            </a:r>
            <a:r>
              <a:rPr lang="en-GB" i="1" dirty="0">
                <a:latin typeface="Times New Roman" panose="02020603050405020304" pitchFamily="18" charset="0"/>
                <a:ea typeface="Calibri" panose="020F0502020204030204" pitchFamily="34" charset="0"/>
              </a:rPr>
              <a:t>θ</a:t>
            </a:r>
            <a:r>
              <a:rPr lang="en-GB" dirty="0">
                <a:latin typeface="Times New Roman" panose="02020603050405020304" pitchFamily="18" charset="0"/>
                <a:ea typeface="Calibri" panose="020F0502020204030204" pitchFamily="34" charset="0"/>
              </a:rPr>
              <a:t> [</a:t>
            </a:r>
            <a:r>
              <a:rPr lang="en-GB" dirty="0" err="1">
                <a:latin typeface="Times New Roman" panose="02020603050405020304" pitchFamily="18" charset="0"/>
                <a:ea typeface="Calibri" panose="020F0502020204030204" pitchFamily="34" charset="0"/>
              </a:rPr>
              <a:t>deg</a:t>
            </a:r>
            <a:r>
              <a:rPr lang="en-GB" dirty="0">
                <a:latin typeface="Times New Roman" panose="02020603050405020304" pitchFamily="18" charset="0"/>
                <a:ea typeface="Calibri" panose="020F0502020204030204" pitchFamily="34" charset="0"/>
              </a:rPr>
              <a:t>, </a:t>
            </a:r>
            <a:r>
              <a:rPr lang="en-GB" baseline="30000" dirty="0">
                <a:latin typeface="Times New Roman" panose="02020603050405020304" pitchFamily="18" charset="0"/>
                <a:ea typeface="Calibri" panose="020F0502020204030204" pitchFamily="34" charset="0"/>
              </a:rPr>
              <a:t>0</a:t>
            </a:r>
            <a:r>
              <a:rPr lang="en-GB" dirty="0">
                <a:latin typeface="Times New Roman" panose="02020603050405020304" pitchFamily="18" charset="0"/>
                <a:ea typeface="Calibri" panose="020F0502020204030204" pitchFamily="34" charset="0"/>
              </a:rPr>
              <a:t>] is expressed with respect to the local meridian; its </a:t>
            </a:r>
            <a:r>
              <a:rPr lang="en-GB" dirty="0">
                <a:solidFill>
                  <a:srgbClr val="FF0000"/>
                </a:solidFill>
                <a:latin typeface="Times New Roman" panose="02020603050405020304" pitchFamily="18" charset="0"/>
                <a:ea typeface="Calibri" panose="020F0502020204030204" pitchFamily="34" charset="0"/>
              </a:rPr>
              <a:t>red </a:t>
            </a:r>
            <a:r>
              <a:rPr lang="en-GB" dirty="0">
                <a:latin typeface="Times New Roman" panose="02020603050405020304" pitchFamily="18" charset="0"/>
                <a:ea typeface="Calibri" panose="020F0502020204030204" pitchFamily="34" charset="0"/>
              </a:rPr>
              <a:t>colour means its direction to the north and </a:t>
            </a:r>
            <a:r>
              <a:rPr lang="en-GB" dirty="0">
                <a:solidFill>
                  <a:srgbClr val="0070C0"/>
                </a:solidFill>
                <a:latin typeface="Times New Roman" panose="02020603050405020304" pitchFamily="18" charset="0"/>
                <a:ea typeface="Calibri" panose="020F0502020204030204" pitchFamily="34" charset="0"/>
              </a:rPr>
              <a:t>blue </a:t>
            </a:r>
            <a:r>
              <a:rPr lang="en-GB" dirty="0">
                <a:latin typeface="Times New Roman" panose="02020603050405020304" pitchFamily="18" charset="0"/>
                <a:ea typeface="Calibri" panose="020F0502020204030204" pitchFamily="34" charset="0"/>
              </a:rPr>
              <a:t>to the south of the east. </a:t>
            </a:r>
          </a:p>
          <a:p>
            <a:pPr algn="just">
              <a:lnSpc>
                <a:spcPct val="150000"/>
              </a:lnSpc>
              <a:spcAft>
                <a:spcPts val="800"/>
              </a:spcAft>
            </a:pPr>
            <a:r>
              <a:rPr lang="en-GB" dirty="0">
                <a:latin typeface="Times New Roman" panose="02020603050405020304" pitchFamily="18" charset="0"/>
                <a:ea typeface="Calibri" panose="020F0502020204030204" pitchFamily="34" charset="0"/>
              </a:rPr>
              <a:t>The strike angles are angles, not vectors. We plot them as short abscissae of the same length everywhere, in a regular network (5x5 arcmin). It does not mean that in the real world something like a regular net of tensions exist: geological and geophysical lineaments are never of a constant or identical length, and neither are they separated by uniform distances. </a:t>
            </a:r>
            <a:endParaRPr lang="cs-CZ" sz="16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65312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104356A-D4ED-4096-A2D2-A38B253B7828}"/>
              </a:ext>
            </a:extLst>
          </p:cNvPr>
          <p:cNvSpPr txBox="1"/>
          <p:nvPr/>
        </p:nvSpPr>
        <p:spPr>
          <a:xfrm>
            <a:off x="3563888" y="153833"/>
            <a:ext cx="2279983"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Ground Resolution</a:t>
            </a:r>
            <a:endParaRPr lang="cs-CZ" sz="2000" b="1" dirty="0">
              <a:latin typeface="Times New Roman" panose="02020603050405020304" pitchFamily="18" charset="0"/>
              <a:cs typeface="Times New Roman" panose="02020603050405020304" pitchFamily="18" charset="0"/>
            </a:endParaRPr>
          </a:p>
        </p:txBody>
      </p:sp>
      <p:sp>
        <p:nvSpPr>
          <p:cNvPr id="4" name="TextovéPole 3">
            <a:extLst>
              <a:ext uri="{FF2B5EF4-FFF2-40B4-BE49-F238E27FC236}">
                <a16:creationId xmlns:a16="http://schemas.microsoft.com/office/drawing/2014/main" id="{E9EBEA15-10F6-4F7B-A1BE-3005B3CDCE0C}"/>
              </a:ext>
            </a:extLst>
          </p:cNvPr>
          <p:cNvSpPr txBox="1"/>
          <p:nvPr/>
        </p:nvSpPr>
        <p:spPr>
          <a:xfrm>
            <a:off x="2267744" y="4509120"/>
            <a:ext cx="5256584" cy="203132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Body   R [km]       max  </a:t>
            </a:r>
            <a:r>
              <a:rPr lang="en-US" b="1" i="1" dirty="0">
                <a:latin typeface="Times New Roman" panose="02020603050405020304" pitchFamily="18" charset="0"/>
                <a:cs typeface="Times New Roman" panose="02020603050405020304" pitchFamily="18" charset="0"/>
              </a:rPr>
              <a:t>d/o</a:t>
            </a:r>
            <a:r>
              <a:rPr lang="en-US" b="1" dirty="0">
                <a:latin typeface="Times New Roman" panose="02020603050405020304" pitchFamily="18" charset="0"/>
                <a:cs typeface="Times New Roman" panose="02020603050405020304" pitchFamily="18" charset="0"/>
              </a:rPr>
              <a:t> of     resolution [km]</a:t>
            </a:r>
          </a:p>
          <a:p>
            <a:r>
              <a:rPr lang="en-US" b="1" dirty="0">
                <a:latin typeface="Times New Roman" panose="02020603050405020304" pitchFamily="18" charset="0"/>
                <a:cs typeface="Times New Roman" panose="02020603050405020304" pitchFamily="18" charset="0"/>
              </a:rPr>
              <a:t>          rounded      model used</a:t>
            </a:r>
          </a:p>
          <a:p>
            <a:r>
              <a:rPr lang="en-US" b="1"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Earth      6380          2190                        9</a:t>
            </a:r>
          </a:p>
          <a:p>
            <a:r>
              <a:rPr lang="en-US" dirty="0">
                <a:latin typeface="Times New Roman" panose="02020603050405020304" pitchFamily="18" charset="0"/>
                <a:cs typeface="Times New Roman" panose="02020603050405020304" pitchFamily="18" charset="0"/>
              </a:rPr>
              <a:t>Moon     1740            600                        9</a:t>
            </a:r>
          </a:p>
          <a:p>
            <a:r>
              <a:rPr lang="en-US" dirty="0">
                <a:latin typeface="Times New Roman" panose="02020603050405020304" pitchFamily="18" charset="0"/>
                <a:cs typeface="Times New Roman" panose="02020603050405020304" pitchFamily="18" charset="0"/>
              </a:rPr>
              <a:t>Mars       3400         80-120               130-90</a:t>
            </a:r>
          </a:p>
          <a:p>
            <a:r>
              <a:rPr lang="en-US" dirty="0">
                <a:latin typeface="Times New Roman" panose="02020603050405020304" pitchFamily="18" charset="0"/>
                <a:cs typeface="Times New Roman" panose="02020603050405020304" pitchFamily="18" charset="0"/>
              </a:rPr>
              <a:t>Venus      6050          120                      160</a:t>
            </a:r>
            <a:endParaRPr lang="cs-CZ" dirty="0">
              <a:latin typeface="Times New Roman" panose="02020603050405020304" pitchFamily="18" charset="0"/>
              <a:cs typeface="Times New Roman" panose="02020603050405020304" pitchFamily="18" charset="0"/>
            </a:endParaRPr>
          </a:p>
        </p:txBody>
      </p:sp>
      <p:sp>
        <p:nvSpPr>
          <p:cNvPr id="5" name="Rectangle 1">
            <a:extLst>
              <a:ext uri="{FF2B5EF4-FFF2-40B4-BE49-F238E27FC236}">
                <a16:creationId xmlns:a16="http://schemas.microsoft.com/office/drawing/2014/main" id="{68A337D4-5D5D-4D4B-840A-2111213DA7B3}"/>
              </a:ext>
            </a:extLst>
          </p:cNvPr>
          <p:cNvSpPr>
            <a:spLocks noChangeArrowheads="1"/>
          </p:cNvSpPr>
          <p:nvPr/>
        </p:nvSpPr>
        <p:spPr bwMode="auto">
          <a:xfrm>
            <a:off x="539552" y="620688"/>
            <a:ext cx="7632848" cy="361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cs-CZ" sz="20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A usual simple estimate of the smallest representable feature of the gravity field or the </a:t>
            </a:r>
            <a:r>
              <a:rPr kumimoji="0" lang="en-GB" altLang="cs-CZ" sz="2000" b="1"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shortest half-wavelength </a:t>
            </a:r>
            <a:r>
              <a:rPr kumimoji="0" lang="en-GB" altLang="cs-CZ" sz="2000" b="1"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2000" b="1"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half</a:t>
            </a:r>
            <a:r>
              <a:rPr kumimoji="0" lang="en-GB" altLang="cs-CZ" sz="2000" b="1"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(as a distance on a sphere) that can be resolved with all </a:t>
            </a:r>
            <a:r>
              <a:rPr kumimoji="0" lang="en-GB" altLang="cs-CZ" sz="2000" b="1"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C</a:t>
            </a:r>
            <a:r>
              <a:rPr kumimoji="0" lang="en-GB" altLang="cs-CZ" sz="2000" b="1"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lm</a:t>
            </a:r>
            <a:r>
              <a:rPr kumimoji="0" lang="en-GB" altLang="cs-CZ" sz="2000" b="1"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a:t>
            </a:r>
            <a:r>
              <a:rPr kumimoji="0" lang="en-GB" altLang="cs-CZ" sz="2000" b="1" i="1"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a:t>
            </a:r>
            <a:r>
              <a:rPr kumimoji="0" lang="en-GB" altLang="cs-CZ" sz="2000" b="1"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S</a:t>
            </a:r>
            <a:r>
              <a:rPr kumimoji="0" lang="en-GB" altLang="cs-CZ" sz="2000" b="1"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lm</a:t>
            </a:r>
            <a:r>
              <a:rPr kumimoji="0" lang="en-GB" altLang="cs-CZ" sz="2000" b="1"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to </a:t>
            </a:r>
            <a:r>
              <a:rPr kumimoji="0" lang="en-GB" altLang="cs-CZ" sz="2000" b="1"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2000" b="1"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max</a:t>
            </a:r>
            <a:r>
              <a:rPr kumimoji="0" lang="en-GB" altLang="cs-CZ" sz="2000" b="1" i="1"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a:t>
            </a:r>
            <a:r>
              <a:rPr kumimoji="0" lang="en-GB" altLang="cs-CZ" sz="2000" b="1"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is</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cs-CZ" sz="2000" b="1"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a:t>
            </a:r>
            <a:r>
              <a:rPr kumimoji="0" lang="en-GB" altLang="cs-CZ" sz="2000" b="1"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2000" b="1"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half</a:t>
            </a:r>
            <a:r>
              <a:rPr kumimoji="0" lang="en-GB" altLang="cs-CZ" sz="2000" b="1" i="1"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 π R/ </a:t>
            </a:r>
            <a:r>
              <a:rPr kumimoji="0" lang="en-GB" altLang="cs-CZ" sz="2000" b="1"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2000" b="1"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max</a:t>
            </a:r>
            <a:r>
              <a:rPr kumimoji="0" lang="en-GB" altLang="cs-CZ" sz="2000" b="1"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cs-CZ" sz="20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a:t>
            </a:r>
          </a:p>
          <a:p>
            <a:pPr marL="0" marR="0" lvl="0" indent="184150" algn="just" defTabSz="914400" rtl="0" eaLnBrk="0" fontAlgn="base" latinLnBrk="0" hangingPunct="0">
              <a:lnSpc>
                <a:spcPct val="100000"/>
              </a:lnSpc>
              <a:spcBef>
                <a:spcPct val="0"/>
              </a:spcBef>
              <a:spcAft>
                <a:spcPct val="0"/>
              </a:spcAft>
              <a:buClrTx/>
              <a:buSzTx/>
              <a:buFontTx/>
              <a:buNone/>
              <a:tabLst/>
            </a:pPr>
            <a:r>
              <a:rPr lang="en-GB" altLang="cs-CZ" sz="1600" dirty="0">
                <a:solidFill>
                  <a:srgbClr val="000000"/>
                </a:solidFill>
                <a:latin typeface="+mn-lt"/>
                <a:ea typeface="Times New Roman" panose="02020603050405020304" pitchFamily="18" charset="0"/>
                <a:cs typeface="Times New Roman" panose="02020603050405020304" pitchFamily="18" charset="0"/>
              </a:rPr>
              <a:t> </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or equivalently, taking the circumference 2</a:t>
            </a:r>
            <a:r>
              <a:rPr kumimoji="0" lang="en-GB" altLang="cs-CZ" sz="1600" b="0" i="1"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πR = </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40 050 km for the Earth:                         </a:t>
            </a:r>
          </a:p>
          <a:p>
            <a:pPr marL="0" marR="0" lvl="0" indent="184150" algn="just" defTabSz="914400" rtl="0" eaLnBrk="0" fontAlgn="base" latinLnBrk="0" hangingPunct="0">
              <a:lnSpc>
                <a:spcPct val="100000"/>
              </a:lnSpc>
              <a:spcBef>
                <a:spcPct val="0"/>
              </a:spcBef>
              <a:spcAft>
                <a:spcPct val="0"/>
              </a:spcAft>
              <a:buClrTx/>
              <a:buSzTx/>
              <a:buFontTx/>
              <a:buNone/>
              <a:tabLst/>
            </a:pPr>
            <a:r>
              <a:rPr lang="en-GB" altLang="cs-CZ" sz="1600" dirty="0">
                <a:solidFill>
                  <a:srgbClr val="000000"/>
                </a:solidFill>
                <a:latin typeface="+mn-lt"/>
                <a:ea typeface="Times New Roman" panose="02020603050405020304" pitchFamily="18" charset="0"/>
                <a:cs typeface="Times New Roman" panose="02020603050405020304" pitchFamily="18" charset="0"/>
              </a:rPr>
              <a:t>                                     </a:t>
            </a:r>
            <a:r>
              <a:rPr kumimoji="0" lang="en-GB" altLang="cs-CZ" sz="1600" b="0"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1600" b="0"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half</a:t>
            </a:r>
            <a:r>
              <a:rPr kumimoji="0" lang="en-GB" altLang="cs-CZ" sz="1600" b="0" i="1"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 2 π R/ </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a:t>
            </a:r>
            <a:r>
              <a:rPr kumimoji="0" lang="en-GB" altLang="cs-CZ" sz="1600" b="0" i="1"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2 </a:t>
            </a:r>
            <a:r>
              <a:rPr kumimoji="0" lang="en-GB" altLang="cs-CZ" sz="1600" b="0"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1600" b="0"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max</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 40 050/ (2 </a:t>
            </a:r>
            <a:r>
              <a:rPr kumimoji="0" lang="en-GB" altLang="cs-CZ" sz="1600" b="0"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1600" b="0"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max</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cs-CZ" sz="1600" dirty="0">
              <a:solidFill>
                <a:srgbClr val="000000"/>
              </a:solidFill>
              <a:latin typeface="+mn-lt"/>
              <a:ea typeface="Times New Roman" panose="02020603050405020304" pitchFamily="18" charset="0"/>
              <a:cs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This </a:t>
            </a:r>
            <a:r>
              <a:rPr kumimoji="0" lang="en-GB" altLang="cs-CZ" sz="1600" b="0"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1600" b="0"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half</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is what we call the “ground resolution”. For </a:t>
            </a:r>
            <a:r>
              <a:rPr kumimoji="0" lang="en-GB" altLang="cs-CZ" sz="1600" b="0"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1600" b="0"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max</a:t>
            </a:r>
            <a:r>
              <a:rPr kumimoji="0" lang="en-GB" altLang="cs-CZ" sz="1600" b="0" i="1"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300 </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and</a:t>
            </a:r>
            <a:r>
              <a:rPr kumimoji="0" lang="en-GB" altLang="cs-CZ" sz="1600" b="0" i="1"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2190, </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we have</a:t>
            </a:r>
            <a:r>
              <a:rPr kumimoji="0" lang="en-GB" altLang="cs-CZ" sz="1600" b="0" i="1"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 </a:t>
            </a:r>
            <a:r>
              <a:rPr kumimoji="0" lang="en-GB" altLang="cs-CZ" sz="1600" b="0" i="1" u="none" strike="noStrike" cap="none" normalizeH="0" baseline="0" dirty="0" err="1">
                <a:ln>
                  <a:noFill/>
                </a:ln>
                <a:solidFill>
                  <a:srgbClr val="000000"/>
                </a:solidFill>
                <a:effectLst/>
                <a:latin typeface="+mn-lt"/>
                <a:ea typeface="Times New Roman" panose="02020603050405020304" pitchFamily="18" charset="0"/>
                <a:cs typeface="Times New Roman" panose="02020603050405020304" pitchFamily="18" charset="0"/>
              </a:rPr>
              <a:t>L</a:t>
            </a:r>
            <a:r>
              <a:rPr kumimoji="0" lang="en-GB" altLang="cs-CZ" sz="1600" b="0" i="1" u="none" strike="noStrike" cap="none" normalizeH="0" baseline="-30000" dirty="0" err="1">
                <a:ln>
                  <a:noFill/>
                </a:ln>
                <a:solidFill>
                  <a:srgbClr val="000000"/>
                </a:solidFill>
                <a:effectLst/>
                <a:latin typeface="+mn-lt"/>
                <a:ea typeface="Times New Roman" panose="02020603050405020304" pitchFamily="18" charset="0"/>
                <a:cs typeface="Times New Roman" panose="02020603050405020304" pitchFamily="18" charset="0"/>
              </a:rPr>
              <a:t>half</a:t>
            </a:r>
            <a:r>
              <a:rPr kumimoji="0" lang="en-GB" altLang="cs-CZ" sz="1600" b="0" i="1" u="none" strike="noStrike" cap="none" normalizeH="0" baseline="-30000" dirty="0">
                <a:ln>
                  <a:noFill/>
                </a:ln>
                <a:solidFill>
                  <a:srgbClr val="000000"/>
                </a:solidFill>
                <a:effectLst/>
                <a:latin typeface="+mn-lt"/>
                <a:ea typeface="Times New Roman" panose="02020603050405020304" pitchFamily="18" charset="0"/>
                <a:cs typeface="Times New Roman" panose="02020603050405020304" pitchFamily="18" charset="0"/>
              </a:rPr>
              <a:t> </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a:t>
            </a:r>
            <a:r>
              <a:rPr kumimoji="0" lang="en-GB" altLang="cs-CZ" sz="1600" b="0" i="1" u="none" strike="noStrike" cap="none" normalizeH="0" baseline="-30000" dirty="0">
                <a:ln>
                  <a:noFill/>
                </a:ln>
                <a:solidFill>
                  <a:srgbClr val="000000"/>
                </a:solidFill>
                <a:effectLst/>
                <a:latin typeface="+mn-lt"/>
                <a:ea typeface="Times New Roman" panose="02020603050405020304" pitchFamily="18" charset="0"/>
                <a:cs typeface="Times New Roman" panose="02020603050405020304" pitchFamily="18" charset="0"/>
              </a:rPr>
              <a:t> </a:t>
            </a:r>
            <a:r>
              <a:rPr kumimoji="0" lang="en-GB" altLang="cs-CZ" sz="1600" b="0" i="0"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67 and 9 km, respectively. The former limit roughly corresponds to the resolution of the GOCE data alone, and the latter belongs to the combined models, EGM 2008, EIGEN 6C4 or SatGavRET2014 (in the case of the Earth).</a:t>
            </a:r>
            <a:r>
              <a:rPr kumimoji="0" lang="cs-CZ" altLang="cs-CZ" sz="1600" b="0" i="0" u="none" strike="noStrike" cap="none" normalizeH="0" baseline="0" dirty="0">
                <a:ln>
                  <a:noFill/>
                </a:ln>
                <a:solidFill>
                  <a:schemeClr val="tx1"/>
                </a:solidFill>
                <a:effectLst/>
                <a:latin typeface="+mn-lt"/>
              </a:rPr>
              <a:t> </a:t>
            </a:r>
          </a:p>
        </p:txBody>
      </p:sp>
    </p:spTree>
    <p:extLst>
      <p:ext uri="{BB962C8B-B14F-4D97-AF65-F5344CB8AC3E}">
        <p14:creationId xmlns:p14="http://schemas.microsoft.com/office/powerpoint/2010/main" val="3405854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Obrázek 3">
            <a:extLst>
              <a:ext uri="{FF2B5EF4-FFF2-40B4-BE49-F238E27FC236}">
                <a16:creationId xmlns:a16="http://schemas.microsoft.com/office/drawing/2014/main" id="{9CB3432A-3209-4FBD-B6E2-5A69EA7F7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72" t="46085" r="44994" b="35017"/>
          <a:stretch>
            <a:fillRect/>
          </a:stretch>
        </p:blipFill>
        <p:spPr bwMode="auto">
          <a:xfrm>
            <a:off x="3617251" y="278622"/>
            <a:ext cx="3236014" cy="29316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Obrázek 2">
            <a:extLst>
              <a:ext uri="{FF2B5EF4-FFF2-40B4-BE49-F238E27FC236}">
                <a16:creationId xmlns:a16="http://schemas.microsoft.com/office/drawing/2014/main" id="{B19E7455-6EE3-4DAE-B86C-78742D3BD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776" t="52388" r="38074" b="35182"/>
          <a:stretch>
            <a:fillRect/>
          </a:stretch>
        </p:blipFill>
        <p:spPr bwMode="auto">
          <a:xfrm>
            <a:off x="182076" y="294646"/>
            <a:ext cx="3320906" cy="29903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0">
            <a:extLst>
              <a:ext uri="{FF2B5EF4-FFF2-40B4-BE49-F238E27FC236}">
                <a16:creationId xmlns:a16="http://schemas.microsoft.com/office/drawing/2014/main" id="{C770F24D-AEB4-4647-8C6B-8C1C3CAF2100}"/>
              </a:ext>
            </a:extLst>
          </p:cNvPr>
          <p:cNvSpPr>
            <a:spLocks noChangeArrowheads="1"/>
          </p:cNvSpPr>
          <p:nvPr/>
        </p:nvSpPr>
        <p:spPr bwMode="auto">
          <a:xfrm>
            <a:off x="747038" y="1668550"/>
            <a:ext cx="1016497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400" b="1"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GB" altLang="cs-CZ" sz="1800" b="0" i="0" u="none" strike="noStrike" cap="none" normalizeH="0" baseline="0">
              <a:ln>
                <a:noFill/>
              </a:ln>
              <a:solidFill>
                <a:schemeClr val="tx1"/>
              </a:solidFill>
              <a:effectLst/>
              <a:latin typeface="Arial" panose="020B0604020202020204" pitchFamily="34" charset="0"/>
            </a:endParaRPr>
          </a:p>
        </p:txBody>
      </p:sp>
      <p:pic>
        <p:nvPicPr>
          <p:cNvPr id="14" name="Obrázek 13">
            <a:extLst>
              <a:ext uri="{FF2B5EF4-FFF2-40B4-BE49-F238E27FC236}">
                <a16:creationId xmlns:a16="http://schemas.microsoft.com/office/drawing/2014/main" id="{76A2CF24-EA81-4E6D-8FE5-42CD055AEDA5}"/>
              </a:ext>
            </a:extLst>
          </p:cNvPr>
          <p:cNvPicPr/>
          <p:nvPr/>
        </p:nvPicPr>
        <p:blipFill rotWithShape="1">
          <a:blip r:embed="rId5" cstate="print">
            <a:extLst>
              <a:ext uri="{28A0092B-C50C-407E-A947-70E740481C1C}">
                <a14:useLocalDpi xmlns:a14="http://schemas.microsoft.com/office/drawing/2010/main" val="0"/>
              </a:ext>
            </a:extLst>
          </a:blip>
          <a:srcRect l="14653" t="20972" r="8110" b="10761"/>
          <a:stretch/>
        </p:blipFill>
        <p:spPr bwMode="auto">
          <a:xfrm>
            <a:off x="-217025" y="3410024"/>
            <a:ext cx="3456384" cy="2931680"/>
          </a:xfrm>
          <a:prstGeom prst="rect">
            <a:avLst/>
          </a:prstGeom>
          <a:ln>
            <a:noFill/>
          </a:ln>
          <a:extLst>
            <a:ext uri="{53640926-AAD7-44D8-BBD7-CCE9431645EC}">
              <a14:shadowObscured xmlns:a14="http://schemas.microsoft.com/office/drawing/2010/main"/>
            </a:ext>
          </a:extLst>
        </p:spPr>
      </p:pic>
      <p:sp>
        <p:nvSpPr>
          <p:cNvPr id="15" name="TextovéPole 14">
            <a:extLst>
              <a:ext uri="{FF2B5EF4-FFF2-40B4-BE49-F238E27FC236}">
                <a16:creationId xmlns:a16="http://schemas.microsoft.com/office/drawing/2014/main" id="{6FBAD47A-8010-4B5F-BC94-49876A5CD7FC}"/>
              </a:ext>
            </a:extLst>
          </p:cNvPr>
          <p:cNvSpPr txBox="1"/>
          <p:nvPr/>
        </p:nvSpPr>
        <p:spPr>
          <a:xfrm>
            <a:off x="7020272" y="393466"/>
            <a:ext cx="2123728" cy="236988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Comments:</a:t>
            </a:r>
          </a:p>
          <a:p>
            <a:endParaRPr lang="en-US" sz="2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Left </a:t>
            </a:r>
          </a:p>
          <a:p>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hi</a:t>
            </a:r>
            <a:r>
              <a:rPr lang="en-US" dirty="0" err="1">
                <a:latin typeface="Times New Roman" panose="02020603050405020304" pitchFamily="18" charset="0"/>
                <a:cs typeface="Times New Roman" panose="02020603050405020304" pitchFamily="18" charset="0"/>
              </a:rPr>
              <a:t>ghly</a:t>
            </a:r>
            <a:r>
              <a:rPr lang="en-US" dirty="0">
                <a:latin typeface="Times New Roman" panose="02020603050405020304" pitchFamily="18" charset="0"/>
                <a:cs typeface="Times New Roman" panose="02020603050405020304" pitchFamily="18" charset="0"/>
              </a:rPr>
              <a:t> combed</a:t>
            </a:r>
            <a:r>
              <a:rPr lang="cs-CZ" dirty="0">
                <a:latin typeface="Times New Roman" panose="02020603050405020304" pitchFamily="18" charset="0"/>
                <a:cs typeface="Times New Roman" panose="02020603050405020304" pitchFamily="18" charset="0"/>
              </a:rPr>
              <a:t>,</a:t>
            </a:r>
          </a:p>
          <a:p>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linearl</a:t>
            </a:r>
            <a:r>
              <a:rPr lang="en-US" dirty="0">
                <a:latin typeface="Times New Roman" panose="02020603050405020304" pitchFamily="18" charset="0"/>
                <a:cs typeface="Times New Roman" panose="02020603050405020304" pitchFamily="18" charset="0"/>
              </a:rPr>
              <a:t>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Right</a:t>
            </a:r>
          </a:p>
          <a:p>
            <a:r>
              <a:rPr lang="cs-CZ"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dishevelled</a:t>
            </a:r>
            <a:endParaRPr lang="cs-CZ" dirty="0">
              <a:latin typeface="Times New Roman" panose="02020603050405020304" pitchFamily="18" charset="0"/>
              <a:cs typeface="Times New Roman" panose="02020603050405020304" pitchFamily="18" charset="0"/>
            </a:endParaRPr>
          </a:p>
        </p:txBody>
      </p:sp>
      <p:sp>
        <p:nvSpPr>
          <p:cNvPr id="2" name="Obdélník 1">
            <a:extLst>
              <a:ext uri="{FF2B5EF4-FFF2-40B4-BE49-F238E27FC236}">
                <a16:creationId xmlns:a16="http://schemas.microsoft.com/office/drawing/2014/main" id="{56EEB25A-0D67-449A-B079-75310EAD4FFD}"/>
              </a:ext>
            </a:extLst>
          </p:cNvPr>
          <p:cNvSpPr/>
          <p:nvPr/>
        </p:nvSpPr>
        <p:spPr>
          <a:xfrm>
            <a:off x="7463438" y="3358939"/>
            <a:ext cx="3236014" cy="2831544"/>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Left </a:t>
            </a:r>
          </a:p>
          <a:p>
            <a:r>
              <a:rPr lang="cs-CZ"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combed</a:t>
            </a:r>
            <a:r>
              <a:rPr lang="cs-CZ" sz="1600" dirty="0">
                <a:latin typeface="Times New Roman" panose="02020603050405020304" pitchFamily="18" charset="0"/>
                <a:cs typeface="Times New Roman" panose="02020603050405020304" pitchFamily="18" charset="0"/>
              </a:rPr>
              <a:t>,</a:t>
            </a:r>
          </a:p>
          <a:p>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creating</a:t>
            </a:r>
            <a:r>
              <a:rPr lang="cs-CZ" sz="1600" dirty="0">
                <a:latin typeface="Times New Roman" panose="02020603050405020304" pitchFamily="18" charset="0"/>
                <a:cs typeface="Times New Roman" panose="02020603050405020304" pitchFamily="18" charset="0"/>
              </a:rPr>
              <a:t> a halo</a:t>
            </a:r>
          </a:p>
          <a:p>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around</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crater</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segments </a:t>
            </a:r>
          </a:p>
          <a:p>
            <a:r>
              <a:rPr lang="en-US" sz="1600" dirty="0">
                <a:latin typeface="Times New Roman" panose="02020603050405020304" pitchFamily="18" charset="0"/>
                <a:cs typeface="Times New Roman" panose="02020603050405020304" pitchFamily="18" charset="0"/>
              </a:rPr>
              <a:t>    in color</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Right</a:t>
            </a:r>
          </a:p>
          <a:p>
            <a:r>
              <a:rPr lang="en-US" sz="1600" dirty="0">
                <a:latin typeface="Times New Roman" panose="02020603050405020304" pitchFamily="18" charset="0"/>
                <a:cs typeface="Times New Roman" panose="02020603050405020304" pitchFamily="18" charset="0"/>
              </a:rPr>
              <a:t>    halo </a:t>
            </a:r>
          </a:p>
          <a:p>
            <a:r>
              <a:rPr lang="en-US" sz="1600" dirty="0">
                <a:latin typeface="Times New Roman" panose="02020603050405020304" pitchFamily="18" charset="0"/>
                <a:cs typeface="Times New Roman" panose="02020603050405020304" pitchFamily="18" charset="0"/>
              </a:rPr>
              <a:t>    in </a:t>
            </a:r>
            <a:r>
              <a:rPr lang="en-US" sz="1600" dirty="0" err="1">
                <a:latin typeface="Times New Roman" panose="02020603050405020304" pitchFamily="18" charset="0"/>
                <a:cs typeface="Times New Roman" panose="02020603050405020304" pitchFamily="18" charset="0"/>
              </a:rPr>
              <a:t>black&amp;white</a:t>
            </a:r>
            <a:endParaRPr lang="en-US" sz="1600" dirty="0">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CF139A5C-B957-43F5-9B0C-AD43DB40CE6A}"/>
              </a:ext>
            </a:extLst>
          </p:cNvPr>
          <p:cNvSpPr/>
          <p:nvPr/>
        </p:nvSpPr>
        <p:spPr>
          <a:xfrm>
            <a:off x="727319" y="6479533"/>
            <a:ext cx="5551325"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 the Moon/Copernicus                       Hellas basin on Mars</a:t>
            </a:r>
            <a:endParaRPr lang="cs-CZ" dirty="0"/>
          </a:p>
        </p:txBody>
      </p:sp>
      <p:pic>
        <p:nvPicPr>
          <p:cNvPr id="11" name="Obrázek 10">
            <a:extLst>
              <a:ext uri="{FF2B5EF4-FFF2-40B4-BE49-F238E27FC236}">
                <a16:creationId xmlns:a16="http://schemas.microsoft.com/office/drawing/2014/main" id="{CEA31701-7F73-46A5-B764-0381825E74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449" r="2487"/>
          <a:stretch/>
        </p:blipFill>
        <p:spPr>
          <a:xfrm>
            <a:off x="3239359" y="3410024"/>
            <a:ext cx="4255408" cy="3094437"/>
          </a:xfrm>
          <a:prstGeom prst="rect">
            <a:avLst/>
          </a:prstGeom>
        </p:spPr>
      </p:pic>
    </p:spTree>
    <p:extLst>
      <p:ext uri="{BB962C8B-B14F-4D97-AF65-F5344CB8AC3E}">
        <p14:creationId xmlns:p14="http://schemas.microsoft.com/office/powerpoint/2010/main" val="1695400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51520" y="750161"/>
            <a:ext cx="5112568" cy="5955680"/>
          </a:xfrm>
          <a:prstGeom prst="rect">
            <a:avLst/>
          </a:prstGeom>
        </p:spPr>
      </p:pic>
      <p:sp>
        <p:nvSpPr>
          <p:cNvPr id="8" name="TextovéPole 7"/>
          <p:cNvSpPr txBox="1"/>
          <p:nvPr/>
        </p:nvSpPr>
        <p:spPr>
          <a:xfrm>
            <a:off x="5940152" y="1844824"/>
            <a:ext cx="304602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impact crater</a:t>
            </a:r>
          </a:p>
          <a:p>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Vredefort</a:t>
            </a:r>
            <a:r>
              <a:rPr lang="en-US" dirty="0">
                <a:latin typeface="Times New Roman" panose="02020603050405020304" pitchFamily="18" charset="0"/>
                <a:cs typeface="Times New Roman" panose="02020603050405020304" pitchFamily="18" charset="0"/>
              </a:rPr>
              <a:t>, South Africa</a:t>
            </a:r>
            <a:endParaRPr lang="cs-CZ" dirty="0">
              <a:latin typeface="Times New Roman" panose="02020603050405020304" pitchFamily="18" charset="0"/>
              <a:cs typeface="Times New Roman" panose="02020603050405020304" pitchFamily="18" charset="0"/>
            </a:endParaRPr>
          </a:p>
        </p:txBody>
      </p:sp>
      <p:sp>
        <p:nvSpPr>
          <p:cNvPr id="9" name="Obdélník 8"/>
          <p:cNvSpPr/>
          <p:nvPr/>
        </p:nvSpPr>
        <p:spPr>
          <a:xfrm>
            <a:off x="5537301" y="2924944"/>
            <a:ext cx="3339935" cy="2677656"/>
          </a:xfrm>
          <a:prstGeom prst="rect">
            <a:avLst/>
          </a:prstGeom>
        </p:spPr>
        <p:txBody>
          <a:bodyPr wrap="square">
            <a:spAutoFit/>
          </a:bodyPr>
          <a:lstStyle/>
          <a:p>
            <a:r>
              <a:rPr lang="en-US" sz="1400" dirty="0">
                <a:solidFill>
                  <a:srgbClr val="000000"/>
                </a:solidFill>
                <a:latin typeface="Times New Roman" panose="02020603050405020304" pitchFamily="18" charset="0"/>
                <a:cs typeface="Times New Roman" panose="02020603050405020304" pitchFamily="18" charset="0"/>
              </a:rPr>
              <a:t>The strike angles follow rings of the impact structure </a:t>
            </a:r>
            <a:r>
              <a:rPr lang="en-US" sz="1400" dirty="0" err="1">
                <a:solidFill>
                  <a:srgbClr val="000000"/>
                </a:solidFill>
                <a:latin typeface="Times New Roman" panose="02020603050405020304" pitchFamily="18" charset="0"/>
                <a:cs typeface="Times New Roman" panose="02020603050405020304" pitchFamily="18" charset="0"/>
              </a:rPr>
              <a:t>Vredefort</a:t>
            </a:r>
            <a:r>
              <a:rPr lang="en-US" sz="1400" dirty="0">
                <a:solidFill>
                  <a:srgbClr val="000000"/>
                </a:solidFill>
                <a:latin typeface="Times New Roman" panose="02020603050405020304" pitchFamily="18" charset="0"/>
                <a:cs typeface="Times New Roman" panose="02020603050405020304" pitchFamily="18" charset="0"/>
              </a:rPr>
              <a:t>, South Africa. In the central part of the crater they are combed not around the crater but in one prevailing direction. </a:t>
            </a:r>
          </a:p>
          <a:p>
            <a:endParaRPr lang="en-US" sz="1400" dirty="0">
              <a:solidFill>
                <a:srgbClr val="000000"/>
              </a:solidFill>
              <a:latin typeface="Times New Roman" panose="02020603050405020304" pitchFamily="18" charset="0"/>
              <a:cs typeface="Times New Roman" panose="02020603050405020304" pitchFamily="18" charset="0"/>
            </a:endParaRPr>
          </a:p>
          <a:p>
            <a:r>
              <a:rPr lang="en-US" sz="1400" dirty="0">
                <a:solidFill>
                  <a:srgbClr val="000000"/>
                </a:solidFill>
                <a:latin typeface="Times New Roman" panose="02020603050405020304" pitchFamily="18" charset="0"/>
                <a:cs typeface="Times New Roman" panose="02020603050405020304" pitchFamily="18" charset="0"/>
              </a:rPr>
              <a:t>To draw this, </a:t>
            </a:r>
            <a:r>
              <a:rPr lang="en-US" sz="1400" b="1" dirty="0" err="1">
                <a:latin typeface="Times New Roman" panose="02020603050405020304" pitchFamily="18" charset="0"/>
                <a:cs typeface="Times New Roman" panose="02020603050405020304" pitchFamily="18" charset="0"/>
              </a:rPr>
              <a:t>Beiki</a:t>
            </a:r>
            <a:r>
              <a:rPr lang="en-US" sz="1400" b="1" dirty="0">
                <a:latin typeface="Times New Roman" panose="02020603050405020304" pitchFamily="18" charset="0"/>
                <a:cs typeface="Times New Roman" panose="02020603050405020304" pitchFamily="18" charset="0"/>
              </a:rPr>
              <a:t> and Pedersen (2010</a:t>
            </a:r>
            <a:r>
              <a:rPr lang="en-US" sz="1400" dirty="0">
                <a:latin typeface="Times New Roman" panose="02020603050405020304" pitchFamily="18" charset="0"/>
                <a:cs typeface="Times New Roman" panose="02020603050405020304" pitchFamily="18" charset="0"/>
              </a:rPr>
              <a:t>) used the detailed local airborne </a:t>
            </a:r>
            <a:r>
              <a:rPr lang="en-US" sz="1400" dirty="0" err="1">
                <a:latin typeface="Times New Roman" panose="02020603050405020304" pitchFamily="18" charset="0"/>
                <a:cs typeface="Times New Roman" panose="02020603050405020304" pitchFamily="18" charset="0"/>
              </a:rPr>
              <a:t>gradiometry</a:t>
            </a:r>
            <a:r>
              <a:rPr lang="en-US" sz="1400" dirty="0">
                <a:latin typeface="Times New Roman" panose="02020603050405020304" pitchFamily="18" charset="0"/>
                <a:cs typeface="Times New Roman" panose="02020603050405020304" pitchFamily="18" charset="0"/>
              </a:rPr>
              <a:t> data, which we have not available and the resolution of our data</a:t>
            </a:r>
            <a:r>
              <a:rPr lang="en-US" sz="1400" dirty="0">
                <a:solidFill>
                  <a:srgbClr val="000000"/>
                </a:solidFill>
                <a:latin typeface="Times New Roman" panose="02020603050405020304" pitchFamily="18" charset="0"/>
                <a:cs typeface="Times New Roman" panose="02020603050405020304" pitchFamily="18" charset="0"/>
              </a:rPr>
              <a:t> source (EIGEN 6C4) is not sufficient for this purpose. </a:t>
            </a:r>
          </a:p>
          <a:p>
            <a:endParaRPr lang="en-US" sz="1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2524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0D654DF-6AD5-4663-A039-35A90BA04A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180" y="0"/>
            <a:ext cx="4558100" cy="6858000"/>
          </a:xfrm>
          <a:prstGeom prst="rect">
            <a:avLst/>
          </a:prstGeom>
        </p:spPr>
      </p:pic>
      <p:sp>
        <p:nvSpPr>
          <p:cNvPr id="2" name="TextovéPole 1">
            <a:extLst>
              <a:ext uri="{FF2B5EF4-FFF2-40B4-BE49-F238E27FC236}">
                <a16:creationId xmlns:a16="http://schemas.microsoft.com/office/drawing/2014/main" id="{1B6DB1EC-6F67-01B1-0861-C2F37150BE6A}"/>
              </a:ext>
            </a:extLst>
          </p:cNvPr>
          <p:cNvSpPr txBox="1"/>
          <p:nvPr/>
        </p:nvSpPr>
        <p:spPr>
          <a:xfrm>
            <a:off x="5076056" y="58846"/>
            <a:ext cx="6336703" cy="630942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Reasons for the strike angles </a:t>
            </a:r>
          </a:p>
          <a:p>
            <a:r>
              <a:rPr lang="en-US" sz="2400" b="1" dirty="0">
                <a:latin typeface="Times New Roman" panose="02020603050405020304" pitchFamily="18" charset="0"/>
                <a:cs typeface="Times New Roman" panose="02020603050405020304" pitchFamily="18" charset="0"/>
              </a:rPr>
              <a:t>to be aligned: </a:t>
            </a:r>
          </a:p>
          <a:p>
            <a:endParaRPr lang="en-US" sz="24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higher porosity, lower density</a:t>
            </a:r>
          </a:p>
          <a:p>
            <a:r>
              <a:rPr lang="en-US" sz="2000" dirty="0">
                <a:latin typeface="Times New Roman" panose="02020603050405020304" pitchFamily="18" charset="0"/>
                <a:cs typeface="Times New Roman" panose="02020603050405020304" pitchFamily="18" charset="0"/>
              </a:rPr>
              <a:t>of the causative body,</a:t>
            </a:r>
          </a:p>
          <a:p>
            <a:r>
              <a:rPr lang="en-US" sz="2000" dirty="0">
                <a:latin typeface="Times New Roman" panose="02020603050405020304" pitchFamily="18" charset="0"/>
                <a:cs typeface="Times New Roman" panose="02020603050405020304" pitchFamily="18" charset="0"/>
              </a:rPr>
              <a:t>in particular:</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water, river valley, trench,</a:t>
            </a:r>
          </a:p>
          <a:p>
            <a:r>
              <a:rPr lang="en-US" sz="2000" dirty="0">
                <a:latin typeface="Times New Roman" panose="02020603050405020304" pitchFamily="18" charset="0"/>
                <a:cs typeface="Times New Roman" panose="02020603050405020304" pitchFamily="18" charset="0"/>
              </a:rPr>
              <a:t>ground water,</a:t>
            </a:r>
          </a:p>
          <a:p>
            <a:r>
              <a:rPr lang="en-US" sz="2000" dirty="0">
                <a:latin typeface="Times New Roman" panose="02020603050405020304" pitchFamily="18" charset="0"/>
                <a:cs typeface="Times New Roman" panose="02020603050405020304" pitchFamily="18" charset="0"/>
              </a:rPr>
              <a:t>paleolakes,</a:t>
            </a:r>
          </a:p>
          <a:p>
            <a:r>
              <a:rPr lang="en-US" sz="2000" dirty="0">
                <a:latin typeface="Times New Roman" panose="02020603050405020304" pitchFamily="18" charset="0"/>
                <a:cs typeface="Times New Roman" panose="02020603050405020304" pitchFamily="18" charset="0"/>
              </a:rPr>
              <a:t>permafrost, regolith,</a:t>
            </a:r>
          </a:p>
          <a:p>
            <a:r>
              <a:rPr lang="en-US" sz="2000" dirty="0">
                <a:latin typeface="Times New Roman" panose="02020603050405020304" pitchFamily="18" charset="0"/>
                <a:cs typeface="Times New Roman" panose="02020603050405020304" pitchFamily="18" charset="0"/>
              </a:rPr>
              <a:t>subglacial lakes and rivers,</a:t>
            </a:r>
          </a:p>
          <a:p>
            <a:r>
              <a:rPr lang="en-US" sz="2000" dirty="0" err="1">
                <a:latin typeface="Times New Roman" panose="02020603050405020304" pitchFamily="18" charset="0"/>
                <a:cs typeface="Times New Roman" panose="02020603050405020304" pitchFamily="18" charset="0"/>
              </a:rPr>
              <a:t>oil&amp;gas</a:t>
            </a:r>
            <a:r>
              <a:rPr lang="en-US" sz="2000" dirty="0">
                <a:latin typeface="Times New Roman" panose="02020603050405020304" pitchFamily="18" charset="0"/>
                <a:cs typeface="Times New Roman" panose="02020603050405020304" pitchFamily="18" charset="0"/>
              </a:rPr>
              <a:t> deposits,</a:t>
            </a:r>
          </a:p>
          <a:p>
            <a:r>
              <a:rPr lang="en-US" sz="2000" dirty="0">
                <a:latin typeface="Times New Roman" panose="02020603050405020304" pitchFamily="18" charset="0"/>
                <a:cs typeface="Times New Roman" panose="02020603050405020304" pitchFamily="18" charset="0"/>
              </a:rPr>
              <a:t>coal,</a:t>
            </a:r>
          </a:p>
          <a:p>
            <a:r>
              <a:rPr lang="en-US" sz="2000" dirty="0">
                <a:latin typeface="Times New Roman" panose="02020603050405020304" pitchFamily="18" charset="0"/>
                <a:cs typeface="Times New Roman" panose="02020603050405020304" pitchFamily="18" charset="0"/>
              </a:rPr>
              <a:t>hydrocarbons </a:t>
            </a:r>
            <a:r>
              <a:rPr lang="en-US" sz="2000" dirty="0" err="1">
                <a:latin typeface="Times New Roman" panose="02020603050405020304" pitchFamily="18" charset="0"/>
                <a:cs typeface="Times New Roman" panose="02020603050405020304" pitchFamily="18" charset="0"/>
              </a:rPr>
              <a:t>occurences</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sufficiently large to be well above</a:t>
            </a:r>
          </a:p>
          <a:p>
            <a:r>
              <a:rPr lang="en-US" dirty="0">
                <a:latin typeface="Times New Roman" panose="02020603050405020304" pitchFamily="18" charset="0"/>
                <a:cs typeface="Times New Roman" panose="02020603050405020304" pitchFamily="18" charset="0"/>
              </a:rPr>
              <a:t>the ground resolution</a:t>
            </a:r>
          </a:p>
          <a:p>
            <a:r>
              <a:rPr lang="en-US" dirty="0">
                <a:latin typeface="Times New Roman" panose="02020603050405020304" pitchFamily="18" charset="0"/>
                <a:cs typeface="Times New Roman" panose="02020603050405020304" pitchFamily="18" charset="0"/>
              </a:rPr>
              <a:t>of the gravity field model in use</a:t>
            </a:r>
          </a:p>
          <a:p>
            <a:r>
              <a:rPr lang="en-US" dirty="0">
                <a:latin typeface="Times New Roman" panose="02020603050405020304" pitchFamily="18" charset="0"/>
                <a:cs typeface="Times New Roman" panose="02020603050405020304" pitchFamily="18" charset="0"/>
              </a:rPr>
              <a:t>for the celestial body in question</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0492526"/>
      </p:ext>
    </p:extLst>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14043</TotalTime>
  <Words>1556</Words>
  <Application>Microsoft Office PowerPoint</Application>
  <PresentationFormat>Předvádění na obrazovce (4:3)</PresentationFormat>
  <Paragraphs>190</Paragraphs>
  <Slides>42</Slides>
  <Notes>10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42</vt:i4>
      </vt:variant>
    </vt:vector>
  </HeadingPairs>
  <TitlesOfParts>
    <vt:vector size="47" baseType="lpstr">
      <vt:lpstr>Arial</vt:lpstr>
      <vt:lpstr>Calibri</vt:lpstr>
      <vt:lpstr>Segoe UI</vt:lpstr>
      <vt:lpstr>Times New Roman</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ASU AV CR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Jaroslav Klokocnik</dc:creator>
  <cp:lastModifiedBy>Jaroslav Klokocnik</cp:lastModifiedBy>
  <cp:revision>680</cp:revision>
  <cp:lastPrinted>2021-06-17T11:57:39Z</cp:lastPrinted>
  <dcterms:created xsi:type="dcterms:W3CDTF">2015-02-14T16:23:34Z</dcterms:created>
  <dcterms:modified xsi:type="dcterms:W3CDTF">2022-12-03T17:06:35Z</dcterms:modified>
</cp:coreProperties>
</file>