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comment1.xml" ContentType="application/vnd.openxmlformats-officedocument.presentationml.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omments/comment2.xml" ContentType="application/vnd.openxmlformats-officedocument.presentationml.comment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omments/comment3.xml" ContentType="application/vnd.openxmlformats-officedocument.presentationml.comment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109"/>
  </p:notesMasterIdLst>
  <p:handoutMasterIdLst>
    <p:handoutMasterId r:id="rId110"/>
  </p:handoutMasterIdLst>
  <p:sldIdLst>
    <p:sldId id="1669" r:id="rId2"/>
    <p:sldId id="1703" r:id="rId3"/>
    <p:sldId id="1306" r:id="rId4"/>
    <p:sldId id="1694" r:id="rId5"/>
    <p:sldId id="1478" r:id="rId6"/>
    <p:sldId id="854" r:id="rId7"/>
    <p:sldId id="1692" r:id="rId8"/>
    <p:sldId id="909" r:id="rId9"/>
    <p:sldId id="1147" r:id="rId10"/>
    <p:sldId id="1671" r:id="rId11"/>
    <p:sldId id="371" r:id="rId12"/>
    <p:sldId id="1023" r:id="rId13"/>
    <p:sldId id="1693" r:id="rId14"/>
    <p:sldId id="1702" r:id="rId15"/>
    <p:sldId id="1658" r:id="rId16"/>
    <p:sldId id="979" r:id="rId17"/>
    <p:sldId id="620" r:id="rId18"/>
    <p:sldId id="1654" r:id="rId19"/>
    <p:sldId id="1655" r:id="rId20"/>
    <p:sldId id="921" r:id="rId21"/>
    <p:sldId id="1656" r:id="rId22"/>
    <p:sldId id="1566" r:id="rId23"/>
    <p:sldId id="1657" r:id="rId24"/>
    <p:sldId id="1672" r:id="rId25"/>
    <p:sldId id="1699" r:id="rId26"/>
    <p:sldId id="467" r:id="rId27"/>
    <p:sldId id="1677" r:id="rId28"/>
    <p:sldId id="1675" r:id="rId29"/>
    <p:sldId id="1676" r:id="rId30"/>
    <p:sldId id="1044" r:id="rId31"/>
    <p:sldId id="1127" r:id="rId32"/>
    <p:sldId id="1521" r:id="rId33"/>
    <p:sldId id="1171" r:id="rId34"/>
    <p:sldId id="1650" r:id="rId35"/>
    <p:sldId id="1691" r:id="rId36"/>
    <p:sldId id="567" r:id="rId37"/>
    <p:sldId id="504" r:id="rId38"/>
    <p:sldId id="505" r:id="rId39"/>
    <p:sldId id="1664" r:id="rId40"/>
    <p:sldId id="1661" r:id="rId41"/>
    <p:sldId id="1511" r:id="rId42"/>
    <p:sldId id="862" r:id="rId43"/>
    <p:sldId id="1536" r:id="rId44"/>
    <p:sldId id="1690" r:id="rId45"/>
    <p:sldId id="1695" r:id="rId46"/>
    <p:sldId id="1274" r:id="rId47"/>
    <p:sldId id="1619" r:id="rId48"/>
    <p:sldId id="1365" r:id="rId49"/>
    <p:sldId id="1460" r:id="rId50"/>
    <p:sldId id="1687" r:id="rId51"/>
    <p:sldId id="1700" r:id="rId52"/>
    <p:sldId id="1704" r:id="rId53"/>
    <p:sldId id="1701" r:id="rId54"/>
    <p:sldId id="1705" r:id="rId55"/>
    <p:sldId id="850" r:id="rId56"/>
    <p:sldId id="1697" r:id="rId57"/>
    <p:sldId id="1638" r:id="rId58"/>
    <p:sldId id="1417" r:id="rId59"/>
    <p:sldId id="1323" r:id="rId60"/>
    <p:sldId id="1413" r:id="rId61"/>
    <p:sldId id="1479" r:id="rId62"/>
    <p:sldId id="1376" r:id="rId63"/>
    <p:sldId id="1300" r:id="rId64"/>
    <p:sldId id="1277" r:id="rId65"/>
    <p:sldId id="1519" r:id="rId66"/>
    <p:sldId id="1183" r:id="rId67"/>
    <p:sldId id="1606" r:id="rId68"/>
    <p:sldId id="1279" r:id="rId69"/>
    <p:sldId id="1281" r:id="rId70"/>
    <p:sldId id="1475" r:id="rId71"/>
    <p:sldId id="1437" r:id="rId72"/>
    <p:sldId id="1442" r:id="rId73"/>
    <p:sldId id="1628" r:id="rId74"/>
    <p:sldId id="1208" r:id="rId75"/>
    <p:sldId id="1630" r:id="rId76"/>
    <p:sldId id="1636" r:id="rId77"/>
    <p:sldId id="1621" r:id="rId78"/>
    <p:sldId id="1688" r:id="rId79"/>
    <p:sldId id="1431" r:id="rId80"/>
    <p:sldId id="1454" r:id="rId81"/>
    <p:sldId id="1572" r:id="rId82"/>
    <p:sldId id="1445" r:id="rId83"/>
    <p:sldId id="1573" r:id="rId84"/>
    <p:sldId id="1574" r:id="rId85"/>
    <p:sldId id="1575" r:id="rId86"/>
    <p:sldId id="1653" r:id="rId87"/>
    <p:sldId id="1427" r:id="rId88"/>
    <p:sldId id="1450" r:id="rId89"/>
    <p:sldId id="1087" r:id="rId90"/>
    <p:sldId id="1091" r:id="rId91"/>
    <p:sldId id="1686" r:id="rId92"/>
    <p:sldId id="1681" r:id="rId93"/>
    <p:sldId id="1639" r:id="rId94"/>
    <p:sldId id="1360" r:id="rId95"/>
    <p:sldId id="1325" r:id="rId96"/>
    <p:sldId id="1366" r:id="rId97"/>
    <p:sldId id="1342" r:id="rId98"/>
    <p:sldId id="1345" r:id="rId99"/>
    <p:sldId id="1643" r:id="rId100"/>
    <p:sldId id="1600" r:id="rId101"/>
    <p:sldId id="1644" r:id="rId102"/>
    <p:sldId id="1645" r:id="rId103"/>
    <p:sldId id="1646" r:id="rId104"/>
    <p:sldId id="1647" r:id="rId105"/>
    <p:sldId id="256" r:id="rId106"/>
    <p:sldId id="1696" r:id="rId107"/>
    <p:sldId id="640" r:id="rId108"/>
  </p:sldIdLst>
  <p:sldSz cx="9144000" cy="6858000" type="screen4x3"/>
  <p:notesSz cx="6797675" cy="9926638"/>
  <p:defaultTextStyle>
    <a:defPPr>
      <a:defRPr lang="cs-CZ"/>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roslav Klokočník" initials="JK" lastIdx="5" clrIdx="0">
    <p:extLst>
      <p:ext uri="{19B8F6BF-5375-455C-9EA6-DF929625EA0E}">
        <p15:presenceInfo xmlns:p15="http://schemas.microsoft.com/office/powerpoint/2012/main" userId="Jaroslav Klokočník" providerId="None"/>
      </p:ext>
    </p:extLst>
  </p:cmAuthor>
  <p:cmAuthor id="2" name="Klokocnik" initials="K" lastIdx="1" clrIdx="1">
    <p:extLst>
      <p:ext uri="{19B8F6BF-5375-455C-9EA6-DF929625EA0E}">
        <p15:presenceInfo xmlns:p15="http://schemas.microsoft.com/office/powerpoint/2012/main" userId="Klokocnik"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33"/>
    <a:srgbClr val="F1A03F"/>
    <a:srgbClr val="A3A3E0"/>
    <a:srgbClr val="003366"/>
    <a:srgbClr val="FF0000"/>
    <a:srgbClr val="FFFFFF"/>
    <a:srgbClr val="009900"/>
    <a:srgbClr val="FF3300"/>
    <a:srgbClr val="003399"/>
    <a:srgbClr val="FF7C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34590" autoAdjust="0"/>
    <p:restoredTop sz="86444" autoAdjust="0"/>
  </p:normalViewPr>
  <p:slideViewPr>
    <p:cSldViewPr>
      <p:cViewPr varScale="1">
        <p:scale>
          <a:sx n="80" d="100"/>
          <a:sy n="80" d="100"/>
        </p:scale>
        <p:origin x="845"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26453"/>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presProps" Target="presProp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viewProps" Target="viewProp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notesMaster" Target="notesMasters/notesMaster1.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handoutMaster" Target="handoutMasters/handoutMaster1.xml"/><Relationship Id="rId115" Type="http://schemas.openxmlformats.org/officeDocument/2006/relationships/tableStyles" Target="tableStyle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8-04-27T10:55:30.989" idx="1">
    <p:pos x="5235" y="0"/>
    <p:text/>
    <p:extLst>
      <p:ext uri="{C676402C-5697-4E1C-873F-D02D1690AC5C}">
        <p15:threadingInfo xmlns:p15="http://schemas.microsoft.com/office/powerpoint/2012/main" timeZoneBias="-12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1-05-23T11:30:35.502" idx="5">
    <p:pos x="285" y="2380"/>
    <p:text/>
    <p:extLst>
      <p:ext uri="{C676402C-5697-4E1C-873F-D02D1690AC5C}">
        <p15:threadingInfo xmlns:p15="http://schemas.microsoft.com/office/powerpoint/2012/main" timeZoneBias="-12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22-04-08T14:20:31.440" idx="4">
    <p:pos x="10" y="10"/>
    <p:text/>
    <p:extLst>
      <p:ext uri="{C676402C-5697-4E1C-873F-D02D1690AC5C}">
        <p15:threadingInfo xmlns:p15="http://schemas.microsoft.com/office/powerpoint/2012/main" timeZoneBias="-12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1"/>
            <a:ext cx="2946400" cy="496809"/>
          </a:xfrm>
          <a:prstGeom prst="rect">
            <a:avLst/>
          </a:prstGeom>
        </p:spPr>
        <p:txBody>
          <a:bodyPr vert="horz" lIns="91440" tIns="45720" rIns="91440" bIns="45720" rtlCol="0"/>
          <a:lstStyle>
            <a:lvl1pPr algn="l">
              <a:defRPr sz="1200"/>
            </a:lvl1pPr>
          </a:lstStyle>
          <a:p>
            <a:pPr>
              <a:defRPr/>
            </a:pPr>
            <a:endParaRPr lang="cs-CZ"/>
          </a:p>
        </p:txBody>
      </p:sp>
      <p:sp>
        <p:nvSpPr>
          <p:cNvPr id="3" name="Zástupný symbol pro datum 2"/>
          <p:cNvSpPr>
            <a:spLocks noGrp="1"/>
          </p:cNvSpPr>
          <p:nvPr>
            <p:ph type="dt" sz="quarter" idx="1"/>
          </p:nvPr>
        </p:nvSpPr>
        <p:spPr>
          <a:xfrm>
            <a:off x="3849688" y="1"/>
            <a:ext cx="2946400" cy="496809"/>
          </a:xfrm>
          <a:prstGeom prst="rect">
            <a:avLst/>
          </a:prstGeom>
        </p:spPr>
        <p:txBody>
          <a:bodyPr vert="horz" lIns="91440" tIns="45720" rIns="91440" bIns="45720" rtlCol="0"/>
          <a:lstStyle>
            <a:lvl1pPr algn="r">
              <a:defRPr sz="1200"/>
            </a:lvl1pPr>
          </a:lstStyle>
          <a:p>
            <a:pPr>
              <a:defRPr/>
            </a:pPr>
            <a:fld id="{E7A7C48B-D8BA-41D6-AF00-1AD60D77F3E0}" type="datetimeFigureOut">
              <a:rPr lang="cs-CZ"/>
              <a:pPr>
                <a:defRPr/>
              </a:pPr>
              <a:t>18.01.2024</a:t>
            </a:fld>
            <a:endParaRPr lang="cs-CZ"/>
          </a:p>
        </p:txBody>
      </p:sp>
      <p:sp>
        <p:nvSpPr>
          <p:cNvPr id="4" name="Zástupný symbol pro zápatí 3"/>
          <p:cNvSpPr>
            <a:spLocks noGrp="1"/>
          </p:cNvSpPr>
          <p:nvPr>
            <p:ph type="ftr" sz="quarter" idx="2"/>
          </p:nvPr>
        </p:nvSpPr>
        <p:spPr>
          <a:xfrm>
            <a:off x="0" y="9429832"/>
            <a:ext cx="2946400" cy="496808"/>
          </a:xfrm>
          <a:prstGeom prst="rect">
            <a:avLst/>
          </a:prstGeom>
        </p:spPr>
        <p:txBody>
          <a:bodyPr vert="horz" lIns="91440" tIns="45720" rIns="91440" bIns="45720" rtlCol="0" anchor="b"/>
          <a:lstStyle>
            <a:lvl1pPr algn="l">
              <a:defRPr sz="1200"/>
            </a:lvl1pPr>
          </a:lstStyle>
          <a:p>
            <a:pPr>
              <a:defRPr/>
            </a:pPr>
            <a:endParaRPr lang="cs-CZ"/>
          </a:p>
        </p:txBody>
      </p:sp>
      <p:sp>
        <p:nvSpPr>
          <p:cNvPr id="5" name="Zástupný symbol pro číslo snímku 4"/>
          <p:cNvSpPr>
            <a:spLocks noGrp="1"/>
          </p:cNvSpPr>
          <p:nvPr>
            <p:ph type="sldNum" sz="quarter" idx="3"/>
          </p:nvPr>
        </p:nvSpPr>
        <p:spPr>
          <a:xfrm>
            <a:off x="3849688" y="9429832"/>
            <a:ext cx="2946400" cy="496808"/>
          </a:xfrm>
          <a:prstGeom prst="rect">
            <a:avLst/>
          </a:prstGeom>
        </p:spPr>
        <p:txBody>
          <a:bodyPr vert="horz" lIns="91440" tIns="45720" rIns="91440" bIns="45720" rtlCol="0" anchor="b"/>
          <a:lstStyle>
            <a:lvl1pPr algn="r">
              <a:defRPr sz="1200"/>
            </a:lvl1pPr>
          </a:lstStyle>
          <a:p>
            <a:pPr>
              <a:defRPr/>
            </a:pPr>
            <a:fld id="{AEEBC8BD-1068-4ECA-8827-56C396AE5CB8}" type="slidenum">
              <a:rPr lang="cs-CZ"/>
              <a:pPr>
                <a:defRPr/>
              </a:pPr>
              <a:t>‹#›</a:t>
            </a:fld>
            <a:endParaRPr lang="cs-CZ"/>
          </a:p>
        </p:txBody>
      </p:sp>
    </p:spTree>
    <p:extLst>
      <p:ext uri="{BB962C8B-B14F-4D97-AF65-F5344CB8AC3E}">
        <p14:creationId xmlns:p14="http://schemas.microsoft.com/office/powerpoint/2010/main" val="538760876"/>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6-20T11:53:58.119"/>
    </inkml:context>
    <inkml:brush xml:id="br0">
      <inkml:brushProperty name="width" value="0.05" units="cm"/>
      <inkml:brushProperty name="height" value="0.05" units="cm"/>
    </inkml:brush>
  </inkml:definitions>
  <inkml:trace contextRef="#ctx0" brushRef="#br0">991 437 24575,'40'1'0,"1"-2"0,-1-1 0,0-1 0,43-9 0,280-74 0,-127 28 0,16-9 0,97-21 0,138 10 0,-333 60-120,171-3 0,155 18-351,-405 3 400,1592 5 853,-1624-4-768,-1 1 0,70 12 0,79 25-128,-138-27 12,1321 325-2425,-1321-323 2539,1065 333-93,-926-279-230,61 22 151,-180-60 581,92 48 0,-137-61-60,-1 3-1,-2-1 1,0 2 0,-1 0 0,25 30-1,-4-6-218,96 107-25,-112-115-125,-2 0 0,30 57 0,-40-61 8,46 97 0,-54-106 0,-1-1 0,-1 2 0,4 40 0,-10 205 0,-5-124 0,5-79 0,-4 79 0,2-138 0,0-1 0,0 1 0,-1 0 0,-1-1 0,0 1 0,0 0 0,-1-1 0,0 0 0,0 0 0,-1 0 0,0 0 0,-1-1 0,0 1 0,0-2 0,-1 2 0,1-2 0,-2 1 0,1-1 0,-15 8 0,-1 0 0,0 0 0,-1-1 0,-1-1 0,0-1 0,-43 12 0,-47 8 0,25-8 0,-141 51 0,-17 18 0,-16 2 0,87-30 0,94-33 0,-143 47 0,161-57 0,-103 18 0,96-25 0,-48 9 0,-125 8 0,-168-13-272,-2-17-151,202-2 338,-506 0-1019,464 8 1030,-1 9 0,-291 47 1,490-53 125,-187 24-153,167-25 603,-91 0 0,158-8-468,-198-3 696,157 0-601,-1-2 0,-51-10-1,-109-30-128,72 15 0,-149-18 0,111 34 0,-34-5 0,118 6 0,-288-25 0,324 35 0,0-2 0,1-2 0,0-2 0,0-3 0,1 0 0,-68-25 0,42 10 0,-101-36 0,137 46 0,-81-44 0,53 16 0,-81-63 0,116 83 0,-1 1 0,-65-30 0,-45-26 0,109 54 0,16 9 0,-2 0 0,-40-19 0,-15 2 0,-91-44 0,156 69 0,1-1 0,0 0 0,1-1 0,0 0 0,1-1 0,1 0 0,-18-21 0,17 14 0,0-1 0,2-1 0,1 1 0,-12-35 0,-2-12 0,8 25 0,1 0 0,4-2 0,-9-57 0,19-201 0,5 158 0,-4 66 0,-1 23 0,4-2 0,11-60 0,-8 95 0,1 1 0,2 0 0,11-20 0,38-61 0,-34 63 0,-13 23 0,1 1 0,1-1 0,1 2 0,0-1 0,1 1 0,1 1 0,0 0 0,1 1 0,22-13 0,-8 8 0,1 1 0,1 2 0,1 0 0,59-17 0,78-25 331,38-10-2027,-165 55-5130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6-20T11:54:12.221"/>
    </inkml:context>
    <inkml:brush xml:id="br0">
      <inkml:brushProperty name="width" value="0.05" units="cm"/>
      <inkml:brushProperty name="height" value="0.05" units="cm"/>
    </inkml:brush>
  </inkml:definitions>
  <inkml:trace contextRef="#ctx0" brushRef="#br0">11 5170 24575,'-1'-2'0,"0"0"0,-1 0 0,1 0 0,0 0 0,0 0 0,0 0 0,1 0 0,-1-1 0,0 1 0,1 0 0,0 0 0,-1-1 0,1 1 0,0 0 0,0 0 0,0-1 0,0 1 0,1 0 0,-1 0 0,2-4 0,-1-1 0,1 1 0,1 0 0,-1-1 0,1 1 0,7-11 0,16-18 0,2 2 0,2 1 0,58-51 0,0 1 0,-12 4 0,66-65 0,-101 103 0,-3-2 0,-2-1 0,51-78 0,72-155 0,-56 93 0,-24 53 0,107-202 0,29-68 0,-114 222 0,273-482 0,-271 462 0,-64 119 0,-16 34 0,-6 14 0,14-37 0,-15 25 0,-1-1 0,2 1 0,2 1 0,28-46 0,-37 72 0,0 0 0,-2 0 0,1-1 0,-2 0 0,10-34 0,-1-12 0,2 2 0,3 0 0,37-74 0,-17 37 0,-27 61 0,20-36 0,64-131 0,-92 188 0,1 0 0,0 0 0,12-17 0,-15 28 0,-1 0 0,1 0 0,1 0 0,-1 1 0,0 0 0,1 0 0,0 0 0,0 0 0,0 1 0,1 0 0,-1 0 0,9-4 0,-4 4 0,0-1 0,1 1 0,-1 1 0,1 0 0,-1 0 0,1 1 0,0 0 0,0 1 0,-1 0 0,1 1 0,0 0 0,-1 1 0,1 0 0,-1 1 0,1 0 0,-1 0 0,0 1 0,0 1 0,-1-1 0,15 11 0,7 8 0,49 47 0,-51-43 0,53 39 0,-64-54 0,1-1 0,1-1 0,0 0 0,0-2 0,1 0 0,0-2 0,28 6 0,-9-5 0,0-3 0,1-1 0,44-3 0,363-5 0,-435 6 0,1-1 0,0-1 0,0 0 0,0-1 0,-1 0 0,1-1 0,-1 0 0,1-2 0,-1 1 0,0-1 0,-1-1 0,15-9 0,-14 7 0,-1-1 0,-1-1 0,1 0 0,-2 0 0,1-1 0,-1 0 0,-1-1 0,0 0 0,10-20 0,-11 16 0,0-1 0,-2 0 0,0-1 0,-1 1 0,-1-1 0,0 0 0,1-26 0,-3 28 0,-1-1 0,-1 1 0,-3-30 0,2 40 0,-1 0 0,1 0 0,-1 0 0,0 1 0,0-1 0,-1 1 0,0-1 0,0 1 0,0 0 0,0 0 0,-1 0 0,0 0 0,0 1 0,-5-5 0,-239-186 0,233 184 0,-1 1 0,-1 0 0,0 2 0,0-1 0,-1 2 0,0 1 0,0 0 0,-1 1 0,0 1 0,0 0 0,0 2 0,-27-1 0,-273 4 0,136 3 0,175-4 0,0 0 0,0 1 0,0 0 0,0 0 0,0 1 0,0 0 0,1 0 0,-1 1 0,1 0 0,-1 0 0,1 1 0,0 0 0,0 0 0,1 0 0,-1 1 0,1 0 0,0 1 0,1-1 0,-7 8 0,-17 20 0,1 2 0,2 1 0,1 1 0,-35 73 0,45-79 169,6-10-680,-1 0-1,-18 27 1,4-16-6315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6-20T11:54:16.499"/>
    </inkml:context>
    <inkml:brush xml:id="br0">
      <inkml:brushProperty name="width" value="0.05" units="cm"/>
      <inkml:brushProperty name="height" value="0.05" units="cm"/>
    </inkml:brush>
  </inkml:definitions>
  <inkml:trace contextRef="#ctx0" brushRef="#br0">1 1 24575,'11'27'0,"1"-1"0,1 0 0,2 0 0,0-2 0,22 26 0,-16-20 0,54 77 0,310 424 0,-374-516 0,213 291 0,-171-227 0,82 170 0,-119-212 0,118 248 0,-94-199 0,40 130 0,-26-64 0,10 25 0,44 108 0,-74-208 0,70 118 0,23-1 0,10 13 0,17 61 0,72 100 0,-213-348 0,39 68 0,-38-61 0,2-1 0,34 46 0,-33-54 0,1 0 0,1-1 0,0-1 0,1-1 0,32 18 0,116 53 0,-132-69 0,165 87 0,20 8 0,-198-102 0,42 10 0,-49-15 0,1-1 0,-1 2 0,0 0 0,0 1 0,26 16 0,62 50-1365,-54-40-5461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2"/>
            <a:ext cx="2946400" cy="498395"/>
          </a:xfrm>
          <a:prstGeom prst="rect">
            <a:avLst/>
          </a:prstGeom>
        </p:spPr>
        <p:txBody>
          <a:bodyPr vert="horz" lIns="91440" tIns="45720" rIns="91440" bIns="45720" rtlCol="0"/>
          <a:lstStyle>
            <a:lvl1pPr algn="l" eaLnBrk="1" hangingPunct="1">
              <a:defRPr sz="1200"/>
            </a:lvl1pPr>
          </a:lstStyle>
          <a:p>
            <a:pPr>
              <a:defRPr/>
            </a:pPr>
            <a:endParaRPr lang="cs-CZ"/>
          </a:p>
        </p:txBody>
      </p:sp>
      <p:sp>
        <p:nvSpPr>
          <p:cNvPr id="3" name="Zástupný symbol pro datum 2"/>
          <p:cNvSpPr>
            <a:spLocks noGrp="1"/>
          </p:cNvSpPr>
          <p:nvPr>
            <p:ph type="dt" idx="1"/>
          </p:nvPr>
        </p:nvSpPr>
        <p:spPr>
          <a:xfrm>
            <a:off x="3849688" y="2"/>
            <a:ext cx="2946400" cy="498395"/>
          </a:xfrm>
          <a:prstGeom prst="rect">
            <a:avLst/>
          </a:prstGeom>
        </p:spPr>
        <p:txBody>
          <a:bodyPr vert="horz" lIns="91440" tIns="45720" rIns="91440" bIns="45720" rtlCol="0"/>
          <a:lstStyle>
            <a:lvl1pPr algn="r" eaLnBrk="1" hangingPunct="1">
              <a:defRPr sz="1200"/>
            </a:lvl1pPr>
          </a:lstStyle>
          <a:p>
            <a:pPr>
              <a:defRPr/>
            </a:pPr>
            <a:fld id="{290DCD50-5119-4715-BA8D-568E7CE3881B}" type="datetimeFigureOut">
              <a:rPr lang="cs-CZ"/>
              <a:pPr>
                <a:defRPr/>
              </a:pPr>
              <a:t>18.01.2024</a:t>
            </a:fld>
            <a:endParaRPr lang="cs-CZ"/>
          </a:p>
        </p:txBody>
      </p:sp>
      <p:sp>
        <p:nvSpPr>
          <p:cNvPr id="4" name="Zástupný symbol pro obrázek snímku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pPr lvl="0"/>
            <a:endParaRPr lang="cs-CZ" noProof="0"/>
          </a:p>
        </p:txBody>
      </p:sp>
      <p:sp>
        <p:nvSpPr>
          <p:cNvPr id="5" name="Zástupný symbol pro poznámky 4"/>
          <p:cNvSpPr>
            <a:spLocks noGrp="1"/>
          </p:cNvSpPr>
          <p:nvPr>
            <p:ph type="body" sz="quarter" idx="3"/>
          </p:nvPr>
        </p:nvSpPr>
        <p:spPr>
          <a:xfrm>
            <a:off x="679450" y="4776024"/>
            <a:ext cx="5438775" cy="3909387"/>
          </a:xfrm>
          <a:prstGeom prst="rect">
            <a:avLst/>
          </a:prstGeom>
        </p:spPr>
        <p:txBody>
          <a:bodyPr vert="horz" lIns="91440" tIns="45720" rIns="91440" bIns="45720" rtlCol="0"/>
          <a:lstStyle/>
          <a:p>
            <a:pPr lvl="0"/>
            <a:r>
              <a:rPr lang="cs-CZ" noProof="0"/>
              <a:t>Kliknutím lze upravit styly předlohy textu.</a:t>
            </a:r>
          </a:p>
          <a:p>
            <a:pPr lvl="1"/>
            <a:r>
              <a:rPr lang="cs-CZ" noProof="0"/>
              <a:t>Druhá úroveň</a:t>
            </a:r>
          </a:p>
          <a:p>
            <a:pPr lvl="2"/>
            <a:r>
              <a:rPr lang="cs-CZ" noProof="0"/>
              <a:t>Třetí úroveň</a:t>
            </a:r>
          </a:p>
          <a:p>
            <a:pPr lvl="3"/>
            <a:r>
              <a:rPr lang="cs-CZ" noProof="0"/>
              <a:t>Čtvrtá úroveň</a:t>
            </a:r>
          </a:p>
          <a:p>
            <a:pPr lvl="4"/>
            <a:r>
              <a:rPr lang="cs-CZ" noProof="0"/>
              <a:t>Pátá úroveň</a:t>
            </a:r>
          </a:p>
        </p:txBody>
      </p:sp>
      <p:sp>
        <p:nvSpPr>
          <p:cNvPr id="6" name="Zástupný symbol pro zápatí 5"/>
          <p:cNvSpPr>
            <a:spLocks noGrp="1"/>
          </p:cNvSpPr>
          <p:nvPr>
            <p:ph type="ftr" sz="quarter" idx="4"/>
          </p:nvPr>
        </p:nvSpPr>
        <p:spPr>
          <a:xfrm>
            <a:off x="0" y="9428244"/>
            <a:ext cx="2946400" cy="498395"/>
          </a:xfrm>
          <a:prstGeom prst="rect">
            <a:avLst/>
          </a:prstGeom>
        </p:spPr>
        <p:txBody>
          <a:bodyPr vert="horz" lIns="91440" tIns="45720" rIns="91440" bIns="45720" rtlCol="0" anchor="b"/>
          <a:lstStyle>
            <a:lvl1pPr algn="l" eaLnBrk="1" hangingPunct="1">
              <a:defRPr sz="1200"/>
            </a:lvl1pPr>
          </a:lstStyle>
          <a:p>
            <a:pPr>
              <a:defRPr/>
            </a:pPr>
            <a:endParaRPr lang="cs-CZ"/>
          </a:p>
        </p:txBody>
      </p:sp>
      <p:sp>
        <p:nvSpPr>
          <p:cNvPr id="7" name="Zástupný symbol pro číslo snímku 6"/>
          <p:cNvSpPr>
            <a:spLocks noGrp="1"/>
          </p:cNvSpPr>
          <p:nvPr>
            <p:ph type="sldNum" sz="quarter" idx="5"/>
          </p:nvPr>
        </p:nvSpPr>
        <p:spPr>
          <a:xfrm>
            <a:off x="3849688" y="9428244"/>
            <a:ext cx="2946400" cy="498395"/>
          </a:xfrm>
          <a:prstGeom prst="rect">
            <a:avLst/>
          </a:prstGeom>
        </p:spPr>
        <p:txBody>
          <a:bodyPr vert="horz" lIns="91440" tIns="45720" rIns="91440" bIns="45720" rtlCol="0" anchor="b"/>
          <a:lstStyle>
            <a:lvl1pPr algn="r" eaLnBrk="1" hangingPunct="1">
              <a:defRPr sz="1200"/>
            </a:lvl1pPr>
          </a:lstStyle>
          <a:p>
            <a:pPr>
              <a:defRPr/>
            </a:pPr>
            <a:fld id="{48F818A0-3BA9-4014-9C68-6487CDF9AA6D}" type="slidenum">
              <a:rPr lang="cs-CZ"/>
              <a:pPr>
                <a:defRPr/>
              </a:pPr>
              <a:t>‹#›</a:t>
            </a:fld>
            <a:endParaRPr lang="cs-CZ"/>
          </a:p>
        </p:txBody>
      </p:sp>
    </p:spTree>
    <p:extLst>
      <p:ext uri="{BB962C8B-B14F-4D97-AF65-F5344CB8AC3E}">
        <p14:creationId xmlns:p14="http://schemas.microsoft.com/office/powerpoint/2010/main" val="184158661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5"/>
          </p:nvPr>
        </p:nvSpPr>
        <p:spPr/>
        <p:txBody>
          <a:bodyPr/>
          <a:lstStyle/>
          <a:p>
            <a:pPr>
              <a:defRPr/>
            </a:pPr>
            <a:fld id="{48F818A0-3BA9-4014-9C68-6487CDF9AA6D}" type="slidenum">
              <a:rPr lang="cs-CZ" smtClean="0"/>
              <a:pPr>
                <a:defRPr/>
              </a:pPr>
              <a:t>1</a:t>
            </a:fld>
            <a:endParaRPr lang="cs-CZ"/>
          </a:p>
        </p:txBody>
      </p:sp>
    </p:spTree>
    <p:extLst>
      <p:ext uri="{BB962C8B-B14F-4D97-AF65-F5344CB8AC3E}">
        <p14:creationId xmlns:p14="http://schemas.microsoft.com/office/powerpoint/2010/main" val="2183012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pPr>
              <a:defRPr/>
            </a:pPr>
            <a:fld id="{48F818A0-3BA9-4014-9C68-6487CDF9AA6D}" type="slidenum">
              <a:rPr lang="cs-CZ" smtClean="0"/>
              <a:pPr>
                <a:defRPr/>
              </a:pPr>
              <a:t>6</a:t>
            </a:fld>
            <a:endParaRPr lang="cs-CZ"/>
          </a:p>
        </p:txBody>
      </p:sp>
    </p:spTree>
    <p:extLst>
      <p:ext uri="{BB962C8B-B14F-4D97-AF65-F5344CB8AC3E}">
        <p14:creationId xmlns:p14="http://schemas.microsoft.com/office/powerpoint/2010/main" val="16731704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5"/>
          </p:nvPr>
        </p:nvSpPr>
        <p:spPr/>
        <p:txBody>
          <a:bodyPr/>
          <a:lstStyle/>
          <a:p>
            <a:pPr>
              <a:defRPr/>
            </a:pPr>
            <a:fld id="{48F818A0-3BA9-4014-9C68-6487CDF9AA6D}" type="slidenum">
              <a:rPr lang="cs-CZ" smtClean="0"/>
              <a:pPr>
                <a:defRPr/>
              </a:pPr>
              <a:t>13</a:t>
            </a:fld>
            <a:endParaRPr lang="cs-CZ"/>
          </a:p>
        </p:txBody>
      </p:sp>
    </p:spTree>
    <p:extLst>
      <p:ext uri="{BB962C8B-B14F-4D97-AF65-F5344CB8AC3E}">
        <p14:creationId xmlns:p14="http://schemas.microsoft.com/office/powerpoint/2010/main" val="5154997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5"/>
          </p:nvPr>
        </p:nvSpPr>
        <p:spPr/>
        <p:txBody>
          <a:bodyPr/>
          <a:lstStyle/>
          <a:p>
            <a:pPr>
              <a:defRPr/>
            </a:pPr>
            <a:fld id="{48F818A0-3BA9-4014-9C68-6487CDF9AA6D}" type="slidenum">
              <a:rPr lang="cs-CZ" smtClean="0"/>
              <a:pPr>
                <a:defRPr/>
              </a:pPr>
              <a:t>16</a:t>
            </a:fld>
            <a:endParaRPr lang="cs-CZ"/>
          </a:p>
        </p:txBody>
      </p:sp>
    </p:spTree>
    <p:extLst>
      <p:ext uri="{BB962C8B-B14F-4D97-AF65-F5344CB8AC3E}">
        <p14:creationId xmlns:p14="http://schemas.microsoft.com/office/powerpoint/2010/main" val="33950862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s-CZ" dirty="0"/>
          </a:p>
        </p:txBody>
      </p:sp>
      <p:sp>
        <p:nvSpPr>
          <p:cNvPr id="4" name="Slide Number Placeholder 3"/>
          <p:cNvSpPr>
            <a:spLocks noGrp="1"/>
          </p:cNvSpPr>
          <p:nvPr>
            <p:ph type="sldNum" sz="quarter" idx="5"/>
          </p:nvPr>
        </p:nvSpPr>
        <p:spPr/>
        <p:txBody>
          <a:bodyPr/>
          <a:lstStyle/>
          <a:p>
            <a:pPr>
              <a:defRPr/>
            </a:pPr>
            <a:fld id="{48F818A0-3BA9-4014-9C68-6487CDF9AA6D}" type="slidenum">
              <a:rPr lang="cs-CZ" smtClean="0"/>
              <a:pPr>
                <a:defRPr/>
              </a:pPr>
              <a:t>18</a:t>
            </a:fld>
            <a:endParaRPr lang="cs-CZ"/>
          </a:p>
        </p:txBody>
      </p:sp>
    </p:spTree>
    <p:extLst>
      <p:ext uri="{BB962C8B-B14F-4D97-AF65-F5344CB8AC3E}">
        <p14:creationId xmlns:p14="http://schemas.microsoft.com/office/powerpoint/2010/main" val="1629241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5"/>
          </p:nvPr>
        </p:nvSpPr>
        <p:spPr/>
        <p:txBody>
          <a:bodyPr/>
          <a:lstStyle/>
          <a:p>
            <a:pPr>
              <a:defRPr/>
            </a:pPr>
            <a:fld id="{48F818A0-3BA9-4014-9C68-6487CDF9AA6D}" type="slidenum">
              <a:rPr lang="cs-CZ" smtClean="0"/>
              <a:pPr>
                <a:defRPr/>
              </a:pPr>
              <a:t>35</a:t>
            </a:fld>
            <a:endParaRPr lang="cs-CZ"/>
          </a:p>
        </p:txBody>
      </p:sp>
    </p:spTree>
    <p:extLst>
      <p:ext uri="{BB962C8B-B14F-4D97-AF65-F5344CB8AC3E}">
        <p14:creationId xmlns:p14="http://schemas.microsoft.com/office/powerpoint/2010/main" val="1617113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5"/>
          </p:nvPr>
        </p:nvSpPr>
        <p:spPr/>
        <p:txBody>
          <a:bodyPr/>
          <a:lstStyle/>
          <a:p>
            <a:pPr>
              <a:defRPr/>
            </a:pPr>
            <a:fld id="{48F818A0-3BA9-4014-9C68-6487CDF9AA6D}" type="slidenum">
              <a:rPr lang="cs-CZ" smtClean="0"/>
              <a:pPr>
                <a:defRPr/>
              </a:pPr>
              <a:t>39</a:t>
            </a:fld>
            <a:endParaRPr lang="cs-CZ"/>
          </a:p>
        </p:txBody>
      </p:sp>
    </p:spTree>
    <p:extLst>
      <p:ext uri="{BB962C8B-B14F-4D97-AF65-F5344CB8AC3E}">
        <p14:creationId xmlns:p14="http://schemas.microsoft.com/office/powerpoint/2010/main" val="21020660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pPr>
              <a:defRPr/>
            </a:pPr>
            <a:fld id="{48F818A0-3BA9-4014-9C68-6487CDF9AA6D}" type="slidenum">
              <a:rPr lang="cs-CZ" smtClean="0"/>
              <a:pPr>
                <a:defRPr/>
              </a:pPr>
              <a:t>42</a:t>
            </a:fld>
            <a:endParaRPr lang="cs-CZ"/>
          </a:p>
        </p:txBody>
      </p:sp>
    </p:spTree>
    <p:extLst>
      <p:ext uri="{BB962C8B-B14F-4D97-AF65-F5344CB8AC3E}">
        <p14:creationId xmlns:p14="http://schemas.microsoft.com/office/powerpoint/2010/main" val="21147659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5"/>
          </p:nvPr>
        </p:nvSpPr>
        <p:spPr/>
        <p:txBody>
          <a:bodyPr/>
          <a:lstStyle/>
          <a:p>
            <a:pPr>
              <a:defRPr/>
            </a:pPr>
            <a:fld id="{48F818A0-3BA9-4014-9C68-6487CDF9AA6D}" type="slidenum">
              <a:rPr lang="cs-CZ" smtClean="0"/>
              <a:pPr>
                <a:defRPr/>
              </a:pPr>
              <a:t>44</a:t>
            </a:fld>
            <a:endParaRPr lang="cs-CZ"/>
          </a:p>
        </p:txBody>
      </p:sp>
    </p:spTree>
    <p:extLst>
      <p:ext uri="{BB962C8B-B14F-4D97-AF65-F5344CB8AC3E}">
        <p14:creationId xmlns:p14="http://schemas.microsoft.com/office/powerpoint/2010/main" val="35409179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5"/>
          </p:nvPr>
        </p:nvSpPr>
        <p:spPr/>
        <p:txBody>
          <a:bodyPr/>
          <a:lstStyle/>
          <a:p>
            <a:pPr>
              <a:defRPr/>
            </a:pPr>
            <a:fld id="{48F818A0-3BA9-4014-9C68-6487CDF9AA6D}" type="slidenum">
              <a:rPr lang="cs-CZ" smtClean="0"/>
              <a:pPr>
                <a:defRPr/>
              </a:pPr>
              <a:t>45</a:t>
            </a:fld>
            <a:endParaRPr lang="cs-CZ"/>
          </a:p>
        </p:txBody>
      </p:sp>
    </p:spTree>
    <p:extLst>
      <p:ext uri="{BB962C8B-B14F-4D97-AF65-F5344CB8AC3E}">
        <p14:creationId xmlns:p14="http://schemas.microsoft.com/office/powerpoint/2010/main" val="1996204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5"/>
          </p:nvPr>
        </p:nvSpPr>
        <p:spPr/>
        <p:txBody>
          <a:bodyPr/>
          <a:lstStyle/>
          <a:p>
            <a:pPr>
              <a:defRPr/>
            </a:pPr>
            <a:fld id="{48F818A0-3BA9-4014-9C68-6487CDF9AA6D}" type="slidenum">
              <a:rPr lang="cs-CZ" smtClean="0"/>
              <a:pPr>
                <a:defRPr/>
              </a:pPr>
              <a:t>46</a:t>
            </a:fld>
            <a:endParaRPr lang="cs-CZ"/>
          </a:p>
        </p:txBody>
      </p:sp>
    </p:spTree>
    <p:extLst>
      <p:ext uri="{BB962C8B-B14F-4D97-AF65-F5344CB8AC3E}">
        <p14:creationId xmlns:p14="http://schemas.microsoft.com/office/powerpoint/2010/main" val="19307247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5"/>
          </p:nvPr>
        </p:nvSpPr>
        <p:spPr/>
        <p:txBody>
          <a:bodyPr/>
          <a:lstStyle/>
          <a:p>
            <a:pPr>
              <a:defRPr/>
            </a:pPr>
            <a:fld id="{48F818A0-3BA9-4014-9C68-6487CDF9AA6D}" type="slidenum">
              <a:rPr lang="cs-CZ" smtClean="0"/>
              <a:pPr>
                <a:defRPr/>
              </a:pPr>
              <a:t>50</a:t>
            </a:fld>
            <a:endParaRPr lang="cs-CZ"/>
          </a:p>
        </p:txBody>
      </p:sp>
    </p:spTree>
    <p:extLst>
      <p:ext uri="{BB962C8B-B14F-4D97-AF65-F5344CB8AC3E}">
        <p14:creationId xmlns:p14="http://schemas.microsoft.com/office/powerpoint/2010/main" val="23445149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5"/>
          </p:nvPr>
        </p:nvSpPr>
        <p:spPr/>
        <p:txBody>
          <a:bodyPr/>
          <a:lstStyle/>
          <a:p>
            <a:pPr>
              <a:defRPr/>
            </a:pPr>
            <a:fld id="{48F818A0-3BA9-4014-9C68-6487CDF9AA6D}" type="slidenum">
              <a:rPr lang="cs-CZ" smtClean="0"/>
              <a:pPr>
                <a:defRPr/>
              </a:pPr>
              <a:t>53</a:t>
            </a:fld>
            <a:endParaRPr lang="cs-CZ"/>
          </a:p>
        </p:txBody>
      </p:sp>
    </p:spTree>
    <p:extLst>
      <p:ext uri="{BB962C8B-B14F-4D97-AF65-F5344CB8AC3E}">
        <p14:creationId xmlns:p14="http://schemas.microsoft.com/office/powerpoint/2010/main" val="38079039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5"/>
          </p:nvPr>
        </p:nvSpPr>
        <p:spPr/>
        <p:txBody>
          <a:bodyPr/>
          <a:lstStyle/>
          <a:p>
            <a:pPr>
              <a:defRPr/>
            </a:pPr>
            <a:fld id="{48F818A0-3BA9-4014-9C68-6487CDF9AA6D}" type="slidenum">
              <a:rPr lang="cs-CZ" smtClean="0"/>
              <a:pPr>
                <a:defRPr/>
              </a:pPr>
              <a:t>54</a:t>
            </a:fld>
            <a:endParaRPr lang="cs-CZ"/>
          </a:p>
        </p:txBody>
      </p:sp>
    </p:spTree>
    <p:extLst>
      <p:ext uri="{BB962C8B-B14F-4D97-AF65-F5344CB8AC3E}">
        <p14:creationId xmlns:p14="http://schemas.microsoft.com/office/powerpoint/2010/main" val="39362631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E01CAE4-CF3D-49F7-89C7-FD355832CE69}" type="slidenum">
              <a:rPr lang="en-GB" altLang="cs-CZ"/>
              <a:pPr/>
              <a:t>55</a:t>
            </a:fld>
            <a:endParaRPr lang="en-GB" altLang="cs-CZ"/>
          </a:p>
        </p:txBody>
      </p:sp>
      <p:sp>
        <p:nvSpPr>
          <p:cNvPr id="424962" name="Rectangle 2"/>
          <p:cNvSpPr>
            <a:spLocks noGrp="1" noRot="1" noChangeAspect="1" noChangeArrowheads="1" noTextEdit="1"/>
          </p:cNvSpPr>
          <p:nvPr>
            <p:ph type="sldImg"/>
          </p:nvPr>
        </p:nvSpPr>
        <p:spPr>
          <a:ln/>
        </p:spPr>
      </p:sp>
      <p:sp>
        <p:nvSpPr>
          <p:cNvPr id="424963" name="Rectangle 3"/>
          <p:cNvSpPr>
            <a:spLocks noGrp="1" noChangeArrowheads="1"/>
          </p:cNvSpPr>
          <p:nvPr>
            <p:ph type="body" idx="1"/>
          </p:nvPr>
        </p:nvSpPr>
        <p:spPr/>
        <p:txBody>
          <a:bodyPr/>
          <a:lstStyle/>
          <a:p>
            <a:endParaRPr lang="en-GB" altLang="cs-CZ"/>
          </a:p>
        </p:txBody>
      </p:sp>
    </p:spTree>
    <p:extLst>
      <p:ext uri="{BB962C8B-B14F-4D97-AF65-F5344CB8AC3E}">
        <p14:creationId xmlns:p14="http://schemas.microsoft.com/office/powerpoint/2010/main" val="24796892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5"/>
          </p:nvPr>
        </p:nvSpPr>
        <p:spPr/>
        <p:txBody>
          <a:bodyPr/>
          <a:lstStyle/>
          <a:p>
            <a:pPr>
              <a:defRPr/>
            </a:pPr>
            <a:fld id="{48F818A0-3BA9-4014-9C68-6487CDF9AA6D}" type="slidenum">
              <a:rPr lang="cs-CZ" smtClean="0"/>
              <a:pPr>
                <a:defRPr/>
              </a:pPr>
              <a:t>64</a:t>
            </a:fld>
            <a:endParaRPr lang="cs-CZ"/>
          </a:p>
        </p:txBody>
      </p:sp>
    </p:spTree>
    <p:extLst>
      <p:ext uri="{BB962C8B-B14F-4D97-AF65-F5344CB8AC3E}">
        <p14:creationId xmlns:p14="http://schemas.microsoft.com/office/powerpoint/2010/main" val="9834902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5"/>
          </p:nvPr>
        </p:nvSpPr>
        <p:spPr/>
        <p:txBody>
          <a:bodyPr/>
          <a:lstStyle/>
          <a:p>
            <a:pPr>
              <a:defRPr/>
            </a:pPr>
            <a:fld id="{48F818A0-3BA9-4014-9C68-6487CDF9AA6D}" type="slidenum">
              <a:rPr lang="cs-CZ" smtClean="0"/>
              <a:pPr>
                <a:defRPr/>
              </a:pPr>
              <a:t>76</a:t>
            </a:fld>
            <a:endParaRPr lang="cs-CZ"/>
          </a:p>
        </p:txBody>
      </p:sp>
    </p:spTree>
    <p:extLst>
      <p:ext uri="{BB962C8B-B14F-4D97-AF65-F5344CB8AC3E}">
        <p14:creationId xmlns:p14="http://schemas.microsoft.com/office/powerpoint/2010/main" val="31055690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s-CZ" dirty="0"/>
          </a:p>
        </p:txBody>
      </p:sp>
      <p:sp>
        <p:nvSpPr>
          <p:cNvPr id="4" name="Slide Number Placeholder 3"/>
          <p:cNvSpPr>
            <a:spLocks noGrp="1"/>
          </p:cNvSpPr>
          <p:nvPr>
            <p:ph type="sldNum" sz="quarter" idx="5"/>
          </p:nvPr>
        </p:nvSpPr>
        <p:spPr/>
        <p:txBody>
          <a:bodyPr/>
          <a:lstStyle/>
          <a:p>
            <a:pPr>
              <a:defRPr/>
            </a:pPr>
            <a:fld id="{48F818A0-3BA9-4014-9C68-6487CDF9AA6D}" type="slidenum">
              <a:rPr lang="cs-CZ" smtClean="0"/>
              <a:pPr>
                <a:defRPr/>
              </a:pPr>
              <a:t>91</a:t>
            </a:fld>
            <a:endParaRPr lang="cs-CZ"/>
          </a:p>
        </p:txBody>
      </p:sp>
    </p:spTree>
    <p:extLst>
      <p:ext uri="{BB962C8B-B14F-4D97-AF65-F5344CB8AC3E}">
        <p14:creationId xmlns:p14="http://schemas.microsoft.com/office/powerpoint/2010/main" val="21918296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5"/>
          </p:nvPr>
        </p:nvSpPr>
        <p:spPr/>
        <p:txBody>
          <a:bodyPr/>
          <a:lstStyle/>
          <a:p>
            <a:pPr>
              <a:defRPr/>
            </a:pPr>
            <a:fld id="{48F818A0-3BA9-4014-9C68-6487CDF9AA6D}" type="slidenum">
              <a:rPr lang="cs-CZ" smtClean="0"/>
              <a:pPr>
                <a:defRPr/>
              </a:pPr>
              <a:t>106</a:t>
            </a:fld>
            <a:endParaRPr lang="cs-CZ"/>
          </a:p>
        </p:txBody>
      </p:sp>
    </p:spTree>
    <p:extLst>
      <p:ext uri="{BB962C8B-B14F-4D97-AF65-F5344CB8AC3E}">
        <p14:creationId xmlns:p14="http://schemas.microsoft.com/office/powerpoint/2010/main" val="6900570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5"/>
          </p:nvPr>
        </p:nvSpPr>
        <p:spPr/>
        <p:txBody>
          <a:bodyPr/>
          <a:lstStyle/>
          <a:p>
            <a:pPr>
              <a:defRPr/>
            </a:pPr>
            <a:fld id="{48F818A0-3BA9-4014-9C68-6487CDF9AA6D}" type="slidenum">
              <a:rPr lang="cs-CZ" smtClean="0"/>
              <a:pPr>
                <a:defRPr/>
              </a:pPr>
              <a:t>107</a:t>
            </a:fld>
            <a:endParaRPr lang="cs-CZ"/>
          </a:p>
        </p:txBody>
      </p:sp>
    </p:spTree>
    <p:extLst>
      <p:ext uri="{BB962C8B-B14F-4D97-AF65-F5344CB8AC3E}">
        <p14:creationId xmlns:p14="http://schemas.microsoft.com/office/powerpoint/2010/main" val="778049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1143000" y="1122363"/>
            <a:ext cx="6858000" cy="2387600"/>
          </a:xfrm>
        </p:spPr>
        <p:txBody>
          <a:bodyPr anchor="b"/>
          <a:lstStyle>
            <a:lvl1pPr algn="ctr">
              <a:defRPr sz="6000"/>
            </a:lvl1pPr>
          </a:lstStyle>
          <a:p>
            <a:r>
              <a:rPr lang="cs-CZ"/>
              <a:t>Kliknutím lze upravit styl.</a:t>
            </a:r>
          </a:p>
        </p:txBody>
      </p:sp>
      <p:sp>
        <p:nvSpPr>
          <p:cNvPr id="3" name="Podnadpis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cs-CZ"/>
              <a:t>Kliknutím lze upravit styl předlohy.</a:t>
            </a:r>
          </a:p>
        </p:txBody>
      </p:sp>
      <p:sp>
        <p:nvSpPr>
          <p:cNvPr id="4" name="Rectangle 4"/>
          <p:cNvSpPr>
            <a:spLocks noGrp="1" noChangeArrowheads="1"/>
          </p:cNvSpPr>
          <p:nvPr>
            <p:ph type="dt" sz="half" idx="10"/>
          </p:nvPr>
        </p:nvSpPr>
        <p:spPr>
          <a:ln/>
        </p:spPr>
        <p:txBody>
          <a:bodyPr/>
          <a:lstStyle>
            <a:lvl1pPr>
              <a:defRPr/>
            </a:lvl1pPr>
          </a:lstStyle>
          <a:p>
            <a:pPr>
              <a:defRPr/>
            </a:pPr>
            <a:endParaRPr lang="cs-CZ" alt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ltLang="cs-CZ"/>
          </a:p>
        </p:txBody>
      </p:sp>
      <p:sp>
        <p:nvSpPr>
          <p:cNvPr id="6" name="Rectangle 6"/>
          <p:cNvSpPr>
            <a:spLocks noGrp="1" noChangeArrowheads="1"/>
          </p:cNvSpPr>
          <p:nvPr>
            <p:ph type="sldNum" sz="quarter" idx="12"/>
          </p:nvPr>
        </p:nvSpPr>
        <p:spPr>
          <a:ln/>
        </p:spPr>
        <p:txBody>
          <a:bodyPr/>
          <a:lstStyle>
            <a:lvl1pPr>
              <a:defRPr/>
            </a:lvl1pPr>
          </a:lstStyle>
          <a:p>
            <a:pPr>
              <a:defRPr/>
            </a:pPr>
            <a:fld id="{B0010A84-0C68-4DC4-AA81-EDBFE09DDECE}" type="slidenum">
              <a:rPr lang="cs-CZ" altLang="cs-CZ"/>
              <a:pPr>
                <a:defRPr/>
              </a:pPr>
              <a:t>‹#›</a:t>
            </a:fld>
            <a:endParaRPr lang="cs-CZ" altLang="cs-CZ"/>
          </a:p>
        </p:txBody>
      </p:sp>
    </p:spTree>
    <p:extLst>
      <p:ext uri="{BB962C8B-B14F-4D97-AF65-F5344CB8AC3E}">
        <p14:creationId xmlns:p14="http://schemas.microsoft.com/office/powerpoint/2010/main" val="22204366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a:t>Kliknutím lze upravit styl.</a:t>
            </a:r>
          </a:p>
        </p:txBody>
      </p:sp>
      <p:sp>
        <p:nvSpPr>
          <p:cNvPr id="3" name="Zástupný symbol pro obsah 2"/>
          <p:cNvSpPr>
            <a:spLocks noGrp="1"/>
          </p:cNvSpPr>
          <p:nvPr>
            <p:ph idx="1"/>
          </p:nvPr>
        </p:nvSpPr>
        <p:spPr/>
        <p:txBody>
          <a:body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Rectangle 4"/>
          <p:cNvSpPr>
            <a:spLocks noGrp="1" noChangeArrowheads="1"/>
          </p:cNvSpPr>
          <p:nvPr>
            <p:ph type="dt" sz="half" idx="10"/>
          </p:nvPr>
        </p:nvSpPr>
        <p:spPr>
          <a:ln/>
        </p:spPr>
        <p:txBody>
          <a:bodyPr/>
          <a:lstStyle>
            <a:lvl1pPr>
              <a:defRPr/>
            </a:lvl1pPr>
          </a:lstStyle>
          <a:p>
            <a:pPr>
              <a:defRPr/>
            </a:pPr>
            <a:endParaRPr lang="cs-CZ" alt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ltLang="cs-CZ"/>
          </a:p>
        </p:txBody>
      </p:sp>
      <p:sp>
        <p:nvSpPr>
          <p:cNvPr id="6" name="Rectangle 6"/>
          <p:cNvSpPr>
            <a:spLocks noGrp="1" noChangeArrowheads="1"/>
          </p:cNvSpPr>
          <p:nvPr>
            <p:ph type="sldNum" sz="quarter" idx="12"/>
          </p:nvPr>
        </p:nvSpPr>
        <p:spPr>
          <a:ln/>
        </p:spPr>
        <p:txBody>
          <a:bodyPr/>
          <a:lstStyle>
            <a:lvl1pPr>
              <a:defRPr/>
            </a:lvl1pPr>
          </a:lstStyle>
          <a:p>
            <a:pPr>
              <a:defRPr/>
            </a:pPr>
            <a:fld id="{7EC2C81E-5E3B-459E-91B4-CEE1568EA8A1}" type="slidenum">
              <a:rPr lang="cs-CZ" altLang="cs-CZ"/>
              <a:pPr>
                <a:defRPr/>
              </a:pPr>
              <a:t>‹#›</a:t>
            </a:fld>
            <a:endParaRPr lang="cs-CZ" altLang="cs-CZ"/>
          </a:p>
        </p:txBody>
      </p:sp>
    </p:spTree>
    <p:extLst>
      <p:ext uri="{BB962C8B-B14F-4D97-AF65-F5344CB8AC3E}">
        <p14:creationId xmlns:p14="http://schemas.microsoft.com/office/powerpoint/2010/main" val="32994131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623888" y="1709738"/>
            <a:ext cx="7886700" cy="2852737"/>
          </a:xfrm>
        </p:spPr>
        <p:txBody>
          <a:bodyPr anchor="b"/>
          <a:lstStyle>
            <a:lvl1pPr>
              <a:defRPr sz="6000"/>
            </a:lvl1pPr>
          </a:lstStyle>
          <a:p>
            <a:r>
              <a:rPr lang="cs-CZ"/>
              <a:t>Kliknutím lze upravit styl.</a:t>
            </a:r>
          </a:p>
        </p:txBody>
      </p:sp>
      <p:sp>
        <p:nvSpPr>
          <p:cNvPr id="3" name="Zástupný symbol pro text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cs-CZ"/>
              <a:t>Kliknutím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cs-CZ" alt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ltLang="cs-CZ"/>
          </a:p>
        </p:txBody>
      </p:sp>
      <p:sp>
        <p:nvSpPr>
          <p:cNvPr id="6" name="Rectangle 6"/>
          <p:cNvSpPr>
            <a:spLocks noGrp="1" noChangeArrowheads="1"/>
          </p:cNvSpPr>
          <p:nvPr>
            <p:ph type="sldNum" sz="quarter" idx="12"/>
          </p:nvPr>
        </p:nvSpPr>
        <p:spPr>
          <a:ln/>
        </p:spPr>
        <p:txBody>
          <a:bodyPr/>
          <a:lstStyle>
            <a:lvl1pPr>
              <a:defRPr/>
            </a:lvl1pPr>
          </a:lstStyle>
          <a:p>
            <a:pPr>
              <a:defRPr/>
            </a:pPr>
            <a:fld id="{C8056BAF-C16C-47C0-A51A-C1F523577D6C}" type="slidenum">
              <a:rPr lang="cs-CZ" altLang="cs-CZ"/>
              <a:pPr>
                <a:defRPr/>
              </a:pPr>
              <a:t>‹#›</a:t>
            </a:fld>
            <a:endParaRPr lang="cs-CZ" altLang="cs-CZ"/>
          </a:p>
        </p:txBody>
      </p:sp>
    </p:spTree>
    <p:extLst>
      <p:ext uri="{BB962C8B-B14F-4D97-AF65-F5344CB8AC3E}">
        <p14:creationId xmlns:p14="http://schemas.microsoft.com/office/powerpoint/2010/main" val="624026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a:t>Kliknutím lze upravit styl.</a:t>
            </a:r>
          </a:p>
        </p:txBody>
      </p:sp>
      <p:sp>
        <p:nvSpPr>
          <p:cNvPr id="3" name="Zástupný symbol pro obsah 2"/>
          <p:cNvSpPr>
            <a:spLocks noGrp="1"/>
          </p:cNvSpPr>
          <p:nvPr>
            <p:ph sz="half" idx="1"/>
          </p:nvPr>
        </p:nvSpPr>
        <p:spPr>
          <a:xfrm>
            <a:off x="457200" y="1600200"/>
            <a:ext cx="4038600" cy="4525963"/>
          </a:xfrm>
        </p:spPr>
        <p:txBody>
          <a:body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obsah 3"/>
          <p:cNvSpPr>
            <a:spLocks noGrp="1"/>
          </p:cNvSpPr>
          <p:nvPr>
            <p:ph sz="half" idx="2"/>
          </p:nvPr>
        </p:nvSpPr>
        <p:spPr>
          <a:xfrm>
            <a:off x="4648200" y="1600200"/>
            <a:ext cx="4038600" cy="4525963"/>
          </a:xfrm>
        </p:spPr>
        <p:txBody>
          <a:body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5" name="Rectangle 4"/>
          <p:cNvSpPr>
            <a:spLocks noGrp="1" noChangeArrowheads="1"/>
          </p:cNvSpPr>
          <p:nvPr>
            <p:ph type="dt" sz="half" idx="10"/>
          </p:nvPr>
        </p:nvSpPr>
        <p:spPr>
          <a:ln/>
        </p:spPr>
        <p:txBody>
          <a:bodyPr/>
          <a:lstStyle>
            <a:lvl1pPr>
              <a:defRPr/>
            </a:lvl1pPr>
          </a:lstStyle>
          <a:p>
            <a:pPr>
              <a:defRPr/>
            </a:pPr>
            <a:endParaRPr lang="cs-CZ" alt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ltLang="cs-CZ"/>
          </a:p>
        </p:txBody>
      </p:sp>
      <p:sp>
        <p:nvSpPr>
          <p:cNvPr id="7" name="Rectangle 6"/>
          <p:cNvSpPr>
            <a:spLocks noGrp="1" noChangeArrowheads="1"/>
          </p:cNvSpPr>
          <p:nvPr>
            <p:ph type="sldNum" sz="quarter" idx="12"/>
          </p:nvPr>
        </p:nvSpPr>
        <p:spPr>
          <a:ln/>
        </p:spPr>
        <p:txBody>
          <a:bodyPr/>
          <a:lstStyle>
            <a:lvl1pPr>
              <a:defRPr/>
            </a:lvl1pPr>
          </a:lstStyle>
          <a:p>
            <a:pPr>
              <a:defRPr/>
            </a:pPr>
            <a:fld id="{04113D3A-478D-480E-B82F-AF33EE49C886}" type="slidenum">
              <a:rPr lang="cs-CZ" altLang="cs-CZ"/>
              <a:pPr>
                <a:defRPr/>
              </a:pPr>
              <a:t>‹#›</a:t>
            </a:fld>
            <a:endParaRPr lang="cs-CZ" altLang="cs-CZ"/>
          </a:p>
        </p:txBody>
      </p:sp>
    </p:spTree>
    <p:extLst>
      <p:ext uri="{BB962C8B-B14F-4D97-AF65-F5344CB8AC3E}">
        <p14:creationId xmlns:p14="http://schemas.microsoft.com/office/powerpoint/2010/main" val="4035703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630238" y="365125"/>
            <a:ext cx="7886700" cy="1325563"/>
          </a:xfrm>
        </p:spPr>
        <p:txBody>
          <a:bodyPr/>
          <a:lstStyle/>
          <a:p>
            <a:r>
              <a:rPr lang="cs-CZ"/>
              <a:t>Kliknutím lze upravit styl.</a:t>
            </a:r>
          </a:p>
        </p:txBody>
      </p:sp>
      <p:sp>
        <p:nvSpPr>
          <p:cNvPr id="3" name="Zástupný symbol pro text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t>Kliknutím lze upravit styly předlohy textu.</a:t>
            </a:r>
          </a:p>
        </p:txBody>
      </p:sp>
      <p:sp>
        <p:nvSpPr>
          <p:cNvPr id="4" name="Zástupný symbol pro obsah 3"/>
          <p:cNvSpPr>
            <a:spLocks noGrp="1"/>
          </p:cNvSpPr>
          <p:nvPr>
            <p:ph sz="half" idx="2"/>
          </p:nvPr>
        </p:nvSpPr>
        <p:spPr>
          <a:xfrm>
            <a:off x="630238" y="2505075"/>
            <a:ext cx="3868737" cy="3684588"/>
          </a:xfrm>
        </p:spPr>
        <p:txBody>
          <a:body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5" name="Zástupný symbol pro text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t>Kliknutím lze upravit styly předlohy textu.</a:t>
            </a:r>
          </a:p>
        </p:txBody>
      </p:sp>
      <p:sp>
        <p:nvSpPr>
          <p:cNvPr id="6" name="Zástupný symbol pro obsah 5"/>
          <p:cNvSpPr>
            <a:spLocks noGrp="1"/>
          </p:cNvSpPr>
          <p:nvPr>
            <p:ph sz="quarter" idx="4"/>
          </p:nvPr>
        </p:nvSpPr>
        <p:spPr>
          <a:xfrm>
            <a:off x="4629150" y="2505075"/>
            <a:ext cx="3887788" cy="3684588"/>
          </a:xfrm>
        </p:spPr>
        <p:txBody>
          <a:body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7" name="Rectangle 4"/>
          <p:cNvSpPr>
            <a:spLocks noGrp="1" noChangeArrowheads="1"/>
          </p:cNvSpPr>
          <p:nvPr>
            <p:ph type="dt" sz="half" idx="10"/>
          </p:nvPr>
        </p:nvSpPr>
        <p:spPr>
          <a:ln/>
        </p:spPr>
        <p:txBody>
          <a:bodyPr/>
          <a:lstStyle>
            <a:lvl1pPr>
              <a:defRPr/>
            </a:lvl1pPr>
          </a:lstStyle>
          <a:p>
            <a:pPr>
              <a:defRPr/>
            </a:pPr>
            <a:endParaRPr lang="cs-CZ" altLang="cs-CZ"/>
          </a:p>
        </p:txBody>
      </p:sp>
      <p:sp>
        <p:nvSpPr>
          <p:cNvPr id="8" name="Rectangle 5"/>
          <p:cNvSpPr>
            <a:spLocks noGrp="1" noChangeArrowheads="1"/>
          </p:cNvSpPr>
          <p:nvPr>
            <p:ph type="ftr" sz="quarter" idx="11"/>
          </p:nvPr>
        </p:nvSpPr>
        <p:spPr>
          <a:ln/>
        </p:spPr>
        <p:txBody>
          <a:bodyPr/>
          <a:lstStyle>
            <a:lvl1pPr>
              <a:defRPr/>
            </a:lvl1pPr>
          </a:lstStyle>
          <a:p>
            <a:pPr>
              <a:defRPr/>
            </a:pPr>
            <a:endParaRPr lang="cs-CZ" altLang="cs-CZ"/>
          </a:p>
        </p:txBody>
      </p:sp>
      <p:sp>
        <p:nvSpPr>
          <p:cNvPr id="9" name="Rectangle 6"/>
          <p:cNvSpPr>
            <a:spLocks noGrp="1" noChangeArrowheads="1"/>
          </p:cNvSpPr>
          <p:nvPr>
            <p:ph type="sldNum" sz="quarter" idx="12"/>
          </p:nvPr>
        </p:nvSpPr>
        <p:spPr>
          <a:ln/>
        </p:spPr>
        <p:txBody>
          <a:bodyPr/>
          <a:lstStyle>
            <a:lvl1pPr>
              <a:defRPr/>
            </a:lvl1pPr>
          </a:lstStyle>
          <a:p>
            <a:pPr>
              <a:defRPr/>
            </a:pPr>
            <a:fld id="{1543BDC9-298E-46A5-87A2-A625F6D3022F}" type="slidenum">
              <a:rPr lang="cs-CZ" altLang="cs-CZ"/>
              <a:pPr>
                <a:defRPr/>
              </a:pPr>
              <a:t>‹#›</a:t>
            </a:fld>
            <a:endParaRPr lang="cs-CZ" altLang="cs-CZ"/>
          </a:p>
        </p:txBody>
      </p:sp>
    </p:spTree>
    <p:extLst>
      <p:ext uri="{BB962C8B-B14F-4D97-AF65-F5344CB8AC3E}">
        <p14:creationId xmlns:p14="http://schemas.microsoft.com/office/powerpoint/2010/main" val="3985633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a:t>Kliknutím lze upravit styl.</a:t>
            </a:r>
          </a:p>
        </p:txBody>
      </p:sp>
      <p:sp>
        <p:nvSpPr>
          <p:cNvPr id="3" name="Rectangle 4"/>
          <p:cNvSpPr>
            <a:spLocks noGrp="1" noChangeArrowheads="1"/>
          </p:cNvSpPr>
          <p:nvPr>
            <p:ph type="dt" sz="half" idx="10"/>
          </p:nvPr>
        </p:nvSpPr>
        <p:spPr>
          <a:ln/>
        </p:spPr>
        <p:txBody>
          <a:bodyPr/>
          <a:lstStyle>
            <a:lvl1pPr>
              <a:defRPr/>
            </a:lvl1pPr>
          </a:lstStyle>
          <a:p>
            <a:pPr>
              <a:defRPr/>
            </a:pPr>
            <a:endParaRPr lang="cs-CZ" altLang="cs-CZ"/>
          </a:p>
        </p:txBody>
      </p:sp>
      <p:sp>
        <p:nvSpPr>
          <p:cNvPr id="4" name="Rectangle 5"/>
          <p:cNvSpPr>
            <a:spLocks noGrp="1" noChangeArrowheads="1"/>
          </p:cNvSpPr>
          <p:nvPr>
            <p:ph type="ftr" sz="quarter" idx="11"/>
          </p:nvPr>
        </p:nvSpPr>
        <p:spPr>
          <a:ln/>
        </p:spPr>
        <p:txBody>
          <a:bodyPr/>
          <a:lstStyle>
            <a:lvl1pPr>
              <a:defRPr/>
            </a:lvl1pPr>
          </a:lstStyle>
          <a:p>
            <a:pPr>
              <a:defRPr/>
            </a:pPr>
            <a:endParaRPr lang="cs-CZ" altLang="cs-CZ"/>
          </a:p>
        </p:txBody>
      </p:sp>
      <p:sp>
        <p:nvSpPr>
          <p:cNvPr id="5" name="Rectangle 6"/>
          <p:cNvSpPr>
            <a:spLocks noGrp="1" noChangeArrowheads="1"/>
          </p:cNvSpPr>
          <p:nvPr>
            <p:ph type="sldNum" sz="quarter" idx="12"/>
          </p:nvPr>
        </p:nvSpPr>
        <p:spPr>
          <a:ln/>
        </p:spPr>
        <p:txBody>
          <a:bodyPr/>
          <a:lstStyle>
            <a:lvl1pPr>
              <a:defRPr/>
            </a:lvl1pPr>
          </a:lstStyle>
          <a:p>
            <a:pPr>
              <a:defRPr/>
            </a:pPr>
            <a:fld id="{D99A5A50-B84F-4549-836A-79DD866178BF}" type="slidenum">
              <a:rPr lang="cs-CZ" altLang="cs-CZ"/>
              <a:pPr>
                <a:defRPr/>
              </a:pPr>
              <a:t>‹#›</a:t>
            </a:fld>
            <a:endParaRPr lang="cs-CZ" altLang="cs-CZ"/>
          </a:p>
        </p:txBody>
      </p:sp>
    </p:spTree>
    <p:extLst>
      <p:ext uri="{BB962C8B-B14F-4D97-AF65-F5344CB8AC3E}">
        <p14:creationId xmlns:p14="http://schemas.microsoft.com/office/powerpoint/2010/main" val="1676530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s-CZ" altLang="cs-CZ"/>
          </a:p>
        </p:txBody>
      </p:sp>
      <p:sp>
        <p:nvSpPr>
          <p:cNvPr id="3" name="Rectangle 5"/>
          <p:cNvSpPr>
            <a:spLocks noGrp="1" noChangeArrowheads="1"/>
          </p:cNvSpPr>
          <p:nvPr>
            <p:ph type="ftr" sz="quarter" idx="11"/>
          </p:nvPr>
        </p:nvSpPr>
        <p:spPr>
          <a:ln/>
        </p:spPr>
        <p:txBody>
          <a:bodyPr/>
          <a:lstStyle>
            <a:lvl1pPr>
              <a:defRPr/>
            </a:lvl1pPr>
          </a:lstStyle>
          <a:p>
            <a:pPr>
              <a:defRPr/>
            </a:pPr>
            <a:endParaRPr lang="cs-CZ" altLang="cs-CZ"/>
          </a:p>
        </p:txBody>
      </p:sp>
      <p:sp>
        <p:nvSpPr>
          <p:cNvPr id="4" name="Rectangle 6"/>
          <p:cNvSpPr>
            <a:spLocks noGrp="1" noChangeArrowheads="1"/>
          </p:cNvSpPr>
          <p:nvPr>
            <p:ph type="sldNum" sz="quarter" idx="12"/>
          </p:nvPr>
        </p:nvSpPr>
        <p:spPr>
          <a:ln/>
        </p:spPr>
        <p:txBody>
          <a:bodyPr/>
          <a:lstStyle>
            <a:lvl1pPr>
              <a:defRPr/>
            </a:lvl1pPr>
          </a:lstStyle>
          <a:p>
            <a:pPr>
              <a:defRPr/>
            </a:pPr>
            <a:fld id="{2FC4F09A-8822-4AE4-A1AA-2C61D054991D}" type="slidenum">
              <a:rPr lang="cs-CZ" altLang="cs-CZ"/>
              <a:pPr>
                <a:defRPr/>
              </a:pPr>
              <a:t>‹#›</a:t>
            </a:fld>
            <a:endParaRPr lang="cs-CZ" altLang="cs-CZ"/>
          </a:p>
        </p:txBody>
      </p:sp>
    </p:spTree>
    <p:extLst>
      <p:ext uri="{BB962C8B-B14F-4D97-AF65-F5344CB8AC3E}">
        <p14:creationId xmlns:p14="http://schemas.microsoft.com/office/powerpoint/2010/main" val="3080734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30238" y="457200"/>
            <a:ext cx="2949575" cy="1600200"/>
          </a:xfrm>
        </p:spPr>
        <p:txBody>
          <a:bodyPr anchor="b"/>
          <a:lstStyle>
            <a:lvl1pPr>
              <a:defRPr sz="3200"/>
            </a:lvl1pPr>
          </a:lstStyle>
          <a:p>
            <a:r>
              <a:rPr lang="cs-CZ"/>
              <a:t>Kliknutím lze upravit styl.</a:t>
            </a:r>
          </a:p>
        </p:txBody>
      </p:sp>
      <p:sp>
        <p:nvSpPr>
          <p:cNvPr id="3" name="Zástupný symbol pro obsah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text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cs-CZ"/>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lt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ltLang="cs-CZ"/>
          </a:p>
        </p:txBody>
      </p:sp>
      <p:sp>
        <p:nvSpPr>
          <p:cNvPr id="7" name="Rectangle 6"/>
          <p:cNvSpPr>
            <a:spLocks noGrp="1" noChangeArrowheads="1"/>
          </p:cNvSpPr>
          <p:nvPr>
            <p:ph type="sldNum" sz="quarter" idx="12"/>
          </p:nvPr>
        </p:nvSpPr>
        <p:spPr>
          <a:ln/>
        </p:spPr>
        <p:txBody>
          <a:bodyPr/>
          <a:lstStyle>
            <a:lvl1pPr>
              <a:defRPr/>
            </a:lvl1pPr>
          </a:lstStyle>
          <a:p>
            <a:pPr>
              <a:defRPr/>
            </a:pPr>
            <a:fld id="{A1837A0E-0C62-44CF-9F9F-27F5630B134D}" type="slidenum">
              <a:rPr lang="cs-CZ" altLang="cs-CZ"/>
              <a:pPr>
                <a:defRPr/>
              </a:pPr>
              <a:t>‹#›</a:t>
            </a:fld>
            <a:endParaRPr lang="cs-CZ" altLang="cs-CZ"/>
          </a:p>
        </p:txBody>
      </p:sp>
    </p:spTree>
    <p:extLst>
      <p:ext uri="{BB962C8B-B14F-4D97-AF65-F5344CB8AC3E}">
        <p14:creationId xmlns:p14="http://schemas.microsoft.com/office/powerpoint/2010/main" val="30237260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30238" y="457200"/>
            <a:ext cx="2949575" cy="1600200"/>
          </a:xfrm>
        </p:spPr>
        <p:txBody>
          <a:bodyPr anchor="b"/>
          <a:lstStyle>
            <a:lvl1pPr>
              <a:defRPr sz="3200"/>
            </a:lvl1pPr>
          </a:lstStyle>
          <a:p>
            <a:r>
              <a:rPr lang="cs-CZ"/>
              <a:t>Kliknutím lze upravit styl.</a:t>
            </a:r>
          </a:p>
        </p:txBody>
      </p:sp>
      <p:sp>
        <p:nvSpPr>
          <p:cNvPr id="3" name="Zástupný symbol pro obrázek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cs-CZ"/>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lt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ltLang="cs-CZ"/>
          </a:p>
        </p:txBody>
      </p:sp>
      <p:sp>
        <p:nvSpPr>
          <p:cNvPr id="7" name="Rectangle 6"/>
          <p:cNvSpPr>
            <a:spLocks noGrp="1" noChangeArrowheads="1"/>
          </p:cNvSpPr>
          <p:nvPr>
            <p:ph type="sldNum" sz="quarter" idx="12"/>
          </p:nvPr>
        </p:nvSpPr>
        <p:spPr>
          <a:ln/>
        </p:spPr>
        <p:txBody>
          <a:bodyPr/>
          <a:lstStyle>
            <a:lvl1pPr>
              <a:defRPr/>
            </a:lvl1pPr>
          </a:lstStyle>
          <a:p>
            <a:pPr>
              <a:defRPr/>
            </a:pPr>
            <a:fld id="{EA729441-FCB2-47FC-BFCF-361C45CAC9D7}" type="slidenum">
              <a:rPr lang="cs-CZ" altLang="cs-CZ"/>
              <a:pPr>
                <a:defRPr/>
              </a:pPr>
              <a:t>‹#›</a:t>
            </a:fld>
            <a:endParaRPr lang="cs-CZ" altLang="cs-CZ"/>
          </a:p>
        </p:txBody>
      </p:sp>
    </p:spTree>
    <p:extLst>
      <p:ext uri="{BB962C8B-B14F-4D97-AF65-F5344CB8AC3E}">
        <p14:creationId xmlns:p14="http://schemas.microsoft.com/office/powerpoint/2010/main" val="472641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a:t>Kliknutím lze upravit styl.</a:t>
            </a:r>
          </a:p>
        </p:txBody>
      </p:sp>
      <p:sp>
        <p:nvSpPr>
          <p:cNvPr id="3" name="Zástupný symbol pro svislý text 2"/>
          <p:cNvSpPr>
            <a:spLocks noGrp="1"/>
          </p:cNvSpPr>
          <p:nvPr>
            <p:ph type="body" orient="vert" idx="1"/>
          </p:nvPr>
        </p:nvSpPr>
        <p:spPr/>
        <p:txBody>
          <a:bodyPr vert="eaVert"/>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Rectangle 4"/>
          <p:cNvSpPr>
            <a:spLocks noGrp="1" noChangeArrowheads="1"/>
          </p:cNvSpPr>
          <p:nvPr>
            <p:ph type="dt" sz="half" idx="10"/>
          </p:nvPr>
        </p:nvSpPr>
        <p:spPr>
          <a:ln/>
        </p:spPr>
        <p:txBody>
          <a:bodyPr/>
          <a:lstStyle>
            <a:lvl1pPr>
              <a:defRPr/>
            </a:lvl1pPr>
          </a:lstStyle>
          <a:p>
            <a:pPr>
              <a:defRPr/>
            </a:pPr>
            <a:endParaRPr lang="cs-CZ" alt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ltLang="cs-CZ"/>
          </a:p>
        </p:txBody>
      </p:sp>
      <p:sp>
        <p:nvSpPr>
          <p:cNvPr id="6" name="Rectangle 6"/>
          <p:cNvSpPr>
            <a:spLocks noGrp="1" noChangeArrowheads="1"/>
          </p:cNvSpPr>
          <p:nvPr>
            <p:ph type="sldNum" sz="quarter" idx="12"/>
          </p:nvPr>
        </p:nvSpPr>
        <p:spPr>
          <a:ln/>
        </p:spPr>
        <p:txBody>
          <a:bodyPr/>
          <a:lstStyle>
            <a:lvl1pPr>
              <a:defRPr/>
            </a:lvl1pPr>
          </a:lstStyle>
          <a:p>
            <a:pPr>
              <a:defRPr/>
            </a:pPr>
            <a:fld id="{F5CCC69B-4686-4FCA-9E10-11D3EDEB399F}" type="slidenum">
              <a:rPr lang="cs-CZ" altLang="cs-CZ"/>
              <a:pPr>
                <a:defRPr/>
              </a:pPr>
              <a:t>‹#›</a:t>
            </a:fld>
            <a:endParaRPr lang="cs-CZ" altLang="cs-CZ"/>
          </a:p>
        </p:txBody>
      </p:sp>
    </p:spTree>
    <p:extLst>
      <p:ext uri="{BB962C8B-B14F-4D97-AF65-F5344CB8AC3E}">
        <p14:creationId xmlns:p14="http://schemas.microsoft.com/office/powerpoint/2010/main" val="32661781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a:t>Kliknutím lze upravit styl.</a:t>
            </a:r>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Rectangle 4"/>
          <p:cNvSpPr>
            <a:spLocks noGrp="1" noChangeArrowheads="1"/>
          </p:cNvSpPr>
          <p:nvPr>
            <p:ph type="dt" sz="half" idx="10"/>
          </p:nvPr>
        </p:nvSpPr>
        <p:spPr>
          <a:ln/>
        </p:spPr>
        <p:txBody>
          <a:bodyPr/>
          <a:lstStyle>
            <a:lvl1pPr>
              <a:defRPr/>
            </a:lvl1pPr>
          </a:lstStyle>
          <a:p>
            <a:pPr>
              <a:defRPr/>
            </a:pPr>
            <a:endParaRPr lang="cs-CZ" alt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ltLang="cs-CZ"/>
          </a:p>
        </p:txBody>
      </p:sp>
      <p:sp>
        <p:nvSpPr>
          <p:cNvPr id="6" name="Rectangle 6"/>
          <p:cNvSpPr>
            <a:spLocks noGrp="1" noChangeArrowheads="1"/>
          </p:cNvSpPr>
          <p:nvPr>
            <p:ph type="sldNum" sz="quarter" idx="12"/>
          </p:nvPr>
        </p:nvSpPr>
        <p:spPr>
          <a:ln/>
        </p:spPr>
        <p:txBody>
          <a:bodyPr/>
          <a:lstStyle>
            <a:lvl1pPr>
              <a:defRPr/>
            </a:lvl1pPr>
          </a:lstStyle>
          <a:p>
            <a:pPr>
              <a:defRPr/>
            </a:pPr>
            <a:fld id="{38F9891A-1B8F-4034-AC4F-33FC88BCE6EB}" type="slidenum">
              <a:rPr lang="cs-CZ" altLang="cs-CZ"/>
              <a:pPr>
                <a:defRPr/>
              </a:pPr>
              <a:t>‹#›</a:t>
            </a:fld>
            <a:endParaRPr lang="cs-CZ" altLang="cs-CZ"/>
          </a:p>
        </p:txBody>
      </p:sp>
    </p:spTree>
    <p:extLst>
      <p:ext uri="{BB962C8B-B14F-4D97-AF65-F5344CB8AC3E}">
        <p14:creationId xmlns:p14="http://schemas.microsoft.com/office/powerpoint/2010/main" val="2400751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cs-CZ" altLang="cs-CZ"/>
              <a:t>Klepnutím lze upravit styl předlohy nadpisů.</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cs-CZ" altLang="cs-CZ"/>
              <a:t>Klepnutím lze upravit styly předlohy textu.</a:t>
            </a:r>
          </a:p>
          <a:p>
            <a:pPr lvl="1"/>
            <a:r>
              <a:rPr lang="cs-CZ" altLang="cs-CZ"/>
              <a:t>Druhá úroveň</a:t>
            </a:r>
          </a:p>
          <a:p>
            <a:pPr lvl="2"/>
            <a:r>
              <a:rPr lang="cs-CZ" altLang="cs-CZ"/>
              <a:t>Třetí úroveň</a:t>
            </a:r>
          </a:p>
          <a:p>
            <a:pPr lvl="3"/>
            <a:r>
              <a:rPr lang="cs-CZ" altLang="cs-CZ"/>
              <a:t>Čtvrtá úroveň</a:t>
            </a:r>
          </a:p>
          <a:p>
            <a:pPr lvl="4"/>
            <a:r>
              <a:rPr lang="cs-CZ" altLang="cs-CZ"/>
              <a:t>Pátá úroveň</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cs-CZ" altLang="cs-CZ"/>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cs-CZ" altLang="cs-CZ"/>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400"/>
            </a:lvl1pPr>
          </a:lstStyle>
          <a:p>
            <a:pPr>
              <a:defRPr/>
            </a:pPr>
            <a:fld id="{9A30C12B-4BB1-4E52-89D2-42E00A472134}" type="slidenum">
              <a:rPr lang="cs-CZ" altLang="cs-CZ"/>
              <a:pPr>
                <a:defRPr/>
              </a:pPr>
              <a:t>‹#›</a:t>
            </a:fld>
            <a:endParaRPr lang="cs-CZ" alt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7.emf"/></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8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 Id="rId5" Type="http://schemas.openxmlformats.org/officeDocument/2006/relationships/image" Target="../media/image37.png"/><Relationship Id="rId4" Type="http://schemas.openxmlformats.org/officeDocument/2006/relationships/image" Target="../media/image36.png"/></Relationships>
</file>

<file path=ppt/slides/_rels/slide2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7.xml"/><Relationship Id="rId4" Type="http://schemas.openxmlformats.org/officeDocument/2006/relationships/image" Target="../media/image42.png"/></Relationships>
</file>

<file path=ppt/slides/_rels/slide2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24.xml.rels><?xml version="1.0" encoding="UTF-8" standalone="yes"?>
<Relationships xmlns="http://schemas.openxmlformats.org/package/2006/relationships"><Relationship Id="rId2" Type="http://schemas.openxmlformats.org/officeDocument/2006/relationships/image" Target="../media/image47.em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59.png"/></Relationships>
</file>

<file path=ppt/slides/_rels/slide36.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7.xml"/><Relationship Id="rId5" Type="http://schemas.openxmlformats.org/officeDocument/2006/relationships/image" Target="../media/image66.png"/><Relationship Id="rId4" Type="http://schemas.openxmlformats.org/officeDocument/2006/relationships/image" Target="../media/image65.png"/></Relationships>
</file>

<file path=ppt/slides/_rels/slide3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68.png"/></Relationships>
</file>

<file path=ppt/slides/_rels/slide4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8" Type="http://schemas.openxmlformats.org/officeDocument/2006/relationships/image" Target="../media/image78.png"/><Relationship Id="rId3" Type="http://schemas.openxmlformats.org/officeDocument/2006/relationships/image" Target="../media/image73.png"/><Relationship Id="rId7" Type="http://schemas.openxmlformats.org/officeDocument/2006/relationships/image" Target="../media/image77.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76.png"/><Relationship Id="rId5" Type="http://schemas.openxmlformats.org/officeDocument/2006/relationships/image" Target="../media/image75.png"/><Relationship Id="rId10" Type="http://schemas.openxmlformats.org/officeDocument/2006/relationships/image" Target="../media/image80.png"/><Relationship Id="rId4" Type="http://schemas.openxmlformats.org/officeDocument/2006/relationships/image" Target="../media/image74.png"/><Relationship Id="rId9" Type="http://schemas.openxmlformats.org/officeDocument/2006/relationships/image" Target="../media/image79.png"/></Relationships>
</file>

<file path=ppt/slides/_rels/slide43.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82.png"/><Relationship Id="rId7" Type="http://schemas.openxmlformats.org/officeDocument/2006/relationships/image" Target="../media/image84.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hyperlink" Target="https://en.wikipedia.org/wiki/2001_Mars_Odyssey" TargetMode="External"/><Relationship Id="rId5" Type="http://schemas.openxmlformats.org/officeDocument/2006/relationships/hyperlink" Target="https://en.wikipedia.org/wiki/NASA" TargetMode="External"/><Relationship Id="rId4" Type="http://schemas.openxmlformats.org/officeDocument/2006/relationships/image" Target="../media/image83.jpeg"/></Relationships>
</file>

<file path=ppt/slides/_rels/slide45.xml.rels><?xml version="1.0" encoding="UTF-8" standalone="yes"?>
<Relationships xmlns="http://schemas.openxmlformats.org/package/2006/relationships"><Relationship Id="rId8" Type="http://schemas.openxmlformats.org/officeDocument/2006/relationships/hyperlink" Target="https://cs.wikipedia.org/wiki/Infra%C4%8Derven%C3%A9_z%C3%A1%C5%99en%C3%AD" TargetMode="External"/><Relationship Id="rId13" Type="http://schemas.openxmlformats.org/officeDocument/2006/relationships/hyperlink" Target="https://cs.wikipedia.org/wiki/PFS" TargetMode="External"/><Relationship Id="rId18" Type="http://schemas.openxmlformats.org/officeDocument/2006/relationships/hyperlink" Target="https://cs.wikipedia.org/w/index.php?title=MaRS&amp;action=edit&amp;redlink=1" TargetMode="External"/><Relationship Id="rId3" Type="http://schemas.openxmlformats.org/officeDocument/2006/relationships/hyperlink" Target="https://cs.wikipedia.org/wiki/High_Resolution_Stereo_Camera" TargetMode="External"/><Relationship Id="rId21" Type="http://schemas.openxmlformats.org/officeDocument/2006/relationships/image" Target="../media/image85.jpeg"/><Relationship Id="rId7" Type="http://schemas.openxmlformats.org/officeDocument/2006/relationships/hyperlink" Target="https://cs.wikipedia.org/wiki/Sv%C4%9Btlo" TargetMode="External"/><Relationship Id="rId12" Type="http://schemas.openxmlformats.org/officeDocument/2006/relationships/hyperlink" Target="https://cs.wikipedia.org/wiki/Ionosf%C3%A9ra" TargetMode="External"/><Relationship Id="rId17" Type="http://schemas.openxmlformats.org/officeDocument/2006/relationships/hyperlink" Target="https://cs.wikipedia.org/wiki/%C4%8C%C3%A1stice" TargetMode="External"/><Relationship Id="rId2" Type="http://schemas.openxmlformats.org/officeDocument/2006/relationships/notesSlide" Target="../notesSlides/notesSlide10.xml"/><Relationship Id="rId16" Type="http://schemas.openxmlformats.org/officeDocument/2006/relationships/hyperlink" Target="https://cs.wikipedia.org/w/index.php?title=ASPERA&amp;action=edit&amp;redlink=1" TargetMode="External"/><Relationship Id="rId20" Type="http://schemas.openxmlformats.org/officeDocument/2006/relationships/hyperlink" Target="https://commons.wikimedia.org/wiki/File:Mars_Express_illustration_highlighting_MARSIS_antenna.jpg" TargetMode="External"/><Relationship Id="rId1" Type="http://schemas.openxmlformats.org/officeDocument/2006/relationships/slideLayout" Target="../slideLayouts/slideLayout7.xml"/><Relationship Id="rId6" Type="http://schemas.openxmlformats.org/officeDocument/2006/relationships/hyperlink" Target="https://cs.wikipedia.org/wiki/Spektrometr" TargetMode="External"/><Relationship Id="rId11" Type="http://schemas.openxmlformats.org/officeDocument/2006/relationships/hyperlink" Target="https://cs.wikipedia.org/wiki/Atmosf%C3%A9ra_Marsu" TargetMode="External"/><Relationship Id="rId5" Type="http://schemas.openxmlformats.org/officeDocument/2006/relationships/hyperlink" Target="https://cs.wikipedia.org/w/index.php?title=OMEGA&amp;action=edit&amp;redlink=1" TargetMode="External"/><Relationship Id="rId15" Type="http://schemas.openxmlformats.org/officeDocument/2006/relationships/hyperlink" Target="https://cs.wikipedia.org/wiki/Ultrafialov%C3%A9_z%C3%A1%C5%99en%C3%AD" TargetMode="External"/><Relationship Id="rId10" Type="http://schemas.openxmlformats.org/officeDocument/2006/relationships/hyperlink" Target="https://cs.wikipedia.org/wiki/Radar" TargetMode="External"/><Relationship Id="rId19" Type="http://schemas.openxmlformats.org/officeDocument/2006/relationships/hyperlink" Target="https://cs.wikipedia.org/wiki/Gravita%C4%8Dn%C3%AD_pole" TargetMode="External"/><Relationship Id="rId4" Type="http://schemas.openxmlformats.org/officeDocument/2006/relationships/hyperlink" Target="https://cs.wikipedia.org/wiki/Stereofotoapar%C3%A1t" TargetMode="External"/><Relationship Id="rId9" Type="http://schemas.openxmlformats.org/officeDocument/2006/relationships/hyperlink" Target="https://cs.wikipedia.org/w/index.php?title=MARSIS&amp;action=edit&amp;redlink=1" TargetMode="External"/><Relationship Id="rId14" Type="http://schemas.openxmlformats.org/officeDocument/2006/relationships/hyperlink" Target="https://cs.wikipedia.org/w/index.php?title=SPICAM&amp;action=edit&amp;redlink=1" TargetMode="External"/><Relationship Id="rId22" Type="http://schemas.openxmlformats.org/officeDocument/2006/relationships/image" Target="../media/image86.png"/></Relationships>
</file>

<file path=ppt/slides/_rels/slide46.xml.rels><?xml version="1.0" encoding="UTF-8" standalone="yes"?>
<Relationships xmlns="http://schemas.openxmlformats.org/package/2006/relationships"><Relationship Id="rId8" Type="http://schemas.openxmlformats.org/officeDocument/2006/relationships/hyperlink" Target="https://agupubs.onlinelibrary.wiley.com/action/doSearch?ContribAuthorStored=van+Hoolst,+Tim" TargetMode="External"/><Relationship Id="rId13" Type="http://schemas.openxmlformats.org/officeDocument/2006/relationships/hyperlink" Target="http://www.asu.cas.cz/~bezdek/JK&amp;JK/Mars/topografie_MOLA/ref/" TargetMode="External"/><Relationship Id="rId3" Type="http://schemas.openxmlformats.org/officeDocument/2006/relationships/hyperlink" Target="https://agupubs.onlinelibrary.wiley.com/action/doSearch?ContribAuthorStored=Konopliv,+Alex+S" TargetMode="External"/><Relationship Id="rId7" Type="http://schemas.openxmlformats.org/officeDocument/2006/relationships/hyperlink" Target="https://agupubs.onlinelibrary.wiley.com/action/doSearch?ContribAuthorStored=le+Maistre,+Sebastien" TargetMode="External"/><Relationship Id="rId12" Type="http://schemas.openxmlformats.org/officeDocument/2006/relationships/hyperlink" Target="https://pgda.gsfc.nasa.gov/products/62"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hyperlink" Target="https://agupubs.onlinelibrary.wiley.com/action/doSearch?ContribAuthorStored=Baland,+Rose-Marie" TargetMode="External"/><Relationship Id="rId11" Type="http://schemas.openxmlformats.org/officeDocument/2006/relationships/hyperlink" Target="https://doi.org/10.1029/2020GL090568" TargetMode="External"/><Relationship Id="rId5" Type="http://schemas.openxmlformats.org/officeDocument/2006/relationships/hyperlink" Target="https://agupubs.onlinelibrary.wiley.com/action/doSearch?ContribAuthorStored=Rivoldini,+Attilio" TargetMode="External"/><Relationship Id="rId10" Type="http://schemas.openxmlformats.org/officeDocument/2006/relationships/hyperlink" Target="https://agupubs.onlinelibrary.wiley.com/action/doSearch?ContribAuthorStored=Dehant,+Veronique" TargetMode="External"/><Relationship Id="rId4" Type="http://schemas.openxmlformats.org/officeDocument/2006/relationships/hyperlink" Target="https://agupubs.onlinelibrary.wiley.com/action/doSearch?ContribAuthorStored=Park,+Ryan+S" TargetMode="External"/><Relationship Id="rId9" Type="http://schemas.openxmlformats.org/officeDocument/2006/relationships/hyperlink" Target="https://agupubs.onlinelibrary.wiley.com/action/doSearch?ContribAuthorStored=Yseboodt,+Marie"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commons.wikimedia.org/wiki/File:Mars_map_with_landing_site_Tianwen-1.png" TargetMode="External"/><Relationship Id="rId2" Type="http://schemas.openxmlformats.org/officeDocument/2006/relationships/image" Target="../media/image87.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hyperlink" Target="https://www.nytimes.com/2020/07/24/science/mars-life-water.html" TargetMode="External"/><Relationship Id="rId1" Type="http://schemas.openxmlformats.org/officeDocument/2006/relationships/slideLayout" Target="../slideLayouts/slideLayout7.xml"/><Relationship Id="rId4" Type="http://schemas.openxmlformats.org/officeDocument/2006/relationships/comments" Target="../comments/comment2.xml"/></Relationships>
</file>

<file path=ppt/slides/_rels/slide50.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91.png"/></Relationships>
</file>

<file path=ppt/slides/_rels/slide51.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92.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95.gif"/><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hyperlink" Target="http://dx.doi.org/10.1016/j.cageo.2013.03.007" TargetMode="External"/><Relationship Id="rId4" Type="http://schemas.openxmlformats.org/officeDocument/2006/relationships/hyperlink" Target="https://www.asu.cas.cz/~bezdek/vyzkum/rotating_3d_globe/" TargetMode="External"/></Relationships>
</file>

<file path=ppt/slides/_rels/slide54.xml.rels><?xml version="1.0" encoding="UTF-8" standalone="yes"?>
<Relationships xmlns="http://schemas.openxmlformats.org/package/2006/relationships"><Relationship Id="rId8" Type="http://schemas.openxmlformats.org/officeDocument/2006/relationships/hyperlink" Target="https://agupubs.onlinelibrary.wiley.com/action/doSearch?ContribAuthorStored=van+Hoolst,+Tim" TargetMode="External"/><Relationship Id="rId13" Type="http://schemas.openxmlformats.org/officeDocument/2006/relationships/hyperlink" Target="http://www.asu.cas.cz/~bezdek/JK&amp;JK/Mars/topografie_MOLA/ref/" TargetMode="External"/><Relationship Id="rId3" Type="http://schemas.openxmlformats.org/officeDocument/2006/relationships/hyperlink" Target="https://agupubs.onlinelibrary.wiley.com/action/doSearch?ContribAuthorStored=Konopliv,+Alex+S" TargetMode="External"/><Relationship Id="rId7" Type="http://schemas.openxmlformats.org/officeDocument/2006/relationships/hyperlink" Target="https://agupubs.onlinelibrary.wiley.com/action/doSearch?ContribAuthorStored=le+Maistre,+Sebastien" TargetMode="External"/><Relationship Id="rId12" Type="http://schemas.openxmlformats.org/officeDocument/2006/relationships/hyperlink" Target="https://pgda.gsfc.nasa.gov/products/62"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hyperlink" Target="https://agupubs.onlinelibrary.wiley.com/action/doSearch?ContribAuthorStored=Baland,+Rose-Marie" TargetMode="External"/><Relationship Id="rId11" Type="http://schemas.openxmlformats.org/officeDocument/2006/relationships/hyperlink" Target="https://doi.org/10.1029/2020GL090568" TargetMode="External"/><Relationship Id="rId5" Type="http://schemas.openxmlformats.org/officeDocument/2006/relationships/hyperlink" Target="https://agupubs.onlinelibrary.wiley.com/action/doSearch?ContribAuthorStored=Rivoldini,+Attilio" TargetMode="External"/><Relationship Id="rId10" Type="http://schemas.openxmlformats.org/officeDocument/2006/relationships/hyperlink" Target="https://agupubs.onlinelibrary.wiley.com/action/doSearch?ContribAuthorStored=Dehant,+Veronique" TargetMode="External"/><Relationship Id="rId4" Type="http://schemas.openxmlformats.org/officeDocument/2006/relationships/hyperlink" Target="https://agupubs.onlinelibrary.wiley.com/action/doSearch?ContribAuthorStored=Park,+Ryan+S" TargetMode="External"/><Relationship Id="rId9" Type="http://schemas.openxmlformats.org/officeDocument/2006/relationships/hyperlink" Target="https://agupubs.onlinelibrary.wiley.com/action/doSearch?ContribAuthorStored=Yseboodt,+Marie" TargetMode="External"/></Relationships>
</file>

<file path=ppt/slides/_rels/slide55.xml.rels><?xml version="1.0" encoding="UTF-8" standalone="yes"?>
<Relationships xmlns="http://schemas.openxmlformats.org/package/2006/relationships"><Relationship Id="rId3" Type="http://schemas.openxmlformats.org/officeDocument/2006/relationships/image" Target="../media/image96.png"/><Relationship Id="rId7" Type="http://schemas.openxmlformats.org/officeDocument/2006/relationships/image" Target="../media/image98.wmf"/><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oleObject" Target="../embeddings/oleObject2.bin"/><Relationship Id="rId5" Type="http://schemas.openxmlformats.org/officeDocument/2006/relationships/image" Target="../media/image97.wmf"/><Relationship Id="rId4" Type="http://schemas.openxmlformats.org/officeDocument/2006/relationships/oleObject" Target="../embeddings/oleObject1.bin"/></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99.tiff"/><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comments" Target="../comments/comment3.xml"/><Relationship Id="rId2" Type="http://schemas.openxmlformats.org/officeDocument/2006/relationships/image" Target="../media/image104.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08.png"/></Relationships>
</file>

<file path=ppt/slides/_rels/slide65.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10.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112.jpe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116.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118.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 Id="rId5" Type="http://schemas.openxmlformats.org/officeDocument/2006/relationships/image" Target="../media/image119.png"/><Relationship Id="rId4" Type="http://schemas.openxmlformats.org/officeDocument/2006/relationships/image" Target="../media/image20.png"/></Relationships>
</file>

<file path=ppt/slides/_rels/slide75.xml.rels><?xml version="1.0" encoding="UTF-8" standalone="yes"?>
<Relationships xmlns="http://schemas.openxmlformats.org/package/2006/relationships"><Relationship Id="rId2" Type="http://schemas.openxmlformats.org/officeDocument/2006/relationships/image" Target="../media/image120.jpe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77.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hyperlink" Target="https://ammos.nasa.gov/marswatermaps/?mission=MWR" TargetMode="External"/><Relationship Id="rId2" Type="http://schemas.openxmlformats.org/officeDocument/2006/relationships/image" Target="../media/image123.png"/><Relationship Id="rId1" Type="http://schemas.openxmlformats.org/officeDocument/2006/relationships/slideLayout" Target="../slideLayouts/slideLayout7.xml"/><Relationship Id="rId4" Type="http://schemas.openxmlformats.org/officeDocument/2006/relationships/hyperlink" Target="https://mars.nasa.gov/news/8851/where-should-future-astronauts-land-on-mars-follow-the-water/" TargetMode="External"/></Relationships>
</file>

<file path=ppt/slides/_rels/slide7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24.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03.pn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129.pn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130.jpe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3" Type="http://schemas.openxmlformats.org/officeDocument/2006/relationships/image" Target="../media/image132.jpeg"/><Relationship Id="rId2" Type="http://schemas.openxmlformats.org/officeDocument/2006/relationships/image" Target="../media/image131.pn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image" Target="../media/image133.pn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image" Target="../media/image135.png"/><Relationship Id="rId1" Type="http://schemas.openxmlformats.org/officeDocument/2006/relationships/slideLayout" Target="../slideLayouts/slideLayout7.xml"/><Relationship Id="rId4" Type="http://schemas.openxmlformats.org/officeDocument/2006/relationships/image" Target="../media/image137.png"/></Relationships>
</file>

<file path=ppt/slides/_rels/slide8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90.xml.rels><?xml version="1.0" encoding="UTF-8" standalone="yes"?>
<Relationships xmlns="http://schemas.openxmlformats.org/package/2006/relationships"><Relationship Id="rId8" Type="http://schemas.openxmlformats.org/officeDocument/2006/relationships/image" Target="../media/image600.png"/><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image" Target="../media/image540.png"/><Relationship Id="rId5" Type="http://schemas.openxmlformats.org/officeDocument/2006/relationships/customXml" Target="../ink/ink2.xml"/><Relationship Id="rId10" Type="http://schemas.openxmlformats.org/officeDocument/2006/relationships/image" Target="../media/image41.png"/><Relationship Id="rId4" Type="http://schemas.openxmlformats.org/officeDocument/2006/relationships/image" Target="../media/image410.png"/><Relationship Id="rId9" Type="http://schemas.openxmlformats.org/officeDocument/2006/relationships/image" Target="../media/image37.png"/></Relationships>
</file>

<file path=ppt/slides/_rels/slide91.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39.png"/></Relationships>
</file>

<file path=ppt/slides/_rels/slide9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40.png"/><Relationship Id="rId1" Type="http://schemas.openxmlformats.org/officeDocument/2006/relationships/slideLayout" Target="../slideLayouts/slideLayout7.xml"/><Relationship Id="rId4" Type="http://schemas.openxmlformats.org/officeDocument/2006/relationships/image" Target="../media/image141.png"/></Relationships>
</file>

<file path=ppt/slides/_rels/slide93.xml.rels><?xml version="1.0" encoding="UTF-8" standalone="yes"?>
<Relationships xmlns="http://schemas.openxmlformats.org/package/2006/relationships"><Relationship Id="rId2" Type="http://schemas.openxmlformats.org/officeDocument/2006/relationships/image" Target="../media/image142.pn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2" Type="http://schemas.openxmlformats.org/officeDocument/2006/relationships/image" Target="../media/image143.pn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2" Type="http://schemas.openxmlformats.org/officeDocument/2006/relationships/image" Target="../media/image144.png"/><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2" Type="http://schemas.openxmlformats.org/officeDocument/2006/relationships/image" Target="../media/image145.png"/><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8" Type="http://schemas.openxmlformats.org/officeDocument/2006/relationships/image" Target="../media/image147.png"/><Relationship Id="rId3" Type="http://schemas.openxmlformats.org/officeDocument/2006/relationships/hyperlink" Target="https://en.wikipedia.org/wiki/Aeolis_quadrangle" TargetMode="External"/><Relationship Id="rId7" Type="http://schemas.openxmlformats.org/officeDocument/2006/relationships/hyperlink" Target="https://en.wikipedia.org/wiki/Cementation_(geology)" TargetMode="External"/><Relationship Id="rId2" Type="http://schemas.openxmlformats.org/officeDocument/2006/relationships/image" Target="../media/image146.png"/><Relationship Id="rId1" Type="http://schemas.openxmlformats.org/officeDocument/2006/relationships/slideLayout" Target="../slideLayouts/slideLayout7.xml"/><Relationship Id="rId6" Type="http://schemas.openxmlformats.org/officeDocument/2006/relationships/hyperlink" Target="https://en.wikipedia.org/wiki/Deposition_(geology)" TargetMode="External"/><Relationship Id="rId5" Type="http://schemas.openxmlformats.org/officeDocument/2006/relationships/hyperlink" Target="https://en.wikipedia.org/wiki/Aeolis_Mensae#cite_note-1" TargetMode="External"/><Relationship Id="rId4" Type="http://schemas.openxmlformats.org/officeDocument/2006/relationships/hyperlink" Target="https://en.wikipedia.org/wiki/Mars" TargetMode="External"/></Relationships>
</file>

<file path=ppt/slides/_rels/slide98.xml.rels><?xml version="1.0" encoding="UTF-8" standalone="yes"?>
<Relationships xmlns="http://schemas.openxmlformats.org/package/2006/relationships"><Relationship Id="rId8" Type="http://schemas.openxmlformats.org/officeDocument/2006/relationships/hyperlink" Target="https://en.wikipedia.org/wiki/Casius_quadrangle" TargetMode="External"/><Relationship Id="rId3" Type="http://schemas.openxmlformats.org/officeDocument/2006/relationships/hyperlink" Target="https://geohack.toolforge.org/geohack.php?pagename=Nilosyrtis_Mensae&amp;params=36.87_N_67.9_E_globe:mars_type:landmark" TargetMode="External"/><Relationship Id="rId7" Type="http://schemas.openxmlformats.org/officeDocument/2006/relationships/hyperlink" Target="https://en.wikipedia.org/wiki/Mars" TargetMode="External"/><Relationship Id="rId12" Type="http://schemas.openxmlformats.org/officeDocument/2006/relationships/image" Target="../media/image149.png"/><Relationship Id="rId2" Type="http://schemas.openxmlformats.org/officeDocument/2006/relationships/hyperlink" Target="https://en.wikipedia.org/wiki/Astapus_Colles" TargetMode="External"/><Relationship Id="rId1" Type="http://schemas.openxmlformats.org/officeDocument/2006/relationships/slideLayout" Target="../slideLayouts/slideLayout7.xml"/><Relationship Id="rId6" Type="http://schemas.openxmlformats.org/officeDocument/2006/relationships/image" Target="../media/image147.png"/><Relationship Id="rId11" Type="http://schemas.openxmlformats.org/officeDocument/2006/relationships/hyperlink" Target="https://en.wikipedia.org/wiki/Martian_dichotomy" TargetMode="External"/><Relationship Id="rId5" Type="http://schemas.openxmlformats.org/officeDocument/2006/relationships/image" Target="../media/image148.jpeg"/><Relationship Id="rId10" Type="http://schemas.openxmlformats.org/officeDocument/2006/relationships/hyperlink" Target="https://en.wikipedia.org/wiki/Protonilus_Mensae" TargetMode="External"/><Relationship Id="rId4" Type="http://schemas.openxmlformats.org/officeDocument/2006/relationships/hyperlink" Target="https://en.wikipedia.org/wiki/Geographic_coordinate_system" TargetMode="External"/><Relationship Id="rId9" Type="http://schemas.openxmlformats.org/officeDocument/2006/relationships/hyperlink" Target="https://en.wikipedia.org/wiki/Nilosyrtis_Mensae#cite_note-2" TargetMode="External"/></Relationships>
</file>

<file path=ppt/slides/_rels/slide99.xml.rels><?xml version="1.0" encoding="UTF-8" standalone="yes"?>
<Relationships xmlns="http://schemas.openxmlformats.org/package/2006/relationships"><Relationship Id="rId2" Type="http://schemas.openxmlformats.org/officeDocument/2006/relationships/image" Target="../media/image150.png"/><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2" Type="http://schemas.openxmlformats.org/officeDocument/2006/relationships/image" Target="../media/image151.png"/><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2" Type="http://schemas.openxmlformats.org/officeDocument/2006/relationships/image" Target="../media/image152.pn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2" Type="http://schemas.openxmlformats.org/officeDocument/2006/relationships/image" Target="../media/image153.png"/><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2" Type="http://schemas.openxmlformats.org/officeDocument/2006/relationships/image" Target="../media/image154.png"/><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2" Type="http://schemas.openxmlformats.org/officeDocument/2006/relationships/image" Target="../media/image155.png"/><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image" Target="../media/image156.png"/><Relationship Id="rId1" Type="http://schemas.openxmlformats.org/officeDocument/2006/relationships/slideLayout" Target="../slideLayouts/slideLayout1.xml"/></Relationships>
</file>

<file path=ppt/slides/_rels/slide106.xml.rels><?xml version="1.0" encoding="UTF-8" standalone="yes"?>
<Relationships xmlns="http://schemas.openxmlformats.org/package/2006/relationships"><Relationship Id="rId8" Type="http://schemas.openxmlformats.org/officeDocument/2006/relationships/image" Target="../media/image162.png"/><Relationship Id="rId3" Type="http://schemas.openxmlformats.org/officeDocument/2006/relationships/image" Target="../media/image1.jpg"/><Relationship Id="rId7" Type="http://schemas.openxmlformats.org/officeDocument/2006/relationships/image" Target="../media/image161.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160.png"/><Relationship Id="rId5" Type="http://schemas.openxmlformats.org/officeDocument/2006/relationships/image" Target="../media/image159.png"/><Relationship Id="rId4" Type="http://schemas.openxmlformats.org/officeDocument/2006/relationships/image" Target="../media/image158.png"/><Relationship Id="rId9" Type="http://schemas.openxmlformats.org/officeDocument/2006/relationships/image" Target="../media/image163.png"/></Relationships>
</file>

<file path=ppt/slides/_rels/slide107.xml.rels><?xml version="1.0" encoding="UTF-8" standalone="yes"?>
<Relationships xmlns="http://schemas.openxmlformats.org/package/2006/relationships"><Relationship Id="rId3" Type="http://schemas.openxmlformats.org/officeDocument/2006/relationships/hyperlink" Target="mailto:jklokocn@asu.cas.czwww.asu.cas.cz/~jklokocn" TargetMode="External"/><Relationship Id="rId7" Type="http://schemas.openxmlformats.org/officeDocument/2006/relationships/image" Target="../media/image166.jpe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165.png"/><Relationship Id="rId5" Type="http://schemas.openxmlformats.org/officeDocument/2006/relationships/image" Target="../media/image164.jpeg"/><Relationship Id="rId4" Type="http://schemas.openxmlformats.org/officeDocument/2006/relationships/hyperlink" Target="http://www.asu.cas.cz/~jklokoc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1A03F">
            <a:alpha val="77000"/>
          </a:srgbClr>
        </a:solidFill>
        <a:effectLst/>
      </p:bgPr>
    </p:bg>
    <p:spTree>
      <p:nvGrpSpPr>
        <p:cNvPr id="1" name=""/>
        <p:cNvGrpSpPr/>
        <p:nvPr/>
      </p:nvGrpSpPr>
      <p:grpSpPr>
        <a:xfrm>
          <a:off x="0" y="0"/>
          <a:ext cx="0" cy="0"/>
          <a:chOff x="0" y="0"/>
          <a:chExt cx="0" cy="0"/>
        </a:xfrm>
      </p:grpSpPr>
      <p:pic>
        <p:nvPicPr>
          <p:cNvPr id="7" name="Obrázek 6">
            <a:extLst>
              <a:ext uri="{FF2B5EF4-FFF2-40B4-BE49-F238E27FC236}">
                <a16:creationId xmlns:a16="http://schemas.microsoft.com/office/drawing/2014/main" id="{D1078789-9AED-307D-B21C-00E8A64E32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151933"/>
            <a:ext cx="5076056" cy="3807042"/>
          </a:xfrm>
          <a:prstGeom prst="rect">
            <a:avLst/>
          </a:prstGeom>
        </p:spPr>
      </p:pic>
      <p:sp>
        <p:nvSpPr>
          <p:cNvPr id="2" name="TextovéPole 1">
            <a:extLst>
              <a:ext uri="{FF2B5EF4-FFF2-40B4-BE49-F238E27FC236}">
                <a16:creationId xmlns:a16="http://schemas.microsoft.com/office/drawing/2014/main" id="{67054A42-E91F-4BAC-A43B-A8D7732DB9E0}"/>
              </a:ext>
            </a:extLst>
          </p:cNvPr>
          <p:cNvSpPr txBox="1"/>
          <p:nvPr/>
        </p:nvSpPr>
        <p:spPr>
          <a:xfrm>
            <a:off x="5508104" y="1988840"/>
            <a:ext cx="3107311" cy="4708981"/>
          </a:xfrm>
          <a:prstGeom prst="rect">
            <a:avLst/>
          </a:prstGeom>
          <a:noFill/>
        </p:spPr>
        <p:txBody>
          <a:bodyPr wrap="square" rtlCol="0">
            <a:spAutoFit/>
          </a:bodyPr>
          <a:lstStyle/>
          <a:p>
            <a:r>
              <a:rPr lang="en-US" sz="5400" b="1" dirty="0">
                <a:latin typeface="Times New Roman" panose="02020603050405020304" pitchFamily="18" charset="0"/>
                <a:cs typeface="Times New Roman" panose="02020603050405020304" pitchFamily="18" charset="0"/>
              </a:rPr>
              <a:t>MARS</a:t>
            </a:r>
            <a:endParaRPr lang="cs-CZ" sz="5400" b="1" dirty="0">
              <a:latin typeface="Times New Roman" panose="02020603050405020304" pitchFamily="18" charset="0"/>
              <a:cs typeface="Times New Roman" panose="02020603050405020304" pitchFamily="18" charset="0"/>
            </a:endParaRPr>
          </a:p>
          <a:p>
            <a:r>
              <a:rPr lang="cs-CZ" sz="1400" dirty="0">
                <a:latin typeface="Times New Roman" panose="02020603050405020304" pitchFamily="18" charset="0"/>
                <a:cs typeface="Times New Roman" panose="02020603050405020304" pitchFamily="18" charset="0"/>
              </a:rPr>
              <a:t>obrázky vesměs</a:t>
            </a:r>
          </a:p>
          <a:p>
            <a:r>
              <a:rPr lang="cs-CZ" sz="1600" b="1" i="1" dirty="0">
                <a:latin typeface="Times New Roman" panose="02020603050405020304" pitchFamily="18" charset="0"/>
                <a:cs typeface="Times New Roman" panose="02020603050405020304" pitchFamily="18" charset="0"/>
              </a:rPr>
              <a:t>J. Kostelecký</a:t>
            </a:r>
          </a:p>
          <a:p>
            <a:r>
              <a:rPr lang="en-US" sz="1400" dirty="0">
                <a:latin typeface="Times New Roman" panose="02020603050405020304" pitchFamily="18" charset="0"/>
                <a:cs typeface="Times New Roman" panose="02020603050405020304" pitchFamily="18" charset="0"/>
              </a:rPr>
              <a:t>s</a:t>
            </a:r>
            <a:r>
              <a:rPr lang="cs-CZ" sz="1400" dirty="0" err="1">
                <a:latin typeface="Times New Roman" panose="02020603050405020304" pitchFamily="18" charset="0"/>
                <a:cs typeface="Times New Roman" panose="02020603050405020304" pitchFamily="18" charset="0"/>
              </a:rPr>
              <a:t>urfer</a:t>
            </a:r>
            <a:endParaRPr lang="en-US" sz="1400" dirty="0">
              <a:latin typeface="Times New Roman" panose="02020603050405020304" pitchFamily="18" charset="0"/>
              <a:cs typeface="Times New Roman" panose="02020603050405020304" pitchFamily="18" charset="0"/>
            </a:endParaRPr>
          </a:p>
          <a:p>
            <a:endParaRPr lang="en-US" sz="1600" b="1" dirty="0">
              <a:latin typeface="Times New Roman" panose="02020603050405020304" pitchFamily="18" charset="0"/>
              <a:cs typeface="Times New Roman" panose="02020603050405020304" pitchFamily="18" charset="0"/>
            </a:endParaRPr>
          </a:p>
          <a:p>
            <a:r>
              <a:rPr lang="cs-CZ" sz="1600" b="1" dirty="0">
                <a:latin typeface="Times New Roman" panose="02020603050405020304" pitchFamily="18" charset="0"/>
                <a:cs typeface="Times New Roman" panose="02020603050405020304" pitchFamily="18" charset="0"/>
              </a:rPr>
              <a:t>Výpočty vesměs </a:t>
            </a:r>
            <a:r>
              <a:rPr lang="cs-CZ" sz="1600" b="1" i="1" dirty="0">
                <a:latin typeface="Times New Roman" panose="02020603050405020304" pitchFamily="18" charset="0"/>
                <a:cs typeface="Times New Roman" panose="02020603050405020304" pitchFamily="18" charset="0"/>
              </a:rPr>
              <a:t>A. Bezděk</a:t>
            </a:r>
          </a:p>
          <a:p>
            <a:r>
              <a:rPr lang="cs-CZ" sz="1600" b="1" dirty="0">
                <a:latin typeface="Times New Roman" panose="02020603050405020304" pitchFamily="18" charset="0"/>
                <a:cs typeface="Times New Roman" panose="02020603050405020304" pitchFamily="18" charset="0"/>
              </a:rPr>
              <a:t>Animace </a:t>
            </a:r>
            <a:r>
              <a:rPr lang="cs-CZ" sz="1600" b="1" i="1" dirty="0">
                <a:latin typeface="Times New Roman" panose="02020603050405020304" pitchFamily="18" charset="0"/>
                <a:cs typeface="Times New Roman" panose="02020603050405020304" pitchFamily="18" charset="0"/>
              </a:rPr>
              <a:t>A. Bezděk</a:t>
            </a:r>
          </a:p>
          <a:p>
            <a:endParaRPr lang="cs-CZ" sz="1600" b="1" i="1" dirty="0">
              <a:latin typeface="Times New Roman" panose="02020603050405020304" pitchFamily="18" charset="0"/>
              <a:cs typeface="Times New Roman" panose="02020603050405020304" pitchFamily="18" charset="0"/>
            </a:endParaRPr>
          </a:p>
          <a:p>
            <a:endParaRPr lang="cs-CZ" sz="1600" b="1" i="1" dirty="0">
              <a:latin typeface="Times New Roman" panose="02020603050405020304" pitchFamily="18" charset="0"/>
              <a:cs typeface="Times New Roman" panose="02020603050405020304" pitchFamily="18" charset="0"/>
            </a:endParaRPr>
          </a:p>
          <a:p>
            <a:r>
              <a:rPr lang="cs-CZ" sz="1600" b="1" dirty="0">
                <a:latin typeface="Times New Roman" panose="02020603050405020304" pitchFamily="18" charset="0"/>
                <a:cs typeface="Times New Roman" panose="02020603050405020304" pitchFamily="18" charset="0"/>
              </a:rPr>
              <a:t>Spolupráce:</a:t>
            </a:r>
          </a:p>
          <a:p>
            <a:r>
              <a:rPr lang="cs-CZ" sz="1600" b="1" dirty="0">
                <a:latin typeface="Times New Roman" panose="02020603050405020304" pitchFamily="18" charset="0"/>
                <a:cs typeface="Times New Roman" panose="02020603050405020304" pitchFamily="18" charset="0"/>
              </a:rPr>
              <a:t>V. </a:t>
            </a:r>
            <a:r>
              <a:rPr lang="cs-CZ" sz="1600" b="1" dirty="0" err="1">
                <a:latin typeface="Times New Roman" panose="02020603050405020304" pitchFamily="18" charset="0"/>
                <a:cs typeface="Times New Roman" panose="02020603050405020304" pitchFamily="18" charset="0"/>
              </a:rPr>
              <a:t>Cílek</a:t>
            </a:r>
            <a:r>
              <a:rPr lang="cs-CZ" sz="1600" b="1" dirty="0">
                <a:latin typeface="Times New Roman" panose="02020603050405020304" pitchFamily="18" charset="0"/>
                <a:cs typeface="Times New Roman" panose="02020603050405020304" pitchFamily="18" charset="0"/>
              </a:rPr>
              <a:t>, G. </a:t>
            </a:r>
            <a:r>
              <a:rPr lang="cs-CZ" sz="1600" b="1" dirty="0" err="1">
                <a:latin typeface="Times New Roman" panose="02020603050405020304" pitchFamily="18" charset="0"/>
                <a:cs typeface="Times New Roman" panose="02020603050405020304" pitchFamily="18" charset="0"/>
              </a:rPr>
              <a:t>Kletetschka</a:t>
            </a:r>
            <a:r>
              <a:rPr lang="cs-CZ" sz="1600" b="1" dirty="0">
                <a:latin typeface="Times New Roman" panose="02020603050405020304" pitchFamily="18" charset="0"/>
                <a:cs typeface="Times New Roman" panose="02020603050405020304" pitchFamily="18" charset="0"/>
              </a:rPr>
              <a:t>, </a:t>
            </a:r>
          </a:p>
          <a:p>
            <a:r>
              <a:rPr lang="cs-CZ" sz="1600" b="1" dirty="0">
                <a:latin typeface="Times New Roman" panose="02020603050405020304" pitchFamily="18" charset="0"/>
                <a:cs typeface="Times New Roman" panose="02020603050405020304" pitchFamily="18" charset="0"/>
              </a:rPr>
              <a:t>K. </a:t>
            </a:r>
            <a:r>
              <a:rPr lang="cs-CZ" sz="1600" b="1" dirty="0" err="1">
                <a:latin typeface="Times New Roman" panose="02020603050405020304" pitchFamily="18" charset="0"/>
                <a:cs typeface="Times New Roman" panose="02020603050405020304" pitchFamily="18" charset="0"/>
              </a:rPr>
              <a:t>Karimi</a:t>
            </a:r>
            <a:r>
              <a:rPr lang="en-US" sz="1600" b="1" dirty="0">
                <a:latin typeface="Times New Roman" panose="02020603050405020304" pitchFamily="18" charset="0"/>
                <a:cs typeface="Times New Roman" panose="02020603050405020304" pitchFamily="18" charset="0"/>
              </a:rPr>
              <a:t> </a:t>
            </a:r>
            <a:r>
              <a:rPr lang="cs-CZ" sz="1600" b="1" dirty="0">
                <a:latin typeface="Times New Roman" panose="02020603050405020304" pitchFamily="18" charset="0"/>
                <a:cs typeface="Times New Roman" panose="02020603050405020304" pitchFamily="18" charset="0"/>
              </a:rPr>
              <a:t>a další</a:t>
            </a:r>
            <a:endParaRPr lang="en-US" sz="1600" b="1" dirty="0">
              <a:latin typeface="Times New Roman" panose="02020603050405020304" pitchFamily="18" charset="0"/>
              <a:cs typeface="Times New Roman" panose="02020603050405020304" pitchFamily="18" charset="0"/>
            </a:endParaRPr>
          </a:p>
          <a:p>
            <a:endParaRPr lang="cs-CZ" sz="1600" b="1" dirty="0">
              <a:latin typeface="Times New Roman" panose="02020603050405020304" pitchFamily="18" charset="0"/>
              <a:cs typeface="Times New Roman" panose="02020603050405020304" pitchFamily="18" charset="0"/>
            </a:endParaRPr>
          </a:p>
          <a:p>
            <a:r>
              <a:rPr lang="cs-CZ" sz="1600" b="1" dirty="0">
                <a:latin typeface="Times New Roman" panose="02020603050405020304" pitchFamily="18" charset="0"/>
                <a:cs typeface="Times New Roman" panose="02020603050405020304" pitchFamily="18" charset="0"/>
              </a:rPr>
              <a:t>Přednáší:  </a:t>
            </a:r>
            <a:r>
              <a:rPr lang="cs-CZ" sz="1600" b="1" i="1" dirty="0">
                <a:latin typeface="Times New Roman" panose="02020603050405020304" pitchFamily="18" charset="0"/>
                <a:cs typeface="Times New Roman" panose="02020603050405020304" pitchFamily="18" charset="0"/>
              </a:rPr>
              <a:t>J. Klokočník</a:t>
            </a:r>
            <a:endParaRPr lang="en-US" sz="1600" b="1" i="1" dirty="0">
              <a:latin typeface="Times New Roman" panose="02020603050405020304" pitchFamily="18" charset="0"/>
              <a:cs typeface="Times New Roman" panose="02020603050405020304" pitchFamily="18" charset="0"/>
            </a:endParaRPr>
          </a:p>
          <a:p>
            <a:endParaRPr lang="en-US" sz="1400" i="1"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endParaRPr lang="cs-CZ" sz="1400" dirty="0">
              <a:latin typeface="Times New Roman" panose="02020603050405020304" pitchFamily="18" charset="0"/>
              <a:cs typeface="Times New Roman" panose="02020603050405020304" pitchFamily="18" charset="0"/>
            </a:endParaRPr>
          </a:p>
        </p:txBody>
      </p:sp>
      <p:pic>
        <p:nvPicPr>
          <p:cNvPr id="3" name="Obrázek 1">
            <a:extLst>
              <a:ext uri="{FF2B5EF4-FFF2-40B4-BE49-F238E27FC236}">
                <a16:creationId xmlns:a16="http://schemas.microsoft.com/office/drawing/2014/main" id="{BEE3D4A9-31F5-755A-F0FF-998A605AC85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1754" y="64001"/>
            <a:ext cx="2273404" cy="962754"/>
          </a:xfrm>
          <a:prstGeom prst="rect">
            <a:avLst/>
          </a:prstGeom>
          <a:solidFill>
            <a:schemeClr val="bg1"/>
          </a:solidFill>
          <a:ln>
            <a:noFill/>
          </a:ln>
        </p:spPr>
      </p:pic>
      <p:sp>
        <p:nvSpPr>
          <p:cNvPr id="4" name="Obdélník 3">
            <a:extLst>
              <a:ext uri="{FF2B5EF4-FFF2-40B4-BE49-F238E27FC236}">
                <a16:creationId xmlns:a16="http://schemas.microsoft.com/office/drawing/2014/main" id="{69AED473-08A6-FE92-9C8D-0DF6B558D0DB}"/>
              </a:ext>
            </a:extLst>
          </p:cNvPr>
          <p:cNvSpPr/>
          <p:nvPr/>
        </p:nvSpPr>
        <p:spPr>
          <a:xfrm>
            <a:off x="-108520" y="545378"/>
            <a:ext cx="9001000" cy="773032"/>
          </a:xfrm>
          <a:prstGeom prst="rect">
            <a:avLst/>
          </a:prstGeom>
        </p:spPr>
        <p:txBody>
          <a:bodyPr wrap="square">
            <a:spAutoFit/>
          </a:bodyPr>
          <a:lstStyle/>
          <a:p>
            <a:pPr algn="ctr">
              <a:lnSpc>
                <a:spcPct val="107000"/>
              </a:lnSpc>
              <a:spcAft>
                <a:spcPts val="800"/>
              </a:spcAft>
            </a:pPr>
            <a:r>
              <a:rPr lang="en-US" b="1" dirty="0">
                <a:solidFill>
                  <a:srgbClr val="009900"/>
                </a:solidFill>
                <a:latin typeface="Times New Roman" panose="02020603050405020304" pitchFamily="18" charset="0"/>
                <a:ea typeface="Calibri" panose="020F0502020204030204" pitchFamily="34" charset="0"/>
                <a:cs typeface="Times New Roman" panose="02020603050405020304" pitchFamily="18" charset="0"/>
              </a:rPr>
              <a:t>                                                                                                       </a:t>
            </a:r>
            <a:r>
              <a:rPr lang="cs-CZ" b="1" dirty="0">
                <a:solidFill>
                  <a:srgbClr val="009900"/>
                </a:solidFill>
                <a:latin typeface="Times New Roman" panose="02020603050405020304" pitchFamily="18" charset="0"/>
                <a:ea typeface="Calibri" panose="020F0502020204030204" pitchFamily="34" charset="0"/>
                <a:cs typeface="Times New Roman" panose="02020603050405020304" pitchFamily="18" charset="0"/>
              </a:rPr>
              <a:t>MÚ AV/ČAS      2</a:t>
            </a:r>
            <a:r>
              <a:rPr lang="en-US" b="1" dirty="0">
                <a:solidFill>
                  <a:srgbClr val="009900"/>
                </a:solidFill>
                <a:latin typeface="Times New Roman" panose="02020603050405020304" pitchFamily="18" charset="0"/>
                <a:ea typeface="Calibri" panose="020F0502020204030204" pitchFamily="34" charset="0"/>
                <a:cs typeface="Times New Roman" panose="02020603050405020304" pitchFamily="18" charset="0"/>
              </a:rPr>
              <a:t>/2024</a:t>
            </a:r>
          </a:p>
          <a:p>
            <a:pPr algn="ctr">
              <a:lnSpc>
                <a:spcPct val="107000"/>
              </a:lnSpc>
              <a:spcAft>
                <a:spcPts val="800"/>
              </a:spcAft>
            </a:pPr>
            <a:r>
              <a:rPr lang="en-US" dirty="0">
                <a:latin typeface="Times New Roman" panose="02020603050405020304" pitchFamily="18" charset="0"/>
                <a:ea typeface="Calibri" panose="020F0502020204030204" pitchFamily="34" charset="0"/>
                <a:cs typeface="Times New Roman" panose="02020603050405020304" pitchFamily="18" charset="0"/>
              </a:rPr>
              <a:t>                                                                           </a:t>
            </a:r>
            <a:r>
              <a:rPr lang="cs-CZ" dirty="0">
                <a:latin typeface="Times New Roman" panose="02020603050405020304" pitchFamily="18" charset="0"/>
                <a:ea typeface="Calibri" panose="020F0502020204030204" pitchFamily="34" charset="0"/>
                <a:cs typeface="Times New Roman" panose="02020603050405020304" pitchFamily="18" charset="0"/>
              </a:rPr>
              <a:t>                      </a:t>
            </a:r>
            <a:r>
              <a:rPr lang="en-US" b="1" dirty="0">
                <a:latin typeface="Times New Roman" panose="02020603050405020304" pitchFamily="18" charset="0"/>
                <a:ea typeface="Calibri" panose="020F0502020204030204" pitchFamily="34" charset="0"/>
                <a:cs typeface="Times New Roman" panose="02020603050405020304" pitchFamily="18" charset="0"/>
              </a:rPr>
              <a:t>www.asu.cas.cz/~jklokocn </a:t>
            </a:r>
            <a:endParaRPr lang="cs-CZ"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ovéPole 4">
            <a:extLst>
              <a:ext uri="{FF2B5EF4-FFF2-40B4-BE49-F238E27FC236}">
                <a16:creationId xmlns:a16="http://schemas.microsoft.com/office/drawing/2014/main" id="{A910FC35-CCA6-2420-110C-08B9B986232E}"/>
              </a:ext>
            </a:extLst>
          </p:cNvPr>
          <p:cNvSpPr txBox="1"/>
          <p:nvPr/>
        </p:nvSpPr>
        <p:spPr>
          <a:xfrm>
            <a:off x="21754" y="1371177"/>
            <a:ext cx="8610627" cy="707886"/>
          </a:xfrm>
          <a:prstGeom prst="rect">
            <a:avLst/>
          </a:prstGeom>
          <a:noFill/>
        </p:spPr>
        <p:txBody>
          <a:bodyPr wrap="none" rtlCol="0">
            <a:spAutoFit/>
          </a:bodyPr>
          <a:lstStyle/>
          <a:p>
            <a:r>
              <a:rPr lang="cs-CZ" sz="4000" b="1" dirty="0">
                <a:solidFill>
                  <a:schemeClr val="bg1"/>
                </a:solidFill>
                <a:latin typeface="Times New Roman" panose="02020603050405020304" pitchFamily="18" charset="0"/>
                <a:cs typeface="Times New Roman" panose="02020603050405020304" pitchFamily="18" charset="0"/>
              </a:rPr>
              <a:t>Gravitační aspekty, uhlovodíky a život</a:t>
            </a:r>
          </a:p>
        </p:txBody>
      </p:sp>
      <p:sp>
        <p:nvSpPr>
          <p:cNvPr id="6" name="TextovéPole 5">
            <a:extLst>
              <a:ext uri="{FF2B5EF4-FFF2-40B4-BE49-F238E27FC236}">
                <a16:creationId xmlns:a16="http://schemas.microsoft.com/office/drawing/2014/main" id="{292E8C5C-8127-4C49-AF19-E93E203BA404}"/>
              </a:ext>
            </a:extLst>
          </p:cNvPr>
          <p:cNvSpPr txBox="1"/>
          <p:nvPr/>
        </p:nvSpPr>
        <p:spPr>
          <a:xfrm>
            <a:off x="124745" y="6272227"/>
            <a:ext cx="9026895" cy="369332"/>
          </a:xfrm>
          <a:prstGeom prst="rect">
            <a:avLst/>
          </a:prstGeom>
          <a:noFill/>
        </p:spPr>
        <p:txBody>
          <a:bodyPr wrap="none" rtlCol="0">
            <a:spAutoFit/>
          </a:bodyPr>
          <a:lstStyle/>
          <a:p>
            <a:r>
              <a:rPr lang="cs-CZ" sz="1800" dirty="0">
                <a:latin typeface="Times New Roman" panose="02020603050405020304" pitchFamily="18" charset="0"/>
                <a:cs typeface="Times New Roman" panose="02020603050405020304" pitchFamily="18" charset="0"/>
              </a:rPr>
              <a:t>©</a:t>
            </a:r>
            <a:r>
              <a:rPr lang="en-US" sz="1800" dirty="0">
                <a:latin typeface="Times New Roman" panose="02020603050405020304" pitchFamily="18" charset="0"/>
                <a:cs typeface="Times New Roman" panose="02020603050405020304" pitchFamily="18" charset="0"/>
              </a:rPr>
              <a:t> </a:t>
            </a:r>
            <a:r>
              <a:rPr lang="cs-CZ" sz="1800" dirty="0">
                <a:latin typeface="Times New Roman" panose="02020603050405020304" pitchFamily="18" charset="0"/>
                <a:cs typeface="Times New Roman" panose="02020603050405020304" pitchFamily="18" charset="0"/>
              </a:rPr>
              <a:t>J. Kostelecký, VÚGTK a TU Ostrava, A. Bezděk, J. Sebera, J. Klokočník, ASÚ AV ČR, </a:t>
            </a:r>
            <a:r>
              <a:rPr lang="cs-CZ" sz="1800" dirty="0" err="1">
                <a:latin typeface="Times New Roman" panose="02020603050405020304" pitchFamily="18" charset="0"/>
                <a:cs typeface="Times New Roman" panose="02020603050405020304" pitchFamily="18" charset="0"/>
              </a:rPr>
              <a:t>v.v.i</a:t>
            </a:r>
            <a:r>
              <a:rPr lang="cs-CZ" sz="1800" dirty="0">
                <a:latin typeface="Times New Roman" panose="02020603050405020304" pitchFamily="18" charset="0"/>
                <a:cs typeface="Times New Roman" panose="02020603050405020304" pitchFamily="18" charset="0"/>
              </a:rPr>
              <a:t>.</a:t>
            </a:r>
            <a:endParaRPr lang="cs-CZ" dirty="0"/>
          </a:p>
        </p:txBody>
      </p:sp>
    </p:spTree>
    <p:extLst>
      <p:ext uri="{BB962C8B-B14F-4D97-AF65-F5344CB8AC3E}">
        <p14:creationId xmlns:p14="http://schemas.microsoft.com/office/powerpoint/2010/main" val="24353713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025B6964-733F-FA73-F891-6C2CDB5EF3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3000" y="0"/>
            <a:ext cx="6858000" cy="6858000"/>
          </a:xfrm>
          <a:prstGeom prst="rect">
            <a:avLst/>
          </a:prstGeom>
        </p:spPr>
      </p:pic>
    </p:spTree>
    <p:extLst>
      <p:ext uri="{BB962C8B-B14F-4D97-AF65-F5344CB8AC3E}">
        <p14:creationId xmlns:p14="http://schemas.microsoft.com/office/powerpoint/2010/main" val="6570334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75FFAC39-8D7F-4B45-A300-BFC25E100653}"/>
              </a:ext>
            </a:extLst>
          </p:cNvPr>
          <p:cNvPicPr>
            <a:picLocks noChangeAspect="1"/>
          </p:cNvPicPr>
          <p:nvPr/>
        </p:nvPicPr>
        <p:blipFill rotWithShape="1">
          <a:blip r:embed="rId2"/>
          <a:srcRect t="10845"/>
          <a:stretch/>
        </p:blipFill>
        <p:spPr>
          <a:xfrm>
            <a:off x="-31171" y="1628800"/>
            <a:ext cx="9144000" cy="4918813"/>
          </a:xfrm>
          <a:prstGeom prst="rect">
            <a:avLst/>
          </a:prstGeom>
        </p:spPr>
      </p:pic>
      <p:sp>
        <p:nvSpPr>
          <p:cNvPr id="3" name="TextovéPole 2">
            <a:extLst>
              <a:ext uri="{FF2B5EF4-FFF2-40B4-BE49-F238E27FC236}">
                <a16:creationId xmlns:a16="http://schemas.microsoft.com/office/drawing/2014/main" id="{7BB81A1A-3DDE-4966-7A4B-6BD858734C0F}"/>
              </a:ext>
            </a:extLst>
          </p:cNvPr>
          <p:cNvSpPr txBox="1"/>
          <p:nvPr/>
        </p:nvSpPr>
        <p:spPr>
          <a:xfrm>
            <a:off x="107504" y="116632"/>
            <a:ext cx="9005325" cy="1508105"/>
          </a:xfrm>
          <a:prstGeom prst="rect">
            <a:avLst/>
          </a:prstGeom>
          <a:noFill/>
        </p:spPr>
        <p:txBody>
          <a:bodyPr wrap="square" rtlCol="0">
            <a:spAutoFit/>
          </a:bodyPr>
          <a:lstStyle/>
          <a:p>
            <a:r>
              <a:rPr lang="cs-CZ" sz="3200" b="1" dirty="0">
                <a:latin typeface="Times New Roman" panose="02020603050405020304" pitchFamily="18" charset="0"/>
                <a:cs typeface="Times New Roman" panose="02020603050405020304" pitchFamily="18" charset="0"/>
              </a:rPr>
              <a:t>Mars </a:t>
            </a:r>
          </a:p>
          <a:p>
            <a:r>
              <a:rPr lang="cs-CZ" sz="2400" b="1" dirty="0">
                <a:latin typeface="Times New Roman" panose="02020603050405020304" pitchFamily="18" charset="0"/>
                <a:cs typeface="Times New Roman" panose="02020603050405020304" pitchFamily="18" charset="0"/>
              </a:rPr>
              <a:t>topografie </a:t>
            </a:r>
            <a:r>
              <a:rPr lang="en-US" sz="2400" b="1" dirty="0">
                <a:latin typeface="Times New Roman" panose="02020603050405020304" pitchFamily="18" charset="0"/>
                <a:cs typeface="Times New Roman" panose="02020603050405020304" pitchFamily="18" charset="0"/>
              </a:rPr>
              <a:t> (MOLA)</a:t>
            </a:r>
            <a:endParaRPr lang="cs-CZ" sz="2400" b="1"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d</a:t>
            </a:r>
            <a:r>
              <a:rPr lang="cs-CZ" dirty="0" err="1">
                <a:latin typeface="Times New Roman" panose="02020603050405020304" pitchFamily="18" charset="0"/>
                <a:cs typeface="Times New Roman" panose="02020603050405020304" pitchFamily="18" charset="0"/>
              </a:rPr>
              <a:t>ichotomie</a:t>
            </a:r>
            <a:r>
              <a:rPr lang="cs-CZ" dirty="0">
                <a:latin typeface="Times New Roman" panose="02020603050405020304" pitchFamily="18" charset="0"/>
                <a:cs typeface="Times New Roman" panose="02020603050405020304" pitchFamily="18" charset="0"/>
              </a:rPr>
              <a:t>, </a:t>
            </a:r>
            <a:r>
              <a:rPr lang="cs-CZ" dirty="0" err="1">
                <a:latin typeface="Times New Roman" panose="02020603050405020304" pitchFamily="18" charset="0"/>
                <a:cs typeface="Times New Roman" panose="02020603050405020304" pitchFamily="18" charset="0"/>
              </a:rPr>
              <a:t>paleooceán</a:t>
            </a:r>
            <a:r>
              <a:rPr lang="cs-CZ" dirty="0">
                <a:latin typeface="Times New Roman" panose="02020603050405020304" pitchFamily="18" charset="0"/>
                <a:cs typeface="Times New Roman" panose="02020603050405020304" pitchFamily="18" charset="0"/>
              </a:rPr>
              <a:t>, sopky, zlomy, impaktní krátery a bazény, mascon?, polární čepičky</a:t>
            </a:r>
          </a:p>
          <a:p>
            <a:r>
              <a:rPr lang="en-US" dirty="0" err="1">
                <a:latin typeface="Times New Roman" panose="02020603050405020304" pitchFamily="18" charset="0"/>
                <a:cs typeface="Times New Roman" panose="02020603050405020304" pitchFamily="18" charset="0"/>
              </a:rPr>
              <a:t>zdroj</a:t>
            </a:r>
            <a:r>
              <a:rPr lang="en-US" dirty="0">
                <a:latin typeface="Times New Roman" panose="02020603050405020304" pitchFamily="18" charset="0"/>
                <a:cs typeface="Times New Roman" panose="02020603050405020304" pitchFamily="18" charset="0"/>
              </a:rPr>
              <a:t>: internet J</a:t>
            </a:r>
            <a:r>
              <a:rPr lang="cs-CZ" dirty="0">
                <a:latin typeface="Times New Roman" panose="02020603050405020304" pitchFamily="18" charset="0"/>
                <a:cs typeface="Times New Roman" panose="02020603050405020304" pitchFamily="18" charset="0"/>
              </a:rPr>
              <a:t>PL NASA </a:t>
            </a:r>
            <a:r>
              <a:rPr lang="en-US" dirty="0">
                <a:latin typeface="Times New Roman" panose="02020603050405020304" pitchFamily="18" charset="0"/>
                <a:cs typeface="Times New Roman" panose="02020603050405020304" pitchFamily="18" charset="0"/>
              </a:rPr>
              <a:t>&amp;</a:t>
            </a:r>
            <a:r>
              <a:rPr lang="cs-CZ" dirty="0">
                <a:latin typeface="Times New Roman" panose="02020603050405020304" pitchFamily="18" charset="0"/>
                <a:cs typeface="Times New Roman" panose="02020603050405020304" pitchFamily="18" charset="0"/>
              </a:rPr>
              <a:t>USGS</a:t>
            </a:r>
          </a:p>
        </p:txBody>
      </p:sp>
    </p:spTree>
    <p:extLst>
      <p:ext uri="{BB962C8B-B14F-4D97-AF65-F5344CB8AC3E}">
        <p14:creationId xmlns:p14="http://schemas.microsoft.com/office/powerpoint/2010/main" val="669042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a:extLst>
              <a:ext uri="{FF2B5EF4-FFF2-40B4-BE49-F238E27FC236}">
                <a16:creationId xmlns:a16="http://schemas.microsoft.com/office/drawing/2014/main" id="{5E46BC93-0DC6-1C4A-FE9F-16187B3BA1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1056" y="44624"/>
            <a:ext cx="9505056" cy="5326825"/>
          </a:xfrm>
          <a:prstGeom prst="rect">
            <a:avLst/>
          </a:prstGeom>
        </p:spPr>
      </p:pic>
      <p:sp>
        <p:nvSpPr>
          <p:cNvPr id="2" name="TextovéPole 1">
            <a:extLst>
              <a:ext uri="{FF2B5EF4-FFF2-40B4-BE49-F238E27FC236}">
                <a16:creationId xmlns:a16="http://schemas.microsoft.com/office/drawing/2014/main" id="{46E2EAB7-445B-2C3D-636F-2446659AC6CF}"/>
              </a:ext>
            </a:extLst>
          </p:cNvPr>
          <p:cNvSpPr txBox="1"/>
          <p:nvPr/>
        </p:nvSpPr>
        <p:spPr>
          <a:xfrm>
            <a:off x="6876256" y="5517232"/>
            <a:ext cx="2179186" cy="307777"/>
          </a:xfrm>
          <a:prstGeom prst="rect">
            <a:avLst/>
          </a:prstGeom>
          <a:noFill/>
        </p:spPr>
        <p:txBody>
          <a:bodyPr wrap="none" rtlCol="0">
            <a:spAutoFit/>
          </a:bodyPr>
          <a:lstStyle/>
          <a:p>
            <a:r>
              <a:rPr lang="cs-CZ" sz="1400" dirty="0">
                <a:latin typeface="Times New Roman" panose="02020603050405020304" pitchFamily="18" charset="0"/>
                <a:cs typeface="Times New Roman" panose="02020603050405020304" pitchFamily="18" charset="0"/>
              </a:rPr>
              <a:t>Sestavil M. Bursa, ASU AV</a:t>
            </a:r>
          </a:p>
        </p:txBody>
      </p:sp>
    </p:spTree>
    <p:extLst>
      <p:ext uri="{BB962C8B-B14F-4D97-AF65-F5344CB8AC3E}">
        <p14:creationId xmlns:p14="http://schemas.microsoft.com/office/powerpoint/2010/main" val="4174771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a:extLst>
              <a:ext uri="{FF2B5EF4-FFF2-40B4-BE49-F238E27FC236}">
                <a16:creationId xmlns:a16="http://schemas.microsoft.com/office/drawing/2014/main" id="{BC75B076-503B-4257-BF26-9A33BFE9A833}"/>
              </a:ext>
            </a:extLst>
          </p:cNvPr>
          <p:cNvGraphicFramePr>
            <a:graphicFrameLocks noGrp="1"/>
          </p:cNvGraphicFramePr>
          <p:nvPr>
            <p:extLst>
              <p:ext uri="{D42A27DB-BD31-4B8C-83A1-F6EECF244321}">
                <p14:modId xmlns:p14="http://schemas.microsoft.com/office/powerpoint/2010/main" val="2014239512"/>
              </p:ext>
            </p:extLst>
          </p:nvPr>
        </p:nvGraphicFramePr>
        <p:xfrm>
          <a:off x="323528" y="367956"/>
          <a:ext cx="8496944" cy="6483024"/>
        </p:xfrm>
        <a:graphic>
          <a:graphicData uri="http://schemas.openxmlformats.org/drawingml/2006/table">
            <a:tbl>
              <a:tblPr firstRow="1" firstCol="1" bandRow="1">
                <a:tableStyleId>{5C22544A-7EE6-4342-B048-85BDC9FD1C3A}</a:tableStyleId>
              </a:tblPr>
              <a:tblGrid>
                <a:gridCol w="1368152">
                  <a:extLst>
                    <a:ext uri="{9D8B030D-6E8A-4147-A177-3AD203B41FA5}">
                      <a16:colId xmlns:a16="http://schemas.microsoft.com/office/drawing/2014/main" val="1409377362"/>
                    </a:ext>
                  </a:extLst>
                </a:gridCol>
                <a:gridCol w="7128792">
                  <a:extLst>
                    <a:ext uri="{9D8B030D-6E8A-4147-A177-3AD203B41FA5}">
                      <a16:colId xmlns:a16="http://schemas.microsoft.com/office/drawing/2014/main" val="1778820332"/>
                    </a:ext>
                  </a:extLst>
                </a:gridCol>
              </a:tblGrid>
              <a:tr h="536719">
                <a:tc>
                  <a:txBody>
                    <a:bodyPr/>
                    <a:lstStyle/>
                    <a:p>
                      <a:pPr algn="just">
                        <a:lnSpc>
                          <a:spcPct val="150000"/>
                        </a:lnSpc>
                      </a:pPr>
                      <a:r>
                        <a:rPr lang="en-GB" sz="2000" dirty="0">
                          <a:solidFill>
                            <a:srgbClr val="FF0000"/>
                          </a:solidFill>
                          <a:effectLst/>
                          <a:latin typeface="Times New Roman" panose="02020603050405020304" pitchFamily="18" charset="0"/>
                          <a:cs typeface="Times New Roman" panose="02020603050405020304" pitchFamily="18" charset="0"/>
                        </a:rPr>
                        <a:t>Gravity aspect</a:t>
                      </a:r>
                      <a:endParaRPr lang="cs-CZ" sz="2000" dirty="0">
                        <a:solidFill>
                          <a:srgbClr val="FF0000"/>
                        </a:solidFill>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gn="just">
                        <a:lnSpc>
                          <a:spcPct val="150000"/>
                        </a:lnSpc>
                      </a:pPr>
                      <a:r>
                        <a:rPr lang="en-GB" sz="2000" dirty="0">
                          <a:solidFill>
                            <a:srgbClr val="FF0000"/>
                          </a:solidFill>
                          <a:effectLst/>
                          <a:latin typeface="Times New Roman" panose="02020603050405020304" pitchFamily="18" charset="0"/>
                          <a:cs typeface="Times New Roman" panose="02020603050405020304" pitchFamily="18" charset="0"/>
                        </a:rPr>
                        <a:t>Explanation</a:t>
                      </a:r>
                      <a:endParaRPr lang="cs-CZ" sz="2000" dirty="0">
                        <a:solidFill>
                          <a:srgbClr val="FF0000"/>
                        </a:solidFill>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4035127829"/>
                  </a:ext>
                </a:extLst>
              </a:tr>
              <a:tr h="450694">
                <a:tc>
                  <a:txBody>
                    <a:bodyPr/>
                    <a:lstStyle/>
                    <a:p>
                      <a:pPr algn="just">
                        <a:lnSpc>
                          <a:spcPct val="150000"/>
                        </a:lnSpc>
                      </a:pPr>
                      <a:r>
                        <a:rPr lang="en-GB" sz="2000" b="1" i="1" dirty="0">
                          <a:solidFill>
                            <a:schemeClr val="tx1"/>
                          </a:solidFill>
                          <a:effectLst/>
                          <a:latin typeface="Times New Roman" panose="02020603050405020304" pitchFamily="18" charset="0"/>
                          <a:cs typeface="Times New Roman" panose="02020603050405020304" pitchFamily="18" charset="0"/>
                        </a:rPr>
                        <a:t>T</a:t>
                      </a:r>
                      <a:endParaRPr lang="cs-CZ" sz="2000" b="1" i="1" dirty="0">
                        <a:solidFill>
                          <a:schemeClr val="tx1"/>
                        </a:solidFill>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50000"/>
                        </a:lnSpc>
                      </a:pPr>
                      <a:r>
                        <a:rPr lang="en-GB" sz="2000" b="1" dirty="0">
                          <a:effectLst/>
                          <a:latin typeface="Times New Roman" panose="02020603050405020304" pitchFamily="18" charset="0"/>
                          <a:cs typeface="Times New Roman" panose="02020603050405020304" pitchFamily="18" charset="0"/>
                        </a:rPr>
                        <a:t>Disturbing static gravitational potential</a:t>
                      </a:r>
                      <a:endParaRPr lang="cs-CZ" sz="2000" b="1" dirty="0">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381937580"/>
                  </a:ext>
                </a:extLst>
              </a:tr>
              <a:tr h="450694">
                <a:tc>
                  <a:txBody>
                    <a:bodyPr/>
                    <a:lstStyle/>
                    <a:p>
                      <a:pPr algn="just">
                        <a:lnSpc>
                          <a:spcPct val="150000"/>
                        </a:lnSpc>
                      </a:pPr>
                      <a:r>
                        <a:rPr lang="en-GB" sz="2000" b="1" i="0" dirty="0" err="1">
                          <a:solidFill>
                            <a:schemeClr val="tx1"/>
                          </a:solidFill>
                          <a:effectLst/>
                          <a:latin typeface="Times New Roman" panose="02020603050405020304" pitchFamily="18" charset="0"/>
                          <a:cs typeface="Times New Roman" panose="02020603050405020304" pitchFamily="18" charset="0"/>
                        </a:rPr>
                        <a:t>Δ</a:t>
                      </a:r>
                      <a:r>
                        <a:rPr lang="en-GB" sz="2000" b="1" i="1" dirty="0" err="1">
                          <a:solidFill>
                            <a:schemeClr val="tx1"/>
                          </a:solidFill>
                          <a:effectLst/>
                          <a:latin typeface="Times New Roman" panose="02020603050405020304" pitchFamily="18" charset="0"/>
                          <a:cs typeface="Times New Roman" panose="02020603050405020304" pitchFamily="18" charset="0"/>
                        </a:rPr>
                        <a:t>g</a:t>
                      </a:r>
                      <a:endParaRPr lang="cs-CZ" sz="2000" b="1" i="1" dirty="0">
                        <a:solidFill>
                          <a:schemeClr val="tx1"/>
                        </a:solidFill>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gn="just">
                        <a:lnSpc>
                          <a:spcPct val="150000"/>
                        </a:lnSpc>
                      </a:pPr>
                      <a:r>
                        <a:rPr lang="en-GB" sz="2000" b="1" dirty="0">
                          <a:effectLst/>
                          <a:latin typeface="Times New Roman" panose="02020603050405020304" pitchFamily="18" charset="0"/>
                          <a:cs typeface="Times New Roman" panose="02020603050405020304" pitchFamily="18" charset="0"/>
                        </a:rPr>
                        <a:t>Gravity anomaly or perturbation (various versions)</a:t>
                      </a:r>
                      <a:endParaRPr lang="cs-CZ" sz="2000" b="1" dirty="0">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3469124505"/>
                  </a:ext>
                </a:extLst>
              </a:tr>
              <a:tr h="687284">
                <a:tc>
                  <a:txBody>
                    <a:bodyPr/>
                    <a:lstStyle/>
                    <a:p>
                      <a:pPr algn="just">
                        <a:lnSpc>
                          <a:spcPct val="150000"/>
                        </a:lnSpc>
                      </a:pPr>
                      <a:r>
                        <a:rPr lang="en-GB" sz="2000" b="1" i="0" dirty="0">
                          <a:solidFill>
                            <a:schemeClr val="tx1"/>
                          </a:solidFill>
                          <a:effectLst/>
                          <a:latin typeface="Times New Roman" panose="02020603050405020304" pitchFamily="18" charset="0"/>
                          <a:cs typeface="Times New Roman" panose="02020603050405020304" pitchFamily="18" charset="0"/>
                        </a:rPr>
                        <a:t>Γ</a:t>
                      </a:r>
                      <a:endParaRPr lang="cs-CZ" sz="2000" b="1" i="0" dirty="0">
                        <a:solidFill>
                          <a:schemeClr val="tx1"/>
                        </a:solidFill>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gn="just">
                        <a:lnSpc>
                          <a:spcPct val="150000"/>
                        </a:lnSpc>
                      </a:pPr>
                      <a:r>
                        <a:rPr lang="en-GB" sz="2000" b="1" dirty="0" err="1">
                          <a:effectLst/>
                          <a:latin typeface="Times New Roman" panose="02020603050405020304" pitchFamily="18" charset="0"/>
                          <a:cs typeface="Times New Roman" panose="02020603050405020304" pitchFamily="18" charset="0"/>
                        </a:rPr>
                        <a:t>Marussi</a:t>
                      </a:r>
                      <a:r>
                        <a:rPr lang="en-GB" sz="2000" b="1" dirty="0">
                          <a:effectLst/>
                          <a:latin typeface="Times New Roman" panose="02020603050405020304" pitchFamily="18" charset="0"/>
                          <a:cs typeface="Times New Roman" panose="02020603050405020304" pitchFamily="18" charset="0"/>
                        </a:rPr>
                        <a:t> tensor (just 5 independent second derivatives of </a:t>
                      </a:r>
                      <a:r>
                        <a:rPr lang="en-GB" sz="2000" b="1" i="1" dirty="0">
                          <a:effectLst/>
                          <a:latin typeface="Times New Roman" panose="02020603050405020304" pitchFamily="18" charset="0"/>
                          <a:cs typeface="Times New Roman" panose="02020603050405020304" pitchFamily="18" charset="0"/>
                        </a:rPr>
                        <a:t>T</a:t>
                      </a:r>
                      <a:r>
                        <a:rPr lang="en-GB" sz="2000" b="1" dirty="0">
                          <a:effectLst/>
                          <a:latin typeface="Times New Roman" panose="02020603050405020304" pitchFamily="18" charset="0"/>
                          <a:cs typeface="Times New Roman" panose="02020603050405020304" pitchFamily="18" charset="0"/>
                        </a:rPr>
                        <a:t>)</a:t>
                      </a:r>
                      <a:endParaRPr lang="cs-CZ" sz="2000" b="1" dirty="0">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2681323297"/>
                  </a:ext>
                </a:extLst>
              </a:tr>
              <a:tr h="792088">
                <a:tc>
                  <a:txBody>
                    <a:bodyPr/>
                    <a:lstStyle/>
                    <a:p>
                      <a:pPr algn="just">
                        <a:lnSpc>
                          <a:spcPct val="150000"/>
                        </a:lnSpc>
                      </a:pPr>
                      <a:r>
                        <a:rPr lang="en-GB" sz="2000" b="1" i="1" dirty="0" err="1">
                          <a:solidFill>
                            <a:schemeClr val="tx1"/>
                          </a:solidFill>
                          <a:effectLst/>
                          <a:latin typeface="Times New Roman" panose="02020603050405020304" pitchFamily="18" charset="0"/>
                          <a:cs typeface="Times New Roman" panose="02020603050405020304" pitchFamily="18" charset="0"/>
                        </a:rPr>
                        <a:t>T</a:t>
                      </a:r>
                      <a:r>
                        <a:rPr lang="en-GB" sz="2000" b="1" i="1" baseline="-25000" dirty="0" err="1">
                          <a:solidFill>
                            <a:schemeClr val="tx1"/>
                          </a:solidFill>
                          <a:effectLst/>
                          <a:latin typeface="Times New Roman" panose="02020603050405020304" pitchFamily="18" charset="0"/>
                          <a:cs typeface="Times New Roman" panose="02020603050405020304" pitchFamily="18" charset="0"/>
                        </a:rPr>
                        <a:t>zz</a:t>
                      </a:r>
                      <a:endParaRPr lang="cs-CZ" sz="2000" b="1" i="1" dirty="0">
                        <a:solidFill>
                          <a:schemeClr val="tx1"/>
                        </a:solidFill>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gn="just"/>
                      <a:r>
                        <a:rPr lang="en-GB" sz="2000" b="1" dirty="0">
                          <a:effectLst/>
                          <a:latin typeface="Times New Roman" panose="02020603050405020304" pitchFamily="18" charset="0"/>
                          <a:cs typeface="Times New Roman" panose="02020603050405020304" pitchFamily="18" charset="0"/>
                        </a:rPr>
                        <a:t>Element of the </a:t>
                      </a:r>
                      <a:r>
                        <a:rPr lang="en-GB" sz="2000" b="1" dirty="0" err="1">
                          <a:effectLst/>
                          <a:latin typeface="Times New Roman" panose="02020603050405020304" pitchFamily="18" charset="0"/>
                          <a:cs typeface="Times New Roman" panose="02020603050405020304" pitchFamily="18" charset="0"/>
                        </a:rPr>
                        <a:t>Marussi</a:t>
                      </a:r>
                      <a:r>
                        <a:rPr lang="en-GB" sz="2000" b="1" dirty="0">
                          <a:effectLst/>
                          <a:latin typeface="Times New Roman" panose="02020603050405020304" pitchFamily="18" charset="0"/>
                          <a:cs typeface="Times New Roman" panose="02020603050405020304" pitchFamily="18" charset="0"/>
                        </a:rPr>
                        <a:t> tensor (second derivative of </a:t>
                      </a:r>
                      <a:r>
                        <a:rPr lang="en-GB" sz="2000" b="1" i="1" dirty="0">
                          <a:effectLst/>
                          <a:latin typeface="Times New Roman" panose="02020603050405020304" pitchFamily="18" charset="0"/>
                          <a:cs typeface="Times New Roman" panose="02020603050405020304" pitchFamily="18" charset="0"/>
                        </a:rPr>
                        <a:t>T</a:t>
                      </a:r>
                      <a:r>
                        <a:rPr lang="en-GB" sz="2000" b="1" dirty="0">
                          <a:effectLst/>
                          <a:latin typeface="Times New Roman" panose="02020603050405020304" pitchFamily="18" charset="0"/>
                          <a:cs typeface="Times New Roman" panose="02020603050405020304" pitchFamily="18" charset="0"/>
                        </a:rPr>
                        <a:t> in the radial direction), usually most important</a:t>
                      </a:r>
                      <a:endParaRPr lang="cs-CZ" sz="2000" b="1" dirty="0">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1241557114"/>
                  </a:ext>
                </a:extLst>
              </a:tr>
              <a:tr h="828867">
                <a:tc>
                  <a:txBody>
                    <a:bodyPr/>
                    <a:lstStyle/>
                    <a:p>
                      <a:pPr algn="just">
                        <a:lnSpc>
                          <a:spcPct val="150000"/>
                        </a:lnSpc>
                      </a:pPr>
                      <a:r>
                        <a:rPr lang="en-GB" sz="2000" b="1" i="1" dirty="0" err="1">
                          <a:solidFill>
                            <a:schemeClr val="tx1"/>
                          </a:solidFill>
                          <a:effectLst/>
                          <a:latin typeface="Times New Roman" panose="02020603050405020304" pitchFamily="18" charset="0"/>
                          <a:cs typeface="Times New Roman" panose="02020603050405020304" pitchFamily="18" charset="0"/>
                        </a:rPr>
                        <a:t>I</a:t>
                      </a:r>
                      <a:r>
                        <a:rPr lang="en-GB" sz="2000" b="1" i="1" baseline="-25000" dirty="0" err="1">
                          <a:solidFill>
                            <a:schemeClr val="tx1"/>
                          </a:solidFill>
                          <a:effectLst/>
                          <a:latin typeface="Times New Roman" panose="02020603050405020304" pitchFamily="18" charset="0"/>
                          <a:cs typeface="Times New Roman" panose="02020603050405020304" pitchFamily="18" charset="0"/>
                        </a:rPr>
                        <a:t>j</a:t>
                      </a:r>
                      <a:endParaRPr lang="cs-CZ" sz="2000" b="1" i="1" dirty="0">
                        <a:solidFill>
                          <a:schemeClr val="tx1"/>
                        </a:solidFill>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gn="just"/>
                      <a:r>
                        <a:rPr lang="en-GB" sz="2000" b="1" dirty="0">
                          <a:effectLst/>
                          <a:latin typeface="Times New Roman" panose="02020603050405020304" pitchFamily="18" charset="0"/>
                          <a:cs typeface="Times New Roman" panose="02020603050405020304" pitchFamily="18" charset="0"/>
                        </a:rPr>
                        <a:t>3 gravity invariants of the Γ (</a:t>
                      </a:r>
                      <a:r>
                        <a:rPr lang="en-GB" sz="2000" b="1" i="1" dirty="0">
                          <a:effectLst/>
                          <a:latin typeface="Times New Roman" panose="02020603050405020304" pitchFamily="18" charset="0"/>
                          <a:cs typeface="Times New Roman" panose="02020603050405020304" pitchFamily="18" charset="0"/>
                        </a:rPr>
                        <a:t>I</a:t>
                      </a:r>
                      <a:r>
                        <a:rPr lang="en-GB" sz="2000" b="1" i="1" baseline="-25000" dirty="0">
                          <a:effectLst/>
                          <a:latin typeface="Times New Roman" panose="02020603050405020304" pitchFamily="18" charset="0"/>
                          <a:cs typeface="Times New Roman" panose="02020603050405020304" pitchFamily="18" charset="0"/>
                        </a:rPr>
                        <a:t>0</a:t>
                      </a:r>
                      <a:r>
                        <a:rPr lang="en-GB" sz="2000" b="1" i="1" dirty="0">
                          <a:effectLst/>
                          <a:latin typeface="Times New Roman" panose="02020603050405020304" pitchFamily="18" charset="0"/>
                          <a:cs typeface="Times New Roman" panose="02020603050405020304" pitchFamily="18" charset="0"/>
                        </a:rPr>
                        <a:t>, I</a:t>
                      </a:r>
                      <a:r>
                        <a:rPr lang="en-GB" sz="2000" b="1" i="1" baseline="-25000" dirty="0">
                          <a:effectLst/>
                          <a:latin typeface="Times New Roman" panose="02020603050405020304" pitchFamily="18" charset="0"/>
                          <a:cs typeface="Times New Roman" panose="02020603050405020304" pitchFamily="18" charset="0"/>
                        </a:rPr>
                        <a:t>1</a:t>
                      </a:r>
                      <a:r>
                        <a:rPr lang="en-GB" sz="2000" b="1" i="1" dirty="0">
                          <a:effectLst/>
                          <a:latin typeface="Times New Roman" panose="02020603050405020304" pitchFamily="18" charset="0"/>
                          <a:cs typeface="Times New Roman" panose="02020603050405020304" pitchFamily="18" charset="0"/>
                        </a:rPr>
                        <a:t>, I</a:t>
                      </a:r>
                      <a:r>
                        <a:rPr lang="en-GB" sz="2000" b="1" i="1" baseline="-25000" dirty="0">
                          <a:effectLst/>
                          <a:latin typeface="Times New Roman" panose="02020603050405020304" pitchFamily="18" charset="0"/>
                          <a:cs typeface="Times New Roman" panose="02020603050405020304" pitchFamily="18" charset="0"/>
                        </a:rPr>
                        <a:t>2</a:t>
                      </a:r>
                      <a:r>
                        <a:rPr lang="en-GB" sz="2000" b="1" dirty="0">
                          <a:effectLst/>
                          <a:latin typeface="Times New Roman" panose="02020603050405020304" pitchFamily="18" charset="0"/>
                          <a:cs typeface="Times New Roman" panose="02020603050405020304" pitchFamily="18" charset="0"/>
                        </a:rPr>
                        <a:t>); preserved under any coordinate rotation</a:t>
                      </a:r>
                      <a:endParaRPr lang="cs-CZ" sz="2000" b="1" dirty="0">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1533032764"/>
                  </a:ext>
                </a:extLst>
              </a:tr>
              <a:tr h="617323">
                <a:tc>
                  <a:txBody>
                    <a:bodyPr/>
                    <a:lstStyle/>
                    <a:p>
                      <a:pPr algn="just">
                        <a:lnSpc>
                          <a:spcPct val="150000"/>
                        </a:lnSpc>
                      </a:pPr>
                      <a:r>
                        <a:rPr lang="en-GB" sz="2000" b="1" i="1" dirty="0">
                          <a:solidFill>
                            <a:schemeClr val="tx1"/>
                          </a:solidFill>
                          <a:effectLst/>
                          <a:latin typeface="Times New Roman" panose="02020603050405020304" pitchFamily="18" charset="0"/>
                          <a:cs typeface="Times New Roman" panose="02020603050405020304" pitchFamily="18" charset="0"/>
                        </a:rPr>
                        <a:t>I</a:t>
                      </a:r>
                      <a:endParaRPr lang="cs-CZ" sz="2000" b="1" i="1" dirty="0">
                        <a:solidFill>
                          <a:schemeClr val="tx1"/>
                        </a:solidFill>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gn="just"/>
                      <a:r>
                        <a:rPr lang="en-GB" sz="2000" b="1" dirty="0">
                          <a:effectLst/>
                          <a:latin typeface="Times New Roman" panose="02020603050405020304" pitchFamily="18" charset="0"/>
                          <a:cs typeface="Times New Roman" panose="02020603050405020304" pitchFamily="18" charset="0"/>
                        </a:rPr>
                        <a:t>a ratio of </a:t>
                      </a:r>
                      <a:r>
                        <a:rPr lang="en-GB" sz="2000" b="1" i="1" dirty="0">
                          <a:effectLst/>
                          <a:latin typeface="Times New Roman" panose="02020603050405020304" pitchFamily="18" charset="0"/>
                          <a:cs typeface="Times New Roman" panose="02020603050405020304" pitchFamily="18" charset="0"/>
                        </a:rPr>
                        <a:t>I</a:t>
                      </a:r>
                      <a:r>
                        <a:rPr lang="en-GB" sz="2000" b="1" i="1" baseline="-25000" dirty="0">
                          <a:effectLst/>
                          <a:latin typeface="Times New Roman" panose="02020603050405020304" pitchFamily="18" charset="0"/>
                          <a:cs typeface="Times New Roman" panose="02020603050405020304" pitchFamily="18" charset="0"/>
                        </a:rPr>
                        <a:t>1</a:t>
                      </a:r>
                      <a:r>
                        <a:rPr lang="en-GB" sz="2000" b="1" i="1" dirty="0">
                          <a:effectLst/>
                          <a:latin typeface="Times New Roman" panose="02020603050405020304" pitchFamily="18" charset="0"/>
                          <a:cs typeface="Times New Roman" panose="02020603050405020304" pitchFamily="18" charset="0"/>
                        </a:rPr>
                        <a:t>, I</a:t>
                      </a:r>
                      <a:r>
                        <a:rPr lang="en-GB" sz="2000" b="1" i="1" baseline="-25000" dirty="0">
                          <a:effectLst/>
                          <a:latin typeface="Times New Roman" panose="02020603050405020304" pitchFamily="18" charset="0"/>
                          <a:cs typeface="Times New Roman" panose="02020603050405020304" pitchFamily="18" charset="0"/>
                        </a:rPr>
                        <a:t>2</a:t>
                      </a:r>
                      <a:r>
                        <a:rPr lang="en-GB" sz="2000" b="1" dirty="0">
                          <a:effectLst/>
                          <a:latin typeface="Times New Roman" panose="02020603050405020304" pitchFamily="18" charset="0"/>
                          <a:cs typeface="Times New Roman" panose="02020603050405020304" pitchFamily="18" charset="0"/>
                        </a:rPr>
                        <a:t>; when </a:t>
                      </a:r>
                      <a:r>
                        <a:rPr lang="en-GB" sz="2000" b="1" i="1" dirty="0">
                          <a:effectLst/>
                          <a:latin typeface="Times New Roman" panose="02020603050405020304" pitchFamily="18" charset="0"/>
                          <a:cs typeface="Times New Roman" panose="02020603050405020304" pitchFamily="18" charset="0"/>
                        </a:rPr>
                        <a:t>I</a:t>
                      </a:r>
                      <a:r>
                        <a:rPr lang="en-GB" sz="2000" b="1" dirty="0">
                          <a:effectLst/>
                          <a:latin typeface="Times New Roman" panose="02020603050405020304" pitchFamily="18" charset="0"/>
                          <a:cs typeface="Times New Roman" panose="02020603050405020304" pitchFamily="18" charset="0"/>
                        </a:rPr>
                        <a:t>~0, the causative body is ~2D; when </a:t>
                      </a:r>
                      <a:r>
                        <a:rPr lang="en-GB" sz="2000" b="1" i="1" dirty="0">
                          <a:effectLst/>
                          <a:latin typeface="Times New Roman" panose="02020603050405020304" pitchFamily="18" charset="0"/>
                          <a:cs typeface="Times New Roman" panose="02020603050405020304" pitchFamily="18" charset="0"/>
                        </a:rPr>
                        <a:t>I</a:t>
                      </a:r>
                      <a:r>
                        <a:rPr lang="en-GB" sz="2000" b="1" dirty="0">
                          <a:effectLst/>
                          <a:latin typeface="Times New Roman" panose="02020603050405020304" pitchFamily="18" charset="0"/>
                          <a:cs typeface="Times New Roman" panose="02020603050405020304" pitchFamily="18" charset="0"/>
                        </a:rPr>
                        <a:t> →1, causative body is 3D</a:t>
                      </a:r>
                      <a:endParaRPr lang="cs-CZ" sz="2000" b="1" dirty="0">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845870453"/>
                  </a:ext>
                </a:extLst>
              </a:tr>
              <a:tr h="870490">
                <a:tc>
                  <a:txBody>
                    <a:bodyPr/>
                    <a:lstStyle/>
                    <a:p>
                      <a:pPr algn="just">
                        <a:lnSpc>
                          <a:spcPct val="150000"/>
                        </a:lnSpc>
                      </a:pPr>
                      <a:r>
                        <a:rPr lang="en-GB" sz="2000" b="1" i="1" dirty="0">
                          <a:solidFill>
                            <a:schemeClr val="tx1"/>
                          </a:solidFill>
                          <a:effectLst/>
                          <a:latin typeface="Times New Roman" panose="02020603050405020304" pitchFamily="18" charset="0"/>
                          <a:cs typeface="Times New Roman" panose="02020603050405020304" pitchFamily="18" charset="0"/>
                        </a:rPr>
                        <a:t>θ</a:t>
                      </a:r>
                      <a:endParaRPr lang="cs-CZ" sz="2000" b="1" i="1" dirty="0">
                        <a:solidFill>
                          <a:schemeClr val="tx1"/>
                        </a:solidFill>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gn="just">
                        <a:lnSpc>
                          <a:spcPct val="150000"/>
                        </a:lnSpc>
                      </a:pPr>
                      <a:r>
                        <a:rPr lang="en-GB" sz="2000" b="1" dirty="0">
                          <a:effectLst/>
                          <a:latin typeface="Times New Roman" panose="02020603050405020304" pitchFamily="18" charset="0"/>
                          <a:cs typeface="Times New Roman" panose="02020603050405020304" pitchFamily="18" charset="0"/>
                        </a:rPr>
                        <a:t>Strike angle is the main direction of Γ, under certain conditions</a:t>
                      </a:r>
                    </a:p>
                    <a:p>
                      <a:pPr algn="just">
                        <a:lnSpc>
                          <a:spcPct val="150000"/>
                        </a:lnSpc>
                      </a:pPr>
                      <a:endParaRPr lang="cs-CZ" sz="2000" b="1" dirty="0">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1531203983"/>
                  </a:ext>
                </a:extLst>
              </a:tr>
              <a:tr h="925984">
                <a:tc>
                  <a:txBody>
                    <a:bodyPr/>
                    <a:lstStyle/>
                    <a:p>
                      <a:pPr algn="just">
                        <a:lnSpc>
                          <a:spcPct val="150000"/>
                        </a:lnSpc>
                      </a:pPr>
                      <a:r>
                        <a:rPr lang="en-GB" sz="2000" b="1" i="1" dirty="0" err="1">
                          <a:solidFill>
                            <a:schemeClr val="tx1"/>
                          </a:solidFill>
                          <a:effectLst/>
                          <a:latin typeface="Times New Roman" panose="02020603050405020304" pitchFamily="18" charset="0"/>
                          <a:cs typeface="Times New Roman" panose="02020603050405020304" pitchFamily="18" charset="0"/>
                        </a:rPr>
                        <a:t>vd</a:t>
                      </a:r>
                      <a:endParaRPr lang="cs-CZ" sz="2000" b="1" i="1" dirty="0">
                        <a:solidFill>
                          <a:schemeClr val="tx1"/>
                        </a:solidFill>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gn="just"/>
                      <a:r>
                        <a:rPr lang="en-GB" sz="2000" b="1" dirty="0">
                          <a:effectLst/>
                          <a:latin typeface="Times New Roman" panose="02020603050405020304" pitchFamily="18" charset="0"/>
                          <a:cs typeface="Times New Roman" panose="02020603050405020304" pitchFamily="18" charset="0"/>
                        </a:rPr>
                        <a:t>Virtual deformation based on horizontal derivatives of </a:t>
                      </a:r>
                      <a:r>
                        <a:rPr lang="en-GB" sz="2000" b="1" i="1" dirty="0">
                          <a:effectLst/>
                          <a:latin typeface="Times New Roman" panose="02020603050405020304" pitchFamily="18" charset="0"/>
                          <a:cs typeface="Times New Roman" panose="02020603050405020304" pitchFamily="18" charset="0"/>
                        </a:rPr>
                        <a:t>T</a:t>
                      </a:r>
                      <a:r>
                        <a:rPr lang="en-GB" sz="2000" b="1" dirty="0">
                          <a:effectLst/>
                          <a:latin typeface="Times New Roman" panose="02020603050405020304" pitchFamily="18" charset="0"/>
                          <a:cs typeface="Times New Roman" panose="02020603050405020304" pitchFamily="18" charset="0"/>
                        </a:rPr>
                        <a:t> in latitudinal and longitudinal directions, expressing dilatation and pure sheer (compression)</a:t>
                      </a:r>
                      <a:endParaRPr lang="cs-CZ" sz="2000" b="1" dirty="0">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2866206649"/>
                  </a:ext>
                </a:extLst>
              </a:tr>
            </a:tbl>
          </a:graphicData>
        </a:graphic>
      </p:graphicFrame>
      <p:sp>
        <p:nvSpPr>
          <p:cNvPr id="3" name="TextovéPole 2">
            <a:extLst>
              <a:ext uri="{FF2B5EF4-FFF2-40B4-BE49-F238E27FC236}">
                <a16:creationId xmlns:a16="http://schemas.microsoft.com/office/drawing/2014/main" id="{82E3554A-1CC6-4603-8465-BAACB482422A}"/>
              </a:ext>
            </a:extLst>
          </p:cNvPr>
          <p:cNvSpPr txBox="1"/>
          <p:nvPr/>
        </p:nvSpPr>
        <p:spPr>
          <a:xfrm>
            <a:off x="3131840" y="7020"/>
            <a:ext cx="3595856" cy="369332"/>
          </a:xfrm>
          <a:prstGeom prst="rect">
            <a:avLst/>
          </a:prstGeom>
          <a:noFill/>
        </p:spPr>
        <p:txBody>
          <a:bodyPr wrap="none" rtlCol="0">
            <a:spAutoFit/>
          </a:bodyPr>
          <a:lstStyle/>
          <a:p>
            <a:r>
              <a:rPr lang="en-US" b="1" dirty="0">
                <a:latin typeface="Times New Roman" panose="02020603050405020304" pitchFamily="18" charset="0"/>
                <a:cs typeface="Times New Roman" panose="02020603050405020304" pitchFamily="18" charset="0"/>
              </a:rPr>
              <a:t>Gravitational aspects (descriptors</a:t>
            </a:r>
            <a:r>
              <a:rPr lang="en-US" dirty="0"/>
              <a:t>)</a:t>
            </a:r>
            <a:endParaRPr lang="cs-CZ" dirty="0"/>
          </a:p>
        </p:txBody>
      </p:sp>
    </p:spTree>
    <p:extLst>
      <p:ext uri="{BB962C8B-B14F-4D97-AF65-F5344CB8AC3E}">
        <p14:creationId xmlns:p14="http://schemas.microsoft.com/office/powerpoint/2010/main" val="199944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3"/>
          <a:stretch>
            <a:fillRect/>
          </a:stretch>
        </p:blipFill>
        <p:spPr>
          <a:xfrm>
            <a:off x="2230231" y="116632"/>
            <a:ext cx="6913769" cy="6567799"/>
          </a:xfrm>
          <a:prstGeom prst="rect">
            <a:avLst/>
          </a:prstGeom>
        </p:spPr>
      </p:pic>
      <p:sp>
        <p:nvSpPr>
          <p:cNvPr id="3" name="TextovéPole 2"/>
          <p:cNvSpPr txBox="1"/>
          <p:nvPr/>
        </p:nvSpPr>
        <p:spPr>
          <a:xfrm>
            <a:off x="2411760" y="6165304"/>
            <a:ext cx="4464496" cy="307777"/>
          </a:xfrm>
          <a:prstGeom prst="rect">
            <a:avLst/>
          </a:prstGeom>
          <a:noFill/>
        </p:spPr>
        <p:txBody>
          <a:bodyPr wrap="square" rtlCol="0">
            <a:spAutoFit/>
          </a:bodyPr>
          <a:lstStyle/>
          <a:p>
            <a:r>
              <a:rPr lang="cs-CZ" sz="1400" dirty="0" err="1">
                <a:solidFill>
                  <a:schemeClr val="bg1"/>
                </a:solidFill>
              </a:rPr>
              <a:t>A.H.Saad</a:t>
            </a:r>
            <a:r>
              <a:rPr lang="cs-CZ" sz="1400" dirty="0">
                <a:solidFill>
                  <a:schemeClr val="bg1"/>
                </a:solidFill>
              </a:rPr>
              <a:t>, </a:t>
            </a:r>
            <a:r>
              <a:rPr lang="cs-CZ" sz="1400" dirty="0" err="1">
                <a:solidFill>
                  <a:schemeClr val="bg1"/>
                </a:solidFill>
              </a:rPr>
              <a:t>The</a:t>
            </a:r>
            <a:r>
              <a:rPr lang="cs-CZ" sz="1400" dirty="0">
                <a:solidFill>
                  <a:schemeClr val="bg1"/>
                </a:solidFill>
              </a:rPr>
              <a:t> </a:t>
            </a:r>
            <a:r>
              <a:rPr lang="cs-CZ" sz="1400" dirty="0" err="1">
                <a:solidFill>
                  <a:schemeClr val="bg1"/>
                </a:solidFill>
              </a:rPr>
              <a:t>Leading</a:t>
            </a:r>
            <a:r>
              <a:rPr lang="cs-CZ" sz="1400" dirty="0">
                <a:solidFill>
                  <a:schemeClr val="bg1"/>
                </a:solidFill>
              </a:rPr>
              <a:t> </a:t>
            </a:r>
            <a:r>
              <a:rPr lang="cs-CZ" sz="1400" dirty="0" err="1">
                <a:solidFill>
                  <a:schemeClr val="bg1"/>
                </a:solidFill>
              </a:rPr>
              <a:t>Edge</a:t>
            </a:r>
            <a:r>
              <a:rPr lang="cs-CZ" sz="1400" dirty="0">
                <a:solidFill>
                  <a:schemeClr val="bg1"/>
                </a:solidFill>
              </a:rPr>
              <a:t>, 942-950, </a:t>
            </a:r>
            <a:r>
              <a:rPr lang="cs-CZ" sz="1400" dirty="0" err="1">
                <a:solidFill>
                  <a:schemeClr val="bg1"/>
                </a:solidFill>
              </a:rPr>
              <a:t>Aug</a:t>
            </a:r>
            <a:r>
              <a:rPr lang="cs-CZ" sz="1400" dirty="0">
                <a:solidFill>
                  <a:schemeClr val="bg1"/>
                </a:solidFill>
              </a:rPr>
              <a:t>. 2006</a:t>
            </a:r>
          </a:p>
        </p:txBody>
      </p:sp>
      <p:pic>
        <p:nvPicPr>
          <p:cNvPr id="4" name="Obrázek 3"/>
          <p:cNvPicPr>
            <a:picLocks noChangeAspect="1"/>
          </p:cNvPicPr>
          <p:nvPr/>
        </p:nvPicPr>
        <p:blipFill rotWithShape="1">
          <a:blip r:embed="rId4"/>
          <a:srcRect l="38961" t="51306" r="24675" b="1739"/>
          <a:stretch/>
        </p:blipFill>
        <p:spPr>
          <a:xfrm>
            <a:off x="107504" y="404664"/>
            <a:ext cx="2016225" cy="1944216"/>
          </a:xfrm>
          <a:prstGeom prst="rect">
            <a:avLst/>
          </a:prstGeom>
        </p:spPr>
      </p:pic>
    </p:spTree>
    <p:extLst>
      <p:ext uri="{BB962C8B-B14F-4D97-AF65-F5344CB8AC3E}">
        <p14:creationId xmlns:p14="http://schemas.microsoft.com/office/powerpoint/2010/main" val="2062885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a:extLst>
              <a:ext uri="{FF2B5EF4-FFF2-40B4-BE49-F238E27FC236}">
                <a16:creationId xmlns:a16="http://schemas.microsoft.com/office/drawing/2014/main" id="{D00C3204-7921-01D0-FE0D-488C9AEA6196}"/>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4978"/>
          <a:stretch/>
        </p:blipFill>
        <p:spPr>
          <a:xfrm>
            <a:off x="688402" y="1683829"/>
            <a:ext cx="8436176" cy="5174171"/>
          </a:xfrm>
          <a:prstGeom prst="rect">
            <a:avLst/>
          </a:prstGeom>
        </p:spPr>
      </p:pic>
      <p:pic>
        <p:nvPicPr>
          <p:cNvPr id="5" name="Obrázek 4">
            <a:extLst>
              <a:ext uri="{FF2B5EF4-FFF2-40B4-BE49-F238E27FC236}">
                <a16:creationId xmlns:a16="http://schemas.microsoft.com/office/drawing/2014/main" id="{D12C80B9-72FC-0F8A-FC25-230FB373265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422" y="0"/>
            <a:ext cx="3250307" cy="2606285"/>
          </a:xfrm>
          <a:prstGeom prst="rect">
            <a:avLst/>
          </a:prstGeom>
        </p:spPr>
      </p:pic>
    </p:spTree>
    <p:extLst>
      <p:ext uri="{BB962C8B-B14F-4D97-AF65-F5344CB8AC3E}">
        <p14:creationId xmlns:p14="http://schemas.microsoft.com/office/powerpoint/2010/main" val="969826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p:cNvPicPr/>
          <p:nvPr/>
        </p:nvPicPr>
        <p:blipFill>
          <a:blip r:embed="rId2" cstate="print">
            <a:extLst>
              <a:ext uri="{28A0092B-C50C-407E-A947-70E740481C1C}">
                <a14:useLocalDpi xmlns:a14="http://schemas.microsoft.com/office/drawing/2010/main" val="0"/>
              </a:ext>
            </a:extLst>
          </a:blip>
          <a:stretch>
            <a:fillRect/>
          </a:stretch>
        </p:blipFill>
        <p:spPr>
          <a:xfrm>
            <a:off x="1763688" y="836712"/>
            <a:ext cx="5321374" cy="3515196"/>
          </a:xfrm>
          <a:prstGeom prst="rect">
            <a:avLst/>
          </a:prstGeom>
        </p:spPr>
      </p:pic>
      <p:sp>
        <p:nvSpPr>
          <p:cNvPr id="4" name="TextovéPole 3"/>
          <p:cNvSpPr txBox="1"/>
          <p:nvPr/>
        </p:nvSpPr>
        <p:spPr>
          <a:xfrm>
            <a:off x="827584" y="4581128"/>
            <a:ext cx="8064896" cy="1754326"/>
          </a:xfrm>
          <a:prstGeom prst="rect">
            <a:avLst/>
          </a:prstGeom>
          <a:noFill/>
        </p:spPr>
        <p:txBody>
          <a:bodyPr wrap="square" rtlCol="0">
            <a:spAutoFit/>
          </a:bodyPr>
          <a:lstStyle/>
          <a:p>
            <a:r>
              <a:rPr lang="en-GB" dirty="0"/>
              <a:t>An example of decrease in the values of the gravity aspects of the model </a:t>
            </a:r>
            <a:r>
              <a:rPr lang="en-GB" dirty="0">
                <a:latin typeface="Times New Roman" panose="02020603050405020304" pitchFamily="18" charset="0"/>
                <a:cs typeface="Times New Roman" panose="02020603050405020304" pitchFamily="18" charset="0"/>
              </a:rPr>
              <a:t>potential</a:t>
            </a:r>
            <a:r>
              <a:rPr lang="en-GB" dirty="0"/>
              <a:t> with increasing distance (depth) from their source. On the </a:t>
            </a:r>
            <a:r>
              <a:rPr lang="en-GB" i="1" dirty="0"/>
              <a:t>x</a:t>
            </a:r>
            <a:r>
              <a:rPr lang="en-GB" dirty="0"/>
              <a:t> axis there are depths in kilometres, on the </a:t>
            </a:r>
            <a:r>
              <a:rPr lang="en-GB" i="1" dirty="0"/>
              <a:t>y</a:t>
            </a:r>
            <a:r>
              <a:rPr lang="en-GB" dirty="0"/>
              <a:t> axis there is an arbitrary quantity </a:t>
            </a:r>
          </a:p>
          <a:p>
            <a:r>
              <a:rPr lang="en-GB" dirty="0"/>
              <a:t>(for a simple </a:t>
            </a:r>
            <a:r>
              <a:rPr lang="en-GB" dirty="0" err="1"/>
              <a:t>intercomparison</a:t>
            </a:r>
            <a:r>
              <a:rPr lang="en-GB" dirty="0"/>
              <a:t>). This is an illustrative case for a mass point with randomly selected value of </a:t>
            </a:r>
            <a:r>
              <a:rPr lang="en-GB" i="1" dirty="0"/>
              <a:t>GM </a:t>
            </a:r>
            <a:r>
              <a:rPr lang="en-GB" dirty="0"/>
              <a:t>(here </a:t>
            </a:r>
            <a:r>
              <a:rPr lang="en-GB" i="1" dirty="0"/>
              <a:t>Gm</a:t>
            </a:r>
            <a:r>
              <a:rPr lang="en-GB" dirty="0"/>
              <a:t>, representing a spherical density anomaly).</a:t>
            </a:r>
            <a:endParaRPr lang="cs-CZ" dirty="0"/>
          </a:p>
        </p:txBody>
      </p:sp>
    </p:spTree>
    <p:extLst>
      <p:ext uri="{BB962C8B-B14F-4D97-AF65-F5344CB8AC3E}">
        <p14:creationId xmlns:p14="http://schemas.microsoft.com/office/powerpoint/2010/main" val="27411911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ovéPole 1">
                <a:extLst>
                  <a:ext uri="{FF2B5EF4-FFF2-40B4-BE49-F238E27FC236}">
                    <a16:creationId xmlns:a16="http://schemas.microsoft.com/office/drawing/2014/main" id="{84E56E3E-6F99-35FB-D988-DE3CAD58D2E4}"/>
                  </a:ext>
                </a:extLst>
              </p:cNvPr>
              <p:cNvSpPr txBox="1"/>
              <p:nvPr/>
            </p:nvSpPr>
            <p:spPr>
              <a:xfrm>
                <a:off x="683568" y="764704"/>
                <a:ext cx="9896940" cy="5537926"/>
              </a:xfrm>
              <a:prstGeom prst="rect">
                <a:avLst/>
              </a:prstGeom>
              <a:noFill/>
            </p:spPr>
            <p:txBody>
              <a:bodyPr wrap="none" rtlCol="0">
                <a:spAutoFit/>
              </a:bodyPr>
              <a:lstStyle/>
              <a:p>
                <a:pPr lvl="1" algn="just">
                  <a:spcAft>
                    <a:spcPts val="595"/>
                  </a:spcAft>
                </a:pPr>
                <a:r>
                  <a:rPr lang="en-US" b="1" dirty="0">
                    <a:effectLst/>
                    <a:latin typeface="Times New Roman" panose="02020603050405020304" pitchFamily="18" charset="0"/>
                    <a:ea typeface="Calibri" panose="020F0502020204030204" pitchFamily="34" charset="0"/>
                    <a:cs typeface="Times New Roman" panose="02020603050405020304" pitchFamily="18" charset="0"/>
                  </a:rPr>
                  <a:t>                      The strike angles among other gravity aspects</a:t>
                </a:r>
                <a:endParaRPr lang="cs-CZ"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algn="just">
                  <a:spcAft>
                    <a:spcPts val="595"/>
                  </a:spcAft>
                </a:pPr>
                <a:r>
                  <a:rPr lang="en-US" dirty="0">
                    <a:effectLst/>
                    <a:latin typeface="Times New Roman" panose="02020603050405020304" pitchFamily="18" charset="0"/>
                    <a:ea typeface="Calibri" panose="020F0502020204030204" pitchFamily="34" charset="0"/>
                    <a:cs typeface="Times New Roman" panose="02020603050405020304" pitchFamily="18" charset="0"/>
                  </a:rPr>
                  <a:t>                       </a:t>
                </a:r>
                <a:endParaRPr lang="cs-CZ"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dirty="0">
                    <a:effectLst/>
                    <a:latin typeface="Times New Roman" panose="02020603050405020304" pitchFamily="18" charset="0"/>
                    <a:ea typeface="Calibri" panose="020F0502020204030204" pitchFamily="34" charset="0"/>
                    <a:cs typeface="Times New Roman" panose="02020603050405020304" pitchFamily="18" charset="0"/>
                  </a:rPr>
                  <a:t>The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strike angles</a:t>
                </a:r>
                <a:r>
                  <a:rPr lang="en-US" dirty="0">
                    <a:effectLst/>
                    <a:latin typeface="Times New Roman" panose="02020603050405020304" pitchFamily="18" charset="0"/>
                    <a:ea typeface="Calibri" panose="020F0502020204030204" pitchFamily="34" charset="0"/>
                    <a:cs typeface="Times New Roman" panose="02020603050405020304" pitchFamily="18" charset="0"/>
                  </a:rPr>
                  <a:t>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θ</a:t>
                </a:r>
                <a:r>
                  <a:rPr lang="en-US" dirty="0">
                    <a:effectLst/>
                    <a:latin typeface="Times New Roman" panose="02020603050405020304" pitchFamily="18" charset="0"/>
                    <a:ea typeface="Calibri" panose="020F0502020204030204" pitchFamily="34" charset="0"/>
                    <a:cs typeface="Times New Roman" panose="02020603050405020304" pitchFamily="18" charset="0"/>
                  </a:rPr>
                  <a:t>  [deg]</a:t>
                </a:r>
              </a:p>
              <a:p>
                <a:pPr algn="just">
                  <a:lnSpc>
                    <a:spcPct val="150000"/>
                  </a:lnSpc>
                  <a:spcAft>
                    <a:spcPts val="800"/>
                  </a:spcAft>
                </a:pPr>
                <a:r>
                  <a:rPr lang="en-US" dirty="0">
                    <a:effectLst/>
                    <a:latin typeface="Times New Roman" panose="02020603050405020304" pitchFamily="18" charset="0"/>
                    <a:ea typeface="Calibri" panose="020F0502020204030204" pitchFamily="34" charset="0"/>
                    <a:cs typeface="Times New Roman" panose="02020603050405020304" pitchFamily="18" charset="0"/>
                  </a:rPr>
                  <a:t>(strike directions) are defined as follows (Pedersen and Rasmussen 1990):</a:t>
                </a:r>
                <a:endParaRPr lang="cs-CZ"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595"/>
                  </a:spcAft>
                </a:pPr>
                <a:r>
                  <a:rPr lang="en-US" sz="2000" b="1" dirty="0">
                    <a:effectLst/>
                    <a:latin typeface="Times New Roman" panose="02020603050405020304" pitchFamily="18" charset="0"/>
                    <a:ea typeface="Times New Roman" panose="02020603050405020304" pitchFamily="18" charset="0"/>
                    <a:cs typeface="Times New Roman" panose="02020603050405020304" pitchFamily="18" charset="0"/>
                  </a:rPr>
                  <a:t>                 </a:t>
                </a:r>
                <a14:m>
                  <m:oMath xmlns:m="http://schemas.openxmlformats.org/officeDocument/2006/math">
                    <m:func>
                      <m:funcPr>
                        <m:ctrlPr>
                          <a:rPr lang="cs-CZ" sz="2000" b="1" i="1">
                            <a:effectLst/>
                            <a:latin typeface="Cambria Math" panose="02040503050406030204" pitchFamily="18" charset="0"/>
                            <a:ea typeface="Times New Roman" panose="02020603050405020304" pitchFamily="18" charset="0"/>
                          </a:rPr>
                        </m:ctrlPr>
                      </m:funcPr>
                      <m:fName>
                        <m:r>
                          <a:rPr lang="en-US" sz="2000" b="1" i="1">
                            <a:effectLst/>
                            <a:latin typeface="Cambria Math" panose="02040503050406030204" pitchFamily="18" charset="0"/>
                            <a:ea typeface="Times New Roman" panose="02020603050405020304" pitchFamily="18" charset="0"/>
                          </a:rPr>
                          <m:t>𝒕𝒂𝒏</m:t>
                        </m:r>
                      </m:fName>
                      <m:e>
                        <m:r>
                          <a:rPr lang="en-US" sz="2000" b="1" i="1">
                            <a:effectLst/>
                            <a:latin typeface="Cambria Math" panose="02040503050406030204" pitchFamily="18" charset="0"/>
                            <a:ea typeface="Times New Roman" panose="02020603050405020304" pitchFamily="18" charset="0"/>
                          </a:rPr>
                          <m:t>𝟐</m:t>
                        </m:r>
                        <m:sSub>
                          <m:sSubPr>
                            <m:ctrlPr>
                              <a:rPr lang="cs-CZ" sz="2000" b="1" i="1">
                                <a:effectLst/>
                                <a:latin typeface="Cambria Math" panose="02040503050406030204" pitchFamily="18" charset="0"/>
                                <a:ea typeface="Times New Roman" panose="02020603050405020304" pitchFamily="18" charset="0"/>
                              </a:rPr>
                            </m:ctrlPr>
                          </m:sSubPr>
                          <m:e>
                            <m:r>
                              <a:rPr lang="en-US" sz="2000" b="1" i="1">
                                <a:effectLst/>
                                <a:latin typeface="Cambria Math" panose="02040503050406030204" pitchFamily="18" charset="0"/>
                                <a:ea typeface="Times New Roman" panose="02020603050405020304" pitchFamily="18" charset="0"/>
                              </a:rPr>
                              <m:t>𝜽</m:t>
                            </m:r>
                          </m:e>
                          <m:sub/>
                        </m:sSub>
                      </m:e>
                    </m:func>
                    <m:r>
                      <a:rPr lang="en-US" sz="2000" b="1" i="1">
                        <a:effectLst/>
                        <a:latin typeface="Cambria Math" panose="02040503050406030204" pitchFamily="18" charset="0"/>
                        <a:ea typeface="Times New Roman" panose="02020603050405020304" pitchFamily="18" charset="0"/>
                      </a:rPr>
                      <m:t>=</m:t>
                    </m:r>
                    <m:r>
                      <a:rPr lang="en-US" sz="2000" b="1" i="1">
                        <a:effectLst/>
                        <a:latin typeface="Cambria Math" panose="02040503050406030204" pitchFamily="18" charset="0"/>
                        <a:ea typeface="Times New Roman" panose="02020603050405020304" pitchFamily="18" charset="0"/>
                      </a:rPr>
                      <m:t>𝟐</m:t>
                    </m:r>
                    <m:r>
                      <a:rPr lang="en-US" sz="2000" b="1" i="1">
                        <a:effectLst/>
                        <a:latin typeface="Cambria Math" panose="02040503050406030204" pitchFamily="18" charset="0"/>
                        <a:ea typeface="Times New Roman" panose="02020603050405020304" pitchFamily="18" charset="0"/>
                      </a:rPr>
                      <m:t> </m:t>
                    </m:r>
                    <m:f>
                      <m:fPr>
                        <m:ctrlPr>
                          <a:rPr lang="cs-CZ" sz="2000" b="1" i="1">
                            <a:effectLst/>
                            <a:latin typeface="Cambria Math" panose="02040503050406030204" pitchFamily="18" charset="0"/>
                            <a:ea typeface="Times New Roman" panose="02020603050405020304" pitchFamily="18" charset="0"/>
                          </a:rPr>
                        </m:ctrlPr>
                      </m:fPr>
                      <m:num>
                        <m:sSub>
                          <m:sSubPr>
                            <m:ctrlPr>
                              <a:rPr lang="cs-CZ" sz="2000" b="1" i="1">
                                <a:effectLst/>
                                <a:latin typeface="Cambria Math" panose="02040503050406030204" pitchFamily="18" charset="0"/>
                                <a:ea typeface="Times New Roman" panose="02020603050405020304" pitchFamily="18" charset="0"/>
                              </a:rPr>
                            </m:ctrlPr>
                          </m:sSubPr>
                          <m:e>
                            <m:r>
                              <a:rPr lang="en-US" sz="2000" b="1" i="1">
                                <a:effectLst/>
                                <a:latin typeface="Cambria Math" panose="02040503050406030204" pitchFamily="18" charset="0"/>
                                <a:ea typeface="Times New Roman" panose="02020603050405020304" pitchFamily="18" charset="0"/>
                              </a:rPr>
                              <m:t>𝑻</m:t>
                            </m:r>
                          </m:e>
                          <m:sub>
                            <m:r>
                              <a:rPr lang="en-US" sz="2000" b="1" i="1">
                                <a:effectLst/>
                                <a:latin typeface="Cambria Math" panose="02040503050406030204" pitchFamily="18" charset="0"/>
                                <a:ea typeface="Times New Roman" panose="02020603050405020304" pitchFamily="18" charset="0"/>
                              </a:rPr>
                              <m:t>𝒙𝒚</m:t>
                            </m:r>
                          </m:sub>
                        </m:sSub>
                        <m:d>
                          <m:dPr>
                            <m:ctrlPr>
                              <a:rPr lang="cs-CZ" sz="2000" b="1" i="1">
                                <a:effectLst/>
                                <a:latin typeface="Cambria Math" panose="02040503050406030204" pitchFamily="18" charset="0"/>
                                <a:ea typeface="Times New Roman" panose="02020603050405020304" pitchFamily="18" charset="0"/>
                              </a:rPr>
                            </m:ctrlPr>
                          </m:dPr>
                          <m:e>
                            <m:sSub>
                              <m:sSubPr>
                                <m:ctrlPr>
                                  <a:rPr lang="cs-CZ" sz="2000" b="1" i="1">
                                    <a:effectLst/>
                                    <a:latin typeface="Cambria Math" panose="02040503050406030204" pitchFamily="18" charset="0"/>
                                    <a:ea typeface="Times New Roman" panose="02020603050405020304" pitchFamily="18" charset="0"/>
                                  </a:rPr>
                                </m:ctrlPr>
                              </m:sSubPr>
                              <m:e>
                                <m:r>
                                  <a:rPr lang="en-US" sz="2000" b="1" i="1">
                                    <a:effectLst/>
                                    <a:latin typeface="Cambria Math" panose="02040503050406030204" pitchFamily="18" charset="0"/>
                                    <a:ea typeface="Times New Roman" panose="02020603050405020304" pitchFamily="18" charset="0"/>
                                  </a:rPr>
                                  <m:t>𝑻</m:t>
                                </m:r>
                              </m:e>
                              <m:sub>
                                <m:r>
                                  <a:rPr lang="en-US" sz="2000" b="1" i="1">
                                    <a:effectLst/>
                                    <a:latin typeface="Cambria Math" panose="02040503050406030204" pitchFamily="18" charset="0"/>
                                    <a:ea typeface="Times New Roman" panose="02020603050405020304" pitchFamily="18" charset="0"/>
                                  </a:rPr>
                                  <m:t>𝒙𝒙</m:t>
                                </m:r>
                              </m:sub>
                            </m:sSub>
                            <m:r>
                              <a:rPr lang="en-US" sz="2000" b="1" i="1">
                                <a:effectLst/>
                                <a:latin typeface="Cambria Math" panose="02040503050406030204" pitchFamily="18" charset="0"/>
                                <a:ea typeface="Times New Roman" panose="02020603050405020304" pitchFamily="18" charset="0"/>
                              </a:rPr>
                              <m:t>+</m:t>
                            </m:r>
                            <m:sSub>
                              <m:sSubPr>
                                <m:ctrlPr>
                                  <a:rPr lang="cs-CZ" sz="2000" b="1" i="1">
                                    <a:effectLst/>
                                    <a:latin typeface="Cambria Math" panose="02040503050406030204" pitchFamily="18" charset="0"/>
                                    <a:ea typeface="Times New Roman" panose="02020603050405020304" pitchFamily="18" charset="0"/>
                                  </a:rPr>
                                </m:ctrlPr>
                              </m:sSubPr>
                              <m:e>
                                <m:r>
                                  <a:rPr lang="en-US" sz="2000" b="1" i="1">
                                    <a:effectLst/>
                                    <a:latin typeface="Cambria Math" panose="02040503050406030204" pitchFamily="18" charset="0"/>
                                    <a:ea typeface="Times New Roman" panose="02020603050405020304" pitchFamily="18" charset="0"/>
                                  </a:rPr>
                                  <m:t>𝑻</m:t>
                                </m:r>
                              </m:e>
                              <m:sub>
                                <m:r>
                                  <a:rPr lang="en-US" sz="2000" b="1" i="1">
                                    <a:effectLst/>
                                    <a:latin typeface="Cambria Math" panose="02040503050406030204" pitchFamily="18" charset="0"/>
                                    <a:ea typeface="Times New Roman" panose="02020603050405020304" pitchFamily="18" charset="0"/>
                                  </a:rPr>
                                  <m:t>𝒚𝒚</m:t>
                                </m:r>
                              </m:sub>
                            </m:sSub>
                          </m:e>
                        </m:d>
                        <m:r>
                          <a:rPr lang="en-US" sz="2000" b="1" i="1">
                            <a:effectLst/>
                            <a:latin typeface="Cambria Math" panose="02040503050406030204" pitchFamily="18" charset="0"/>
                            <a:ea typeface="Times New Roman" panose="02020603050405020304" pitchFamily="18" charset="0"/>
                          </a:rPr>
                          <m:t>+</m:t>
                        </m:r>
                        <m:sSub>
                          <m:sSubPr>
                            <m:ctrlPr>
                              <a:rPr lang="cs-CZ" sz="2000" b="1" i="1">
                                <a:effectLst/>
                                <a:latin typeface="Cambria Math" panose="02040503050406030204" pitchFamily="18" charset="0"/>
                                <a:ea typeface="Times New Roman" panose="02020603050405020304" pitchFamily="18" charset="0"/>
                              </a:rPr>
                            </m:ctrlPr>
                          </m:sSubPr>
                          <m:e>
                            <m:r>
                              <a:rPr lang="en-US" sz="2000" b="1" i="1">
                                <a:effectLst/>
                                <a:latin typeface="Cambria Math" panose="02040503050406030204" pitchFamily="18" charset="0"/>
                                <a:ea typeface="Times New Roman" panose="02020603050405020304" pitchFamily="18" charset="0"/>
                              </a:rPr>
                              <m:t>𝑻</m:t>
                            </m:r>
                          </m:e>
                          <m:sub>
                            <m:r>
                              <a:rPr lang="en-US" sz="2000" b="1" i="1">
                                <a:effectLst/>
                                <a:latin typeface="Cambria Math" panose="02040503050406030204" pitchFamily="18" charset="0"/>
                                <a:ea typeface="Times New Roman" panose="02020603050405020304" pitchFamily="18" charset="0"/>
                              </a:rPr>
                              <m:t>𝒙𝒛</m:t>
                            </m:r>
                          </m:sub>
                        </m:sSub>
                        <m:sSub>
                          <m:sSubPr>
                            <m:ctrlPr>
                              <a:rPr lang="cs-CZ" sz="2000" b="1" i="1">
                                <a:effectLst/>
                                <a:latin typeface="Cambria Math" panose="02040503050406030204" pitchFamily="18" charset="0"/>
                                <a:ea typeface="Times New Roman" panose="02020603050405020304" pitchFamily="18" charset="0"/>
                              </a:rPr>
                            </m:ctrlPr>
                          </m:sSubPr>
                          <m:e>
                            <m:r>
                              <a:rPr lang="en-US" sz="2000" b="1" i="1">
                                <a:effectLst/>
                                <a:latin typeface="Cambria Math" panose="02040503050406030204" pitchFamily="18" charset="0"/>
                                <a:ea typeface="Times New Roman" panose="02020603050405020304" pitchFamily="18" charset="0"/>
                              </a:rPr>
                              <m:t>𝑻</m:t>
                            </m:r>
                          </m:e>
                          <m:sub>
                            <m:r>
                              <a:rPr lang="en-US" sz="2000" b="1" i="1">
                                <a:effectLst/>
                                <a:latin typeface="Cambria Math" panose="02040503050406030204" pitchFamily="18" charset="0"/>
                                <a:ea typeface="Times New Roman" panose="02020603050405020304" pitchFamily="18" charset="0"/>
                              </a:rPr>
                              <m:t>𝒚𝒛</m:t>
                            </m:r>
                          </m:sub>
                        </m:sSub>
                      </m:num>
                      <m:den>
                        <m:sSubSup>
                          <m:sSubSupPr>
                            <m:ctrlPr>
                              <a:rPr lang="cs-CZ" sz="2000" b="1" i="1">
                                <a:effectLst/>
                                <a:latin typeface="Cambria Math" panose="02040503050406030204" pitchFamily="18" charset="0"/>
                                <a:ea typeface="Times New Roman" panose="02020603050405020304" pitchFamily="18" charset="0"/>
                              </a:rPr>
                            </m:ctrlPr>
                          </m:sSubSupPr>
                          <m:e>
                            <m:r>
                              <a:rPr lang="en-US" sz="2000" b="1" i="1">
                                <a:effectLst/>
                                <a:latin typeface="Cambria Math" panose="02040503050406030204" pitchFamily="18" charset="0"/>
                                <a:ea typeface="Times New Roman" panose="02020603050405020304" pitchFamily="18" charset="0"/>
                              </a:rPr>
                              <m:t>𝑻</m:t>
                            </m:r>
                          </m:e>
                          <m:sub>
                            <m:r>
                              <a:rPr lang="en-US" sz="2000" b="1" i="1">
                                <a:effectLst/>
                                <a:latin typeface="Cambria Math" panose="02040503050406030204" pitchFamily="18" charset="0"/>
                                <a:ea typeface="Times New Roman" panose="02020603050405020304" pitchFamily="18" charset="0"/>
                              </a:rPr>
                              <m:t>𝒙𝒙</m:t>
                            </m:r>
                          </m:sub>
                          <m:sup>
                            <m:r>
                              <a:rPr lang="en-US" sz="2000" b="1" i="1">
                                <a:effectLst/>
                                <a:latin typeface="Cambria Math" panose="02040503050406030204" pitchFamily="18" charset="0"/>
                                <a:ea typeface="Times New Roman" panose="02020603050405020304" pitchFamily="18" charset="0"/>
                              </a:rPr>
                              <m:t>𝟐</m:t>
                            </m:r>
                          </m:sup>
                        </m:sSubSup>
                        <m:r>
                          <a:rPr lang="en-US" sz="2000" b="1" i="1">
                            <a:effectLst/>
                            <a:latin typeface="Cambria Math" panose="02040503050406030204" pitchFamily="18" charset="0"/>
                            <a:ea typeface="Times New Roman" panose="02020603050405020304" pitchFamily="18" charset="0"/>
                          </a:rPr>
                          <m:t>−</m:t>
                        </m:r>
                        <m:sSubSup>
                          <m:sSubSupPr>
                            <m:ctrlPr>
                              <a:rPr lang="cs-CZ" sz="2000" b="1" i="1">
                                <a:effectLst/>
                                <a:latin typeface="Cambria Math" panose="02040503050406030204" pitchFamily="18" charset="0"/>
                                <a:ea typeface="Times New Roman" panose="02020603050405020304" pitchFamily="18" charset="0"/>
                              </a:rPr>
                            </m:ctrlPr>
                          </m:sSubSupPr>
                          <m:e>
                            <m:r>
                              <a:rPr lang="en-US" sz="2000" b="1" i="1">
                                <a:effectLst/>
                                <a:latin typeface="Cambria Math" panose="02040503050406030204" pitchFamily="18" charset="0"/>
                                <a:ea typeface="Times New Roman" panose="02020603050405020304" pitchFamily="18" charset="0"/>
                              </a:rPr>
                              <m:t>𝑻</m:t>
                            </m:r>
                          </m:e>
                          <m:sub>
                            <m:r>
                              <a:rPr lang="en-US" sz="2000" b="1" i="1">
                                <a:effectLst/>
                                <a:latin typeface="Cambria Math" panose="02040503050406030204" pitchFamily="18" charset="0"/>
                                <a:ea typeface="Times New Roman" panose="02020603050405020304" pitchFamily="18" charset="0"/>
                              </a:rPr>
                              <m:t>𝒚𝒚</m:t>
                            </m:r>
                          </m:sub>
                          <m:sup>
                            <m:r>
                              <a:rPr lang="en-US" sz="2000" b="1" i="1">
                                <a:effectLst/>
                                <a:latin typeface="Cambria Math" panose="02040503050406030204" pitchFamily="18" charset="0"/>
                                <a:ea typeface="Times New Roman" panose="02020603050405020304" pitchFamily="18" charset="0"/>
                              </a:rPr>
                              <m:t>𝟐</m:t>
                            </m:r>
                          </m:sup>
                        </m:sSubSup>
                        <m:r>
                          <a:rPr lang="en-US" sz="2000" b="1" i="1">
                            <a:effectLst/>
                            <a:latin typeface="Cambria Math" panose="02040503050406030204" pitchFamily="18" charset="0"/>
                            <a:ea typeface="Times New Roman" panose="02020603050405020304" pitchFamily="18" charset="0"/>
                          </a:rPr>
                          <m:t>+</m:t>
                        </m:r>
                        <m:sSubSup>
                          <m:sSubSupPr>
                            <m:ctrlPr>
                              <a:rPr lang="cs-CZ" sz="2000" b="1" i="1">
                                <a:effectLst/>
                                <a:latin typeface="Cambria Math" panose="02040503050406030204" pitchFamily="18" charset="0"/>
                                <a:ea typeface="Times New Roman" panose="02020603050405020304" pitchFamily="18" charset="0"/>
                              </a:rPr>
                            </m:ctrlPr>
                          </m:sSubSupPr>
                          <m:e>
                            <m:r>
                              <a:rPr lang="en-US" sz="2000" b="1" i="1">
                                <a:effectLst/>
                                <a:latin typeface="Cambria Math" panose="02040503050406030204" pitchFamily="18" charset="0"/>
                                <a:ea typeface="Times New Roman" panose="02020603050405020304" pitchFamily="18" charset="0"/>
                              </a:rPr>
                              <m:t>𝑻</m:t>
                            </m:r>
                          </m:e>
                          <m:sub>
                            <m:r>
                              <a:rPr lang="en-US" sz="2000" b="1" i="1">
                                <a:effectLst/>
                                <a:latin typeface="Cambria Math" panose="02040503050406030204" pitchFamily="18" charset="0"/>
                                <a:ea typeface="Times New Roman" panose="02020603050405020304" pitchFamily="18" charset="0"/>
                              </a:rPr>
                              <m:t>𝒙𝒛</m:t>
                            </m:r>
                          </m:sub>
                          <m:sup>
                            <m:r>
                              <a:rPr lang="en-US" sz="2000" b="1" i="1">
                                <a:effectLst/>
                                <a:latin typeface="Cambria Math" panose="02040503050406030204" pitchFamily="18" charset="0"/>
                                <a:ea typeface="Times New Roman" panose="02020603050405020304" pitchFamily="18" charset="0"/>
                              </a:rPr>
                              <m:t>𝟐</m:t>
                            </m:r>
                          </m:sup>
                        </m:sSubSup>
                        <m:r>
                          <a:rPr lang="en-US" sz="2000" b="1" i="1">
                            <a:effectLst/>
                            <a:latin typeface="Cambria Math" panose="02040503050406030204" pitchFamily="18" charset="0"/>
                            <a:ea typeface="Times New Roman" panose="02020603050405020304" pitchFamily="18" charset="0"/>
                          </a:rPr>
                          <m:t>−</m:t>
                        </m:r>
                        <m:sSubSup>
                          <m:sSubSupPr>
                            <m:ctrlPr>
                              <a:rPr lang="cs-CZ" sz="2000" b="1" i="1">
                                <a:effectLst/>
                                <a:latin typeface="Cambria Math" panose="02040503050406030204" pitchFamily="18" charset="0"/>
                                <a:ea typeface="Times New Roman" panose="02020603050405020304" pitchFamily="18" charset="0"/>
                              </a:rPr>
                            </m:ctrlPr>
                          </m:sSubSupPr>
                          <m:e>
                            <m:r>
                              <a:rPr lang="en-US" sz="2000" b="1" i="1">
                                <a:effectLst/>
                                <a:latin typeface="Cambria Math" panose="02040503050406030204" pitchFamily="18" charset="0"/>
                                <a:ea typeface="Times New Roman" panose="02020603050405020304" pitchFamily="18" charset="0"/>
                              </a:rPr>
                              <m:t>𝑻</m:t>
                            </m:r>
                          </m:e>
                          <m:sub>
                            <m:r>
                              <a:rPr lang="en-US" sz="2000" b="1" i="1">
                                <a:effectLst/>
                                <a:latin typeface="Cambria Math" panose="02040503050406030204" pitchFamily="18" charset="0"/>
                                <a:ea typeface="Times New Roman" panose="02020603050405020304" pitchFamily="18" charset="0"/>
                              </a:rPr>
                              <m:t>𝒚𝒛</m:t>
                            </m:r>
                          </m:sub>
                          <m:sup>
                            <m:r>
                              <a:rPr lang="en-US" sz="2000" b="1" i="1">
                                <a:effectLst/>
                                <a:latin typeface="Cambria Math" panose="02040503050406030204" pitchFamily="18" charset="0"/>
                                <a:ea typeface="Times New Roman" panose="02020603050405020304" pitchFamily="18" charset="0"/>
                              </a:rPr>
                              <m:t>𝟐</m:t>
                            </m:r>
                          </m:sup>
                        </m:sSubSup>
                      </m:den>
                    </m:f>
                    <m:r>
                      <a:rPr lang="en-US" sz="2000" b="1" i="1">
                        <a:effectLst/>
                        <a:latin typeface="Cambria Math" panose="02040503050406030204" pitchFamily="18" charset="0"/>
                        <a:ea typeface="Times New Roman" panose="02020603050405020304" pitchFamily="18" charset="0"/>
                      </a:rPr>
                      <m:t>=</m:t>
                    </m:r>
                    <m:r>
                      <a:rPr lang="en-US" sz="2000" b="1" i="1">
                        <a:effectLst/>
                        <a:latin typeface="Cambria Math" panose="02040503050406030204" pitchFamily="18" charset="0"/>
                        <a:ea typeface="Times New Roman" panose="02020603050405020304" pitchFamily="18" charset="0"/>
                      </a:rPr>
                      <m:t>𝟐</m:t>
                    </m:r>
                    <m:f>
                      <m:fPr>
                        <m:ctrlPr>
                          <a:rPr lang="cs-CZ" sz="2000" b="1" i="1">
                            <a:effectLst/>
                            <a:latin typeface="Cambria Math" panose="02040503050406030204" pitchFamily="18" charset="0"/>
                            <a:ea typeface="Times New Roman" panose="02020603050405020304" pitchFamily="18" charset="0"/>
                          </a:rPr>
                        </m:ctrlPr>
                      </m:fPr>
                      <m:num>
                        <m:sSub>
                          <m:sSubPr>
                            <m:ctrlPr>
                              <a:rPr lang="cs-CZ" sz="2000" b="1" i="1">
                                <a:effectLst/>
                                <a:latin typeface="Cambria Math" panose="02040503050406030204" pitchFamily="18" charset="0"/>
                                <a:ea typeface="Times New Roman" panose="02020603050405020304" pitchFamily="18" charset="0"/>
                              </a:rPr>
                            </m:ctrlPr>
                          </m:sSubPr>
                          <m:e>
                            <m:r>
                              <a:rPr lang="en-US" sz="2000" b="1" i="1">
                                <a:effectLst/>
                                <a:latin typeface="Cambria Math" panose="02040503050406030204" pitchFamily="18" charset="0"/>
                                <a:ea typeface="Times New Roman" panose="02020603050405020304" pitchFamily="18" charset="0"/>
                              </a:rPr>
                              <m:t>−</m:t>
                            </m:r>
                            <m:r>
                              <a:rPr lang="en-US" sz="2000" b="1" i="1">
                                <a:effectLst/>
                                <a:latin typeface="Cambria Math" panose="02040503050406030204" pitchFamily="18" charset="0"/>
                                <a:ea typeface="Times New Roman" panose="02020603050405020304" pitchFamily="18" charset="0"/>
                              </a:rPr>
                              <m:t>𝑻</m:t>
                            </m:r>
                          </m:e>
                          <m:sub>
                            <m:r>
                              <a:rPr lang="en-US" sz="2000" b="1" i="1">
                                <a:effectLst/>
                                <a:latin typeface="Cambria Math" panose="02040503050406030204" pitchFamily="18" charset="0"/>
                                <a:ea typeface="Times New Roman" panose="02020603050405020304" pitchFamily="18" charset="0"/>
                              </a:rPr>
                              <m:t>𝒙𝒚</m:t>
                            </m:r>
                          </m:sub>
                        </m:sSub>
                        <m:sSub>
                          <m:sSubPr>
                            <m:ctrlPr>
                              <a:rPr lang="cs-CZ" sz="2000" b="1" i="1">
                                <a:effectLst/>
                                <a:latin typeface="Cambria Math" panose="02040503050406030204" pitchFamily="18" charset="0"/>
                                <a:ea typeface="Times New Roman" panose="02020603050405020304" pitchFamily="18" charset="0"/>
                              </a:rPr>
                            </m:ctrlPr>
                          </m:sSubPr>
                          <m:e>
                            <m:r>
                              <a:rPr lang="en-US" sz="2000" b="1" i="1">
                                <a:effectLst/>
                                <a:latin typeface="Cambria Math" panose="02040503050406030204" pitchFamily="18" charset="0"/>
                                <a:ea typeface="Times New Roman" panose="02020603050405020304" pitchFamily="18" charset="0"/>
                              </a:rPr>
                              <m:t>𝑻</m:t>
                            </m:r>
                          </m:e>
                          <m:sub>
                            <m:r>
                              <a:rPr lang="en-US" sz="2000" b="1" i="1">
                                <a:effectLst/>
                                <a:latin typeface="Cambria Math" panose="02040503050406030204" pitchFamily="18" charset="0"/>
                                <a:ea typeface="Times New Roman" panose="02020603050405020304" pitchFamily="18" charset="0"/>
                              </a:rPr>
                              <m:t>𝒛𝒛</m:t>
                            </m:r>
                          </m:sub>
                        </m:sSub>
                        <m:r>
                          <a:rPr lang="en-US" sz="2000" b="1" i="1">
                            <a:effectLst/>
                            <a:latin typeface="Cambria Math" panose="02040503050406030204" pitchFamily="18" charset="0"/>
                            <a:ea typeface="Times New Roman" panose="02020603050405020304" pitchFamily="18" charset="0"/>
                          </a:rPr>
                          <m:t>+</m:t>
                        </m:r>
                        <m:sSub>
                          <m:sSubPr>
                            <m:ctrlPr>
                              <a:rPr lang="cs-CZ" sz="2000" b="1" i="1">
                                <a:effectLst/>
                                <a:latin typeface="Cambria Math" panose="02040503050406030204" pitchFamily="18" charset="0"/>
                                <a:ea typeface="Times New Roman" panose="02020603050405020304" pitchFamily="18" charset="0"/>
                              </a:rPr>
                            </m:ctrlPr>
                          </m:sSubPr>
                          <m:e>
                            <m:r>
                              <a:rPr lang="en-US" sz="2000" b="1" i="1">
                                <a:effectLst/>
                                <a:latin typeface="Cambria Math" panose="02040503050406030204" pitchFamily="18" charset="0"/>
                                <a:ea typeface="Times New Roman" panose="02020603050405020304" pitchFamily="18" charset="0"/>
                              </a:rPr>
                              <m:t>𝑻</m:t>
                            </m:r>
                          </m:e>
                          <m:sub>
                            <m:r>
                              <a:rPr lang="en-US" sz="2000" b="1" i="1">
                                <a:effectLst/>
                                <a:latin typeface="Cambria Math" panose="02040503050406030204" pitchFamily="18" charset="0"/>
                                <a:ea typeface="Times New Roman" panose="02020603050405020304" pitchFamily="18" charset="0"/>
                              </a:rPr>
                              <m:t>𝒙𝒛</m:t>
                            </m:r>
                          </m:sub>
                        </m:sSub>
                        <m:sSub>
                          <m:sSubPr>
                            <m:ctrlPr>
                              <a:rPr lang="cs-CZ" sz="2000" b="1" i="1">
                                <a:effectLst/>
                                <a:latin typeface="Cambria Math" panose="02040503050406030204" pitchFamily="18" charset="0"/>
                                <a:ea typeface="Times New Roman" panose="02020603050405020304" pitchFamily="18" charset="0"/>
                              </a:rPr>
                            </m:ctrlPr>
                          </m:sSubPr>
                          <m:e>
                            <m:r>
                              <a:rPr lang="en-US" sz="2000" b="1" i="1">
                                <a:effectLst/>
                                <a:latin typeface="Cambria Math" panose="02040503050406030204" pitchFamily="18" charset="0"/>
                                <a:ea typeface="Times New Roman" panose="02020603050405020304" pitchFamily="18" charset="0"/>
                              </a:rPr>
                              <m:t>𝑻</m:t>
                            </m:r>
                          </m:e>
                          <m:sub>
                            <m:r>
                              <a:rPr lang="en-US" sz="2000" b="1" i="1">
                                <a:effectLst/>
                                <a:latin typeface="Cambria Math" panose="02040503050406030204" pitchFamily="18" charset="0"/>
                                <a:ea typeface="Times New Roman" panose="02020603050405020304" pitchFamily="18" charset="0"/>
                              </a:rPr>
                              <m:t>𝒚𝒛</m:t>
                            </m:r>
                          </m:sub>
                        </m:sSub>
                      </m:num>
                      <m:den>
                        <m:sSubSup>
                          <m:sSubSupPr>
                            <m:ctrlPr>
                              <a:rPr lang="cs-CZ" sz="2000" b="1" i="1">
                                <a:effectLst/>
                                <a:latin typeface="Cambria Math" panose="02040503050406030204" pitchFamily="18" charset="0"/>
                                <a:ea typeface="Times New Roman" panose="02020603050405020304" pitchFamily="18" charset="0"/>
                              </a:rPr>
                            </m:ctrlPr>
                          </m:sSubSupPr>
                          <m:e>
                            <m:r>
                              <a:rPr lang="en-US" sz="2000" b="1" i="1">
                                <a:effectLst/>
                                <a:latin typeface="Cambria Math" panose="02040503050406030204" pitchFamily="18" charset="0"/>
                                <a:ea typeface="Times New Roman" panose="02020603050405020304" pitchFamily="18" charset="0"/>
                              </a:rPr>
                              <m:t>𝑻</m:t>
                            </m:r>
                          </m:e>
                          <m:sub>
                            <m:r>
                              <a:rPr lang="en-US" sz="2000" b="1" i="1">
                                <a:effectLst/>
                                <a:latin typeface="Cambria Math" panose="02040503050406030204" pitchFamily="18" charset="0"/>
                                <a:ea typeface="Times New Roman" panose="02020603050405020304" pitchFamily="18" charset="0"/>
                              </a:rPr>
                              <m:t>𝒙𝒛</m:t>
                            </m:r>
                          </m:sub>
                          <m:sup>
                            <m:r>
                              <a:rPr lang="en-US" sz="2000" b="1" i="1">
                                <a:effectLst/>
                                <a:latin typeface="Cambria Math" panose="02040503050406030204" pitchFamily="18" charset="0"/>
                                <a:ea typeface="Times New Roman" panose="02020603050405020304" pitchFamily="18" charset="0"/>
                              </a:rPr>
                              <m:t>𝟐</m:t>
                            </m:r>
                          </m:sup>
                        </m:sSubSup>
                        <m:r>
                          <a:rPr lang="en-US" sz="2000" b="1" i="1">
                            <a:effectLst/>
                            <a:latin typeface="Cambria Math" panose="02040503050406030204" pitchFamily="18" charset="0"/>
                            <a:ea typeface="Times New Roman" panose="02020603050405020304" pitchFamily="18" charset="0"/>
                          </a:rPr>
                          <m:t>−</m:t>
                        </m:r>
                        <m:sSubSup>
                          <m:sSubSupPr>
                            <m:ctrlPr>
                              <a:rPr lang="cs-CZ" sz="2000" b="1" i="1">
                                <a:effectLst/>
                                <a:latin typeface="Cambria Math" panose="02040503050406030204" pitchFamily="18" charset="0"/>
                                <a:ea typeface="Times New Roman" panose="02020603050405020304" pitchFamily="18" charset="0"/>
                              </a:rPr>
                            </m:ctrlPr>
                          </m:sSubSupPr>
                          <m:e>
                            <m:r>
                              <a:rPr lang="en-US" sz="2000" b="1" i="1">
                                <a:effectLst/>
                                <a:latin typeface="Cambria Math" panose="02040503050406030204" pitchFamily="18" charset="0"/>
                                <a:ea typeface="Times New Roman" panose="02020603050405020304" pitchFamily="18" charset="0"/>
                              </a:rPr>
                              <m:t>𝑻</m:t>
                            </m:r>
                          </m:e>
                          <m:sub>
                            <m:r>
                              <a:rPr lang="en-US" sz="2000" b="1" i="1">
                                <a:effectLst/>
                                <a:latin typeface="Cambria Math" panose="02040503050406030204" pitchFamily="18" charset="0"/>
                                <a:ea typeface="Times New Roman" panose="02020603050405020304" pitchFamily="18" charset="0"/>
                              </a:rPr>
                              <m:t>𝒚𝒛</m:t>
                            </m:r>
                          </m:sub>
                          <m:sup>
                            <m:r>
                              <a:rPr lang="en-US" sz="2000" b="1" i="1">
                                <a:effectLst/>
                                <a:latin typeface="Cambria Math" panose="02040503050406030204" pitchFamily="18" charset="0"/>
                                <a:ea typeface="Times New Roman" panose="02020603050405020304" pitchFamily="18" charset="0"/>
                              </a:rPr>
                              <m:t>𝟐</m:t>
                            </m:r>
                          </m:sup>
                        </m:sSubSup>
                        <m:r>
                          <a:rPr lang="en-US" sz="2000" b="1" i="1">
                            <a:effectLst/>
                            <a:latin typeface="Cambria Math" panose="02040503050406030204" pitchFamily="18" charset="0"/>
                            <a:ea typeface="Times New Roman" panose="02020603050405020304" pitchFamily="18" charset="0"/>
                          </a:rPr>
                          <m:t>+</m:t>
                        </m:r>
                        <m:sSubSup>
                          <m:sSubSupPr>
                            <m:ctrlPr>
                              <a:rPr lang="cs-CZ" sz="2000" b="1" i="1">
                                <a:effectLst/>
                                <a:latin typeface="Cambria Math" panose="02040503050406030204" pitchFamily="18" charset="0"/>
                                <a:ea typeface="Times New Roman" panose="02020603050405020304" pitchFamily="18" charset="0"/>
                              </a:rPr>
                            </m:ctrlPr>
                          </m:sSubSupPr>
                          <m:e>
                            <m:sSubSup>
                              <m:sSubSupPr>
                                <m:ctrlPr>
                                  <a:rPr lang="cs-CZ" sz="2000" b="1" i="1">
                                    <a:effectLst/>
                                    <a:latin typeface="Cambria Math" panose="02040503050406030204" pitchFamily="18" charset="0"/>
                                    <a:ea typeface="Times New Roman" panose="02020603050405020304" pitchFamily="18" charset="0"/>
                                  </a:rPr>
                                </m:ctrlPr>
                              </m:sSubSupPr>
                              <m:e>
                                <m:r>
                                  <a:rPr lang="en-US" sz="2000" b="1" i="1">
                                    <a:effectLst/>
                                    <a:latin typeface="Cambria Math" panose="02040503050406030204" pitchFamily="18" charset="0"/>
                                    <a:ea typeface="Times New Roman" panose="02020603050405020304" pitchFamily="18" charset="0"/>
                                  </a:rPr>
                                  <m:t> </m:t>
                                </m:r>
                                <m:r>
                                  <a:rPr lang="en-US" sz="2000" b="1" i="1">
                                    <a:effectLst/>
                                    <a:latin typeface="Cambria Math" panose="02040503050406030204" pitchFamily="18" charset="0"/>
                                    <a:ea typeface="Times New Roman" panose="02020603050405020304" pitchFamily="18" charset="0"/>
                                  </a:rPr>
                                  <m:t>𝑻</m:t>
                                </m:r>
                              </m:e>
                              <m:sub>
                                <m:r>
                                  <a:rPr lang="en-US" sz="2000" b="1" i="1">
                                    <a:effectLst/>
                                    <a:latin typeface="Cambria Math" panose="02040503050406030204" pitchFamily="18" charset="0"/>
                                    <a:ea typeface="Times New Roman" panose="02020603050405020304" pitchFamily="18" charset="0"/>
                                  </a:rPr>
                                  <m:t>𝒛𝒛</m:t>
                                </m:r>
                              </m:sub>
                              <m:sup/>
                            </m:sSubSup>
                            <m:r>
                              <a:rPr lang="en-US" sz="2000" b="1">
                                <a:effectLst/>
                                <a:latin typeface="Cambria Math" panose="02040503050406030204" pitchFamily="18" charset="0"/>
                                <a:ea typeface="Times New Roman" panose="02020603050405020304" pitchFamily="18" charset="0"/>
                              </a:rPr>
                              <m:t>(</m:t>
                            </m:r>
                            <m:r>
                              <a:rPr lang="en-US" sz="2000" b="1" i="1">
                                <a:effectLst/>
                                <a:latin typeface="Cambria Math" panose="02040503050406030204" pitchFamily="18" charset="0"/>
                                <a:ea typeface="Times New Roman" panose="02020603050405020304" pitchFamily="18" charset="0"/>
                              </a:rPr>
                              <m:t>𝑻</m:t>
                            </m:r>
                          </m:e>
                          <m:sub>
                            <m:r>
                              <a:rPr lang="en-US" sz="2000" b="1" i="1">
                                <a:effectLst/>
                                <a:latin typeface="Cambria Math" panose="02040503050406030204" pitchFamily="18" charset="0"/>
                                <a:ea typeface="Times New Roman" panose="02020603050405020304" pitchFamily="18" charset="0"/>
                              </a:rPr>
                              <m:t>𝒙𝒙</m:t>
                            </m:r>
                          </m:sub>
                          <m:sup/>
                        </m:sSubSup>
                        <m:r>
                          <a:rPr lang="en-US" sz="2000" b="1" i="1">
                            <a:effectLst/>
                            <a:latin typeface="Cambria Math" panose="02040503050406030204" pitchFamily="18" charset="0"/>
                            <a:ea typeface="Times New Roman" panose="02020603050405020304" pitchFamily="18" charset="0"/>
                          </a:rPr>
                          <m:t>−</m:t>
                        </m:r>
                        <m:sSubSup>
                          <m:sSubSupPr>
                            <m:ctrlPr>
                              <a:rPr lang="cs-CZ" sz="2000" b="1" i="1">
                                <a:effectLst/>
                                <a:latin typeface="Cambria Math" panose="02040503050406030204" pitchFamily="18" charset="0"/>
                                <a:ea typeface="Times New Roman" panose="02020603050405020304" pitchFamily="18" charset="0"/>
                              </a:rPr>
                            </m:ctrlPr>
                          </m:sSubSupPr>
                          <m:e>
                            <m:r>
                              <a:rPr lang="en-US" sz="2000" b="1" i="1">
                                <a:effectLst/>
                                <a:latin typeface="Cambria Math" panose="02040503050406030204" pitchFamily="18" charset="0"/>
                                <a:ea typeface="Times New Roman" panose="02020603050405020304" pitchFamily="18" charset="0"/>
                              </a:rPr>
                              <m:t>𝑻</m:t>
                            </m:r>
                          </m:e>
                          <m:sub>
                            <m:r>
                              <a:rPr lang="en-US" sz="2000" b="1" i="1">
                                <a:effectLst/>
                                <a:latin typeface="Cambria Math" panose="02040503050406030204" pitchFamily="18" charset="0"/>
                                <a:ea typeface="Times New Roman" panose="02020603050405020304" pitchFamily="18" charset="0"/>
                              </a:rPr>
                              <m:t>𝒚𝒚</m:t>
                            </m:r>
                          </m:sub>
                          <m:sup/>
                        </m:sSubSup>
                        <m:r>
                          <a:rPr lang="en-US" sz="2000" b="1" i="1">
                            <a:effectLst/>
                            <a:latin typeface="Cambria Math" panose="02040503050406030204" pitchFamily="18" charset="0"/>
                            <a:ea typeface="Times New Roman" panose="02020603050405020304" pitchFamily="18" charset="0"/>
                          </a:rPr>
                          <m:t>)</m:t>
                        </m:r>
                      </m:den>
                    </m:f>
                  </m:oMath>
                </a14:m>
                <a:r>
                  <a:rPr lang="en-US" sz="2000" b="1"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cs-CZ" sz="20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595"/>
                  </a:spcAft>
                </a:pPr>
                <a:endParaRPr lang="en-US"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595"/>
                  </a:spcAft>
                </a:pP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ambiguous within a multiple of π/2; </a:t>
                </a:r>
                <a:endParaRPr lang="cs-CZ"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595"/>
                  </a:spcAft>
                </a:pP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where </a:t>
                </a:r>
                <a:r>
                  <a:rPr lang="en-US" i="1" dirty="0" err="1">
                    <a:effectLst/>
                    <a:latin typeface="Times New Roman" panose="02020603050405020304" pitchFamily="18" charset="0"/>
                    <a:ea typeface="Times New Roman" panose="02020603050405020304" pitchFamily="18" charset="0"/>
                    <a:cs typeface="Times New Roman" panose="02020603050405020304" pitchFamily="18" charset="0"/>
                  </a:rPr>
                  <a:t>T</a:t>
                </a:r>
                <a:r>
                  <a:rPr lang="en-US" i="1" baseline="-25000" dirty="0" err="1">
                    <a:effectLst/>
                    <a:latin typeface="Times New Roman" panose="02020603050405020304" pitchFamily="18" charset="0"/>
                    <a:ea typeface="Times New Roman" panose="02020603050405020304" pitchFamily="18" charset="0"/>
                    <a:cs typeface="Times New Roman" panose="02020603050405020304" pitchFamily="18" charset="0"/>
                  </a:rPr>
                  <a:t>ij</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 are the components of the </a:t>
                </a:r>
                <a:r>
                  <a:rPr lang="en-US" i="1" dirty="0" err="1">
                    <a:effectLst/>
                    <a:latin typeface="Times New Roman" panose="02020603050405020304" pitchFamily="18" charset="0"/>
                    <a:ea typeface="Times New Roman" panose="02020603050405020304" pitchFamily="18" charset="0"/>
                    <a:cs typeface="Times New Roman" panose="02020603050405020304" pitchFamily="18" charset="0"/>
                  </a:rPr>
                  <a:t>Marussi</a:t>
                </a:r>
                <a:r>
                  <a:rPr lang="en-US" i="1" dirty="0">
                    <a:effectLst/>
                    <a:latin typeface="Times New Roman" panose="02020603050405020304" pitchFamily="18" charset="0"/>
                    <a:ea typeface="Times New Roman" panose="02020603050405020304" pitchFamily="18" charset="0"/>
                    <a:cs typeface="Times New Roman" panose="02020603050405020304" pitchFamily="18" charset="0"/>
                  </a:rPr>
                  <a:t> tensor </a:t>
                </a:r>
                <a:r>
                  <a:rPr lang="en-US" b="1" dirty="0">
                    <a:effectLst/>
                    <a:latin typeface="Times New Roman" panose="02020603050405020304" pitchFamily="18" charset="0"/>
                    <a:ea typeface="Times New Roman" panose="02020603050405020304" pitchFamily="18" charset="0"/>
                    <a:cs typeface="Times New Roman" panose="02020603050405020304" pitchFamily="18" charset="0"/>
                  </a:rPr>
                  <a:t>Γ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(i.e. the </a:t>
                </a:r>
                <a:r>
                  <a:rPr lang="en-US" i="1" dirty="0">
                    <a:effectLst/>
                    <a:latin typeface="Times New Roman" panose="02020603050405020304" pitchFamily="18" charset="0"/>
                    <a:ea typeface="Times New Roman" panose="02020603050405020304" pitchFamily="18" charset="0"/>
                    <a:cs typeface="Times New Roman" panose="02020603050405020304" pitchFamily="18" charset="0"/>
                  </a:rPr>
                  <a:t>tensor of </a:t>
                </a:r>
              </a:p>
              <a:p>
                <a:pPr algn="just">
                  <a:lnSpc>
                    <a:spcPct val="150000"/>
                  </a:lnSpc>
                  <a:spcAft>
                    <a:spcPts val="595"/>
                  </a:spcAft>
                </a:pPr>
                <a:r>
                  <a:rPr lang="en-US" i="1" dirty="0">
                    <a:effectLst/>
                    <a:latin typeface="Times New Roman" panose="02020603050405020304" pitchFamily="18" charset="0"/>
                    <a:ea typeface="Times New Roman" panose="02020603050405020304" pitchFamily="18" charset="0"/>
                    <a:cs typeface="Times New Roman" panose="02020603050405020304" pitchFamily="18" charset="0"/>
                  </a:rPr>
                  <a:t>the gravity gradients or second derivatives of the disturbing potential</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algn="just">
                  <a:lnSpc>
                    <a:spcPct val="150000"/>
                  </a:lnSpc>
                  <a:spcAft>
                    <a:spcPts val="595"/>
                  </a:spcAft>
                </a:pP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These are non-linear combinations of</a:t>
                </a:r>
                <a:r>
                  <a:rPr lang="en-US"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the harmonic geopotential coefficients. </a:t>
                </a:r>
                <a:endParaRPr lang="cs-CZ"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cs-CZ" dirty="0"/>
              </a:p>
            </p:txBody>
          </p:sp>
        </mc:Choice>
        <mc:Fallback xmlns="">
          <p:sp>
            <p:nvSpPr>
              <p:cNvPr id="2" name="TextovéPole 1">
                <a:extLst>
                  <a:ext uri="{FF2B5EF4-FFF2-40B4-BE49-F238E27FC236}">
                    <a16:creationId xmlns:a16="http://schemas.microsoft.com/office/drawing/2014/main" id="{84E56E3E-6F99-35FB-D988-DE3CAD58D2E4}"/>
                  </a:ext>
                </a:extLst>
              </p:cNvPr>
              <p:cNvSpPr txBox="1">
                <a:spLocks noRot="1" noChangeAspect="1" noMove="1" noResize="1" noEditPoints="1" noAdjustHandles="1" noChangeArrowheads="1" noChangeShapeType="1" noTextEdit="1"/>
              </p:cNvSpPr>
              <p:nvPr/>
            </p:nvSpPr>
            <p:spPr>
              <a:xfrm>
                <a:off x="683568" y="764704"/>
                <a:ext cx="9896940" cy="5537926"/>
              </a:xfrm>
              <a:prstGeom prst="rect">
                <a:avLst/>
              </a:prstGeom>
              <a:blipFill>
                <a:blip r:embed="rId2"/>
                <a:stretch>
                  <a:fillRect l="-493" t="-550"/>
                </a:stretch>
              </a:blipFill>
            </p:spPr>
            <p:txBody>
              <a:bodyPr/>
              <a:lstStyle/>
              <a:p>
                <a:r>
                  <a:rPr lang="cs-CZ">
                    <a:noFill/>
                  </a:rPr>
                  <a:t> </a:t>
                </a:r>
              </a:p>
            </p:txBody>
          </p:sp>
        </mc:Fallback>
      </mc:AlternateContent>
    </p:spTree>
    <p:extLst>
      <p:ext uri="{BB962C8B-B14F-4D97-AF65-F5344CB8AC3E}">
        <p14:creationId xmlns:p14="http://schemas.microsoft.com/office/powerpoint/2010/main" val="723646461"/>
      </p:ext>
    </p:extLst>
  </p:cSld>
  <p:clrMapOvr>
    <a:masterClrMapping/>
  </p:clrMapOvr>
  <p:transition spd="med">
    <p:pull/>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07504" y="188640"/>
            <a:ext cx="9036496" cy="7294305"/>
          </a:xfrm>
          <a:prstGeom prst="rect">
            <a:avLst/>
          </a:prstGeom>
          <a:noFill/>
        </p:spPr>
        <p:txBody>
          <a:bodyPr wrap="square" rtlCol="0">
            <a:spAutoFit/>
          </a:bodyPr>
          <a:lstStyle/>
          <a:p>
            <a:endParaRPr lang="cs-CZ" sz="2400" b="1" dirty="0">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The combed strike angle </a:t>
            </a:r>
          </a:p>
          <a:p>
            <a:endParaRPr lang="en-US" sz="2400" b="1" dirty="0">
              <a:latin typeface="Times New Roman" panose="02020603050405020304" pitchFamily="18" charset="0"/>
              <a:cs typeface="Times New Roman" panose="02020603050405020304" pitchFamily="18" charset="0"/>
            </a:endParaRPr>
          </a:p>
          <a:p>
            <a:r>
              <a:rPr lang="en-US" sz="2400" i="1" dirty="0">
                <a:latin typeface="Times New Roman" panose="02020603050405020304" pitchFamily="18" charset="0"/>
                <a:cs typeface="Times New Roman" panose="02020603050405020304" pitchFamily="18" charset="0"/>
              </a:rPr>
              <a:t>Strike angles aligned. Being combed, the strike angle indicates existence of  impact craters, or </a:t>
            </a:r>
            <a:r>
              <a:rPr lang="cs-CZ" sz="2400" i="1" dirty="0" err="1">
                <a:latin typeface="Times New Roman" panose="02020603050405020304" pitchFamily="18" charset="0"/>
                <a:cs typeface="Times New Roman" panose="02020603050405020304" pitchFamily="18" charset="0"/>
              </a:rPr>
              <a:t>task</a:t>
            </a:r>
            <a:r>
              <a:rPr lang="cs-CZ" sz="2400" i="1" dirty="0">
                <a:latin typeface="Times New Roman" panose="02020603050405020304" pitchFamily="18" charset="0"/>
                <a:cs typeface="Times New Roman" panose="02020603050405020304" pitchFamily="18" charset="0"/>
              </a:rPr>
              <a:t> </a:t>
            </a:r>
            <a:r>
              <a:rPr lang="cs-CZ" sz="2400" i="1" dirty="0" err="1">
                <a:latin typeface="Times New Roman" panose="02020603050405020304" pitchFamily="18" charset="0"/>
                <a:cs typeface="Times New Roman" panose="02020603050405020304" pitchFamily="18" charset="0"/>
              </a:rPr>
              <a:t>deposits</a:t>
            </a:r>
            <a:r>
              <a:rPr lang="en-US" sz="2400" i="1" dirty="0">
                <a:latin typeface="Times New Roman" panose="02020603050405020304" pitchFamily="18" charset="0"/>
                <a:cs typeface="Times New Roman" panose="02020603050405020304" pitchFamily="18" charset="0"/>
              </a:rPr>
              <a:t>, but yields no proof of them; the indication is not unambiguous as for </a:t>
            </a:r>
            <a:r>
              <a:rPr lang="en-US" sz="2400" i="1" dirty="0" err="1">
                <a:latin typeface="Times New Roman" panose="02020603050405020304" pitchFamily="18" charset="0"/>
                <a:cs typeface="Times New Roman" panose="02020603050405020304" pitchFamily="18" charset="0"/>
              </a:rPr>
              <a:t>oil&amp;gas</a:t>
            </a:r>
            <a:r>
              <a:rPr lang="en-US" sz="2400" i="1" dirty="0">
                <a:latin typeface="Times New Roman" panose="02020603050405020304" pitchFamily="18" charset="0"/>
                <a:cs typeface="Times New Roman" panose="02020603050405020304" pitchFamily="18" charset="0"/>
              </a:rPr>
              <a:t>, it may indicate water, ground water, wadi, deep valley, trench, may be also coal; further information needed (topography, geology,…) for specific decision…</a:t>
            </a:r>
          </a:p>
          <a:p>
            <a:endParaRPr lang="en-US" sz="2400" b="1" i="1"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combed strike angles in the studied area,          disheveled strike angles in the studied area  =        one way oriented strike angles                               =  strike angles are in diverse directions       </a:t>
            </a:r>
          </a:p>
          <a:p>
            <a:r>
              <a:rPr lang="en-US" b="1" dirty="0">
                <a:latin typeface="Times New Roman" panose="02020603050405020304" pitchFamily="18" charset="0"/>
                <a:cs typeface="Times New Roman" panose="02020603050405020304" pitchFamily="18" charset="0"/>
              </a:rPr>
              <a:t>   </a:t>
            </a: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   </a:t>
            </a:r>
          </a:p>
          <a:p>
            <a:endParaRPr lang="en-US" b="1" dirty="0">
              <a:latin typeface="Times New Roman" panose="02020603050405020304" pitchFamily="18" charset="0"/>
              <a:cs typeface="Times New Roman" panose="02020603050405020304" pitchFamily="18" charset="0"/>
            </a:endParaRPr>
          </a:p>
          <a:p>
            <a:endParaRPr lang="en-US" b="1" dirty="0">
              <a:latin typeface="Times New Roman" panose="02020603050405020304" pitchFamily="18" charset="0"/>
              <a:cs typeface="Times New Roman" panose="02020603050405020304" pitchFamily="18" charset="0"/>
            </a:endParaRPr>
          </a:p>
          <a:p>
            <a:endParaRPr lang="en-US" b="1" dirty="0">
              <a:latin typeface="Times New Roman" panose="02020603050405020304" pitchFamily="18" charset="0"/>
              <a:cs typeface="Times New Roman" panose="02020603050405020304" pitchFamily="18" charset="0"/>
            </a:endParaRPr>
          </a:p>
          <a:p>
            <a:endParaRPr lang="en-US" b="1"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            comb factor   →  1                                                  </a:t>
            </a:r>
            <a:r>
              <a:rPr lang="en-US" b="1" dirty="0" err="1">
                <a:latin typeface="Times New Roman" panose="02020603050405020304" pitchFamily="18" charset="0"/>
                <a:cs typeface="Times New Roman" panose="02020603050405020304" pitchFamily="18" charset="0"/>
              </a:rPr>
              <a:t>comb_factor</a:t>
            </a:r>
            <a:r>
              <a:rPr lang="en-US" b="1" dirty="0">
                <a:latin typeface="Times New Roman" panose="02020603050405020304" pitchFamily="18" charset="0"/>
                <a:cs typeface="Times New Roman" panose="02020603050405020304" pitchFamily="18" charset="0"/>
              </a:rPr>
              <a:t>   →   0</a:t>
            </a:r>
          </a:p>
          <a:p>
            <a:endParaRPr lang="en-US" b="1" dirty="0">
              <a:latin typeface="Times New Roman" panose="02020603050405020304" pitchFamily="18" charset="0"/>
              <a:cs typeface="Times New Roman" panose="02020603050405020304" pitchFamily="18" charset="0"/>
            </a:endParaRPr>
          </a:p>
          <a:p>
            <a:endParaRPr lang="en-US" b="1" dirty="0">
              <a:latin typeface="Times New Roman" panose="02020603050405020304" pitchFamily="18" charset="0"/>
              <a:cs typeface="Times New Roman" panose="02020603050405020304" pitchFamily="18" charset="0"/>
            </a:endParaRPr>
          </a:p>
          <a:p>
            <a:endParaRPr lang="en-US" b="1" dirty="0">
              <a:latin typeface="Times New Roman" panose="02020603050405020304" pitchFamily="18" charset="0"/>
              <a:cs typeface="Times New Roman" panose="02020603050405020304" pitchFamily="18" charset="0"/>
            </a:endParaRPr>
          </a:p>
        </p:txBody>
      </p:sp>
      <p:pic>
        <p:nvPicPr>
          <p:cNvPr id="3" name="Obrázek 2"/>
          <p:cNvPicPr>
            <a:picLocks noChangeAspect="1"/>
          </p:cNvPicPr>
          <p:nvPr/>
        </p:nvPicPr>
        <p:blipFill rotWithShape="1">
          <a:blip r:embed="rId2" cstate="print">
            <a:extLst>
              <a:ext uri="{28A0092B-C50C-407E-A947-70E740481C1C}">
                <a14:useLocalDpi xmlns:a14="http://schemas.microsoft.com/office/drawing/2010/main" val="0"/>
              </a:ext>
            </a:extLst>
          </a:blip>
          <a:srcRect l="43776" t="52388" r="38073" b="35182"/>
          <a:stretch/>
        </p:blipFill>
        <p:spPr>
          <a:xfrm>
            <a:off x="611560" y="4149080"/>
            <a:ext cx="2304256" cy="2075525"/>
          </a:xfrm>
          <a:prstGeom prst="rect">
            <a:avLst/>
          </a:prstGeom>
        </p:spPr>
      </p:pic>
      <p:pic>
        <p:nvPicPr>
          <p:cNvPr id="4" name="Obrázek 3"/>
          <p:cNvPicPr>
            <a:picLocks noChangeAspect="1"/>
          </p:cNvPicPr>
          <p:nvPr/>
        </p:nvPicPr>
        <p:blipFill rotWithShape="1">
          <a:blip r:embed="rId3" cstate="print">
            <a:extLst>
              <a:ext uri="{28A0092B-C50C-407E-A947-70E740481C1C}">
                <a14:useLocalDpi xmlns:a14="http://schemas.microsoft.com/office/drawing/2010/main" val="0"/>
              </a:ext>
            </a:extLst>
          </a:blip>
          <a:srcRect l="41773" t="46084" r="44993" b="35018"/>
          <a:stretch/>
        </p:blipFill>
        <p:spPr>
          <a:xfrm>
            <a:off x="5292080" y="4149080"/>
            <a:ext cx="2304256" cy="2086790"/>
          </a:xfrm>
          <a:prstGeom prst="rect">
            <a:avLst/>
          </a:prstGeom>
        </p:spPr>
      </p:pic>
    </p:spTree>
    <p:extLst>
      <p:ext uri="{BB962C8B-B14F-4D97-AF65-F5344CB8AC3E}">
        <p14:creationId xmlns:p14="http://schemas.microsoft.com/office/powerpoint/2010/main" val="1655578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8642" y="857250"/>
            <a:ext cx="3159597" cy="4922520"/>
          </a:xfrm>
          <a:prstGeom prst="rect">
            <a:avLst/>
          </a:prstGeom>
        </p:spPr>
      </p:pic>
      <p:sp>
        <p:nvSpPr>
          <p:cNvPr id="4" name="TextovéPole 3"/>
          <p:cNvSpPr txBox="1"/>
          <p:nvPr/>
        </p:nvSpPr>
        <p:spPr>
          <a:xfrm>
            <a:off x="4328160" y="1855470"/>
            <a:ext cx="4668586" cy="3647152"/>
          </a:xfrm>
          <a:prstGeom prst="rect">
            <a:avLst/>
          </a:prstGeom>
          <a:noFill/>
        </p:spPr>
        <p:txBody>
          <a:bodyPr wrap="none" rtlCol="0">
            <a:spAutoFit/>
          </a:bodyPr>
          <a:lstStyle/>
          <a:p>
            <a:r>
              <a:rPr lang="en-US" b="1" dirty="0">
                <a:latin typeface="Times New Roman" panose="02020603050405020304" pitchFamily="18" charset="0"/>
                <a:cs typeface="Times New Roman" panose="02020603050405020304" pitchFamily="18" charset="0"/>
              </a:rPr>
              <a:t>Strike angles for the impact angle – tutorial</a:t>
            </a:r>
          </a:p>
          <a:p>
            <a:endParaRPr lang="en-US" b="1" dirty="0">
              <a:latin typeface="Times New Roman" panose="02020603050405020304" pitchFamily="18" charset="0"/>
              <a:cs typeface="Times New Roman" panose="02020603050405020304" pitchFamily="18" charset="0"/>
            </a:endParaRPr>
          </a:p>
          <a:p>
            <a:r>
              <a:rPr lang="en-US" sz="1500" b="1" dirty="0">
                <a:latin typeface="Times New Roman" panose="02020603050405020304" pitchFamily="18" charset="0"/>
                <a:cs typeface="Times New Roman" panose="02020603050405020304" pitchFamily="18" charset="0"/>
              </a:rPr>
              <a:t>a   theory</a:t>
            </a:r>
          </a:p>
          <a:p>
            <a:r>
              <a:rPr lang="en-US" sz="1500" b="1" dirty="0">
                <a:latin typeface="Times New Roman" panose="02020603050405020304" pitchFamily="18" charset="0"/>
                <a:cs typeface="Times New Roman" panose="02020603050405020304" pitchFamily="18" charset="0"/>
              </a:rPr>
              <a:t>b   Lake </a:t>
            </a:r>
            <a:r>
              <a:rPr lang="en-US" sz="1500" b="1" dirty="0" err="1">
                <a:latin typeface="Times New Roman" panose="02020603050405020304" pitchFamily="18" charset="0"/>
                <a:cs typeface="Times New Roman" panose="02020603050405020304" pitchFamily="18" charset="0"/>
              </a:rPr>
              <a:t>Vostok</a:t>
            </a:r>
            <a:r>
              <a:rPr lang="en-US" sz="1500" b="1" dirty="0">
                <a:latin typeface="Times New Roman" panose="02020603050405020304" pitchFamily="18" charset="0"/>
                <a:cs typeface="Times New Roman" panose="02020603050405020304" pitchFamily="18" charset="0"/>
              </a:rPr>
              <a:t>, Antarctica</a:t>
            </a:r>
          </a:p>
          <a:p>
            <a:r>
              <a:rPr lang="en-US" sz="1500" b="1" dirty="0">
                <a:latin typeface="Times New Roman" panose="02020603050405020304" pitchFamily="18" charset="0"/>
                <a:cs typeface="Times New Roman" panose="02020603050405020304" pitchFamily="18" charset="0"/>
              </a:rPr>
              <a:t>c   Lake </a:t>
            </a:r>
            <a:r>
              <a:rPr lang="en-US" sz="1500" b="1" dirty="0" err="1">
                <a:latin typeface="Times New Roman" panose="02020603050405020304" pitchFamily="18" charset="0"/>
                <a:cs typeface="Times New Roman" panose="02020603050405020304" pitchFamily="18" charset="0"/>
              </a:rPr>
              <a:t>Bajkal</a:t>
            </a:r>
            <a:r>
              <a:rPr lang="en-US" sz="1500" b="1" dirty="0">
                <a:latin typeface="Times New Roman" panose="02020603050405020304" pitchFamily="18" charset="0"/>
                <a:cs typeface="Times New Roman" panose="02020603050405020304" pitchFamily="18" charset="0"/>
              </a:rPr>
              <a:t>, Russia</a:t>
            </a:r>
          </a:p>
          <a:p>
            <a:r>
              <a:rPr lang="en-US" sz="1500" b="1" dirty="0">
                <a:latin typeface="Times New Roman" panose="02020603050405020304" pitchFamily="18" charset="0"/>
                <a:cs typeface="Times New Roman" panose="02020603050405020304" pitchFamily="18" charset="0"/>
              </a:rPr>
              <a:t>d   impact crater Chicxulub, north Yucatan</a:t>
            </a:r>
          </a:p>
          <a:p>
            <a:r>
              <a:rPr lang="en-US" sz="1500" b="1" dirty="0">
                <a:latin typeface="Times New Roman" panose="02020603050405020304" pitchFamily="18" charset="0"/>
                <a:cs typeface="Times New Roman" panose="02020603050405020304" pitchFamily="18" charset="0"/>
              </a:rPr>
              <a:t>e   impact crater Sudbury, Canada</a:t>
            </a:r>
          </a:p>
          <a:p>
            <a:r>
              <a:rPr lang="en-US" sz="1500" b="1" dirty="0">
                <a:latin typeface="Times New Roman" panose="02020603050405020304" pitchFamily="18" charset="0"/>
                <a:cs typeface="Times New Roman" panose="02020603050405020304" pitchFamily="18" charset="0"/>
              </a:rPr>
              <a:t>f    probable impact crater </a:t>
            </a:r>
            <a:r>
              <a:rPr lang="en-US" sz="1500" b="1" dirty="0" err="1">
                <a:latin typeface="Times New Roman" panose="02020603050405020304" pitchFamily="18" charset="0"/>
                <a:cs typeface="Times New Roman" panose="02020603050405020304" pitchFamily="18" charset="0"/>
              </a:rPr>
              <a:t>Burckle</a:t>
            </a:r>
            <a:r>
              <a:rPr lang="en-US" sz="1500" b="1" dirty="0">
                <a:latin typeface="Times New Roman" panose="02020603050405020304" pitchFamily="18" charset="0"/>
                <a:cs typeface="Times New Roman" panose="02020603050405020304" pitchFamily="18" charset="0"/>
              </a:rPr>
              <a:t>, Indian Ocean</a:t>
            </a:r>
          </a:p>
          <a:p>
            <a:r>
              <a:rPr lang="en-US" sz="1500" b="1" dirty="0">
                <a:latin typeface="Times New Roman" panose="02020603050405020304" pitchFamily="18" charset="0"/>
                <a:cs typeface="Times New Roman" panose="02020603050405020304" pitchFamily="18" charset="0"/>
              </a:rPr>
              <a:t>g   Saginaw Bay, the Great Lakes, USA</a:t>
            </a:r>
          </a:p>
          <a:p>
            <a:endParaRPr lang="en-US" sz="1500" b="1" dirty="0">
              <a:latin typeface="Times New Roman" panose="02020603050405020304" pitchFamily="18" charset="0"/>
              <a:cs typeface="Times New Roman" panose="02020603050405020304" pitchFamily="18" charset="0"/>
            </a:endParaRPr>
          </a:p>
          <a:p>
            <a:r>
              <a:rPr lang="en-US" sz="1500" b="1" dirty="0">
                <a:latin typeface="Times New Roman" panose="02020603050405020304" pitchFamily="18" charset="0"/>
                <a:cs typeface="Times New Roman" panose="02020603050405020304" pitchFamily="18" charset="0"/>
              </a:rPr>
              <a:t>The arrows show direction rectangular to the direction</a:t>
            </a:r>
          </a:p>
          <a:p>
            <a:r>
              <a:rPr lang="en-US" sz="1500" b="1" dirty="0">
                <a:latin typeface="Times New Roman" panose="02020603050405020304" pitchFamily="18" charset="0"/>
                <a:cs typeface="Times New Roman" panose="02020603050405020304" pitchFamily="18" charset="0"/>
              </a:rPr>
              <a:t>of the strike angles </a:t>
            </a:r>
          </a:p>
          <a:p>
            <a:r>
              <a:rPr lang="en-US" sz="1500" dirty="0">
                <a:solidFill>
                  <a:srgbClr val="000000"/>
                </a:solidFill>
                <a:latin typeface="Times New Roman" panose="02020603050405020304" pitchFamily="18" charset="0"/>
                <a:cs typeface="Times New Roman" panose="02020603050405020304" pitchFamily="18" charset="0"/>
              </a:rPr>
              <a:t>red </a:t>
            </a:r>
            <a:r>
              <a:rPr lang="en-US" sz="1500" dirty="0" err="1">
                <a:solidFill>
                  <a:srgbClr val="000000"/>
                </a:solidFill>
                <a:latin typeface="Times New Roman" panose="02020603050405020304" pitchFamily="18" charset="0"/>
                <a:cs typeface="Times New Roman" panose="02020603050405020304" pitchFamily="18" charset="0"/>
              </a:rPr>
              <a:t>colour</a:t>
            </a:r>
            <a:r>
              <a:rPr lang="en-US" sz="1500" dirty="0">
                <a:solidFill>
                  <a:srgbClr val="000000"/>
                </a:solidFill>
                <a:latin typeface="Times New Roman" panose="02020603050405020304" pitchFamily="18" charset="0"/>
                <a:cs typeface="Times New Roman" panose="02020603050405020304" pitchFamily="18" charset="0"/>
              </a:rPr>
              <a:t> means their direction to the west and</a:t>
            </a:r>
          </a:p>
          <a:p>
            <a:r>
              <a:rPr lang="en-US" sz="1500">
                <a:solidFill>
                  <a:srgbClr val="000000"/>
                </a:solidFill>
                <a:latin typeface="Times New Roman" panose="02020603050405020304" pitchFamily="18" charset="0"/>
                <a:cs typeface="Times New Roman" panose="02020603050405020304" pitchFamily="18" charset="0"/>
              </a:rPr>
              <a:t>blue </a:t>
            </a:r>
            <a:r>
              <a:rPr lang="en-US" sz="1500" dirty="0">
                <a:solidFill>
                  <a:srgbClr val="000000"/>
                </a:solidFill>
                <a:latin typeface="Times New Roman" panose="02020603050405020304" pitchFamily="18" charset="0"/>
                <a:cs typeface="Times New Roman" panose="02020603050405020304" pitchFamily="18" charset="0"/>
              </a:rPr>
              <a:t>to the east of the </a:t>
            </a:r>
            <a:r>
              <a:rPr lang="en-US" sz="1500">
                <a:solidFill>
                  <a:srgbClr val="000000"/>
                </a:solidFill>
                <a:latin typeface="Times New Roman" panose="02020603050405020304" pitchFamily="18" charset="0"/>
                <a:cs typeface="Times New Roman" panose="02020603050405020304" pitchFamily="18" charset="0"/>
              </a:rPr>
              <a:t>local meridian </a:t>
            </a:r>
            <a:endParaRPr lang="en-US" sz="1500" dirty="0">
              <a:solidFill>
                <a:srgbClr val="000000"/>
              </a:solidFill>
              <a:latin typeface="Times New Roman" panose="02020603050405020304" pitchFamily="18" charset="0"/>
              <a:cs typeface="Times New Roman" panose="02020603050405020304" pitchFamily="18" charset="0"/>
            </a:endParaRPr>
          </a:p>
          <a:p>
            <a:endParaRPr lang="cs-CZ" sz="15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93889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748" y="28600"/>
            <a:ext cx="5220072" cy="3740784"/>
          </a:xfrm>
          <a:prstGeom prst="rect">
            <a:avLst/>
          </a:prstGeom>
        </p:spPr>
      </p:pic>
      <p:pic>
        <p:nvPicPr>
          <p:cNvPr id="3" name="Obrázek 2">
            <a:extLst>
              <a:ext uri="{FF2B5EF4-FFF2-40B4-BE49-F238E27FC236}">
                <a16:creationId xmlns:a16="http://schemas.microsoft.com/office/drawing/2014/main" id="{491946CD-00C7-5900-6498-1A3B0ECF532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97660" y="3010849"/>
            <a:ext cx="5328592" cy="3818551"/>
          </a:xfrm>
          <a:prstGeom prst="rect">
            <a:avLst/>
          </a:prstGeom>
        </p:spPr>
      </p:pic>
    </p:spTree>
    <p:extLst>
      <p:ext uri="{BB962C8B-B14F-4D97-AF65-F5344CB8AC3E}">
        <p14:creationId xmlns:p14="http://schemas.microsoft.com/office/powerpoint/2010/main" val="12681387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brázek 6">
            <a:extLst>
              <a:ext uri="{FF2B5EF4-FFF2-40B4-BE49-F238E27FC236}">
                <a16:creationId xmlns:a16="http://schemas.microsoft.com/office/drawing/2014/main" id="{810FDD56-474E-A02C-98EC-E5892123210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9133" y="2924944"/>
            <a:ext cx="8765733" cy="3672408"/>
          </a:xfrm>
          <a:prstGeom prst="rect">
            <a:avLst/>
          </a:prstGeom>
        </p:spPr>
      </p:pic>
      <p:pic>
        <p:nvPicPr>
          <p:cNvPr id="4" name="Obrázek 3">
            <a:extLst>
              <a:ext uri="{FF2B5EF4-FFF2-40B4-BE49-F238E27FC236}">
                <a16:creationId xmlns:a16="http://schemas.microsoft.com/office/drawing/2014/main" id="{FD8F4230-C48A-3AE6-BC79-EE50652245DB}"/>
              </a:ext>
            </a:extLst>
          </p:cNvPr>
          <p:cNvPicPr>
            <a:picLocks noChangeAspect="1"/>
          </p:cNvPicPr>
          <p:nvPr/>
        </p:nvPicPr>
        <p:blipFill rotWithShape="1">
          <a:blip r:embed="rId4"/>
          <a:srcRect l="35037" t="26163" r="35038"/>
          <a:stretch/>
        </p:blipFill>
        <p:spPr>
          <a:xfrm>
            <a:off x="395536" y="116632"/>
            <a:ext cx="1944216" cy="2694199"/>
          </a:xfrm>
          <a:prstGeom prst="rect">
            <a:avLst/>
          </a:prstGeom>
        </p:spPr>
      </p:pic>
      <p:sp>
        <p:nvSpPr>
          <p:cNvPr id="5" name="TextovéPole 4">
            <a:extLst>
              <a:ext uri="{FF2B5EF4-FFF2-40B4-BE49-F238E27FC236}">
                <a16:creationId xmlns:a16="http://schemas.microsoft.com/office/drawing/2014/main" id="{2D77891F-F32F-98E3-9DF7-A96CE06DF92B}"/>
              </a:ext>
            </a:extLst>
          </p:cNvPr>
          <p:cNvSpPr txBox="1"/>
          <p:nvPr/>
        </p:nvSpPr>
        <p:spPr>
          <a:xfrm>
            <a:off x="4716016" y="404664"/>
            <a:ext cx="3708323" cy="1508105"/>
          </a:xfrm>
          <a:prstGeom prst="rect">
            <a:avLst/>
          </a:prstGeom>
          <a:noFill/>
        </p:spPr>
        <p:txBody>
          <a:bodyPr wrap="none" rtlCol="0">
            <a:spAutoFit/>
          </a:bodyPr>
          <a:lstStyle/>
          <a:p>
            <a:r>
              <a:rPr lang="en-US" sz="3200" b="1" dirty="0" err="1">
                <a:latin typeface="Times New Roman" panose="02020603050405020304" pitchFamily="18" charset="0"/>
                <a:cs typeface="Times New Roman" panose="02020603050405020304" pitchFamily="18" charset="0"/>
              </a:rPr>
              <a:t>Velk</a:t>
            </a:r>
            <a:r>
              <a:rPr lang="cs-CZ" sz="3200" b="1" dirty="0">
                <a:latin typeface="Times New Roman" panose="02020603050405020304" pitchFamily="18" charset="0"/>
                <a:cs typeface="Times New Roman" panose="02020603050405020304" pitchFamily="18" charset="0"/>
              </a:rPr>
              <a:t>ý kaňon</a:t>
            </a:r>
          </a:p>
          <a:p>
            <a:r>
              <a:rPr lang="cs-CZ" sz="2000" dirty="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USA, </a:t>
            </a:r>
            <a:r>
              <a:rPr lang="en-US" sz="2000" dirty="0" err="1">
                <a:latin typeface="Times New Roman" panose="02020603050405020304" pitchFamily="18" charset="0"/>
                <a:cs typeface="Times New Roman" panose="02020603050405020304" pitchFamily="18" charset="0"/>
              </a:rPr>
              <a:t>st</a:t>
            </a:r>
            <a:r>
              <a:rPr lang="cs-CZ" sz="2000" dirty="0">
                <a:latin typeface="Times New Roman" panose="02020603050405020304" pitchFamily="18" charset="0"/>
                <a:cs typeface="Times New Roman" panose="02020603050405020304" pitchFamily="18" charset="0"/>
              </a:rPr>
              <a:t>á</a:t>
            </a:r>
            <a:r>
              <a:rPr lang="en-US" sz="2000" dirty="0">
                <a:latin typeface="Times New Roman" panose="02020603050405020304" pitchFamily="18" charset="0"/>
                <a:cs typeface="Times New Roman" panose="02020603050405020304" pitchFamily="18" charset="0"/>
              </a:rPr>
              <a:t>t Arizona, </a:t>
            </a:r>
            <a:r>
              <a:rPr lang="cs-CZ" sz="2000" dirty="0">
                <a:latin typeface="Times New Roman" panose="02020603050405020304" pitchFamily="18" charset="0"/>
                <a:cs typeface="Times New Roman" panose="02020603050405020304" pitchFamily="18" charset="0"/>
              </a:rPr>
              <a:t>ř</a:t>
            </a:r>
            <a:r>
              <a:rPr lang="en-US" sz="2000" dirty="0">
                <a:latin typeface="Times New Roman" panose="02020603050405020304" pitchFamily="18" charset="0"/>
                <a:cs typeface="Times New Roman" panose="02020603050405020304" pitchFamily="18" charset="0"/>
              </a:rPr>
              <a:t>eka Colorado</a:t>
            </a:r>
          </a:p>
          <a:p>
            <a:r>
              <a:rPr lang="cs-CZ"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hloubka</a:t>
            </a:r>
            <a:r>
              <a:rPr lang="en-US" sz="2000" dirty="0">
                <a:latin typeface="Times New Roman" panose="02020603050405020304" pitchFamily="18" charset="0"/>
                <a:cs typeface="Times New Roman" panose="02020603050405020304" pitchFamily="18" charset="0"/>
              </a:rPr>
              <a:t>  max 1.6 km</a:t>
            </a:r>
          </a:p>
          <a:p>
            <a:r>
              <a:rPr lang="cs-CZ" sz="2000" dirty="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d</a:t>
            </a:r>
            <a:r>
              <a:rPr lang="cs-CZ" sz="2000" dirty="0">
                <a:latin typeface="Times New Roman" panose="02020603050405020304" pitchFamily="18" charset="0"/>
                <a:cs typeface="Times New Roman" panose="02020603050405020304" pitchFamily="18" charset="0"/>
              </a:rPr>
              <a:t>é</a:t>
            </a:r>
            <a:r>
              <a:rPr lang="en-US" sz="2000" dirty="0" err="1">
                <a:latin typeface="Times New Roman" panose="02020603050405020304" pitchFamily="18" charset="0"/>
                <a:cs typeface="Times New Roman" panose="02020603050405020304" pitchFamily="18" charset="0"/>
              </a:rPr>
              <a:t>lka</a:t>
            </a:r>
            <a:r>
              <a:rPr lang="en-US" sz="2000" dirty="0">
                <a:latin typeface="Times New Roman" panose="02020603050405020304" pitchFamily="18" charset="0"/>
                <a:cs typeface="Times New Roman" panose="02020603050405020304" pitchFamily="18" charset="0"/>
              </a:rPr>
              <a:t>             450 km</a:t>
            </a:r>
            <a:endParaRPr lang="cs-CZ"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902506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4761FFBF-B842-4717-BEC4-68D96A3E977E}"/>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0" y="3503808"/>
            <a:ext cx="9145016" cy="3188940"/>
          </a:xfrm>
          <a:prstGeom prst="rect">
            <a:avLst/>
          </a:prstGeom>
        </p:spPr>
      </p:pic>
      <p:pic>
        <p:nvPicPr>
          <p:cNvPr id="4" name="Obrázek 3">
            <a:extLst>
              <a:ext uri="{FF2B5EF4-FFF2-40B4-BE49-F238E27FC236}">
                <a16:creationId xmlns:a16="http://schemas.microsoft.com/office/drawing/2014/main" id="{32DC9FAA-08A0-5B6C-39DE-58B856E2A6CD}"/>
              </a:ext>
            </a:extLst>
          </p:cNvPr>
          <p:cNvPicPr>
            <a:picLocks noChangeAspect="1"/>
          </p:cNvPicPr>
          <p:nvPr/>
        </p:nvPicPr>
        <p:blipFill rotWithShape="1">
          <a:blip r:embed="rId3"/>
          <a:srcRect l="26375" t="47064" r="2750" b="4493"/>
          <a:stretch/>
        </p:blipFill>
        <p:spPr>
          <a:xfrm>
            <a:off x="2195736" y="1103186"/>
            <a:ext cx="6480720" cy="2376264"/>
          </a:xfrm>
          <a:prstGeom prst="rect">
            <a:avLst/>
          </a:prstGeom>
        </p:spPr>
      </p:pic>
      <p:pic>
        <p:nvPicPr>
          <p:cNvPr id="3" name="Obrázek 48">
            <a:extLst>
              <a:ext uri="{FF2B5EF4-FFF2-40B4-BE49-F238E27FC236}">
                <a16:creationId xmlns:a16="http://schemas.microsoft.com/office/drawing/2014/main" id="{8D7D707A-6FF5-A9DC-FB3D-29AF8EE55990}"/>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03856" y="0"/>
            <a:ext cx="2978616" cy="1332589"/>
          </a:xfrm>
          <a:prstGeom prst="rect">
            <a:avLst/>
          </a:prstGeom>
          <a:noFill/>
          <a:extLst>
            <a:ext uri="{909E8E84-426E-40DD-AFC4-6F175D3DCCD1}">
              <a14:hiddenFill xmlns:a14="http://schemas.microsoft.com/office/drawing/2010/main">
                <a:solidFill>
                  <a:srgbClr val="FFFFFF"/>
                </a:solidFill>
              </a14:hiddenFill>
            </a:ext>
          </a:extLst>
        </p:spPr>
      </p:pic>
      <p:sp>
        <p:nvSpPr>
          <p:cNvPr id="5" name="TextovéPole 4">
            <a:extLst>
              <a:ext uri="{FF2B5EF4-FFF2-40B4-BE49-F238E27FC236}">
                <a16:creationId xmlns:a16="http://schemas.microsoft.com/office/drawing/2014/main" id="{C56D309B-EFB7-C44D-109E-02818AEB820C}"/>
              </a:ext>
            </a:extLst>
          </p:cNvPr>
          <p:cNvSpPr txBox="1"/>
          <p:nvPr/>
        </p:nvSpPr>
        <p:spPr>
          <a:xfrm>
            <a:off x="6679768" y="459878"/>
            <a:ext cx="2448427" cy="369332"/>
          </a:xfrm>
          <a:prstGeom prst="rect">
            <a:avLst/>
          </a:prstGeom>
          <a:noFill/>
        </p:spPr>
        <p:txBody>
          <a:bodyPr wrap="none" rtlCol="0">
            <a:spAutoFit/>
          </a:bodyPr>
          <a:lstStyle/>
          <a:p>
            <a:r>
              <a:rPr lang="cs-CZ" b="1" dirty="0">
                <a:latin typeface="Times New Roman" panose="02020603050405020304" pitchFamily="18" charset="0"/>
                <a:cs typeface="Times New Roman" panose="02020603050405020304" pitchFamily="18" charset="0"/>
              </a:rPr>
              <a:t>Mars, </a:t>
            </a:r>
            <a:r>
              <a:rPr lang="cs-CZ" b="1" dirty="0" err="1">
                <a:latin typeface="Times New Roman" panose="02020603050405020304" pitchFamily="18" charset="0"/>
                <a:cs typeface="Times New Roman" panose="02020603050405020304" pitchFamily="18" charset="0"/>
              </a:rPr>
              <a:t>Valles</a:t>
            </a:r>
            <a:r>
              <a:rPr lang="cs-CZ" b="1" dirty="0">
                <a:latin typeface="Times New Roman" panose="02020603050405020304" pitchFamily="18" charset="0"/>
                <a:cs typeface="Times New Roman" panose="02020603050405020304" pitchFamily="18" charset="0"/>
              </a:rPr>
              <a:t> </a:t>
            </a:r>
            <a:r>
              <a:rPr lang="cs-CZ" b="1" dirty="0" err="1">
                <a:latin typeface="Times New Roman" panose="02020603050405020304" pitchFamily="18" charset="0"/>
                <a:cs typeface="Times New Roman" panose="02020603050405020304" pitchFamily="18" charset="0"/>
              </a:rPr>
              <a:t>Marineris</a:t>
            </a:r>
            <a:endParaRPr lang="cs-CZ" b="1" dirty="0">
              <a:latin typeface="Times New Roman" panose="02020603050405020304" pitchFamily="18" charset="0"/>
              <a:cs typeface="Times New Roman" panose="02020603050405020304" pitchFamily="18" charset="0"/>
            </a:endParaRPr>
          </a:p>
        </p:txBody>
      </p:sp>
      <p:cxnSp>
        <p:nvCxnSpPr>
          <p:cNvPr id="8" name="Přímá spojnice se šipkou 7">
            <a:extLst>
              <a:ext uri="{FF2B5EF4-FFF2-40B4-BE49-F238E27FC236}">
                <a16:creationId xmlns:a16="http://schemas.microsoft.com/office/drawing/2014/main" id="{A8AE4081-6ECD-EE0C-D4D4-77F1855BE6AF}"/>
              </a:ext>
            </a:extLst>
          </p:cNvPr>
          <p:cNvCxnSpPr>
            <a:cxnSpLocks/>
          </p:cNvCxnSpPr>
          <p:nvPr/>
        </p:nvCxnSpPr>
        <p:spPr>
          <a:xfrm flipH="1" flipV="1">
            <a:off x="4644008" y="879096"/>
            <a:ext cx="88396" cy="1316448"/>
          </a:xfrm>
          <a:prstGeom prst="straightConnector1">
            <a:avLst/>
          </a:prstGeom>
          <a:ln w="28575">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ovéPole 8">
            <a:extLst>
              <a:ext uri="{FF2B5EF4-FFF2-40B4-BE49-F238E27FC236}">
                <a16:creationId xmlns:a16="http://schemas.microsoft.com/office/drawing/2014/main" id="{0FB6337B-F245-2B5F-1C00-ED0C8807BE5C}"/>
              </a:ext>
            </a:extLst>
          </p:cNvPr>
          <p:cNvSpPr txBox="1"/>
          <p:nvPr/>
        </p:nvSpPr>
        <p:spPr>
          <a:xfrm>
            <a:off x="1619672" y="2060848"/>
            <a:ext cx="184731" cy="369332"/>
          </a:xfrm>
          <a:prstGeom prst="rect">
            <a:avLst/>
          </a:prstGeom>
          <a:noFill/>
        </p:spPr>
        <p:txBody>
          <a:bodyPr wrap="none" rtlCol="0">
            <a:spAutoFit/>
          </a:bodyPr>
          <a:lstStyle/>
          <a:p>
            <a:endParaRPr lang="cs-CZ" dirty="0"/>
          </a:p>
        </p:txBody>
      </p:sp>
      <p:graphicFrame>
        <p:nvGraphicFramePr>
          <p:cNvPr id="10" name="Tabulka 9">
            <a:extLst>
              <a:ext uri="{FF2B5EF4-FFF2-40B4-BE49-F238E27FC236}">
                <a16:creationId xmlns:a16="http://schemas.microsoft.com/office/drawing/2014/main" id="{C3AABB65-5F21-E54B-3E82-F4A80A3D5D07}"/>
              </a:ext>
            </a:extLst>
          </p:cNvPr>
          <p:cNvGraphicFramePr>
            <a:graphicFrameLocks noGrp="1"/>
          </p:cNvGraphicFramePr>
          <p:nvPr>
            <p:extLst>
              <p:ext uri="{D42A27DB-BD31-4B8C-83A1-F6EECF244321}">
                <p14:modId xmlns:p14="http://schemas.microsoft.com/office/powerpoint/2010/main" val="3078819161"/>
              </p:ext>
            </p:extLst>
          </p:nvPr>
        </p:nvGraphicFramePr>
        <p:xfrm>
          <a:off x="179512" y="-13544"/>
          <a:ext cx="6304590" cy="2011680"/>
        </p:xfrm>
        <a:graphic>
          <a:graphicData uri="http://schemas.openxmlformats.org/drawingml/2006/table">
            <a:tbl>
              <a:tblPr/>
              <a:tblGrid>
                <a:gridCol w="1800200">
                  <a:extLst>
                    <a:ext uri="{9D8B030D-6E8A-4147-A177-3AD203B41FA5}">
                      <a16:colId xmlns:a16="http://schemas.microsoft.com/office/drawing/2014/main" val="1466715854"/>
                    </a:ext>
                  </a:extLst>
                </a:gridCol>
                <a:gridCol w="4504390">
                  <a:extLst>
                    <a:ext uri="{9D8B030D-6E8A-4147-A177-3AD203B41FA5}">
                      <a16:colId xmlns:a16="http://schemas.microsoft.com/office/drawing/2014/main" val="3214729625"/>
                    </a:ext>
                  </a:extLst>
                </a:gridCol>
              </a:tblGrid>
              <a:tr h="346200">
                <a:tc>
                  <a:txBody>
                    <a:bodyPr/>
                    <a:lstStyle/>
                    <a:p>
                      <a:pPr algn="l"/>
                      <a:r>
                        <a:rPr lang="cs-CZ" dirty="0">
                          <a:effectLst/>
                        </a:rPr>
                        <a:t>Poloha  </a:t>
                      </a:r>
                    </a:p>
                  </a:txBody>
                  <a:tcPr anchor="ctr">
                    <a:lnL>
                      <a:noFill/>
                    </a:lnL>
                    <a:lnR>
                      <a:noFill/>
                    </a:lnR>
                    <a:lnT>
                      <a:noFill/>
                    </a:lnT>
                    <a:lnB>
                      <a:noFill/>
                    </a:lnB>
                    <a:noFill/>
                  </a:tcPr>
                </a:tc>
                <a:tc>
                  <a:txBody>
                    <a:bodyPr/>
                    <a:lstStyle/>
                    <a:p>
                      <a:r>
                        <a:rPr lang="cs-CZ" dirty="0"/>
                        <a:t>  301°E, 14°S</a:t>
                      </a:r>
                    </a:p>
                  </a:txBody>
                  <a:tcPr anchor="ctr">
                    <a:lnL>
                      <a:noFill/>
                    </a:lnL>
                    <a:lnR>
                      <a:noFill/>
                    </a:lnR>
                    <a:lnT>
                      <a:noFill/>
                    </a:lnT>
                    <a:lnB>
                      <a:noFill/>
                    </a:lnB>
                    <a:noFill/>
                  </a:tcPr>
                </a:tc>
                <a:extLst>
                  <a:ext uri="{0D108BD9-81ED-4DB2-BD59-A6C34878D82A}">
                    <a16:rowId xmlns:a16="http://schemas.microsoft.com/office/drawing/2014/main" val="1272683632"/>
                  </a:ext>
                </a:extLst>
              </a:tr>
              <a:tr h="278068">
                <a:tc>
                  <a:txBody>
                    <a:bodyPr/>
                    <a:lstStyle/>
                    <a:p>
                      <a:pPr algn="l"/>
                      <a:r>
                        <a:rPr lang="cs-CZ" dirty="0">
                          <a:effectLst/>
                        </a:rPr>
                        <a:t>Max. hloubka</a:t>
                      </a:r>
                      <a:r>
                        <a:rPr lang="en-US" dirty="0">
                          <a:effectLst/>
                        </a:rPr>
                        <a:t>,</a:t>
                      </a:r>
                      <a:r>
                        <a:rPr lang="cs-CZ" dirty="0">
                          <a:effectLst/>
                        </a:rPr>
                        <a:t>šířka</a:t>
                      </a:r>
                    </a:p>
                    <a:p>
                      <a:pPr algn="l"/>
                      <a:r>
                        <a:rPr lang="cs-CZ" dirty="0">
                          <a:effectLst/>
                        </a:rPr>
                        <a:t>délka  3 800 km</a:t>
                      </a:r>
                    </a:p>
                  </a:txBody>
                  <a:tcPr anchor="ctr">
                    <a:lnL>
                      <a:noFill/>
                    </a:lnL>
                    <a:lnR>
                      <a:noFill/>
                    </a:lnR>
                    <a:lnT>
                      <a:noFill/>
                    </a:lnT>
                    <a:lnB>
                      <a:noFill/>
                    </a:lnB>
                    <a:noFill/>
                  </a:tcPr>
                </a:tc>
                <a:tc>
                  <a:txBody>
                    <a:bodyPr/>
                    <a:lstStyle/>
                    <a:p>
                      <a:r>
                        <a:rPr lang="cs-CZ" dirty="0"/>
                        <a:t> 10 km, 500 km</a:t>
                      </a:r>
                    </a:p>
                  </a:txBody>
                  <a:tcPr anchor="ctr">
                    <a:lnL>
                      <a:noFill/>
                    </a:lnL>
                    <a:lnR>
                      <a:noFill/>
                    </a:lnR>
                    <a:lnT>
                      <a:noFill/>
                    </a:lnT>
                    <a:lnB>
                      <a:noFill/>
                    </a:lnB>
                    <a:noFill/>
                  </a:tcPr>
                </a:tc>
                <a:extLst>
                  <a:ext uri="{0D108BD9-81ED-4DB2-BD59-A6C34878D82A}">
                    <a16:rowId xmlns:a16="http://schemas.microsoft.com/office/drawing/2014/main" val="3493105809"/>
                  </a:ext>
                </a:extLst>
              </a:tr>
              <a:tr h="284022">
                <a:tc>
                  <a:txBody>
                    <a:bodyPr/>
                    <a:lstStyle/>
                    <a:p>
                      <a:pPr algn="l"/>
                      <a:endParaRPr lang="cs-CZ" dirty="0">
                        <a:effectLst/>
                      </a:endParaRPr>
                    </a:p>
                  </a:txBody>
                  <a:tcPr anchor="ctr">
                    <a:lnL>
                      <a:noFill/>
                    </a:lnL>
                    <a:lnR>
                      <a:noFill/>
                    </a:lnR>
                    <a:lnT>
                      <a:noFill/>
                    </a:lnT>
                    <a:lnB>
                      <a:noFill/>
                    </a:lnB>
                    <a:noFill/>
                  </a:tcPr>
                </a:tc>
                <a:tc>
                  <a:txBody>
                    <a:bodyPr/>
                    <a:lstStyle/>
                    <a:p>
                      <a:endParaRPr lang="cs-CZ" dirty="0"/>
                    </a:p>
                  </a:txBody>
                  <a:tcPr anchor="ctr">
                    <a:lnL>
                      <a:noFill/>
                    </a:lnL>
                    <a:lnR>
                      <a:noFill/>
                    </a:lnR>
                    <a:lnT>
                      <a:noFill/>
                    </a:lnT>
                    <a:lnB>
                      <a:noFill/>
                    </a:lnB>
                    <a:noFill/>
                  </a:tcPr>
                </a:tc>
                <a:extLst>
                  <a:ext uri="{0D108BD9-81ED-4DB2-BD59-A6C34878D82A}">
                    <a16:rowId xmlns:a16="http://schemas.microsoft.com/office/drawing/2014/main" val="164532530"/>
                  </a:ext>
                </a:extLst>
              </a:tr>
              <a:tr h="284022">
                <a:tc>
                  <a:txBody>
                    <a:bodyPr/>
                    <a:lstStyle/>
                    <a:p>
                      <a:pPr algn="l"/>
                      <a:endParaRPr lang="cs-CZ" dirty="0">
                        <a:effectLst/>
                      </a:endParaRPr>
                    </a:p>
                  </a:txBody>
                  <a:tcPr anchor="ctr">
                    <a:lnL>
                      <a:noFill/>
                    </a:lnL>
                    <a:lnR>
                      <a:noFill/>
                    </a:lnR>
                    <a:lnT>
                      <a:noFill/>
                    </a:lnT>
                    <a:lnB>
                      <a:noFill/>
                    </a:lnB>
                    <a:noFill/>
                  </a:tcPr>
                </a:tc>
                <a:tc>
                  <a:txBody>
                    <a:bodyPr/>
                    <a:lstStyle/>
                    <a:p>
                      <a:endParaRPr lang="cs-CZ" dirty="0"/>
                    </a:p>
                  </a:txBody>
                  <a:tcPr anchor="ctr">
                    <a:lnL>
                      <a:noFill/>
                    </a:lnL>
                    <a:lnR>
                      <a:noFill/>
                    </a:lnR>
                    <a:lnT>
                      <a:noFill/>
                    </a:lnT>
                    <a:lnB>
                      <a:noFill/>
                    </a:lnB>
                    <a:noFill/>
                  </a:tcPr>
                </a:tc>
                <a:extLst>
                  <a:ext uri="{0D108BD9-81ED-4DB2-BD59-A6C34878D82A}">
                    <a16:rowId xmlns:a16="http://schemas.microsoft.com/office/drawing/2014/main" val="1775333270"/>
                  </a:ext>
                </a:extLst>
              </a:tr>
            </a:tbl>
          </a:graphicData>
        </a:graphic>
      </p:graphicFrame>
    </p:spTree>
    <p:extLst>
      <p:ext uri="{BB962C8B-B14F-4D97-AF65-F5344CB8AC3E}">
        <p14:creationId xmlns:p14="http://schemas.microsoft.com/office/powerpoint/2010/main" val="33154144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3">
            <a:extLst>
              <a:ext uri="{FF2B5EF4-FFF2-40B4-BE49-F238E27FC236}">
                <a16:creationId xmlns:a16="http://schemas.microsoft.com/office/drawing/2014/main" id="{B31370E9-A721-0CA4-A6CB-144FC16A793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61068" y="262713"/>
            <a:ext cx="4811424" cy="3312368"/>
          </a:xfrm>
          <a:prstGeom prst="rect">
            <a:avLst/>
          </a:prstGeom>
        </p:spPr>
      </p:pic>
      <p:pic>
        <p:nvPicPr>
          <p:cNvPr id="4" name="Obrázek 7">
            <a:extLst>
              <a:ext uri="{FF2B5EF4-FFF2-40B4-BE49-F238E27FC236}">
                <a16:creationId xmlns:a16="http://schemas.microsoft.com/office/drawing/2014/main" id="{BC718B6D-9D95-38F7-938F-FC8AA1069A0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744" y="3575081"/>
            <a:ext cx="4636976" cy="3191624"/>
          </a:xfrm>
          <a:prstGeom prst="rect">
            <a:avLst/>
          </a:prstGeom>
        </p:spPr>
      </p:pic>
      <p:pic>
        <p:nvPicPr>
          <p:cNvPr id="7" name="Picture 6">
            <a:extLst>
              <a:ext uri="{FF2B5EF4-FFF2-40B4-BE49-F238E27FC236}">
                <a16:creationId xmlns:a16="http://schemas.microsoft.com/office/drawing/2014/main" id="{D27D9C45-6047-9D8A-7DF5-AF22BF9E2CE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454" y="404665"/>
            <a:ext cx="4399036" cy="3028464"/>
          </a:xfrm>
          <a:prstGeom prst="rect">
            <a:avLst/>
          </a:prstGeom>
        </p:spPr>
      </p:pic>
      <p:sp>
        <p:nvSpPr>
          <p:cNvPr id="3" name="TextBox 2">
            <a:extLst>
              <a:ext uri="{FF2B5EF4-FFF2-40B4-BE49-F238E27FC236}">
                <a16:creationId xmlns:a16="http://schemas.microsoft.com/office/drawing/2014/main" id="{016E4691-C06B-1C55-CA31-33DC4756289D}"/>
              </a:ext>
            </a:extLst>
          </p:cNvPr>
          <p:cNvSpPr txBox="1"/>
          <p:nvPr/>
        </p:nvSpPr>
        <p:spPr>
          <a:xfrm>
            <a:off x="2267744" y="824975"/>
            <a:ext cx="1366080" cy="707886"/>
          </a:xfrm>
          <a:prstGeom prst="rect">
            <a:avLst/>
          </a:prstGeom>
          <a:noFill/>
        </p:spPr>
        <p:txBody>
          <a:bodyPr wrap="non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Big Island </a:t>
            </a:r>
            <a:br>
              <a:rPr lang="en-US" sz="2000" b="1" dirty="0">
                <a:solidFill>
                  <a:schemeClr val="bg1"/>
                </a:solidFill>
                <a:latin typeface="Times New Roman" panose="02020603050405020304" pitchFamily="18" charset="0"/>
                <a:cs typeface="Times New Roman" panose="02020603050405020304" pitchFamily="18" charset="0"/>
              </a:rPr>
            </a:br>
            <a:r>
              <a:rPr lang="en-US" sz="2000" b="1" dirty="0">
                <a:solidFill>
                  <a:schemeClr val="bg1"/>
                </a:solidFill>
                <a:latin typeface="Times New Roman" panose="02020603050405020304" pitchFamily="18" charset="0"/>
                <a:cs typeface="Times New Roman" panose="02020603050405020304" pitchFamily="18" charset="0"/>
              </a:rPr>
              <a:t>Hawaii</a:t>
            </a:r>
            <a:endParaRPr lang="cs-CZ" sz="2000" b="1" dirty="0">
              <a:solidFill>
                <a:schemeClr val="bg1"/>
              </a:solidFill>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A3D86A44-68FC-D1B3-C69C-F4EFA5E1650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716016" y="3663014"/>
            <a:ext cx="4032448" cy="3113287"/>
          </a:xfrm>
          <a:prstGeom prst="rect">
            <a:avLst/>
          </a:prstGeom>
        </p:spPr>
      </p:pic>
    </p:spTree>
    <p:extLst>
      <p:ext uri="{BB962C8B-B14F-4D97-AF65-F5344CB8AC3E}">
        <p14:creationId xmlns:p14="http://schemas.microsoft.com/office/powerpoint/2010/main" val="30731874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78415" y="3524665"/>
            <a:ext cx="4148366" cy="3175141"/>
          </a:xfrm>
          <a:prstGeom prst="rect">
            <a:avLst/>
          </a:prstGeom>
        </p:spPr>
      </p:pic>
      <p:sp>
        <p:nvSpPr>
          <p:cNvPr id="4" name="TextovéPole 3"/>
          <p:cNvSpPr txBox="1"/>
          <p:nvPr/>
        </p:nvSpPr>
        <p:spPr>
          <a:xfrm>
            <a:off x="320311" y="6545918"/>
            <a:ext cx="3459601" cy="307777"/>
          </a:xfrm>
          <a:prstGeom prst="rect">
            <a:avLst/>
          </a:prstGeom>
          <a:noFill/>
        </p:spPr>
        <p:txBody>
          <a:bodyPr wrap="none" rtlCol="0">
            <a:spAutoFit/>
          </a:bodyPr>
          <a:lstStyle/>
          <a:p>
            <a:r>
              <a:rPr lang="en-US" sz="1400" dirty="0">
                <a:latin typeface="Times New Roman" panose="02020603050405020304" pitchFamily="18" charset="0"/>
                <a:cs typeface="Times New Roman" panose="02020603050405020304" pitchFamily="18" charset="0"/>
              </a:rPr>
              <a:t>locations of cenote (dots) versus strike angles</a:t>
            </a:r>
            <a:endParaRPr lang="cs-CZ" dirty="0">
              <a:latin typeface="Times New Roman" panose="02020603050405020304" pitchFamily="18" charset="0"/>
              <a:cs typeface="Times New Roman" panose="02020603050405020304" pitchFamily="18" charset="0"/>
            </a:endParaRPr>
          </a:p>
        </p:txBody>
      </p:sp>
      <p:sp>
        <p:nvSpPr>
          <p:cNvPr id="3" name="TextovéPole 2">
            <a:extLst>
              <a:ext uri="{FF2B5EF4-FFF2-40B4-BE49-F238E27FC236}">
                <a16:creationId xmlns:a16="http://schemas.microsoft.com/office/drawing/2014/main" id="{66D3E23F-558B-45AA-9219-164B51779AD0}"/>
              </a:ext>
            </a:extLst>
          </p:cNvPr>
          <p:cNvSpPr txBox="1"/>
          <p:nvPr/>
        </p:nvSpPr>
        <p:spPr>
          <a:xfrm>
            <a:off x="3779912" y="16641"/>
            <a:ext cx="2232248" cy="400110"/>
          </a:xfrm>
          <a:prstGeom prst="rect">
            <a:avLst/>
          </a:prstGeom>
          <a:noFill/>
        </p:spPr>
        <p:txBody>
          <a:bodyPr wrap="square" rtlCol="0">
            <a:spAutoFit/>
          </a:bodyPr>
          <a:lstStyle/>
          <a:p>
            <a:r>
              <a:rPr lang="en-US" sz="2000" dirty="0">
                <a:latin typeface="Times New Roman" panose="02020603050405020304" pitchFamily="18" charset="0"/>
                <a:cs typeface="Times New Roman" panose="02020603050405020304" pitchFamily="18" charset="0"/>
              </a:rPr>
              <a:t>Chicxulub</a:t>
            </a:r>
          </a:p>
        </p:txBody>
      </p:sp>
      <p:pic>
        <p:nvPicPr>
          <p:cNvPr id="7" name="Obrázek 3">
            <a:extLst>
              <a:ext uri="{FF2B5EF4-FFF2-40B4-BE49-F238E27FC236}">
                <a16:creationId xmlns:a16="http://schemas.microsoft.com/office/drawing/2014/main" id="{3E3D6B1F-E383-4533-745B-10D18CAFBC7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4163"/>
          <a:stretch/>
        </p:blipFill>
        <p:spPr bwMode="auto">
          <a:xfrm>
            <a:off x="207645" y="142479"/>
            <a:ext cx="3572267" cy="305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Obrázek 5">
            <a:extLst>
              <a:ext uri="{FF2B5EF4-FFF2-40B4-BE49-F238E27FC236}">
                <a16:creationId xmlns:a16="http://schemas.microsoft.com/office/drawing/2014/main" id="{C63AC925-2BAE-CFE1-A860-BE46D93D5481}"/>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8429"/>
          <a:stretch/>
        </p:blipFill>
        <p:spPr bwMode="auto">
          <a:xfrm>
            <a:off x="4702922" y="471506"/>
            <a:ext cx="3939139" cy="29334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Obrázek 8">
            <a:extLst>
              <a:ext uri="{FF2B5EF4-FFF2-40B4-BE49-F238E27FC236}">
                <a16:creationId xmlns:a16="http://schemas.microsoft.com/office/drawing/2014/main" id="{08D294F7-C27B-09F1-5F0A-2AB60D3B46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97023" y="3204886"/>
            <a:ext cx="3459601" cy="3657678"/>
          </a:xfrm>
          <a:prstGeom prst="rect">
            <a:avLst/>
          </a:prstGeom>
        </p:spPr>
      </p:pic>
    </p:spTree>
    <p:extLst>
      <p:ext uri="{BB962C8B-B14F-4D97-AF65-F5344CB8AC3E}">
        <p14:creationId xmlns:p14="http://schemas.microsoft.com/office/powerpoint/2010/main" val="11003175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Obrázek 7">
            <a:extLst>
              <a:ext uri="{FF2B5EF4-FFF2-40B4-BE49-F238E27FC236}">
                <a16:creationId xmlns:a16="http://schemas.microsoft.com/office/drawing/2014/main" id="{A2C5AD32-AEAD-6831-54A5-ADB92D457BD6}"/>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6262"/>
          <a:stretch/>
        </p:blipFill>
        <p:spPr>
          <a:xfrm>
            <a:off x="107504" y="573250"/>
            <a:ext cx="6738999" cy="5254009"/>
          </a:xfrm>
          <a:prstGeom prst="rect">
            <a:avLst/>
          </a:prstGeom>
        </p:spPr>
      </p:pic>
      <p:sp>
        <p:nvSpPr>
          <p:cNvPr id="9" name="TextovéPole 8">
            <a:extLst>
              <a:ext uri="{FF2B5EF4-FFF2-40B4-BE49-F238E27FC236}">
                <a16:creationId xmlns:a16="http://schemas.microsoft.com/office/drawing/2014/main" id="{F8EDC9DD-A4AC-F434-C1DE-645E08F474EB}"/>
              </a:ext>
            </a:extLst>
          </p:cNvPr>
          <p:cNvSpPr txBox="1"/>
          <p:nvPr/>
        </p:nvSpPr>
        <p:spPr>
          <a:xfrm>
            <a:off x="2555776" y="5932203"/>
            <a:ext cx="8857313" cy="338554"/>
          </a:xfrm>
          <a:prstGeom prst="rect">
            <a:avLst/>
          </a:prstGeom>
          <a:noFill/>
        </p:spPr>
        <p:txBody>
          <a:bodyPr wrap="square" rtlCol="0">
            <a:spAutoFit/>
          </a:bodyPr>
          <a:lstStyle/>
          <a:p>
            <a:r>
              <a:rPr lang="en-US" sz="1600" dirty="0">
                <a:solidFill>
                  <a:schemeClr val="bg1"/>
                </a:solidFill>
                <a:highlight>
                  <a:srgbClr val="000080"/>
                </a:highlight>
                <a:latin typeface="Times New Roman" panose="02020603050405020304" pitchFamily="18" charset="0"/>
                <a:cs typeface="Times New Roman" panose="02020603050405020304" pitchFamily="18" charset="0"/>
              </a:rPr>
              <a:t>Strike angles [deg], </a:t>
            </a:r>
            <a:r>
              <a:rPr lang="en-US" sz="1600" i="1" dirty="0">
                <a:solidFill>
                  <a:schemeClr val="bg1"/>
                </a:solidFill>
                <a:highlight>
                  <a:srgbClr val="000080"/>
                </a:highlight>
                <a:latin typeface="Times New Roman" panose="02020603050405020304" pitchFamily="18" charset="0"/>
                <a:cs typeface="Times New Roman" panose="02020603050405020304" pitchFamily="18" charset="0"/>
              </a:rPr>
              <a:t>I</a:t>
            </a:r>
            <a:r>
              <a:rPr lang="en-US" sz="1600" dirty="0">
                <a:solidFill>
                  <a:schemeClr val="bg1"/>
                </a:solidFill>
                <a:highlight>
                  <a:srgbClr val="000080"/>
                </a:highlight>
                <a:latin typeface="Times New Roman" panose="02020603050405020304" pitchFamily="18" charset="0"/>
                <a:cs typeface="Times New Roman" panose="02020603050405020304" pitchFamily="18" charset="0"/>
              </a:rPr>
              <a:t>&lt;0.9, with </a:t>
            </a:r>
            <a:r>
              <a:rPr lang="en-US" sz="1600" i="1" dirty="0" err="1">
                <a:solidFill>
                  <a:schemeClr val="bg1"/>
                </a:solidFill>
                <a:highlight>
                  <a:srgbClr val="000080"/>
                </a:highlight>
                <a:latin typeface="Times New Roman" panose="02020603050405020304" pitchFamily="18" charset="0"/>
                <a:cs typeface="Times New Roman" panose="02020603050405020304" pitchFamily="18" charset="0"/>
              </a:rPr>
              <a:t>T</a:t>
            </a:r>
            <a:r>
              <a:rPr lang="en-US" sz="1100" i="1" dirty="0" err="1">
                <a:solidFill>
                  <a:schemeClr val="bg1"/>
                </a:solidFill>
                <a:highlight>
                  <a:srgbClr val="000080"/>
                </a:highlight>
                <a:latin typeface="Times New Roman" panose="02020603050405020304" pitchFamily="18" charset="0"/>
                <a:cs typeface="Times New Roman" panose="02020603050405020304" pitchFamily="18" charset="0"/>
              </a:rPr>
              <a:t>zz</a:t>
            </a:r>
            <a:r>
              <a:rPr lang="en-US" sz="1600" i="1" dirty="0">
                <a:solidFill>
                  <a:schemeClr val="bg1"/>
                </a:solidFill>
                <a:highlight>
                  <a:srgbClr val="000080"/>
                </a:highlight>
                <a:latin typeface="Times New Roman" panose="02020603050405020304" pitchFamily="18" charset="0"/>
                <a:cs typeface="Times New Roman" panose="02020603050405020304" pitchFamily="18" charset="0"/>
              </a:rPr>
              <a:t> </a:t>
            </a:r>
            <a:r>
              <a:rPr lang="en-US" sz="1600" dirty="0">
                <a:solidFill>
                  <a:schemeClr val="bg1"/>
                </a:solidFill>
                <a:highlight>
                  <a:srgbClr val="000080"/>
                </a:highlight>
                <a:latin typeface="Times New Roman" panose="02020603050405020304" pitchFamily="18" charset="0"/>
                <a:cs typeface="Times New Roman" panose="02020603050405020304" pitchFamily="18" charset="0"/>
              </a:rPr>
              <a:t>[E]</a:t>
            </a:r>
            <a:r>
              <a:rPr lang="en-US" sz="1600" dirty="0">
                <a:highlight>
                  <a:srgbClr val="000080"/>
                </a:highlight>
                <a:latin typeface="Times New Roman" panose="02020603050405020304" pitchFamily="18" charset="0"/>
                <a:cs typeface="Times New Roman" panose="02020603050405020304" pitchFamily="18" charset="0"/>
              </a:rPr>
              <a:t>)</a:t>
            </a:r>
            <a:endParaRPr lang="cs-CZ" sz="1600" dirty="0">
              <a:highlight>
                <a:srgbClr val="000080"/>
              </a:highlight>
              <a:latin typeface="Times New Roman" panose="02020603050405020304" pitchFamily="18" charset="0"/>
              <a:cs typeface="Times New Roman" panose="02020603050405020304" pitchFamily="18" charset="0"/>
            </a:endParaRPr>
          </a:p>
        </p:txBody>
      </p:sp>
      <p:sp>
        <p:nvSpPr>
          <p:cNvPr id="10" name="Ovál 9">
            <a:extLst>
              <a:ext uri="{FF2B5EF4-FFF2-40B4-BE49-F238E27FC236}">
                <a16:creationId xmlns:a16="http://schemas.microsoft.com/office/drawing/2014/main" id="{C9D804F0-1418-8C5C-2ABA-5B9A18F7FFA0}"/>
              </a:ext>
            </a:extLst>
          </p:cNvPr>
          <p:cNvSpPr/>
          <p:nvPr/>
        </p:nvSpPr>
        <p:spPr>
          <a:xfrm>
            <a:off x="2411760" y="1772644"/>
            <a:ext cx="1361325" cy="1346448"/>
          </a:xfrm>
          <a:prstGeom prst="ellipse">
            <a:avLst/>
          </a:prstGeom>
          <a:noFill/>
          <a:ln>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TextovéPole 20">
            <a:extLst>
              <a:ext uri="{FF2B5EF4-FFF2-40B4-BE49-F238E27FC236}">
                <a16:creationId xmlns:a16="http://schemas.microsoft.com/office/drawing/2014/main" id="{8613DC4F-6157-7875-17D5-9D78273BB262}"/>
              </a:ext>
            </a:extLst>
          </p:cNvPr>
          <p:cNvSpPr txBox="1"/>
          <p:nvPr/>
        </p:nvSpPr>
        <p:spPr>
          <a:xfrm>
            <a:off x="7309142" y="908720"/>
            <a:ext cx="576064" cy="369332"/>
          </a:xfrm>
          <a:prstGeom prst="rect">
            <a:avLst/>
          </a:prstGeom>
          <a:solidFill>
            <a:schemeClr val="bg1"/>
          </a:solidFill>
        </p:spPr>
        <p:txBody>
          <a:bodyPr wrap="square" rtlCol="0">
            <a:spAutoFit/>
          </a:bodyPr>
          <a:lstStyle/>
          <a:p>
            <a:endParaRPr lang="cs-CZ" dirty="0"/>
          </a:p>
        </p:txBody>
      </p:sp>
      <p:sp>
        <p:nvSpPr>
          <p:cNvPr id="22" name="TextovéPole 21">
            <a:extLst>
              <a:ext uri="{FF2B5EF4-FFF2-40B4-BE49-F238E27FC236}">
                <a16:creationId xmlns:a16="http://schemas.microsoft.com/office/drawing/2014/main" id="{24FA671D-0C04-7480-5548-BF8BADF2F32A}"/>
              </a:ext>
            </a:extLst>
          </p:cNvPr>
          <p:cNvSpPr txBox="1"/>
          <p:nvPr/>
        </p:nvSpPr>
        <p:spPr>
          <a:xfrm>
            <a:off x="6300192" y="661618"/>
            <a:ext cx="432048"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E</a:t>
            </a:r>
            <a:endParaRPr lang="cs-CZ" dirty="0">
              <a:latin typeface="Times New Roman" panose="02020603050405020304" pitchFamily="18" charset="0"/>
              <a:cs typeface="Times New Roman" panose="02020603050405020304" pitchFamily="18" charset="0"/>
            </a:endParaRPr>
          </a:p>
        </p:txBody>
      </p:sp>
      <p:sp>
        <p:nvSpPr>
          <p:cNvPr id="2" name="TextovéPole 1">
            <a:extLst>
              <a:ext uri="{FF2B5EF4-FFF2-40B4-BE49-F238E27FC236}">
                <a16:creationId xmlns:a16="http://schemas.microsoft.com/office/drawing/2014/main" id="{8EA11F19-BAF4-C6D7-5086-F88960CB52F3}"/>
              </a:ext>
            </a:extLst>
          </p:cNvPr>
          <p:cNvSpPr txBox="1"/>
          <p:nvPr/>
        </p:nvSpPr>
        <p:spPr>
          <a:xfrm>
            <a:off x="7336223" y="1245909"/>
            <a:ext cx="1388522" cy="1015663"/>
          </a:xfrm>
          <a:prstGeom prst="rect">
            <a:avLst/>
          </a:prstGeom>
          <a:noFill/>
        </p:spPr>
        <p:txBody>
          <a:bodyPr wrap="none" rtlCol="0">
            <a:spAutoFit/>
          </a:bodyPr>
          <a:lstStyle/>
          <a:p>
            <a:r>
              <a:rPr lang="en-US" sz="2000" b="1" dirty="0">
                <a:latin typeface="Times New Roman" panose="02020603050405020304" pitchFamily="18" charset="0"/>
                <a:cs typeface="Times New Roman" panose="02020603050405020304" pitchFamily="18" charset="0"/>
              </a:rPr>
              <a:t>Chicxulub</a:t>
            </a:r>
            <a:r>
              <a:rPr lang="en-US" sz="2000" dirty="0">
                <a:latin typeface="Times New Roman" panose="02020603050405020304" pitchFamily="18" charset="0"/>
                <a:cs typeface="Times New Roman" panose="02020603050405020304" pitchFamily="18" charset="0"/>
              </a:rPr>
              <a:t>,</a:t>
            </a:r>
          </a:p>
          <a:p>
            <a:r>
              <a:rPr lang="en-US" sz="2000" dirty="0">
                <a:latin typeface="Times New Roman" panose="02020603050405020304" pitchFamily="18" charset="0"/>
                <a:cs typeface="Times New Roman" panose="02020603050405020304" pitchFamily="18" charset="0"/>
              </a:rPr>
              <a:t>Yucatan</a:t>
            </a:r>
          </a:p>
          <a:p>
            <a:r>
              <a:rPr lang="en-US" sz="2000" dirty="0">
                <a:latin typeface="Times New Roman" panose="02020603050405020304" pitchFamily="18" charset="0"/>
                <a:cs typeface="Times New Roman" panose="02020603050405020304" pitchFamily="18" charset="0"/>
              </a:rPr>
              <a:t>Mexico</a:t>
            </a:r>
            <a:endParaRPr lang="cs-CZ" sz="2000" dirty="0">
              <a:latin typeface="Times New Roman" panose="02020603050405020304" pitchFamily="18" charset="0"/>
              <a:cs typeface="Times New Roman" panose="02020603050405020304" pitchFamily="18" charset="0"/>
            </a:endParaRPr>
          </a:p>
        </p:txBody>
      </p:sp>
      <p:sp>
        <p:nvSpPr>
          <p:cNvPr id="3" name="TextovéPole 2">
            <a:extLst>
              <a:ext uri="{FF2B5EF4-FFF2-40B4-BE49-F238E27FC236}">
                <a16:creationId xmlns:a16="http://schemas.microsoft.com/office/drawing/2014/main" id="{930C2130-8C18-1101-6E22-8EECA2B6DD43}"/>
              </a:ext>
            </a:extLst>
          </p:cNvPr>
          <p:cNvSpPr txBox="1"/>
          <p:nvPr/>
        </p:nvSpPr>
        <p:spPr>
          <a:xfrm>
            <a:off x="6763996" y="4971578"/>
            <a:ext cx="1960749" cy="369332"/>
          </a:xfrm>
          <a:prstGeom prst="rect">
            <a:avLst/>
          </a:prstGeom>
          <a:noFill/>
        </p:spPr>
        <p:txBody>
          <a:bodyPr wrap="square" rtlCol="0">
            <a:spAutoFit/>
          </a:bodyPr>
          <a:lstStyle/>
          <a:p>
            <a:r>
              <a:rPr lang="en-US" b="1" dirty="0">
                <a:latin typeface="Times New Roman" panose="02020603050405020304" pitchFamily="18" charset="0"/>
                <a:cs typeface="Times New Roman" panose="02020603050405020304" pitchFamily="18" charset="0"/>
              </a:rPr>
              <a:t>Strike angles </a:t>
            </a:r>
            <a:endParaRPr lang="cs-CZ"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470184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4016" y="116632"/>
            <a:ext cx="3988374" cy="3461821"/>
          </a:xfrm>
          <a:prstGeom prst="rect">
            <a:avLst/>
          </a:prstGeom>
        </p:spPr>
      </p:pic>
      <p:pic>
        <p:nvPicPr>
          <p:cNvPr id="4" name="Obrázek 3"/>
          <p:cNvPicPr>
            <a:picLocks noChangeAspect="1"/>
          </p:cNvPicPr>
          <p:nvPr/>
        </p:nvPicPr>
        <p:blipFill rotWithShape="1">
          <a:blip r:embed="rId4" cstate="print">
            <a:extLst>
              <a:ext uri="{28A0092B-C50C-407E-A947-70E740481C1C}">
                <a14:useLocalDpi xmlns:a14="http://schemas.microsoft.com/office/drawing/2010/main" val="0"/>
              </a:ext>
            </a:extLst>
          </a:blip>
          <a:srcRect l="3426"/>
          <a:stretch/>
        </p:blipFill>
        <p:spPr>
          <a:xfrm>
            <a:off x="4860624" y="353675"/>
            <a:ext cx="3775452" cy="3393289"/>
          </a:xfrm>
          <a:prstGeom prst="rect">
            <a:avLst/>
          </a:prstGeom>
        </p:spPr>
      </p:pic>
      <p:pic>
        <p:nvPicPr>
          <p:cNvPr id="5" name="Obrázek 4">
            <a:extLst>
              <a:ext uri="{FF2B5EF4-FFF2-40B4-BE49-F238E27FC236}">
                <a16:creationId xmlns:a16="http://schemas.microsoft.com/office/drawing/2014/main" id="{F485369D-DD22-4074-B0E3-71ED98364EA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79090" y="3472508"/>
            <a:ext cx="4001770" cy="3268860"/>
          </a:xfrm>
          <a:prstGeom prst="rect">
            <a:avLst/>
          </a:prstGeom>
        </p:spPr>
      </p:pic>
      <p:sp>
        <p:nvSpPr>
          <p:cNvPr id="2" name="TextovéPole 1"/>
          <p:cNvSpPr txBox="1"/>
          <p:nvPr/>
        </p:nvSpPr>
        <p:spPr>
          <a:xfrm>
            <a:off x="3686175" y="0"/>
            <a:ext cx="5436096" cy="646331"/>
          </a:xfrm>
          <a:prstGeom prst="rect">
            <a:avLst/>
          </a:prstGeom>
          <a:noFill/>
        </p:spPr>
        <p:txBody>
          <a:bodyPr wrap="square" rtlCol="0">
            <a:spAutoFit/>
          </a:bodyPr>
          <a:lstStyle/>
          <a:p>
            <a:r>
              <a:rPr lang="en-US" b="1" dirty="0">
                <a:latin typeface="Times New Roman" panose="02020603050405020304" pitchFamily="18" charset="0"/>
                <a:cs typeface="Times New Roman" panose="02020603050405020304" pitchFamily="18" charset="0"/>
              </a:rPr>
              <a:t>Copernicus</a:t>
            </a:r>
            <a:r>
              <a:rPr lang="en-US" dirty="0">
                <a:latin typeface="Times New Roman" panose="02020603050405020304" pitchFamily="18" charset="0"/>
                <a:cs typeface="Times New Roman" panose="02020603050405020304" pitchFamily="18" charset="0"/>
              </a:rPr>
              <a:t> main crater and Copernicus H mascon SE </a:t>
            </a:r>
          </a:p>
          <a:p>
            <a:r>
              <a:rPr lang="en-US" dirty="0">
                <a:latin typeface="Times New Roman" panose="02020603050405020304" pitchFamily="18" charset="0"/>
                <a:cs typeface="Times New Roman" panose="02020603050405020304" pitchFamily="18" charset="0"/>
              </a:rPr>
              <a:t>           </a:t>
            </a:r>
            <a:endParaRPr lang="cs-CZ" dirty="0">
              <a:latin typeface="Times New Roman" panose="02020603050405020304" pitchFamily="18" charset="0"/>
              <a:cs typeface="Times New Roman" panose="02020603050405020304" pitchFamily="18" charset="0"/>
            </a:endParaRPr>
          </a:p>
        </p:txBody>
      </p:sp>
      <p:pic>
        <p:nvPicPr>
          <p:cNvPr id="6" name="Obrázek 3">
            <a:extLst>
              <a:ext uri="{FF2B5EF4-FFF2-40B4-BE49-F238E27FC236}">
                <a16:creationId xmlns:a16="http://schemas.microsoft.com/office/drawing/2014/main" id="{2AD19B80-AD9F-F822-9970-C832EC9ADAF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933758" y="3645457"/>
            <a:ext cx="3240360" cy="3186751"/>
          </a:xfrm>
          <a:prstGeom prst="rect">
            <a:avLst/>
          </a:prstGeom>
        </p:spPr>
      </p:pic>
    </p:spTree>
    <p:extLst>
      <p:ext uri="{BB962C8B-B14F-4D97-AF65-F5344CB8AC3E}">
        <p14:creationId xmlns:p14="http://schemas.microsoft.com/office/powerpoint/2010/main" val="27865561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8698" y="116632"/>
            <a:ext cx="3975074" cy="3563330"/>
          </a:xfrm>
          <a:prstGeom prst="rect">
            <a:avLst/>
          </a:prstGeom>
        </p:spPr>
      </p:pic>
      <p:pic>
        <p:nvPicPr>
          <p:cNvPr id="4" name="Obrázek 3"/>
          <p:cNvPicPr>
            <a:picLocks noChangeAspect="1"/>
          </p:cNvPicPr>
          <p:nvPr/>
        </p:nvPicPr>
        <p:blipFill rotWithShape="1">
          <a:blip r:embed="rId3" cstate="print">
            <a:extLst>
              <a:ext uri="{28A0092B-C50C-407E-A947-70E740481C1C}">
                <a14:useLocalDpi xmlns:a14="http://schemas.microsoft.com/office/drawing/2010/main" val="0"/>
              </a:ext>
            </a:extLst>
          </a:blip>
          <a:srcRect l="4494"/>
          <a:stretch/>
        </p:blipFill>
        <p:spPr>
          <a:xfrm>
            <a:off x="4539208" y="193068"/>
            <a:ext cx="3740202" cy="3510533"/>
          </a:xfrm>
          <a:prstGeom prst="rect">
            <a:avLst/>
          </a:prstGeom>
        </p:spPr>
      </p:pic>
      <p:pic>
        <p:nvPicPr>
          <p:cNvPr id="2" name="Obrázek 1">
            <a:extLst>
              <a:ext uri="{FF2B5EF4-FFF2-40B4-BE49-F238E27FC236}">
                <a16:creationId xmlns:a16="http://schemas.microsoft.com/office/drawing/2014/main" id="{F86720F7-9697-FE89-DA38-5496B77B7C6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97309" y="3429000"/>
            <a:ext cx="3384376" cy="3445837"/>
          </a:xfrm>
          <a:prstGeom prst="rect">
            <a:avLst/>
          </a:prstGeom>
        </p:spPr>
      </p:pic>
      <p:pic>
        <p:nvPicPr>
          <p:cNvPr id="6" name="Obrázek 5">
            <a:extLst>
              <a:ext uri="{FF2B5EF4-FFF2-40B4-BE49-F238E27FC236}">
                <a16:creationId xmlns:a16="http://schemas.microsoft.com/office/drawing/2014/main" id="{7DB95DF9-3C27-96F2-0BD3-DCBFB20D8F0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97121" y="3526005"/>
            <a:ext cx="3089419" cy="3251826"/>
          </a:xfrm>
          <a:prstGeom prst="rect">
            <a:avLst/>
          </a:prstGeom>
        </p:spPr>
      </p:pic>
      <p:sp>
        <p:nvSpPr>
          <p:cNvPr id="5" name="TextovéPole 4">
            <a:extLst>
              <a:ext uri="{FF2B5EF4-FFF2-40B4-BE49-F238E27FC236}">
                <a16:creationId xmlns:a16="http://schemas.microsoft.com/office/drawing/2014/main" id="{57EC1D5C-598C-43F7-B6F1-C71543C4B25F}"/>
              </a:ext>
            </a:extLst>
          </p:cNvPr>
          <p:cNvSpPr txBox="1"/>
          <p:nvPr/>
        </p:nvSpPr>
        <p:spPr>
          <a:xfrm>
            <a:off x="7308304" y="4581128"/>
            <a:ext cx="2362123" cy="400110"/>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Mare Orientale</a:t>
            </a:r>
            <a:endParaRPr lang="cs-CZ" sz="2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035499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6228184" y="260648"/>
            <a:ext cx="1556836" cy="369332"/>
          </a:xfrm>
          <a:prstGeom prst="rect">
            <a:avLst/>
          </a:prstGeom>
          <a:noFill/>
        </p:spPr>
        <p:txBody>
          <a:bodyPr wrap="none" rtlCol="0">
            <a:spAutoFit/>
          </a:bodyPr>
          <a:lstStyle/>
          <a:p>
            <a:r>
              <a:rPr lang="en-US" dirty="0"/>
              <a:t>Mare </a:t>
            </a:r>
            <a:r>
              <a:rPr lang="en-US" dirty="0" err="1"/>
              <a:t>Crisium</a:t>
            </a:r>
            <a:endParaRPr lang="cs-CZ" dirty="0"/>
          </a:p>
        </p:txBody>
      </p:sp>
      <p:pic>
        <p:nvPicPr>
          <p:cNvPr id="3" name="Obrázek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520" y="0"/>
            <a:ext cx="4772723" cy="3703633"/>
          </a:xfrm>
          <a:prstGeom prst="rect">
            <a:avLst/>
          </a:prstGeom>
        </p:spPr>
      </p:pic>
      <p:pic>
        <p:nvPicPr>
          <p:cNvPr id="5" name="Obrázek 4"/>
          <p:cNvPicPr>
            <a:picLocks noChangeAspect="1"/>
          </p:cNvPicPr>
          <p:nvPr/>
        </p:nvPicPr>
        <p:blipFill rotWithShape="1">
          <a:blip r:embed="rId3" cstate="print">
            <a:extLst>
              <a:ext uri="{28A0092B-C50C-407E-A947-70E740481C1C}">
                <a14:useLocalDpi xmlns:a14="http://schemas.microsoft.com/office/drawing/2010/main" val="0"/>
              </a:ext>
            </a:extLst>
          </a:blip>
          <a:srcRect l="4281"/>
          <a:stretch/>
        </p:blipFill>
        <p:spPr>
          <a:xfrm>
            <a:off x="4358217" y="2852936"/>
            <a:ext cx="4735997" cy="3839482"/>
          </a:xfrm>
          <a:prstGeom prst="rect">
            <a:avLst/>
          </a:prstGeom>
        </p:spPr>
      </p:pic>
    </p:spTree>
    <p:extLst>
      <p:ext uri="{BB962C8B-B14F-4D97-AF65-F5344CB8AC3E}">
        <p14:creationId xmlns:p14="http://schemas.microsoft.com/office/powerpoint/2010/main" val="3107351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2">
            <a:extLst>
              <a:ext uri="{FF2B5EF4-FFF2-40B4-BE49-F238E27FC236}">
                <a16:creationId xmlns:a16="http://schemas.microsoft.com/office/drawing/2014/main" id="{B38028A2-29F6-829D-3540-C9AD1017038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520" y="64300"/>
            <a:ext cx="3816424" cy="3268561"/>
          </a:xfrm>
          <a:prstGeom prst="rect">
            <a:avLst/>
          </a:prstGeom>
        </p:spPr>
      </p:pic>
      <p:sp>
        <p:nvSpPr>
          <p:cNvPr id="3" name="TextBox 2">
            <a:extLst>
              <a:ext uri="{FF2B5EF4-FFF2-40B4-BE49-F238E27FC236}">
                <a16:creationId xmlns:a16="http://schemas.microsoft.com/office/drawing/2014/main" id="{288CAAC7-31C3-5E40-B824-30CB00AA1EDE}"/>
              </a:ext>
            </a:extLst>
          </p:cNvPr>
          <p:cNvSpPr txBox="1"/>
          <p:nvPr/>
        </p:nvSpPr>
        <p:spPr>
          <a:xfrm>
            <a:off x="7164288" y="404664"/>
            <a:ext cx="1440160" cy="400110"/>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Tharsis</a:t>
            </a:r>
            <a:endParaRPr lang="cs-CZ" sz="2000" b="1" dirty="0">
              <a:latin typeface="Times New Roman" panose="02020603050405020304" pitchFamily="18" charset="0"/>
              <a:cs typeface="Times New Roman" panose="02020603050405020304" pitchFamily="18" charset="0"/>
            </a:endParaRPr>
          </a:p>
        </p:txBody>
      </p:sp>
      <p:pic>
        <p:nvPicPr>
          <p:cNvPr id="4" name="Obrázek 2">
            <a:extLst>
              <a:ext uri="{FF2B5EF4-FFF2-40B4-BE49-F238E27FC236}">
                <a16:creationId xmlns:a16="http://schemas.microsoft.com/office/drawing/2014/main" id="{A167F5D9-10F5-405E-4D61-6E8400CA4A3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83523" y="3364462"/>
            <a:ext cx="3410606" cy="3288479"/>
          </a:xfrm>
          <a:prstGeom prst="rect">
            <a:avLst/>
          </a:prstGeom>
        </p:spPr>
      </p:pic>
      <p:pic>
        <p:nvPicPr>
          <p:cNvPr id="5" name="Obrázek 2">
            <a:extLst>
              <a:ext uri="{FF2B5EF4-FFF2-40B4-BE49-F238E27FC236}">
                <a16:creationId xmlns:a16="http://schemas.microsoft.com/office/drawing/2014/main" id="{4E6D46D3-C392-312D-7E5E-7DA7D4C24D4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65449" y="3428999"/>
            <a:ext cx="3410607" cy="3288480"/>
          </a:xfrm>
          <a:prstGeom prst="rect">
            <a:avLst/>
          </a:prstGeom>
        </p:spPr>
      </p:pic>
    </p:spTree>
    <p:extLst>
      <p:ext uri="{BB962C8B-B14F-4D97-AF65-F5344CB8AC3E}">
        <p14:creationId xmlns:p14="http://schemas.microsoft.com/office/powerpoint/2010/main" val="36780343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A1A2C15C-9260-4A89-8E45-41C96E2392C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54879"/>
            <a:ext cx="9144000" cy="5548242"/>
          </a:xfrm>
          <a:prstGeom prst="rect">
            <a:avLst/>
          </a:prstGeom>
        </p:spPr>
      </p:pic>
    </p:spTree>
    <p:extLst>
      <p:ext uri="{BB962C8B-B14F-4D97-AF65-F5344CB8AC3E}">
        <p14:creationId xmlns:p14="http://schemas.microsoft.com/office/powerpoint/2010/main" val="12569203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2">
            <a:extLst>
              <a:ext uri="{FF2B5EF4-FFF2-40B4-BE49-F238E27FC236}">
                <a16:creationId xmlns:a16="http://schemas.microsoft.com/office/drawing/2014/main" id="{DD96E648-E7B6-F354-C54A-437EE6E0492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3275"/>
          <a:stretch/>
        </p:blipFill>
        <p:spPr>
          <a:xfrm>
            <a:off x="5161692" y="155651"/>
            <a:ext cx="3915482" cy="3240359"/>
          </a:xfrm>
          <a:prstGeom prst="rect">
            <a:avLst/>
          </a:prstGeom>
        </p:spPr>
      </p:pic>
      <p:pic>
        <p:nvPicPr>
          <p:cNvPr id="3" name="Obrázek 2">
            <a:extLst>
              <a:ext uri="{FF2B5EF4-FFF2-40B4-BE49-F238E27FC236}">
                <a16:creationId xmlns:a16="http://schemas.microsoft.com/office/drawing/2014/main" id="{8BF6B0EB-837C-E511-C4B7-CA0CA5F6D8A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1520" y="3400698"/>
            <a:ext cx="3701552" cy="3429353"/>
          </a:xfrm>
          <a:prstGeom prst="rect">
            <a:avLst/>
          </a:prstGeom>
        </p:spPr>
      </p:pic>
      <p:pic>
        <p:nvPicPr>
          <p:cNvPr id="4" name="Obrázek 2">
            <a:extLst>
              <a:ext uri="{FF2B5EF4-FFF2-40B4-BE49-F238E27FC236}">
                <a16:creationId xmlns:a16="http://schemas.microsoft.com/office/drawing/2014/main" id="{D8CEA041-A463-811F-ECF1-0AC55B6F79F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190684" y="3400698"/>
            <a:ext cx="3512823" cy="3373212"/>
          </a:xfrm>
          <a:prstGeom prst="rect">
            <a:avLst/>
          </a:prstGeom>
        </p:spPr>
      </p:pic>
      <p:sp>
        <p:nvSpPr>
          <p:cNvPr id="5" name="TextBox 4">
            <a:extLst>
              <a:ext uri="{FF2B5EF4-FFF2-40B4-BE49-F238E27FC236}">
                <a16:creationId xmlns:a16="http://schemas.microsoft.com/office/drawing/2014/main" id="{34748826-2F83-5139-3B16-07FDA7D6C53A}"/>
              </a:ext>
            </a:extLst>
          </p:cNvPr>
          <p:cNvSpPr txBox="1"/>
          <p:nvPr/>
        </p:nvSpPr>
        <p:spPr>
          <a:xfrm>
            <a:off x="3808574" y="3861048"/>
            <a:ext cx="1382110" cy="400110"/>
          </a:xfrm>
          <a:prstGeom prst="rect">
            <a:avLst/>
          </a:prstGeom>
          <a:noFill/>
        </p:spPr>
        <p:txBody>
          <a:bodyPr wrap="none" rtlCol="0">
            <a:spAutoFit/>
          </a:bodyPr>
          <a:lstStyle/>
          <a:p>
            <a:r>
              <a:rPr lang="en-US" sz="2000" b="1" dirty="0" err="1">
                <a:solidFill>
                  <a:srgbClr val="FF0000"/>
                </a:solidFill>
                <a:latin typeface="Times New Roman" panose="02020603050405020304" pitchFamily="18" charset="0"/>
                <a:cs typeface="Times New Roman" panose="02020603050405020304" pitchFamily="18" charset="0"/>
              </a:rPr>
              <a:t>Isidis</a:t>
            </a:r>
            <a:r>
              <a:rPr lang="en-US" dirty="0"/>
              <a:t> basin</a:t>
            </a:r>
            <a:endParaRPr lang="cs-CZ" dirty="0"/>
          </a:p>
        </p:txBody>
      </p:sp>
      <p:cxnSp>
        <p:nvCxnSpPr>
          <p:cNvPr id="7" name="Straight Arrow Connector 6">
            <a:extLst>
              <a:ext uri="{FF2B5EF4-FFF2-40B4-BE49-F238E27FC236}">
                <a16:creationId xmlns:a16="http://schemas.microsoft.com/office/drawing/2014/main" id="{FC70E921-3418-7E1A-B37A-4752C74D307F}"/>
              </a:ext>
            </a:extLst>
          </p:cNvPr>
          <p:cNvCxnSpPr/>
          <p:nvPr/>
        </p:nvCxnSpPr>
        <p:spPr>
          <a:xfrm flipV="1">
            <a:off x="4759143" y="1916832"/>
            <a:ext cx="2160240" cy="288032"/>
          </a:xfrm>
          <a:prstGeom prst="straightConnector1">
            <a:avLst/>
          </a:prstGeom>
          <a:ln w="28575">
            <a:solidFill>
              <a:srgbClr val="C0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21014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stretch>
            <a:fillRect/>
          </a:stretch>
        </p:blipFill>
        <p:spPr>
          <a:xfrm>
            <a:off x="251520" y="750161"/>
            <a:ext cx="5112568" cy="5955680"/>
          </a:xfrm>
          <a:prstGeom prst="rect">
            <a:avLst/>
          </a:prstGeom>
        </p:spPr>
      </p:pic>
      <p:sp>
        <p:nvSpPr>
          <p:cNvPr id="8" name="TextovéPole 7"/>
          <p:cNvSpPr txBox="1"/>
          <p:nvPr/>
        </p:nvSpPr>
        <p:spPr>
          <a:xfrm>
            <a:off x="5940152" y="1844824"/>
            <a:ext cx="3046021" cy="646331"/>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  impact crater</a:t>
            </a:r>
          </a:p>
          <a:p>
            <a:r>
              <a:rPr lang="en-US" b="1" dirty="0">
                <a:latin typeface="Times New Roman" panose="02020603050405020304" pitchFamily="18" charset="0"/>
                <a:cs typeface="Times New Roman" panose="02020603050405020304" pitchFamily="18" charset="0"/>
              </a:rPr>
              <a:t>  </a:t>
            </a:r>
            <a:r>
              <a:rPr lang="en-US" b="1" dirty="0" err="1">
                <a:latin typeface="Times New Roman" panose="02020603050405020304" pitchFamily="18" charset="0"/>
                <a:cs typeface="Times New Roman" panose="02020603050405020304" pitchFamily="18" charset="0"/>
              </a:rPr>
              <a:t>Vredefort</a:t>
            </a:r>
            <a:r>
              <a:rPr lang="en-US" dirty="0">
                <a:latin typeface="Times New Roman" panose="02020603050405020304" pitchFamily="18" charset="0"/>
                <a:cs typeface="Times New Roman" panose="02020603050405020304" pitchFamily="18" charset="0"/>
              </a:rPr>
              <a:t>, South Africa</a:t>
            </a:r>
            <a:endParaRPr lang="cs-CZ" dirty="0">
              <a:latin typeface="Times New Roman" panose="02020603050405020304" pitchFamily="18" charset="0"/>
              <a:cs typeface="Times New Roman" panose="02020603050405020304" pitchFamily="18" charset="0"/>
            </a:endParaRPr>
          </a:p>
        </p:txBody>
      </p:sp>
      <p:sp>
        <p:nvSpPr>
          <p:cNvPr id="9" name="Obdélník 8"/>
          <p:cNvSpPr/>
          <p:nvPr/>
        </p:nvSpPr>
        <p:spPr>
          <a:xfrm>
            <a:off x="5537301" y="2924944"/>
            <a:ext cx="3339935" cy="2677656"/>
          </a:xfrm>
          <a:prstGeom prst="rect">
            <a:avLst/>
          </a:prstGeom>
        </p:spPr>
        <p:txBody>
          <a:bodyPr wrap="square">
            <a:spAutoFit/>
          </a:bodyPr>
          <a:lstStyle/>
          <a:p>
            <a:r>
              <a:rPr lang="en-US" sz="1400" dirty="0">
                <a:solidFill>
                  <a:srgbClr val="000000"/>
                </a:solidFill>
                <a:latin typeface="Times New Roman" panose="02020603050405020304" pitchFamily="18" charset="0"/>
                <a:cs typeface="Times New Roman" panose="02020603050405020304" pitchFamily="18" charset="0"/>
              </a:rPr>
              <a:t>The strike angles follow rings of the impact structure </a:t>
            </a:r>
            <a:r>
              <a:rPr lang="en-US" sz="1400" dirty="0" err="1">
                <a:solidFill>
                  <a:srgbClr val="000000"/>
                </a:solidFill>
                <a:latin typeface="Times New Roman" panose="02020603050405020304" pitchFamily="18" charset="0"/>
                <a:cs typeface="Times New Roman" panose="02020603050405020304" pitchFamily="18" charset="0"/>
              </a:rPr>
              <a:t>Vredefort</a:t>
            </a:r>
            <a:r>
              <a:rPr lang="en-US" sz="1400" dirty="0">
                <a:solidFill>
                  <a:srgbClr val="000000"/>
                </a:solidFill>
                <a:latin typeface="Times New Roman" panose="02020603050405020304" pitchFamily="18" charset="0"/>
                <a:cs typeface="Times New Roman" panose="02020603050405020304" pitchFamily="18" charset="0"/>
              </a:rPr>
              <a:t>, South Africa. In the central part of the crater they are combed not around the crater but in one prevailing direction. </a:t>
            </a:r>
          </a:p>
          <a:p>
            <a:endParaRPr lang="en-US" sz="1400" dirty="0">
              <a:solidFill>
                <a:srgbClr val="000000"/>
              </a:solidFill>
              <a:latin typeface="Times New Roman" panose="02020603050405020304" pitchFamily="18" charset="0"/>
              <a:cs typeface="Times New Roman" panose="02020603050405020304" pitchFamily="18" charset="0"/>
            </a:endParaRPr>
          </a:p>
          <a:p>
            <a:r>
              <a:rPr lang="en-US" sz="1400" dirty="0">
                <a:solidFill>
                  <a:srgbClr val="000000"/>
                </a:solidFill>
                <a:latin typeface="Times New Roman" panose="02020603050405020304" pitchFamily="18" charset="0"/>
                <a:cs typeface="Times New Roman" panose="02020603050405020304" pitchFamily="18" charset="0"/>
              </a:rPr>
              <a:t>To draw this, </a:t>
            </a:r>
            <a:r>
              <a:rPr lang="en-US" sz="1400" b="1" dirty="0" err="1">
                <a:latin typeface="Times New Roman" panose="02020603050405020304" pitchFamily="18" charset="0"/>
                <a:cs typeface="Times New Roman" panose="02020603050405020304" pitchFamily="18" charset="0"/>
              </a:rPr>
              <a:t>Beiki</a:t>
            </a:r>
            <a:r>
              <a:rPr lang="en-US" sz="1400" b="1" dirty="0">
                <a:latin typeface="Times New Roman" panose="02020603050405020304" pitchFamily="18" charset="0"/>
                <a:cs typeface="Times New Roman" panose="02020603050405020304" pitchFamily="18" charset="0"/>
              </a:rPr>
              <a:t> and Pedersen (2010</a:t>
            </a:r>
            <a:r>
              <a:rPr lang="en-US" sz="1400" dirty="0">
                <a:latin typeface="Times New Roman" panose="02020603050405020304" pitchFamily="18" charset="0"/>
                <a:cs typeface="Times New Roman" panose="02020603050405020304" pitchFamily="18" charset="0"/>
              </a:rPr>
              <a:t>) used the detailed local airborne </a:t>
            </a:r>
            <a:r>
              <a:rPr lang="en-US" sz="1400" dirty="0" err="1">
                <a:latin typeface="Times New Roman" panose="02020603050405020304" pitchFamily="18" charset="0"/>
                <a:cs typeface="Times New Roman" panose="02020603050405020304" pitchFamily="18" charset="0"/>
              </a:rPr>
              <a:t>gradiometry</a:t>
            </a:r>
            <a:r>
              <a:rPr lang="en-US" sz="1400" dirty="0">
                <a:latin typeface="Times New Roman" panose="02020603050405020304" pitchFamily="18" charset="0"/>
                <a:cs typeface="Times New Roman" panose="02020603050405020304" pitchFamily="18" charset="0"/>
              </a:rPr>
              <a:t> data, which we have not available and the resolution of our data</a:t>
            </a:r>
            <a:r>
              <a:rPr lang="en-US" sz="1400" dirty="0">
                <a:solidFill>
                  <a:srgbClr val="000000"/>
                </a:solidFill>
                <a:latin typeface="Times New Roman" panose="02020603050405020304" pitchFamily="18" charset="0"/>
                <a:cs typeface="Times New Roman" panose="02020603050405020304" pitchFamily="18" charset="0"/>
              </a:rPr>
              <a:t> source (EIGEN 6C4) is not sufficient for this purpose. </a:t>
            </a:r>
          </a:p>
          <a:p>
            <a:endParaRPr lang="en-US" sz="1400" dirty="0">
              <a:solidFill>
                <a:srgbClr val="00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207285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C96B42C9-D79C-76E2-626D-6E20A815CE8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5576" y="332656"/>
            <a:ext cx="7408598" cy="5891138"/>
          </a:xfrm>
          <a:prstGeom prst="rect">
            <a:avLst/>
          </a:prstGeom>
        </p:spPr>
      </p:pic>
    </p:spTree>
    <p:extLst>
      <p:ext uri="{BB962C8B-B14F-4D97-AF65-F5344CB8AC3E}">
        <p14:creationId xmlns:p14="http://schemas.microsoft.com/office/powerpoint/2010/main" val="40348009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93913" y="0"/>
            <a:ext cx="7156174" cy="6858000"/>
          </a:xfrm>
          <a:prstGeom prst="rect">
            <a:avLst/>
          </a:prstGeom>
        </p:spPr>
      </p:pic>
    </p:spTree>
    <p:extLst>
      <p:ext uri="{BB962C8B-B14F-4D97-AF65-F5344CB8AC3E}">
        <p14:creationId xmlns:p14="http://schemas.microsoft.com/office/powerpoint/2010/main" val="26066290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0528" y="28065"/>
            <a:ext cx="5133184" cy="4653136"/>
          </a:xfrm>
          <a:prstGeom prst="rect">
            <a:avLst/>
          </a:prstGeom>
        </p:spPr>
      </p:pic>
      <p:pic>
        <p:nvPicPr>
          <p:cNvPr id="4" name="Obrázek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83334" y="2132856"/>
            <a:ext cx="5160666" cy="4678048"/>
          </a:xfrm>
          <a:prstGeom prst="rect">
            <a:avLst/>
          </a:prstGeom>
        </p:spPr>
      </p:pic>
      <p:sp>
        <p:nvSpPr>
          <p:cNvPr id="5" name="TextovéPole 4"/>
          <p:cNvSpPr txBox="1"/>
          <p:nvPr/>
        </p:nvSpPr>
        <p:spPr>
          <a:xfrm>
            <a:off x="6156176" y="711129"/>
            <a:ext cx="2416174" cy="369332"/>
          </a:xfrm>
          <a:prstGeom prst="rect">
            <a:avLst/>
          </a:prstGeom>
          <a:noFill/>
        </p:spPr>
        <p:txBody>
          <a:bodyPr wrap="none" rtlCol="0">
            <a:spAutoFit/>
          </a:bodyPr>
          <a:lstStyle/>
          <a:p>
            <a:r>
              <a:rPr lang="en-US" dirty="0" err="1"/>
              <a:t>Ghawar</a:t>
            </a:r>
            <a:r>
              <a:rPr lang="en-US" dirty="0"/>
              <a:t>, Saudi Arabia</a:t>
            </a:r>
            <a:endParaRPr lang="cs-CZ" dirty="0"/>
          </a:p>
        </p:txBody>
      </p:sp>
    </p:spTree>
    <p:extLst>
      <p:ext uri="{BB962C8B-B14F-4D97-AF65-F5344CB8AC3E}">
        <p14:creationId xmlns:p14="http://schemas.microsoft.com/office/powerpoint/2010/main" val="18879811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91680" y="188640"/>
            <a:ext cx="5941532" cy="6502421"/>
          </a:xfrm>
          <a:prstGeom prst="rect">
            <a:avLst/>
          </a:prstGeom>
        </p:spPr>
      </p:pic>
    </p:spTree>
    <p:extLst>
      <p:ext uri="{BB962C8B-B14F-4D97-AF65-F5344CB8AC3E}">
        <p14:creationId xmlns:p14="http://schemas.microsoft.com/office/powerpoint/2010/main" val="15117607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a:extLst>
              <a:ext uri="{FF2B5EF4-FFF2-40B4-BE49-F238E27FC236}">
                <a16:creationId xmlns:a16="http://schemas.microsoft.com/office/drawing/2014/main" id="{83774A87-3C5E-4587-927D-370C0F1D94F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34150" y="116632"/>
            <a:ext cx="5475699" cy="6309320"/>
          </a:xfrm>
          <a:prstGeom prst="rect">
            <a:avLst/>
          </a:prstGeom>
        </p:spPr>
      </p:pic>
    </p:spTree>
    <p:extLst>
      <p:ext uri="{BB962C8B-B14F-4D97-AF65-F5344CB8AC3E}">
        <p14:creationId xmlns:p14="http://schemas.microsoft.com/office/powerpoint/2010/main" val="18643774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2786" y="0"/>
            <a:ext cx="7198427" cy="6858000"/>
          </a:xfrm>
          <a:prstGeom prst="rect">
            <a:avLst/>
          </a:prstGeom>
        </p:spPr>
      </p:pic>
      <p:pic>
        <p:nvPicPr>
          <p:cNvPr id="6" name="Obrázek 5">
            <a:extLst>
              <a:ext uri="{FF2B5EF4-FFF2-40B4-BE49-F238E27FC236}">
                <a16:creationId xmlns:a16="http://schemas.microsoft.com/office/drawing/2014/main" id="{5EAB4D28-3FCE-7023-C784-1E66D634CF0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2786" y="28178"/>
            <a:ext cx="7118412" cy="6858000"/>
          </a:xfrm>
          <a:prstGeom prst="rect">
            <a:avLst/>
          </a:prstGeom>
        </p:spPr>
      </p:pic>
    </p:spTree>
    <p:extLst>
      <p:ext uri="{BB962C8B-B14F-4D97-AF65-F5344CB8AC3E}">
        <p14:creationId xmlns:p14="http://schemas.microsoft.com/office/powerpoint/2010/main" val="9318474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B58578EC-45EB-F44E-BD51-838B5085177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9512" y="0"/>
            <a:ext cx="7233263" cy="6858000"/>
          </a:xfrm>
          <a:prstGeom prst="rect">
            <a:avLst/>
          </a:prstGeom>
        </p:spPr>
      </p:pic>
      <p:sp>
        <p:nvSpPr>
          <p:cNvPr id="2" name="TextovéPole 1">
            <a:extLst>
              <a:ext uri="{FF2B5EF4-FFF2-40B4-BE49-F238E27FC236}">
                <a16:creationId xmlns:a16="http://schemas.microsoft.com/office/drawing/2014/main" id="{142112EC-9382-9E5D-DB98-5171BA1E010A}"/>
              </a:ext>
            </a:extLst>
          </p:cNvPr>
          <p:cNvSpPr txBox="1"/>
          <p:nvPr/>
        </p:nvSpPr>
        <p:spPr>
          <a:xfrm>
            <a:off x="7183251" y="5661248"/>
            <a:ext cx="1960749" cy="369332"/>
          </a:xfrm>
          <a:prstGeom prst="rect">
            <a:avLst/>
          </a:prstGeom>
          <a:noFill/>
        </p:spPr>
        <p:txBody>
          <a:bodyPr wrap="square" rtlCol="0">
            <a:spAutoFit/>
          </a:bodyPr>
          <a:lstStyle/>
          <a:p>
            <a:r>
              <a:rPr lang="en-US" b="1" dirty="0">
                <a:latin typeface="Times New Roman" panose="02020603050405020304" pitchFamily="18" charset="0"/>
                <a:cs typeface="Times New Roman" panose="02020603050405020304" pitchFamily="18" charset="0"/>
              </a:rPr>
              <a:t>Strike angles </a:t>
            </a:r>
            <a:endParaRPr lang="cs-CZ"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516947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8EFB9538-1379-41F1-95D9-36C91E79790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9073" y="827272"/>
            <a:ext cx="9144000" cy="5913735"/>
          </a:xfrm>
          <a:prstGeom prst="rect">
            <a:avLst/>
          </a:prstGeom>
        </p:spPr>
      </p:pic>
      <p:pic>
        <p:nvPicPr>
          <p:cNvPr id="2" name="Obrázek 48">
            <a:extLst>
              <a:ext uri="{FF2B5EF4-FFF2-40B4-BE49-F238E27FC236}">
                <a16:creationId xmlns:a16="http://schemas.microsoft.com/office/drawing/2014/main" id="{C75D0AD9-0300-5F0D-F43A-31E5AD3D429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35896" y="24176"/>
            <a:ext cx="3590176" cy="1606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01012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a:extLst>
              <a:ext uri="{FF2B5EF4-FFF2-40B4-BE49-F238E27FC236}">
                <a16:creationId xmlns:a16="http://schemas.microsoft.com/office/drawing/2014/main" id="{4104356A-D4ED-4096-A2D2-A38B253B7828}"/>
              </a:ext>
            </a:extLst>
          </p:cNvPr>
          <p:cNvSpPr txBox="1"/>
          <p:nvPr/>
        </p:nvSpPr>
        <p:spPr>
          <a:xfrm>
            <a:off x="3563888" y="153833"/>
            <a:ext cx="2279983" cy="400110"/>
          </a:xfrm>
          <a:prstGeom prst="rect">
            <a:avLst/>
          </a:prstGeom>
          <a:noFill/>
        </p:spPr>
        <p:txBody>
          <a:bodyPr wrap="none" rtlCol="0">
            <a:spAutoFit/>
          </a:bodyPr>
          <a:lstStyle/>
          <a:p>
            <a:r>
              <a:rPr lang="en-US" sz="2000" b="1" dirty="0">
                <a:latin typeface="Times New Roman" panose="02020603050405020304" pitchFamily="18" charset="0"/>
                <a:cs typeface="Times New Roman" panose="02020603050405020304" pitchFamily="18" charset="0"/>
              </a:rPr>
              <a:t>Ground Resolution</a:t>
            </a:r>
            <a:endParaRPr lang="cs-CZ" sz="2000" b="1" dirty="0">
              <a:latin typeface="Times New Roman" panose="02020603050405020304" pitchFamily="18" charset="0"/>
              <a:cs typeface="Times New Roman" panose="02020603050405020304" pitchFamily="18" charset="0"/>
            </a:endParaRPr>
          </a:p>
        </p:txBody>
      </p:sp>
      <p:sp>
        <p:nvSpPr>
          <p:cNvPr id="4" name="TextovéPole 3">
            <a:extLst>
              <a:ext uri="{FF2B5EF4-FFF2-40B4-BE49-F238E27FC236}">
                <a16:creationId xmlns:a16="http://schemas.microsoft.com/office/drawing/2014/main" id="{E9EBEA15-10F6-4F7B-A1BE-3005B3CDCE0C}"/>
              </a:ext>
            </a:extLst>
          </p:cNvPr>
          <p:cNvSpPr txBox="1"/>
          <p:nvPr/>
        </p:nvSpPr>
        <p:spPr>
          <a:xfrm>
            <a:off x="2267744" y="4509120"/>
            <a:ext cx="5256584" cy="2031325"/>
          </a:xfrm>
          <a:prstGeom prst="rect">
            <a:avLst/>
          </a:prstGeom>
          <a:noFill/>
        </p:spPr>
        <p:txBody>
          <a:bodyPr wrap="square" rtlCol="0">
            <a:spAutoFit/>
          </a:bodyPr>
          <a:lstStyle/>
          <a:p>
            <a:r>
              <a:rPr lang="en-US" b="1" dirty="0">
                <a:latin typeface="Times New Roman" panose="02020603050405020304" pitchFamily="18" charset="0"/>
                <a:cs typeface="Times New Roman" panose="02020603050405020304" pitchFamily="18" charset="0"/>
              </a:rPr>
              <a:t>Body   R [km]       max  </a:t>
            </a:r>
            <a:r>
              <a:rPr lang="en-US" b="1" i="1" dirty="0">
                <a:latin typeface="Times New Roman" panose="02020603050405020304" pitchFamily="18" charset="0"/>
                <a:cs typeface="Times New Roman" panose="02020603050405020304" pitchFamily="18" charset="0"/>
              </a:rPr>
              <a:t>d/o</a:t>
            </a:r>
            <a:r>
              <a:rPr lang="en-US" b="1" dirty="0">
                <a:latin typeface="Times New Roman" panose="02020603050405020304" pitchFamily="18" charset="0"/>
                <a:cs typeface="Times New Roman" panose="02020603050405020304" pitchFamily="18" charset="0"/>
              </a:rPr>
              <a:t> of     resolution [km]</a:t>
            </a:r>
          </a:p>
          <a:p>
            <a:r>
              <a:rPr lang="en-US" b="1" dirty="0">
                <a:latin typeface="Times New Roman" panose="02020603050405020304" pitchFamily="18" charset="0"/>
                <a:cs typeface="Times New Roman" panose="02020603050405020304" pitchFamily="18" charset="0"/>
              </a:rPr>
              <a:t>          rounded      model used</a:t>
            </a:r>
          </a:p>
          <a:p>
            <a:r>
              <a:rPr lang="en-US" b="1" dirty="0">
                <a:latin typeface="Times New Roman" panose="02020603050405020304" pitchFamily="18" charset="0"/>
                <a:cs typeface="Times New Roman" panose="02020603050405020304" pitchFamily="18" charset="0"/>
              </a:rPr>
              <a:t>-----------------------------------------------------------------</a:t>
            </a:r>
          </a:p>
          <a:p>
            <a:r>
              <a:rPr lang="en-US" dirty="0">
                <a:latin typeface="Times New Roman" panose="02020603050405020304" pitchFamily="18" charset="0"/>
                <a:cs typeface="Times New Roman" panose="02020603050405020304" pitchFamily="18" charset="0"/>
              </a:rPr>
              <a:t>Earth      6380          2190                        9</a:t>
            </a:r>
          </a:p>
          <a:p>
            <a:r>
              <a:rPr lang="en-US" dirty="0">
                <a:latin typeface="Times New Roman" panose="02020603050405020304" pitchFamily="18" charset="0"/>
                <a:cs typeface="Times New Roman" panose="02020603050405020304" pitchFamily="18" charset="0"/>
              </a:rPr>
              <a:t>Moon     1740            600                        9</a:t>
            </a:r>
          </a:p>
          <a:p>
            <a:r>
              <a:rPr lang="en-US" dirty="0">
                <a:latin typeface="Times New Roman" panose="02020603050405020304" pitchFamily="18" charset="0"/>
                <a:cs typeface="Times New Roman" panose="02020603050405020304" pitchFamily="18" charset="0"/>
              </a:rPr>
              <a:t>Mars       3400         80-120               130-90</a:t>
            </a:r>
          </a:p>
          <a:p>
            <a:r>
              <a:rPr lang="en-US" dirty="0">
                <a:latin typeface="Times New Roman" panose="02020603050405020304" pitchFamily="18" charset="0"/>
                <a:cs typeface="Times New Roman" panose="02020603050405020304" pitchFamily="18" charset="0"/>
              </a:rPr>
              <a:t>Venus      6050          120                      160</a:t>
            </a:r>
            <a:endParaRPr lang="cs-CZ" dirty="0">
              <a:latin typeface="Times New Roman" panose="02020603050405020304" pitchFamily="18" charset="0"/>
              <a:cs typeface="Times New Roman" panose="02020603050405020304" pitchFamily="18" charset="0"/>
            </a:endParaRPr>
          </a:p>
        </p:txBody>
      </p:sp>
      <p:sp>
        <p:nvSpPr>
          <p:cNvPr id="5" name="Rectangle 1">
            <a:extLst>
              <a:ext uri="{FF2B5EF4-FFF2-40B4-BE49-F238E27FC236}">
                <a16:creationId xmlns:a16="http://schemas.microsoft.com/office/drawing/2014/main" id="{68A337D4-5D5D-4D4B-840A-2111213DA7B3}"/>
              </a:ext>
            </a:extLst>
          </p:cNvPr>
          <p:cNvSpPr>
            <a:spLocks noChangeArrowheads="1"/>
          </p:cNvSpPr>
          <p:nvPr/>
        </p:nvSpPr>
        <p:spPr bwMode="auto">
          <a:xfrm>
            <a:off x="539552" y="620688"/>
            <a:ext cx="7632848" cy="3616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0" numCol="1" anchor="ctr" anchorCtr="0" compatLnSpc="1">
            <a:prstTxWarp prst="textNoShape">
              <a:avLst/>
            </a:prstTxWarp>
            <a:spAutoFit/>
          </a:bodyPr>
          <a:lstStyle/>
          <a:p>
            <a:pPr marL="0" marR="0" lvl="0" indent="184150" algn="just" defTabSz="914400" rtl="0" eaLnBrk="0" fontAlgn="base" latinLnBrk="0" hangingPunct="0">
              <a:lnSpc>
                <a:spcPct val="100000"/>
              </a:lnSpc>
              <a:spcBef>
                <a:spcPct val="0"/>
              </a:spcBef>
              <a:spcAft>
                <a:spcPct val="0"/>
              </a:spcAft>
              <a:buClrTx/>
              <a:buSzTx/>
              <a:buFontTx/>
              <a:buNone/>
              <a:tabLst/>
            </a:pPr>
            <a:r>
              <a:rPr kumimoji="0" lang="en-GB" altLang="cs-CZ" sz="2000" b="0"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A usual simple estimate of the smallest representable feature of the gravity field or the </a:t>
            </a:r>
            <a:r>
              <a:rPr kumimoji="0" lang="en-GB" altLang="cs-CZ" sz="2000" b="1"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shortest half-wavelength </a:t>
            </a:r>
            <a:r>
              <a:rPr kumimoji="0" lang="en-GB" altLang="cs-CZ" sz="2000" b="1" i="1" u="none" strike="noStrike" cap="none" normalizeH="0" baseline="0" dirty="0" err="1">
                <a:ln>
                  <a:noFill/>
                </a:ln>
                <a:solidFill>
                  <a:srgbClr val="000000"/>
                </a:solidFill>
                <a:effectLst/>
                <a:latin typeface="+mn-lt"/>
                <a:ea typeface="Times New Roman" panose="02020603050405020304" pitchFamily="18" charset="0"/>
                <a:cs typeface="Times New Roman" panose="02020603050405020304" pitchFamily="18" charset="0"/>
              </a:rPr>
              <a:t>L</a:t>
            </a:r>
            <a:r>
              <a:rPr kumimoji="0" lang="en-GB" altLang="cs-CZ" sz="2000" b="1" i="1" u="none" strike="noStrike" cap="none" normalizeH="0" baseline="-30000" dirty="0" err="1">
                <a:ln>
                  <a:noFill/>
                </a:ln>
                <a:solidFill>
                  <a:srgbClr val="000000"/>
                </a:solidFill>
                <a:effectLst/>
                <a:latin typeface="+mn-lt"/>
                <a:ea typeface="Times New Roman" panose="02020603050405020304" pitchFamily="18" charset="0"/>
                <a:cs typeface="Times New Roman" panose="02020603050405020304" pitchFamily="18" charset="0"/>
              </a:rPr>
              <a:t>half</a:t>
            </a:r>
            <a:r>
              <a:rPr kumimoji="0" lang="en-GB" altLang="cs-CZ" sz="2000" b="1"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 (as a distance on a sphere) that can be resolved with all </a:t>
            </a:r>
            <a:r>
              <a:rPr kumimoji="0" lang="en-GB" altLang="cs-CZ" sz="2000" b="1" i="1" u="none" strike="noStrike" cap="none" normalizeH="0" baseline="0" dirty="0" err="1">
                <a:ln>
                  <a:noFill/>
                </a:ln>
                <a:solidFill>
                  <a:srgbClr val="000000"/>
                </a:solidFill>
                <a:effectLst/>
                <a:latin typeface="+mn-lt"/>
                <a:ea typeface="Times New Roman" panose="02020603050405020304" pitchFamily="18" charset="0"/>
                <a:cs typeface="Times New Roman" panose="02020603050405020304" pitchFamily="18" charset="0"/>
              </a:rPr>
              <a:t>C</a:t>
            </a:r>
            <a:r>
              <a:rPr kumimoji="0" lang="en-GB" altLang="cs-CZ" sz="2000" b="1" i="1" u="none" strike="noStrike" cap="none" normalizeH="0" baseline="-30000" dirty="0" err="1">
                <a:ln>
                  <a:noFill/>
                </a:ln>
                <a:solidFill>
                  <a:srgbClr val="000000"/>
                </a:solidFill>
                <a:effectLst/>
                <a:latin typeface="+mn-lt"/>
                <a:ea typeface="Times New Roman" panose="02020603050405020304" pitchFamily="18" charset="0"/>
                <a:cs typeface="Times New Roman" panose="02020603050405020304" pitchFamily="18" charset="0"/>
              </a:rPr>
              <a:t>lm</a:t>
            </a:r>
            <a:r>
              <a:rPr kumimoji="0" lang="en-GB" altLang="cs-CZ" sz="2000" b="1"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a:t>
            </a:r>
            <a:r>
              <a:rPr kumimoji="0" lang="en-GB" altLang="cs-CZ" sz="2000" b="1" i="1"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 </a:t>
            </a:r>
            <a:r>
              <a:rPr kumimoji="0" lang="en-GB" altLang="cs-CZ" sz="2000" b="1" i="1" u="none" strike="noStrike" cap="none" normalizeH="0" baseline="0" dirty="0" err="1">
                <a:ln>
                  <a:noFill/>
                </a:ln>
                <a:solidFill>
                  <a:srgbClr val="000000"/>
                </a:solidFill>
                <a:effectLst/>
                <a:latin typeface="+mn-lt"/>
                <a:ea typeface="Times New Roman" panose="02020603050405020304" pitchFamily="18" charset="0"/>
                <a:cs typeface="Times New Roman" panose="02020603050405020304" pitchFamily="18" charset="0"/>
              </a:rPr>
              <a:t>S</a:t>
            </a:r>
            <a:r>
              <a:rPr kumimoji="0" lang="en-GB" altLang="cs-CZ" sz="2000" b="1" i="1" u="none" strike="noStrike" cap="none" normalizeH="0" baseline="-30000" dirty="0" err="1">
                <a:ln>
                  <a:noFill/>
                </a:ln>
                <a:solidFill>
                  <a:srgbClr val="000000"/>
                </a:solidFill>
                <a:effectLst/>
                <a:latin typeface="+mn-lt"/>
                <a:ea typeface="Times New Roman" panose="02020603050405020304" pitchFamily="18" charset="0"/>
                <a:cs typeface="Times New Roman" panose="02020603050405020304" pitchFamily="18" charset="0"/>
              </a:rPr>
              <a:t>lm</a:t>
            </a:r>
            <a:r>
              <a:rPr kumimoji="0" lang="en-GB" altLang="cs-CZ" sz="2000" b="1"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 to </a:t>
            </a:r>
            <a:r>
              <a:rPr kumimoji="0" lang="en-GB" altLang="cs-CZ" sz="2000" b="1" i="1" u="none" strike="noStrike" cap="none" normalizeH="0" baseline="0" dirty="0" err="1">
                <a:ln>
                  <a:noFill/>
                </a:ln>
                <a:solidFill>
                  <a:srgbClr val="000000"/>
                </a:solidFill>
                <a:effectLst/>
                <a:latin typeface="+mn-lt"/>
                <a:ea typeface="Times New Roman" panose="02020603050405020304" pitchFamily="18" charset="0"/>
                <a:cs typeface="Times New Roman" panose="02020603050405020304" pitchFamily="18" charset="0"/>
              </a:rPr>
              <a:t>L</a:t>
            </a:r>
            <a:r>
              <a:rPr kumimoji="0" lang="en-GB" altLang="cs-CZ" sz="2000" b="1" i="1" u="none" strike="noStrike" cap="none" normalizeH="0" baseline="-30000" dirty="0" err="1">
                <a:ln>
                  <a:noFill/>
                </a:ln>
                <a:solidFill>
                  <a:srgbClr val="000000"/>
                </a:solidFill>
                <a:effectLst/>
                <a:latin typeface="+mn-lt"/>
                <a:ea typeface="Times New Roman" panose="02020603050405020304" pitchFamily="18" charset="0"/>
                <a:cs typeface="Times New Roman" panose="02020603050405020304" pitchFamily="18" charset="0"/>
              </a:rPr>
              <a:t>max</a:t>
            </a:r>
            <a:r>
              <a:rPr kumimoji="0" lang="en-GB" altLang="cs-CZ" sz="2000" b="1" i="1"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 </a:t>
            </a:r>
            <a:r>
              <a:rPr kumimoji="0" lang="en-GB" altLang="cs-CZ" sz="2000" b="1"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is</a:t>
            </a:r>
          </a:p>
          <a:p>
            <a:pPr marL="0" marR="0" lvl="0" indent="184150" algn="just" defTabSz="914400" rtl="0" eaLnBrk="0" fontAlgn="base" latinLnBrk="0" hangingPunct="0">
              <a:lnSpc>
                <a:spcPct val="100000"/>
              </a:lnSpc>
              <a:spcBef>
                <a:spcPct val="0"/>
              </a:spcBef>
              <a:spcAft>
                <a:spcPct val="0"/>
              </a:spcAft>
              <a:buClrTx/>
              <a:buSzTx/>
              <a:buFontTx/>
              <a:buNone/>
              <a:tabLst/>
            </a:pPr>
            <a:r>
              <a:rPr kumimoji="0" lang="en-GB" altLang="cs-CZ" sz="2000" b="1"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                                       </a:t>
            </a:r>
            <a:r>
              <a:rPr kumimoji="0" lang="en-GB" altLang="cs-CZ" sz="2000" b="1" i="1" u="none" strike="noStrike" cap="none" normalizeH="0" baseline="0" dirty="0" err="1">
                <a:ln>
                  <a:noFill/>
                </a:ln>
                <a:solidFill>
                  <a:srgbClr val="000000"/>
                </a:solidFill>
                <a:effectLst/>
                <a:latin typeface="+mn-lt"/>
                <a:ea typeface="Times New Roman" panose="02020603050405020304" pitchFamily="18" charset="0"/>
                <a:cs typeface="Times New Roman" panose="02020603050405020304" pitchFamily="18" charset="0"/>
              </a:rPr>
              <a:t>L</a:t>
            </a:r>
            <a:r>
              <a:rPr kumimoji="0" lang="en-GB" altLang="cs-CZ" sz="2000" b="1" i="1" u="none" strike="noStrike" cap="none" normalizeH="0" baseline="-30000" dirty="0" err="1">
                <a:ln>
                  <a:noFill/>
                </a:ln>
                <a:solidFill>
                  <a:srgbClr val="000000"/>
                </a:solidFill>
                <a:effectLst/>
                <a:latin typeface="+mn-lt"/>
                <a:ea typeface="Times New Roman" panose="02020603050405020304" pitchFamily="18" charset="0"/>
                <a:cs typeface="Times New Roman" panose="02020603050405020304" pitchFamily="18" charset="0"/>
              </a:rPr>
              <a:t>half</a:t>
            </a:r>
            <a:r>
              <a:rPr kumimoji="0" lang="en-GB" altLang="cs-CZ" sz="2000" b="1" i="1"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 = π R/ </a:t>
            </a:r>
            <a:r>
              <a:rPr kumimoji="0" lang="en-GB" altLang="cs-CZ" sz="2000" b="1" i="1" u="none" strike="noStrike" cap="none" normalizeH="0" baseline="0" dirty="0" err="1">
                <a:ln>
                  <a:noFill/>
                </a:ln>
                <a:solidFill>
                  <a:srgbClr val="000000"/>
                </a:solidFill>
                <a:effectLst/>
                <a:latin typeface="+mn-lt"/>
                <a:ea typeface="Times New Roman" panose="02020603050405020304" pitchFamily="18" charset="0"/>
                <a:cs typeface="Times New Roman" panose="02020603050405020304" pitchFamily="18" charset="0"/>
              </a:rPr>
              <a:t>L</a:t>
            </a:r>
            <a:r>
              <a:rPr kumimoji="0" lang="en-GB" altLang="cs-CZ" sz="2000" b="1" i="1" u="none" strike="noStrike" cap="none" normalizeH="0" baseline="-30000" dirty="0" err="1">
                <a:ln>
                  <a:noFill/>
                </a:ln>
                <a:solidFill>
                  <a:srgbClr val="000000"/>
                </a:solidFill>
                <a:effectLst/>
                <a:latin typeface="+mn-lt"/>
                <a:ea typeface="Times New Roman" panose="02020603050405020304" pitchFamily="18" charset="0"/>
                <a:cs typeface="Times New Roman" panose="02020603050405020304" pitchFamily="18" charset="0"/>
              </a:rPr>
              <a:t>max</a:t>
            </a:r>
            <a:r>
              <a:rPr kumimoji="0" lang="en-GB" altLang="cs-CZ" sz="2000" b="1"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  </a:t>
            </a:r>
          </a:p>
          <a:p>
            <a:pPr marL="0" marR="0" lvl="0" indent="184150" algn="just" defTabSz="914400" rtl="0" eaLnBrk="0" fontAlgn="base" latinLnBrk="0" hangingPunct="0">
              <a:lnSpc>
                <a:spcPct val="100000"/>
              </a:lnSpc>
              <a:spcBef>
                <a:spcPct val="0"/>
              </a:spcBef>
              <a:spcAft>
                <a:spcPct val="0"/>
              </a:spcAft>
              <a:buClrTx/>
              <a:buSzTx/>
              <a:buFontTx/>
              <a:buNone/>
              <a:tabLst/>
            </a:pPr>
            <a:r>
              <a:rPr kumimoji="0" lang="en-GB" altLang="cs-CZ" sz="2000" b="0"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      </a:t>
            </a:r>
          </a:p>
          <a:p>
            <a:pPr marL="0" marR="0" lvl="0" indent="184150" algn="just" defTabSz="914400" rtl="0" eaLnBrk="0" fontAlgn="base" latinLnBrk="0" hangingPunct="0">
              <a:lnSpc>
                <a:spcPct val="100000"/>
              </a:lnSpc>
              <a:spcBef>
                <a:spcPct val="0"/>
              </a:spcBef>
              <a:spcAft>
                <a:spcPct val="0"/>
              </a:spcAft>
              <a:buClrTx/>
              <a:buSzTx/>
              <a:buFontTx/>
              <a:buNone/>
              <a:tabLst/>
            </a:pPr>
            <a:r>
              <a:rPr lang="en-GB" altLang="cs-CZ" sz="1600" dirty="0">
                <a:solidFill>
                  <a:srgbClr val="000000"/>
                </a:solidFill>
                <a:latin typeface="+mn-lt"/>
                <a:ea typeface="Times New Roman" panose="02020603050405020304" pitchFamily="18" charset="0"/>
                <a:cs typeface="Times New Roman" panose="02020603050405020304" pitchFamily="18" charset="0"/>
              </a:rPr>
              <a:t> </a:t>
            </a:r>
            <a:r>
              <a:rPr kumimoji="0" lang="en-GB" altLang="cs-CZ" sz="1600" b="0"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or equivalently, taking the circumference 2</a:t>
            </a:r>
            <a:r>
              <a:rPr kumimoji="0" lang="en-GB" altLang="cs-CZ" sz="1600" b="0" i="1"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πR = </a:t>
            </a:r>
            <a:r>
              <a:rPr kumimoji="0" lang="en-GB" altLang="cs-CZ" sz="1600" b="0"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40 050 km for the Earth:                         </a:t>
            </a:r>
          </a:p>
          <a:p>
            <a:pPr marL="0" marR="0" lvl="0" indent="184150" algn="just" defTabSz="914400" rtl="0" eaLnBrk="0" fontAlgn="base" latinLnBrk="0" hangingPunct="0">
              <a:lnSpc>
                <a:spcPct val="100000"/>
              </a:lnSpc>
              <a:spcBef>
                <a:spcPct val="0"/>
              </a:spcBef>
              <a:spcAft>
                <a:spcPct val="0"/>
              </a:spcAft>
              <a:buClrTx/>
              <a:buSzTx/>
              <a:buFontTx/>
              <a:buNone/>
              <a:tabLst/>
            </a:pPr>
            <a:r>
              <a:rPr lang="en-GB" altLang="cs-CZ" sz="1600" dirty="0">
                <a:solidFill>
                  <a:srgbClr val="000000"/>
                </a:solidFill>
                <a:latin typeface="+mn-lt"/>
                <a:ea typeface="Times New Roman" panose="02020603050405020304" pitchFamily="18" charset="0"/>
                <a:cs typeface="Times New Roman" panose="02020603050405020304" pitchFamily="18" charset="0"/>
              </a:rPr>
              <a:t>                                     </a:t>
            </a:r>
            <a:r>
              <a:rPr kumimoji="0" lang="en-GB" altLang="cs-CZ" sz="1600" b="0" i="1" u="none" strike="noStrike" cap="none" normalizeH="0" baseline="0" dirty="0" err="1">
                <a:ln>
                  <a:noFill/>
                </a:ln>
                <a:solidFill>
                  <a:srgbClr val="000000"/>
                </a:solidFill>
                <a:effectLst/>
                <a:latin typeface="+mn-lt"/>
                <a:ea typeface="Times New Roman" panose="02020603050405020304" pitchFamily="18" charset="0"/>
                <a:cs typeface="Times New Roman" panose="02020603050405020304" pitchFamily="18" charset="0"/>
              </a:rPr>
              <a:t>L</a:t>
            </a:r>
            <a:r>
              <a:rPr kumimoji="0" lang="en-GB" altLang="cs-CZ" sz="1600" b="0" i="1" u="none" strike="noStrike" cap="none" normalizeH="0" baseline="-30000" dirty="0" err="1">
                <a:ln>
                  <a:noFill/>
                </a:ln>
                <a:solidFill>
                  <a:srgbClr val="000000"/>
                </a:solidFill>
                <a:effectLst/>
                <a:latin typeface="+mn-lt"/>
                <a:ea typeface="Times New Roman" panose="02020603050405020304" pitchFamily="18" charset="0"/>
                <a:cs typeface="Times New Roman" panose="02020603050405020304" pitchFamily="18" charset="0"/>
              </a:rPr>
              <a:t>half</a:t>
            </a:r>
            <a:r>
              <a:rPr kumimoji="0" lang="en-GB" altLang="cs-CZ" sz="1600" b="0" i="1"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 = 2 π R/ </a:t>
            </a:r>
            <a:r>
              <a:rPr kumimoji="0" lang="en-GB" altLang="cs-CZ" sz="1600" b="0"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a:t>
            </a:r>
            <a:r>
              <a:rPr kumimoji="0" lang="en-GB" altLang="cs-CZ" sz="1600" b="0" i="1"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2 </a:t>
            </a:r>
            <a:r>
              <a:rPr kumimoji="0" lang="en-GB" altLang="cs-CZ" sz="1600" b="0" i="1" u="none" strike="noStrike" cap="none" normalizeH="0" baseline="0" dirty="0" err="1">
                <a:ln>
                  <a:noFill/>
                </a:ln>
                <a:solidFill>
                  <a:srgbClr val="000000"/>
                </a:solidFill>
                <a:effectLst/>
                <a:latin typeface="+mn-lt"/>
                <a:ea typeface="Times New Roman" panose="02020603050405020304" pitchFamily="18" charset="0"/>
                <a:cs typeface="Times New Roman" panose="02020603050405020304" pitchFamily="18" charset="0"/>
              </a:rPr>
              <a:t>L</a:t>
            </a:r>
            <a:r>
              <a:rPr kumimoji="0" lang="en-GB" altLang="cs-CZ" sz="1600" b="0" i="1" u="none" strike="noStrike" cap="none" normalizeH="0" baseline="-30000" dirty="0" err="1">
                <a:ln>
                  <a:noFill/>
                </a:ln>
                <a:solidFill>
                  <a:srgbClr val="000000"/>
                </a:solidFill>
                <a:effectLst/>
                <a:latin typeface="+mn-lt"/>
                <a:ea typeface="Times New Roman" panose="02020603050405020304" pitchFamily="18" charset="0"/>
                <a:cs typeface="Times New Roman" panose="02020603050405020304" pitchFamily="18" charset="0"/>
              </a:rPr>
              <a:t>max</a:t>
            </a:r>
            <a:r>
              <a:rPr kumimoji="0" lang="en-GB" altLang="cs-CZ" sz="1600" b="0"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 = 40 050/ (2 </a:t>
            </a:r>
            <a:r>
              <a:rPr kumimoji="0" lang="en-GB" altLang="cs-CZ" sz="1600" b="0" i="1" u="none" strike="noStrike" cap="none" normalizeH="0" baseline="0" dirty="0" err="1">
                <a:ln>
                  <a:noFill/>
                </a:ln>
                <a:solidFill>
                  <a:srgbClr val="000000"/>
                </a:solidFill>
                <a:effectLst/>
                <a:latin typeface="+mn-lt"/>
                <a:ea typeface="Times New Roman" panose="02020603050405020304" pitchFamily="18" charset="0"/>
                <a:cs typeface="Times New Roman" panose="02020603050405020304" pitchFamily="18" charset="0"/>
              </a:rPr>
              <a:t>L</a:t>
            </a:r>
            <a:r>
              <a:rPr kumimoji="0" lang="en-GB" altLang="cs-CZ" sz="1600" b="0" i="1" u="none" strike="noStrike" cap="none" normalizeH="0" baseline="-30000" dirty="0" err="1">
                <a:ln>
                  <a:noFill/>
                </a:ln>
                <a:solidFill>
                  <a:srgbClr val="000000"/>
                </a:solidFill>
                <a:effectLst/>
                <a:latin typeface="+mn-lt"/>
                <a:ea typeface="Times New Roman" panose="02020603050405020304" pitchFamily="18" charset="0"/>
                <a:cs typeface="Times New Roman" panose="02020603050405020304" pitchFamily="18" charset="0"/>
              </a:rPr>
              <a:t>max</a:t>
            </a:r>
            <a:r>
              <a:rPr kumimoji="0" lang="en-GB" altLang="cs-CZ" sz="1600" b="0"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a:t>
            </a:r>
          </a:p>
          <a:p>
            <a:pPr marL="0" marR="0" lvl="0" indent="184150" algn="just" defTabSz="914400" rtl="0" eaLnBrk="0" fontAlgn="base" latinLnBrk="0" hangingPunct="0">
              <a:lnSpc>
                <a:spcPct val="100000"/>
              </a:lnSpc>
              <a:spcBef>
                <a:spcPct val="0"/>
              </a:spcBef>
              <a:spcAft>
                <a:spcPct val="0"/>
              </a:spcAft>
              <a:buClrTx/>
              <a:buSzTx/>
              <a:buFontTx/>
              <a:buNone/>
              <a:tabLst/>
            </a:pPr>
            <a:endParaRPr lang="en-GB" altLang="cs-CZ" sz="1600" dirty="0">
              <a:solidFill>
                <a:srgbClr val="000000"/>
              </a:solidFill>
              <a:latin typeface="+mn-lt"/>
              <a:ea typeface="Times New Roman" panose="02020603050405020304" pitchFamily="18" charset="0"/>
              <a:cs typeface="Times New Roman" panose="02020603050405020304" pitchFamily="18" charset="0"/>
            </a:endParaRPr>
          </a:p>
          <a:p>
            <a:pPr marL="0" marR="0" lvl="0" indent="184150" algn="just" defTabSz="914400" rtl="0" eaLnBrk="0" fontAlgn="base" latinLnBrk="0" hangingPunct="0">
              <a:lnSpc>
                <a:spcPct val="100000"/>
              </a:lnSpc>
              <a:spcBef>
                <a:spcPct val="0"/>
              </a:spcBef>
              <a:spcAft>
                <a:spcPct val="0"/>
              </a:spcAft>
              <a:buClrTx/>
              <a:buSzTx/>
              <a:buFontTx/>
              <a:buNone/>
              <a:tabLst/>
            </a:pPr>
            <a:r>
              <a:rPr kumimoji="0" lang="en-GB" altLang="cs-CZ" sz="1600" b="0"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This </a:t>
            </a:r>
            <a:r>
              <a:rPr kumimoji="0" lang="en-GB" altLang="cs-CZ" sz="1600" b="0" i="1" u="none" strike="noStrike" cap="none" normalizeH="0" baseline="0" dirty="0" err="1">
                <a:ln>
                  <a:noFill/>
                </a:ln>
                <a:solidFill>
                  <a:srgbClr val="000000"/>
                </a:solidFill>
                <a:effectLst/>
                <a:latin typeface="+mn-lt"/>
                <a:ea typeface="Times New Roman" panose="02020603050405020304" pitchFamily="18" charset="0"/>
                <a:cs typeface="Times New Roman" panose="02020603050405020304" pitchFamily="18" charset="0"/>
              </a:rPr>
              <a:t>L</a:t>
            </a:r>
            <a:r>
              <a:rPr kumimoji="0" lang="en-GB" altLang="cs-CZ" sz="1600" b="0" i="1" u="none" strike="noStrike" cap="none" normalizeH="0" baseline="-30000" dirty="0" err="1">
                <a:ln>
                  <a:noFill/>
                </a:ln>
                <a:solidFill>
                  <a:srgbClr val="000000"/>
                </a:solidFill>
                <a:effectLst/>
                <a:latin typeface="+mn-lt"/>
                <a:ea typeface="Times New Roman" panose="02020603050405020304" pitchFamily="18" charset="0"/>
                <a:cs typeface="Times New Roman" panose="02020603050405020304" pitchFamily="18" charset="0"/>
              </a:rPr>
              <a:t>half</a:t>
            </a:r>
            <a:r>
              <a:rPr kumimoji="0" lang="en-GB" altLang="cs-CZ" sz="1600" b="0"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 is what we call the “ground resolution”. For </a:t>
            </a:r>
            <a:r>
              <a:rPr kumimoji="0" lang="en-GB" altLang="cs-CZ" sz="1600" b="0" i="1" u="none" strike="noStrike" cap="none" normalizeH="0" baseline="0" dirty="0" err="1">
                <a:ln>
                  <a:noFill/>
                </a:ln>
                <a:solidFill>
                  <a:srgbClr val="000000"/>
                </a:solidFill>
                <a:effectLst/>
                <a:latin typeface="+mn-lt"/>
                <a:ea typeface="Times New Roman" panose="02020603050405020304" pitchFamily="18" charset="0"/>
                <a:cs typeface="Times New Roman" panose="02020603050405020304" pitchFamily="18" charset="0"/>
              </a:rPr>
              <a:t>L</a:t>
            </a:r>
            <a:r>
              <a:rPr kumimoji="0" lang="en-GB" altLang="cs-CZ" sz="1600" b="0" i="1" u="none" strike="noStrike" cap="none" normalizeH="0" baseline="-30000" dirty="0" err="1">
                <a:ln>
                  <a:noFill/>
                </a:ln>
                <a:solidFill>
                  <a:srgbClr val="000000"/>
                </a:solidFill>
                <a:effectLst/>
                <a:latin typeface="+mn-lt"/>
                <a:ea typeface="Times New Roman" panose="02020603050405020304" pitchFamily="18" charset="0"/>
                <a:cs typeface="Times New Roman" panose="02020603050405020304" pitchFamily="18" charset="0"/>
              </a:rPr>
              <a:t>max</a:t>
            </a:r>
            <a:r>
              <a:rPr kumimoji="0" lang="en-GB" altLang="cs-CZ" sz="1600" b="0" i="1"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 300 </a:t>
            </a:r>
            <a:r>
              <a:rPr kumimoji="0" lang="en-GB" altLang="cs-CZ" sz="1600" b="0"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and</a:t>
            </a:r>
            <a:r>
              <a:rPr kumimoji="0" lang="en-GB" altLang="cs-CZ" sz="1600" b="0" i="1"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 2190, </a:t>
            </a:r>
            <a:r>
              <a:rPr kumimoji="0" lang="en-GB" altLang="cs-CZ" sz="1600" b="0"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we have</a:t>
            </a:r>
            <a:r>
              <a:rPr kumimoji="0" lang="en-GB" altLang="cs-CZ" sz="1600" b="0" i="1"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 </a:t>
            </a:r>
            <a:r>
              <a:rPr kumimoji="0" lang="en-GB" altLang="cs-CZ" sz="1600" b="0" i="1" u="none" strike="noStrike" cap="none" normalizeH="0" baseline="0" dirty="0" err="1">
                <a:ln>
                  <a:noFill/>
                </a:ln>
                <a:solidFill>
                  <a:srgbClr val="000000"/>
                </a:solidFill>
                <a:effectLst/>
                <a:latin typeface="+mn-lt"/>
                <a:ea typeface="Times New Roman" panose="02020603050405020304" pitchFamily="18" charset="0"/>
                <a:cs typeface="Times New Roman" panose="02020603050405020304" pitchFamily="18" charset="0"/>
              </a:rPr>
              <a:t>L</a:t>
            </a:r>
            <a:r>
              <a:rPr kumimoji="0" lang="en-GB" altLang="cs-CZ" sz="1600" b="0" i="1" u="none" strike="noStrike" cap="none" normalizeH="0" baseline="-30000" dirty="0" err="1">
                <a:ln>
                  <a:noFill/>
                </a:ln>
                <a:solidFill>
                  <a:srgbClr val="000000"/>
                </a:solidFill>
                <a:effectLst/>
                <a:latin typeface="+mn-lt"/>
                <a:ea typeface="Times New Roman" panose="02020603050405020304" pitchFamily="18" charset="0"/>
                <a:cs typeface="Times New Roman" panose="02020603050405020304" pitchFamily="18" charset="0"/>
              </a:rPr>
              <a:t>half</a:t>
            </a:r>
            <a:r>
              <a:rPr kumimoji="0" lang="en-GB" altLang="cs-CZ" sz="1600" b="0" i="1" u="none" strike="noStrike" cap="none" normalizeH="0" baseline="-30000" dirty="0">
                <a:ln>
                  <a:noFill/>
                </a:ln>
                <a:solidFill>
                  <a:srgbClr val="000000"/>
                </a:solidFill>
                <a:effectLst/>
                <a:latin typeface="+mn-lt"/>
                <a:ea typeface="Times New Roman" panose="02020603050405020304" pitchFamily="18" charset="0"/>
                <a:cs typeface="Times New Roman" panose="02020603050405020304" pitchFamily="18" charset="0"/>
              </a:rPr>
              <a:t> </a:t>
            </a:r>
            <a:r>
              <a:rPr kumimoji="0" lang="en-GB" altLang="cs-CZ" sz="1600" b="0"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a:t>
            </a:r>
            <a:r>
              <a:rPr kumimoji="0" lang="en-GB" altLang="cs-CZ" sz="1600" b="0" i="1" u="none" strike="noStrike" cap="none" normalizeH="0" baseline="-30000" dirty="0">
                <a:ln>
                  <a:noFill/>
                </a:ln>
                <a:solidFill>
                  <a:srgbClr val="000000"/>
                </a:solidFill>
                <a:effectLst/>
                <a:latin typeface="+mn-lt"/>
                <a:ea typeface="Times New Roman" panose="02020603050405020304" pitchFamily="18" charset="0"/>
                <a:cs typeface="Times New Roman" panose="02020603050405020304" pitchFamily="18" charset="0"/>
              </a:rPr>
              <a:t> </a:t>
            </a:r>
            <a:r>
              <a:rPr kumimoji="0" lang="en-GB" altLang="cs-CZ" sz="1600" b="0"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67 and 9 km, respectively. The former limit roughly corresponds to the resolution of the GOCE data alone, and the latter belongs to the combined models, EGM 2008, EIGEN 6C4 or SatGavRET2014 (in the case of the Earth).</a:t>
            </a:r>
            <a:r>
              <a:rPr kumimoji="0" lang="cs-CZ" altLang="cs-CZ" sz="1600" b="0" i="0" u="none" strike="noStrike" cap="none" normalizeH="0" baseline="0" dirty="0">
                <a:ln>
                  <a:noFill/>
                </a:ln>
                <a:solidFill>
                  <a:schemeClr val="tx1"/>
                </a:solidFill>
                <a:effectLst/>
                <a:latin typeface="+mn-lt"/>
              </a:rPr>
              <a:t> </a:t>
            </a:r>
          </a:p>
        </p:txBody>
      </p:sp>
    </p:spTree>
    <p:extLst>
      <p:ext uri="{BB962C8B-B14F-4D97-AF65-F5344CB8AC3E}">
        <p14:creationId xmlns:p14="http://schemas.microsoft.com/office/powerpoint/2010/main" val="34058541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a:extLst>
              <a:ext uri="{FF2B5EF4-FFF2-40B4-BE49-F238E27FC236}">
                <a16:creationId xmlns:a16="http://schemas.microsoft.com/office/drawing/2014/main" id="{45AEB614-B775-4F34-63E2-AAA8AF3443F3}"/>
              </a:ext>
            </a:extLst>
          </p:cNvPr>
          <p:cNvSpPr txBox="1"/>
          <p:nvPr/>
        </p:nvSpPr>
        <p:spPr>
          <a:xfrm>
            <a:off x="4788024" y="1196752"/>
            <a:ext cx="3654398" cy="1200329"/>
          </a:xfrm>
          <a:prstGeom prst="rect">
            <a:avLst/>
          </a:prstGeom>
          <a:noFill/>
        </p:spPr>
        <p:txBody>
          <a:bodyPr wrap="none" rtlCol="0">
            <a:spAutoFit/>
          </a:bodyPr>
          <a:lstStyle/>
          <a:p>
            <a:r>
              <a:rPr lang="en-US" sz="2400" b="1" dirty="0" err="1">
                <a:latin typeface="Times New Roman" panose="02020603050405020304" pitchFamily="18" charset="0"/>
                <a:cs typeface="Times New Roman" panose="02020603050405020304" pitchFamily="18" charset="0"/>
              </a:rPr>
              <a:t>Artefakty</a:t>
            </a:r>
            <a:endParaRPr lang="en-US" sz="2400" b="1" dirty="0">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Truncation error tests</a:t>
            </a:r>
          </a:p>
          <a:p>
            <a:r>
              <a:rPr lang="en-US" sz="2400" b="1" dirty="0" err="1">
                <a:latin typeface="Times New Roman" panose="02020603050405020304" pitchFamily="18" charset="0"/>
                <a:cs typeface="Times New Roman" panose="02020603050405020304" pitchFamily="18" charset="0"/>
              </a:rPr>
              <a:t>Nebezpeci</a:t>
            </a:r>
            <a:r>
              <a:rPr lang="en-US" sz="2400" b="1" dirty="0">
                <a:latin typeface="Times New Roman" panose="02020603050405020304" pitchFamily="18" charset="0"/>
                <a:cs typeface="Times New Roman" panose="02020603050405020304" pitchFamily="18" charset="0"/>
              </a:rPr>
              <a:t> </a:t>
            </a:r>
            <a:r>
              <a:rPr lang="en-US" sz="2400" b="1" dirty="0" err="1">
                <a:latin typeface="Times New Roman" panose="02020603050405020304" pitchFamily="18" charset="0"/>
                <a:cs typeface="Times New Roman" panose="02020603050405020304" pitchFamily="18" charset="0"/>
              </a:rPr>
              <a:t>misinterpretace</a:t>
            </a:r>
            <a:endParaRPr lang="cs-CZ"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7277235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a:extLst>
              <a:ext uri="{FF2B5EF4-FFF2-40B4-BE49-F238E27FC236}">
                <a16:creationId xmlns:a16="http://schemas.microsoft.com/office/drawing/2014/main" id="{C6A64848-0CC1-7EE6-803B-5ADF1C3777AC}"/>
              </a:ext>
            </a:extLst>
          </p:cNvPr>
          <p:cNvPicPr>
            <a:picLocks noChangeAspect="1"/>
          </p:cNvPicPr>
          <p:nvPr/>
        </p:nvPicPr>
        <p:blipFill rotWithShape="1">
          <a:blip r:embed="rId3"/>
          <a:srcRect l="27071" t="37887"/>
          <a:stretch/>
        </p:blipFill>
        <p:spPr>
          <a:xfrm>
            <a:off x="827584" y="4221088"/>
            <a:ext cx="7632848" cy="3650954"/>
          </a:xfrm>
          <a:prstGeom prst="rect">
            <a:avLst/>
          </a:prstGeom>
        </p:spPr>
      </p:pic>
      <p:sp>
        <p:nvSpPr>
          <p:cNvPr id="5" name="TextovéPole 4">
            <a:extLst>
              <a:ext uri="{FF2B5EF4-FFF2-40B4-BE49-F238E27FC236}">
                <a16:creationId xmlns:a16="http://schemas.microsoft.com/office/drawing/2014/main" id="{4B4EFE0A-91CD-20E6-5711-1BF074654654}"/>
              </a:ext>
            </a:extLst>
          </p:cNvPr>
          <p:cNvSpPr txBox="1"/>
          <p:nvPr/>
        </p:nvSpPr>
        <p:spPr>
          <a:xfrm>
            <a:off x="1373329" y="143346"/>
            <a:ext cx="6069931" cy="369332"/>
          </a:xfrm>
          <a:prstGeom prst="rect">
            <a:avLst/>
          </a:prstGeom>
          <a:noFill/>
        </p:spPr>
        <p:txBody>
          <a:bodyPr wrap="none" rtlCol="0">
            <a:spAutoFit/>
          </a:bodyPr>
          <a:lstStyle/>
          <a:p>
            <a:r>
              <a:rPr lang="cs-CZ" b="1" dirty="0">
                <a:latin typeface="Times New Roman" panose="02020603050405020304" pitchFamily="18" charset="0"/>
                <a:cs typeface="Times New Roman" panose="02020603050405020304" pitchFamily="18" charset="0"/>
              </a:rPr>
              <a:t>Artefakty</a:t>
            </a:r>
            <a:r>
              <a:rPr lang="en-US" b="1" dirty="0">
                <a:latin typeface="Times New Roman" panose="02020603050405020304" pitchFamily="18" charset="0"/>
                <a:cs typeface="Times New Roman" panose="02020603050405020304" pitchFamily="18" charset="0"/>
              </a:rPr>
              <a:t>: </a:t>
            </a:r>
            <a:r>
              <a:rPr lang="cs-CZ" b="1" dirty="0">
                <a:latin typeface="Times New Roman" panose="02020603050405020304" pitchFamily="18" charset="0"/>
                <a:cs typeface="Times New Roman" panose="02020603050405020304" pitchFamily="18" charset="0"/>
              </a:rPr>
              <a:t>Dočasně nedostatečné rozlišení nás teď nezajímá</a:t>
            </a:r>
          </a:p>
        </p:txBody>
      </p:sp>
      <p:pic>
        <p:nvPicPr>
          <p:cNvPr id="7" name="Obrázek 6">
            <a:extLst>
              <a:ext uri="{FF2B5EF4-FFF2-40B4-BE49-F238E27FC236}">
                <a16:creationId xmlns:a16="http://schemas.microsoft.com/office/drawing/2014/main" id="{E837C61A-30DE-343C-C801-97958DEB771B}"/>
              </a:ext>
            </a:extLst>
          </p:cNvPr>
          <p:cNvPicPr>
            <a:picLocks noChangeAspect="1"/>
          </p:cNvPicPr>
          <p:nvPr/>
        </p:nvPicPr>
        <p:blipFill rotWithShape="1">
          <a:blip r:embed="rId4"/>
          <a:srcRect l="17712" t="23359" r="20075" b="14946"/>
          <a:stretch/>
        </p:blipFill>
        <p:spPr>
          <a:xfrm>
            <a:off x="1563979" y="692697"/>
            <a:ext cx="5688632" cy="3168352"/>
          </a:xfrm>
          <a:prstGeom prst="rect">
            <a:avLst/>
          </a:prstGeom>
        </p:spPr>
      </p:pic>
      <p:sp>
        <p:nvSpPr>
          <p:cNvPr id="9" name="TextovéPole 8">
            <a:extLst>
              <a:ext uri="{FF2B5EF4-FFF2-40B4-BE49-F238E27FC236}">
                <a16:creationId xmlns:a16="http://schemas.microsoft.com/office/drawing/2014/main" id="{CEF03F27-07A8-7794-CFBD-F2646AA1E576}"/>
              </a:ext>
            </a:extLst>
          </p:cNvPr>
          <p:cNvSpPr txBox="1"/>
          <p:nvPr/>
        </p:nvSpPr>
        <p:spPr>
          <a:xfrm>
            <a:off x="1561647" y="3811108"/>
            <a:ext cx="6606480" cy="307777"/>
          </a:xfrm>
          <a:prstGeom prst="rect">
            <a:avLst/>
          </a:prstGeom>
          <a:noFill/>
        </p:spPr>
        <p:txBody>
          <a:bodyPr wrap="square">
            <a:spAutoFit/>
          </a:bodyPr>
          <a:lstStyle/>
          <a:p>
            <a:r>
              <a:rPr lang="en-US" sz="1400" dirty="0">
                <a:latin typeface="Times New Roman" panose="02020603050405020304" pitchFamily="18" charset="0"/>
                <a:cs typeface="Times New Roman" panose="02020603050405020304" pitchFamily="18" charset="0"/>
              </a:rPr>
              <a:t>                  Historical map of planet mars from Giovanni Schiaparelli</a:t>
            </a:r>
            <a:endParaRPr lang="cs-CZ"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41321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2839" y="0"/>
            <a:ext cx="7478322" cy="6858000"/>
          </a:xfrm>
          <a:prstGeom prst="rect">
            <a:avLst/>
          </a:prstGeom>
        </p:spPr>
      </p:pic>
      <p:sp>
        <p:nvSpPr>
          <p:cNvPr id="3" name="TextovéPole 2"/>
          <p:cNvSpPr txBox="1"/>
          <p:nvPr/>
        </p:nvSpPr>
        <p:spPr>
          <a:xfrm>
            <a:off x="5076056" y="5157192"/>
            <a:ext cx="723275" cy="523220"/>
          </a:xfrm>
          <a:prstGeom prst="rect">
            <a:avLst/>
          </a:prstGeom>
          <a:noFill/>
        </p:spPr>
        <p:txBody>
          <a:bodyPr wrap="none" rtlCol="0">
            <a:spAutoFit/>
          </a:bodyPr>
          <a:lstStyle/>
          <a:p>
            <a:r>
              <a:rPr lang="cs-CZ" sz="2800" dirty="0">
                <a:solidFill>
                  <a:schemeClr val="bg1"/>
                </a:solidFill>
              </a:rPr>
              <a:t>WL</a:t>
            </a:r>
          </a:p>
        </p:txBody>
      </p:sp>
    </p:spTree>
    <p:extLst>
      <p:ext uri="{BB962C8B-B14F-4D97-AF65-F5344CB8AC3E}">
        <p14:creationId xmlns:p14="http://schemas.microsoft.com/office/powerpoint/2010/main" val="23831110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31640" y="332656"/>
            <a:ext cx="7020272" cy="3168537"/>
          </a:xfrm>
          <a:prstGeom prst="rect">
            <a:avLst/>
          </a:prstGeom>
        </p:spPr>
      </p:pic>
      <p:pic>
        <p:nvPicPr>
          <p:cNvPr id="3" name="Obrázek 2">
            <a:extLst>
              <a:ext uri="{FF2B5EF4-FFF2-40B4-BE49-F238E27FC236}">
                <a16:creationId xmlns:a16="http://schemas.microsoft.com/office/drawing/2014/main" id="{284A4751-FD70-FDFE-78E8-7EF176743790}"/>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2162"/>
          <a:stretch/>
        </p:blipFill>
        <p:spPr>
          <a:xfrm>
            <a:off x="1295772" y="2924944"/>
            <a:ext cx="7344816" cy="3259218"/>
          </a:xfrm>
          <a:prstGeom prst="rect">
            <a:avLst/>
          </a:prstGeom>
        </p:spPr>
      </p:pic>
    </p:spTree>
    <p:extLst>
      <p:ext uri="{BB962C8B-B14F-4D97-AF65-F5344CB8AC3E}">
        <p14:creationId xmlns:p14="http://schemas.microsoft.com/office/powerpoint/2010/main" val="35462412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p:cNvPicPr/>
          <p:nvPr/>
        </p:nvPicPr>
        <p:blipFill>
          <a:blip r:embed="rId2"/>
          <a:stretch>
            <a:fillRect/>
          </a:stretch>
        </p:blipFill>
        <p:spPr>
          <a:xfrm>
            <a:off x="-432596" y="0"/>
            <a:ext cx="5760720" cy="3089275"/>
          </a:xfrm>
          <a:prstGeom prst="rect">
            <a:avLst/>
          </a:prstGeom>
        </p:spPr>
      </p:pic>
      <p:pic>
        <p:nvPicPr>
          <p:cNvPr id="4" name="Obrázek 3"/>
          <p:cNvPicPr/>
          <p:nvPr/>
        </p:nvPicPr>
        <p:blipFill rotWithShape="1">
          <a:blip r:embed="rId3"/>
          <a:srcRect t="9323"/>
          <a:stretch/>
        </p:blipFill>
        <p:spPr>
          <a:xfrm>
            <a:off x="3635896" y="1196752"/>
            <a:ext cx="5760720" cy="2801243"/>
          </a:xfrm>
          <a:prstGeom prst="rect">
            <a:avLst/>
          </a:prstGeom>
        </p:spPr>
      </p:pic>
      <p:pic>
        <p:nvPicPr>
          <p:cNvPr id="5" name="Obrázek 4"/>
          <p:cNvPicPr/>
          <p:nvPr/>
        </p:nvPicPr>
        <p:blipFill rotWithShape="1">
          <a:blip r:embed="rId4"/>
          <a:srcRect t="9488"/>
          <a:stretch/>
        </p:blipFill>
        <p:spPr>
          <a:xfrm>
            <a:off x="-180528" y="3429000"/>
            <a:ext cx="5204617" cy="2508128"/>
          </a:xfrm>
          <a:prstGeom prst="rect">
            <a:avLst/>
          </a:prstGeom>
        </p:spPr>
      </p:pic>
      <p:pic>
        <p:nvPicPr>
          <p:cNvPr id="7" name="Obrázek 6"/>
          <p:cNvPicPr/>
          <p:nvPr/>
        </p:nvPicPr>
        <p:blipFill rotWithShape="1">
          <a:blip r:embed="rId5"/>
          <a:srcRect l="-1251" t="14064" r="1251" b="8587"/>
          <a:stretch/>
        </p:blipFill>
        <p:spPr>
          <a:xfrm>
            <a:off x="4067944" y="4337720"/>
            <a:ext cx="5760720" cy="2376265"/>
          </a:xfrm>
          <a:prstGeom prst="rect">
            <a:avLst/>
          </a:prstGeom>
        </p:spPr>
      </p:pic>
    </p:spTree>
    <p:extLst>
      <p:ext uri="{BB962C8B-B14F-4D97-AF65-F5344CB8AC3E}">
        <p14:creationId xmlns:p14="http://schemas.microsoft.com/office/powerpoint/2010/main" val="28975211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9" name="Obrázek 1">
            <a:extLst>
              <a:ext uri="{FF2B5EF4-FFF2-40B4-BE49-F238E27FC236}">
                <a16:creationId xmlns:a16="http://schemas.microsoft.com/office/drawing/2014/main" id="{92D0A2A4-A744-4B6A-8C2C-D94C0F2075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296" y="3207831"/>
            <a:ext cx="5532437" cy="229711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3">
            <a:extLst>
              <a:ext uri="{FF2B5EF4-FFF2-40B4-BE49-F238E27FC236}">
                <a16:creationId xmlns:a16="http://schemas.microsoft.com/office/drawing/2014/main" id="{193D2F2E-AAD6-4B18-BDF3-87A64F16009C}"/>
              </a:ext>
            </a:extLst>
          </p:cNvPr>
          <p:cNvSpPr>
            <a:spLocks noChangeArrowheads="1"/>
          </p:cNvSpPr>
          <p:nvPr/>
        </p:nvSpPr>
        <p:spPr bwMode="auto">
          <a:xfrm>
            <a:off x="127000" y="6165304"/>
            <a:ext cx="8513869"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s-CZ" sz="1200" b="0" i="0" u="none" strike="noStrike" cap="none" normalizeH="0" baseline="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Now we can imagine what all with the solution to d/o=10 only would be lost, would remain hidden to us from the </a:t>
            </a:r>
            <a:r>
              <a:rPr kumimoji="0" lang="en-GB" altLang="cs-CZ" sz="1200" b="0" i="0" u="none" strike="noStrike" cap="none" normalizeH="0" baseline="0" dirty="0">
                <a:ln>
                  <a:noFill/>
                </a:ln>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cs-CZ" sz="1200" b="0" i="0" u="none" strike="noStrike" cap="none" normalizeH="0" baseline="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real gravity world</a:t>
            </a:r>
            <a:r>
              <a:rPr kumimoji="0" lang="en-GB" altLang="cs-CZ" sz="1200" b="0" i="0" u="none" strike="noStrike" cap="none" normalizeH="0" baseline="0" dirty="0">
                <a:ln>
                  <a:noFill/>
                </a:ln>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cs-CZ" sz="1200" b="0" i="0" u="none" strike="noStrike" cap="none" normalizeH="0" baseline="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s-CZ" sz="1200" b="0" i="0" u="none" strike="noStrike" cap="none" normalizeH="0" baseline="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of the Moon. Moreover, we can see that some false features would be created owing to the long-wavelengths (a form of aliasing).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s-CZ" sz="1200" b="0" i="0" u="none" strike="noStrike" cap="none" normalizeH="0" baseline="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This might lead to various misinterpretations when we would have at our disposal only such a limited knowledge.</a:t>
            </a:r>
            <a:endParaRPr kumimoji="0" lang="cs-CZ" altLang="cs-CZ"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altLang="cs-CZ" sz="1800" b="0" i="0" u="none" strike="noStrike" cap="none" normalizeH="0" baseline="0" dirty="0">
              <a:ln>
                <a:noFill/>
              </a:ln>
              <a:solidFill>
                <a:schemeClr val="tx1"/>
              </a:solidFill>
              <a:effectLst/>
              <a:latin typeface="Arial" panose="020B0604020202020204" pitchFamily="34" charset="0"/>
            </a:endParaRPr>
          </a:p>
        </p:txBody>
      </p:sp>
      <p:sp>
        <p:nvSpPr>
          <p:cNvPr id="3" name="Rectangle 4">
            <a:extLst>
              <a:ext uri="{FF2B5EF4-FFF2-40B4-BE49-F238E27FC236}">
                <a16:creationId xmlns:a16="http://schemas.microsoft.com/office/drawing/2014/main" id="{0E5A094A-CD6A-488B-B763-CD926DF95B8E}"/>
              </a:ext>
            </a:extLst>
          </p:cNvPr>
          <p:cNvSpPr>
            <a:spLocks noChangeArrowheads="1"/>
          </p:cNvSpPr>
          <p:nvPr/>
        </p:nvSpPr>
        <p:spPr bwMode="auto">
          <a:xfrm>
            <a:off x="467545" y="2506933"/>
            <a:ext cx="8064896" cy="877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s-CZ" sz="1100" b="0" i="0" u="none" strike="noStrike" cap="none" normalizeH="0" baseline="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The main characteristics of the gravity field of the Moon, in terms of ∆</a:t>
            </a:r>
            <a:r>
              <a:rPr kumimoji="0" lang="en-GB" altLang="cs-CZ" sz="1100" b="0" i="1" u="none" strike="noStrike" cap="none" normalizeH="0" baseline="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g</a:t>
            </a:r>
            <a:r>
              <a:rPr kumimoji="0" lang="en-GB" altLang="cs-CZ" sz="1100" b="0" i="0" u="none" strike="noStrike" cap="none" normalizeH="0" baseline="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kumimoji="0" lang="en-GB" altLang="cs-CZ" sz="1100" b="0" i="0" u="none" strike="noStrike" cap="none" normalizeH="0" baseline="0" dirty="0" err="1">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mGal</a:t>
            </a:r>
            <a:r>
              <a:rPr kumimoji="0" lang="en-GB" altLang="cs-CZ" sz="1100" b="0" i="0" u="none" strike="noStrike" cap="none" normalizeH="0" baseline="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with the GRGM1200A model, but only to maximum d/o=10. The higher terms are cut. Compare to Fig. 81.2 or Fig. 3.3.2. The near side of the Moon has longitudes 0-90</a:t>
            </a:r>
            <a:r>
              <a:rPr kumimoji="0" lang="en-GB" altLang="cs-CZ" sz="1100" b="0" i="0" u="none" strike="noStrike" cap="none" normalizeH="0" baseline="3000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0 </a:t>
            </a:r>
            <a:r>
              <a:rPr kumimoji="0" lang="en-GB" altLang="cs-CZ" sz="1100" b="0" i="0" u="none" strike="noStrike" cap="none" normalizeH="0" baseline="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and 270-360</a:t>
            </a:r>
            <a:r>
              <a:rPr kumimoji="0" lang="en-GB" altLang="cs-CZ" sz="1100" b="0" i="0" u="none" strike="noStrike" cap="none" normalizeH="0" baseline="3000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0</a:t>
            </a:r>
            <a:r>
              <a:rPr kumimoji="0" lang="en-GB" altLang="cs-CZ" sz="1100" b="0" i="0" u="none" strike="noStrike" cap="none" normalizeH="0" baseline="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E. LOLA topography [m] included.</a:t>
            </a:r>
            <a:endParaRPr kumimoji="0" lang="cs-CZ" altLang="cs-CZ"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altLang="cs-CZ" sz="1800" b="0" i="0" u="none" strike="noStrike" cap="none" normalizeH="0" baseline="0" dirty="0">
              <a:ln>
                <a:noFill/>
              </a:ln>
              <a:solidFill>
                <a:schemeClr val="tx1"/>
              </a:solidFill>
              <a:effectLst/>
              <a:latin typeface="Arial" panose="020B0604020202020204" pitchFamily="34" charset="0"/>
            </a:endParaRPr>
          </a:p>
        </p:txBody>
      </p:sp>
      <p:sp>
        <p:nvSpPr>
          <p:cNvPr id="4" name="Rectangle 5">
            <a:extLst>
              <a:ext uri="{FF2B5EF4-FFF2-40B4-BE49-F238E27FC236}">
                <a16:creationId xmlns:a16="http://schemas.microsoft.com/office/drawing/2014/main" id="{9F764BA5-59E4-4AFC-9FDC-3803C622D503}"/>
              </a:ext>
            </a:extLst>
          </p:cNvPr>
          <p:cNvSpPr>
            <a:spLocks noChangeArrowheads="1"/>
          </p:cNvSpPr>
          <p:nvPr/>
        </p:nvSpPr>
        <p:spPr bwMode="auto">
          <a:xfrm>
            <a:off x="150696" y="5390233"/>
            <a:ext cx="8207696" cy="8156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cs-CZ" sz="1100" b="0" i="0" u="none" strike="noStrike" cap="none" normalizeH="0" baseline="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endParaRPr kumimoji="0" lang="cs-CZ" altLang="cs-CZ" sz="6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cs-CZ" sz="1100" b="0" i="0" u="none" strike="noStrike" cap="none" normalizeH="0" baseline="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The gravity field of the Moon; ∆</a:t>
            </a:r>
            <a:r>
              <a:rPr kumimoji="0" lang="en-GB" altLang="cs-CZ" sz="1100" b="0" i="1" u="none" strike="noStrike" cap="none" normalizeH="0" baseline="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g</a:t>
            </a:r>
            <a:r>
              <a:rPr kumimoji="0" lang="en-GB" altLang="cs-CZ" sz="1100" b="0" i="0" u="none" strike="noStrike" cap="none" normalizeH="0" baseline="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kumimoji="0" lang="en-GB" altLang="cs-CZ" sz="1100" b="0" i="0" u="none" strike="noStrike" cap="none" normalizeH="0" baseline="0" dirty="0" err="1">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mGal</a:t>
            </a:r>
            <a:r>
              <a:rPr kumimoji="0" lang="en-GB" altLang="cs-CZ" sz="1100" b="0" i="0" u="none" strike="noStrike" cap="none" normalizeH="0" baseline="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with GRGM1200A to d/o=600.. </a:t>
            </a:r>
            <a:r>
              <a:rPr kumimoji="0" lang="en-GB" altLang="cs-CZ" sz="1200" b="0" i="0" u="none" strike="noStrike" cap="none" normalizeH="0" baseline="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Many features on these two maps are similar,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cs-CZ" sz="1200" b="0" i="0" u="none" strike="noStrike" cap="none" normalizeH="0" baseline="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further features and many details are missing in the</a:t>
            </a:r>
            <a:r>
              <a:rPr kumimoji="0" lang="en-GB" altLang="cs-CZ" sz="1200" b="0" i="0" u="none" strike="noStrike" cap="none" normalizeH="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upper figure</a:t>
            </a:r>
            <a:r>
              <a:rPr kumimoji="0" lang="en-GB" altLang="cs-CZ" sz="1200" b="0" i="0" u="none" strike="noStrike" cap="none" normalizeH="0" baseline="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they are below the relevant resolution, of course.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cs-CZ" sz="1200" b="0" i="0" u="none" strike="noStrike" cap="none" normalizeH="0" baseline="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Sometimes, however,  we can register artefacts </a:t>
            </a:r>
            <a:r>
              <a:rPr kumimoji="0" lang="en-GB" altLang="cs-CZ" sz="1200" b="0" i="0" u="none" strike="noStrike" cap="none" normalizeH="0" baseline="0" dirty="0">
                <a:ln>
                  <a:noFill/>
                </a:ln>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cs-CZ" sz="1200" b="0" i="0" u="none" strike="noStrike" cap="none" normalizeH="0" baseline="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false waves which are removed when the </a:t>
            </a:r>
            <a:r>
              <a:rPr kumimoji="0" lang="en-GB" altLang="cs-CZ" sz="1200" b="0" i="0" u="none" strike="noStrike" cap="none" normalizeH="0" baseline="0" dirty="0">
                <a:ln>
                  <a:noFill/>
                </a:ln>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cs-CZ" sz="1200" b="0" i="0" u="none" strike="noStrike" cap="none" normalizeH="0" baseline="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true</a:t>
            </a:r>
            <a:r>
              <a:rPr kumimoji="0" lang="en-GB" altLang="cs-CZ" sz="1200" b="0" i="0" u="none" strike="noStrike" cap="none" normalizeH="0" baseline="0" dirty="0">
                <a:ln>
                  <a:noFill/>
                </a:ln>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cs-CZ" sz="1200" b="0" i="0" u="none" strike="noStrike" cap="none" normalizeH="0" baseline="0" dirty="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full field (d/o=600) is employed. </a:t>
            </a:r>
            <a:endParaRPr kumimoji="0" lang="en-GB" altLang="cs-CZ" sz="1800" b="0" i="0" u="none" strike="noStrike" cap="none" normalizeH="0" baseline="0" dirty="0">
              <a:ln>
                <a:noFill/>
              </a:ln>
              <a:solidFill>
                <a:schemeClr val="tx1"/>
              </a:solidFill>
              <a:effectLst/>
              <a:latin typeface="Arial" panose="020B0604020202020204" pitchFamily="34" charset="0"/>
            </a:endParaRPr>
          </a:p>
        </p:txBody>
      </p:sp>
      <p:sp>
        <p:nvSpPr>
          <p:cNvPr id="5" name="Rectangle 7">
            <a:extLst>
              <a:ext uri="{FF2B5EF4-FFF2-40B4-BE49-F238E27FC236}">
                <a16:creationId xmlns:a16="http://schemas.microsoft.com/office/drawing/2014/main" id="{A14B2E77-6D64-4F23-87E0-5A1650F40FED}"/>
              </a:ext>
            </a:extLst>
          </p:cNvPr>
          <p:cNvSpPr>
            <a:spLocks noChangeArrowheads="1"/>
          </p:cNvSpPr>
          <p:nvPr/>
        </p:nvSpPr>
        <p:spPr bwMode="auto">
          <a:xfrm>
            <a:off x="0" y="-570731"/>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s-CZ" sz="1200" b="0" i="0" u="none" strike="noStrike" cap="none" normalizeH="0" baseline="0">
                <a:ln>
                  <a:noFill/>
                </a:ln>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misinterpretations when we would have at our disposal only such a limited knowledge.</a:t>
            </a:r>
            <a:endParaRPr kumimoji="0" lang="cs-CZ" altLang="cs-CZ" sz="6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altLang="cs-CZ" sz="1800" b="0" i="0" u="none" strike="noStrike" cap="none" normalizeH="0" baseline="0">
              <a:ln>
                <a:noFill/>
              </a:ln>
              <a:solidFill>
                <a:schemeClr val="tx1"/>
              </a:solidFill>
              <a:effectLst/>
              <a:latin typeface="Arial" panose="020B0604020202020204" pitchFamily="34" charset="0"/>
            </a:endParaRPr>
          </a:p>
        </p:txBody>
      </p:sp>
      <p:pic>
        <p:nvPicPr>
          <p:cNvPr id="2054" name="Obrázek 2">
            <a:extLst>
              <a:ext uri="{FF2B5EF4-FFF2-40B4-BE49-F238E27FC236}">
                <a16:creationId xmlns:a16="http://schemas.microsoft.com/office/drawing/2014/main" id="{3029343A-A4D6-40A9-B213-BC1ADCCB3BD3}"/>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27000" y="178569"/>
            <a:ext cx="5489575" cy="2322513"/>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8">
            <a:extLst>
              <a:ext uri="{FF2B5EF4-FFF2-40B4-BE49-F238E27FC236}">
                <a16:creationId xmlns:a16="http://schemas.microsoft.com/office/drawing/2014/main" id="{95152278-09E2-4867-87BE-C5F48F8EB46D}"/>
              </a:ext>
            </a:extLst>
          </p:cNvPr>
          <p:cNvSpPr>
            <a:spLocks noChangeArrowheads="1"/>
          </p:cNvSpPr>
          <p:nvPr/>
        </p:nvSpPr>
        <p:spPr bwMode="auto">
          <a:xfrm>
            <a:off x="0" y="-113531"/>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cs-CZ"/>
          </a:p>
        </p:txBody>
      </p:sp>
      <p:sp>
        <p:nvSpPr>
          <p:cNvPr id="7" name="TextovéPole 6">
            <a:extLst>
              <a:ext uri="{FF2B5EF4-FFF2-40B4-BE49-F238E27FC236}">
                <a16:creationId xmlns:a16="http://schemas.microsoft.com/office/drawing/2014/main" id="{896B2054-554F-49AB-A7D0-A08AC252E807}"/>
              </a:ext>
            </a:extLst>
          </p:cNvPr>
          <p:cNvSpPr txBox="1"/>
          <p:nvPr/>
        </p:nvSpPr>
        <p:spPr>
          <a:xfrm>
            <a:off x="6372200" y="692696"/>
            <a:ext cx="2300630" cy="923330"/>
          </a:xfrm>
          <a:prstGeom prst="rect">
            <a:avLst/>
          </a:prstGeom>
          <a:noFill/>
        </p:spPr>
        <p:txBody>
          <a:bodyPr wrap="none" rtlCol="0">
            <a:spAutoFit/>
          </a:bodyPr>
          <a:lstStyle/>
          <a:p>
            <a:r>
              <a:rPr lang="en-US" b="1" dirty="0">
                <a:latin typeface="Times New Roman" panose="02020603050405020304" pitchFamily="18" charset="0"/>
                <a:cs typeface="Times New Roman" panose="02020603050405020304" pitchFamily="18" charset="0"/>
              </a:rPr>
              <a:t>Truncation error test</a:t>
            </a:r>
          </a:p>
          <a:p>
            <a:r>
              <a:rPr lang="en-US" b="1" dirty="0">
                <a:latin typeface="Times New Roman" panose="02020603050405020304" pitchFamily="18" charset="0"/>
                <a:cs typeface="Times New Roman" panose="02020603050405020304" pitchFamily="18" charset="0"/>
              </a:rPr>
              <a:t>for the Moon</a:t>
            </a:r>
          </a:p>
          <a:p>
            <a:r>
              <a:rPr lang="en-US" dirty="0">
                <a:latin typeface="Times New Roman" panose="02020603050405020304" pitchFamily="18" charset="0"/>
                <a:cs typeface="Times New Roman" panose="02020603050405020304" pitchFamily="18" charset="0"/>
              </a:rPr>
              <a:t>with gravity anomalies</a:t>
            </a:r>
            <a:endParaRPr lang="cs-CZ"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775407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00D654DF-6AD5-4663-A039-35A90BA04AF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9512" y="116632"/>
            <a:ext cx="4396090" cy="6614244"/>
          </a:xfrm>
          <a:prstGeom prst="rect">
            <a:avLst/>
          </a:prstGeom>
        </p:spPr>
      </p:pic>
      <p:pic>
        <p:nvPicPr>
          <p:cNvPr id="2" name="Obrázek 1">
            <a:extLst>
              <a:ext uri="{FF2B5EF4-FFF2-40B4-BE49-F238E27FC236}">
                <a16:creationId xmlns:a16="http://schemas.microsoft.com/office/drawing/2014/main" id="{57B70980-D10A-4BDD-84F5-174D34074CF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2000" y="165518"/>
            <a:ext cx="4380464" cy="6587977"/>
          </a:xfrm>
          <a:prstGeom prst="rect">
            <a:avLst/>
          </a:prstGeom>
        </p:spPr>
      </p:pic>
    </p:spTree>
    <p:extLst>
      <p:ext uri="{BB962C8B-B14F-4D97-AF65-F5344CB8AC3E}">
        <p14:creationId xmlns:p14="http://schemas.microsoft.com/office/powerpoint/2010/main" val="249364835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E22F9D3A-6795-4F34-AD62-60D0F892CF9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7504" y="926033"/>
            <a:ext cx="4464496" cy="5005932"/>
          </a:xfrm>
          <a:prstGeom prst="rect">
            <a:avLst/>
          </a:prstGeom>
        </p:spPr>
      </p:pic>
      <p:pic>
        <p:nvPicPr>
          <p:cNvPr id="5" name="Obrázek 4">
            <a:extLst>
              <a:ext uri="{FF2B5EF4-FFF2-40B4-BE49-F238E27FC236}">
                <a16:creationId xmlns:a16="http://schemas.microsoft.com/office/drawing/2014/main" id="{EDF76738-E751-4448-A2F7-C8EED1E56C6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226"/>
          <a:stretch/>
        </p:blipFill>
        <p:spPr>
          <a:xfrm>
            <a:off x="4712816" y="856914"/>
            <a:ext cx="4320480" cy="5144171"/>
          </a:xfrm>
          <a:prstGeom prst="rect">
            <a:avLst/>
          </a:prstGeom>
        </p:spPr>
      </p:pic>
    </p:spTree>
    <p:extLst>
      <p:ext uri="{BB962C8B-B14F-4D97-AF65-F5344CB8AC3E}">
        <p14:creationId xmlns:p14="http://schemas.microsoft.com/office/powerpoint/2010/main" val="42945886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5710" y="111357"/>
            <a:ext cx="4644009" cy="3482311"/>
          </a:xfrm>
          <a:prstGeom prst="rect">
            <a:avLst/>
          </a:prstGeom>
        </p:spPr>
      </p:pic>
      <p:pic>
        <p:nvPicPr>
          <p:cNvPr id="3" name="Obrázek 2"/>
          <p:cNvPicPr>
            <a:picLocks noChangeAspect="1"/>
          </p:cNvPicPr>
          <p:nvPr/>
        </p:nvPicPr>
        <p:blipFill rotWithShape="1">
          <a:blip r:embed="rId4" cstate="print">
            <a:extLst>
              <a:ext uri="{28A0092B-C50C-407E-A947-70E740481C1C}">
                <a14:useLocalDpi xmlns:a14="http://schemas.microsoft.com/office/drawing/2010/main" val="0"/>
              </a:ext>
            </a:extLst>
          </a:blip>
          <a:srcRect l="5873"/>
          <a:stretch/>
        </p:blipFill>
        <p:spPr>
          <a:xfrm>
            <a:off x="865007" y="3425633"/>
            <a:ext cx="4299956" cy="3425507"/>
          </a:xfrm>
          <a:prstGeom prst="rect">
            <a:avLst/>
          </a:prstGeom>
        </p:spPr>
      </p:pic>
      <p:pic>
        <p:nvPicPr>
          <p:cNvPr id="4" name="Obrázek 3"/>
          <p:cNvPicPr>
            <a:picLocks noChangeAspect="1"/>
          </p:cNvPicPr>
          <p:nvPr/>
        </p:nvPicPr>
        <p:blipFill rotWithShape="1">
          <a:blip r:embed="rId5" cstate="print">
            <a:extLst>
              <a:ext uri="{28A0092B-C50C-407E-A947-70E740481C1C}">
                <a14:useLocalDpi xmlns:a14="http://schemas.microsoft.com/office/drawing/2010/main" val="0"/>
              </a:ext>
            </a:extLst>
          </a:blip>
          <a:srcRect l="9177" t="605" r="6068" b="2627"/>
          <a:stretch/>
        </p:blipFill>
        <p:spPr>
          <a:xfrm>
            <a:off x="5148064" y="94940"/>
            <a:ext cx="3641094" cy="3373366"/>
          </a:xfrm>
          <a:prstGeom prst="rect">
            <a:avLst/>
          </a:prstGeom>
        </p:spPr>
      </p:pic>
      <p:pic>
        <p:nvPicPr>
          <p:cNvPr id="5" name="Obrázek 4"/>
          <p:cNvPicPr>
            <a:picLocks noChangeAspect="1"/>
          </p:cNvPicPr>
          <p:nvPr/>
        </p:nvPicPr>
        <p:blipFill rotWithShape="1">
          <a:blip r:embed="rId6" cstate="print">
            <a:extLst>
              <a:ext uri="{28A0092B-C50C-407E-A947-70E740481C1C}">
                <a14:useLocalDpi xmlns:a14="http://schemas.microsoft.com/office/drawing/2010/main" val="0"/>
              </a:ext>
            </a:extLst>
          </a:blip>
          <a:srcRect l="9051"/>
          <a:stretch/>
        </p:blipFill>
        <p:spPr>
          <a:xfrm>
            <a:off x="5032634" y="3425633"/>
            <a:ext cx="4111366" cy="3389695"/>
          </a:xfrm>
          <a:prstGeom prst="rect">
            <a:avLst/>
          </a:prstGeom>
        </p:spPr>
      </p:pic>
      <p:pic>
        <p:nvPicPr>
          <p:cNvPr id="6" name="Obrázek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30466" y="39318"/>
            <a:ext cx="4647138" cy="3484610"/>
          </a:xfrm>
          <a:prstGeom prst="rect">
            <a:avLst/>
          </a:prstGeom>
        </p:spPr>
      </p:pic>
      <p:pic>
        <p:nvPicPr>
          <p:cNvPr id="7" name="Obrázek 6"/>
          <p:cNvPicPr>
            <a:picLocks noChangeAspect="1"/>
          </p:cNvPicPr>
          <p:nvPr/>
        </p:nvPicPr>
        <p:blipFill rotWithShape="1">
          <a:blip r:embed="rId8" cstate="print">
            <a:extLst>
              <a:ext uri="{28A0092B-C50C-407E-A947-70E740481C1C}">
                <a14:useLocalDpi xmlns:a14="http://schemas.microsoft.com/office/drawing/2010/main" val="0"/>
              </a:ext>
            </a:extLst>
          </a:blip>
          <a:srcRect l="9479"/>
          <a:stretch/>
        </p:blipFill>
        <p:spPr>
          <a:xfrm>
            <a:off x="5011692" y="44823"/>
            <a:ext cx="4153250" cy="3440415"/>
          </a:xfrm>
          <a:prstGeom prst="rect">
            <a:avLst/>
          </a:prstGeom>
        </p:spPr>
      </p:pic>
      <p:pic>
        <p:nvPicPr>
          <p:cNvPr id="10" name="Obrázek 9"/>
          <p:cNvPicPr>
            <a:picLocks noChangeAspect="1"/>
          </p:cNvPicPr>
          <p:nvPr/>
        </p:nvPicPr>
        <p:blipFill rotWithShape="1">
          <a:blip r:embed="rId9" cstate="print">
            <a:extLst>
              <a:ext uri="{28A0092B-C50C-407E-A947-70E740481C1C}">
                <a14:useLocalDpi xmlns:a14="http://schemas.microsoft.com/office/drawing/2010/main" val="0"/>
              </a:ext>
            </a:extLst>
          </a:blip>
          <a:srcRect l="9535"/>
          <a:stretch/>
        </p:blipFill>
        <p:spPr>
          <a:xfrm>
            <a:off x="5005338" y="3477298"/>
            <a:ext cx="4008035" cy="3322175"/>
          </a:xfrm>
          <a:prstGeom prst="rect">
            <a:avLst/>
          </a:prstGeom>
        </p:spPr>
      </p:pic>
      <p:pic>
        <p:nvPicPr>
          <p:cNvPr id="12" name="Obrázek 11"/>
          <p:cNvPicPr>
            <a:picLocks noChangeAspect="1"/>
          </p:cNvPicPr>
          <p:nvPr/>
        </p:nvPicPr>
        <p:blipFill rotWithShape="1">
          <a:blip r:embed="rId10" cstate="print">
            <a:extLst>
              <a:ext uri="{28A0092B-C50C-407E-A947-70E740481C1C}">
                <a14:useLocalDpi xmlns:a14="http://schemas.microsoft.com/office/drawing/2010/main" val="0"/>
              </a:ext>
            </a:extLst>
          </a:blip>
          <a:srcRect r="5976"/>
          <a:stretch/>
        </p:blipFill>
        <p:spPr>
          <a:xfrm>
            <a:off x="360006" y="3425633"/>
            <a:ext cx="4474831" cy="3568680"/>
          </a:xfrm>
          <a:prstGeom prst="rect">
            <a:avLst/>
          </a:prstGeom>
        </p:spPr>
      </p:pic>
      <p:sp>
        <p:nvSpPr>
          <p:cNvPr id="9" name="TextovéPole 8">
            <a:extLst>
              <a:ext uri="{FF2B5EF4-FFF2-40B4-BE49-F238E27FC236}">
                <a16:creationId xmlns:a16="http://schemas.microsoft.com/office/drawing/2014/main" id="{23A73FDE-C223-4763-A6CE-083ADF43A0C9}"/>
              </a:ext>
            </a:extLst>
          </p:cNvPr>
          <p:cNvSpPr txBox="1"/>
          <p:nvPr/>
        </p:nvSpPr>
        <p:spPr>
          <a:xfrm>
            <a:off x="4074097" y="3256820"/>
            <a:ext cx="1402948" cy="369332"/>
          </a:xfrm>
          <a:prstGeom prst="rect">
            <a:avLst/>
          </a:prstGeom>
          <a:noFill/>
        </p:spPr>
        <p:txBody>
          <a:bodyPr wrap="none" rtlCol="0">
            <a:spAutoFit/>
          </a:bodyPr>
          <a:lstStyle/>
          <a:p>
            <a:r>
              <a:rPr lang="en-US" dirty="0">
                <a:latin typeface="Times New Roman" panose="02020603050405020304" pitchFamily="18" charset="0"/>
                <a:cs typeface="Times New Roman" panose="02020603050405020304" pitchFamily="18" charset="0"/>
              </a:rPr>
              <a:t>Figs. Supp. 6</a:t>
            </a:r>
            <a:endParaRPr lang="cs-CZ" dirty="0"/>
          </a:p>
        </p:txBody>
      </p:sp>
    </p:spTree>
    <p:extLst>
      <p:ext uri="{BB962C8B-B14F-4D97-AF65-F5344CB8AC3E}">
        <p14:creationId xmlns:p14="http://schemas.microsoft.com/office/powerpoint/2010/main" val="184987688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a:extLst>
              <a:ext uri="{FF2B5EF4-FFF2-40B4-BE49-F238E27FC236}">
                <a16:creationId xmlns:a16="http://schemas.microsoft.com/office/drawing/2014/main" id="{9FAC2540-7205-4BDC-124E-0BBA50FC1BBB}"/>
              </a:ext>
            </a:extLst>
          </p:cNvPr>
          <p:cNvSpPr txBox="1"/>
          <p:nvPr/>
        </p:nvSpPr>
        <p:spPr>
          <a:xfrm>
            <a:off x="5652120" y="5445224"/>
            <a:ext cx="1762021" cy="1107996"/>
          </a:xfrm>
          <a:prstGeom prst="rect">
            <a:avLst/>
          </a:prstGeom>
          <a:noFill/>
        </p:spPr>
        <p:txBody>
          <a:bodyPr wrap="none" rtlCol="0">
            <a:spAutoFit/>
          </a:bodyPr>
          <a:lstStyle/>
          <a:p>
            <a:r>
              <a:rPr lang="en-US" sz="5400" b="1" dirty="0">
                <a:latin typeface="Times New Roman" panose="02020603050405020304" pitchFamily="18" charset="0"/>
                <a:cs typeface="Times New Roman" panose="02020603050405020304" pitchFamily="18" charset="0"/>
              </a:rPr>
              <a:t>Mars</a:t>
            </a:r>
          </a:p>
          <a:p>
            <a:r>
              <a:rPr lang="en-US" sz="1200" dirty="0">
                <a:latin typeface="Times New Roman" panose="02020603050405020304" pitchFamily="18" charset="0"/>
                <a:cs typeface="Times New Roman" panose="02020603050405020304" pitchFamily="18" charset="0"/>
              </a:rPr>
              <a:t>            Valles </a:t>
            </a:r>
            <a:r>
              <a:rPr lang="en-US" sz="1200" dirty="0" err="1">
                <a:latin typeface="Times New Roman" panose="02020603050405020304" pitchFamily="18" charset="0"/>
                <a:cs typeface="Times New Roman" panose="02020603050405020304" pitchFamily="18" charset="0"/>
              </a:rPr>
              <a:t>Marineris</a:t>
            </a:r>
            <a:endParaRPr lang="cs-CZ" sz="1200" dirty="0">
              <a:latin typeface="Times New Roman" panose="02020603050405020304" pitchFamily="18" charset="0"/>
              <a:cs typeface="Times New Roman" panose="02020603050405020304" pitchFamily="18" charset="0"/>
            </a:endParaRPr>
          </a:p>
        </p:txBody>
      </p:sp>
      <p:pic>
        <p:nvPicPr>
          <p:cNvPr id="4" name="Obrázek 3">
            <a:extLst>
              <a:ext uri="{FF2B5EF4-FFF2-40B4-BE49-F238E27FC236}">
                <a16:creationId xmlns:a16="http://schemas.microsoft.com/office/drawing/2014/main" id="{559017C5-DF35-F95B-DD1B-59611C7D50D5}"/>
              </a:ext>
            </a:extLst>
          </p:cNvPr>
          <p:cNvPicPr>
            <a:picLocks noChangeAspect="1"/>
          </p:cNvPicPr>
          <p:nvPr/>
        </p:nvPicPr>
        <p:blipFill rotWithShape="1">
          <a:blip r:embed="rId2"/>
          <a:srcRect l="24801" t="44150" r="25588" b="6125"/>
          <a:stretch/>
        </p:blipFill>
        <p:spPr>
          <a:xfrm>
            <a:off x="4204" y="27942"/>
            <a:ext cx="9237345" cy="4985234"/>
          </a:xfrm>
          <a:prstGeom prst="rect">
            <a:avLst/>
          </a:prstGeom>
        </p:spPr>
      </p:pic>
      <p:sp>
        <p:nvSpPr>
          <p:cNvPr id="3" name="TextovéPole 2">
            <a:extLst>
              <a:ext uri="{FF2B5EF4-FFF2-40B4-BE49-F238E27FC236}">
                <a16:creationId xmlns:a16="http://schemas.microsoft.com/office/drawing/2014/main" id="{32980761-B833-D740-A92C-7FB5CDABD007}"/>
              </a:ext>
            </a:extLst>
          </p:cNvPr>
          <p:cNvSpPr txBox="1"/>
          <p:nvPr/>
        </p:nvSpPr>
        <p:spPr>
          <a:xfrm>
            <a:off x="107504" y="5157192"/>
            <a:ext cx="2632452" cy="400110"/>
          </a:xfrm>
          <a:prstGeom prst="rect">
            <a:avLst/>
          </a:prstGeom>
          <a:noFill/>
        </p:spPr>
        <p:txBody>
          <a:bodyPr wrap="none" rtlCol="0">
            <a:spAutoFit/>
          </a:bodyPr>
          <a:lstStyle/>
          <a:p>
            <a:r>
              <a:rPr lang="cs-CZ" sz="2000" dirty="0">
                <a:latin typeface="Times New Roman" panose="02020603050405020304" pitchFamily="18" charset="0"/>
                <a:cs typeface="Times New Roman" panose="02020603050405020304" pitchFamily="18" charset="0"/>
              </a:rPr>
              <a:t>zkorodovaný a ošklivý?</a:t>
            </a:r>
          </a:p>
        </p:txBody>
      </p:sp>
    </p:spTree>
    <p:extLst>
      <p:ext uri="{BB962C8B-B14F-4D97-AF65-F5344CB8AC3E}">
        <p14:creationId xmlns:p14="http://schemas.microsoft.com/office/powerpoint/2010/main" val="23079067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brázek 5">
            <a:extLst>
              <a:ext uri="{FF2B5EF4-FFF2-40B4-BE49-F238E27FC236}">
                <a16:creationId xmlns:a16="http://schemas.microsoft.com/office/drawing/2014/main" id="{BD3454EC-76AB-34EF-42BB-A580891057CD}"/>
              </a:ext>
            </a:extLst>
          </p:cNvPr>
          <p:cNvPicPr>
            <a:picLocks noChangeAspect="1"/>
          </p:cNvPicPr>
          <p:nvPr/>
        </p:nvPicPr>
        <p:blipFill rotWithShape="1">
          <a:blip r:embed="rId3"/>
          <a:srcRect l="16695" t="25031" r="16370"/>
          <a:stretch/>
        </p:blipFill>
        <p:spPr>
          <a:xfrm>
            <a:off x="11857" y="4141965"/>
            <a:ext cx="4283968" cy="2694678"/>
          </a:xfrm>
          <a:prstGeom prst="rect">
            <a:avLst/>
          </a:prstGeom>
        </p:spPr>
      </p:pic>
      <p:pic>
        <p:nvPicPr>
          <p:cNvPr id="3074" name="Picture 2" descr="Artist's concept of Mars Reconnaissance Orbiter">
            <a:extLst>
              <a:ext uri="{FF2B5EF4-FFF2-40B4-BE49-F238E27FC236}">
                <a16:creationId xmlns:a16="http://schemas.microsoft.com/office/drawing/2014/main" id="{1053F4B8-0DF1-314C-9E69-3E56F530B89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7898" y="1340768"/>
            <a:ext cx="4406102" cy="3049889"/>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ED02648D-8FEC-D3E0-EDDC-35B9A2CA208B}"/>
              </a:ext>
            </a:extLst>
          </p:cNvPr>
          <p:cNvSpPr>
            <a:spLocks noChangeArrowheads="1"/>
          </p:cNvSpPr>
          <p:nvPr/>
        </p:nvSpPr>
        <p:spPr bwMode="auto">
          <a:xfrm>
            <a:off x="124520" y="-1772843"/>
            <a:ext cx="9176551" cy="83099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cs-CZ"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cs-CZ" dirty="0"/>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cs-CZ"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cs-CZ" b="1" dirty="0">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cs-CZ" sz="1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cs-CZ" b="1"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cs-CZ" sz="1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cs-CZ" b="1"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cs-CZ" sz="1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Mars Global Surveyor + MOLA (1996-2007)  </a:t>
            </a:r>
          </a:p>
          <a:p>
            <a:pPr marL="0" marR="0" lvl="0" indent="0" algn="l" defTabSz="914400" rtl="0" eaLnBrk="0" fontAlgn="base" latinLnBrk="0" hangingPunct="0">
              <a:lnSpc>
                <a:spcPct val="100000"/>
              </a:lnSpc>
              <a:spcBef>
                <a:spcPct val="0"/>
              </a:spcBef>
              <a:spcAft>
                <a:spcPct val="0"/>
              </a:spcAft>
              <a:buClrTx/>
              <a:buSzTx/>
              <a:buFontTx/>
              <a:buNone/>
              <a:tabLst/>
            </a:pPr>
            <a:r>
              <a:rPr lang="en-US" altLang="cs-CZ" b="1" dirty="0">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cs-CZ" sz="1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cs-CZ" b="1"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cs-CZ" sz="1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cs-CZ" b="1"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cs-CZ" sz="1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cs-CZ" b="1" dirty="0">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cs-CZ" b="1"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cs-CZ" b="1"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cs-CZ" b="1"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cs-CZ" b="1"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cs-CZ" b="1"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cs-CZ" b="1" dirty="0">
                <a:latin typeface="Times New Roman" panose="02020603050405020304" pitchFamily="18" charset="0"/>
                <a:cs typeface="Times New Roman" panose="02020603050405020304" pitchFamily="18" charset="0"/>
              </a:rPr>
              <a:t>                                                                                 </a:t>
            </a:r>
            <a:r>
              <a:rPr kumimoji="0" lang="cs-CZ" altLang="cs-CZ" sz="1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Mars </a:t>
            </a:r>
            <a:r>
              <a:rPr kumimoji="0" lang="cs-CZ" altLang="cs-CZ" sz="1800" b="1"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Reconnaissance</a:t>
            </a:r>
            <a:r>
              <a:rPr kumimoji="0" lang="cs-CZ" altLang="cs-CZ" sz="1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Orbite</a:t>
            </a:r>
            <a:r>
              <a:rPr kumimoji="0" lang="en-US" altLang="cs-CZ" sz="1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a:t>
            </a:r>
            <a:r>
              <a:rPr kumimoji="0" lang="en-US" altLang="cs-CZ" sz="1800" b="1" i="0" u="none" strike="noStrike" cap="none" normalizeH="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cs-CZ" sz="1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(MRO) 2006-</a:t>
            </a:r>
            <a:endParaRPr kumimoji="0" lang="cs-CZ" altLang="cs-CZ" sz="1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lvl="0"/>
            <a:r>
              <a:rPr kumimoji="0" lang="cs-CZ" altLang="cs-CZ"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cs-CZ"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lvl="0"/>
            <a:endParaRPr lang="en-US" sz="1200" dirty="0">
              <a:latin typeface="Times New Roman" panose="02020603050405020304" pitchFamily="18" charset="0"/>
              <a:cs typeface="Times New Roman" panose="02020603050405020304" pitchFamily="18" charset="0"/>
            </a:endParaRPr>
          </a:p>
          <a:p>
            <a:pPr lvl="0"/>
            <a:endParaRPr lang="en-US" sz="1200" dirty="0">
              <a:latin typeface="Times New Roman" panose="02020603050405020304" pitchFamily="18" charset="0"/>
              <a:cs typeface="Times New Roman" panose="02020603050405020304" pitchFamily="18" charset="0"/>
            </a:endParaRPr>
          </a:p>
          <a:p>
            <a:pPr lvl="0"/>
            <a:endParaRPr lang="en-US" sz="1200" dirty="0">
              <a:latin typeface="Times New Roman" panose="02020603050405020304" pitchFamily="18" charset="0"/>
              <a:cs typeface="Times New Roman" panose="02020603050405020304" pitchFamily="18" charset="0"/>
            </a:endParaRPr>
          </a:p>
          <a:p>
            <a:pPr lvl="0"/>
            <a:endParaRPr lang="en-US" sz="1200" dirty="0">
              <a:latin typeface="Times New Roman" panose="02020603050405020304" pitchFamily="18" charset="0"/>
              <a:cs typeface="Times New Roman" panose="02020603050405020304" pitchFamily="18" charset="0"/>
            </a:endParaRPr>
          </a:p>
          <a:p>
            <a:pPr lvl="0"/>
            <a:r>
              <a:rPr lang="en-US" sz="1200" dirty="0">
                <a:latin typeface="Times New Roman" panose="02020603050405020304" pitchFamily="18" charset="0"/>
                <a:cs typeface="Times New Roman" panose="02020603050405020304" pitchFamily="18" charset="0"/>
              </a:rPr>
              <a:t>                                                                                                                </a:t>
            </a:r>
            <a:r>
              <a:rPr lang="en-US" sz="1200" b="1" dirty="0">
                <a:latin typeface="Times New Roman" panose="02020603050405020304" pitchFamily="18" charset="0"/>
                <a:cs typeface="Times New Roman" panose="02020603050405020304" pitchFamily="18" charset="0"/>
              </a:rPr>
              <a:t>Artist's rendering, from </a:t>
            </a:r>
            <a:r>
              <a:rPr lang="en-US" sz="1200" b="1" dirty="0">
                <a:latin typeface="Times New Roman" panose="02020603050405020304" pitchFamily="18" charset="0"/>
                <a:cs typeface="Times New Roman" panose="02020603050405020304" pitchFamily="18" charset="0"/>
                <a:hlinkClick r:id="rId5" tooltip="w:NASA">
                  <a:extLst>
                    <a:ext uri="{A12FA001-AC4F-418D-AE19-62706E023703}">
                      <ahyp:hlinkClr xmlns:ahyp="http://schemas.microsoft.com/office/drawing/2018/hyperlinkcolor" val="tx"/>
                    </a:ext>
                  </a:extLst>
                </a:hlinkClick>
              </a:rPr>
              <a:t>NASA</a:t>
            </a:r>
            <a:r>
              <a:rPr lang="en-US" sz="1200" b="1" dirty="0">
                <a:latin typeface="Times New Roman" panose="02020603050405020304" pitchFamily="18" charset="0"/>
                <a:cs typeface="Times New Roman" panose="02020603050405020304" pitchFamily="18" charset="0"/>
              </a:rPr>
              <a:t>, of the </a:t>
            </a:r>
            <a:r>
              <a:rPr lang="en-US" sz="1200" b="1" dirty="0">
                <a:latin typeface="Times New Roman" panose="02020603050405020304" pitchFamily="18" charset="0"/>
                <a:cs typeface="Times New Roman" panose="02020603050405020304" pitchFamily="18" charset="0"/>
                <a:hlinkClick r:id="rId6" tooltip="w:2001 Mars Odyssey">
                  <a:extLst>
                    <a:ext uri="{A12FA001-AC4F-418D-AE19-62706E023703}">
                      <ahyp:hlinkClr xmlns:ahyp="http://schemas.microsoft.com/office/drawing/2018/hyperlinkcolor" val="tx"/>
                    </a:ext>
                  </a:extLst>
                </a:hlinkClick>
              </a:rPr>
              <a:t>2001 Mars Odyssey</a:t>
            </a:r>
            <a:r>
              <a:rPr lang="en-US" sz="1200" b="1" dirty="0">
                <a:latin typeface="Times New Roman" panose="02020603050405020304" pitchFamily="18" charset="0"/>
                <a:cs typeface="Times New Roman" panose="02020603050405020304" pitchFamily="18" charset="0"/>
              </a:rPr>
              <a:t> spacecraft</a:t>
            </a:r>
          </a:p>
          <a:p>
            <a:pPr lvl="0"/>
            <a:r>
              <a:rPr lang="en-US" sz="1200" b="1" dirty="0">
                <a:latin typeface="Times New Roman" panose="02020603050405020304" pitchFamily="18" charset="0"/>
                <a:cs typeface="Times New Roman" panose="02020603050405020304" pitchFamily="18" charset="0"/>
              </a:rPr>
              <a:t>                                                                                                                                                                                           in mission configuration</a:t>
            </a:r>
          </a:p>
          <a:p>
            <a:pPr lvl="0"/>
            <a:r>
              <a:rPr lang="en-US" sz="1200" dirty="0">
                <a:latin typeface="Times New Roman" panose="02020603050405020304" pitchFamily="18" charset="0"/>
                <a:cs typeface="Times New Roman" panose="02020603050405020304" pitchFamily="18" charset="0"/>
              </a:rPr>
              <a:t>. </a:t>
            </a:r>
          </a:p>
          <a:p>
            <a:pPr lvl="0"/>
            <a:r>
              <a:rPr lang="en-US" sz="1200" dirty="0">
                <a:latin typeface="Times New Roman" panose="02020603050405020304" pitchFamily="18" charset="0"/>
                <a:cs typeface="Times New Roman" panose="02020603050405020304" pitchFamily="18" charset="0"/>
              </a:rPr>
              <a:t>                                                                                                                     </a:t>
            </a:r>
            <a:r>
              <a:rPr lang="en-US" b="1" dirty="0">
                <a:latin typeface="Times New Roman" panose="02020603050405020304" pitchFamily="18" charset="0"/>
                <a:cs typeface="Times New Roman" panose="02020603050405020304" pitchFamily="18" charset="0"/>
              </a:rPr>
              <a:t>Mars Odyssey </a:t>
            </a:r>
            <a:r>
              <a:rPr lang="en-US" sz="1200" dirty="0">
                <a:latin typeface="Times New Roman" panose="02020603050405020304" pitchFamily="18" charset="0"/>
                <a:cs typeface="Times New Roman" panose="02020603050405020304" pitchFamily="18" charset="0"/>
              </a:rPr>
              <a:t>mission, executed from orbit of the planet Mars, </a:t>
            </a:r>
          </a:p>
          <a:p>
            <a:pPr lvl="0"/>
            <a:r>
              <a:rPr lang="en-US" sz="1200" dirty="0">
                <a:latin typeface="Times New Roman" panose="02020603050405020304" pitchFamily="18" charset="0"/>
                <a:cs typeface="Times New Roman" panose="02020603050405020304" pitchFamily="18" charset="0"/>
              </a:rPr>
              <a:t>                                                                                                                     focused on astrobiology studies from orbit,</a:t>
            </a:r>
          </a:p>
          <a:p>
            <a:pPr lvl="0"/>
            <a:r>
              <a:rPr lang="en-US" sz="1200" dirty="0">
                <a:latin typeface="Times New Roman" panose="02020603050405020304" pitchFamily="18" charset="0"/>
                <a:cs typeface="Times New Roman" panose="02020603050405020304" pitchFamily="18" charset="0"/>
              </a:rPr>
              <a:t>                                                                                                                     and consistent monitoring of the planet's environment.</a:t>
            </a:r>
            <a:r>
              <a:rPr kumimoji="0" lang="cs-CZ" altLang="cs-CZ"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p:txBody>
      </p:sp>
      <p:pic>
        <p:nvPicPr>
          <p:cNvPr id="4" name="Obrázek 3">
            <a:extLst>
              <a:ext uri="{FF2B5EF4-FFF2-40B4-BE49-F238E27FC236}">
                <a16:creationId xmlns:a16="http://schemas.microsoft.com/office/drawing/2014/main" id="{0A08DC94-D387-DC85-7956-3C4B6D061A65}"/>
              </a:ext>
            </a:extLst>
          </p:cNvPr>
          <p:cNvPicPr>
            <a:picLocks noChangeAspect="1"/>
          </p:cNvPicPr>
          <p:nvPr/>
        </p:nvPicPr>
        <p:blipFill rotWithShape="1">
          <a:blip r:embed="rId7"/>
          <a:srcRect l="32675" t="22374" r="31100"/>
          <a:stretch/>
        </p:blipFill>
        <p:spPr>
          <a:xfrm>
            <a:off x="33589" y="-22845"/>
            <a:ext cx="2992437" cy="3168352"/>
          </a:xfrm>
          <a:prstGeom prst="rect">
            <a:avLst/>
          </a:prstGeom>
        </p:spPr>
      </p:pic>
    </p:spTree>
    <p:extLst>
      <p:ext uri="{BB962C8B-B14F-4D97-AF65-F5344CB8AC3E}">
        <p14:creationId xmlns:p14="http://schemas.microsoft.com/office/powerpoint/2010/main" val="1108147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E9E8E544-DEEE-34FD-D0E7-6780E7FBF635}"/>
              </a:ext>
            </a:extLst>
          </p:cNvPr>
          <p:cNvSpPr>
            <a:spLocks noChangeArrowheads="1"/>
          </p:cNvSpPr>
          <p:nvPr/>
        </p:nvSpPr>
        <p:spPr bwMode="auto">
          <a:xfrm>
            <a:off x="0" y="621271"/>
            <a:ext cx="8981946" cy="66018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900" b="1" i="0" u="none" strike="noStrike" cap="none" normalizeH="0" baseline="0" dirty="0" err="1">
                <a:ln>
                  <a:noFill/>
                </a:ln>
                <a:solidFill>
                  <a:schemeClr val="tx1"/>
                </a:solidFill>
                <a:effectLst/>
                <a:latin typeface="Arial" panose="020B0604020202020204" pitchFamily="34" charset="0"/>
              </a:rPr>
              <a:t>řístroje</a:t>
            </a:r>
            <a:r>
              <a:rPr kumimoji="0" lang="cs-CZ" altLang="cs-CZ" sz="900" b="1" i="0" u="none" strike="noStrike" cap="none" normalizeH="0" baseline="0" dirty="0">
                <a:ln>
                  <a:noFill/>
                </a:ln>
                <a:solidFill>
                  <a:schemeClr val="tx1"/>
                </a:solidFill>
                <a:effectLst/>
                <a:latin typeface="Arial" panose="020B0604020202020204" pitchFamily="34" charset="0"/>
              </a:rPr>
              <a:t> a experimenty</a:t>
            </a:r>
          </a:p>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600" b="0" i="0" u="none" strike="noStrike" cap="none" normalizeH="0" baseline="0" dirty="0">
                <a:ln>
                  <a:noFill/>
                </a:ln>
                <a:solidFill>
                  <a:schemeClr val="tx1"/>
                </a:solidFill>
                <a:effectLst/>
                <a:latin typeface="Arial" panose="020B0604020202020204" pitchFamily="34" charset="0"/>
              </a:rPr>
              <a:t> </a:t>
            </a:r>
            <a:r>
              <a:rPr kumimoji="0" lang="en-US" altLang="cs-CZ" sz="600" b="0" i="0" u="none" strike="noStrike" cap="none" normalizeH="0" dirty="0">
                <a:ln>
                  <a:noFill/>
                </a:ln>
                <a:solidFill>
                  <a:schemeClr val="tx1"/>
                </a:solidFill>
                <a:effectLst/>
                <a:latin typeface="Arial" panose="020B0604020202020204" pitchFamily="34" charset="0"/>
              </a:rPr>
              <a:t>                                                                                                                                                            </a:t>
            </a:r>
            <a:r>
              <a:rPr kumimoji="0" lang="cs-CZ" altLang="cs-CZ" sz="1800" b="1" i="0" strike="noStrike" cap="none" normalizeH="0" baseline="0" dirty="0">
                <a:ln>
                  <a:noFill/>
                </a:ln>
                <a:effectLst/>
                <a:latin typeface="Times New Roman" panose="02020603050405020304" pitchFamily="18" charset="0"/>
                <a:cs typeface="Times New Roman" panose="02020603050405020304" pitchFamily="18" charset="0"/>
              </a:rPr>
              <a:t>Ilustrace sondy Mars Express </a:t>
            </a:r>
            <a:r>
              <a:rPr kumimoji="0" lang="en-US" altLang="cs-CZ" sz="1800" b="1" i="0" strike="noStrike" cap="none" normalizeH="0" baseline="0" dirty="0">
                <a:ln>
                  <a:noFill/>
                </a:ln>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lang="en-US" altLang="cs-CZ" b="1" dirty="0">
                <a:latin typeface="Times New Roman" panose="02020603050405020304" pitchFamily="18" charset="0"/>
                <a:cs typeface="Times New Roman" panose="02020603050405020304" pitchFamily="18" charset="0"/>
              </a:rPr>
              <a:t>                                                                                      </a:t>
            </a:r>
            <a:r>
              <a:rPr kumimoji="0" lang="en-US" altLang="cs-CZ" sz="1800" b="1" i="0" strike="noStrike" cap="none" normalizeH="0" baseline="0" dirty="0">
                <a:ln>
                  <a:noFill/>
                </a:ln>
                <a:effectLst/>
                <a:latin typeface="Times New Roman" panose="02020603050405020304" pitchFamily="18" charset="0"/>
                <a:cs typeface="Times New Roman" panose="02020603050405020304" pitchFamily="18" charset="0"/>
              </a:rPr>
              <a:t>(MEX, ESA)</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cs-CZ" b="1"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cs-CZ" sz="1800" b="1"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cs-CZ" b="1"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cs-CZ" sz="1800" b="1" i="0" strike="noStrike" cap="none" normalizeH="0" baseline="0" dirty="0">
                <a:ln>
                  <a:noFill/>
                </a:ln>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altLang="cs-CZ" sz="1800" b="1"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Přístroje věnované průzkumu povrchu a podpovrchových struktur: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hlinkClick r:id="rId3" tooltip="High Resolution Stereo Camera">
                  <a:extLst>
                    <a:ext uri="{A12FA001-AC4F-418D-AE19-62706E023703}">
                      <ahyp:hlinkClr xmlns:ahyp="http://schemas.microsoft.com/office/drawing/2018/hyperlinkcolor" val="tx"/>
                    </a:ext>
                  </a:extLst>
                </a:hlinkClick>
              </a:rPr>
              <a:t>HRSC</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a:t>
            </a:r>
            <a:r>
              <a:rPr kumimoji="0" lang="cs-CZ" altLang="cs-CZ" sz="1800" b="0" i="1" strike="noStrike" cap="none" normalizeH="0" baseline="0" dirty="0" err="1">
                <a:ln>
                  <a:noFill/>
                </a:ln>
                <a:effectLst/>
                <a:latin typeface="Times New Roman" panose="02020603050405020304" pitchFamily="18" charset="0"/>
                <a:cs typeface="Times New Roman" panose="02020603050405020304" pitchFamily="18" charset="0"/>
              </a:rPr>
              <a:t>High</a:t>
            </a:r>
            <a:r>
              <a:rPr kumimoji="0" lang="cs-CZ" altLang="cs-CZ" sz="1800" b="0" i="1" strike="noStrike" cap="none" normalizeH="0" baseline="0" dirty="0">
                <a:ln>
                  <a:noFill/>
                </a:ln>
                <a:effectLst/>
                <a:latin typeface="Times New Roman" panose="02020603050405020304" pitchFamily="18" charset="0"/>
                <a:cs typeface="Times New Roman" panose="02020603050405020304" pitchFamily="18" charset="0"/>
              </a:rPr>
              <a:t> </a:t>
            </a:r>
            <a:r>
              <a:rPr kumimoji="0" lang="cs-CZ" altLang="cs-CZ" sz="1800" b="0" i="1" strike="noStrike" cap="none" normalizeH="0" baseline="0" dirty="0" err="1">
                <a:ln>
                  <a:noFill/>
                </a:ln>
                <a:effectLst/>
                <a:latin typeface="Times New Roman" panose="02020603050405020304" pitchFamily="18" charset="0"/>
                <a:cs typeface="Times New Roman" panose="02020603050405020304" pitchFamily="18" charset="0"/>
              </a:rPr>
              <a:t>Resolution</a:t>
            </a:r>
            <a:r>
              <a:rPr kumimoji="0" lang="cs-CZ" altLang="cs-CZ" sz="1800" b="0" i="1" strike="noStrike" cap="none" normalizeH="0" baseline="0" dirty="0">
                <a:ln>
                  <a:noFill/>
                </a:ln>
                <a:effectLst/>
                <a:latin typeface="Times New Roman" panose="02020603050405020304" pitchFamily="18" charset="0"/>
                <a:cs typeface="Times New Roman" panose="02020603050405020304" pitchFamily="18" charset="0"/>
              </a:rPr>
              <a:t> Stereo </a:t>
            </a:r>
            <a:r>
              <a:rPr kumimoji="0" lang="cs-CZ" altLang="cs-CZ" sz="1800" b="0" i="1" strike="noStrike" cap="none" normalizeH="0" baseline="0" dirty="0" err="1">
                <a:ln>
                  <a:noFill/>
                </a:ln>
                <a:effectLst/>
                <a:latin typeface="Times New Roman" panose="02020603050405020304" pitchFamily="18" charset="0"/>
                <a:cs typeface="Times New Roman" panose="02020603050405020304" pitchFamily="18" charset="0"/>
              </a:rPr>
              <a:t>Camera</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 </a:t>
            </a:r>
            <a:endParaRPr kumimoji="0" lang="en-US" altLang="cs-CZ" sz="18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tabLst/>
            </a:pPr>
            <a:r>
              <a:rPr lang="en-US" altLang="cs-CZ" dirty="0">
                <a:latin typeface="Times New Roman" panose="02020603050405020304" pitchFamily="18" charset="0"/>
                <a:cs typeface="Times New Roman" panose="02020603050405020304" pitchFamily="18" charset="0"/>
                <a:hlinkClick r:id="rId4" tooltip="Stereofotoaparát">
                  <a:extLst>
                    <a:ext uri="{A12FA001-AC4F-418D-AE19-62706E023703}">
                      <ahyp:hlinkClr xmlns:ahyp="http://schemas.microsoft.com/office/drawing/2018/hyperlinkcolor" val="tx"/>
                    </a:ext>
                  </a:extLst>
                </a:hlinkClick>
              </a:rPr>
              <a:t>               </a:t>
            </a:r>
            <a:r>
              <a:rPr kumimoji="0" lang="cs-CZ" altLang="cs-CZ" sz="1800" b="0" i="0" strike="noStrike" cap="none" normalizeH="0" baseline="0" dirty="0" err="1">
                <a:ln>
                  <a:noFill/>
                </a:ln>
                <a:effectLst/>
                <a:latin typeface="Times New Roman" panose="02020603050405020304" pitchFamily="18" charset="0"/>
                <a:cs typeface="Times New Roman" panose="02020603050405020304" pitchFamily="18" charset="0"/>
                <a:hlinkClick r:id="rId4" tooltip="Stereofotoaparát">
                  <a:extLst>
                    <a:ext uri="{A12FA001-AC4F-418D-AE19-62706E023703}">
                      <ahyp:hlinkClr xmlns:ahyp="http://schemas.microsoft.com/office/drawing/2018/hyperlinkcolor" val="tx"/>
                    </a:ext>
                  </a:extLst>
                </a:hlinkClick>
              </a:rPr>
              <a:t>stereokamera</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kombinovaná s kamerou s vysokým rozlišením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hlinkClick r:id="rId5" tooltip="OMEGA (stránka neexistuje)">
                  <a:extLst>
                    <a:ext uri="{A12FA001-AC4F-418D-AE19-62706E023703}">
                      <ahyp:hlinkClr xmlns:ahyp="http://schemas.microsoft.com/office/drawing/2018/hyperlinkcolor" val="tx"/>
                    </a:ext>
                  </a:extLst>
                </a:hlinkClick>
              </a:rPr>
              <a:t>OMEGA</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a:t>
            </a:r>
            <a:r>
              <a:rPr kumimoji="0" lang="cs-CZ" altLang="cs-CZ" sz="1800" b="0" i="1" strike="noStrike" cap="none" normalizeH="0" baseline="0" dirty="0" err="1">
                <a:ln>
                  <a:noFill/>
                </a:ln>
                <a:effectLst/>
                <a:latin typeface="Times New Roman" panose="02020603050405020304" pitchFamily="18" charset="0"/>
                <a:cs typeface="Times New Roman" panose="02020603050405020304" pitchFamily="18" charset="0"/>
              </a:rPr>
              <a:t>Visible</a:t>
            </a:r>
            <a:r>
              <a:rPr kumimoji="0" lang="cs-CZ" altLang="cs-CZ" sz="1800" b="0" i="1" strike="noStrike" cap="none" normalizeH="0" baseline="0" dirty="0">
                <a:ln>
                  <a:noFill/>
                </a:ln>
                <a:effectLst/>
                <a:latin typeface="Times New Roman" panose="02020603050405020304" pitchFamily="18" charset="0"/>
                <a:cs typeface="Times New Roman" panose="02020603050405020304" pitchFamily="18" charset="0"/>
              </a:rPr>
              <a:t> and </a:t>
            </a:r>
            <a:r>
              <a:rPr kumimoji="0" lang="cs-CZ" altLang="cs-CZ" sz="1800" b="0" i="1" strike="noStrike" cap="none" normalizeH="0" baseline="0" dirty="0" err="1">
                <a:ln>
                  <a:noFill/>
                </a:ln>
                <a:effectLst/>
                <a:latin typeface="Times New Roman" panose="02020603050405020304" pitchFamily="18" charset="0"/>
                <a:cs typeface="Times New Roman" panose="02020603050405020304" pitchFamily="18" charset="0"/>
              </a:rPr>
              <a:t>Infrared</a:t>
            </a:r>
            <a:r>
              <a:rPr kumimoji="0" lang="cs-CZ" altLang="cs-CZ" sz="1800" b="0" i="1" strike="noStrike" cap="none" normalizeH="0" baseline="0" dirty="0">
                <a:ln>
                  <a:noFill/>
                </a:ln>
                <a:effectLst/>
                <a:latin typeface="Times New Roman" panose="02020603050405020304" pitchFamily="18" charset="0"/>
                <a:cs typeface="Times New Roman" panose="02020603050405020304" pitchFamily="18" charset="0"/>
              </a:rPr>
              <a:t> </a:t>
            </a:r>
            <a:r>
              <a:rPr kumimoji="0" lang="cs-CZ" altLang="cs-CZ" sz="1800" b="0" i="1" strike="noStrike" cap="none" normalizeH="0" baseline="0" dirty="0" err="1">
                <a:ln>
                  <a:noFill/>
                </a:ln>
                <a:effectLst/>
                <a:latin typeface="Times New Roman" panose="02020603050405020304" pitchFamily="18" charset="0"/>
                <a:cs typeface="Times New Roman" panose="02020603050405020304" pitchFamily="18" charset="0"/>
              </a:rPr>
              <a:t>Mineralogical</a:t>
            </a:r>
            <a:r>
              <a:rPr kumimoji="0" lang="cs-CZ" altLang="cs-CZ" sz="1800" b="0" i="1" strike="noStrike" cap="none" normalizeH="0" baseline="0" dirty="0">
                <a:ln>
                  <a:noFill/>
                </a:ln>
                <a:effectLst/>
                <a:latin typeface="Times New Roman" panose="02020603050405020304" pitchFamily="18" charset="0"/>
                <a:cs typeface="Times New Roman" panose="02020603050405020304" pitchFamily="18" charset="0"/>
              </a:rPr>
              <a:t> </a:t>
            </a:r>
            <a:r>
              <a:rPr kumimoji="0" lang="cs-CZ" altLang="cs-CZ" sz="1800" b="0" i="1" strike="noStrike" cap="none" normalizeH="0" baseline="0" dirty="0" err="1">
                <a:ln>
                  <a:noFill/>
                </a:ln>
                <a:effectLst/>
                <a:latin typeface="Times New Roman" panose="02020603050405020304" pitchFamily="18" charset="0"/>
                <a:cs typeface="Times New Roman" panose="02020603050405020304" pitchFamily="18" charset="0"/>
              </a:rPr>
              <a:t>Mapping</a:t>
            </a:r>
            <a:r>
              <a:rPr kumimoji="0" lang="cs-CZ" altLang="cs-CZ" sz="1800" b="0" i="1" strike="noStrike" cap="none" normalizeH="0" baseline="0" dirty="0">
                <a:ln>
                  <a:noFill/>
                </a:ln>
                <a:effectLst/>
                <a:latin typeface="Times New Roman" panose="02020603050405020304" pitchFamily="18" charset="0"/>
                <a:cs typeface="Times New Roman" panose="02020603050405020304" pitchFamily="18" charset="0"/>
              </a:rPr>
              <a:t> </a:t>
            </a:r>
            <a:r>
              <a:rPr kumimoji="0" lang="cs-CZ" altLang="cs-CZ" sz="1800" b="0" i="1" strike="noStrike" cap="none" normalizeH="0" baseline="0" dirty="0" err="1">
                <a:ln>
                  <a:noFill/>
                </a:ln>
                <a:effectLst/>
                <a:latin typeface="Times New Roman" panose="02020603050405020304" pitchFamily="18" charset="0"/>
                <a:cs typeface="Times New Roman" panose="02020603050405020304" pitchFamily="18" charset="0"/>
              </a:rPr>
              <a:t>Spectrometer</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 </a:t>
            </a:r>
            <a:endParaRPr kumimoji="0" lang="en-US" altLang="cs-CZ" sz="18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tabLst/>
            </a:pPr>
            <a:r>
              <a:rPr lang="en-US" altLang="cs-CZ" dirty="0">
                <a:latin typeface="Times New Roman" panose="02020603050405020304" pitchFamily="18" charset="0"/>
                <a:cs typeface="Times New Roman" panose="02020603050405020304" pitchFamily="18" charset="0"/>
                <a:hlinkClick r:id="rId6" tooltip="Spektrometr">
                  <a:extLst>
                    <a:ext uri="{A12FA001-AC4F-418D-AE19-62706E023703}">
                      <ahyp:hlinkClr xmlns:ahyp="http://schemas.microsoft.com/office/drawing/2018/hyperlinkcolor" val="tx"/>
                    </a:ext>
                  </a:extLst>
                </a:hlinkClick>
              </a:rPr>
              <a:t>               </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hlinkClick r:id="rId6" tooltip="Spektrometr">
                  <a:extLst>
                    <a:ext uri="{A12FA001-AC4F-418D-AE19-62706E023703}">
                      <ahyp:hlinkClr xmlns:ahyp="http://schemas.microsoft.com/office/drawing/2018/hyperlinkcolor" val="tx"/>
                    </a:ext>
                  </a:extLst>
                </a:hlinkClick>
              </a:rPr>
              <a:t>spektrometr</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pracující ve </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hlinkClick r:id="rId7" tooltip="Světlo">
                  <a:extLst>
                    <a:ext uri="{A12FA001-AC4F-418D-AE19-62706E023703}">
                      <ahyp:hlinkClr xmlns:ahyp="http://schemas.microsoft.com/office/drawing/2018/hyperlinkcolor" val="tx"/>
                    </a:ext>
                  </a:extLst>
                </a:hlinkClick>
              </a:rPr>
              <a:t>viditelné</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a </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hlinkClick r:id="rId8" tooltip="Infračervené záření">
                  <a:extLst>
                    <a:ext uri="{A12FA001-AC4F-418D-AE19-62706E023703}">
                      <ahyp:hlinkClr xmlns:ahyp="http://schemas.microsoft.com/office/drawing/2018/hyperlinkcolor" val="tx"/>
                    </a:ext>
                  </a:extLst>
                </a:hlinkClick>
              </a:rPr>
              <a:t>infračervené</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oblasti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hlinkClick r:id="rId9" tooltip="MARSIS (stránka neexistuje)">
                  <a:extLst>
                    <a:ext uri="{A12FA001-AC4F-418D-AE19-62706E023703}">
                      <ahyp:hlinkClr xmlns:ahyp="http://schemas.microsoft.com/office/drawing/2018/hyperlinkcolor" val="tx"/>
                    </a:ext>
                  </a:extLst>
                </a:hlinkClick>
              </a:rPr>
              <a:t>MARSIS</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a:t>
            </a:r>
            <a:r>
              <a:rPr kumimoji="0" lang="cs-CZ" altLang="cs-CZ" sz="1800" b="0" i="1" strike="noStrike" cap="none" normalizeH="0" baseline="0" dirty="0">
                <a:ln>
                  <a:noFill/>
                </a:ln>
                <a:effectLst/>
                <a:latin typeface="Times New Roman" panose="02020603050405020304" pitchFamily="18" charset="0"/>
                <a:cs typeface="Times New Roman" panose="02020603050405020304" pitchFamily="18" charset="0"/>
              </a:rPr>
              <a:t>Sub-</a:t>
            </a:r>
            <a:r>
              <a:rPr kumimoji="0" lang="cs-CZ" altLang="cs-CZ" sz="1800" b="0" i="1" strike="noStrike" cap="none" normalizeH="0" baseline="0" dirty="0" err="1">
                <a:ln>
                  <a:noFill/>
                </a:ln>
                <a:effectLst/>
                <a:latin typeface="Times New Roman" panose="02020603050405020304" pitchFamily="18" charset="0"/>
                <a:cs typeface="Times New Roman" panose="02020603050405020304" pitchFamily="18" charset="0"/>
              </a:rPr>
              <a:t>surface</a:t>
            </a:r>
            <a:r>
              <a:rPr kumimoji="0" lang="cs-CZ" altLang="cs-CZ" sz="1800" b="0" i="1" strike="noStrike" cap="none" normalizeH="0" baseline="0" dirty="0">
                <a:ln>
                  <a:noFill/>
                </a:ln>
                <a:effectLst/>
                <a:latin typeface="Times New Roman" panose="02020603050405020304" pitchFamily="18" charset="0"/>
                <a:cs typeface="Times New Roman" panose="02020603050405020304" pitchFamily="18" charset="0"/>
              </a:rPr>
              <a:t> </a:t>
            </a:r>
            <a:r>
              <a:rPr kumimoji="0" lang="cs-CZ" altLang="cs-CZ" sz="1800" b="0" i="1" strike="noStrike" cap="none" normalizeH="0" baseline="0" dirty="0" err="1">
                <a:ln>
                  <a:noFill/>
                </a:ln>
                <a:effectLst/>
                <a:latin typeface="Times New Roman" panose="02020603050405020304" pitchFamily="18" charset="0"/>
                <a:cs typeface="Times New Roman" panose="02020603050405020304" pitchFamily="18" charset="0"/>
              </a:rPr>
              <a:t>Sounding</a:t>
            </a:r>
            <a:r>
              <a:rPr kumimoji="0" lang="cs-CZ" altLang="cs-CZ" sz="1800" b="0" i="1" strike="noStrike" cap="none" normalizeH="0" baseline="0" dirty="0">
                <a:ln>
                  <a:noFill/>
                </a:ln>
                <a:effectLst/>
                <a:latin typeface="Times New Roman" panose="02020603050405020304" pitchFamily="18" charset="0"/>
                <a:cs typeface="Times New Roman" panose="02020603050405020304" pitchFamily="18" charset="0"/>
              </a:rPr>
              <a:t> Radar </a:t>
            </a:r>
            <a:r>
              <a:rPr kumimoji="0" lang="cs-CZ" altLang="cs-CZ" sz="1800" b="0" i="1" strike="noStrike" cap="none" normalizeH="0" baseline="0" dirty="0" err="1">
                <a:ln>
                  <a:noFill/>
                </a:ln>
                <a:effectLst/>
                <a:latin typeface="Times New Roman" panose="02020603050405020304" pitchFamily="18" charset="0"/>
                <a:cs typeface="Times New Roman" panose="02020603050405020304" pitchFamily="18" charset="0"/>
              </a:rPr>
              <a:t>Altimeter</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a:t>
            </a:r>
            <a:endParaRPr kumimoji="0" lang="en-US" altLang="cs-CZ" sz="18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tabLst/>
            </a:pPr>
            <a:r>
              <a:rPr lang="en-US" altLang="cs-CZ" dirty="0">
                <a:latin typeface="Times New Roman" panose="02020603050405020304" pitchFamily="18" charset="0"/>
                <a:cs typeface="Times New Roman" panose="02020603050405020304" pitchFamily="18" charset="0"/>
              </a:rPr>
              <a:t>               </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dlouhovlnný </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hlinkClick r:id="rId10" tooltip="Radar">
                  <a:extLst>
                    <a:ext uri="{A12FA001-AC4F-418D-AE19-62706E023703}">
                      <ahyp:hlinkClr xmlns:ahyp="http://schemas.microsoft.com/office/drawing/2018/hyperlinkcolor" val="tx"/>
                    </a:ext>
                  </a:extLst>
                </a:hlinkClick>
              </a:rPr>
              <a:t>radar</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určený k průzkumu podpovrchových struktur do hloubky cca 5 km</a:t>
            </a:r>
          </a:p>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Přístroje věnované průzkumu </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hlinkClick r:id="rId11" tooltip="Atmosféra Marsu">
                  <a:extLst>
                    <a:ext uri="{A12FA001-AC4F-418D-AE19-62706E023703}">
                      <ahyp:hlinkClr xmlns:ahyp="http://schemas.microsoft.com/office/drawing/2018/hyperlinkcolor" val="tx"/>
                    </a:ext>
                  </a:extLst>
                </a:hlinkClick>
              </a:rPr>
              <a:t>atmosféry</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a </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hlinkClick r:id="rId12" tooltip="Ionosféra">
                  <a:extLst>
                    <a:ext uri="{A12FA001-AC4F-418D-AE19-62706E023703}">
                      <ahyp:hlinkClr xmlns:ahyp="http://schemas.microsoft.com/office/drawing/2018/hyperlinkcolor" val="tx"/>
                    </a:ext>
                  </a:extLst>
                </a:hlinkClick>
              </a:rPr>
              <a:t>ionosféry</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Marsu: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hlinkClick r:id="rId13" tooltip="PFS">
                  <a:extLst>
                    <a:ext uri="{A12FA001-AC4F-418D-AE19-62706E023703}">
                      <ahyp:hlinkClr xmlns:ahyp="http://schemas.microsoft.com/office/drawing/2018/hyperlinkcolor" val="tx"/>
                    </a:ext>
                  </a:extLst>
                </a:hlinkClick>
              </a:rPr>
              <a:t>PFS</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a:t>
            </a:r>
            <a:r>
              <a:rPr kumimoji="0" lang="cs-CZ" altLang="cs-CZ" sz="1800" b="0" i="1" strike="noStrike" cap="none" normalizeH="0" baseline="0" dirty="0" err="1">
                <a:ln>
                  <a:noFill/>
                </a:ln>
                <a:effectLst/>
                <a:latin typeface="Times New Roman" panose="02020603050405020304" pitchFamily="18" charset="0"/>
                <a:cs typeface="Times New Roman" panose="02020603050405020304" pitchFamily="18" charset="0"/>
              </a:rPr>
              <a:t>Planetary</a:t>
            </a:r>
            <a:r>
              <a:rPr kumimoji="0" lang="cs-CZ" altLang="cs-CZ" sz="1800" b="0" i="1" strike="noStrike" cap="none" normalizeH="0" baseline="0" dirty="0">
                <a:ln>
                  <a:noFill/>
                </a:ln>
                <a:effectLst/>
                <a:latin typeface="Times New Roman" panose="02020603050405020304" pitchFamily="18" charset="0"/>
                <a:cs typeface="Times New Roman" panose="02020603050405020304" pitchFamily="18" charset="0"/>
              </a:rPr>
              <a:t> Fourier </a:t>
            </a:r>
            <a:r>
              <a:rPr kumimoji="0" lang="cs-CZ" altLang="cs-CZ" sz="1800" b="0" i="1" strike="noStrike" cap="none" normalizeH="0" baseline="0" dirty="0" err="1">
                <a:ln>
                  <a:noFill/>
                </a:ln>
                <a:effectLst/>
                <a:latin typeface="Times New Roman" panose="02020603050405020304" pitchFamily="18" charset="0"/>
                <a:cs typeface="Times New Roman" panose="02020603050405020304" pitchFamily="18" charset="0"/>
              </a:rPr>
              <a:t>Spectrometer</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 </a:t>
            </a:r>
            <a:r>
              <a:rPr kumimoji="0" lang="cs-CZ" altLang="cs-CZ" sz="1800" b="0" i="0" strike="noStrike" cap="none" normalizeH="0" baseline="0" dirty="0" err="1">
                <a:ln>
                  <a:noFill/>
                </a:ln>
                <a:effectLst/>
                <a:latin typeface="Times New Roman" panose="02020603050405020304" pitchFamily="18" charset="0"/>
                <a:cs typeface="Times New Roman" panose="02020603050405020304" pitchFamily="18" charset="0"/>
              </a:rPr>
              <a:t>Fourierovský</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spektrometr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hlinkClick r:id="rId14" tooltip="SPICAM (stránka neexistuje)">
                  <a:extLst>
                    <a:ext uri="{A12FA001-AC4F-418D-AE19-62706E023703}">
                      <ahyp:hlinkClr xmlns:ahyp="http://schemas.microsoft.com/office/drawing/2018/hyperlinkcolor" val="tx"/>
                    </a:ext>
                  </a:extLst>
                </a:hlinkClick>
              </a:rPr>
              <a:t>SPICAM</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a:t>
            </a:r>
            <a:r>
              <a:rPr kumimoji="0" lang="cs-CZ" altLang="cs-CZ" sz="1800" b="0" i="1" strike="noStrike" cap="none" normalizeH="0" baseline="0" dirty="0" err="1">
                <a:ln>
                  <a:noFill/>
                </a:ln>
                <a:effectLst/>
                <a:latin typeface="Times New Roman" panose="02020603050405020304" pitchFamily="18" charset="0"/>
                <a:cs typeface="Times New Roman" panose="02020603050405020304" pitchFamily="18" charset="0"/>
              </a:rPr>
              <a:t>Ultraviolet</a:t>
            </a:r>
            <a:r>
              <a:rPr kumimoji="0" lang="cs-CZ" altLang="cs-CZ" sz="1800" b="0" i="1" strike="noStrike" cap="none" normalizeH="0" baseline="0" dirty="0">
                <a:ln>
                  <a:noFill/>
                </a:ln>
                <a:effectLst/>
                <a:latin typeface="Times New Roman" panose="02020603050405020304" pitchFamily="18" charset="0"/>
                <a:cs typeface="Times New Roman" panose="02020603050405020304" pitchFamily="18" charset="0"/>
              </a:rPr>
              <a:t> and </a:t>
            </a:r>
            <a:r>
              <a:rPr kumimoji="0" lang="cs-CZ" altLang="cs-CZ" sz="1800" b="0" i="1" strike="noStrike" cap="none" normalizeH="0" baseline="0" dirty="0" err="1">
                <a:ln>
                  <a:noFill/>
                </a:ln>
                <a:effectLst/>
                <a:latin typeface="Times New Roman" panose="02020603050405020304" pitchFamily="18" charset="0"/>
                <a:cs typeface="Times New Roman" panose="02020603050405020304" pitchFamily="18" charset="0"/>
              </a:rPr>
              <a:t>Infrared</a:t>
            </a:r>
            <a:r>
              <a:rPr kumimoji="0" lang="cs-CZ" altLang="cs-CZ" sz="1800" b="0" i="1" strike="noStrike" cap="none" normalizeH="0" baseline="0" dirty="0">
                <a:ln>
                  <a:noFill/>
                </a:ln>
                <a:effectLst/>
                <a:latin typeface="Times New Roman" panose="02020603050405020304" pitchFamily="18" charset="0"/>
                <a:cs typeface="Times New Roman" panose="02020603050405020304" pitchFamily="18" charset="0"/>
              </a:rPr>
              <a:t> </a:t>
            </a:r>
            <a:r>
              <a:rPr kumimoji="0" lang="cs-CZ" altLang="cs-CZ" sz="1800" b="0" i="1" strike="noStrike" cap="none" normalizeH="0" baseline="0" dirty="0" err="1">
                <a:ln>
                  <a:noFill/>
                </a:ln>
                <a:effectLst/>
                <a:latin typeface="Times New Roman" panose="02020603050405020304" pitchFamily="18" charset="0"/>
                <a:cs typeface="Times New Roman" panose="02020603050405020304" pitchFamily="18" charset="0"/>
              </a:rPr>
              <a:t>Atmospheric</a:t>
            </a:r>
            <a:r>
              <a:rPr kumimoji="0" lang="cs-CZ" altLang="cs-CZ" sz="1800" b="0" i="1" strike="noStrike" cap="none" normalizeH="0" baseline="0" dirty="0">
                <a:ln>
                  <a:noFill/>
                </a:ln>
                <a:effectLst/>
                <a:latin typeface="Times New Roman" panose="02020603050405020304" pitchFamily="18" charset="0"/>
                <a:cs typeface="Times New Roman" panose="02020603050405020304" pitchFamily="18" charset="0"/>
              </a:rPr>
              <a:t> </a:t>
            </a:r>
            <a:r>
              <a:rPr kumimoji="0" lang="cs-CZ" altLang="cs-CZ" sz="1800" b="0" i="1" strike="noStrike" cap="none" normalizeH="0" baseline="0" dirty="0" err="1">
                <a:ln>
                  <a:noFill/>
                </a:ln>
                <a:effectLst/>
                <a:latin typeface="Times New Roman" panose="02020603050405020304" pitchFamily="18" charset="0"/>
                <a:cs typeface="Times New Roman" panose="02020603050405020304" pitchFamily="18" charset="0"/>
              </a:rPr>
              <a:t>Spectrometer</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a:t>
            </a:r>
            <a:endParaRPr kumimoji="0" lang="en-US" altLang="cs-CZ" sz="18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tabLst/>
            </a:pPr>
            <a:r>
              <a:rPr lang="en-US" altLang="cs-CZ" dirty="0">
                <a:latin typeface="Times New Roman" panose="02020603050405020304" pitchFamily="18" charset="0"/>
                <a:cs typeface="Times New Roman" panose="02020603050405020304" pitchFamily="18" charset="0"/>
              </a:rPr>
              <a:t>          </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spektrometr pracující v </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hlinkClick r:id="rId15" tooltip="Ultrafialové záření">
                  <a:extLst>
                    <a:ext uri="{A12FA001-AC4F-418D-AE19-62706E023703}">
                      <ahyp:hlinkClr xmlns:ahyp="http://schemas.microsoft.com/office/drawing/2018/hyperlinkcolor" val="tx"/>
                    </a:ext>
                  </a:extLst>
                </a:hlinkClick>
              </a:rPr>
              <a:t>ultrafialovém</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a infračerveném oboru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hlinkClick r:id="rId16" tooltip="ASPERA (stránka neexistuje)">
                  <a:extLst>
                    <a:ext uri="{A12FA001-AC4F-418D-AE19-62706E023703}">
                      <ahyp:hlinkClr xmlns:ahyp="http://schemas.microsoft.com/office/drawing/2018/hyperlinkcolor" val="tx"/>
                    </a:ext>
                  </a:extLst>
                </a:hlinkClick>
              </a:rPr>
              <a:t>ASPERA</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a:t>
            </a:r>
            <a:r>
              <a:rPr kumimoji="0" lang="cs-CZ" altLang="cs-CZ" sz="1800" b="0" i="1" strike="noStrike" cap="none" normalizeH="0" baseline="0" dirty="0" err="1">
                <a:ln>
                  <a:noFill/>
                </a:ln>
                <a:effectLst/>
                <a:latin typeface="Times New Roman" panose="02020603050405020304" pitchFamily="18" charset="0"/>
                <a:cs typeface="Times New Roman" panose="02020603050405020304" pitchFamily="18" charset="0"/>
              </a:rPr>
              <a:t>Energetic</a:t>
            </a:r>
            <a:r>
              <a:rPr kumimoji="0" lang="cs-CZ" altLang="cs-CZ" sz="1800" b="0" i="1" strike="noStrike" cap="none" normalizeH="0" baseline="0" dirty="0">
                <a:ln>
                  <a:noFill/>
                </a:ln>
                <a:effectLst/>
                <a:latin typeface="Times New Roman" panose="02020603050405020304" pitchFamily="18" charset="0"/>
                <a:cs typeface="Times New Roman" panose="02020603050405020304" pitchFamily="18" charset="0"/>
              </a:rPr>
              <a:t> </a:t>
            </a:r>
            <a:r>
              <a:rPr kumimoji="0" lang="cs-CZ" altLang="cs-CZ" sz="1800" b="0" i="1" strike="noStrike" cap="none" normalizeH="0" baseline="0" dirty="0" err="1">
                <a:ln>
                  <a:noFill/>
                </a:ln>
                <a:effectLst/>
                <a:latin typeface="Times New Roman" panose="02020603050405020304" pitchFamily="18" charset="0"/>
                <a:cs typeface="Times New Roman" panose="02020603050405020304" pitchFamily="18" charset="0"/>
              </a:rPr>
              <a:t>Neutral</a:t>
            </a:r>
            <a:r>
              <a:rPr kumimoji="0" lang="cs-CZ" altLang="cs-CZ" sz="1800" b="0" i="1" strike="noStrike" cap="none" normalizeH="0" baseline="0" dirty="0">
                <a:ln>
                  <a:noFill/>
                </a:ln>
                <a:effectLst/>
                <a:latin typeface="Times New Roman" panose="02020603050405020304" pitchFamily="18" charset="0"/>
                <a:cs typeface="Times New Roman" panose="02020603050405020304" pitchFamily="18" charset="0"/>
              </a:rPr>
              <a:t> </a:t>
            </a:r>
            <a:r>
              <a:rPr kumimoji="0" lang="cs-CZ" altLang="cs-CZ" sz="1800" b="0" i="1" strike="noStrike" cap="none" normalizeH="0" baseline="0" dirty="0" err="1">
                <a:ln>
                  <a:noFill/>
                </a:ln>
                <a:effectLst/>
                <a:latin typeface="Times New Roman" panose="02020603050405020304" pitchFamily="18" charset="0"/>
                <a:cs typeface="Times New Roman" panose="02020603050405020304" pitchFamily="18" charset="0"/>
              </a:rPr>
              <a:t>Atoms</a:t>
            </a:r>
            <a:r>
              <a:rPr kumimoji="0" lang="cs-CZ" altLang="cs-CZ" sz="1800" b="0" i="1" strike="noStrike" cap="none" normalizeH="0" baseline="0" dirty="0">
                <a:ln>
                  <a:noFill/>
                </a:ln>
                <a:effectLst/>
                <a:latin typeface="Times New Roman" panose="02020603050405020304" pitchFamily="18" charset="0"/>
                <a:cs typeface="Times New Roman" panose="02020603050405020304" pitchFamily="18" charset="0"/>
              </a:rPr>
              <a:t> </a:t>
            </a:r>
            <a:r>
              <a:rPr kumimoji="0" lang="cs-CZ" altLang="cs-CZ" sz="1800" b="0" i="1" strike="noStrike" cap="none" normalizeH="0" baseline="0" dirty="0" err="1">
                <a:ln>
                  <a:noFill/>
                </a:ln>
                <a:effectLst/>
                <a:latin typeface="Times New Roman" panose="02020603050405020304" pitchFamily="18" charset="0"/>
                <a:cs typeface="Times New Roman" panose="02020603050405020304" pitchFamily="18" charset="0"/>
              </a:rPr>
              <a:t>Analyser</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 analyzátor neutrálních </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hlinkClick r:id="rId17" tooltip="Částice">
                  <a:extLst>
                    <a:ext uri="{A12FA001-AC4F-418D-AE19-62706E023703}">
                      <ahyp:hlinkClr xmlns:ahyp="http://schemas.microsoft.com/office/drawing/2018/hyperlinkcolor" val="tx"/>
                    </a:ext>
                  </a:extLst>
                </a:hlinkClick>
              </a:rPr>
              <a:t>částic</a:t>
            </a:r>
            <a:endPar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Součástí výzkumného programu je také: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cs-CZ" altLang="cs-CZ" sz="1800" b="0" i="0" strike="noStrike" cap="none" normalizeH="0" baseline="0" dirty="0" err="1">
                <a:ln>
                  <a:noFill/>
                </a:ln>
                <a:effectLst/>
                <a:latin typeface="Times New Roman" panose="02020603050405020304" pitchFamily="18" charset="0"/>
                <a:cs typeface="Times New Roman" panose="02020603050405020304" pitchFamily="18" charset="0"/>
                <a:hlinkClick r:id="rId18" tooltip="MaRS (stránka neexistuje)">
                  <a:extLst>
                    <a:ext uri="{A12FA001-AC4F-418D-AE19-62706E023703}">
                      <ahyp:hlinkClr xmlns:ahyp="http://schemas.microsoft.com/office/drawing/2018/hyperlinkcolor" val="tx"/>
                    </a:ext>
                  </a:extLst>
                </a:hlinkClick>
              </a:rPr>
              <a:t>MaRS</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a:t>
            </a:r>
            <a:r>
              <a:rPr kumimoji="0" lang="cs-CZ" altLang="cs-CZ" sz="1800" b="0" i="1" strike="noStrike" cap="none" normalizeH="0" baseline="0" dirty="0">
                <a:ln>
                  <a:noFill/>
                </a:ln>
                <a:effectLst/>
                <a:latin typeface="Times New Roman" panose="02020603050405020304" pitchFamily="18" charset="0"/>
                <a:cs typeface="Times New Roman" panose="02020603050405020304" pitchFamily="18" charset="0"/>
              </a:rPr>
              <a:t>Mars </a:t>
            </a:r>
            <a:r>
              <a:rPr kumimoji="0" lang="cs-CZ" altLang="cs-CZ" sz="1800" b="0" i="1" strike="noStrike" cap="none" normalizeH="0" baseline="0" dirty="0" err="1">
                <a:ln>
                  <a:noFill/>
                </a:ln>
                <a:effectLst/>
                <a:latin typeface="Times New Roman" panose="02020603050405020304" pitchFamily="18" charset="0"/>
                <a:cs typeface="Times New Roman" panose="02020603050405020304" pitchFamily="18" charset="0"/>
              </a:rPr>
              <a:t>Radio</a:t>
            </a:r>
            <a:r>
              <a:rPr kumimoji="0" lang="cs-CZ" altLang="cs-CZ" sz="1800" b="0" i="1" strike="noStrike" cap="none" normalizeH="0" baseline="0" dirty="0">
                <a:ln>
                  <a:noFill/>
                </a:ln>
                <a:effectLst/>
                <a:latin typeface="Times New Roman" panose="02020603050405020304" pitchFamily="18" charset="0"/>
                <a:cs typeface="Times New Roman" panose="02020603050405020304" pitchFamily="18" charset="0"/>
              </a:rPr>
              <a:t> Science Experiment</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 program na zpřesňování </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hlinkClick r:id="rId19" tooltip="Gravitační pole">
                  <a:extLst>
                    <a:ext uri="{A12FA001-AC4F-418D-AE19-62706E023703}">
                      <ahyp:hlinkClr xmlns:ahyp="http://schemas.microsoft.com/office/drawing/2018/hyperlinkcolor" val="tx"/>
                    </a:ext>
                  </a:extLst>
                </a:hlinkClick>
              </a:rPr>
              <a:t>gravitačních dat</a:t>
            </a: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 </a:t>
            </a:r>
            <a:endParaRPr kumimoji="0" lang="en-US" altLang="cs-CZ" sz="18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cs-CZ" altLang="cs-CZ" sz="1800" b="0" i="0" strike="noStrike" cap="none" normalizeH="0" baseline="0" dirty="0">
                <a:ln>
                  <a:noFill/>
                </a:ln>
                <a:effectLst/>
                <a:latin typeface="Times New Roman" panose="02020603050405020304" pitchFamily="18" charset="0"/>
                <a:cs typeface="Times New Roman" panose="02020603050405020304" pitchFamily="18" charset="0"/>
              </a:rPr>
              <a:t>a výzkum ionosféry ze zachycených radiových signálů</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altLang="cs-CZ" sz="1800" b="0" i="0" u="none" strike="noStrike" cap="none" normalizeH="0" baseline="0" dirty="0">
              <a:ln>
                <a:noFill/>
              </a:ln>
              <a:solidFill>
                <a:schemeClr val="tx1"/>
              </a:solidFill>
              <a:effectLst/>
              <a:latin typeface="Arial" panose="020B0604020202020204" pitchFamily="34" charset="0"/>
            </a:endParaRPr>
          </a:p>
        </p:txBody>
      </p:sp>
      <p:pic>
        <p:nvPicPr>
          <p:cNvPr id="1026" name="Picture 2">
            <a:hlinkClick r:id="rId20"/>
            <a:extLst>
              <a:ext uri="{FF2B5EF4-FFF2-40B4-BE49-F238E27FC236}">
                <a16:creationId xmlns:a16="http://schemas.microsoft.com/office/drawing/2014/main" id="{AF8FC79A-9482-FAAF-193F-684DB52EBABC}"/>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11832" y="-35421"/>
            <a:ext cx="2975992" cy="2624283"/>
          </a:xfrm>
          <a:prstGeom prst="rect">
            <a:avLst/>
          </a:prstGeom>
          <a:noFill/>
          <a:extLst>
            <a:ext uri="{909E8E84-426E-40DD-AFC4-6F175D3DCCD1}">
              <a14:hiddenFill xmlns:a14="http://schemas.microsoft.com/office/drawing/2010/main">
                <a:solidFill>
                  <a:srgbClr val="FFFFFF"/>
                </a:solidFill>
              </a14:hiddenFill>
            </a:ext>
          </a:extLst>
        </p:spPr>
      </p:pic>
      <p:sp>
        <p:nvSpPr>
          <p:cNvPr id="4" name="TextovéPole 3">
            <a:extLst>
              <a:ext uri="{FF2B5EF4-FFF2-40B4-BE49-F238E27FC236}">
                <a16:creationId xmlns:a16="http://schemas.microsoft.com/office/drawing/2014/main" id="{182ED1C7-0D8E-787A-0588-EA7474517CBA}"/>
              </a:ext>
            </a:extLst>
          </p:cNvPr>
          <p:cNvSpPr txBox="1"/>
          <p:nvPr/>
        </p:nvSpPr>
        <p:spPr>
          <a:xfrm>
            <a:off x="4076700" y="3105150"/>
            <a:ext cx="914400" cy="914400"/>
          </a:xfrm>
          <a:prstGeom prst="rect">
            <a:avLst/>
          </a:prstGeom>
          <a:noFill/>
        </p:spPr>
        <p:txBody>
          <a:bodyPr wrap="square" rtlCol="0">
            <a:spAutoFit/>
          </a:bodyPr>
          <a:lstStyle/>
          <a:p>
            <a:endParaRPr lang="cs-CZ" dirty="0"/>
          </a:p>
        </p:txBody>
      </p:sp>
      <p:pic>
        <p:nvPicPr>
          <p:cNvPr id="6" name="Obrázek 5">
            <a:extLst>
              <a:ext uri="{FF2B5EF4-FFF2-40B4-BE49-F238E27FC236}">
                <a16:creationId xmlns:a16="http://schemas.microsoft.com/office/drawing/2014/main" id="{2B4E7329-67E9-A417-B2BE-EF161BB6EB7F}"/>
              </a:ext>
            </a:extLst>
          </p:cNvPr>
          <p:cNvPicPr>
            <a:picLocks noChangeAspect="1"/>
          </p:cNvPicPr>
          <p:nvPr/>
        </p:nvPicPr>
        <p:blipFill rotWithShape="1">
          <a:blip r:embed="rId22"/>
          <a:srcRect l="70108" t="37380" r="5480"/>
          <a:stretch/>
        </p:blipFill>
        <p:spPr>
          <a:xfrm>
            <a:off x="6749698" y="213229"/>
            <a:ext cx="2232248" cy="3215771"/>
          </a:xfrm>
          <a:prstGeom prst="rect">
            <a:avLst/>
          </a:prstGeom>
        </p:spPr>
      </p:pic>
    </p:spTree>
    <p:extLst>
      <p:ext uri="{BB962C8B-B14F-4D97-AF65-F5344CB8AC3E}">
        <p14:creationId xmlns:p14="http://schemas.microsoft.com/office/powerpoint/2010/main" val="395421023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a:extLst>
              <a:ext uri="{FF2B5EF4-FFF2-40B4-BE49-F238E27FC236}">
                <a16:creationId xmlns:a16="http://schemas.microsoft.com/office/drawing/2014/main" id="{671E0A29-1443-44B5-BD51-430049DA8538}"/>
              </a:ext>
            </a:extLst>
          </p:cNvPr>
          <p:cNvSpPr/>
          <p:nvPr/>
        </p:nvSpPr>
        <p:spPr>
          <a:xfrm>
            <a:off x="329556" y="260648"/>
            <a:ext cx="8640960" cy="5509200"/>
          </a:xfrm>
          <a:prstGeom prst="rect">
            <a:avLst/>
          </a:prstGeom>
        </p:spPr>
        <p:txBody>
          <a:bodyPr wrap="square">
            <a:spAutoFit/>
          </a:bodyPr>
          <a:lstStyle/>
          <a:p>
            <a:pPr lvl="0" algn="just" fontAlgn="ctr"/>
            <a:r>
              <a:rPr lang="en-US" altLang="cs-CZ" b="1" dirty="0">
                <a:solidFill>
                  <a:srgbClr val="1C1D1E"/>
                </a:solidFill>
                <a:latin typeface="Times New Roman" panose="02020603050405020304" pitchFamily="18" charset="0"/>
                <a:cs typeface="Times New Roman" panose="02020603050405020304" pitchFamily="18" charset="0"/>
              </a:rPr>
              <a:t>The gravity field model of Mars used: </a:t>
            </a:r>
          </a:p>
          <a:p>
            <a:pPr lvl="0" algn="just" fontAlgn="ctr"/>
            <a:r>
              <a:rPr lang="cs-CZ" altLang="cs-CZ" b="1" dirty="0">
                <a:latin typeface="Times New Roman" panose="02020603050405020304" pitchFamily="18" charset="0"/>
                <a:cs typeface="Times New Roman" panose="02020603050405020304" pitchFamily="18" charset="0"/>
              </a:rPr>
              <a:t>JPL-MARS-MRO120F</a:t>
            </a:r>
            <a:r>
              <a:rPr lang="en-US" altLang="cs-CZ" b="1" dirty="0">
                <a:latin typeface="Times New Roman" panose="02020603050405020304" pitchFamily="18" charset="0"/>
                <a:cs typeface="Times New Roman" panose="02020603050405020304" pitchFamily="18" charset="0"/>
              </a:rPr>
              <a:t> </a:t>
            </a:r>
            <a:r>
              <a:rPr lang="en-US" altLang="cs-CZ" b="1" dirty="0">
                <a:solidFill>
                  <a:srgbClr val="1C1D1E"/>
                </a:solidFill>
                <a:latin typeface="Times New Roman" panose="02020603050405020304" pitchFamily="18" charset="0"/>
                <a:cs typeface="Times New Roman" panose="02020603050405020304" pitchFamily="18" charset="0"/>
              </a:rPr>
              <a:t>(</a:t>
            </a:r>
            <a:r>
              <a:rPr lang="en-US" altLang="cs-CZ" b="1" dirty="0" err="1">
                <a:solidFill>
                  <a:srgbClr val="1C1D1E"/>
                </a:solidFill>
                <a:latin typeface="Times New Roman" panose="02020603050405020304" pitchFamily="18" charset="0"/>
                <a:cs typeface="Times New Roman" panose="02020603050405020304" pitchFamily="18" charset="0"/>
              </a:rPr>
              <a:t>Konopliv</a:t>
            </a:r>
            <a:r>
              <a:rPr lang="en-US" altLang="cs-CZ" b="1" dirty="0">
                <a:solidFill>
                  <a:srgbClr val="1C1D1E"/>
                </a:solidFill>
                <a:latin typeface="Times New Roman" panose="02020603050405020304" pitchFamily="18" charset="0"/>
                <a:cs typeface="Times New Roman" panose="02020603050405020304" pitchFamily="18" charset="0"/>
              </a:rPr>
              <a:t> et al 2020)</a:t>
            </a:r>
          </a:p>
          <a:p>
            <a:pPr lvl="0" fontAlgn="ctr"/>
            <a:endParaRPr lang="en-US" altLang="cs-CZ" b="1" dirty="0">
              <a:latin typeface="Times New Roman" panose="02020603050405020304" pitchFamily="18" charset="0"/>
              <a:cs typeface="Times New Roman" panose="02020603050405020304" pitchFamily="18" charset="0"/>
            </a:endParaRPr>
          </a:p>
          <a:p>
            <a:pPr fontAlgn="ctr"/>
            <a:r>
              <a:rPr lang="cs-CZ" altLang="cs-CZ" sz="1600"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Alex S. </a:t>
            </a:r>
            <a:r>
              <a:rPr lang="cs-CZ" altLang="cs-CZ" sz="1600" dirty="0" err="1">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Konopliv</a:t>
            </a:r>
            <a:r>
              <a:rPr lang="cs-CZ" altLang="cs-CZ" sz="1600" dirty="0">
                <a:latin typeface="Times New Roman" panose="02020603050405020304" pitchFamily="18" charset="0"/>
                <a:cs typeface="Times New Roman" panose="02020603050405020304" pitchFamily="18" charset="0"/>
              </a:rPr>
              <a:t> </a:t>
            </a:r>
            <a:r>
              <a:rPr lang="en-US" altLang="cs-CZ" sz="1600" dirty="0">
                <a:latin typeface="Times New Roman" panose="02020603050405020304" pitchFamily="18" charset="0"/>
                <a:cs typeface="Times New Roman" panose="02020603050405020304" pitchFamily="18" charset="0"/>
              </a:rPr>
              <a:t>, </a:t>
            </a:r>
            <a:r>
              <a:rPr lang="cs-CZ" altLang="cs-CZ" sz="1600"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Ryan S. Park</a:t>
            </a:r>
            <a:r>
              <a:rPr lang="cs-CZ" altLang="cs-CZ" sz="1600" dirty="0">
                <a:latin typeface="Times New Roman" panose="02020603050405020304" pitchFamily="18" charset="0"/>
                <a:cs typeface="Times New Roman" panose="02020603050405020304" pitchFamily="18" charset="0"/>
              </a:rPr>
              <a:t> </a:t>
            </a:r>
            <a:r>
              <a:rPr lang="en-US"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Attilio</a:t>
            </a:r>
            <a:r>
              <a:rPr lang="cs-CZ" altLang="cs-CZ" sz="1600"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 </a:t>
            </a:r>
            <a:r>
              <a:rPr lang="cs-CZ" altLang="cs-CZ" sz="1600" dirty="0" err="1">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Rivoldini</a:t>
            </a:r>
            <a:r>
              <a:rPr lang="cs-CZ" altLang="cs-CZ" sz="1600" dirty="0">
                <a:latin typeface="Times New Roman" panose="02020603050405020304" pitchFamily="18" charset="0"/>
                <a:cs typeface="Times New Roman" panose="02020603050405020304" pitchFamily="18" charset="0"/>
              </a:rPr>
              <a:t> </a:t>
            </a:r>
            <a:r>
              <a:rPr lang="en-US" altLang="cs-CZ" sz="1600" dirty="0">
                <a:latin typeface="Times New Roman" panose="02020603050405020304" pitchFamily="18" charset="0"/>
                <a:cs typeface="Times New Roman" panose="02020603050405020304" pitchFamily="18" charset="0"/>
              </a:rPr>
              <a:t>, </a:t>
            </a:r>
            <a:r>
              <a:rPr lang="cs-CZ" altLang="cs-CZ" sz="1600" dirty="0">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Rose‐M</a:t>
            </a:r>
            <a:r>
              <a:rPr lang="en-US" altLang="cs-CZ" sz="1600" dirty="0">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a</a:t>
            </a:r>
            <a:r>
              <a:rPr lang="cs-CZ" altLang="cs-CZ" sz="1600" dirty="0" err="1">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rie</a:t>
            </a:r>
            <a:r>
              <a:rPr lang="cs-CZ" altLang="cs-CZ" sz="1600" dirty="0">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 </a:t>
            </a:r>
            <a:r>
              <a:rPr lang="cs-CZ" altLang="cs-CZ" sz="1600" dirty="0" err="1">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Baland</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Sebastien</a:t>
            </a:r>
            <a:r>
              <a:rPr lang="cs-CZ" altLang="cs-CZ" sz="1600" dirty="0">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 </a:t>
            </a:r>
            <a:r>
              <a:rPr lang="cs-CZ" altLang="cs-CZ" sz="1600" dirty="0" err="1">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Le</a:t>
            </a:r>
            <a:r>
              <a:rPr lang="cs-CZ" altLang="cs-CZ" sz="1600" dirty="0">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 </a:t>
            </a:r>
            <a:r>
              <a:rPr lang="cs-CZ" altLang="cs-CZ" sz="1600" dirty="0" err="1">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Maistre</a:t>
            </a:r>
            <a:r>
              <a:rPr lang="cs-CZ" altLang="cs-CZ" sz="1600" dirty="0">
                <a:latin typeface="Times New Roman" panose="02020603050405020304" pitchFamily="18" charset="0"/>
                <a:cs typeface="Times New Roman" panose="02020603050405020304" pitchFamily="18" charset="0"/>
              </a:rPr>
              <a:t> </a:t>
            </a:r>
            <a:r>
              <a:rPr lang="en-US"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Tim</a:t>
            </a:r>
            <a:r>
              <a:rPr lang="cs-CZ" altLang="cs-CZ" sz="1600" dirty="0">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 Van </a:t>
            </a:r>
            <a:r>
              <a:rPr lang="cs-CZ" altLang="cs-CZ" sz="1600" dirty="0" err="1">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Hoolst</a:t>
            </a:r>
            <a:r>
              <a:rPr lang="cs-CZ" altLang="cs-CZ" sz="1600" dirty="0">
                <a:latin typeface="Times New Roman" panose="02020603050405020304" pitchFamily="18" charset="0"/>
                <a:cs typeface="Times New Roman" panose="02020603050405020304" pitchFamily="18" charset="0"/>
              </a:rPr>
              <a:t> </a:t>
            </a:r>
            <a:r>
              <a:rPr lang="en-US" altLang="cs-CZ" sz="1600" dirty="0">
                <a:latin typeface="Times New Roman" panose="02020603050405020304" pitchFamily="18" charset="0"/>
                <a:cs typeface="Times New Roman" panose="02020603050405020304" pitchFamily="18" charset="0"/>
              </a:rPr>
              <a:t> </a:t>
            </a:r>
            <a:r>
              <a:rPr lang="cs-CZ" altLang="cs-CZ" sz="1600" dirty="0">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Marie </a:t>
            </a:r>
            <a:r>
              <a:rPr lang="cs-CZ" altLang="cs-CZ" sz="1600" dirty="0" err="1">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Yseboodt</a:t>
            </a:r>
            <a:r>
              <a:rPr lang="en-US" altLang="cs-CZ" sz="1600" dirty="0">
                <a:latin typeface="Times New Roman" panose="02020603050405020304" pitchFamily="18" charset="0"/>
                <a:cs typeface="Times New Roman" panose="02020603050405020304" pitchFamily="18" charset="0"/>
              </a:rPr>
              <a:t>, V</a:t>
            </a:r>
            <a:r>
              <a:rPr lang="cs-CZ" altLang="cs-CZ" sz="1600" dirty="0" err="1">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eronique</a:t>
            </a:r>
            <a:r>
              <a:rPr lang="cs-CZ" altLang="cs-CZ" sz="1600" dirty="0">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 </a:t>
            </a:r>
            <a:r>
              <a:rPr lang="cs-CZ" altLang="cs-CZ" sz="1600" dirty="0" err="1">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Dehant</a:t>
            </a:r>
            <a:r>
              <a:rPr lang="en-US" altLang="cs-CZ" sz="1600" dirty="0">
                <a:latin typeface="Times New Roman" panose="02020603050405020304" pitchFamily="18" charset="0"/>
                <a:cs typeface="Times New Roman" panose="02020603050405020304" pitchFamily="18" charset="0"/>
              </a:rPr>
              <a:t> 2020. </a:t>
            </a:r>
            <a:r>
              <a:rPr lang="en-US" altLang="cs-CZ" sz="1600" dirty="0" err="1">
                <a:latin typeface="Times New Roman" panose="02020603050405020304" pitchFamily="18" charset="0"/>
                <a:cs typeface="Times New Roman" panose="02020603050405020304" pitchFamily="18" charset="0"/>
              </a:rPr>
              <a:t>Dete</a:t>
            </a:r>
            <a:r>
              <a:rPr lang="cs-CZ" altLang="cs-CZ" sz="1600" dirty="0" err="1">
                <a:latin typeface="Times New Roman" panose="02020603050405020304" pitchFamily="18" charset="0"/>
                <a:cs typeface="Times New Roman" panose="02020603050405020304" pitchFamily="18" charset="0"/>
              </a:rPr>
              <a:t>ction</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of</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the</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Chandler</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Wobble</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of</a:t>
            </a:r>
            <a:r>
              <a:rPr lang="cs-CZ" altLang="cs-CZ" sz="1600" dirty="0">
                <a:latin typeface="Times New Roman" panose="02020603050405020304" pitchFamily="18" charset="0"/>
                <a:cs typeface="Times New Roman" panose="02020603050405020304" pitchFamily="18" charset="0"/>
              </a:rPr>
              <a:t> Mars </a:t>
            </a:r>
            <a:r>
              <a:rPr lang="en-US" altLang="cs-CZ" sz="1600" dirty="0">
                <a:latin typeface="Times New Roman" panose="02020603050405020304" pitchFamily="18" charset="0"/>
                <a:cs typeface="Times New Roman" panose="02020603050405020304" pitchFamily="18" charset="0"/>
              </a:rPr>
              <a:t>f</a:t>
            </a:r>
            <a:r>
              <a:rPr lang="cs-CZ" altLang="cs-CZ" sz="1600" dirty="0" err="1">
                <a:latin typeface="Times New Roman" panose="02020603050405020304" pitchFamily="18" charset="0"/>
                <a:cs typeface="Times New Roman" panose="02020603050405020304" pitchFamily="18" charset="0"/>
              </a:rPr>
              <a:t>rom</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Orbiting</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Spacecraft</a:t>
            </a:r>
            <a:r>
              <a:rPr lang="en-US" altLang="cs-CZ" sz="1600" dirty="0">
                <a:latin typeface="Times New Roman" panose="02020603050405020304" pitchFamily="18" charset="0"/>
                <a:cs typeface="Times New Roman" panose="02020603050405020304" pitchFamily="18" charset="0"/>
              </a:rPr>
              <a:t> , </a:t>
            </a:r>
            <a:r>
              <a:rPr lang="en-US" altLang="cs-CZ" sz="1600" dirty="0" err="1">
                <a:latin typeface="Times New Roman" panose="02020603050405020304" pitchFamily="18" charset="0"/>
                <a:cs typeface="Times New Roman" panose="02020603050405020304" pitchFamily="18" charset="0"/>
              </a:rPr>
              <a:t>Geophys</a:t>
            </a:r>
            <a:r>
              <a:rPr lang="en-US" altLang="cs-CZ" sz="1600" dirty="0">
                <a:latin typeface="Times New Roman" panose="02020603050405020304" pitchFamily="18" charset="0"/>
                <a:cs typeface="Times New Roman" panose="02020603050405020304" pitchFamily="18" charset="0"/>
              </a:rPr>
              <a:t> Res Letts </a:t>
            </a:r>
            <a:r>
              <a:rPr lang="cs-CZ" altLang="cs-CZ" sz="1600" dirty="0">
                <a:latin typeface="Times New Roman" panose="02020603050405020304" pitchFamily="18" charset="0"/>
                <a:cs typeface="Times New Roman" panose="02020603050405020304" pitchFamily="18" charset="0"/>
              </a:rPr>
              <a:t>47, e2020GL090568</a:t>
            </a:r>
            <a:r>
              <a:rPr lang="en-US" altLang="cs-CZ" sz="1600" dirty="0">
                <a:latin typeface="Times New Roman" panose="02020603050405020304" pitchFamily="18" charset="0"/>
                <a:cs typeface="Times New Roman" panose="02020603050405020304" pitchFamily="18" charset="0"/>
              </a:rPr>
              <a:t>, </a:t>
            </a:r>
            <a:r>
              <a:rPr lang="cs-CZ" altLang="cs-CZ" sz="1600" dirty="0">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https://doi.org/10.1029/2020GL090568</a:t>
            </a:r>
            <a:r>
              <a:rPr lang="en-US" altLang="cs-CZ" sz="1600" dirty="0">
                <a:latin typeface="Times New Roman" panose="02020603050405020304" pitchFamily="18" charset="0"/>
                <a:cs typeface="Times New Roman" panose="02020603050405020304" pitchFamily="18" charset="0"/>
              </a:rPr>
              <a:t>.</a:t>
            </a:r>
          </a:p>
          <a:p>
            <a:endParaRPr lang="en-US" sz="1600" dirty="0">
              <a:latin typeface="Times New Roman" panose="02020603050405020304" pitchFamily="18" charset="0"/>
              <a:cs typeface="Times New Roman" panose="02020603050405020304" pitchFamily="18" charset="0"/>
            </a:endParaRPr>
          </a:p>
          <a:p>
            <a:pPr lvl="0"/>
            <a:r>
              <a:rPr lang="en-US" altLang="cs-CZ" b="1" dirty="0">
                <a:latin typeface="Times New Roman" panose="02020603050405020304" pitchFamily="18" charset="0"/>
                <a:cs typeface="Times New Roman" panose="02020603050405020304" pitchFamily="18" charset="0"/>
              </a:rPr>
              <a:t>Detailed global surface topography of Mars in resolution </a:t>
            </a:r>
            <a:r>
              <a:rPr lang="cs-CZ" altLang="cs-CZ" b="1" dirty="0">
                <a:latin typeface="Times New Roman" panose="02020603050405020304" pitchFamily="18" charset="0"/>
                <a:cs typeface="Times New Roman" panose="02020603050405020304" pitchFamily="18" charset="0"/>
              </a:rPr>
              <a:t>0,25°</a:t>
            </a:r>
            <a:r>
              <a:rPr lang="en-US" altLang="cs-CZ" b="1" dirty="0">
                <a:latin typeface="Times New Roman" panose="02020603050405020304" pitchFamily="18" charset="0"/>
                <a:cs typeface="Times New Roman" panose="02020603050405020304" pitchFamily="18" charset="0"/>
              </a:rPr>
              <a:t> from MOLA</a:t>
            </a:r>
            <a:endParaRPr lang="en-US" altLang="cs-CZ" sz="2800" b="1" dirty="0">
              <a:latin typeface="Times New Roman" panose="02020603050405020304" pitchFamily="18" charset="0"/>
              <a:cs typeface="Times New Roman" panose="02020603050405020304" pitchFamily="18" charset="0"/>
            </a:endParaRPr>
          </a:p>
          <a:p>
            <a:pPr lvl="0"/>
            <a:r>
              <a:rPr lang="cs-CZ" altLang="cs-CZ" sz="1400" b="1" dirty="0">
                <a:latin typeface="Times New Roman" panose="02020603050405020304" pitchFamily="18" charset="0"/>
                <a:cs typeface="Times New Roman" panose="02020603050405020304" pitchFamily="18" charset="0"/>
                <a:hlinkClick r:id="rId12"/>
              </a:rPr>
              <a:t>https://pgda.gsfc.nasa.gov/products/62</a:t>
            </a:r>
            <a:r>
              <a:rPr lang="cs-CZ" altLang="cs-CZ" sz="1400" b="1" dirty="0">
                <a:latin typeface="Times New Roman" panose="02020603050405020304" pitchFamily="18" charset="0"/>
                <a:cs typeface="Times New Roman" panose="02020603050405020304" pitchFamily="18" charset="0"/>
              </a:rPr>
              <a:t> </a:t>
            </a:r>
            <a:endParaRPr lang="en-US" altLang="cs-CZ" sz="1400" b="1" dirty="0">
              <a:latin typeface="Times New Roman" panose="02020603050405020304" pitchFamily="18" charset="0"/>
              <a:cs typeface="Times New Roman" panose="02020603050405020304" pitchFamily="18" charset="0"/>
            </a:endParaRPr>
          </a:p>
          <a:p>
            <a:pPr lvl="0"/>
            <a:endParaRPr lang="en-US" altLang="cs-CZ" sz="1400" b="1" dirty="0">
              <a:latin typeface="Times New Roman" panose="02020603050405020304" pitchFamily="18" charset="0"/>
              <a:cs typeface="Times New Roman" panose="02020603050405020304" pitchFamily="18" charset="0"/>
            </a:endParaRPr>
          </a:p>
          <a:p>
            <a:pPr lvl="0"/>
            <a:r>
              <a:rPr lang="en-US" altLang="cs-CZ" sz="1600" dirty="0" err="1">
                <a:latin typeface="Times New Roman" panose="02020603050405020304" pitchFamily="18" charset="0"/>
                <a:cs typeface="Times New Roman" panose="02020603050405020304" pitchFamily="18" charset="0"/>
              </a:rPr>
              <a:t>Sm</a:t>
            </a:r>
            <a:r>
              <a:rPr lang="cs-CZ" altLang="cs-CZ" sz="1600" dirty="0" err="1">
                <a:latin typeface="Times New Roman" panose="02020603050405020304" pitchFamily="18" charset="0"/>
                <a:cs typeface="Times New Roman" panose="02020603050405020304" pitchFamily="18" charset="0"/>
              </a:rPr>
              <a:t>ith</a:t>
            </a:r>
            <a:r>
              <a:rPr lang="cs-CZ" altLang="cs-CZ" sz="1600" dirty="0">
                <a:latin typeface="Times New Roman" panose="02020603050405020304" pitchFamily="18" charset="0"/>
                <a:cs typeface="Times New Roman" panose="02020603050405020304" pitchFamily="18" charset="0"/>
              </a:rPr>
              <a:t>, D. E., M. T. </a:t>
            </a:r>
            <a:r>
              <a:rPr lang="cs-CZ" altLang="cs-CZ" sz="1600" dirty="0" err="1">
                <a:latin typeface="Times New Roman" panose="02020603050405020304" pitchFamily="18" charset="0"/>
                <a:cs typeface="Times New Roman" panose="02020603050405020304" pitchFamily="18" charset="0"/>
              </a:rPr>
              <a:t>Zuber</a:t>
            </a:r>
            <a:r>
              <a:rPr lang="cs-CZ" altLang="cs-CZ" sz="1600" dirty="0">
                <a:latin typeface="Times New Roman" panose="02020603050405020304" pitchFamily="18" charset="0"/>
                <a:cs typeface="Times New Roman" panose="02020603050405020304" pitchFamily="18" charset="0"/>
              </a:rPr>
              <a:t>, H. V. Frey, J. B. </a:t>
            </a:r>
            <a:r>
              <a:rPr lang="cs-CZ" altLang="cs-CZ" sz="1600" dirty="0" err="1">
                <a:latin typeface="Times New Roman" panose="02020603050405020304" pitchFamily="18" charset="0"/>
                <a:cs typeface="Times New Roman" panose="02020603050405020304" pitchFamily="18" charset="0"/>
              </a:rPr>
              <a:t>Garvin</a:t>
            </a:r>
            <a:r>
              <a:rPr lang="cs-CZ" altLang="cs-CZ" sz="1600" dirty="0">
                <a:latin typeface="Times New Roman" panose="02020603050405020304" pitchFamily="18" charset="0"/>
                <a:cs typeface="Times New Roman" panose="02020603050405020304" pitchFamily="18" charset="0"/>
              </a:rPr>
              <a:t>, J. W. </a:t>
            </a:r>
            <a:r>
              <a:rPr lang="cs-CZ" altLang="cs-CZ" sz="1600" dirty="0" err="1">
                <a:latin typeface="Times New Roman" panose="02020603050405020304" pitchFamily="18" charset="0"/>
                <a:cs typeface="Times New Roman" panose="02020603050405020304" pitchFamily="18" charset="0"/>
              </a:rPr>
              <a:t>Head</a:t>
            </a:r>
            <a:r>
              <a:rPr lang="cs-CZ" altLang="cs-CZ" sz="1600" dirty="0">
                <a:latin typeface="Times New Roman" panose="02020603050405020304" pitchFamily="18" charset="0"/>
                <a:cs typeface="Times New Roman" panose="02020603050405020304" pitchFamily="18" charset="0"/>
              </a:rPr>
              <a:t>, D. O. </a:t>
            </a:r>
            <a:r>
              <a:rPr lang="cs-CZ" altLang="cs-CZ" sz="1600" dirty="0" err="1">
                <a:latin typeface="Times New Roman" panose="02020603050405020304" pitchFamily="18" charset="0"/>
                <a:cs typeface="Times New Roman" panose="02020603050405020304" pitchFamily="18" charset="0"/>
              </a:rPr>
              <a:t>Muhleman</a:t>
            </a:r>
            <a:r>
              <a:rPr lang="cs-CZ" altLang="cs-CZ" sz="1600" dirty="0">
                <a:latin typeface="Times New Roman" panose="02020603050405020304" pitchFamily="18" charset="0"/>
                <a:cs typeface="Times New Roman" panose="02020603050405020304" pitchFamily="18" charset="0"/>
              </a:rPr>
              <a:t>, et al. (2001),</a:t>
            </a:r>
            <a:r>
              <a:rPr lang="en-US" altLang="cs-CZ" sz="1600" dirty="0">
                <a:latin typeface="Times New Roman" panose="02020603050405020304" pitchFamily="18" charset="0"/>
                <a:cs typeface="Times New Roman" panose="02020603050405020304" pitchFamily="18" charset="0"/>
              </a:rPr>
              <a:t> </a:t>
            </a:r>
            <a:r>
              <a:rPr lang="cs-CZ" altLang="cs-CZ" sz="1600" dirty="0">
                <a:latin typeface="Times New Roman" panose="02020603050405020304" pitchFamily="18" charset="0"/>
                <a:cs typeface="Times New Roman" panose="02020603050405020304" pitchFamily="18" charset="0"/>
              </a:rPr>
              <a:t>Mars </a:t>
            </a:r>
            <a:r>
              <a:rPr lang="cs-CZ" altLang="cs-CZ" sz="1600" dirty="0" err="1">
                <a:latin typeface="Times New Roman" panose="02020603050405020304" pitchFamily="18" charset="0"/>
                <a:cs typeface="Times New Roman" panose="02020603050405020304" pitchFamily="18" charset="0"/>
              </a:rPr>
              <a:t>Orbiter</a:t>
            </a:r>
            <a:r>
              <a:rPr lang="cs-CZ" altLang="cs-CZ" sz="1600" dirty="0">
                <a:latin typeface="Times New Roman" panose="02020603050405020304" pitchFamily="18" charset="0"/>
                <a:cs typeface="Times New Roman" panose="02020603050405020304" pitchFamily="18" charset="0"/>
              </a:rPr>
              <a:t> Laser </a:t>
            </a:r>
            <a:r>
              <a:rPr lang="cs-CZ" altLang="cs-CZ" sz="1600" dirty="0" err="1">
                <a:latin typeface="Times New Roman" panose="02020603050405020304" pitchFamily="18" charset="0"/>
                <a:cs typeface="Times New Roman" panose="02020603050405020304" pitchFamily="18" charset="0"/>
              </a:rPr>
              <a:t>Altimeter</a:t>
            </a:r>
            <a:r>
              <a:rPr lang="cs-CZ" altLang="cs-CZ" sz="1600" dirty="0">
                <a:latin typeface="Times New Roman" panose="02020603050405020304" pitchFamily="18" charset="0"/>
                <a:cs typeface="Times New Roman" panose="02020603050405020304" pitchFamily="18" charset="0"/>
              </a:rPr>
              <a:t>: Experiment </a:t>
            </a:r>
            <a:r>
              <a:rPr lang="cs-CZ" altLang="cs-CZ" sz="1600" dirty="0" err="1">
                <a:latin typeface="Times New Roman" panose="02020603050405020304" pitchFamily="18" charset="0"/>
                <a:cs typeface="Times New Roman" panose="02020603050405020304" pitchFamily="18" charset="0"/>
              </a:rPr>
              <a:t>summary</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after</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the</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first</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year</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of</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global</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mapping</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of</a:t>
            </a:r>
            <a:r>
              <a:rPr lang="cs-CZ" altLang="cs-CZ" sz="1600" dirty="0">
                <a:latin typeface="Times New Roman" panose="02020603050405020304" pitchFamily="18" charset="0"/>
                <a:cs typeface="Times New Roman" panose="02020603050405020304" pitchFamily="18" charset="0"/>
              </a:rPr>
              <a:t> Mars, </a:t>
            </a:r>
            <a:r>
              <a:rPr lang="en-US" altLang="cs-CZ" sz="1600" dirty="0">
                <a:latin typeface="Times New Roman" panose="02020603050405020304" pitchFamily="18" charset="0"/>
                <a:cs typeface="Times New Roman" panose="02020603050405020304" pitchFamily="18" charset="0"/>
              </a:rPr>
              <a:t> </a:t>
            </a:r>
            <a:r>
              <a:rPr lang="cs-CZ" altLang="cs-CZ" sz="1600" i="1" dirty="0">
                <a:latin typeface="Times New Roman" panose="02020603050405020304" pitchFamily="18" charset="0"/>
                <a:cs typeface="Times New Roman" panose="02020603050405020304" pitchFamily="18" charset="0"/>
              </a:rPr>
              <a:t>J. </a:t>
            </a:r>
            <a:r>
              <a:rPr lang="cs-CZ" altLang="cs-CZ" sz="1600" i="1" dirty="0" err="1">
                <a:latin typeface="Times New Roman" panose="02020603050405020304" pitchFamily="18" charset="0"/>
                <a:cs typeface="Times New Roman" panose="02020603050405020304" pitchFamily="18" charset="0"/>
              </a:rPr>
              <a:t>Geophys</a:t>
            </a:r>
            <a:r>
              <a:rPr lang="cs-CZ" altLang="cs-CZ" sz="1600" i="1" dirty="0">
                <a:latin typeface="Times New Roman" panose="02020603050405020304" pitchFamily="18" charset="0"/>
                <a:cs typeface="Times New Roman" panose="02020603050405020304" pitchFamily="18" charset="0"/>
              </a:rPr>
              <a:t>. Res</a:t>
            </a:r>
            <a:r>
              <a:rPr lang="cs-CZ" altLang="cs-CZ" sz="1600" dirty="0">
                <a:latin typeface="Times New Roman" panose="02020603050405020304" pitchFamily="18" charset="0"/>
                <a:cs typeface="Times New Roman" panose="02020603050405020304" pitchFamily="18" charset="0"/>
              </a:rPr>
              <a:t>., 106, 23689–23722, DOI: 10.1029/2000JE001364. </a:t>
            </a:r>
            <a:endParaRPr lang="en-US" altLang="cs-CZ" sz="1600" dirty="0">
              <a:latin typeface="Times New Roman" panose="02020603050405020304" pitchFamily="18" charset="0"/>
              <a:cs typeface="Times New Roman" panose="02020603050405020304" pitchFamily="18" charset="0"/>
            </a:endParaRPr>
          </a:p>
          <a:p>
            <a:pPr lvl="0"/>
            <a:r>
              <a:rPr lang="cs-CZ" altLang="cs-CZ" sz="1600" dirty="0">
                <a:latin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http://www.asu.cas.cz/~bezdek/JK&amp;JK/Mars/topografie_MOLA/ref/</a:t>
            </a:r>
            <a:r>
              <a:rPr lang="cs-CZ" altLang="cs-CZ" sz="1600" dirty="0">
                <a:latin typeface="Times New Roman" panose="02020603050405020304" pitchFamily="18" charset="0"/>
                <a:cs typeface="Times New Roman" panose="02020603050405020304" pitchFamily="18" charset="0"/>
              </a:rPr>
              <a:t> </a:t>
            </a:r>
            <a:endParaRPr lang="en-US" altLang="cs-CZ" sz="1600" dirty="0">
              <a:latin typeface="Times New Roman" panose="02020603050405020304" pitchFamily="18" charset="0"/>
              <a:cs typeface="Times New Roman" panose="02020603050405020304" pitchFamily="18" charset="0"/>
            </a:endParaRPr>
          </a:p>
          <a:p>
            <a:pPr lvl="0"/>
            <a:endParaRPr lang="en-US" altLang="cs-CZ"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br>
              <a:rPr lang="cs-CZ" sz="1400" dirty="0">
                <a:latin typeface="Times New Roman" panose="02020603050405020304" pitchFamily="18" charset="0"/>
                <a:cs typeface="Times New Roman" panose="02020603050405020304" pitchFamily="18" charset="0"/>
              </a:rPr>
            </a:br>
            <a:endParaRPr lang="cs-CZ" altLang="cs-CZ" sz="1200" dirty="0">
              <a:solidFill>
                <a:srgbClr val="414246"/>
              </a:solidFill>
              <a:latin typeface="Open Sans"/>
            </a:endParaRPr>
          </a:p>
        </p:txBody>
      </p:sp>
      <p:sp>
        <p:nvSpPr>
          <p:cNvPr id="3" name="Rectangle 1">
            <a:extLst>
              <a:ext uri="{FF2B5EF4-FFF2-40B4-BE49-F238E27FC236}">
                <a16:creationId xmlns:a16="http://schemas.microsoft.com/office/drawing/2014/main" id="{8C3F23DB-61FD-4049-838F-F86AB0A068BF}"/>
              </a:ext>
            </a:extLst>
          </p:cNvPr>
          <p:cNvSpPr>
            <a:spLocks noChangeArrowheads="1"/>
          </p:cNvSpPr>
          <p:nvPr/>
        </p:nvSpPr>
        <p:spPr bwMode="auto">
          <a:xfrm>
            <a:off x="329556" y="4149080"/>
            <a:ext cx="8496944"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Mars currently has no global </a:t>
            </a:r>
            <a:r>
              <a:rPr kumimoji="0" lang="en-GB" altLang="cs-CZ" b="1"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magnetic field </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of internal origin (dynamo). It possesses regions with </a:t>
            </a:r>
            <a:r>
              <a:rPr kumimoji="0" lang="en-GB" altLang="cs-CZ"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remanent</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magnetic field of various intensities (</a:t>
            </a:r>
            <a:r>
              <a:rPr kumimoji="0" lang="en-GB" altLang="cs-CZ"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Kletetschka</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et al., 2009) that at altitude of 400 km may reach several thousand nanoteslas locally, but often is less than 15 </a:t>
            </a:r>
            <a:r>
              <a:rPr kumimoji="0" lang="en-GB" altLang="cs-CZ"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nT</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a:t>
            </a:r>
            <a:r>
              <a:rPr kumimoji="0" lang="en-GB" altLang="cs-CZ"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nanoTesla</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a:t>
            </a:r>
            <a:r>
              <a:rPr kumimoji="0" lang="en-GB" altLang="cs-CZ"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Connerney</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et al., 2005; </a:t>
            </a:r>
            <a:r>
              <a:rPr kumimoji="0" lang="en-GB" altLang="cs-CZ"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Connerney</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et al., 2001). Note that similar small values (&lt;15 </a:t>
            </a:r>
            <a:r>
              <a:rPr kumimoji="0" lang="en-GB" altLang="cs-CZ"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nT</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were estimated, from various models based on both </a:t>
            </a:r>
            <a:r>
              <a:rPr kumimoji="0" lang="en-GB" altLang="cs-CZ" b="0" i="1"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MAVEN</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(Mars Atmosphere and Volatile </a:t>
            </a:r>
            <a:r>
              <a:rPr kumimoji="0" lang="en-GB" altLang="cs-CZ"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EvolutioN</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and </a:t>
            </a:r>
            <a:r>
              <a:rPr kumimoji="0" lang="en-GB" altLang="cs-CZ" b="0" i="1"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MGS </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measurements, at the ground location of Mars with </a:t>
            </a:r>
            <a:r>
              <a:rPr kumimoji="0" lang="en-GB" altLang="cs-CZ" b="0" i="1"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InSight</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lander (Interior Exploration using Seismic Investigations, Geodesy and Heat Transport, 2018) with prediction of &lt;400 </a:t>
            </a:r>
            <a:r>
              <a:rPr kumimoji="0" lang="en-GB" altLang="cs-CZ"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nT</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on the surface (Johnson et al., 2020; Yu et al., 2018).</a:t>
            </a:r>
            <a:r>
              <a:rPr kumimoji="0" lang="en-GB" altLang="cs-CZ" b="0" i="1"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a:t>
            </a:r>
            <a:r>
              <a:rPr kumimoji="0" lang="cs-CZ" altLang="cs-CZ" b="0" i="0" u="none" strike="noStrike" cap="none" normalizeH="0" baseline="0" dirty="0">
                <a:ln>
                  <a:noFill/>
                </a:ln>
                <a:effectLst/>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6912950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9DAC254F-0E2C-4A30-9FD2-99B34C56916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211" y="548680"/>
            <a:ext cx="9144000" cy="5278374"/>
          </a:xfrm>
          <a:prstGeom prst="rect">
            <a:avLst/>
          </a:prstGeom>
        </p:spPr>
      </p:pic>
      <p:sp>
        <p:nvSpPr>
          <p:cNvPr id="4" name="Obdélník 3">
            <a:extLst>
              <a:ext uri="{FF2B5EF4-FFF2-40B4-BE49-F238E27FC236}">
                <a16:creationId xmlns:a16="http://schemas.microsoft.com/office/drawing/2014/main" id="{89138F70-E09C-4C6A-815C-8EAC0783668C}"/>
              </a:ext>
            </a:extLst>
          </p:cNvPr>
          <p:cNvSpPr/>
          <p:nvPr/>
        </p:nvSpPr>
        <p:spPr>
          <a:xfrm>
            <a:off x="1403648" y="6043010"/>
            <a:ext cx="9289032" cy="646331"/>
          </a:xfrm>
          <a:prstGeom prst="rect">
            <a:avLst/>
          </a:prstGeom>
        </p:spPr>
        <p:txBody>
          <a:bodyPr wrap="square">
            <a:spAutoFit/>
          </a:bodyPr>
          <a:lstStyle/>
          <a:p>
            <a:r>
              <a:rPr lang="en-US" b="1" dirty="0">
                <a:hlinkClick r:id="rId3" tooltip="File:Mars map with landing site Tianwen-1.png - Wikimedia Commons"/>
              </a:rPr>
              <a:t>Mars map with landing sites - Wikimedia Commons, 2022</a:t>
            </a:r>
            <a:endParaRPr lang="cs-CZ" b="1" dirty="0">
              <a:hlinkClick r:id="rId3" tooltip="File:Mars map with landing site Tianwen-1.png - Wikimedia Commons"/>
            </a:endParaRPr>
          </a:p>
          <a:p>
            <a:r>
              <a:rPr lang="cs-CZ" b="1" dirty="0" err="1">
                <a:hlinkClick r:id="rId3" tooltip="File:Mars map with landing site Tianwen-1.png - Wikimedia Commons"/>
              </a:rPr>
              <a:t>dichotomy</a:t>
            </a:r>
            <a:endParaRPr lang="en-US" b="1" dirty="0">
              <a:hlinkClick r:id="rId3" tooltip="File:Mars map with landing site Tianwen-1.png - Wikimedia Commons"/>
            </a:endParaRPr>
          </a:p>
        </p:txBody>
      </p:sp>
      <p:sp>
        <p:nvSpPr>
          <p:cNvPr id="2" name="Obdélník 1">
            <a:extLst>
              <a:ext uri="{FF2B5EF4-FFF2-40B4-BE49-F238E27FC236}">
                <a16:creationId xmlns:a16="http://schemas.microsoft.com/office/drawing/2014/main" id="{6FDF75E6-3E78-4A9A-A11C-0386C90334EE}"/>
              </a:ext>
            </a:extLst>
          </p:cNvPr>
          <p:cNvSpPr/>
          <p:nvPr/>
        </p:nvSpPr>
        <p:spPr>
          <a:xfrm>
            <a:off x="3707904" y="168659"/>
            <a:ext cx="1499128" cy="369332"/>
          </a:xfrm>
          <a:prstGeom prst="rect">
            <a:avLst/>
          </a:prstGeom>
        </p:spPr>
        <p:txBody>
          <a:bodyPr wrap="none">
            <a:spAutoFit/>
          </a:bodyPr>
          <a:lstStyle/>
          <a:p>
            <a:r>
              <a:rPr lang="en-US" b="1" dirty="0">
                <a:latin typeface="Times New Roman" panose="02020603050405020304" pitchFamily="18" charset="0"/>
                <a:cs typeface="Times New Roman" panose="02020603050405020304" pitchFamily="18" charset="0"/>
              </a:rPr>
              <a:t>Landing sites</a:t>
            </a:r>
            <a:endParaRPr lang="cs-CZ"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3804870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048581ED-FB9E-4841-BED9-2CBF379ADC4F}"/>
              </a:ext>
            </a:extLst>
          </p:cNvPr>
          <p:cNvPicPr>
            <a:picLocks noChangeAspect="1"/>
          </p:cNvPicPr>
          <p:nvPr/>
        </p:nvPicPr>
        <p:blipFill rotWithShape="1">
          <a:blip r:embed="rId2"/>
          <a:srcRect l="53150" t="16160" r="3538" b="47397"/>
          <a:stretch/>
        </p:blipFill>
        <p:spPr>
          <a:xfrm>
            <a:off x="-361056" y="1124744"/>
            <a:ext cx="9505056" cy="4838938"/>
          </a:xfrm>
          <a:prstGeom prst="rect">
            <a:avLst/>
          </a:prstGeom>
        </p:spPr>
      </p:pic>
    </p:spTree>
    <p:extLst>
      <p:ext uri="{BB962C8B-B14F-4D97-AF65-F5344CB8AC3E}">
        <p14:creationId xmlns:p14="http://schemas.microsoft.com/office/powerpoint/2010/main" val="95469370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A85B047F-5C06-411B-9DAD-DC46CD0299F2}"/>
              </a:ext>
            </a:extLst>
          </p:cNvPr>
          <p:cNvSpPr>
            <a:spLocks noChangeArrowheads="1"/>
          </p:cNvSpPr>
          <p:nvPr/>
        </p:nvSpPr>
        <p:spPr bwMode="auto">
          <a:xfrm>
            <a:off x="323528" y="317848"/>
            <a:ext cx="8349402" cy="1708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cs-CZ" b="1" i="0" strike="noStrike" cap="none" normalizeH="0" baseline="0" dirty="0">
                <a:ln>
                  <a:noFill/>
                </a:ln>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Perseverance</a:t>
            </a:r>
            <a:r>
              <a:rPr kumimoji="0" lang="en-US" altLang="cs-CZ" b="0" i="0" strike="noStrike" cap="none" normalizeH="0" baseline="0" dirty="0">
                <a:ln>
                  <a:noFill/>
                </a:ln>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cs-CZ" b="0" i="0" strike="noStrike" cap="none" normalizeH="0" baseline="0" dirty="0">
                <a:ln>
                  <a:noFill/>
                </a:ln>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is a near clone of Curiosity with better equipment designed to answer difficult question: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cs-CZ" b="0" i="0" strike="noStrike" cap="none" normalizeH="0" baseline="0" dirty="0">
                <a:ln>
                  <a:noFill/>
                </a:ln>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Could there have been Martians living on Mars long ago</a:t>
            </a:r>
            <a:r>
              <a:rPr kumimoji="0" lang="en-US" altLang="cs-CZ" b="0" i="0" strike="noStrike" cap="none" normalizeH="0" baseline="0" dirty="0">
                <a:ln>
                  <a:noFill/>
                </a:ln>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cs-CZ" b="0" i="0" strike="noStrike" cap="none" normalizeH="0" baseline="0" dirty="0">
                <a:ln>
                  <a:noFill/>
                </a:ln>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Crater named </a:t>
            </a:r>
            <a:r>
              <a:rPr kumimoji="0" lang="en-US" altLang="cs-CZ" b="0" i="0" strike="noStrike" cap="none" normalizeH="0" baseline="0" dirty="0" err="1">
                <a:ln>
                  <a:noFill/>
                </a:ln>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Jezero</a:t>
            </a:r>
            <a:r>
              <a:rPr kumimoji="0" lang="en-US" altLang="cs-CZ" b="0" i="0" strike="noStrike" cap="none" normalizeH="0" baseline="0" dirty="0">
                <a:ln>
                  <a:noFill/>
                </a:ln>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 Crater, an ancient Martian lake roughly the size of Lake Tahoe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cs-CZ" b="0" i="0" strike="noStrike" cap="none" normalizeH="0" baseline="0" dirty="0">
                <a:ln>
                  <a:noFill/>
                </a:ln>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has been chosen as the target landing area.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cs-CZ" b="0" i="0" strike="noStrike" cap="none" normalizeH="0" baseline="0" dirty="0">
                <a:ln>
                  <a:noFill/>
                </a:ln>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Not </a:t>
            </a:r>
            <a:r>
              <a:rPr kumimoji="0" lang="en-US" altLang="cs-CZ" b="0" i="0" strike="noStrike" cap="none" normalizeH="0" baseline="0" dirty="0" err="1">
                <a:ln>
                  <a:noFill/>
                </a:ln>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suprisinly</a:t>
            </a:r>
            <a:r>
              <a:rPr kumimoji="0" lang="en-US" altLang="cs-CZ" b="0" i="0" strike="noStrike" cap="none" normalizeH="0" baseline="0" dirty="0">
                <a:ln>
                  <a:noFill/>
                </a:ln>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 it is in our hypothetical NMPO. We did not know about it.</a:t>
            </a:r>
            <a:endParaRPr kumimoji="0" lang="en-US" altLang="cs-CZ" b="0" i="0" strike="noStrike" cap="none" normalizeH="0" baseline="0" dirty="0">
              <a:ln>
                <a:noFill/>
              </a:ln>
              <a:solidFill>
                <a:srgbClr val="0070C0"/>
              </a:solidFill>
              <a:effectLst/>
            </a:endParaRPr>
          </a:p>
        </p:txBody>
      </p:sp>
      <p:pic>
        <p:nvPicPr>
          <p:cNvPr id="1025" name="Obrázek 9" descr="https://static01.nyt.com/newsgraphics/2020/07/28/mars-jezero-crater/ee65f6a0df95aa63b09cfd7c2f04eaebfa8f5193/jezero-720.jpg">
            <a:extLst>
              <a:ext uri="{FF2B5EF4-FFF2-40B4-BE49-F238E27FC236}">
                <a16:creationId xmlns:a16="http://schemas.microsoft.com/office/drawing/2014/main" id="{5D23B18F-80D6-4862-8A4E-698C54F92E6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1728" y="3212976"/>
            <a:ext cx="4562360" cy="316797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863C2B7C-3CFF-471A-8046-925F14CFC71F}"/>
              </a:ext>
            </a:extLst>
          </p:cNvPr>
          <p:cNvSpPr>
            <a:spLocks noChangeArrowheads="1"/>
          </p:cNvSpPr>
          <p:nvPr/>
        </p:nvSpPr>
        <p:spPr bwMode="auto">
          <a:xfrm>
            <a:off x="251520" y="2195185"/>
            <a:ext cx="8784976" cy="46628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600" b="0" i="0" u="none" strike="noStrike" cap="none" normalizeH="0" baseline="0" dirty="0">
                <a:ln>
                  <a:noFill/>
                </a:ln>
                <a:solidFill>
                  <a:schemeClr val="tx1"/>
                </a:solidFill>
                <a:effectLst/>
              </a:rPr>
              <a:t> </a:t>
            </a:r>
            <a:endParaRPr kumimoji="0" lang="cs-CZ" altLang="cs-CZ"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TARGET LANDING AREA 1/2 mile</a:t>
            </a:r>
            <a:endParaRPr kumimoji="0" lang="cs-CZ" altLang="cs-CZ" sz="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By Jonathan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Corum</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 Image by NASA, Jet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Propulsion</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Laboratory</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European</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Space</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Agency</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German</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Aerospace</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Center, </a:t>
            </a:r>
            <a:endParaRPr kumimoji="0" lang="en-US"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Freie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Universität</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Berlin</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and Justin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Cowart</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Inset</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image by NASA and J.P.L.</a:t>
            </a:r>
            <a:endParaRPr kumimoji="0" lang="cs-CZ" altLang="cs-CZ" sz="18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cs-CZ" sz="1200" dirty="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cs-CZ" sz="1200" dirty="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cs-CZ" sz="1200" dirty="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cs-CZ" sz="1200" dirty="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lang="en-US" altLang="cs-CZ" dirty="0">
                <a:solidFill>
                  <a:srgbClr val="FF9933"/>
                </a:solidFill>
                <a:latin typeface="Times New Roman" panose="02020603050405020304" pitchFamily="18" charset="0"/>
                <a:ea typeface="Times New Roman" panose="02020603050405020304" pitchFamily="18" charset="0"/>
                <a:cs typeface="Times New Roman" panose="02020603050405020304" pitchFamily="18" charset="0"/>
              </a:rPr>
              <a:t>                                                                                                </a:t>
            </a:r>
            <a:r>
              <a:rPr kumimoji="0" lang="en-US" altLang="cs-CZ" b="0" i="0" u="none" strike="noStrike" cap="none" normalizeH="0" baseline="0" dirty="0">
                <a:ln>
                  <a:noFill/>
                </a:ln>
                <a:solidFill>
                  <a:srgbClr val="FF9933"/>
                </a:solidFill>
                <a:effectLst/>
                <a:latin typeface="Times New Roman" panose="02020603050405020304" pitchFamily="18" charset="0"/>
                <a:ea typeface="Times New Roman" panose="02020603050405020304" pitchFamily="18" charset="0"/>
                <a:cs typeface="Times New Roman" panose="02020603050405020304" pitchFamily="18" charset="0"/>
              </a:rPr>
              <a:t>Ingenuity trip on Mars</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cs-CZ" sz="1200" dirty="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cs-CZ" sz="1200" dirty="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cs-CZ" sz="1200" dirty="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cs-CZ" sz="1200" dirty="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cs-CZ" sz="1200" dirty="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cs-CZ" sz="1200" dirty="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No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one</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expects</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to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find</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the</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Martian</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equivalent</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of</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dinosaur</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fossils</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shark</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teeth</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or</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seashells</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If</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life</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arose</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on Mars, </a:t>
            </a:r>
            <a:endParaRPr kumimoji="0" lang="en-US"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it</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likely</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resembled</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what</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existed</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on early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Earth</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 </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hlinkClick r:id="rId2"/>
              </a:rPr>
              <a:t>single-cell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hlinkClick r:id="rId2"/>
              </a:rPr>
              <a:t>microbes</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hlinkClick r:id="rId2"/>
              </a:rPr>
              <a:t> in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hlinkClick r:id="rId2"/>
              </a:rPr>
              <a:t>oceans</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hlinkClick r:id="rId2"/>
              </a:rPr>
              <a:t>,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hlinkClick r:id="rId2"/>
              </a:rPr>
              <a:t>lakes</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hlinkClick r:id="rId2"/>
              </a:rPr>
              <a:t> and </a:t>
            </a:r>
            <a:r>
              <a:rPr kumimoji="0" lang="cs-CZ" altLang="cs-CZ"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hlinkClick r:id="rId2"/>
              </a:rPr>
              <a:t>rivers</a:t>
            </a:r>
            <a:r>
              <a:rPr kumimoji="0" lang="cs-CZ" altLang="cs-CZ"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endParaRPr kumimoji="0" lang="cs-CZ" altLang="cs-CZ"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559877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B05FC3F6-9D11-44ED-A965-D1EBA3C49228}"/>
              </a:ext>
            </a:extLst>
          </p:cNvPr>
          <p:cNvPicPr>
            <a:picLocks noChangeAspect="1"/>
          </p:cNvPicPr>
          <p:nvPr/>
        </p:nvPicPr>
        <p:blipFill rotWithShape="1">
          <a:blip r:embed="rId3"/>
          <a:srcRect t="28226" r="4979"/>
          <a:stretch/>
        </p:blipFill>
        <p:spPr>
          <a:xfrm>
            <a:off x="-517919" y="2394406"/>
            <a:ext cx="9652013" cy="5064778"/>
          </a:xfrm>
          <a:prstGeom prst="rect">
            <a:avLst/>
          </a:prstGeom>
        </p:spPr>
      </p:pic>
      <p:pic>
        <p:nvPicPr>
          <p:cNvPr id="7" name="Obrázek 6">
            <a:extLst>
              <a:ext uri="{FF2B5EF4-FFF2-40B4-BE49-F238E27FC236}">
                <a16:creationId xmlns:a16="http://schemas.microsoft.com/office/drawing/2014/main" id="{CF2690E8-DEA0-B56A-FCC5-23E1B2C174B3}"/>
              </a:ext>
            </a:extLst>
          </p:cNvPr>
          <p:cNvPicPr>
            <a:picLocks noChangeAspect="1"/>
          </p:cNvPicPr>
          <p:nvPr/>
        </p:nvPicPr>
        <p:blipFill>
          <a:blip r:embed="rId4"/>
          <a:stretch>
            <a:fillRect/>
          </a:stretch>
        </p:blipFill>
        <p:spPr>
          <a:xfrm>
            <a:off x="-1404664" y="-1417115"/>
            <a:ext cx="6921724" cy="3787573"/>
          </a:xfrm>
          <a:prstGeom prst="rect">
            <a:avLst/>
          </a:prstGeom>
        </p:spPr>
      </p:pic>
      <p:sp>
        <p:nvSpPr>
          <p:cNvPr id="2" name="Nadpis 1">
            <a:extLst>
              <a:ext uri="{FF2B5EF4-FFF2-40B4-BE49-F238E27FC236}">
                <a16:creationId xmlns:a16="http://schemas.microsoft.com/office/drawing/2014/main" id="{6436D042-4DEE-48C7-BA8D-900B2403C968}"/>
              </a:ext>
            </a:extLst>
          </p:cNvPr>
          <p:cNvSpPr>
            <a:spLocks noGrp="1"/>
          </p:cNvSpPr>
          <p:nvPr>
            <p:ph type="title"/>
          </p:nvPr>
        </p:nvSpPr>
        <p:spPr>
          <a:xfrm>
            <a:off x="5535713" y="609116"/>
            <a:ext cx="3189040" cy="1143000"/>
          </a:xfrm>
        </p:spPr>
        <p:txBody>
          <a:bodyPr/>
          <a:lstStyle/>
          <a:p>
            <a:pPr algn="r"/>
            <a:r>
              <a:rPr lang="en-US" sz="2000" b="1" dirty="0">
                <a:latin typeface="Times New Roman" panose="02020603050405020304" pitchFamily="18" charset="0"/>
                <a:cs typeface="Times New Roman" panose="02020603050405020304" pitchFamily="18" charset="0"/>
              </a:rPr>
              <a:t>Perseverance </a:t>
            </a:r>
            <a:r>
              <a:rPr lang="en-US" sz="2000" dirty="0">
                <a:latin typeface="Times New Roman" panose="02020603050405020304" pitchFamily="18" charset="0"/>
                <a:cs typeface="Times New Roman" panose="02020603050405020304" pitchFamily="18" charset="0"/>
              </a:rPr>
              <a:t>landing site</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(18N, 70E), </a:t>
            </a:r>
            <a:br>
              <a:rPr lang="en-US" sz="2000" dirty="0">
                <a:latin typeface="Times New Roman" panose="02020603050405020304" pitchFamily="18" charset="0"/>
                <a:cs typeface="Times New Roman" panose="02020603050405020304" pitchFamily="18" charset="0"/>
              </a:rPr>
            </a:br>
            <a:r>
              <a:rPr lang="en-US" sz="2000" dirty="0" err="1">
                <a:latin typeface="Times New Roman" panose="02020603050405020304" pitchFamily="18" charset="0"/>
                <a:cs typeface="Times New Roman" panose="02020603050405020304" pitchFamily="18" charset="0"/>
              </a:rPr>
              <a:t>Jezero</a:t>
            </a:r>
            <a:r>
              <a:rPr lang="en-US" sz="2000" dirty="0">
                <a:latin typeface="Times New Roman" panose="02020603050405020304" pitchFamily="18" charset="0"/>
                <a:cs typeface="Times New Roman" panose="02020603050405020304" pitchFamily="18" charset="0"/>
              </a:rPr>
              <a:t> Crater, NASA 2022</a:t>
            </a:r>
            <a:endParaRPr lang="cs-CZ" sz="2000" dirty="0">
              <a:latin typeface="Times New Roman" panose="02020603050405020304" pitchFamily="18" charset="0"/>
              <a:cs typeface="Times New Roman" panose="02020603050405020304" pitchFamily="18" charset="0"/>
            </a:endParaRPr>
          </a:p>
        </p:txBody>
      </p:sp>
      <p:sp>
        <p:nvSpPr>
          <p:cNvPr id="4" name="Nadpis 4">
            <a:extLst>
              <a:ext uri="{FF2B5EF4-FFF2-40B4-BE49-F238E27FC236}">
                <a16:creationId xmlns:a16="http://schemas.microsoft.com/office/drawing/2014/main" id="{A81C6319-9814-F653-E06D-A0F2FF504B20}"/>
              </a:ext>
            </a:extLst>
          </p:cNvPr>
          <p:cNvSpPr txBox="1">
            <a:spLocks/>
          </p:cNvSpPr>
          <p:nvPr/>
        </p:nvSpPr>
        <p:spPr>
          <a:xfrm>
            <a:off x="6588224" y="1497620"/>
            <a:ext cx="4176464" cy="461665"/>
          </a:xfrm>
          <a:prstGeom prst="rect">
            <a:avLst/>
          </a:prstGeom>
          <a:noFill/>
        </p:spPr>
        <p:txBody>
          <a:bodyPr wrap="square" rtlCol="0">
            <a:spAutoFit/>
          </a:bodyPr>
          <a:lst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a:lstStyle>
          <a:p>
            <a:pPr algn="l"/>
            <a:r>
              <a:rPr lang="en-US" sz="2400" dirty="0">
                <a:latin typeface="Times New Roman" panose="02020603050405020304" pitchFamily="18" charset="0"/>
                <a:cs typeface="Times New Roman" panose="02020603050405020304" pitchFamily="18" charset="0"/>
              </a:rPr>
              <a:t>          </a:t>
            </a:r>
            <a:endParaRPr lang="cs-CZ" sz="20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2973994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EBF53945-B349-D016-C4C6-97534CD962B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31840" y="3284984"/>
            <a:ext cx="5796136" cy="3260327"/>
          </a:xfrm>
          <a:prstGeom prst="rect">
            <a:avLst/>
          </a:prstGeom>
        </p:spPr>
      </p:pic>
      <p:pic>
        <p:nvPicPr>
          <p:cNvPr id="5" name="Obrázek 4">
            <a:extLst>
              <a:ext uri="{FF2B5EF4-FFF2-40B4-BE49-F238E27FC236}">
                <a16:creationId xmlns:a16="http://schemas.microsoft.com/office/drawing/2014/main" id="{7B4AD35E-15D7-F442-7E97-D2E019ADCB5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88640"/>
            <a:ext cx="9144000" cy="2898002"/>
          </a:xfrm>
          <a:prstGeom prst="rect">
            <a:avLst/>
          </a:prstGeom>
        </p:spPr>
      </p:pic>
      <p:sp>
        <p:nvSpPr>
          <p:cNvPr id="6" name="TextovéPole 5">
            <a:extLst>
              <a:ext uri="{FF2B5EF4-FFF2-40B4-BE49-F238E27FC236}">
                <a16:creationId xmlns:a16="http://schemas.microsoft.com/office/drawing/2014/main" id="{14F6D7E0-FB79-519C-E2ED-E23DCBBFCEAE}"/>
              </a:ext>
            </a:extLst>
          </p:cNvPr>
          <p:cNvSpPr txBox="1"/>
          <p:nvPr/>
        </p:nvSpPr>
        <p:spPr>
          <a:xfrm>
            <a:off x="755576" y="4149080"/>
            <a:ext cx="45719" cy="369332"/>
          </a:xfrm>
          <a:prstGeom prst="rect">
            <a:avLst/>
          </a:prstGeom>
          <a:noFill/>
        </p:spPr>
        <p:txBody>
          <a:bodyPr wrap="square" rtlCol="0">
            <a:spAutoFit/>
          </a:bodyPr>
          <a:lstStyle/>
          <a:p>
            <a:endParaRPr lang="cs-CZ" dirty="0"/>
          </a:p>
        </p:txBody>
      </p:sp>
      <p:sp>
        <p:nvSpPr>
          <p:cNvPr id="8" name="TextovéPole 7">
            <a:extLst>
              <a:ext uri="{FF2B5EF4-FFF2-40B4-BE49-F238E27FC236}">
                <a16:creationId xmlns:a16="http://schemas.microsoft.com/office/drawing/2014/main" id="{6177F7E8-C3A0-05D1-BDF1-F0B81388DF66}"/>
              </a:ext>
            </a:extLst>
          </p:cNvPr>
          <p:cNvSpPr txBox="1"/>
          <p:nvPr/>
        </p:nvSpPr>
        <p:spPr>
          <a:xfrm>
            <a:off x="395536" y="3771359"/>
            <a:ext cx="2376264" cy="1569660"/>
          </a:xfrm>
          <a:prstGeom prst="rect">
            <a:avLst/>
          </a:prstGeom>
          <a:noFill/>
        </p:spPr>
        <p:txBody>
          <a:bodyPr wrap="square">
            <a:spAutoFit/>
          </a:bodyPr>
          <a:lstStyle/>
          <a:p>
            <a:r>
              <a:rPr lang="en-US" sz="2400" b="1" dirty="0">
                <a:latin typeface="Times New Roman" panose="02020603050405020304" pitchFamily="18" charset="0"/>
                <a:cs typeface="Times New Roman" panose="02020603050405020304" pitchFamily="18" charset="0"/>
              </a:rPr>
              <a:t>Mars</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dark devils</a:t>
            </a:r>
          </a:p>
          <a:p>
            <a:r>
              <a:rPr lang="en-US" sz="2400" dirty="0">
                <a:latin typeface="Times New Roman" panose="02020603050405020304" pitchFamily="18" charset="0"/>
                <a:cs typeface="Times New Roman" panose="02020603050405020304" pitchFamily="18" charset="0"/>
              </a:rPr>
              <a:t>from dust storms</a:t>
            </a:r>
            <a:endParaRPr lang="cs-CZ"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6552638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B0CE8069-3AF5-C727-906B-04C9A421BFB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099868"/>
            <a:ext cx="9144000" cy="4658264"/>
          </a:xfrm>
          <a:prstGeom prst="rect">
            <a:avLst/>
          </a:prstGeom>
        </p:spPr>
      </p:pic>
    </p:spTree>
    <p:extLst>
      <p:ext uri="{BB962C8B-B14F-4D97-AF65-F5344CB8AC3E}">
        <p14:creationId xmlns:p14="http://schemas.microsoft.com/office/powerpoint/2010/main" val="193753802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3C52178F-CCD7-47F2-E126-4E9C5C0BE4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9512" y="-747464"/>
            <a:ext cx="7632848" cy="6360706"/>
          </a:xfrm>
          <a:prstGeom prst="rect">
            <a:avLst/>
          </a:prstGeom>
        </p:spPr>
      </p:pic>
      <p:sp>
        <p:nvSpPr>
          <p:cNvPr id="5" name="TextovéPole 4">
            <a:extLst>
              <a:ext uri="{FF2B5EF4-FFF2-40B4-BE49-F238E27FC236}">
                <a16:creationId xmlns:a16="http://schemas.microsoft.com/office/drawing/2014/main" id="{58F5FAE6-B1D3-62AC-0B54-9F19DB27BE17}"/>
              </a:ext>
            </a:extLst>
          </p:cNvPr>
          <p:cNvSpPr txBox="1"/>
          <p:nvPr/>
        </p:nvSpPr>
        <p:spPr>
          <a:xfrm>
            <a:off x="29394" y="5613242"/>
            <a:ext cx="9721080" cy="1200329"/>
          </a:xfrm>
          <a:prstGeom prst="rect">
            <a:avLst/>
          </a:prstGeom>
          <a:noFill/>
        </p:spPr>
        <p:txBody>
          <a:bodyPr wrap="square" rtlCol="0">
            <a:spAutoFit/>
          </a:bodyPr>
          <a:lstStyle/>
          <a:p>
            <a:r>
              <a:rPr lang="cs-CZ" dirty="0">
                <a:latin typeface="Times New Roman" panose="02020603050405020304" pitchFamily="18" charset="0"/>
                <a:cs typeface="Times New Roman" panose="02020603050405020304" pitchFamily="18" charset="0"/>
              </a:rPr>
              <a:t>návod a popis: </a:t>
            </a:r>
            <a:r>
              <a:rPr lang="cs-CZ" dirty="0">
                <a:latin typeface="Times New Roman" panose="02020603050405020304" pitchFamily="18" charset="0"/>
                <a:cs typeface="Times New Roman" panose="02020603050405020304" pitchFamily="18" charset="0"/>
                <a:hlinkClick r:id="rId4"/>
              </a:rPr>
              <a:t>https://www.asu.cas.cz/~bezdek/vyzkum/rotating_3d_globe/</a:t>
            </a:r>
            <a:r>
              <a:rPr lang="cs-CZ" dirty="0">
                <a:latin typeface="Times New Roman" panose="02020603050405020304" pitchFamily="18" charset="0"/>
                <a:cs typeface="Times New Roman" panose="02020603050405020304" pitchFamily="18" charset="0"/>
              </a:rPr>
              <a:t> </a:t>
            </a:r>
            <a:br>
              <a:rPr lang="cs-CZ" dirty="0">
                <a:latin typeface="Times New Roman" panose="02020603050405020304" pitchFamily="18" charset="0"/>
                <a:cs typeface="Times New Roman" panose="02020603050405020304" pitchFamily="18" charset="0"/>
              </a:rPr>
            </a:br>
            <a:r>
              <a:rPr lang="cs-CZ" dirty="0">
                <a:latin typeface="Times New Roman" panose="02020603050405020304" pitchFamily="18" charset="0"/>
                <a:cs typeface="Times New Roman" panose="02020603050405020304" pitchFamily="18" charset="0"/>
              </a:rPr>
              <a:t>Bezděk A, Sebera J, 2013. MATLAB script </a:t>
            </a:r>
            <a:r>
              <a:rPr lang="cs-CZ" dirty="0" err="1">
                <a:latin typeface="Times New Roman" panose="02020603050405020304" pitchFamily="18" charset="0"/>
                <a:cs typeface="Times New Roman" panose="02020603050405020304" pitchFamily="18" charset="0"/>
              </a:rPr>
              <a:t>for</a:t>
            </a:r>
            <a:r>
              <a:rPr lang="cs-CZ" dirty="0">
                <a:latin typeface="Times New Roman" panose="02020603050405020304" pitchFamily="18" charset="0"/>
                <a:cs typeface="Times New Roman" panose="02020603050405020304" pitchFamily="18" charset="0"/>
              </a:rPr>
              <a:t> 3D </a:t>
            </a:r>
            <a:r>
              <a:rPr lang="cs-CZ" dirty="0" err="1">
                <a:latin typeface="Times New Roman" panose="02020603050405020304" pitchFamily="18" charset="0"/>
                <a:cs typeface="Times New Roman" panose="02020603050405020304" pitchFamily="18" charset="0"/>
              </a:rPr>
              <a:t>visualizing</a:t>
            </a:r>
            <a:r>
              <a:rPr lang="cs-CZ" dirty="0">
                <a:latin typeface="Times New Roman" panose="02020603050405020304" pitchFamily="18" charset="0"/>
                <a:cs typeface="Times New Roman" panose="02020603050405020304" pitchFamily="18" charset="0"/>
              </a:rPr>
              <a:t> </a:t>
            </a:r>
            <a:r>
              <a:rPr lang="cs-CZ" dirty="0" err="1">
                <a:latin typeface="Times New Roman" panose="02020603050405020304" pitchFamily="18" charset="0"/>
                <a:cs typeface="Times New Roman" panose="02020603050405020304" pitchFamily="18" charset="0"/>
              </a:rPr>
              <a:t>geodata</a:t>
            </a:r>
            <a:r>
              <a:rPr lang="cs-CZ" dirty="0">
                <a:latin typeface="Times New Roman" panose="02020603050405020304" pitchFamily="18" charset="0"/>
                <a:cs typeface="Times New Roman" panose="02020603050405020304" pitchFamily="18" charset="0"/>
              </a:rPr>
              <a:t> on a </a:t>
            </a:r>
            <a:r>
              <a:rPr lang="cs-CZ" dirty="0" err="1">
                <a:latin typeface="Times New Roman" panose="02020603050405020304" pitchFamily="18" charset="0"/>
                <a:cs typeface="Times New Roman" panose="02020603050405020304" pitchFamily="18" charset="0"/>
              </a:rPr>
              <a:t>rotating</a:t>
            </a:r>
            <a:r>
              <a:rPr lang="cs-CZ" dirty="0">
                <a:latin typeface="Times New Roman" panose="02020603050405020304" pitchFamily="18" charset="0"/>
                <a:cs typeface="Times New Roman" panose="02020603050405020304" pitchFamily="18" charset="0"/>
              </a:rPr>
              <a:t> globe. </a:t>
            </a:r>
          </a:p>
          <a:p>
            <a:r>
              <a:rPr lang="cs-CZ" i="1" dirty="0" err="1">
                <a:latin typeface="Times New Roman" panose="02020603050405020304" pitchFamily="18" charset="0"/>
                <a:cs typeface="Times New Roman" panose="02020603050405020304" pitchFamily="18" charset="0"/>
              </a:rPr>
              <a:t>Computers</a:t>
            </a:r>
            <a:r>
              <a:rPr lang="cs-CZ" i="1" dirty="0">
                <a:latin typeface="Times New Roman" panose="02020603050405020304" pitchFamily="18" charset="0"/>
                <a:cs typeface="Times New Roman" panose="02020603050405020304" pitchFamily="18" charset="0"/>
              </a:rPr>
              <a:t> &amp; </a:t>
            </a:r>
            <a:r>
              <a:rPr lang="cs-CZ" i="1" dirty="0" err="1">
                <a:latin typeface="Times New Roman" panose="02020603050405020304" pitchFamily="18" charset="0"/>
                <a:cs typeface="Times New Roman" panose="02020603050405020304" pitchFamily="18" charset="0"/>
              </a:rPr>
              <a:t>Geosciences</a:t>
            </a:r>
            <a:r>
              <a:rPr lang="cs-CZ" i="1" dirty="0">
                <a:latin typeface="Times New Roman" panose="02020603050405020304" pitchFamily="18" charset="0"/>
                <a:cs typeface="Times New Roman" panose="02020603050405020304" pitchFamily="18" charset="0"/>
              </a:rPr>
              <a:t> </a:t>
            </a:r>
            <a:r>
              <a:rPr lang="cs-CZ" b="1" dirty="0">
                <a:latin typeface="Times New Roman" panose="02020603050405020304" pitchFamily="18" charset="0"/>
                <a:cs typeface="Times New Roman" panose="02020603050405020304" pitchFamily="18" charset="0"/>
              </a:rPr>
              <a:t>56</a:t>
            </a:r>
            <a:r>
              <a:rPr lang="cs-CZ" dirty="0">
                <a:latin typeface="Times New Roman" panose="02020603050405020304" pitchFamily="18" charset="0"/>
                <a:cs typeface="Times New Roman" panose="02020603050405020304" pitchFamily="18" charset="0"/>
              </a:rPr>
              <a:t>, 127–130, </a:t>
            </a:r>
            <a:r>
              <a:rPr lang="cs-CZ" dirty="0">
                <a:latin typeface="Times New Roman" panose="02020603050405020304" pitchFamily="18" charset="0"/>
                <a:cs typeface="Times New Roman" panose="02020603050405020304" pitchFamily="18" charset="0"/>
                <a:hlinkClick r:id="rId5"/>
              </a:rPr>
              <a:t>http://dx.doi.org/10.1016/j.cageo.2013.03.007</a:t>
            </a:r>
            <a:endParaRPr lang="en-US" dirty="0">
              <a:latin typeface="Times New Roman" panose="02020603050405020304" pitchFamily="18" charset="0"/>
              <a:cs typeface="Times New Roman" panose="02020603050405020304" pitchFamily="18" charset="0"/>
            </a:endParaRPr>
          </a:p>
          <a:p>
            <a:r>
              <a:rPr lang="cs-CZ" dirty="0">
                <a:latin typeface="Times New Roman" panose="02020603050405020304" pitchFamily="18" charset="0"/>
                <a:cs typeface="Times New Roman" panose="02020603050405020304" pitchFamily="18" charset="0"/>
              </a:rPr>
              <a:t>                                                </a:t>
            </a:r>
            <a:r>
              <a:rPr lang="cs-CZ" sz="1400" dirty="0">
                <a:latin typeface="Times New Roman" panose="02020603050405020304" pitchFamily="18" charset="0"/>
                <a:cs typeface="Times New Roman" panose="02020603050405020304" pitchFamily="18" charset="0"/>
              </a:rPr>
              <a:t>©</a:t>
            </a:r>
            <a:r>
              <a:rPr lang="en-US" sz="1400" dirty="0">
                <a:latin typeface="Times New Roman" panose="02020603050405020304" pitchFamily="18" charset="0"/>
                <a:cs typeface="Times New Roman" panose="02020603050405020304" pitchFamily="18" charset="0"/>
              </a:rPr>
              <a:t> </a:t>
            </a:r>
            <a:r>
              <a:rPr lang="cs-CZ" sz="1400" dirty="0">
                <a:latin typeface="Times New Roman" panose="02020603050405020304" pitchFamily="18" charset="0"/>
                <a:cs typeface="Times New Roman" panose="02020603050405020304" pitchFamily="18" charset="0"/>
              </a:rPr>
              <a:t>A. Bezděk, J. Sebera, ASÚ AV ČR, </a:t>
            </a:r>
            <a:r>
              <a:rPr lang="cs-CZ" sz="1400" dirty="0" err="1">
                <a:latin typeface="Times New Roman" panose="02020603050405020304" pitchFamily="18" charset="0"/>
                <a:cs typeface="Times New Roman" panose="02020603050405020304" pitchFamily="18" charset="0"/>
              </a:rPr>
              <a:t>v.v.i</a:t>
            </a:r>
            <a:r>
              <a:rPr lang="cs-CZ" sz="14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46260684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a:extLst>
              <a:ext uri="{FF2B5EF4-FFF2-40B4-BE49-F238E27FC236}">
                <a16:creationId xmlns:a16="http://schemas.microsoft.com/office/drawing/2014/main" id="{671E0A29-1443-44B5-BD51-430049DA8538}"/>
              </a:ext>
            </a:extLst>
          </p:cNvPr>
          <p:cNvSpPr/>
          <p:nvPr/>
        </p:nvSpPr>
        <p:spPr>
          <a:xfrm>
            <a:off x="329556" y="260648"/>
            <a:ext cx="8640960" cy="5509200"/>
          </a:xfrm>
          <a:prstGeom prst="rect">
            <a:avLst/>
          </a:prstGeom>
        </p:spPr>
        <p:txBody>
          <a:bodyPr wrap="square">
            <a:spAutoFit/>
          </a:bodyPr>
          <a:lstStyle/>
          <a:p>
            <a:pPr lvl="0" algn="just" fontAlgn="ctr"/>
            <a:r>
              <a:rPr lang="en-US" altLang="cs-CZ" b="1" dirty="0">
                <a:solidFill>
                  <a:srgbClr val="1C1D1E"/>
                </a:solidFill>
                <a:latin typeface="Times New Roman" panose="02020603050405020304" pitchFamily="18" charset="0"/>
                <a:cs typeface="Times New Roman" panose="02020603050405020304" pitchFamily="18" charset="0"/>
              </a:rPr>
              <a:t>The gravity field model of Mars used: </a:t>
            </a:r>
          </a:p>
          <a:p>
            <a:pPr lvl="0" algn="just" fontAlgn="ctr"/>
            <a:r>
              <a:rPr lang="cs-CZ" altLang="cs-CZ" b="1" dirty="0">
                <a:latin typeface="Times New Roman" panose="02020603050405020304" pitchFamily="18" charset="0"/>
                <a:cs typeface="Times New Roman" panose="02020603050405020304" pitchFamily="18" charset="0"/>
              </a:rPr>
              <a:t>JPL-MARS-MRO120F</a:t>
            </a:r>
            <a:r>
              <a:rPr lang="en-US" altLang="cs-CZ" b="1" dirty="0">
                <a:latin typeface="Times New Roman" panose="02020603050405020304" pitchFamily="18" charset="0"/>
                <a:cs typeface="Times New Roman" panose="02020603050405020304" pitchFamily="18" charset="0"/>
              </a:rPr>
              <a:t> </a:t>
            </a:r>
            <a:r>
              <a:rPr lang="en-US" altLang="cs-CZ" b="1" dirty="0">
                <a:solidFill>
                  <a:srgbClr val="1C1D1E"/>
                </a:solidFill>
                <a:latin typeface="Times New Roman" panose="02020603050405020304" pitchFamily="18" charset="0"/>
                <a:cs typeface="Times New Roman" panose="02020603050405020304" pitchFamily="18" charset="0"/>
              </a:rPr>
              <a:t>(</a:t>
            </a:r>
            <a:r>
              <a:rPr lang="en-US" altLang="cs-CZ" b="1" dirty="0" err="1">
                <a:solidFill>
                  <a:srgbClr val="1C1D1E"/>
                </a:solidFill>
                <a:latin typeface="Times New Roman" panose="02020603050405020304" pitchFamily="18" charset="0"/>
                <a:cs typeface="Times New Roman" panose="02020603050405020304" pitchFamily="18" charset="0"/>
              </a:rPr>
              <a:t>Konopliv</a:t>
            </a:r>
            <a:r>
              <a:rPr lang="en-US" altLang="cs-CZ" b="1" dirty="0">
                <a:solidFill>
                  <a:srgbClr val="1C1D1E"/>
                </a:solidFill>
                <a:latin typeface="Times New Roman" panose="02020603050405020304" pitchFamily="18" charset="0"/>
                <a:cs typeface="Times New Roman" panose="02020603050405020304" pitchFamily="18" charset="0"/>
              </a:rPr>
              <a:t> et al 2020)</a:t>
            </a:r>
          </a:p>
          <a:p>
            <a:pPr lvl="0" fontAlgn="ctr"/>
            <a:endParaRPr lang="en-US" altLang="cs-CZ" b="1" dirty="0">
              <a:latin typeface="Times New Roman" panose="02020603050405020304" pitchFamily="18" charset="0"/>
              <a:cs typeface="Times New Roman" panose="02020603050405020304" pitchFamily="18" charset="0"/>
            </a:endParaRPr>
          </a:p>
          <a:p>
            <a:pPr fontAlgn="ctr"/>
            <a:r>
              <a:rPr lang="cs-CZ" altLang="cs-CZ" sz="1600"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Alex S. </a:t>
            </a:r>
            <a:r>
              <a:rPr lang="cs-CZ" altLang="cs-CZ" sz="1600" dirty="0" err="1">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Konopliv</a:t>
            </a:r>
            <a:r>
              <a:rPr lang="cs-CZ" altLang="cs-CZ" sz="1600" dirty="0">
                <a:latin typeface="Times New Roman" panose="02020603050405020304" pitchFamily="18" charset="0"/>
                <a:cs typeface="Times New Roman" panose="02020603050405020304" pitchFamily="18" charset="0"/>
              </a:rPr>
              <a:t> </a:t>
            </a:r>
            <a:r>
              <a:rPr lang="en-US" altLang="cs-CZ" sz="1600" dirty="0">
                <a:latin typeface="Times New Roman" panose="02020603050405020304" pitchFamily="18" charset="0"/>
                <a:cs typeface="Times New Roman" panose="02020603050405020304" pitchFamily="18" charset="0"/>
              </a:rPr>
              <a:t>, </a:t>
            </a:r>
            <a:r>
              <a:rPr lang="cs-CZ" altLang="cs-CZ" sz="1600"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Ryan S. Park</a:t>
            </a:r>
            <a:r>
              <a:rPr lang="cs-CZ" altLang="cs-CZ" sz="1600" dirty="0">
                <a:latin typeface="Times New Roman" panose="02020603050405020304" pitchFamily="18" charset="0"/>
                <a:cs typeface="Times New Roman" panose="02020603050405020304" pitchFamily="18" charset="0"/>
              </a:rPr>
              <a:t> </a:t>
            </a:r>
            <a:r>
              <a:rPr lang="en-US"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Attilio</a:t>
            </a:r>
            <a:r>
              <a:rPr lang="cs-CZ" altLang="cs-CZ" sz="1600"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 </a:t>
            </a:r>
            <a:r>
              <a:rPr lang="cs-CZ" altLang="cs-CZ" sz="1600" dirty="0" err="1">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Rivoldini</a:t>
            </a:r>
            <a:r>
              <a:rPr lang="cs-CZ" altLang="cs-CZ" sz="1600" dirty="0">
                <a:latin typeface="Times New Roman" panose="02020603050405020304" pitchFamily="18" charset="0"/>
                <a:cs typeface="Times New Roman" panose="02020603050405020304" pitchFamily="18" charset="0"/>
              </a:rPr>
              <a:t> </a:t>
            </a:r>
            <a:r>
              <a:rPr lang="en-US" altLang="cs-CZ" sz="1600" dirty="0">
                <a:latin typeface="Times New Roman" panose="02020603050405020304" pitchFamily="18" charset="0"/>
                <a:cs typeface="Times New Roman" panose="02020603050405020304" pitchFamily="18" charset="0"/>
              </a:rPr>
              <a:t>, </a:t>
            </a:r>
            <a:r>
              <a:rPr lang="cs-CZ" altLang="cs-CZ" sz="1600" dirty="0">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Rose‐M</a:t>
            </a:r>
            <a:r>
              <a:rPr lang="en-US" altLang="cs-CZ" sz="1600" dirty="0">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a</a:t>
            </a:r>
            <a:r>
              <a:rPr lang="cs-CZ" altLang="cs-CZ" sz="1600" dirty="0" err="1">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rie</a:t>
            </a:r>
            <a:r>
              <a:rPr lang="cs-CZ" altLang="cs-CZ" sz="1600" dirty="0">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 </a:t>
            </a:r>
            <a:r>
              <a:rPr lang="cs-CZ" altLang="cs-CZ" sz="1600" dirty="0" err="1">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Baland</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Sebastien</a:t>
            </a:r>
            <a:r>
              <a:rPr lang="cs-CZ" altLang="cs-CZ" sz="1600" dirty="0">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 </a:t>
            </a:r>
            <a:r>
              <a:rPr lang="cs-CZ" altLang="cs-CZ" sz="1600" dirty="0" err="1">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Le</a:t>
            </a:r>
            <a:r>
              <a:rPr lang="cs-CZ" altLang="cs-CZ" sz="1600" dirty="0">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 </a:t>
            </a:r>
            <a:r>
              <a:rPr lang="cs-CZ" altLang="cs-CZ" sz="1600" dirty="0" err="1">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Maistre</a:t>
            </a:r>
            <a:r>
              <a:rPr lang="cs-CZ" altLang="cs-CZ" sz="1600" dirty="0">
                <a:latin typeface="Times New Roman" panose="02020603050405020304" pitchFamily="18" charset="0"/>
                <a:cs typeface="Times New Roman" panose="02020603050405020304" pitchFamily="18" charset="0"/>
              </a:rPr>
              <a:t> </a:t>
            </a:r>
            <a:r>
              <a:rPr lang="en-US"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Tim</a:t>
            </a:r>
            <a:r>
              <a:rPr lang="cs-CZ" altLang="cs-CZ" sz="1600" dirty="0">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 Van </a:t>
            </a:r>
            <a:r>
              <a:rPr lang="cs-CZ" altLang="cs-CZ" sz="1600" dirty="0" err="1">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Hoolst</a:t>
            </a:r>
            <a:r>
              <a:rPr lang="cs-CZ" altLang="cs-CZ" sz="1600" dirty="0">
                <a:latin typeface="Times New Roman" panose="02020603050405020304" pitchFamily="18" charset="0"/>
                <a:cs typeface="Times New Roman" panose="02020603050405020304" pitchFamily="18" charset="0"/>
              </a:rPr>
              <a:t> </a:t>
            </a:r>
            <a:r>
              <a:rPr lang="en-US" altLang="cs-CZ" sz="1600" dirty="0">
                <a:latin typeface="Times New Roman" panose="02020603050405020304" pitchFamily="18" charset="0"/>
                <a:cs typeface="Times New Roman" panose="02020603050405020304" pitchFamily="18" charset="0"/>
              </a:rPr>
              <a:t> </a:t>
            </a:r>
            <a:r>
              <a:rPr lang="cs-CZ" altLang="cs-CZ" sz="1600" dirty="0">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Marie </a:t>
            </a:r>
            <a:r>
              <a:rPr lang="cs-CZ" altLang="cs-CZ" sz="1600" dirty="0" err="1">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Yseboodt</a:t>
            </a:r>
            <a:r>
              <a:rPr lang="en-US" altLang="cs-CZ" sz="1600" dirty="0">
                <a:latin typeface="Times New Roman" panose="02020603050405020304" pitchFamily="18" charset="0"/>
                <a:cs typeface="Times New Roman" panose="02020603050405020304" pitchFamily="18" charset="0"/>
              </a:rPr>
              <a:t>, V</a:t>
            </a:r>
            <a:r>
              <a:rPr lang="cs-CZ" altLang="cs-CZ" sz="1600" dirty="0" err="1">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eronique</a:t>
            </a:r>
            <a:r>
              <a:rPr lang="cs-CZ" altLang="cs-CZ" sz="1600" dirty="0">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 </a:t>
            </a:r>
            <a:r>
              <a:rPr lang="cs-CZ" altLang="cs-CZ" sz="1600" dirty="0" err="1">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Dehant</a:t>
            </a:r>
            <a:r>
              <a:rPr lang="en-US" altLang="cs-CZ" sz="1600" dirty="0">
                <a:latin typeface="Times New Roman" panose="02020603050405020304" pitchFamily="18" charset="0"/>
                <a:cs typeface="Times New Roman" panose="02020603050405020304" pitchFamily="18" charset="0"/>
              </a:rPr>
              <a:t> 2020. </a:t>
            </a:r>
            <a:r>
              <a:rPr lang="en-US" altLang="cs-CZ" sz="1600" dirty="0" err="1">
                <a:latin typeface="Times New Roman" panose="02020603050405020304" pitchFamily="18" charset="0"/>
                <a:cs typeface="Times New Roman" panose="02020603050405020304" pitchFamily="18" charset="0"/>
              </a:rPr>
              <a:t>Dete</a:t>
            </a:r>
            <a:r>
              <a:rPr lang="cs-CZ" altLang="cs-CZ" sz="1600" dirty="0" err="1">
                <a:latin typeface="Times New Roman" panose="02020603050405020304" pitchFamily="18" charset="0"/>
                <a:cs typeface="Times New Roman" panose="02020603050405020304" pitchFamily="18" charset="0"/>
              </a:rPr>
              <a:t>ction</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of</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the</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Chandler</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Wobble</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of</a:t>
            </a:r>
            <a:r>
              <a:rPr lang="cs-CZ" altLang="cs-CZ" sz="1600" dirty="0">
                <a:latin typeface="Times New Roman" panose="02020603050405020304" pitchFamily="18" charset="0"/>
                <a:cs typeface="Times New Roman" panose="02020603050405020304" pitchFamily="18" charset="0"/>
              </a:rPr>
              <a:t> Mars </a:t>
            </a:r>
            <a:r>
              <a:rPr lang="en-US" altLang="cs-CZ" sz="1600" dirty="0">
                <a:latin typeface="Times New Roman" panose="02020603050405020304" pitchFamily="18" charset="0"/>
                <a:cs typeface="Times New Roman" panose="02020603050405020304" pitchFamily="18" charset="0"/>
              </a:rPr>
              <a:t>f</a:t>
            </a:r>
            <a:r>
              <a:rPr lang="cs-CZ" altLang="cs-CZ" sz="1600" dirty="0" err="1">
                <a:latin typeface="Times New Roman" panose="02020603050405020304" pitchFamily="18" charset="0"/>
                <a:cs typeface="Times New Roman" panose="02020603050405020304" pitchFamily="18" charset="0"/>
              </a:rPr>
              <a:t>rom</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Orbiting</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Spacecraft</a:t>
            </a:r>
            <a:r>
              <a:rPr lang="en-US" altLang="cs-CZ" sz="1600" dirty="0">
                <a:latin typeface="Times New Roman" panose="02020603050405020304" pitchFamily="18" charset="0"/>
                <a:cs typeface="Times New Roman" panose="02020603050405020304" pitchFamily="18" charset="0"/>
              </a:rPr>
              <a:t> , </a:t>
            </a:r>
            <a:r>
              <a:rPr lang="en-US" altLang="cs-CZ" sz="1600" dirty="0" err="1">
                <a:latin typeface="Times New Roman" panose="02020603050405020304" pitchFamily="18" charset="0"/>
                <a:cs typeface="Times New Roman" panose="02020603050405020304" pitchFamily="18" charset="0"/>
              </a:rPr>
              <a:t>Geophys</a:t>
            </a:r>
            <a:r>
              <a:rPr lang="en-US" altLang="cs-CZ" sz="1600" dirty="0">
                <a:latin typeface="Times New Roman" panose="02020603050405020304" pitchFamily="18" charset="0"/>
                <a:cs typeface="Times New Roman" panose="02020603050405020304" pitchFamily="18" charset="0"/>
              </a:rPr>
              <a:t> Res Letts </a:t>
            </a:r>
            <a:r>
              <a:rPr lang="cs-CZ" altLang="cs-CZ" sz="1600" dirty="0">
                <a:latin typeface="Times New Roman" panose="02020603050405020304" pitchFamily="18" charset="0"/>
                <a:cs typeface="Times New Roman" panose="02020603050405020304" pitchFamily="18" charset="0"/>
              </a:rPr>
              <a:t>47, e2020GL090568</a:t>
            </a:r>
            <a:r>
              <a:rPr lang="en-US" altLang="cs-CZ" sz="1600" dirty="0">
                <a:latin typeface="Times New Roman" panose="02020603050405020304" pitchFamily="18" charset="0"/>
                <a:cs typeface="Times New Roman" panose="02020603050405020304" pitchFamily="18" charset="0"/>
              </a:rPr>
              <a:t>, </a:t>
            </a:r>
            <a:r>
              <a:rPr lang="cs-CZ" altLang="cs-CZ" sz="1600" dirty="0">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https://doi.org/10.1029/2020GL090568</a:t>
            </a:r>
            <a:r>
              <a:rPr lang="en-US" altLang="cs-CZ" sz="1600" dirty="0">
                <a:latin typeface="Times New Roman" panose="02020603050405020304" pitchFamily="18" charset="0"/>
                <a:cs typeface="Times New Roman" panose="02020603050405020304" pitchFamily="18" charset="0"/>
              </a:rPr>
              <a:t>.</a:t>
            </a:r>
          </a:p>
          <a:p>
            <a:endParaRPr lang="en-US" sz="1600" dirty="0">
              <a:latin typeface="Times New Roman" panose="02020603050405020304" pitchFamily="18" charset="0"/>
              <a:cs typeface="Times New Roman" panose="02020603050405020304" pitchFamily="18" charset="0"/>
            </a:endParaRPr>
          </a:p>
          <a:p>
            <a:pPr lvl="0"/>
            <a:r>
              <a:rPr lang="en-US" altLang="cs-CZ" b="1" dirty="0">
                <a:latin typeface="Times New Roman" panose="02020603050405020304" pitchFamily="18" charset="0"/>
                <a:cs typeface="Times New Roman" panose="02020603050405020304" pitchFamily="18" charset="0"/>
              </a:rPr>
              <a:t>Detailed global surface topography of Mars in resolution </a:t>
            </a:r>
            <a:r>
              <a:rPr lang="cs-CZ" altLang="cs-CZ" b="1" dirty="0">
                <a:latin typeface="Times New Roman" panose="02020603050405020304" pitchFamily="18" charset="0"/>
                <a:cs typeface="Times New Roman" panose="02020603050405020304" pitchFamily="18" charset="0"/>
              </a:rPr>
              <a:t>0,25°</a:t>
            </a:r>
            <a:r>
              <a:rPr lang="en-US" altLang="cs-CZ" b="1" dirty="0">
                <a:latin typeface="Times New Roman" panose="02020603050405020304" pitchFamily="18" charset="0"/>
                <a:cs typeface="Times New Roman" panose="02020603050405020304" pitchFamily="18" charset="0"/>
              </a:rPr>
              <a:t> from MOLA</a:t>
            </a:r>
            <a:endParaRPr lang="en-US" altLang="cs-CZ" sz="2800" b="1" dirty="0">
              <a:latin typeface="Times New Roman" panose="02020603050405020304" pitchFamily="18" charset="0"/>
              <a:cs typeface="Times New Roman" panose="02020603050405020304" pitchFamily="18" charset="0"/>
            </a:endParaRPr>
          </a:p>
          <a:p>
            <a:pPr lvl="0"/>
            <a:r>
              <a:rPr lang="cs-CZ" altLang="cs-CZ" sz="1400" b="1" dirty="0">
                <a:latin typeface="Times New Roman" panose="02020603050405020304" pitchFamily="18" charset="0"/>
                <a:cs typeface="Times New Roman" panose="02020603050405020304" pitchFamily="18" charset="0"/>
                <a:hlinkClick r:id="rId12"/>
              </a:rPr>
              <a:t>https://pgda.gsfc.nasa.gov/products/62</a:t>
            </a:r>
            <a:r>
              <a:rPr lang="cs-CZ" altLang="cs-CZ" sz="1400" b="1" dirty="0">
                <a:latin typeface="Times New Roman" panose="02020603050405020304" pitchFamily="18" charset="0"/>
                <a:cs typeface="Times New Roman" panose="02020603050405020304" pitchFamily="18" charset="0"/>
              </a:rPr>
              <a:t> </a:t>
            </a:r>
            <a:endParaRPr lang="en-US" altLang="cs-CZ" sz="1400" b="1" dirty="0">
              <a:latin typeface="Times New Roman" panose="02020603050405020304" pitchFamily="18" charset="0"/>
              <a:cs typeface="Times New Roman" panose="02020603050405020304" pitchFamily="18" charset="0"/>
            </a:endParaRPr>
          </a:p>
          <a:p>
            <a:pPr lvl="0"/>
            <a:endParaRPr lang="en-US" altLang="cs-CZ" sz="1400" b="1" dirty="0">
              <a:latin typeface="Times New Roman" panose="02020603050405020304" pitchFamily="18" charset="0"/>
              <a:cs typeface="Times New Roman" panose="02020603050405020304" pitchFamily="18" charset="0"/>
            </a:endParaRPr>
          </a:p>
          <a:p>
            <a:pPr lvl="0"/>
            <a:r>
              <a:rPr lang="en-US" altLang="cs-CZ" sz="1600" dirty="0" err="1">
                <a:latin typeface="Times New Roman" panose="02020603050405020304" pitchFamily="18" charset="0"/>
                <a:cs typeface="Times New Roman" panose="02020603050405020304" pitchFamily="18" charset="0"/>
              </a:rPr>
              <a:t>Sm</a:t>
            </a:r>
            <a:r>
              <a:rPr lang="cs-CZ" altLang="cs-CZ" sz="1600" dirty="0" err="1">
                <a:latin typeface="Times New Roman" panose="02020603050405020304" pitchFamily="18" charset="0"/>
                <a:cs typeface="Times New Roman" panose="02020603050405020304" pitchFamily="18" charset="0"/>
              </a:rPr>
              <a:t>ith</a:t>
            </a:r>
            <a:r>
              <a:rPr lang="cs-CZ" altLang="cs-CZ" sz="1600" dirty="0">
                <a:latin typeface="Times New Roman" panose="02020603050405020304" pitchFamily="18" charset="0"/>
                <a:cs typeface="Times New Roman" panose="02020603050405020304" pitchFamily="18" charset="0"/>
              </a:rPr>
              <a:t>, D. E., M. T. </a:t>
            </a:r>
            <a:r>
              <a:rPr lang="cs-CZ" altLang="cs-CZ" sz="1600" dirty="0" err="1">
                <a:latin typeface="Times New Roman" panose="02020603050405020304" pitchFamily="18" charset="0"/>
                <a:cs typeface="Times New Roman" panose="02020603050405020304" pitchFamily="18" charset="0"/>
              </a:rPr>
              <a:t>Zuber</a:t>
            </a:r>
            <a:r>
              <a:rPr lang="cs-CZ" altLang="cs-CZ" sz="1600" dirty="0">
                <a:latin typeface="Times New Roman" panose="02020603050405020304" pitchFamily="18" charset="0"/>
                <a:cs typeface="Times New Roman" panose="02020603050405020304" pitchFamily="18" charset="0"/>
              </a:rPr>
              <a:t>, H. V. Frey, J. B. </a:t>
            </a:r>
            <a:r>
              <a:rPr lang="cs-CZ" altLang="cs-CZ" sz="1600" dirty="0" err="1">
                <a:latin typeface="Times New Roman" panose="02020603050405020304" pitchFamily="18" charset="0"/>
                <a:cs typeface="Times New Roman" panose="02020603050405020304" pitchFamily="18" charset="0"/>
              </a:rPr>
              <a:t>Garvin</a:t>
            </a:r>
            <a:r>
              <a:rPr lang="cs-CZ" altLang="cs-CZ" sz="1600" dirty="0">
                <a:latin typeface="Times New Roman" panose="02020603050405020304" pitchFamily="18" charset="0"/>
                <a:cs typeface="Times New Roman" panose="02020603050405020304" pitchFamily="18" charset="0"/>
              </a:rPr>
              <a:t>, J. W. </a:t>
            </a:r>
            <a:r>
              <a:rPr lang="cs-CZ" altLang="cs-CZ" sz="1600" dirty="0" err="1">
                <a:latin typeface="Times New Roman" panose="02020603050405020304" pitchFamily="18" charset="0"/>
                <a:cs typeface="Times New Roman" panose="02020603050405020304" pitchFamily="18" charset="0"/>
              </a:rPr>
              <a:t>Head</a:t>
            </a:r>
            <a:r>
              <a:rPr lang="cs-CZ" altLang="cs-CZ" sz="1600" dirty="0">
                <a:latin typeface="Times New Roman" panose="02020603050405020304" pitchFamily="18" charset="0"/>
                <a:cs typeface="Times New Roman" panose="02020603050405020304" pitchFamily="18" charset="0"/>
              </a:rPr>
              <a:t>, D. O. </a:t>
            </a:r>
            <a:r>
              <a:rPr lang="cs-CZ" altLang="cs-CZ" sz="1600" dirty="0" err="1">
                <a:latin typeface="Times New Roman" panose="02020603050405020304" pitchFamily="18" charset="0"/>
                <a:cs typeface="Times New Roman" panose="02020603050405020304" pitchFamily="18" charset="0"/>
              </a:rPr>
              <a:t>Muhleman</a:t>
            </a:r>
            <a:r>
              <a:rPr lang="cs-CZ" altLang="cs-CZ" sz="1600" dirty="0">
                <a:latin typeface="Times New Roman" panose="02020603050405020304" pitchFamily="18" charset="0"/>
                <a:cs typeface="Times New Roman" panose="02020603050405020304" pitchFamily="18" charset="0"/>
              </a:rPr>
              <a:t>, et al. (2001),</a:t>
            </a:r>
            <a:r>
              <a:rPr lang="en-US" altLang="cs-CZ" sz="1600" dirty="0">
                <a:latin typeface="Times New Roman" panose="02020603050405020304" pitchFamily="18" charset="0"/>
                <a:cs typeface="Times New Roman" panose="02020603050405020304" pitchFamily="18" charset="0"/>
              </a:rPr>
              <a:t> </a:t>
            </a:r>
            <a:r>
              <a:rPr lang="cs-CZ" altLang="cs-CZ" sz="1600" dirty="0">
                <a:latin typeface="Times New Roman" panose="02020603050405020304" pitchFamily="18" charset="0"/>
                <a:cs typeface="Times New Roman" panose="02020603050405020304" pitchFamily="18" charset="0"/>
              </a:rPr>
              <a:t>Mars </a:t>
            </a:r>
            <a:r>
              <a:rPr lang="cs-CZ" altLang="cs-CZ" sz="1600" dirty="0" err="1">
                <a:latin typeface="Times New Roman" panose="02020603050405020304" pitchFamily="18" charset="0"/>
                <a:cs typeface="Times New Roman" panose="02020603050405020304" pitchFamily="18" charset="0"/>
              </a:rPr>
              <a:t>Orbiter</a:t>
            </a:r>
            <a:r>
              <a:rPr lang="cs-CZ" altLang="cs-CZ" sz="1600" dirty="0">
                <a:latin typeface="Times New Roman" panose="02020603050405020304" pitchFamily="18" charset="0"/>
                <a:cs typeface="Times New Roman" panose="02020603050405020304" pitchFamily="18" charset="0"/>
              </a:rPr>
              <a:t> Laser </a:t>
            </a:r>
            <a:r>
              <a:rPr lang="cs-CZ" altLang="cs-CZ" sz="1600" dirty="0" err="1">
                <a:latin typeface="Times New Roman" panose="02020603050405020304" pitchFamily="18" charset="0"/>
                <a:cs typeface="Times New Roman" panose="02020603050405020304" pitchFamily="18" charset="0"/>
              </a:rPr>
              <a:t>Altimeter</a:t>
            </a:r>
            <a:r>
              <a:rPr lang="cs-CZ" altLang="cs-CZ" sz="1600" dirty="0">
                <a:latin typeface="Times New Roman" panose="02020603050405020304" pitchFamily="18" charset="0"/>
                <a:cs typeface="Times New Roman" panose="02020603050405020304" pitchFamily="18" charset="0"/>
              </a:rPr>
              <a:t>: Experiment </a:t>
            </a:r>
            <a:r>
              <a:rPr lang="cs-CZ" altLang="cs-CZ" sz="1600" dirty="0" err="1">
                <a:latin typeface="Times New Roman" panose="02020603050405020304" pitchFamily="18" charset="0"/>
                <a:cs typeface="Times New Roman" panose="02020603050405020304" pitchFamily="18" charset="0"/>
              </a:rPr>
              <a:t>summary</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after</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the</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first</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year</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of</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global</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mapping</a:t>
            </a:r>
            <a:r>
              <a:rPr lang="cs-CZ" altLang="cs-CZ" sz="1600" dirty="0">
                <a:latin typeface="Times New Roman" panose="02020603050405020304" pitchFamily="18" charset="0"/>
                <a:cs typeface="Times New Roman" panose="02020603050405020304" pitchFamily="18" charset="0"/>
              </a:rPr>
              <a:t> </a:t>
            </a:r>
            <a:r>
              <a:rPr lang="cs-CZ" altLang="cs-CZ" sz="1600" dirty="0" err="1">
                <a:latin typeface="Times New Roman" panose="02020603050405020304" pitchFamily="18" charset="0"/>
                <a:cs typeface="Times New Roman" panose="02020603050405020304" pitchFamily="18" charset="0"/>
              </a:rPr>
              <a:t>of</a:t>
            </a:r>
            <a:r>
              <a:rPr lang="cs-CZ" altLang="cs-CZ" sz="1600" dirty="0">
                <a:latin typeface="Times New Roman" panose="02020603050405020304" pitchFamily="18" charset="0"/>
                <a:cs typeface="Times New Roman" panose="02020603050405020304" pitchFamily="18" charset="0"/>
              </a:rPr>
              <a:t> Mars, </a:t>
            </a:r>
            <a:r>
              <a:rPr lang="en-US" altLang="cs-CZ" sz="1600" dirty="0">
                <a:latin typeface="Times New Roman" panose="02020603050405020304" pitchFamily="18" charset="0"/>
                <a:cs typeface="Times New Roman" panose="02020603050405020304" pitchFamily="18" charset="0"/>
              </a:rPr>
              <a:t> </a:t>
            </a:r>
            <a:r>
              <a:rPr lang="cs-CZ" altLang="cs-CZ" sz="1600" i="1" dirty="0">
                <a:latin typeface="Times New Roman" panose="02020603050405020304" pitchFamily="18" charset="0"/>
                <a:cs typeface="Times New Roman" panose="02020603050405020304" pitchFamily="18" charset="0"/>
              </a:rPr>
              <a:t>J. </a:t>
            </a:r>
            <a:r>
              <a:rPr lang="cs-CZ" altLang="cs-CZ" sz="1600" i="1" dirty="0" err="1">
                <a:latin typeface="Times New Roman" panose="02020603050405020304" pitchFamily="18" charset="0"/>
                <a:cs typeface="Times New Roman" panose="02020603050405020304" pitchFamily="18" charset="0"/>
              </a:rPr>
              <a:t>Geophys</a:t>
            </a:r>
            <a:r>
              <a:rPr lang="cs-CZ" altLang="cs-CZ" sz="1600" i="1" dirty="0">
                <a:latin typeface="Times New Roman" panose="02020603050405020304" pitchFamily="18" charset="0"/>
                <a:cs typeface="Times New Roman" panose="02020603050405020304" pitchFamily="18" charset="0"/>
              </a:rPr>
              <a:t>. Res</a:t>
            </a:r>
            <a:r>
              <a:rPr lang="cs-CZ" altLang="cs-CZ" sz="1600" dirty="0">
                <a:latin typeface="Times New Roman" panose="02020603050405020304" pitchFamily="18" charset="0"/>
                <a:cs typeface="Times New Roman" panose="02020603050405020304" pitchFamily="18" charset="0"/>
              </a:rPr>
              <a:t>., 106, 23689–23722, DOI: 10.1029/2000JE001364. </a:t>
            </a:r>
            <a:endParaRPr lang="en-US" altLang="cs-CZ" sz="1600" dirty="0">
              <a:latin typeface="Times New Roman" panose="02020603050405020304" pitchFamily="18" charset="0"/>
              <a:cs typeface="Times New Roman" panose="02020603050405020304" pitchFamily="18" charset="0"/>
            </a:endParaRPr>
          </a:p>
          <a:p>
            <a:pPr lvl="0"/>
            <a:r>
              <a:rPr lang="cs-CZ" altLang="cs-CZ" sz="1600" dirty="0">
                <a:latin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http://www.asu.cas.cz/~bezdek/JK&amp;JK/Mars/topografie_MOLA/ref/</a:t>
            </a:r>
            <a:r>
              <a:rPr lang="cs-CZ" altLang="cs-CZ" sz="1600" dirty="0">
                <a:latin typeface="Times New Roman" panose="02020603050405020304" pitchFamily="18" charset="0"/>
                <a:cs typeface="Times New Roman" panose="02020603050405020304" pitchFamily="18" charset="0"/>
              </a:rPr>
              <a:t> </a:t>
            </a:r>
            <a:endParaRPr lang="en-US" altLang="cs-CZ" sz="1600" dirty="0">
              <a:latin typeface="Times New Roman" panose="02020603050405020304" pitchFamily="18" charset="0"/>
              <a:cs typeface="Times New Roman" panose="02020603050405020304" pitchFamily="18" charset="0"/>
            </a:endParaRPr>
          </a:p>
          <a:p>
            <a:pPr lvl="0"/>
            <a:endParaRPr lang="en-US" altLang="cs-CZ"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br>
              <a:rPr lang="cs-CZ" sz="1400" dirty="0">
                <a:latin typeface="Times New Roman" panose="02020603050405020304" pitchFamily="18" charset="0"/>
                <a:cs typeface="Times New Roman" panose="02020603050405020304" pitchFamily="18" charset="0"/>
              </a:rPr>
            </a:br>
            <a:endParaRPr lang="cs-CZ" altLang="cs-CZ" sz="1200" dirty="0">
              <a:solidFill>
                <a:srgbClr val="414246"/>
              </a:solidFill>
              <a:latin typeface="Open Sans"/>
            </a:endParaRPr>
          </a:p>
        </p:txBody>
      </p:sp>
      <p:sp>
        <p:nvSpPr>
          <p:cNvPr id="3" name="Rectangle 1">
            <a:extLst>
              <a:ext uri="{FF2B5EF4-FFF2-40B4-BE49-F238E27FC236}">
                <a16:creationId xmlns:a16="http://schemas.microsoft.com/office/drawing/2014/main" id="{8C3F23DB-61FD-4049-838F-F86AB0A068BF}"/>
              </a:ext>
            </a:extLst>
          </p:cNvPr>
          <p:cNvSpPr>
            <a:spLocks noChangeArrowheads="1"/>
          </p:cNvSpPr>
          <p:nvPr/>
        </p:nvSpPr>
        <p:spPr bwMode="auto">
          <a:xfrm>
            <a:off x="329556" y="4149080"/>
            <a:ext cx="8496944"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Mars currently has no global </a:t>
            </a:r>
            <a:r>
              <a:rPr kumimoji="0" lang="en-GB" altLang="cs-CZ" b="1"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magnetic field </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of internal origin (dynamo). It possesses regions with </a:t>
            </a:r>
            <a:r>
              <a:rPr kumimoji="0" lang="en-GB" altLang="cs-CZ"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remanent</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magnetic field of various intensities (</a:t>
            </a:r>
            <a:r>
              <a:rPr kumimoji="0" lang="en-GB" altLang="cs-CZ"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Kletetschka</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et al., 2009) that at altitude of 400 km may reach several thousand nanoteslas locally, but often is less than 15 </a:t>
            </a:r>
            <a:r>
              <a:rPr kumimoji="0" lang="en-GB" altLang="cs-CZ"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nT</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a:t>
            </a:r>
            <a:r>
              <a:rPr kumimoji="0" lang="en-GB" altLang="cs-CZ"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nanoTesla</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a:t>
            </a:r>
            <a:r>
              <a:rPr kumimoji="0" lang="en-GB" altLang="cs-CZ"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Connerney</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et al., 2005; </a:t>
            </a:r>
            <a:r>
              <a:rPr kumimoji="0" lang="en-GB" altLang="cs-CZ"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Connerney</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et al., 2001). Note that similar small values (&lt;15 </a:t>
            </a:r>
            <a:r>
              <a:rPr kumimoji="0" lang="en-GB" altLang="cs-CZ"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nT</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were estimated, from various models based on both </a:t>
            </a:r>
            <a:r>
              <a:rPr kumimoji="0" lang="en-GB" altLang="cs-CZ" b="0" i="1"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MAVEN</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(Mars Atmosphere and Volatile </a:t>
            </a:r>
            <a:r>
              <a:rPr kumimoji="0" lang="en-GB" altLang="cs-CZ"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EvolutioN</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and </a:t>
            </a:r>
            <a:r>
              <a:rPr kumimoji="0" lang="en-GB" altLang="cs-CZ" b="0" i="1"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MGS </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measurements, at the ground location of Mars with </a:t>
            </a:r>
            <a:r>
              <a:rPr kumimoji="0" lang="en-GB" altLang="cs-CZ" b="0" i="1"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InSight</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lander (Interior Exploration using Seismic Investigations, Geodesy and Heat Transport, 2018) with prediction of &lt;400 </a:t>
            </a:r>
            <a:r>
              <a:rPr kumimoji="0" lang="en-GB" altLang="cs-CZ"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nT</a:t>
            </a:r>
            <a:r>
              <a:rPr kumimoji="0" lang="en-GB" altLang="cs-CZ"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on the surface (Johnson et al., 2020; Yu et al., 2018).</a:t>
            </a:r>
            <a:r>
              <a:rPr kumimoji="0" lang="en-GB" altLang="cs-CZ" b="0" i="1"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a:t>
            </a:r>
            <a:r>
              <a:rPr kumimoji="0" lang="cs-CZ" altLang="cs-CZ" b="0" i="0" u="none" strike="noStrike" cap="none" normalizeH="0" baseline="0" dirty="0">
                <a:ln>
                  <a:noFill/>
                </a:ln>
                <a:effectLst/>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1533445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39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31" y="145761"/>
            <a:ext cx="9438109" cy="6855738"/>
          </a:xfrm>
          <a:prstGeom prst="rect">
            <a:avLst/>
          </a:prstGeom>
          <a:solidFill>
            <a:srgbClr val="0099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23939" name="Text Box 3"/>
          <p:cNvSpPr txBox="1">
            <a:spLocks noChangeArrowheads="1"/>
          </p:cNvSpPr>
          <p:nvPr/>
        </p:nvSpPr>
        <p:spPr bwMode="auto">
          <a:xfrm>
            <a:off x="2008188" y="441325"/>
            <a:ext cx="5246687" cy="396875"/>
          </a:xfrm>
          <a:prstGeom prst="rect">
            <a:avLst/>
          </a:prstGeom>
          <a:gradFill rotWithShape="1">
            <a:gsLst>
              <a:gs pos="0">
                <a:srgbClr val="00CCFF"/>
              </a:gs>
              <a:gs pos="50000">
                <a:srgbClr val="00CCFF">
                  <a:gamma/>
                  <a:shade val="46275"/>
                  <a:invGamma/>
                </a:srgbClr>
              </a:gs>
              <a:gs pos="100000">
                <a:srgbClr val="00CCFF"/>
              </a:gs>
            </a:gsLst>
            <a:lin ang="5400000" scaled="1"/>
          </a:gradFill>
          <a:ln>
            <a:noFill/>
          </a:ln>
          <a:effectLst/>
          <a:extLst>
            <a:ext uri="{91240B29-F687-4F45-9708-019B960494DF}">
              <a14:hiddenLine xmlns:a14="http://schemas.microsoft.com/office/drawing/2010/main" w="28575">
                <a:solidFill>
                  <a:schemeClr val="accent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fr-FR" altLang="cs-CZ" sz="2000">
                <a:solidFill>
                  <a:schemeClr val="bg1"/>
                </a:solidFill>
                <a:latin typeface="Times New Roman" panose="02020603050405020304" pitchFamily="18" charset="0"/>
              </a:rPr>
              <a:t>Spherical </a:t>
            </a:r>
            <a:r>
              <a:rPr lang="en-GB" altLang="cs-CZ" sz="2000">
                <a:solidFill>
                  <a:schemeClr val="bg1"/>
                </a:solidFill>
                <a:latin typeface="Times New Roman" panose="02020603050405020304" pitchFamily="18" charset="0"/>
              </a:rPr>
              <a:t>harmonics</a:t>
            </a:r>
            <a:r>
              <a:rPr lang="fr-FR" altLang="cs-CZ" sz="2000">
                <a:solidFill>
                  <a:schemeClr val="bg1"/>
                </a:solidFill>
                <a:latin typeface="Times New Roman" panose="02020603050405020304" pitchFamily="18" charset="0"/>
              </a:rPr>
              <a:t> </a:t>
            </a:r>
            <a:r>
              <a:rPr lang="en-GB" altLang="cs-CZ" sz="2000">
                <a:solidFill>
                  <a:schemeClr val="bg1"/>
                </a:solidFill>
                <a:latin typeface="Times New Roman" panose="02020603050405020304" pitchFamily="18" charset="0"/>
              </a:rPr>
              <a:t>, </a:t>
            </a:r>
            <a:r>
              <a:rPr lang="en-GB" altLang="cs-CZ" sz="2000" b="1" i="1">
                <a:solidFill>
                  <a:schemeClr val="bg1"/>
                </a:solidFill>
                <a:latin typeface="Times New Roman" panose="02020603050405020304" pitchFamily="18" charset="0"/>
              </a:rPr>
              <a:t>example</a:t>
            </a:r>
            <a:r>
              <a:rPr lang="en-GB" altLang="cs-CZ" sz="2000">
                <a:solidFill>
                  <a:schemeClr val="bg1"/>
                </a:solidFill>
                <a:latin typeface="Times New Roman" panose="02020603050405020304" pitchFamily="18" charset="0"/>
              </a:rPr>
              <a:t> : </a:t>
            </a:r>
            <a:r>
              <a:rPr lang="en-GB" altLang="cs-CZ" sz="2000" i="1">
                <a:solidFill>
                  <a:schemeClr val="bg1"/>
                </a:solidFill>
                <a:latin typeface="Times New Roman" panose="02020603050405020304" pitchFamily="18" charset="0"/>
              </a:rPr>
              <a:t>P</a:t>
            </a:r>
            <a:r>
              <a:rPr lang="en-GB" altLang="cs-CZ" sz="2000" i="1" baseline="-25000">
                <a:solidFill>
                  <a:schemeClr val="bg1"/>
                </a:solidFill>
                <a:latin typeface="Times New Roman" panose="02020603050405020304" pitchFamily="18" charset="0"/>
              </a:rPr>
              <a:t>lm</a:t>
            </a:r>
            <a:r>
              <a:rPr lang="en-GB" altLang="cs-CZ" sz="2000" i="1">
                <a:solidFill>
                  <a:schemeClr val="bg1"/>
                </a:solidFill>
                <a:latin typeface="Times New Roman" panose="02020603050405020304" pitchFamily="18" charset="0"/>
              </a:rPr>
              <a:t>(sin</a:t>
            </a:r>
            <a:r>
              <a:rPr lang="en-GB" altLang="cs-CZ" sz="2000" i="1">
                <a:solidFill>
                  <a:schemeClr val="bg1"/>
                </a:solidFill>
                <a:latin typeface="Times New Roman" panose="02020603050405020304" pitchFamily="18" charset="0"/>
                <a:sym typeface="Symbol" panose="05050102010706020507" pitchFamily="18" charset="2"/>
              </a:rPr>
              <a:t>) cos m</a:t>
            </a:r>
          </a:p>
        </p:txBody>
      </p:sp>
      <p:graphicFrame>
        <p:nvGraphicFramePr>
          <p:cNvPr id="423940" name="Object 4"/>
          <p:cNvGraphicFramePr>
            <a:graphicFrameLocks noChangeAspect="1"/>
          </p:cNvGraphicFramePr>
          <p:nvPr>
            <p:extLst>
              <p:ext uri="{D42A27DB-BD31-4B8C-83A1-F6EECF244321}">
                <p14:modId xmlns:p14="http://schemas.microsoft.com/office/powerpoint/2010/main" val="4167441844"/>
              </p:ext>
            </p:extLst>
          </p:nvPr>
        </p:nvGraphicFramePr>
        <p:xfrm>
          <a:off x="4549366" y="1408113"/>
          <a:ext cx="4292600" cy="581025"/>
        </p:xfrm>
        <a:graphic>
          <a:graphicData uri="http://schemas.openxmlformats.org/presentationml/2006/ole">
            <mc:AlternateContent xmlns:mc="http://schemas.openxmlformats.org/markup-compatibility/2006">
              <mc:Choice xmlns:v="urn:schemas-microsoft-com:vml" Requires="v">
                <p:oleObj name="Equation" r:id="rId4" imgW="3606480" imgH="482400" progId="Equation.3">
                  <p:embed/>
                </p:oleObj>
              </mc:Choice>
              <mc:Fallback>
                <p:oleObj name="Equation" r:id="rId4" imgW="3606480" imgH="482400" progId="Equation.3">
                  <p:embed/>
                  <p:pic>
                    <p:nvPicPr>
                      <p:cNvPr id="42394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49366" y="1408113"/>
                        <a:ext cx="4292600" cy="581025"/>
                      </a:xfrm>
                      <a:prstGeom prst="rect">
                        <a:avLst/>
                      </a:prstGeom>
                      <a:solidFill>
                        <a:srgbClr val="FFFFCC"/>
                      </a:solidFill>
                    </p:spPr>
                  </p:pic>
                </p:oleObj>
              </mc:Fallback>
            </mc:AlternateContent>
          </a:graphicData>
        </a:graphic>
      </p:graphicFrame>
      <p:graphicFrame>
        <p:nvGraphicFramePr>
          <p:cNvPr id="423941" name="Object 5"/>
          <p:cNvGraphicFramePr>
            <a:graphicFrameLocks noChangeAspect="1"/>
          </p:cNvGraphicFramePr>
          <p:nvPr>
            <p:extLst>
              <p:ext uri="{D42A27DB-BD31-4B8C-83A1-F6EECF244321}">
                <p14:modId xmlns:p14="http://schemas.microsoft.com/office/powerpoint/2010/main" val="3529035041"/>
              </p:ext>
            </p:extLst>
          </p:nvPr>
        </p:nvGraphicFramePr>
        <p:xfrm>
          <a:off x="4499992" y="2467264"/>
          <a:ext cx="4772025" cy="657225"/>
        </p:xfrm>
        <a:graphic>
          <a:graphicData uri="http://schemas.openxmlformats.org/presentationml/2006/ole">
            <mc:AlternateContent xmlns:mc="http://schemas.openxmlformats.org/markup-compatibility/2006">
              <mc:Choice xmlns:v="urn:schemas-microsoft-com:vml" Requires="v">
                <p:oleObj name="Equation" r:id="rId6" imgW="3682800" imgH="507960" progId="Equation.3">
                  <p:embed/>
                </p:oleObj>
              </mc:Choice>
              <mc:Fallback>
                <p:oleObj name="Equation" r:id="rId6" imgW="3682800" imgH="507960" progId="Equation.3">
                  <p:embed/>
                  <p:pic>
                    <p:nvPicPr>
                      <p:cNvPr id="423941" name="Object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99992" y="2467264"/>
                        <a:ext cx="4772025" cy="657225"/>
                      </a:xfrm>
                      <a:prstGeom prst="rect">
                        <a:avLst/>
                      </a:prstGeom>
                      <a:solidFill>
                        <a:srgbClr val="CCFFCC"/>
                      </a:solidFill>
                    </p:spPr>
                  </p:pic>
                </p:oleObj>
              </mc:Fallback>
            </mc:AlternateContent>
          </a:graphicData>
        </a:graphic>
      </p:graphicFrame>
      <p:sp>
        <p:nvSpPr>
          <p:cNvPr id="423942" name="Rectangle 6"/>
          <p:cNvSpPr>
            <a:spLocks noChangeArrowheads="1"/>
          </p:cNvSpPr>
          <p:nvPr/>
        </p:nvSpPr>
        <p:spPr bwMode="auto">
          <a:xfrm>
            <a:off x="0" y="3171825"/>
            <a:ext cx="9144000" cy="0"/>
          </a:xfrm>
          <a:prstGeom prst="rect">
            <a:avLst/>
          </a:prstGeom>
          <a:noFill/>
          <a:ln>
            <a:noFill/>
          </a:ln>
          <a:effectLst/>
          <a:extLst>
            <a:ext uri="{909E8E84-426E-40DD-AFC4-6F175D3DCCD1}">
              <a14:hiddenFill xmlns:a14="http://schemas.microsoft.com/office/drawing/2010/main">
                <a:gradFill rotWithShape="1">
                  <a:gsLst>
                    <a:gs pos="0">
                      <a:schemeClr val="accent1">
                        <a:alpha val="49001"/>
                      </a:schemeClr>
                    </a:gs>
                    <a:gs pos="100000">
                      <a:schemeClr val="accent1">
                        <a:gamma/>
                        <a:shade val="46275"/>
                        <a:invGamma/>
                      </a:schemeClr>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cs-CZ"/>
          </a:p>
        </p:txBody>
      </p:sp>
      <p:sp>
        <p:nvSpPr>
          <p:cNvPr id="423944" name="Text Box 8"/>
          <p:cNvSpPr txBox="1">
            <a:spLocks noChangeArrowheads="1"/>
          </p:cNvSpPr>
          <p:nvPr/>
        </p:nvSpPr>
        <p:spPr bwMode="auto">
          <a:xfrm>
            <a:off x="4140200" y="1125538"/>
            <a:ext cx="2376488" cy="336550"/>
          </a:xfrm>
          <a:prstGeom prst="rect">
            <a:avLst/>
          </a:prstGeom>
          <a:noFill/>
          <a:ln>
            <a:noFill/>
          </a:ln>
          <a:effectLst/>
          <a:extLst>
            <a:ext uri="{909E8E84-426E-40DD-AFC4-6F175D3DCCD1}">
              <a14:hiddenFill xmlns:a14="http://schemas.microsoft.com/office/drawing/2010/main">
                <a:gradFill rotWithShape="1">
                  <a:gsLst>
                    <a:gs pos="0">
                      <a:schemeClr val="accent1">
                        <a:alpha val="49001"/>
                      </a:schemeClr>
                    </a:gs>
                    <a:gs pos="100000">
                      <a:schemeClr val="accent1">
                        <a:gamma/>
                        <a:shade val="46275"/>
                        <a:invGamma/>
                      </a:schemeClr>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tabLst>
                <a:tab pos="450850" algn="l"/>
                <a:tab pos="900113" algn="l"/>
              </a:tabLst>
              <a:defRPr sz="2400">
                <a:solidFill>
                  <a:schemeClr val="tx1"/>
                </a:solidFill>
                <a:latin typeface="Times" panose="02020603060405020304" pitchFamily="18" charset="0"/>
              </a:defRPr>
            </a:lvl1pPr>
            <a:lvl2pPr>
              <a:tabLst>
                <a:tab pos="450850" algn="l"/>
                <a:tab pos="900113" algn="l"/>
              </a:tabLst>
              <a:defRPr sz="2400">
                <a:solidFill>
                  <a:schemeClr val="tx1"/>
                </a:solidFill>
                <a:latin typeface="Times" panose="02020603060405020304" pitchFamily="18" charset="0"/>
              </a:defRPr>
            </a:lvl2pPr>
            <a:lvl3pPr>
              <a:tabLst>
                <a:tab pos="450850" algn="l"/>
                <a:tab pos="900113" algn="l"/>
              </a:tabLst>
              <a:defRPr sz="2400">
                <a:solidFill>
                  <a:schemeClr val="tx1"/>
                </a:solidFill>
                <a:latin typeface="Times" panose="02020603060405020304" pitchFamily="18" charset="0"/>
              </a:defRPr>
            </a:lvl3pPr>
            <a:lvl4pPr>
              <a:tabLst>
                <a:tab pos="450850" algn="l"/>
                <a:tab pos="900113" algn="l"/>
              </a:tabLst>
              <a:defRPr sz="2400">
                <a:solidFill>
                  <a:schemeClr val="tx1"/>
                </a:solidFill>
                <a:latin typeface="Times" panose="02020603060405020304" pitchFamily="18" charset="0"/>
              </a:defRPr>
            </a:lvl4pPr>
            <a:lvl5pPr>
              <a:tabLst>
                <a:tab pos="450850" algn="l"/>
                <a:tab pos="900113" algn="l"/>
              </a:tabLst>
              <a:defRPr sz="2400">
                <a:solidFill>
                  <a:schemeClr val="tx1"/>
                </a:solidFill>
                <a:latin typeface="Times" panose="02020603060405020304" pitchFamily="18" charset="0"/>
              </a:defRPr>
            </a:lvl5pPr>
            <a:lvl6pPr eaLnBrk="0" fontAlgn="base" hangingPunct="0">
              <a:spcBef>
                <a:spcPct val="0"/>
              </a:spcBef>
              <a:spcAft>
                <a:spcPct val="0"/>
              </a:spcAft>
              <a:tabLst>
                <a:tab pos="450850" algn="l"/>
                <a:tab pos="900113" algn="l"/>
              </a:tabLst>
              <a:defRPr sz="2400">
                <a:solidFill>
                  <a:schemeClr val="tx1"/>
                </a:solidFill>
                <a:latin typeface="Times" panose="02020603060405020304" pitchFamily="18" charset="0"/>
              </a:defRPr>
            </a:lvl6pPr>
            <a:lvl7pPr eaLnBrk="0" fontAlgn="base" hangingPunct="0">
              <a:spcBef>
                <a:spcPct val="0"/>
              </a:spcBef>
              <a:spcAft>
                <a:spcPct val="0"/>
              </a:spcAft>
              <a:tabLst>
                <a:tab pos="450850" algn="l"/>
                <a:tab pos="900113" algn="l"/>
              </a:tabLst>
              <a:defRPr sz="2400">
                <a:solidFill>
                  <a:schemeClr val="tx1"/>
                </a:solidFill>
                <a:latin typeface="Times" panose="02020603060405020304" pitchFamily="18" charset="0"/>
              </a:defRPr>
            </a:lvl7pPr>
            <a:lvl8pPr eaLnBrk="0" fontAlgn="base" hangingPunct="0">
              <a:spcBef>
                <a:spcPct val="0"/>
              </a:spcBef>
              <a:spcAft>
                <a:spcPct val="0"/>
              </a:spcAft>
              <a:tabLst>
                <a:tab pos="450850" algn="l"/>
                <a:tab pos="900113" algn="l"/>
              </a:tabLst>
              <a:defRPr sz="2400">
                <a:solidFill>
                  <a:schemeClr val="tx1"/>
                </a:solidFill>
                <a:latin typeface="Times" panose="02020603060405020304" pitchFamily="18" charset="0"/>
              </a:defRPr>
            </a:lvl8pPr>
            <a:lvl9pPr eaLnBrk="0" fontAlgn="base" hangingPunct="0">
              <a:spcBef>
                <a:spcPct val="0"/>
              </a:spcBef>
              <a:spcAft>
                <a:spcPct val="0"/>
              </a:spcAft>
              <a:tabLst>
                <a:tab pos="450850" algn="l"/>
                <a:tab pos="900113" algn="l"/>
              </a:tabLst>
              <a:defRPr sz="2400">
                <a:solidFill>
                  <a:schemeClr val="tx1"/>
                </a:solidFill>
                <a:latin typeface="Times" panose="02020603060405020304" pitchFamily="18" charset="0"/>
              </a:defRPr>
            </a:lvl9pPr>
          </a:lstStyle>
          <a:p>
            <a:pPr>
              <a:spcBef>
                <a:spcPct val="50000"/>
              </a:spcBef>
            </a:pPr>
            <a:r>
              <a:rPr lang="en-GB" altLang="cs-CZ" sz="1600" b="1"/>
              <a:t>Potential of gravitation :</a:t>
            </a:r>
          </a:p>
        </p:txBody>
      </p:sp>
      <p:sp>
        <p:nvSpPr>
          <p:cNvPr id="423945" name="Text Box 9"/>
          <p:cNvSpPr txBox="1">
            <a:spLocks noChangeArrowheads="1"/>
          </p:cNvSpPr>
          <p:nvPr/>
        </p:nvSpPr>
        <p:spPr bwMode="auto">
          <a:xfrm>
            <a:off x="4140200" y="2060575"/>
            <a:ext cx="2089150" cy="336550"/>
          </a:xfrm>
          <a:prstGeom prst="rect">
            <a:avLst/>
          </a:prstGeom>
          <a:noFill/>
          <a:ln>
            <a:noFill/>
          </a:ln>
          <a:effectLst/>
          <a:extLst>
            <a:ext uri="{909E8E84-426E-40DD-AFC4-6F175D3DCCD1}">
              <a14:hiddenFill xmlns:a14="http://schemas.microsoft.com/office/drawing/2010/main">
                <a:gradFill rotWithShape="1">
                  <a:gsLst>
                    <a:gs pos="0">
                      <a:schemeClr val="accent1">
                        <a:alpha val="49001"/>
                      </a:schemeClr>
                    </a:gs>
                    <a:gs pos="100000">
                      <a:schemeClr val="accent1">
                        <a:gamma/>
                        <a:shade val="46275"/>
                        <a:invGamma/>
                      </a:schemeClr>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tabLst>
                <a:tab pos="450850" algn="l"/>
                <a:tab pos="900113" algn="l"/>
              </a:tabLst>
              <a:defRPr sz="2400">
                <a:solidFill>
                  <a:schemeClr val="tx1"/>
                </a:solidFill>
                <a:latin typeface="Times" panose="02020603060405020304" pitchFamily="18" charset="0"/>
              </a:defRPr>
            </a:lvl1pPr>
            <a:lvl2pPr>
              <a:tabLst>
                <a:tab pos="450850" algn="l"/>
                <a:tab pos="900113" algn="l"/>
              </a:tabLst>
              <a:defRPr sz="2400">
                <a:solidFill>
                  <a:schemeClr val="tx1"/>
                </a:solidFill>
                <a:latin typeface="Times" panose="02020603060405020304" pitchFamily="18" charset="0"/>
              </a:defRPr>
            </a:lvl2pPr>
            <a:lvl3pPr>
              <a:tabLst>
                <a:tab pos="450850" algn="l"/>
                <a:tab pos="900113" algn="l"/>
              </a:tabLst>
              <a:defRPr sz="2400">
                <a:solidFill>
                  <a:schemeClr val="tx1"/>
                </a:solidFill>
                <a:latin typeface="Times" panose="02020603060405020304" pitchFamily="18" charset="0"/>
              </a:defRPr>
            </a:lvl3pPr>
            <a:lvl4pPr>
              <a:tabLst>
                <a:tab pos="450850" algn="l"/>
                <a:tab pos="900113" algn="l"/>
              </a:tabLst>
              <a:defRPr sz="2400">
                <a:solidFill>
                  <a:schemeClr val="tx1"/>
                </a:solidFill>
                <a:latin typeface="Times" panose="02020603060405020304" pitchFamily="18" charset="0"/>
              </a:defRPr>
            </a:lvl4pPr>
            <a:lvl5pPr>
              <a:tabLst>
                <a:tab pos="450850" algn="l"/>
                <a:tab pos="900113" algn="l"/>
              </a:tabLst>
              <a:defRPr sz="2400">
                <a:solidFill>
                  <a:schemeClr val="tx1"/>
                </a:solidFill>
                <a:latin typeface="Times" panose="02020603060405020304" pitchFamily="18" charset="0"/>
              </a:defRPr>
            </a:lvl5pPr>
            <a:lvl6pPr eaLnBrk="0" fontAlgn="base" hangingPunct="0">
              <a:spcBef>
                <a:spcPct val="0"/>
              </a:spcBef>
              <a:spcAft>
                <a:spcPct val="0"/>
              </a:spcAft>
              <a:tabLst>
                <a:tab pos="450850" algn="l"/>
                <a:tab pos="900113" algn="l"/>
              </a:tabLst>
              <a:defRPr sz="2400">
                <a:solidFill>
                  <a:schemeClr val="tx1"/>
                </a:solidFill>
                <a:latin typeface="Times" panose="02020603060405020304" pitchFamily="18" charset="0"/>
              </a:defRPr>
            </a:lvl6pPr>
            <a:lvl7pPr eaLnBrk="0" fontAlgn="base" hangingPunct="0">
              <a:spcBef>
                <a:spcPct val="0"/>
              </a:spcBef>
              <a:spcAft>
                <a:spcPct val="0"/>
              </a:spcAft>
              <a:tabLst>
                <a:tab pos="450850" algn="l"/>
                <a:tab pos="900113" algn="l"/>
              </a:tabLst>
              <a:defRPr sz="2400">
                <a:solidFill>
                  <a:schemeClr val="tx1"/>
                </a:solidFill>
                <a:latin typeface="Times" panose="02020603060405020304" pitchFamily="18" charset="0"/>
              </a:defRPr>
            </a:lvl7pPr>
            <a:lvl8pPr eaLnBrk="0" fontAlgn="base" hangingPunct="0">
              <a:spcBef>
                <a:spcPct val="0"/>
              </a:spcBef>
              <a:spcAft>
                <a:spcPct val="0"/>
              </a:spcAft>
              <a:tabLst>
                <a:tab pos="450850" algn="l"/>
                <a:tab pos="900113" algn="l"/>
              </a:tabLst>
              <a:defRPr sz="2400">
                <a:solidFill>
                  <a:schemeClr val="tx1"/>
                </a:solidFill>
                <a:latin typeface="Times" panose="02020603060405020304" pitchFamily="18" charset="0"/>
              </a:defRPr>
            </a:lvl8pPr>
            <a:lvl9pPr eaLnBrk="0" fontAlgn="base" hangingPunct="0">
              <a:spcBef>
                <a:spcPct val="0"/>
              </a:spcBef>
              <a:spcAft>
                <a:spcPct val="0"/>
              </a:spcAft>
              <a:tabLst>
                <a:tab pos="450850" algn="l"/>
                <a:tab pos="900113" algn="l"/>
              </a:tabLst>
              <a:defRPr sz="2400">
                <a:solidFill>
                  <a:schemeClr val="tx1"/>
                </a:solidFill>
                <a:latin typeface="Times" panose="02020603060405020304" pitchFamily="18" charset="0"/>
              </a:defRPr>
            </a:lvl9pPr>
          </a:lstStyle>
          <a:p>
            <a:pPr>
              <a:spcBef>
                <a:spcPct val="50000"/>
              </a:spcBef>
            </a:pPr>
            <a:r>
              <a:rPr lang="en-GB" altLang="cs-CZ" sz="1600" b="1"/>
              <a:t>Stokes coefficients :</a:t>
            </a:r>
          </a:p>
        </p:txBody>
      </p:sp>
      <p:sp>
        <p:nvSpPr>
          <p:cNvPr id="2" name="Obdélník 1"/>
          <p:cNvSpPr/>
          <p:nvPr/>
        </p:nvSpPr>
        <p:spPr>
          <a:xfrm>
            <a:off x="8063346" y="145761"/>
            <a:ext cx="920317" cy="369332"/>
          </a:xfrm>
          <a:prstGeom prst="rect">
            <a:avLst/>
          </a:prstGeom>
        </p:spPr>
        <p:txBody>
          <a:bodyPr wrap="none">
            <a:spAutoFit/>
          </a:bodyPr>
          <a:lstStyle/>
          <a:p>
            <a:r>
              <a:rPr lang="en-US" dirty="0">
                <a:latin typeface="Times New Roman" panose="02020603050405020304" pitchFamily="18" charset="0"/>
                <a:cs typeface="Times New Roman" panose="02020603050405020304" pitchFamily="18" charset="0"/>
              </a:rPr>
              <a:t>Tutorial</a:t>
            </a:r>
            <a:endParaRPr lang="cs-CZ" dirty="0"/>
          </a:p>
        </p:txBody>
      </p:sp>
      <p:sp>
        <p:nvSpPr>
          <p:cNvPr id="4" name="Vývojový diagram: paměť se sekvenčním přístupem 3">
            <a:extLst>
              <a:ext uri="{FF2B5EF4-FFF2-40B4-BE49-F238E27FC236}">
                <a16:creationId xmlns:a16="http://schemas.microsoft.com/office/drawing/2014/main" id="{13E6690E-9132-C8C6-27DF-67ED97D07B9A}"/>
              </a:ext>
            </a:extLst>
          </p:cNvPr>
          <p:cNvSpPr/>
          <p:nvPr/>
        </p:nvSpPr>
        <p:spPr>
          <a:xfrm flipV="1">
            <a:off x="832945" y="979364"/>
            <a:ext cx="820801" cy="864095"/>
          </a:xfrm>
          <a:prstGeom prst="flowChartMagneticTap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Vývojový diagram: paměť se sekvenčním přístupem 6">
            <a:extLst>
              <a:ext uri="{FF2B5EF4-FFF2-40B4-BE49-F238E27FC236}">
                <a16:creationId xmlns:a16="http://schemas.microsoft.com/office/drawing/2014/main" id="{B139C731-01D3-E7E0-7021-6CDE8B799F76}"/>
              </a:ext>
            </a:extLst>
          </p:cNvPr>
          <p:cNvSpPr/>
          <p:nvPr/>
        </p:nvSpPr>
        <p:spPr>
          <a:xfrm flipV="1">
            <a:off x="2106570" y="931861"/>
            <a:ext cx="820802" cy="913107"/>
          </a:xfrm>
          <a:prstGeom prst="flowChartMagneticTap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Vývojový diagram: paměť se sekvenčním přístupem 7">
            <a:extLst>
              <a:ext uri="{FF2B5EF4-FFF2-40B4-BE49-F238E27FC236}">
                <a16:creationId xmlns:a16="http://schemas.microsoft.com/office/drawing/2014/main" id="{2EC1060E-1E59-8BD2-4E1E-4C36E0BE9EE3}"/>
              </a:ext>
            </a:extLst>
          </p:cNvPr>
          <p:cNvSpPr/>
          <p:nvPr/>
        </p:nvSpPr>
        <p:spPr>
          <a:xfrm flipV="1">
            <a:off x="827625" y="1628527"/>
            <a:ext cx="820801" cy="864095"/>
          </a:xfrm>
          <a:prstGeom prst="flowChartMagneticTap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348693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423944"/>
                                        </p:tgtEl>
                                        <p:attrNameLst>
                                          <p:attrName>style.visibility</p:attrName>
                                        </p:attrNameLst>
                                      </p:cBhvr>
                                      <p:to>
                                        <p:strVal val="visible"/>
                                      </p:to>
                                    </p:set>
                                  </p:childTnLst>
                                </p:cTn>
                              </p:par>
                            </p:childTnLst>
                          </p:cTn>
                        </p:par>
                        <p:par>
                          <p:cTn id="7" fill="hold" nodeType="afterGroup">
                            <p:stCondLst>
                              <p:cond delay="0"/>
                            </p:stCondLst>
                            <p:childTnLst>
                              <p:par>
                                <p:cTn id="8" presetID="10" presetClass="entr" presetSubtype="0" fill="hold" nodeType="afterEffect">
                                  <p:stCondLst>
                                    <p:cond delay="2000"/>
                                  </p:stCondLst>
                                  <p:childTnLst>
                                    <p:set>
                                      <p:cBhvr>
                                        <p:cTn id="9" dur="1" fill="hold">
                                          <p:stCondLst>
                                            <p:cond delay="0"/>
                                          </p:stCondLst>
                                        </p:cTn>
                                        <p:tgtEl>
                                          <p:spTgt spid="423941"/>
                                        </p:tgtEl>
                                        <p:attrNameLst>
                                          <p:attrName>style.visibility</p:attrName>
                                        </p:attrNameLst>
                                      </p:cBhvr>
                                      <p:to>
                                        <p:strVal val="visible"/>
                                      </p:to>
                                    </p:set>
                                    <p:animEffect transition="in" filter="fade">
                                      <p:cBhvr>
                                        <p:cTn id="10" dur="2000"/>
                                        <p:tgtEl>
                                          <p:spTgt spid="423941"/>
                                        </p:tgtEl>
                                      </p:cBhvr>
                                    </p:animEffect>
                                  </p:childTnLst>
                                </p:cTn>
                              </p:par>
                              <p:par>
                                <p:cTn id="11" presetID="10" presetClass="entr" presetSubtype="0" fill="hold" grpId="0" nodeType="withEffect">
                                  <p:stCondLst>
                                    <p:cond delay="2000"/>
                                  </p:stCondLst>
                                  <p:childTnLst>
                                    <p:set>
                                      <p:cBhvr>
                                        <p:cTn id="12" dur="1" fill="hold">
                                          <p:stCondLst>
                                            <p:cond delay="0"/>
                                          </p:stCondLst>
                                        </p:cTn>
                                        <p:tgtEl>
                                          <p:spTgt spid="423945"/>
                                        </p:tgtEl>
                                        <p:attrNameLst>
                                          <p:attrName>style.visibility</p:attrName>
                                        </p:attrNameLst>
                                      </p:cBhvr>
                                      <p:to>
                                        <p:strVal val="visible"/>
                                      </p:to>
                                    </p:set>
                                    <p:animEffect transition="in" filter="fade">
                                      <p:cBhvr>
                                        <p:cTn id="13" dur="2000"/>
                                        <p:tgtEl>
                                          <p:spTgt spid="423945"/>
                                        </p:tgtEl>
                                      </p:cBhvr>
                                    </p:animEffect>
                                  </p:childTnLst>
                                </p:cTn>
                              </p:par>
                            </p:childTnLst>
                          </p:cTn>
                        </p:par>
                        <p:par>
                          <p:cTn id="14" fill="hold" nodeType="afterGroup">
                            <p:stCondLst>
                              <p:cond delay="4000"/>
                            </p:stCondLst>
                            <p:childTnLst>
                              <p:par>
                                <p:cTn id="15" presetID="10" presetClass="entr" presetSubtype="0" fill="hold" nodeType="afterEffect">
                                  <p:stCondLst>
                                    <p:cond delay="1000"/>
                                  </p:stCondLst>
                                  <p:childTnLst>
                                    <p:set>
                                      <p:cBhvr>
                                        <p:cTn id="16" dur="1" fill="hold">
                                          <p:stCondLst>
                                            <p:cond delay="0"/>
                                          </p:stCondLst>
                                        </p:cTn>
                                        <p:tgtEl>
                                          <p:spTgt spid="423938"/>
                                        </p:tgtEl>
                                        <p:attrNameLst>
                                          <p:attrName>style.visibility</p:attrName>
                                        </p:attrNameLst>
                                      </p:cBhvr>
                                      <p:to>
                                        <p:strVal val="visible"/>
                                      </p:to>
                                    </p:set>
                                    <p:animEffect transition="in" filter="fade">
                                      <p:cBhvr>
                                        <p:cTn id="17" dur="2000"/>
                                        <p:tgtEl>
                                          <p:spTgt spid="423938"/>
                                        </p:tgtEl>
                                      </p:cBhvr>
                                    </p:animEffect>
                                  </p:childTnLst>
                                </p:cTn>
                              </p:par>
                              <p:par>
                                <p:cTn id="18" presetID="10" presetClass="entr" presetSubtype="0" fill="hold" grpId="0" nodeType="withEffect">
                                  <p:stCondLst>
                                    <p:cond delay="1000"/>
                                  </p:stCondLst>
                                  <p:childTnLst>
                                    <p:set>
                                      <p:cBhvr>
                                        <p:cTn id="19" dur="1" fill="hold">
                                          <p:stCondLst>
                                            <p:cond delay="0"/>
                                          </p:stCondLst>
                                        </p:cTn>
                                        <p:tgtEl>
                                          <p:spTgt spid="423939"/>
                                        </p:tgtEl>
                                        <p:attrNameLst>
                                          <p:attrName>style.visibility</p:attrName>
                                        </p:attrNameLst>
                                      </p:cBhvr>
                                      <p:to>
                                        <p:strVal val="visible"/>
                                      </p:to>
                                    </p:set>
                                    <p:animEffect transition="in" filter="fade">
                                      <p:cBhvr>
                                        <p:cTn id="20" dur="2000"/>
                                        <p:tgtEl>
                                          <p:spTgt spid="4239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3939" grpId="0" animBg="1"/>
      <p:bldP spid="423944" grpId="0"/>
      <p:bldP spid="423945"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a:extLst>
              <a:ext uri="{FF2B5EF4-FFF2-40B4-BE49-F238E27FC236}">
                <a16:creationId xmlns:a16="http://schemas.microsoft.com/office/drawing/2014/main" id="{A197D95F-0BFB-CDFB-8E39-15DFA6B3E33F}"/>
              </a:ext>
            </a:extLst>
          </p:cNvPr>
          <p:cNvSpPr txBox="1"/>
          <p:nvPr/>
        </p:nvSpPr>
        <p:spPr>
          <a:xfrm>
            <a:off x="5076056" y="1628800"/>
            <a:ext cx="3960440" cy="4770537"/>
          </a:xfrm>
          <a:prstGeom prst="rect">
            <a:avLst/>
          </a:prstGeom>
          <a:noFill/>
        </p:spPr>
        <p:txBody>
          <a:bodyPr wrap="square">
            <a:spAutoFit/>
          </a:bodyPr>
          <a:lstStyle/>
          <a:p>
            <a:r>
              <a:rPr lang="en-US" sz="800" b="1" i="0" u="none" strike="noStrike" baseline="0" dirty="0">
                <a:solidFill>
                  <a:srgbClr val="000000"/>
                </a:solidFill>
                <a:latin typeface="Charis SIL"/>
              </a:rPr>
              <a:t> </a:t>
            </a:r>
            <a:r>
              <a:rPr lang="en-US" sz="1600" b="0" i="0" u="none" strike="noStrike" baseline="0" dirty="0">
                <a:solidFill>
                  <a:srgbClr val="000000"/>
                </a:solidFill>
                <a:latin typeface="Times New Roman" panose="02020603050405020304" pitchFamily="18" charset="0"/>
                <a:cs typeface="Times New Roman" panose="02020603050405020304" pitchFamily="18" charset="0"/>
              </a:rPr>
              <a:t>Basic introductory information about the general shape of the planets – their long-wavelength features, as described by the lowest degree and order harmonic (geo)potential coefficients (Stokes parameters), fully normalized, including a comparison of magnitudes </a:t>
            </a:r>
            <a:r>
              <a:rPr lang="en-US" sz="1600" b="0" i="1" u="none" strike="noStrike" baseline="0" dirty="0">
                <a:solidFill>
                  <a:srgbClr val="000000"/>
                </a:solidFill>
                <a:latin typeface="Times New Roman" panose="02020603050405020304" pitchFamily="18" charset="0"/>
                <a:cs typeface="Times New Roman" panose="02020603050405020304" pitchFamily="18" charset="0"/>
              </a:rPr>
              <a:t>J22 </a:t>
            </a:r>
            <a:r>
              <a:rPr lang="en-US" sz="1600" b="0" i="0" u="none" strike="noStrike" baseline="0" dirty="0">
                <a:solidFill>
                  <a:srgbClr val="000000"/>
                </a:solidFill>
                <a:latin typeface="Times New Roman" panose="02020603050405020304" pitchFamily="18" charset="0"/>
                <a:cs typeface="Times New Roman" panose="02020603050405020304" pitchFamily="18" charset="0"/>
              </a:rPr>
              <a:t>and phases (planetographic longitudes) </a:t>
            </a:r>
            <a:r>
              <a:rPr lang="en-US" sz="1600" b="0" i="1" u="none" strike="noStrike" baseline="0" dirty="0">
                <a:solidFill>
                  <a:srgbClr val="000000"/>
                </a:solidFill>
                <a:latin typeface="Times New Roman" panose="02020603050405020304" pitchFamily="18" charset="0"/>
                <a:cs typeface="Times New Roman" panose="02020603050405020304" pitchFamily="18" charset="0"/>
              </a:rPr>
              <a:t>λ22 </a:t>
            </a:r>
            <a:r>
              <a:rPr lang="en-US" sz="1600" b="0" i="0" u="none" strike="noStrike" baseline="0" dirty="0">
                <a:solidFill>
                  <a:srgbClr val="000000"/>
                </a:solidFill>
                <a:latin typeface="Times New Roman" panose="02020603050405020304" pitchFamily="18" charset="0"/>
                <a:cs typeface="Times New Roman" panose="02020603050405020304" pitchFamily="18" charset="0"/>
              </a:rPr>
              <a:t>[</a:t>
            </a:r>
            <a:r>
              <a:rPr lang="en-US" sz="1600" b="0" i="1" u="none" strike="noStrike" baseline="0" dirty="0">
                <a:solidFill>
                  <a:srgbClr val="000000"/>
                </a:solidFill>
                <a:latin typeface="Times New Roman" panose="02020603050405020304" pitchFamily="18" charset="0"/>
                <a:cs typeface="Times New Roman" panose="02020603050405020304" pitchFamily="18" charset="0"/>
              </a:rPr>
              <a:t>deg</a:t>
            </a:r>
            <a:r>
              <a:rPr lang="en-US" sz="1600" b="0" i="0" u="none" strike="noStrike" baseline="0" dirty="0">
                <a:solidFill>
                  <a:srgbClr val="000000"/>
                </a:solidFill>
                <a:latin typeface="Times New Roman" panose="02020603050405020304" pitchFamily="18" charset="0"/>
                <a:cs typeface="Times New Roman" panose="02020603050405020304" pitchFamily="18" charset="0"/>
              </a:rPr>
              <a:t>] for Mars and the Earth. The values of λ22 correspond to four special points on the equator, the equilibrium stable points (direction </a:t>
            </a:r>
            <a:r>
              <a:rPr lang="en-US" sz="1600" b="0" i="1" u="none" strike="noStrike" baseline="0" dirty="0">
                <a:solidFill>
                  <a:srgbClr val="000000"/>
                </a:solidFill>
                <a:latin typeface="Times New Roman" panose="02020603050405020304" pitchFamily="18" charset="0"/>
                <a:cs typeface="Times New Roman" panose="02020603050405020304" pitchFamily="18" charset="0"/>
              </a:rPr>
              <a:t>λ</a:t>
            </a:r>
            <a:r>
              <a:rPr lang="en-US" sz="1600" b="0" i="0" u="none" strike="noStrike" baseline="0" dirty="0">
                <a:solidFill>
                  <a:srgbClr val="000000"/>
                </a:solidFill>
                <a:latin typeface="Times New Roman" panose="02020603050405020304" pitchFamily="18" charset="0"/>
                <a:cs typeface="Times New Roman" panose="02020603050405020304" pitchFamily="18" charset="0"/>
              </a:rPr>
              <a:t>22</a:t>
            </a:r>
            <a:r>
              <a:rPr lang="en-US" sz="1200" b="0" i="0" u="none" strike="noStrike" baseline="0" dirty="0">
                <a:solidFill>
                  <a:srgbClr val="000000"/>
                </a:solidFill>
                <a:latin typeface="Times New Roman" panose="02020603050405020304" pitchFamily="18" charset="0"/>
                <a:cs typeface="Times New Roman" panose="02020603050405020304" pitchFamily="18" charset="0"/>
              </a:rPr>
              <a:t>stable</a:t>
            </a:r>
            <a:r>
              <a:rPr lang="en-US" sz="1600" b="0" i="0" u="none" strike="noStrike" baseline="0" dirty="0">
                <a:solidFill>
                  <a:srgbClr val="000000"/>
                </a:solidFill>
                <a:latin typeface="Times New Roman" panose="02020603050405020304" pitchFamily="18" charset="0"/>
                <a:cs typeface="Times New Roman" panose="02020603050405020304" pitchFamily="18" charset="0"/>
              </a:rPr>
              <a:t> of the short axis of the equatorial ellipse) and the unstable points (direction </a:t>
            </a:r>
            <a:r>
              <a:rPr lang="en-US" sz="1600" b="0" i="1" u="none" strike="noStrike" baseline="0" dirty="0">
                <a:solidFill>
                  <a:srgbClr val="000000"/>
                </a:solidFill>
                <a:latin typeface="Times New Roman" panose="02020603050405020304" pitchFamily="18" charset="0"/>
                <a:cs typeface="Times New Roman" panose="02020603050405020304" pitchFamily="18" charset="0"/>
              </a:rPr>
              <a:t>λ</a:t>
            </a:r>
            <a:r>
              <a:rPr lang="en-US" sz="1600" b="0" i="0" u="none" strike="noStrike" baseline="0" dirty="0">
                <a:solidFill>
                  <a:srgbClr val="000000"/>
                </a:solidFill>
                <a:latin typeface="Times New Roman" panose="02020603050405020304" pitchFamily="18" charset="0"/>
                <a:cs typeface="Times New Roman" panose="02020603050405020304" pitchFamily="18" charset="0"/>
              </a:rPr>
              <a:t>22</a:t>
            </a:r>
            <a:r>
              <a:rPr lang="en-US" sz="1200" b="0" i="0" u="none" strike="noStrike" baseline="0" dirty="0">
                <a:solidFill>
                  <a:srgbClr val="000000"/>
                </a:solidFill>
                <a:latin typeface="Times New Roman" panose="02020603050405020304" pitchFamily="18" charset="0"/>
                <a:cs typeface="Times New Roman" panose="02020603050405020304" pitchFamily="18" charset="0"/>
              </a:rPr>
              <a:t>unstab</a:t>
            </a:r>
            <a:r>
              <a:rPr lang="en-US" sz="1600" b="0" i="0" u="none" strike="noStrike" baseline="0" dirty="0">
                <a:solidFill>
                  <a:srgbClr val="000000"/>
                </a:solidFill>
                <a:latin typeface="Times New Roman" panose="02020603050405020304" pitchFamily="18" charset="0"/>
                <a:cs typeface="Times New Roman" panose="02020603050405020304" pitchFamily="18" charset="0"/>
              </a:rPr>
              <a:t> of the long axis of the equatorial ellipse). This is well-known and important knowledge for the geostationary telecommunication satellites. It is interesting that the ratio |S22/ C22| is nearly the same for both bodies. </a:t>
            </a:r>
            <a:endParaRPr lang="cs-CZ" sz="1600" dirty="0">
              <a:latin typeface="Times New Roman" panose="02020603050405020304" pitchFamily="18" charset="0"/>
              <a:cs typeface="Times New Roman" panose="02020603050405020304" pitchFamily="18" charset="0"/>
            </a:endParaRPr>
          </a:p>
        </p:txBody>
      </p:sp>
      <p:sp>
        <p:nvSpPr>
          <p:cNvPr id="6" name="Rectangle 2">
            <a:extLst>
              <a:ext uri="{FF2B5EF4-FFF2-40B4-BE49-F238E27FC236}">
                <a16:creationId xmlns:a16="http://schemas.microsoft.com/office/drawing/2014/main" id="{864F9302-537E-208C-9F20-90585B044086}"/>
              </a:ext>
            </a:extLst>
          </p:cNvPr>
          <p:cNvSpPr>
            <a:spLocks noChangeArrowheads="1"/>
          </p:cNvSpPr>
          <p:nvPr/>
        </p:nvSpPr>
        <p:spPr bwMode="auto">
          <a:xfrm>
            <a:off x="-26617" y="312984"/>
            <a:ext cx="10415757" cy="4860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0" numCol="1" anchor="ctr" anchorCtr="0" compatLnSpc="1">
            <a:prstTxWarp prst="textNoShape">
              <a:avLst/>
            </a:prstTxWarp>
            <a:spAutoFit/>
          </a:bodyPr>
          <a:lstStyle/>
          <a:p>
            <a:endParaRPr lang="cs-CZ"/>
          </a:p>
        </p:txBody>
      </p:sp>
      <p:sp>
        <p:nvSpPr>
          <p:cNvPr id="7" name="Textové pole 2">
            <a:extLst>
              <a:ext uri="{FF2B5EF4-FFF2-40B4-BE49-F238E27FC236}">
                <a16:creationId xmlns:a16="http://schemas.microsoft.com/office/drawing/2014/main" id="{1CFB9D29-1F18-6BAA-B92D-1FF61A9FE8C8}"/>
              </a:ext>
            </a:extLst>
          </p:cNvPr>
          <p:cNvSpPr txBox="1">
            <a:spLocks noChangeArrowheads="1"/>
          </p:cNvSpPr>
          <p:nvPr/>
        </p:nvSpPr>
        <p:spPr bwMode="auto">
          <a:xfrm>
            <a:off x="251520" y="464568"/>
            <a:ext cx="4392488" cy="2964431"/>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20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Mars</a:t>
            </a:r>
            <a:r>
              <a:rPr kumimoji="0" lang="en-US" altLang="cs-CZ" sz="20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r>
              <a:rPr kumimoji="0" lang="en-US" altLang="cs-CZ" sz="20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gravity model JGMRO_120 F</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cs-CZ"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GM (C</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00</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 0.4282837 × 10</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14</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kumimoji="0" lang="en-US" altLang="cs-CZ"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20</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 -0.88 10</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b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30</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 -0.12 10</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-4</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b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50</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 -0.17 10</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-5</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kumimoji="0" lang="en-US" altLang="cs-CZ"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22</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 -0.85 10</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-4</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22 </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0.49 10</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-4</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kumimoji="0" lang="en-US" altLang="cs-CZ" sz="20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cs-CZ" sz="20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J</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22</a:t>
            </a:r>
            <a:r>
              <a:rPr kumimoji="0" lang="en-US" altLang="cs-CZ" sz="20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 0.98 10</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-4</a:t>
            </a:r>
            <a:r>
              <a:rPr kumimoji="0" lang="en-US" altLang="cs-CZ" sz="20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cs-CZ" sz="20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kumimoji="0" lang="el-GR" altLang="cs-CZ" sz="20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λ</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22</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stable </a:t>
            </a:r>
            <a:r>
              <a:rPr kumimoji="0" lang="en-US" altLang="cs-CZ" sz="20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165. 3</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a:t>
            </a:r>
            <a:r>
              <a:rPr kumimoji="0" lang="en-US" altLang="cs-CZ" sz="20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     </a:t>
            </a:r>
            <a:r>
              <a:rPr kumimoji="0" lang="el-GR" altLang="cs-CZ" sz="20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λ</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22</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unstab</a:t>
            </a:r>
            <a:r>
              <a:rPr kumimoji="0" lang="en-US" altLang="cs-CZ" sz="20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  75. 2</a:t>
            </a:r>
            <a:r>
              <a:rPr kumimoji="0" lang="en-GB" altLang="cs-CZ" sz="20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a:t>
            </a:r>
            <a:r>
              <a:rPr kumimoji="0" lang="en-US" altLang="cs-CZ" sz="20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a:t>
            </a:r>
            <a:r>
              <a:rPr kumimoji="0" lang="en-US" altLang="cs-CZ"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cs-CZ"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cs-CZ" sz="20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Earth</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kumimoji="0" lang="en-US" altLang="cs-CZ" sz="20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gravity model EIGEN 6C4</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kumimoji="0" lang="en-US" altLang="cs-CZ"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GM (C</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00</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 3.986004419 × 10</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14 </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kumimoji="0" lang="en-US" altLang="cs-CZ"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20</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 -0.48 10</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 </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b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30</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 +0.01 10</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-4</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b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50</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 +0.69 10</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-7.</a:t>
            </a:r>
            <a:endParaRPr kumimoji="0" lang="en-US" altLang="cs-CZ"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22</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 2.44 10</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-6</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22</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 -1.40 10</a:t>
            </a:r>
            <a:r>
              <a:rPr kumimoji="0" lang="en-US" altLang="cs-CZ" sz="20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-6</a:t>
            </a:r>
            <a:r>
              <a:rPr kumimoji="0" lang="en-US" altLang="cs-CZ"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kumimoji="0" lang="de-DE" altLang="cs-CZ" sz="20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altLang="cs-CZ" sz="20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J</a:t>
            </a:r>
            <a:r>
              <a:rPr kumimoji="0" lang="de-DE" altLang="cs-CZ" sz="20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22</a:t>
            </a:r>
            <a:r>
              <a:rPr kumimoji="0" lang="de-DE" altLang="cs-CZ" sz="20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 2.81 10</a:t>
            </a:r>
            <a:r>
              <a:rPr kumimoji="0" lang="de-DE" altLang="cs-CZ" sz="20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-6</a:t>
            </a:r>
            <a:r>
              <a:rPr kumimoji="0" lang="de-DE" altLang="cs-CZ" sz="20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 0.03 10</a:t>
            </a:r>
            <a:r>
              <a:rPr kumimoji="0" lang="de-DE" altLang="cs-CZ" sz="20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-4</a:t>
            </a:r>
            <a:r>
              <a:rPr kumimoji="0" lang="de-DE" altLang="cs-CZ" sz="20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l-GR" altLang="cs-CZ" sz="20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λ</a:t>
            </a:r>
            <a:r>
              <a:rPr kumimoji="0" lang="de-DE" altLang="cs-CZ" sz="20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22</a:t>
            </a:r>
            <a:r>
              <a:rPr kumimoji="0" lang="de-DE" altLang="cs-CZ" sz="20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stable </a:t>
            </a:r>
            <a:r>
              <a:rPr kumimoji="0" lang="de-DE" altLang="cs-CZ" sz="20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75.2</a:t>
            </a:r>
            <a:r>
              <a:rPr kumimoji="0" lang="de-DE" altLang="cs-CZ" sz="20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a:t>
            </a:r>
            <a:r>
              <a:rPr kumimoji="0" lang="de-DE" altLang="cs-CZ" sz="20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     </a:t>
            </a:r>
            <a:r>
              <a:rPr kumimoji="0" lang="el-GR" altLang="cs-CZ" sz="20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λ</a:t>
            </a:r>
            <a:r>
              <a:rPr kumimoji="0" lang="de-DE" altLang="cs-CZ" sz="20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22</a:t>
            </a:r>
            <a:r>
              <a:rPr kumimoji="0" lang="de-DE" altLang="cs-CZ" sz="20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unstab</a:t>
            </a:r>
            <a:r>
              <a:rPr kumimoji="0" lang="de-DE" altLang="cs-CZ" sz="20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 165. </a:t>
            </a:r>
            <a:r>
              <a:rPr kumimoji="0" lang="en-US" altLang="cs-CZ" sz="20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3</a:t>
            </a:r>
            <a:r>
              <a:rPr kumimoji="0" lang="en-GB" altLang="cs-CZ" sz="20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a:t>
            </a:r>
            <a:r>
              <a:rPr kumimoji="0" lang="en-US" altLang="cs-CZ" sz="20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a:t>
            </a:r>
            <a:r>
              <a:rPr kumimoji="0" lang="en-US" altLang="cs-CZ"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cs-CZ" sz="1800" b="0" i="0" u="none" strike="noStrike" cap="none" normalizeH="0" baseline="0" dirty="0">
              <a:ln>
                <a:noFill/>
              </a:ln>
              <a:solidFill>
                <a:schemeClr val="tx1"/>
              </a:solidFill>
              <a:effectLst/>
              <a:latin typeface="Arial" panose="020B0604020202020204" pitchFamily="34" charset="0"/>
            </a:endParaRPr>
          </a:p>
        </p:txBody>
      </p:sp>
      <p:sp>
        <p:nvSpPr>
          <p:cNvPr id="8" name="Rectangle 4">
            <a:extLst>
              <a:ext uri="{FF2B5EF4-FFF2-40B4-BE49-F238E27FC236}">
                <a16:creationId xmlns:a16="http://schemas.microsoft.com/office/drawing/2014/main" id="{5835EA11-F131-AFB0-D318-3332FFA6BF1F}"/>
              </a:ext>
            </a:extLst>
          </p:cNvPr>
          <p:cNvSpPr>
            <a:spLocks noChangeArrowheads="1"/>
          </p:cNvSpPr>
          <p:nvPr/>
        </p:nvSpPr>
        <p:spPr bwMode="auto">
          <a:xfrm flipV="1">
            <a:off x="-1" y="341559"/>
            <a:ext cx="10415757"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s-CZ" sz="1200" b="0" i="0" u="none" strike="noStrike" cap="none" normalizeH="0" baseline="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kumimoji="0" lang="en-GB" altLang="cs-CZ" sz="1200" b="0" i="0" u="none" strike="noStrike" cap="none" normalizeH="0" baseline="0">
                <a:ln>
                  <a:noFill/>
                </a:ln>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kumimoji="0" lang="en-GB" altLang="cs-CZ" sz="1800" b="0" i="0" u="none" strike="noStrike" cap="none" normalizeH="0" baseline="0">
              <a:ln>
                <a:noFill/>
              </a:ln>
              <a:solidFill>
                <a:schemeClr val="tx1"/>
              </a:solidFill>
              <a:effectLst/>
              <a:latin typeface="Arial" panose="020B0604020202020204" pitchFamily="34" charset="0"/>
            </a:endParaRPr>
          </a:p>
        </p:txBody>
      </p:sp>
      <p:sp>
        <p:nvSpPr>
          <p:cNvPr id="2" name="TextovéPole 1">
            <a:extLst>
              <a:ext uri="{FF2B5EF4-FFF2-40B4-BE49-F238E27FC236}">
                <a16:creationId xmlns:a16="http://schemas.microsoft.com/office/drawing/2014/main" id="{B103A80B-7826-110C-5C30-FD43747D7E6D}"/>
              </a:ext>
            </a:extLst>
          </p:cNvPr>
          <p:cNvSpPr txBox="1"/>
          <p:nvPr/>
        </p:nvSpPr>
        <p:spPr>
          <a:xfrm>
            <a:off x="5796136" y="729789"/>
            <a:ext cx="1729961" cy="369332"/>
          </a:xfrm>
          <a:prstGeom prst="rect">
            <a:avLst/>
          </a:prstGeom>
          <a:noFill/>
        </p:spPr>
        <p:txBody>
          <a:bodyPr wrap="none" rtlCol="0">
            <a:spAutoFit/>
          </a:bodyPr>
          <a:lstStyle/>
          <a:p>
            <a:r>
              <a:rPr lang="cs-CZ" dirty="0">
                <a:latin typeface="Times New Roman" panose="02020603050405020304" pitchFamily="18" charset="0"/>
                <a:cs typeface="Times New Roman" panose="02020603050405020304" pitchFamily="18" charset="0"/>
              </a:rPr>
              <a:t>zuřivě rozeklaný</a:t>
            </a:r>
          </a:p>
        </p:txBody>
      </p:sp>
    </p:spTree>
    <p:extLst>
      <p:ext uri="{BB962C8B-B14F-4D97-AF65-F5344CB8AC3E}">
        <p14:creationId xmlns:p14="http://schemas.microsoft.com/office/powerpoint/2010/main" val="273426292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0" descr="A picture containing background pattern&#10;&#10;Description automatically generated">
            <a:extLst>
              <a:ext uri="{FF2B5EF4-FFF2-40B4-BE49-F238E27FC236}">
                <a16:creationId xmlns:a16="http://schemas.microsoft.com/office/drawing/2014/main" id="{AF01D596-591D-32CC-2251-A4ACDFE33AE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5788" y="404664"/>
            <a:ext cx="7712423" cy="3187675"/>
          </a:xfrm>
          <a:prstGeom prst="rect">
            <a:avLst/>
          </a:prstGeom>
        </p:spPr>
      </p:pic>
      <p:sp>
        <p:nvSpPr>
          <p:cNvPr id="7" name="Rectangle 2">
            <a:extLst>
              <a:ext uri="{FF2B5EF4-FFF2-40B4-BE49-F238E27FC236}">
                <a16:creationId xmlns:a16="http://schemas.microsoft.com/office/drawing/2014/main" id="{975AECD8-C697-166F-0092-21A67A1F89A6}"/>
              </a:ext>
            </a:extLst>
          </p:cNvPr>
          <p:cNvSpPr>
            <a:spLocks noChangeArrowheads="1"/>
          </p:cNvSpPr>
          <p:nvPr/>
        </p:nvSpPr>
        <p:spPr bwMode="auto">
          <a:xfrm>
            <a:off x="251520" y="4150424"/>
            <a:ext cx="8215711" cy="22159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0"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Stručný průvodce po Marsu.</a:t>
            </a:r>
            <a:endParaRPr kumimoji="0" lang="en-US"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Impaktní pánev Hellas (H), pánev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Isidis</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oblast u kráteru se slovanským názvem Jezero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Crater</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Syrtis</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Major/</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Isidis</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I,</a:t>
            </a:r>
            <a:endParaRPr kumimoji="0" lang="en-US"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Utopia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Planitia</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 a část Utopia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basin</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(U).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Hustak</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(HU)</a:t>
            </a:r>
            <a:r>
              <a:rPr kumimoji="0" lang="en-US"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altLang="cs-CZ" sz="1100" dirty="0">
                <a:latin typeface="Times New Roman" panose="02020603050405020304" pitchFamily="18" charset="0"/>
                <a:ea typeface="Times New Roman" panose="02020603050405020304" pitchFamily="18" charset="0"/>
                <a:cs typeface="Times New Roman" panose="02020603050405020304" pitchFamily="18" charset="0"/>
              </a:rPr>
              <a:t> </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Sopka Elysium (E);</a:t>
            </a:r>
            <a:endParaRPr kumimoji="0" lang="en-US"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kumimoji="0" lang="en-US"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opky</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oblasti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Tharsis</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(T), </a:t>
            </a:r>
            <a:endParaRPr kumimoji="0" lang="en-US"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t.j.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Olympus</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Mons</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(OM),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Ascraeus</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Mons</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(ASM),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Pavonis</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Arsia</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Mons</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(PM a ARM). Alba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Mons</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(Patera) a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Syria</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Mons</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(AP a SM), </a:t>
            </a:r>
            <a:endParaRPr kumimoji="0" lang="en-US"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Tempe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Terra</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(TT); kaňony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Valles</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Marineris</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(VM),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Thaumasia</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Highlands</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(TH), starobylá kráterová struktura (AI),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Argyre</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Planitia</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(AG).  </a:t>
            </a:r>
            <a:endParaRPr kumimoji="0" lang="en-US"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Na pozadí jsou vyneseny tíhové poruchy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gravity</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disturbances</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kumimoji="0" lang="cs-CZ" altLang="cs-CZ" sz="11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g</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mGal</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spočtené z modelu gravitačního pole Marsu </a:t>
            </a:r>
            <a:endParaRPr kumimoji="0" lang="en-US"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NASA JGMRO_120 F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Konopliv</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et al., 2020)</a:t>
            </a:r>
            <a:r>
              <a:rPr kumimoji="0" lang="cs-CZ" altLang="cs-CZ" sz="11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14</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do stupně a řádu 80 v rozvoji ve sférické harmonické funkce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ground</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kumimoji="0" lang="cs-CZ"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resolution</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cca 130 km). </a:t>
            </a:r>
            <a:endParaRPr kumimoji="0" lang="en-US"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Přidány jsou vrstevnice výšek nad referenčním tělesem v metrech (</a:t>
            </a:r>
            <a:r>
              <a:rPr kumimoji="0" lang="cs-CZ" altLang="cs-CZ"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rotační </a:t>
            </a:r>
            <a:r>
              <a:rPr kumimoji="0" lang="cs-CZ" altLang="cs-CZ" sz="12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ellipsoid</a:t>
            </a:r>
            <a:r>
              <a:rPr kumimoji="0" lang="cs-CZ" altLang="cs-CZ"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s hlavní poloosou </a:t>
            </a:r>
            <a:r>
              <a:rPr kumimoji="0" lang="cs-CZ" altLang="cs-CZ" sz="12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 </a:t>
            </a:r>
            <a:r>
              <a:rPr kumimoji="0" lang="cs-CZ" altLang="cs-CZ"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3396.19 km a </a:t>
            </a:r>
            <a:endParaRPr kumimoji="0" lang="en-US" altLang="cs-CZ"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pólovým zploštění 1/169.8</a:t>
            </a:r>
            <a:r>
              <a:rPr kumimoji="0" lang="cs-CZ"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odvozené z laserového altimetru MOLA na umělé družici Marsu MGS.</a:t>
            </a:r>
            <a:r>
              <a:rPr kumimoji="0" lang="cs-CZ" altLang="cs-CZ" sz="11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15</a:t>
            </a:r>
            <a:r>
              <a:rPr kumimoji="0" lang="cs-CZ" altLang="cs-CZ" sz="600" b="0" i="0" u="none" strike="noStrike" cap="none" normalizeH="0" baseline="0" dirty="0">
                <a:ln>
                  <a:noFill/>
                </a:ln>
                <a:solidFill>
                  <a:schemeClr val="tx1"/>
                </a:solidFill>
                <a:effectLst/>
              </a:rPr>
              <a:t> </a:t>
            </a:r>
            <a:endParaRPr kumimoji="0" lang="cs-CZ" altLang="cs-CZ"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altLang="cs-CZ"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2364900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82B5C4D0-E43A-4E63-8A67-AE49E03B1BB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5576" y="3232547"/>
            <a:ext cx="7452320" cy="3625453"/>
          </a:xfrm>
          <a:prstGeom prst="rect">
            <a:avLst/>
          </a:prstGeom>
        </p:spPr>
      </p:pic>
      <p:pic>
        <p:nvPicPr>
          <p:cNvPr id="5" name="Obrázek 4">
            <a:extLst>
              <a:ext uri="{FF2B5EF4-FFF2-40B4-BE49-F238E27FC236}">
                <a16:creationId xmlns:a16="http://schemas.microsoft.com/office/drawing/2014/main" id="{A8C38031-6CF2-4CAF-A737-25D9F13C371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5712" y="260648"/>
            <a:ext cx="7567263" cy="3381897"/>
          </a:xfrm>
          <a:prstGeom prst="rect">
            <a:avLst/>
          </a:prstGeom>
        </p:spPr>
      </p:pic>
    </p:spTree>
    <p:extLst>
      <p:ext uri="{BB962C8B-B14F-4D97-AF65-F5344CB8AC3E}">
        <p14:creationId xmlns:p14="http://schemas.microsoft.com/office/powerpoint/2010/main" val="313889557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a:extLst>
              <a:ext uri="{FF2B5EF4-FFF2-40B4-BE49-F238E27FC236}">
                <a16:creationId xmlns:a16="http://schemas.microsoft.com/office/drawing/2014/main" id="{242F7E51-145E-4DC8-BB74-D34B4D48925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372611"/>
            <a:ext cx="9144000" cy="4112777"/>
          </a:xfrm>
          <a:prstGeom prst="rect">
            <a:avLst/>
          </a:prstGeom>
        </p:spPr>
      </p:pic>
    </p:spTree>
    <p:extLst>
      <p:ext uri="{BB962C8B-B14F-4D97-AF65-F5344CB8AC3E}">
        <p14:creationId xmlns:p14="http://schemas.microsoft.com/office/powerpoint/2010/main" val="32605998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1FE74A91-7FC4-4DC7-AF96-D3B8FBC9EF1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389308"/>
            <a:ext cx="9144000" cy="4079384"/>
          </a:xfrm>
          <a:prstGeom prst="rect">
            <a:avLst/>
          </a:prstGeom>
        </p:spPr>
      </p:pic>
    </p:spTree>
    <p:extLst>
      <p:ext uri="{BB962C8B-B14F-4D97-AF65-F5344CB8AC3E}">
        <p14:creationId xmlns:p14="http://schemas.microsoft.com/office/powerpoint/2010/main" val="235012947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1">
            <a:extLst>
              <a:ext uri="{FF2B5EF4-FFF2-40B4-BE49-F238E27FC236}">
                <a16:creationId xmlns:a16="http://schemas.microsoft.com/office/drawing/2014/main" id="{ABEFB508-5B88-4C7D-912D-F1301A9ABC56}"/>
              </a:ext>
            </a:extLst>
          </p:cNvPr>
          <p:cNvSpPr>
            <a:spLocks noChangeArrowheads="1"/>
          </p:cNvSpPr>
          <p:nvPr/>
        </p:nvSpPr>
        <p:spPr bwMode="auto">
          <a:xfrm>
            <a:off x="831952" y="206672"/>
            <a:ext cx="10316510" cy="827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0" numCol="1" anchor="ctr" anchorCtr="0" compatLnSpc="1">
            <a:prstTxWarp prst="textNoShape">
              <a:avLst/>
            </a:prstTxWarp>
            <a:spAutoFit/>
          </a:bodyPr>
          <a:lstStyle/>
          <a:p>
            <a:endParaRPr lang="cs-CZ"/>
          </a:p>
        </p:txBody>
      </p:sp>
      <p:sp>
        <p:nvSpPr>
          <p:cNvPr id="8" name="Rectangle 13">
            <a:extLst>
              <a:ext uri="{FF2B5EF4-FFF2-40B4-BE49-F238E27FC236}">
                <a16:creationId xmlns:a16="http://schemas.microsoft.com/office/drawing/2014/main" id="{4BC1CC71-E8A5-4F76-9E6C-043C383EF735}"/>
              </a:ext>
            </a:extLst>
          </p:cNvPr>
          <p:cNvSpPr>
            <a:spLocks noChangeArrowheads="1"/>
          </p:cNvSpPr>
          <p:nvPr/>
        </p:nvSpPr>
        <p:spPr bwMode="auto">
          <a:xfrm>
            <a:off x="1907704" y="5755475"/>
            <a:ext cx="10316510" cy="323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0" numCol="1" anchor="ctr" anchorCtr="0" compatLnSpc="1">
            <a:prstTxWarp prst="textNoShape">
              <a:avLst/>
            </a:prstTxWarp>
            <a:spAutoFit/>
          </a:bodyPr>
          <a:lstStyle/>
          <a:p>
            <a:r>
              <a:rPr lang="en-US" dirty="0"/>
              <a:t>Global MOLA topography [m] and the strike angles [deg]</a:t>
            </a:r>
            <a:endParaRPr lang="cs-CZ" dirty="0"/>
          </a:p>
        </p:txBody>
      </p:sp>
      <p:sp>
        <p:nvSpPr>
          <p:cNvPr id="9" name="Rectangle 14">
            <a:extLst>
              <a:ext uri="{FF2B5EF4-FFF2-40B4-BE49-F238E27FC236}">
                <a16:creationId xmlns:a16="http://schemas.microsoft.com/office/drawing/2014/main" id="{779E18BC-3F55-4E99-BC12-4232ECF0E583}"/>
              </a:ext>
            </a:extLst>
          </p:cNvPr>
          <p:cNvSpPr>
            <a:spLocks noChangeArrowheads="1"/>
          </p:cNvSpPr>
          <p:nvPr/>
        </p:nvSpPr>
        <p:spPr bwMode="auto">
          <a:xfrm>
            <a:off x="831952" y="1578272"/>
            <a:ext cx="10316510" cy="827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0" numCol="1" anchor="ctr" anchorCtr="0" compatLnSpc="1">
            <a:prstTxWarp prst="textNoShape">
              <a:avLst/>
            </a:prstTxWarp>
            <a:spAutoFit/>
          </a:bodyPr>
          <a:lstStyle/>
          <a:p>
            <a:endParaRPr lang="cs-CZ"/>
          </a:p>
        </p:txBody>
      </p:sp>
      <p:pic>
        <p:nvPicPr>
          <p:cNvPr id="16" name="Obrázek 15">
            <a:extLst>
              <a:ext uri="{FF2B5EF4-FFF2-40B4-BE49-F238E27FC236}">
                <a16:creationId xmlns:a16="http://schemas.microsoft.com/office/drawing/2014/main" id="{E55A8D23-E461-449C-B8ED-CC8D13754A45}"/>
              </a:ext>
            </a:extLst>
          </p:cNvPr>
          <p:cNvPicPr/>
          <p:nvPr/>
        </p:nvPicPr>
        <p:blipFill rotWithShape="1">
          <a:blip r:embed="rId2" cstate="print">
            <a:extLst>
              <a:ext uri="{28A0092B-C50C-407E-A947-70E740481C1C}">
                <a14:useLocalDpi xmlns:a14="http://schemas.microsoft.com/office/drawing/2010/main" val="0"/>
              </a:ext>
            </a:extLst>
          </a:blip>
          <a:srcRect t="8960"/>
          <a:stretch/>
        </p:blipFill>
        <p:spPr>
          <a:xfrm>
            <a:off x="0" y="764704"/>
            <a:ext cx="8892480" cy="4608512"/>
          </a:xfrm>
          <a:prstGeom prst="rect">
            <a:avLst/>
          </a:prstGeom>
        </p:spPr>
      </p:pic>
    </p:spTree>
    <p:extLst>
      <p:ext uri="{BB962C8B-B14F-4D97-AF65-F5344CB8AC3E}">
        <p14:creationId xmlns:p14="http://schemas.microsoft.com/office/powerpoint/2010/main" val="348917554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a:extLst>
              <a:ext uri="{FF2B5EF4-FFF2-40B4-BE49-F238E27FC236}">
                <a16:creationId xmlns:a16="http://schemas.microsoft.com/office/drawing/2014/main" id="{A8D6129B-F27C-4AF0-BE40-377FF952DFA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0528" y="1124744"/>
            <a:ext cx="9144000" cy="4582142"/>
          </a:xfrm>
          <a:prstGeom prst="rect">
            <a:avLst/>
          </a:prstGeom>
        </p:spPr>
      </p:pic>
    </p:spTree>
    <p:extLst>
      <p:ext uri="{BB962C8B-B14F-4D97-AF65-F5344CB8AC3E}">
        <p14:creationId xmlns:p14="http://schemas.microsoft.com/office/powerpoint/2010/main" val="76866776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E8541D73-A69D-4521-ABFB-B81669CF04E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8520" y="1124744"/>
            <a:ext cx="9144000" cy="4126471"/>
          </a:xfrm>
          <a:prstGeom prst="rect">
            <a:avLst/>
          </a:prstGeom>
        </p:spPr>
      </p:pic>
    </p:spTree>
    <p:extLst>
      <p:ext uri="{BB962C8B-B14F-4D97-AF65-F5344CB8AC3E}">
        <p14:creationId xmlns:p14="http://schemas.microsoft.com/office/powerpoint/2010/main" val="231134005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a:extLst>
              <a:ext uri="{FF2B5EF4-FFF2-40B4-BE49-F238E27FC236}">
                <a16:creationId xmlns:a16="http://schemas.microsoft.com/office/drawing/2014/main" id="{80E725C4-1DDC-409C-87C1-49922E8B332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0280" y="224355"/>
            <a:ext cx="8064896" cy="3179677"/>
          </a:xfrm>
          <a:prstGeom prst="rect">
            <a:avLst/>
          </a:prstGeom>
        </p:spPr>
      </p:pic>
      <p:sp>
        <p:nvSpPr>
          <p:cNvPr id="2" name="TextovéPole 1">
            <a:extLst>
              <a:ext uri="{FF2B5EF4-FFF2-40B4-BE49-F238E27FC236}">
                <a16:creationId xmlns:a16="http://schemas.microsoft.com/office/drawing/2014/main" id="{DEFE0CDA-2BBF-425B-AC06-CE947F1E0DA8}"/>
              </a:ext>
            </a:extLst>
          </p:cNvPr>
          <p:cNvSpPr txBox="1"/>
          <p:nvPr/>
        </p:nvSpPr>
        <p:spPr>
          <a:xfrm>
            <a:off x="6948264" y="1814193"/>
            <a:ext cx="2005677" cy="1077218"/>
          </a:xfrm>
          <a:prstGeom prst="rect">
            <a:avLst/>
          </a:prstGeom>
          <a:noFill/>
        </p:spPr>
        <p:txBody>
          <a:bodyPr wrap="none" rtlCol="0">
            <a:spAutoFit/>
          </a:bodyPr>
          <a:lstStyle/>
          <a:p>
            <a:pPr algn="r"/>
            <a:r>
              <a:rPr lang="en-US" sz="1600" b="1" dirty="0">
                <a:latin typeface="Times New Roman" panose="02020603050405020304" pitchFamily="18" charset="0"/>
                <a:cs typeface="Times New Roman" panose="02020603050405020304" pitchFamily="18" charset="0"/>
              </a:rPr>
              <a:t>Strike angles</a:t>
            </a:r>
          </a:p>
          <a:p>
            <a:pPr algn="r"/>
            <a:r>
              <a:rPr lang="en-US" sz="1600" b="1" dirty="0">
                <a:latin typeface="Times New Roman" panose="02020603050405020304" pitchFamily="18" charset="0"/>
                <a:cs typeface="Times New Roman" panose="02020603050405020304" pitchFamily="18" charset="0"/>
              </a:rPr>
              <a:t>with the comb factor</a:t>
            </a:r>
          </a:p>
          <a:p>
            <a:pPr algn="r"/>
            <a:r>
              <a:rPr lang="en-US" sz="1600" b="1" dirty="0">
                <a:latin typeface="Times New Roman" panose="02020603050405020304" pitchFamily="18" charset="0"/>
                <a:cs typeface="Times New Roman" panose="02020603050405020304" pitchFamily="18" charset="0"/>
              </a:rPr>
              <a:t>to emphasize</a:t>
            </a:r>
          </a:p>
          <a:p>
            <a:pPr algn="r"/>
            <a:r>
              <a:rPr lang="en-US" sz="1600" b="1" dirty="0">
                <a:latin typeface="Times New Roman" panose="02020603050405020304" pitchFamily="18" charset="0"/>
                <a:cs typeface="Times New Roman" panose="02020603050405020304" pitchFamily="18" charset="0"/>
              </a:rPr>
              <a:t>highly combed areas</a:t>
            </a:r>
            <a:endParaRPr lang="cs-CZ" sz="1600" b="1" dirty="0">
              <a:latin typeface="Times New Roman" panose="02020603050405020304" pitchFamily="18" charset="0"/>
              <a:cs typeface="Times New Roman" panose="02020603050405020304" pitchFamily="18" charset="0"/>
            </a:endParaRPr>
          </a:p>
        </p:txBody>
      </p:sp>
      <p:pic>
        <p:nvPicPr>
          <p:cNvPr id="5" name="Obrázek 4">
            <a:extLst>
              <a:ext uri="{FF2B5EF4-FFF2-40B4-BE49-F238E27FC236}">
                <a16:creationId xmlns:a16="http://schemas.microsoft.com/office/drawing/2014/main" id="{13FFEAA3-7C31-24AE-EE5C-E76E5636A046}"/>
              </a:ext>
            </a:extLst>
          </p:cNvPr>
          <p:cNvPicPr/>
          <p:nvPr/>
        </p:nvPicPr>
        <p:blipFill>
          <a:blip r:embed="rId4">
            <a:extLst>
              <a:ext uri="{28A0092B-C50C-407E-A947-70E740481C1C}">
                <a14:useLocalDpi xmlns:a14="http://schemas.microsoft.com/office/drawing/2010/main" val="0"/>
              </a:ext>
            </a:extLst>
          </a:blip>
          <a:stretch>
            <a:fillRect/>
          </a:stretch>
        </p:blipFill>
        <p:spPr>
          <a:xfrm>
            <a:off x="499398" y="3139427"/>
            <a:ext cx="8226660" cy="3458836"/>
          </a:xfrm>
          <a:prstGeom prst="rect">
            <a:avLst/>
          </a:prstGeom>
          <a:noFill/>
          <a:ln>
            <a:noFill/>
            <a:prstDash/>
          </a:ln>
        </p:spPr>
      </p:pic>
    </p:spTree>
    <p:extLst>
      <p:ext uri="{BB962C8B-B14F-4D97-AF65-F5344CB8AC3E}">
        <p14:creationId xmlns:p14="http://schemas.microsoft.com/office/powerpoint/2010/main" val="69806032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02202473-6A99-4C05-B997-463C18ADCBC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8631" y="0"/>
            <a:ext cx="8386737" cy="6858000"/>
          </a:xfrm>
          <a:prstGeom prst="rect">
            <a:avLst/>
          </a:prstGeom>
        </p:spPr>
      </p:pic>
    </p:spTree>
    <p:extLst>
      <p:ext uri="{BB962C8B-B14F-4D97-AF65-F5344CB8AC3E}">
        <p14:creationId xmlns:p14="http://schemas.microsoft.com/office/powerpoint/2010/main" val="157079676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38A78852-3CCF-4B6C-8DB9-0E7AF4D6DA28}"/>
              </a:ext>
            </a:extLst>
          </p:cNvPr>
          <p:cNvPicPr>
            <a:picLocks noChangeAspect="1"/>
          </p:cNvPicPr>
          <p:nvPr/>
        </p:nvPicPr>
        <p:blipFill rotWithShape="1">
          <a:blip r:embed="rId2"/>
          <a:srcRect l="16138" t="27279" r="42125" b="3221"/>
          <a:stretch/>
        </p:blipFill>
        <p:spPr>
          <a:xfrm>
            <a:off x="146773" y="1052736"/>
            <a:ext cx="4248472" cy="4168312"/>
          </a:xfrm>
          <a:prstGeom prst="rect">
            <a:avLst/>
          </a:prstGeom>
        </p:spPr>
      </p:pic>
      <p:sp>
        <p:nvSpPr>
          <p:cNvPr id="3" name="TextovéPole 2">
            <a:extLst>
              <a:ext uri="{FF2B5EF4-FFF2-40B4-BE49-F238E27FC236}">
                <a16:creationId xmlns:a16="http://schemas.microsoft.com/office/drawing/2014/main" id="{9C203B8C-552E-497B-820F-708BA5D67059}"/>
              </a:ext>
            </a:extLst>
          </p:cNvPr>
          <p:cNvSpPr txBox="1"/>
          <p:nvPr/>
        </p:nvSpPr>
        <p:spPr>
          <a:xfrm>
            <a:off x="1979712" y="404664"/>
            <a:ext cx="1518364" cy="369332"/>
          </a:xfrm>
          <a:prstGeom prst="rect">
            <a:avLst/>
          </a:prstGeom>
          <a:noFill/>
        </p:spPr>
        <p:txBody>
          <a:bodyPr wrap="none" rtlCol="0">
            <a:spAutoFit/>
          </a:bodyPr>
          <a:lstStyle/>
          <a:p>
            <a:r>
              <a:rPr lang="en-US" dirty="0"/>
              <a:t>Northern cap</a:t>
            </a:r>
            <a:endParaRPr lang="cs-CZ" dirty="0"/>
          </a:p>
        </p:txBody>
      </p:sp>
      <p:sp>
        <p:nvSpPr>
          <p:cNvPr id="6" name="TextovéPole 5">
            <a:extLst>
              <a:ext uri="{FF2B5EF4-FFF2-40B4-BE49-F238E27FC236}">
                <a16:creationId xmlns:a16="http://schemas.microsoft.com/office/drawing/2014/main" id="{A35E26F2-5F24-419B-A646-7D7F542243C1}"/>
              </a:ext>
            </a:extLst>
          </p:cNvPr>
          <p:cNvSpPr txBox="1"/>
          <p:nvPr/>
        </p:nvSpPr>
        <p:spPr>
          <a:xfrm>
            <a:off x="6660232" y="404664"/>
            <a:ext cx="1556836" cy="369332"/>
          </a:xfrm>
          <a:prstGeom prst="rect">
            <a:avLst/>
          </a:prstGeom>
          <a:noFill/>
        </p:spPr>
        <p:txBody>
          <a:bodyPr wrap="none" rtlCol="0">
            <a:spAutoFit/>
          </a:bodyPr>
          <a:lstStyle/>
          <a:p>
            <a:r>
              <a:rPr lang="en-US" dirty="0"/>
              <a:t>Southern cap</a:t>
            </a:r>
            <a:endParaRPr lang="cs-CZ" dirty="0"/>
          </a:p>
        </p:txBody>
      </p:sp>
      <p:sp>
        <p:nvSpPr>
          <p:cNvPr id="7" name="TextovéPole 6">
            <a:extLst>
              <a:ext uri="{FF2B5EF4-FFF2-40B4-BE49-F238E27FC236}">
                <a16:creationId xmlns:a16="http://schemas.microsoft.com/office/drawing/2014/main" id="{41940E8E-6E1B-46C0-B723-43C97569E41E}"/>
              </a:ext>
            </a:extLst>
          </p:cNvPr>
          <p:cNvSpPr txBox="1"/>
          <p:nvPr/>
        </p:nvSpPr>
        <p:spPr>
          <a:xfrm>
            <a:off x="971600" y="5807005"/>
            <a:ext cx="7554312" cy="646331"/>
          </a:xfrm>
          <a:prstGeom prst="rect">
            <a:avLst/>
          </a:prstGeom>
          <a:noFill/>
        </p:spPr>
        <p:txBody>
          <a:bodyPr wrap="none" rtlCol="0">
            <a:spAutoFit/>
          </a:bodyPr>
          <a:lstStyle/>
          <a:p>
            <a:r>
              <a:rPr lang="en-US" dirty="0" err="1"/>
              <a:t>Assymetry</a:t>
            </a:r>
            <a:r>
              <a:rPr lang="en-US" dirty="0"/>
              <a:t> around poles, different size and thickness (southern smaller),</a:t>
            </a:r>
          </a:p>
          <a:p>
            <a:r>
              <a:rPr lang="en-US" dirty="0"/>
              <a:t>effect of </a:t>
            </a:r>
            <a:r>
              <a:rPr lang="en-US" dirty="0" err="1"/>
              <a:t>Corriolis</a:t>
            </a:r>
            <a:r>
              <a:rPr lang="en-US" dirty="0"/>
              <a:t> force, see also strike angles for more study</a:t>
            </a:r>
            <a:endParaRPr lang="cs-CZ" dirty="0"/>
          </a:p>
        </p:txBody>
      </p:sp>
      <p:pic>
        <p:nvPicPr>
          <p:cNvPr id="4" name="Obrázek 3">
            <a:extLst>
              <a:ext uri="{FF2B5EF4-FFF2-40B4-BE49-F238E27FC236}">
                <a16:creationId xmlns:a16="http://schemas.microsoft.com/office/drawing/2014/main" id="{0789A5A4-8087-4B52-A80C-AF495CA22509}"/>
              </a:ext>
            </a:extLst>
          </p:cNvPr>
          <p:cNvPicPr>
            <a:picLocks noChangeAspect="1"/>
          </p:cNvPicPr>
          <p:nvPr/>
        </p:nvPicPr>
        <p:blipFill rotWithShape="1">
          <a:blip r:embed="rId3"/>
          <a:srcRect l="35037" t="29117" r="35038" b="17519"/>
          <a:stretch/>
        </p:blipFill>
        <p:spPr>
          <a:xfrm>
            <a:off x="4748756" y="1358330"/>
            <a:ext cx="3744416" cy="4028874"/>
          </a:xfrm>
          <a:prstGeom prst="rect">
            <a:avLst/>
          </a:prstGeom>
        </p:spPr>
      </p:pic>
    </p:spTree>
    <p:extLst>
      <p:ext uri="{BB962C8B-B14F-4D97-AF65-F5344CB8AC3E}">
        <p14:creationId xmlns:p14="http://schemas.microsoft.com/office/powerpoint/2010/main" val="177415416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396F8CE3-209C-40BF-A94B-169FF5C2EED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1357" y="0"/>
            <a:ext cx="7021286" cy="6858000"/>
          </a:xfrm>
          <a:prstGeom prst="rect">
            <a:avLst/>
          </a:prstGeom>
        </p:spPr>
      </p:pic>
    </p:spTree>
    <p:extLst>
      <p:ext uri="{BB962C8B-B14F-4D97-AF65-F5344CB8AC3E}">
        <p14:creationId xmlns:p14="http://schemas.microsoft.com/office/powerpoint/2010/main" val="341705118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a:extLst>
              <a:ext uri="{FF2B5EF4-FFF2-40B4-BE49-F238E27FC236}">
                <a16:creationId xmlns:a16="http://schemas.microsoft.com/office/drawing/2014/main" id="{4293AB71-47E4-4E71-A6C4-EC029364973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5635" y="0"/>
            <a:ext cx="7772730" cy="6858000"/>
          </a:xfrm>
          <a:prstGeom prst="rect">
            <a:avLst/>
          </a:prstGeom>
        </p:spPr>
      </p:pic>
    </p:spTree>
    <p:extLst>
      <p:ext uri="{BB962C8B-B14F-4D97-AF65-F5344CB8AC3E}">
        <p14:creationId xmlns:p14="http://schemas.microsoft.com/office/powerpoint/2010/main" val="345598807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D2E7715D-F02E-4C86-B6C9-36CF51F27A2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9200" y="0"/>
            <a:ext cx="7665599" cy="6858000"/>
          </a:xfrm>
          <a:prstGeom prst="rect">
            <a:avLst/>
          </a:prstGeom>
        </p:spPr>
      </p:pic>
    </p:spTree>
    <p:extLst>
      <p:ext uri="{BB962C8B-B14F-4D97-AF65-F5344CB8AC3E}">
        <p14:creationId xmlns:p14="http://schemas.microsoft.com/office/powerpoint/2010/main" val="198517157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2">
            <a:extLst>
              <a:ext uri="{FF2B5EF4-FFF2-40B4-BE49-F238E27FC236}">
                <a16:creationId xmlns:a16="http://schemas.microsoft.com/office/drawing/2014/main" id="{1484AC9E-D5CD-463D-866C-7209412F17A2}"/>
              </a:ext>
            </a:extLst>
          </p:cNvPr>
          <p:cNvPicPr/>
          <p:nvPr/>
        </p:nvPicPr>
        <p:blipFill rotWithShape="1">
          <a:blip r:embed="rId2"/>
          <a:srcRect b="448"/>
          <a:stretch/>
        </p:blipFill>
        <p:spPr>
          <a:xfrm>
            <a:off x="1587943" y="142455"/>
            <a:ext cx="5968113" cy="5734817"/>
          </a:xfrm>
          <a:prstGeom prst="rect">
            <a:avLst/>
          </a:prstGeom>
        </p:spPr>
      </p:pic>
      <p:sp>
        <p:nvSpPr>
          <p:cNvPr id="3" name="TextovéPole 2">
            <a:extLst>
              <a:ext uri="{FF2B5EF4-FFF2-40B4-BE49-F238E27FC236}">
                <a16:creationId xmlns:a16="http://schemas.microsoft.com/office/drawing/2014/main" id="{E99E4816-D840-4168-B905-3C5A6D8D1843}"/>
              </a:ext>
            </a:extLst>
          </p:cNvPr>
          <p:cNvSpPr txBox="1"/>
          <p:nvPr/>
        </p:nvSpPr>
        <p:spPr>
          <a:xfrm>
            <a:off x="1043608" y="5877272"/>
            <a:ext cx="8640960"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The strike angles </a:t>
            </a:r>
            <a:r>
              <a:rPr lang="en-GB" i="1" dirty="0">
                <a:latin typeface="Times New Roman" panose="02020603050405020304" pitchFamily="18" charset="0"/>
                <a:cs typeface="Times New Roman" panose="02020603050405020304" pitchFamily="18" charset="0"/>
              </a:rPr>
              <a:t>θ</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deg</a:t>
            </a:r>
            <a:r>
              <a:rPr lang="en-GB" dirty="0">
                <a:latin typeface="Times New Roman" panose="02020603050405020304" pitchFamily="18" charset="0"/>
                <a:cs typeface="Times New Roman" panose="02020603050405020304" pitchFamily="18" charset="0"/>
              </a:rPr>
              <a:t>] (with the </a:t>
            </a:r>
            <a:r>
              <a:rPr lang="en-GB" i="1" dirty="0">
                <a:latin typeface="Times New Roman" panose="02020603050405020304" pitchFamily="18" charset="0"/>
                <a:cs typeface="Times New Roman" panose="02020603050405020304" pitchFamily="18" charset="0"/>
              </a:rPr>
              <a:t>comb</a:t>
            </a:r>
            <a:r>
              <a:rPr lang="en-GB" dirty="0">
                <a:latin typeface="Times New Roman" panose="02020603050405020304" pitchFamily="18" charset="0"/>
                <a:cs typeface="Times New Roman" panose="02020603050405020304" pitchFamily="18" charset="0"/>
              </a:rPr>
              <a:t> statistics) for the northern polar area.</a:t>
            </a:r>
            <a:endParaRPr lang="cs-CZ"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6730792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8D85AAB5-92EF-45F5-AB4F-43848FF3330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8245" y="0"/>
            <a:ext cx="8007509" cy="6858000"/>
          </a:xfrm>
          <a:prstGeom prst="rect">
            <a:avLst/>
          </a:prstGeom>
        </p:spPr>
      </p:pic>
    </p:spTree>
    <p:extLst>
      <p:ext uri="{BB962C8B-B14F-4D97-AF65-F5344CB8AC3E}">
        <p14:creationId xmlns:p14="http://schemas.microsoft.com/office/powerpoint/2010/main" val="25142507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65CD28FD-91DE-4AEB-B3A2-A80A0C11A2A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15654" y="0"/>
            <a:ext cx="7112692" cy="6858000"/>
          </a:xfrm>
          <a:prstGeom prst="rect">
            <a:avLst/>
          </a:prstGeom>
        </p:spPr>
      </p:pic>
    </p:spTree>
    <p:extLst>
      <p:ext uri="{BB962C8B-B14F-4D97-AF65-F5344CB8AC3E}">
        <p14:creationId xmlns:p14="http://schemas.microsoft.com/office/powerpoint/2010/main" val="362188417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DABB6D57-2E3A-43D4-B2D1-CFDDC9248D2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4606"/>
          <a:stretch/>
        </p:blipFill>
        <p:spPr>
          <a:xfrm>
            <a:off x="0" y="620688"/>
            <a:ext cx="9144000" cy="5901607"/>
          </a:xfrm>
          <a:prstGeom prst="rect">
            <a:avLst/>
          </a:prstGeom>
        </p:spPr>
      </p:pic>
      <p:sp>
        <p:nvSpPr>
          <p:cNvPr id="4" name="TextovéPole 3">
            <a:extLst>
              <a:ext uri="{FF2B5EF4-FFF2-40B4-BE49-F238E27FC236}">
                <a16:creationId xmlns:a16="http://schemas.microsoft.com/office/drawing/2014/main" id="{56358453-E066-44CB-9D47-F2F3D2658D4C}"/>
              </a:ext>
            </a:extLst>
          </p:cNvPr>
          <p:cNvSpPr txBox="1"/>
          <p:nvPr/>
        </p:nvSpPr>
        <p:spPr>
          <a:xfrm>
            <a:off x="5508104" y="135650"/>
            <a:ext cx="3556038" cy="400110"/>
          </a:xfrm>
          <a:prstGeom prst="rect">
            <a:avLst/>
          </a:prstGeom>
          <a:noFill/>
        </p:spPr>
        <p:txBody>
          <a:bodyPr wrap="none" rtlCol="0">
            <a:spAutoFit/>
          </a:bodyPr>
          <a:lstStyle/>
          <a:p>
            <a:r>
              <a:rPr lang="en-US" sz="2000" b="1" dirty="0"/>
              <a:t>Valles </a:t>
            </a:r>
            <a:r>
              <a:rPr lang="en-US" sz="2000" b="1" dirty="0" err="1"/>
              <a:t>Marineris</a:t>
            </a:r>
            <a:r>
              <a:rPr lang="en-US" sz="2000" b="1" dirty="0"/>
              <a:t> (VM) series</a:t>
            </a:r>
            <a:endParaRPr lang="cs-CZ" sz="2000" b="1" dirty="0"/>
          </a:p>
        </p:txBody>
      </p:sp>
    </p:spTree>
    <p:extLst>
      <p:ext uri="{BB962C8B-B14F-4D97-AF65-F5344CB8AC3E}">
        <p14:creationId xmlns:p14="http://schemas.microsoft.com/office/powerpoint/2010/main" val="62361238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4761FFBF-B842-4717-BEC4-68D96A3E977E}"/>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0" y="3503808"/>
            <a:ext cx="9145016" cy="3188940"/>
          </a:xfrm>
          <a:prstGeom prst="rect">
            <a:avLst/>
          </a:prstGeom>
        </p:spPr>
      </p:pic>
      <p:pic>
        <p:nvPicPr>
          <p:cNvPr id="4" name="Obrázek 3">
            <a:extLst>
              <a:ext uri="{FF2B5EF4-FFF2-40B4-BE49-F238E27FC236}">
                <a16:creationId xmlns:a16="http://schemas.microsoft.com/office/drawing/2014/main" id="{32DC9FAA-08A0-5B6C-39DE-58B856E2A6CD}"/>
              </a:ext>
            </a:extLst>
          </p:cNvPr>
          <p:cNvPicPr>
            <a:picLocks noChangeAspect="1"/>
          </p:cNvPicPr>
          <p:nvPr/>
        </p:nvPicPr>
        <p:blipFill rotWithShape="1">
          <a:blip r:embed="rId3"/>
          <a:srcRect l="26375" t="47064" r="2750" b="4493"/>
          <a:stretch/>
        </p:blipFill>
        <p:spPr>
          <a:xfrm>
            <a:off x="0" y="946660"/>
            <a:ext cx="6480720" cy="2376264"/>
          </a:xfrm>
          <a:prstGeom prst="rect">
            <a:avLst/>
          </a:prstGeom>
        </p:spPr>
      </p:pic>
      <p:pic>
        <p:nvPicPr>
          <p:cNvPr id="3" name="Obrázek 48">
            <a:extLst>
              <a:ext uri="{FF2B5EF4-FFF2-40B4-BE49-F238E27FC236}">
                <a16:creationId xmlns:a16="http://schemas.microsoft.com/office/drawing/2014/main" id="{8D7D707A-6FF5-A9DC-FB3D-29AF8EE55990}"/>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6287" y="-192877"/>
            <a:ext cx="3590176" cy="1606192"/>
          </a:xfrm>
          <a:prstGeom prst="rect">
            <a:avLst/>
          </a:prstGeom>
          <a:noFill/>
          <a:extLst>
            <a:ext uri="{909E8E84-426E-40DD-AFC4-6F175D3DCCD1}">
              <a14:hiddenFill xmlns:a14="http://schemas.microsoft.com/office/drawing/2010/main">
                <a:solidFill>
                  <a:srgbClr val="FFFFFF"/>
                </a:solidFill>
              </a14:hiddenFill>
            </a:ext>
          </a:extLst>
        </p:spPr>
      </p:pic>
      <p:sp>
        <p:nvSpPr>
          <p:cNvPr id="5" name="TextovéPole 4">
            <a:extLst>
              <a:ext uri="{FF2B5EF4-FFF2-40B4-BE49-F238E27FC236}">
                <a16:creationId xmlns:a16="http://schemas.microsoft.com/office/drawing/2014/main" id="{C56D309B-EFB7-C44D-109E-02818AEB820C}"/>
              </a:ext>
            </a:extLst>
          </p:cNvPr>
          <p:cNvSpPr txBox="1"/>
          <p:nvPr/>
        </p:nvSpPr>
        <p:spPr>
          <a:xfrm>
            <a:off x="6679768" y="459878"/>
            <a:ext cx="2448427" cy="369332"/>
          </a:xfrm>
          <a:prstGeom prst="rect">
            <a:avLst/>
          </a:prstGeom>
          <a:noFill/>
        </p:spPr>
        <p:txBody>
          <a:bodyPr wrap="none" rtlCol="0">
            <a:spAutoFit/>
          </a:bodyPr>
          <a:lstStyle/>
          <a:p>
            <a:r>
              <a:rPr lang="cs-CZ" b="1" dirty="0">
                <a:latin typeface="Times New Roman" panose="02020603050405020304" pitchFamily="18" charset="0"/>
                <a:cs typeface="Times New Roman" panose="02020603050405020304" pitchFamily="18" charset="0"/>
              </a:rPr>
              <a:t>Mars, </a:t>
            </a:r>
            <a:r>
              <a:rPr lang="cs-CZ" b="1" dirty="0" err="1">
                <a:latin typeface="Times New Roman" panose="02020603050405020304" pitchFamily="18" charset="0"/>
                <a:cs typeface="Times New Roman" panose="02020603050405020304" pitchFamily="18" charset="0"/>
              </a:rPr>
              <a:t>Valles</a:t>
            </a:r>
            <a:r>
              <a:rPr lang="cs-CZ" b="1" dirty="0">
                <a:latin typeface="Times New Roman" panose="02020603050405020304" pitchFamily="18" charset="0"/>
                <a:cs typeface="Times New Roman" panose="02020603050405020304" pitchFamily="18" charset="0"/>
              </a:rPr>
              <a:t> </a:t>
            </a:r>
            <a:r>
              <a:rPr lang="cs-CZ" b="1" dirty="0" err="1">
                <a:latin typeface="Times New Roman" panose="02020603050405020304" pitchFamily="18" charset="0"/>
                <a:cs typeface="Times New Roman" panose="02020603050405020304" pitchFamily="18" charset="0"/>
              </a:rPr>
              <a:t>Marineris</a:t>
            </a:r>
            <a:endParaRPr lang="cs-CZ" b="1" dirty="0">
              <a:latin typeface="Times New Roman" panose="02020603050405020304" pitchFamily="18" charset="0"/>
              <a:cs typeface="Times New Roman" panose="02020603050405020304" pitchFamily="18" charset="0"/>
            </a:endParaRPr>
          </a:p>
        </p:txBody>
      </p:sp>
      <p:pic>
        <p:nvPicPr>
          <p:cNvPr id="7" name="Obrázek 6">
            <a:extLst>
              <a:ext uri="{FF2B5EF4-FFF2-40B4-BE49-F238E27FC236}">
                <a16:creationId xmlns:a16="http://schemas.microsoft.com/office/drawing/2014/main" id="{D5B73A14-3CF0-6987-7D10-27772BFDE75D}"/>
              </a:ext>
            </a:extLst>
          </p:cNvPr>
          <p:cNvPicPr>
            <a:picLocks noChangeAspect="1"/>
          </p:cNvPicPr>
          <p:nvPr/>
        </p:nvPicPr>
        <p:blipFill rotWithShape="1">
          <a:blip r:embed="rId5"/>
          <a:srcRect l="24012" t="18693" r="22438" b="3083"/>
          <a:stretch/>
        </p:blipFill>
        <p:spPr>
          <a:xfrm>
            <a:off x="6069420" y="1212861"/>
            <a:ext cx="3060848" cy="2398608"/>
          </a:xfrm>
          <a:prstGeom prst="rect">
            <a:avLst/>
          </a:prstGeom>
        </p:spPr>
      </p:pic>
    </p:spTree>
    <p:extLst>
      <p:ext uri="{BB962C8B-B14F-4D97-AF65-F5344CB8AC3E}">
        <p14:creationId xmlns:p14="http://schemas.microsoft.com/office/powerpoint/2010/main" val="208673162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33E79426-25BF-4AEE-B4CB-1D7F626CFAC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3992"/>
          <a:stretch/>
        </p:blipFill>
        <p:spPr>
          <a:xfrm>
            <a:off x="197768" y="188640"/>
            <a:ext cx="8748464" cy="6269508"/>
          </a:xfrm>
          <a:prstGeom prst="rect">
            <a:avLst/>
          </a:prstGeom>
        </p:spPr>
      </p:pic>
    </p:spTree>
    <p:extLst>
      <p:ext uri="{BB962C8B-B14F-4D97-AF65-F5344CB8AC3E}">
        <p14:creationId xmlns:p14="http://schemas.microsoft.com/office/powerpoint/2010/main" val="372466260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F07979A7-5A10-49BA-ADB0-CCB5436F9B0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0528" y="2564904"/>
            <a:ext cx="9144000" cy="3457541"/>
          </a:xfrm>
          <a:prstGeom prst="rect">
            <a:avLst/>
          </a:prstGeom>
        </p:spPr>
      </p:pic>
      <p:sp>
        <p:nvSpPr>
          <p:cNvPr id="4" name="TextovéPole 3">
            <a:extLst>
              <a:ext uri="{FF2B5EF4-FFF2-40B4-BE49-F238E27FC236}">
                <a16:creationId xmlns:a16="http://schemas.microsoft.com/office/drawing/2014/main" id="{62E94488-4816-4A9C-B3B8-023609B541B2}"/>
              </a:ext>
            </a:extLst>
          </p:cNvPr>
          <p:cNvSpPr txBox="1"/>
          <p:nvPr/>
        </p:nvSpPr>
        <p:spPr>
          <a:xfrm>
            <a:off x="1403648" y="6309320"/>
            <a:ext cx="6378669" cy="369332"/>
          </a:xfrm>
          <a:prstGeom prst="rect">
            <a:avLst/>
          </a:prstGeom>
          <a:noFill/>
        </p:spPr>
        <p:txBody>
          <a:bodyPr wrap="none" rtlCol="0">
            <a:spAutoFit/>
          </a:bodyPr>
          <a:lstStyle/>
          <a:p>
            <a:r>
              <a:rPr lang="en-US" dirty="0">
                <a:latin typeface="Times New Roman" panose="02020603050405020304" pitchFamily="18" charset="0"/>
                <a:cs typeface="Times New Roman" panose="02020603050405020304" pitchFamily="18" charset="0"/>
              </a:rPr>
              <a:t>Points 1-13 from the previous figure, distance in [km] from point 1</a:t>
            </a:r>
            <a:endParaRPr lang="cs-CZ" dirty="0">
              <a:latin typeface="Times New Roman" panose="02020603050405020304" pitchFamily="18" charset="0"/>
              <a:cs typeface="Times New Roman" panose="02020603050405020304" pitchFamily="18" charset="0"/>
            </a:endParaRPr>
          </a:p>
        </p:txBody>
      </p:sp>
      <p:pic>
        <p:nvPicPr>
          <p:cNvPr id="5" name="Obrázek 4">
            <a:extLst>
              <a:ext uri="{FF2B5EF4-FFF2-40B4-BE49-F238E27FC236}">
                <a16:creationId xmlns:a16="http://schemas.microsoft.com/office/drawing/2014/main" id="{4F1BD8E9-E970-4E85-B471-6A8F9B8D5032}"/>
              </a:ext>
            </a:extLst>
          </p:cNvPr>
          <p:cNvPicPr>
            <a:picLocks noChangeAspect="1"/>
          </p:cNvPicPr>
          <p:nvPr/>
        </p:nvPicPr>
        <p:blipFill rotWithShape="1">
          <a:blip r:embed="rId4"/>
          <a:srcRect l="26375" t="47064" r="2750" b="4493"/>
          <a:stretch/>
        </p:blipFill>
        <p:spPr>
          <a:xfrm>
            <a:off x="1421904" y="179348"/>
            <a:ext cx="6480720" cy="2376264"/>
          </a:xfrm>
          <a:prstGeom prst="rect">
            <a:avLst/>
          </a:prstGeom>
        </p:spPr>
      </p:pic>
    </p:spTree>
    <p:extLst>
      <p:ext uri="{BB962C8B-B14F-4D97-AF65-F5344CB8AC3E}">
        <p14:creationId xmlns:p14="http://schemas.microsoft.com/office/powerpoint/2010/main" val="144556497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1C5ECBC7-303E-4855-92DB-1DF1B8EB31F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0345" y="260648"/>
            <a:ext cx="9924345" cy="6182054"/>
          </a:xfrm>
          <a:prstGeom prst="rect">
            <a:avLst/>
          </a:prstGeom>
        </p:spPr>
      </p:pic>
      <p:sp>
        <p:nvSpPr>
          <p:cNvPr id="2" name="Ovál 1">
            <a:extLst>
              <a:ext uri="{FF2B5EF4-FFF2-40B4-BE49-F238E27FC236}">
                <a16:creationId xmlns:a16="http://schemas.microsoft.com/office/drawing/2014/main" id="{0E82FDE5-6FDD-38A0-9390-86522731CE81}"/>
              </a:ext>
            </a:extLst>
          </p:cNvPr>
          <p:cNvSpPr/>
          <p:nvPr/>
        </p:nvSpPr>
        <p:spPr>
          <a:xfrm>
            <a:off x="3563888" y="2060848"/>
            <a:ext cx="1512168" cy="770384"/>
          </a:xfrm>
          <a:prstGeom prst="ellipse">
            <a:avLst/>
          </a:prstGeom>
          <a:noFill/>
          <a:ln w="28575">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158468502"/>
      </p:ext>
    </p:extLst>
  </p:cSld>
  <p:clrMapOvr>
    <a:masterClrMapping/>
  </p:clrMapOvr>
  <p:transition spd="slow">
    <p:wipe/>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Obrázek 8">
            <a:extLst>
              <a:ext uri="{FF2B5EF4-FFF2-40B4-BE49-F238E27FC236}">
                <a16:creationId xmlns:a16="http://schemas.microsoft.com/office/drawing/2014/main" id="{1C01E442-2389-15FB-6CE2-EFA6A6BF7244}"/>
              </a:ext>
            </a:extLst>
          </p:cNvPr>
          <p:cNvPicPr>
            <a:picLocks noChangeAspect="1"/>
          </p:cNvPicPr>
          <p:nvPr/>
        </p:nvPicPr>
        <p:blipFill>
          <a:blip r:embed="rId2"/>
          <a:stretch>
            <a:fillRect/>
          </a:stretch>
        </p:blipFill>
        <p:spPr>
          <a:xfrm>
            <a:off x="0" y="10294"/>
            <a:ext cx="9144000" cy="5135398"/>
          </a:xfrm>
          <a:prstGeom prst="rect">
            <a:avLst/>
          </a:prstGeom>
        </p:spPr>
      </p:pic>
      <p:sp>
        <p:nvSpPr>
          <p:cNvPr id="11" name="TextovéPole 10">
            <a:extLst>
              <a:ext uri="{FF2B5EF4-FFF2-40B4-BE49-F238E27FC236}">
                <a16:creationId xmlns:a16="http://schemas.microsoft.com/office/drawing/2014/main" id="{2B5E6481-FB70-2256-B841-BC0334DEEC3E}"/>
              </a:ext>
            </a:extLst>
          </p:cNvPr>
          <p:cNvSpPr txBox="1"/>
          <p:nvPr/>
        </p:nvSpPr>
        <p:spPr>
          <a:xfrm>
            <a:off x="179512" y="5301208"/>
            <a:ext cx="8712968" cy="1754326"/>
          </a:xfrm>
          <a:prstGeom prst="rect">
            <a:avLst/>
          </a:prstGeom>
          <a:noFill/>
        </p:spPr>
        <p:txBody>
          <a:bodyPr wrap="square">
            <a:spAutoFit/>
          </a:bodyPr>
          <a:lstStyle/>
          <a:p>
            <a:r>
              <a:rPr lang="en-US" sz="1200" dirty="0"/>
              <a:t>October 26, 2023 </a:t>
            </a:r>
          </a:p>
          <a:p>
            <a:r>
              <a:rPr lang="en-US" sz="1400" u="sng" dirty="0">
                <a:latin typeface="Times New Roman" panose="02020603050405020304" pitchFamily="18" charset="0"/>
                <a:cs typeface="Times New Roman" panose="02020603050405020304" pitchFamily="18" charset="0"/>
              </a:rPr>
              <a:t>The blue areas on </a:t>
            </a:r>
            <a:r>
              <a:rPr lang="en-US" sz="1400" u="sng"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this map</a:t>
            </a:r>
            <a:r>
              <a:rPr lang="en-US" sz="1400" u="sng" dirty="0">
                <a:latin typeface="Times New Roman" panose="02020603050405020304" pitchFamily="18" charset="0"/>
                <a:cs typeface="Times New Roman" panose="02020603050405020304" pitchFamily="18" charset="0"/>
              </a:rPr>
              <a:t> of Mars show regions where NASA missions have detected subsurface water ice. Scientists can use the map – part of the </a:t>
            </a:r>
            <a:r>
              <a:rPr lang="en-US" sz="1400" u="sng"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Subsurface Water Ice Mapping project</a:t>
            </a:r>
            <a:r>
              <a:rPr lang="en-US" sz="1400" u="sng" dirty="0">
                <a:latin typeface="Times New Roman" panose="02020603050405020304" pitchFamily="18" charset="0"/>
                <a:cs typeface="Times New Roman" panose="02020603050405020304" pitchFamily="18" charset="0"/>
              </a:rPr>
              <a:t>, or SWIM – to decide where the first astronauts to set foot on the Red Planet should land. Triangles on the map are past and present Mars missions; circles are ice-exposing impact craters.</a:t>
            </a:r>
          </a:p>
          <a:p>
            <a:endParaRPr lang="en-US" sz="1400" u="sng" dirty="0">
              <a:latin typeface="Times New Roman" panose="02020603050405020304" pitchFamily="18" charset="0"/>
              <a:cs typeface="Times New Roman" panose="02020603050405020304" pitchFamily="18" charset="0"/>
            </a:endParaRPr>
          </a:p>
          <a:p>
            <a:r>
              <a:rPr lang="en-US" sz="1200" dirty="0">
                <a:latin typeface="Times New Roman" panose="02020603050405020304" pitchFamily="18" charset="0"/>
                <a:cs typeface="Times New Roman" panose="02020603050405020304" pitchFamily="18" charset="0"/>
              </a:rPr>
              <a:t>Credits  NASA/JPL-Caltech/Planetary Science Institute</a:t>
            </a:r>
          </a:p>
          <a:p>
            <a:endParaRPr lang="en-US" sz="1400" u="sng"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9008941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E70E90DA-68CE-41E2-AE14-D3A13E957202}"/>
              </a:ext>
            </a:extLst>
          </p:cNvPr>
          <p:cNvPicPr>
            <a:picLocks noChangeAspect="1"/>
          </p:cNvPicPr>
          <p:nvPr/>
        </p:nvPicPr>
        <p:blipFill>
          <a:blip r:embed="rId2"/>
          <a:stretch>
            <a:fillRect/>
          </a:stretch>
        </p:blipFill>
        <p:spPr>
          <a:xfrm>
            <a:off x="0" y="838100"/>
            <a:ext cx="9144000" cy="6145288"/>
          </a:xfrm>
          <a:prstGeom prst="rect">
            <a:avLst/>
          </a:prstGeom>
        </p:spPr>
      </p:pic>
      <p:sp>
        <p:nvSpPr>
          <p:cNvPr id="3" name="TextovéPole 2">
            <a:extLst>
              <a:ext uri="{FF2B5EF4-FFF2-40B4-BE49-F238E27FC236}">
                <a16:creationId xmlns:a16="http://schemas.microsoft.com/office/drawing/2014/main" id="{733DF179-4EF7-4EC6-8605-22BF935DF639}"/>
              </a:ext>
            </a:extLst>
          </p:cNvPr>
          <p:cNvSpPr txBox="1"/>
          <p:nvPr/>
        </p:nvSpPr>
        <p:spPr>
          <a:xfrm>
            <a:off x="107504" y="-116007"/>
            <a:ext cx="9361040" cy="954107"/>
          </a:xfrm>
          <a:prstGeom prst="rect">
            <a:avLst/>
          </a:prstGeom>
          <a:noFill/>
        </p:spPr>
        <p:txBody>
          <a:bodyPr wrap="square" rtlCol="0">
            <a:spAutoFit/>
          </a:bodyPr>
          <a:lstStyle/>
          <a:p>
            <a:r>
              <a:rPr lang="en-US" sz="2800" b="1" dirty="0" err="1">
                <a:latin typeface="Times New Roman" panose="02020603050405020304" pitchFamily="18" charset="0"/>
                <a:cs typeface="Times New Roman" panose="02020603050405020304" pitchFamily="18" charset="0"/>
              </a:rPr>
              <a:t>Isidis</a:t>
            </a:r>
            <a:r>
              <a:rPr lang="en-US" sz="2800" b="1" dirty="0">
                <a:latin typeface="Times New Roman" panose="02020603050405020304" pitchFamily="18" charset="0"/>
                <a:cs typeface="Times New Roman" panose="02020603050405020304" pitchFamily="18" charset="0"/>
              </a:rPr>
              <a:t> </a:t>
            </a:r>
            <a:r>
              <a:rPr lang="en-US" sz="2800" b="1" dirty="0" err="1">
                <a:latin typeface="Times New Roman" panose="02020603050405020304" pitchFamily="18" charset="0"/>
                <a:cs typeface="Times New Roman" panose="02020603050405020304" pitchFamily="18" charset="0"/>
              </a:rPr>
              <a:t>Planitia</a:t>
            </a:r>
            <a:r>
              <a:rPr lang="en-US" sz="2800" b="1" dirty="0">
                <a:latin typeface="Times New Roman" panose="02020603050405020304" pitchFamily="18" charset="0"/>
                <a:cs typeface="Times New Roman" panose="02020603050405020304" pitchFamily="18" charset="0"/>
              </a:rPr>
              <a:t> (8.4N, 69.5E)                              MOLA topo</a:t>
            </a:r>
          </a:p>
          <a:p>
            <a:r>
              <a:rPr lang="en-US" sz="2800" b="1" dirty="0">
                <a:latin typeface="Times New Roman" panose="02020603050405020304" pitchFamily="18" charset="0"/>
                <a:cs typeface="Times New Roman" panose="02020603050405020304" pitchFamily="18" charset="0"/>
              </a:rPr>
              <a:t>&amp; </a:t>
            </a:r>
            <a:r>
              <a:rPr lang="en-US" sz="2800" b="1" dirty="0" err="1">
                <a:latin typeface="Times New Roman" panose="02020603050405020304" pitchFamily="18" charset="0"/>
                <a:cs typeface="Times New Roman" panose="02020603050405020304" pitchFamily="18" charset="0"/>
              </a:rPr>
              <a:t>Syrtis</a:t>
            </a:r>
            <a:r>
              <a:rPr lang="en-US" sz="2800" b="1" dirty="0">
                <a:latin typeface="Times New Roman" panose="02020603050405020304" pitchFamily="18" charset="0"/>
                <a:cs typeface="Times New Roman" panose="02020603050405020304" pitchFamily="18" charset="0"/>
              </a:rPr>
              <a:t> Major (SM) Planum  (black spot) shield volcano</a:t>
            </a:r>
            <a:endParaRPr lang="cs-CZ" sz="2800" b="1" dirty="0">
              <a:latin typeface="Times New Roman" panose="02020603050405020304" pitchFamily="18" charset="0"/>
              <a:cs typeface="Times New Roman" panose="02020603050405020304" pitchFamily="18" charset="0"/>
            </a:endParaRPr>
          </a:p>
        </p:txBody>
      </p:sp>
      <p:pic>
        <p:nvPicPr>
          <p:cNvPr id="4" name="Obrázek 48">
            <a:extLst>
              <a:ext uri="{FF2B5EF4-FFF2-40B4-BE49-F238E27FC236}">
                <a16:creationId xmlns:a16="http://schemas.microsoft.com/office/drawing/2014/main" id="{04E3F89C-72B7-17E8-C9C0-2A4A791961A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88024" y="361046"/>
            <a:ext cx="4104456" cy="1836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629073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936522D7-16F6-4BA4-930B-CA1C6EEE5420}"/>
              </a:ext>
            </a:extLst>
          </p:cNvPr>
          <p:cNvPicPr>
            <a:picLocks noChangeAspect="1"/>
          </p:cNvPicPr>
          <p:nvPr/>
        </p:nvPicPr>
        <p:blipFill rotWithShape="1">
          <a:blip r:embed="rId2"/>
          <a:srcRect t="15518"/>
          <a:stretch/>
        </p:blipFill>
        <p:spPr>
          <a:xfrm>
            <a:off x="-408022" y="1789601"/>
            <a:ext cx="9960044" cy="5068399"/>
          </a:xfrm>
          <a:prstGeom prst="rect">
            <a:avLst/>
          </a:prstGeom>
        </p:spPr>
      </p:pic>
      <p:sp>
        <p:nvSpPr>
          <p:cNvPr id="3" name="Obdélník 2">
            <a:extLst>
              <a:ext uri="{FF2B5EF4-FFF2-40B4-BE49-F238E27FC236}">
                <a16:creationId xmlns:a16="http://schemas.microsoft.com/office/drawing/2014/main" id="{EFD647D1-A4C7-4A93-8398-A64AD878F80A}"/>
              </a:ext>
            </a:extLst>
          </p:cNvPr>
          <p:cNvSpPr/>
          <p:nvPr/>
        </p:nvSpPr>
        <p:spPr>
          <a:xfrm>
            <a:off x="2286000" y="2890391"/>
            <a:ext cx="4572000" cy="1077218"/>
          </a:xfrm>
          <a:prstGeom prst="rect">
            <a:avLst/>
          </a:prstGeom>
        </p:spPr>
        <p:txBody>
          <a:bodyPr>
            <a:spAutoFit/>
          </a:bodyPr>
          <a:lstStyle/>
          <a:p>
            <a:r>
              <a:rPr lang="cs-CZ" sz="800" dirty="0" err="1">
                <a:latin typeface="AdvTTe45e47d2"/>
              </a:rPr>
              <a:t>Lillis</a:t>
            </a:r>
            <a:r>
              <a:rPr lang="cs-CZ" sz="800" dirty="0">
                <a:latin typeface="AdvTTe45e47d2"/>
              </a:rPr>
              <a:t>, R. J., J. Dufek, W. S. </a:t>
            </a:r>
            <a:r>
              <a:rPr lang="cs-CZ" sz="800" dirty="0" err="1">
                <a:latin typeface="AdvTTe45e47d2"/>
              </a:rPr>
              <a:t>Kiefer</a:t>
            </a:r>
            <a:r>
              <a:rPr lang="cs-CZ" sz="800" dirty="0">
                <a:latin typeface="AdvTTe45e47d2"/>
              </a:rPr>
              <a:t>, B. A. Black,</a:t>
            </a:r>
          </a:p>
          <a:p>
            <a:r>
              <a:rPr lang="en-US" sz="800" dirty="0">
                <a:latin typeface="AdvTTe45e47d2"/>
              </a:rPr>
              <a:t>M. Manga, J. A. Richardson, and</a:t>
            </a:r>
          </a:p>
          <a:p>
            <a:r>
              <a:rPr lang="en-US" sz="800" dirty="0">
                <a:latin typeface="AdvTTe45e47d2"/>
              </a:rPr>
              <a:t>J. E. Bleacher (2015), The </a:t>
            </a:r>
            <a:r>
              <a:rPr lang="en-US" sz="800" dirty="0" err="1">
                <a:latin typeface="AdvTTe45e47d2"/>
              </a:rPr>
              <a:t>Syrtis</a:t>
            </a:r>
            <a:r>
              <a:rPr lang="en-US" sz="800" dirty="0">
                <a:latin typeface="AdvTTe45e47d2"/>
              </a:rPr>
              <a:t> Major</a:t>
            </a:r>
          </a:p>
          <a:p>
            <a:r>
              <a:rPr lang="cs-CZ" sz="800" dirty="0" err="1">
                <a:latin typeface="AdvTTe45e47d2"/>
              </a:rPr>
              <a:t>volcano</a:t>
            </a:r>
            <a:r>
              <a:rPr lang="cs-CZ" sz="800" dirty="0">
                <a:latin typeface="AdvTTe45e47d2"/>
              </a:rPr>
              <a:t>, Mars: A </a:t>
            </a:r>
            <a:r>
              <a:rPr lang="cs-CZ" sz="800" dirty="0" err="1">
                <a:latin typeface="AdvTTe45e47d2"/>
              </a:rPr>
              <a:t>multidisciplinary</a:t>
            </a:r>
            <a:endParaRPr lang="cs-CZ" sz="800" dirty="0">
              <a:latin typeface="AdvTTe45e47d2"/>
            </a:endParaRPr>
          </a:p>
          <a:p>
            <a:r>
              <a:rPr lang="en-US" sz="800" dirty="0">
                <a:latin typeface="AdvTTe45e47d2"/>
              </a:rPr>
              <a:t>approach to interpreting its magmatic</a:t>
            </a:r>
          </a:p>
          <a:p>
            <a:r>
              <a:rPr lang="cs-CZ" sz="800" dirty="0" err="1">
                <a:latin typeface="AdvTTe45e47d2"/>
              </a:rPr>
              <a:t>evolution</a:t>
            </a:r>
            <a:r>
              <a:rPr lang="cs-CZ" sz="800" dirty="0">
                <a:latin typeface="AdvTTe45e47d2"/>
              </a:rPr>
              <a:t> and </a:t>
            </a:r>
            <a:r>
              <a:rPr lang="cs-CZ" sz="800" dirty="0" err="1">
                <a:latin typeface="AdvTTe45e47d2"/>
              </a:rPr>
              <a:t>structural</a:t>
            </a:r>
            <a:r>
              <a:rPr lang="cs-CZ" sz="800" dirty="0">
                <a:latin typeface="AdvTTe45e47d2"/>
              </a:rPr>
              <a:t> </a:t>
            </a:r>
            <a:r>
              <a:rPr lang="cs-CZ" sz="800" dirty="0" err="1">
                <a:latin typeface="AdvTTe45e47d2"/>
              </a:rPr>
              <a:t>development</a:t>
            </a:r>
            <a:r>
              <a:rPr lang="cs-CZ" sz="800" dirty="0">
                <a:latin typeface="AdvTTe45e47d2"/>
              </a:rPr>
              <a:t>,</a:t>
            </a:r>
          </a:p>
          <a:p>
            <a:r>
              <a:rPr lang="cs-CZ" sz="800" dirty="0">
                <a:latin typeface="AdvTT7329fd89.I"/>
              </a:rPr>
              <a:t>J. </a:t>
            </a:r>
            <a:r>
              <a:rPr lang="cs-CZ" sz="800" dirty="0" err="1">
                <a:latin typeface="AdvTT7329fd89.I"/>
              </a:rPr>
              <a:t>Geophys</a:t>
            </a:r>
            <a:r>
              <a:rPr lang="cs-CZ" sz="800" dirty="0">
                <a:latin typeface="AdvTT7329fd89.I"/>
              </a:rPr>
              <a:t>. Res. </a:t>
            </a:r>
            <a:r>
              <a:rPr lang="cs-CZ" sz="800" dirty="0" err="1">
                <a:latin typeface="AdvTT7329fd89.I"/>
              </a:rPr>
              <a:t>Planets</a:t>
            </a:r>
            <a:r>
              <a:rPr lang="cs-CZ" sz="800" dirty="0">
                <a:latin typeface="AdvTTe45e47d2"/>
              </a:rPr>
              <a:t>, </a:t>
            </a:r>
            <a:r>
              <a:rPr lang="cs-CZ" sz="800" dirty="0">
                <a:latin typeface="AdvTT7329fd89.I"/>
              </a:rPr>
              <a:t>120</a:t>
            </a:r>
            <a:r>
              <a:rPr lang="cs-CZ" sz="800" dirty="0">
                <a:latin typeface="AdvTTe45e47d2"/>
              </a:rPr>
              <a:t>, 1476</a:t>
            </a:r>
            <a:r>
              <a:rPr lang="cs-CZ" sz="800" dirty="0">
                <a:latin typeface="AdvTTe45e47d2+20"/>
              </a:rPr>
              <a:t>–</a:t>
            </a:r>
            <a:r>
              <a:rPr lang="cs-CZ" sz="800" dirty="0">
                <a:latin typeface="AdvTTe45e47d2"/>
              </a:rPr>
              <a:t>1496,</a:t>
            </a:r>
          </a:p>
          <a:p>
            <a:r>
              <a:rPr lang="cs-CZ" sz="800" dirty="0">
                <a:latin typeface="AdvTTe45e47d2"/>
              </a:rPr>
              <a:t>doi:10.1002/2014JE004774.</a:t>
            </a:r>
            <a:endParaRPr lang="cs-CZ" dirty="0"/>
          </a:p>
        </p:txBody>
      </p:sp>
      <p:sp>
        <p:nvSpPr>
          <p:cNvPr id="4" name="TextovéPole 3">
            <a:extLst>
              <a:ext uri="{FF2B5EF4-FFF2-40B4-BE49-F238E27FC236}">
                <a16:creationId xmlns:a16="http://schemas.microsoft.com/office/drawing/2014/main" id="{20DF7E09-CEF2-44BD-BAB5-F90F04F973B4}"/>
              </a:ext>
            </a:extLst>
          </p:cNvPr>
          <p:cNvSpPr txBox="1"/>
          <p:nvPr/>
        </p:nvSpPr>
        <p:spPr>
          <a:xfrm>
            <a:off x="1259632" y="404664"/>
            <a:ext cx="10174998" cy="954107"/>
          </a:xfrm>
          <a:prstGeom prst="rect">
            <a:avLst/>
          </a:prstGeom>
          <a:noFill/>
        </p:spPr>
        <p:txBody>
          <a:bodyPr wrap="square" rtlCol="0">
            <a:spAutoFit/>
          </a:bodyPr>
          <a:lstStyle/>
          <a:p>
            <a:r>
              <a:rPr lang="cs-CZ" sz="1400" dirty="0" err="1"/>
              <a:t>Lillis</a:t>
            </a:r>
            <a:r>
              <a:rPr lang="cs-CZ" sz="1400" dirty="0"/>
              <a:t>, R. J., J. Dufek, W. S. </a:t>
            </a:r>
            <a:r>
              <a:rPr lang="cs-CZ" sz="1400" dirty="0" err="1"/>
              <a:t>Kiefer</a:t>
            </a:r>
            <a:r>
              <a:rPr lang="cs-CZ" sz="1400" dirty="0"/>
              <a:t>, B. A. Black,</a:t>
            </a:r>
            <a:r>
              <a:rPr lang="en-US" sz="1400" dirty="0"/>
              <a:t> M. Manga, J. A. Richardson, and</a:t>
            </a:r>
          </a:p>
          <a:p>
            <a:r>
              <a:rPr lang="en-US" sz="1400" dirty="0"/>
              <a:t>J. E. Bleacher (2015), The </a:t>
            </a:r>
            <a:r>
              <a:rPr lang="en-US" sz="1400" dirty="0" err="1"/>
              <a:t>Syrtis</a:t>
            </a:r>
            <a:r>
              <a:rPr lang="en-US" sz="1400" dirty="0"/>
              <a:t> Major </a:t>
            </a:r>
            <a:r>
              <a:rPr lang="cs-CZ" sz="1400" dirty="0" err="1"/>
              <a:t>volcano</a:t>
            </a:r>
            <a:r>
              <a:rPr lang="cs-CZ" sz="1400" dirty="0"/>
              <a:t>, Mars: A </a:t>
            </a:r>
            <a:r>
              <a:rPr lang="cs-CZ" sz="1400" dirty="0" err="1"/>
              <a:t>multidisciplinary</a:t>
            </a:r>
            <a:endParaRPr lang="cs-CZ" sz="1400" dirty="0"/>
          </a:p>
          <a:p>
            <a:r>
              <a:rPr lang="en-US" sz="1400" dirty="0"/>
              <a:t>approach to interpreting its magmatic </a:t>
            </a:r>
            <a:r>
              <a:rPr lang="cs-CZ" sz="1400" dirty="0" err="1"/>
              <a:t>evolution</a:t>
            </a:r>
            <a:r>
              <a:rPr lang="cs-CZ" sz="1400" dirty="0"/>
              <a:t> and </a:t>
            </a:r>
            <a:r>
              <a:rPr lang="cs-CZ" sz="1400" dirty="0" err="1"/>
              <a:t>structural</a:t>
            </a:r>
            <a:r>
              <a:rPr lang="cs-CZ" sz="1400" dirty="0"/>
              <a:t> </a:t>
            </a:r>
            <a:r>
              <a:rPr lang="cs-CZ" sz="1400" dirty="0" err="1"/>
              <a:t>development</a:t>
            </a:r>
            <a:r>
              <a:rPr lang="cs-CZ" sz="1400" dirty="0"/>
              <a:t>,</a:t>
            </a:r>
          </a:p>
          <a:p>
            <a:r>
              <a:rPr lang="cs-CZ" sz="1400" dirty="0"/>
              <a:t>J. </a:t>
            </a:r>
            <a:r>
              <a:rPr lang="cs-CZ" sz="1400" dirty="0" err="1"/>
              <a:t>Geophys</a:t>
            </a:r>
            <a:r>
              <a:rPr lang="cs-CZ" sz="1400" dirty="0"/>
              <a:t>. Res. </a:t>
            </a:r>
            <a:r>
              <a:rPr lang="cs-CZ" sz="1400" dirty="0" err="1"/>
              <a:t>Planets</a:t>
            </a:r>
            <a:r>
              <a:rPr lang="cs-CZ" sz="1400" dirty="0"/>
              <a:t>, 120, 1476–1496,</a:t>
            </a:r>
            <a:r>
              <a:rPr lang="en-US" sz="1400" dirty="0"/>
              <a:t> </a:t>
            </a:r>
            <a:r>
              <a:rPr lang="cs-CZ" sz="1400" dirty="0"/>
              <a:t>doi:10.1002/2014JE004774.</a:t>
            </a:r>
          </a:p>
        </p:txBody>
      </p:sp>
    </p:spTree>
    <p:extLst>
      <p:ext uri="{BB962C8B-B14F-4D97-AF65-F5344CB8AC3E}">
        <p14:creationId xmlns:p14="http://schemas.microsoft.com/office/powerpoint/2010/main" val="144808329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4A835F5E-79D7-403E-A2E4-89E91EA4B32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49255" y="0"/>
            <a:ext cx="6045489" cy="6858000"/>
          </a:xfrm>
          <a:prstGeom prst="rect">
            <a:avLst/>
          </a:prstGeom>
        </p:spPr>
      </p:pic>
    </p:spTree>
    <p:extLst>
      <p:ext uri="{BB962C8B-B14F-4D97-AF65-F5344CB8AC3E}">
        <p14:creationId xmlns:p14="http://schemas.microsoft.com/office/powerpoint/2010/main" val="401686972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brázek 5">
            <a:extLst>
              <a:ext uri="{FF2B5EF4-FFF2-40B4-BE49-F238E27FC236}">
                <a16:creationId xmlns:a16="http://schemas.microsoft.com/office/drawing/2014/main" id="{189610A2-CE72-4946-8AA2-917F59B8F390}"/>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7861"/>
          <a:stretch/>
        </p:blipFill>
        <p:spPr>
          <a:xfrm>
            <a:off x="1067673" y="2204863"/>
            <a:ext cx="8061295" cy="3313625"/>
          </a:xfrm>
          <a:prstGeom prst="rect">
            <a:avLst/>
          </a:prstGeom>
        </p:spPr>
      </p:pic>
      <p:pic>
        <p:nvPicPr>
          <p:cNvPr id="3" name="Obrázek 2">
            <a:extLst>
              <a:ext uri="{FF2B5EF4-FFF2-40B4-BE49-F238E27FC236}">
                <a16:creationId xmlns:a16="http://schemas.microsoft.com/office/drawing/2014/main" id="{E8FBC79C-C676-4065-B482-8AC4F9B4A25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48" y="620688"/>
            <a:ext cx="5483339" cy="4691534"/>
          </a:xfrm>
          <a:prstGeom prst="rect">
            <a:avLst/>
          </a:prstGeom>
        </p:spPr>
      </p:pic>
      <p:sp>
        <p:nvSpPr>
          <p:cNvPr id="4" name="Obdélník 3">
            <a:extLst>
              <a:ext uri="{FF2B5EF4-FFF2-40B4-BE49-F238E27FC236}">
                <a16:creationId xmlns:a16="http://schemas.microsoft.com/office/drawing/2014/main" id="{F07B8747-86B5-4ED4-B092-92F505C598E4}"/>
              </a:ext>
            </a:extLst>
          </p:cNvPr>
          <p:cNvSpPr/>
          <p:nvPr/>
        </p:nvSpPr>
        <p:spPr>
          <a:xfrm>
            <a:off x="4151852" y="3320199"/>
            <a:ext cx="840295"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-3800</a:t>
            </a:r>
            <a:endParaRPr lang="cs-CZ" sz="2000" b="0" cap="none" spc="0" dirty="0">
              <a:ln w="0"/>
              <a:solidFill>
                <a:schemeClr val="tx1"/>
              </a:solidFill>
              <a:effectLst>
                <a:outerShdw blurRad="38100" dist="19050" dir="2700000" algn="tl" rotWithShape="0">
                  <a:schemeClr val="dk1">
                    <a:alpha val="40000"/>
                  </a:schemeClr>
                </a:outerShdw>
              </a:effectLst>
            </a:endParaRPr>
          </a:p>
        </p:txBody>
      </p:sp>
      <p:sp>
        <p:nvSpPr>
          <p:cNvPr id="5" name="TextovéPole 4">
            <a:extLst>
              <a:ext uri="{FF2B5EF4-FFF2-40B4-BE49-F238E27FC236}">
                <a16:creationId xmlns:a16="http://schemas.microsoft.com/office/drawing/2014/main" id="{9234A44A-265D-4A80-8AC8-146336144468}"/>
              </a:ext>
            </a:extLst>
          </p:cNvPr>
          <p:cNvSpPr txBox="1"/>
          <p:nvPr/>
        </p:nvSpPr>
        <p:spPr>
          <a:xfrm>
            <a:off x="6516216" y="2060848"/>
            <a:ext cx="1480875" cy="326941"/>
          </a:xfrm>
          <a:prstGeom prst="rect">
            <a:avLst/>
          </a:prstGeom>
          <a:noFill/>
        </p:spPr>
        <p:txBody>
          <a:bodyPr wrap="square" rtlCol="0">
            <a:spAutoFit/>
          </a:bodyPr>
          <a:lstStyle/>
          <a:p>
            <a:endParaRPr lang="cs-CZ" dirty="0"/>
          </a:p>
        </p:txBody>
      </p:sp>
      <p:sp>
        <p:nvSpPr>
          <p:cNvPr id="2" name="TextovéPole 1">
            <a:extLst>
              <a:ext uri="{FF2B5EF4-FFF2-40B4-BE49-F238E27FC236}">
                <a16:creationId xmlns:a16="http://schemas.microsoft.com/office/drawing/2014/main" id="{CB0CDEA6-047B-4F7A-9305-F415C615A094}"/>
              </a:ext>
            </a:extLst>
          </p:cNvPr>
          <p:cNvSpPr txBox="1"/>
          <p:nvPr/>
        </p:nvSpPr>
        <p:spPr>
          <a:xfrm>
            <a:off x="5724520" y="83166"/>
            <a:ext cx="3169457" cy="369332"/>
          </a:xfrm>
          <a:prstGeom prst="rect">
            <a:avLst/>
          </a:prstGeom>
          <a:noFill/>
        </p:spPr>
        <p:txBody>
          <a:bodyPr wrap="none" rtlCol="0">
            <a:spAutoFit/>
          </a:bodyPr>
          <a:lstStyle/>
          <a:p>
            <a:r>
              <a:rPr lang="en-US" b="1" dirty="0">
                <a:latin typeface="Times New Roman" panose="02020603050405020304" pitchFamily="18" charset="0"/>
                <a:cs typeface="Times New Roman" panose="02020603050405020304" pitchFamily="18" charset="0"/>
              </a:rPr>
              <a:t>ISIDIS = volcano, nothing else</a:t>
            </a:r>
            <a:endParaRPr lang="cs-CZ" b="1" dirty="0">
              <a:latin typeface="Times New Roman" panose="02020603050405020304" pitchFamily="18" charset="0"/>
              <a:cs typeface="Times New Roman" panose="02020603050405020304" pitchFamily="18" charset="0"/>
            </a:endParaRPr>
          </a:p>
        </p:txBody>
      </p:sp>
      <p:sp>
        <p:nvSpPr>
          <p:cNvPr id="7" name="TextovéPole 6">
            <a:extLst>
              <a:ext uri="{FF2B5EF4-FFF2-40B4-BE49-F238E27FC236}">
                <a16:creationId xmlns:a16="http://schemas.microsoft.com/office/drawing/2014/main" id="{7E38C3F5-88D2-4FD7-9B39-862EED68BEE6}"/>
              </a:ext>
            </a:extLst>
          </p:cNvPr>
          <p:cNvSpPr txBox="1"/>
          <p:nvPr/>
        </p:nvSpPr>
        <p:spPr>
          <a:xfrm>
            <a:off x="3419872" y="6024169"/>
            <a:ext cx="5064207" cy="369332"/>
          </a:xfrm>
          <a:prstGeom prst="rect">
            <a:avLst/>
          </a:prstGeom>
          <a:noFill/>
        </p:spPr>
        <p:txBody>
          <a:bodyPr wrap="none" rtlCol="0">
            <a:spAutoFit/>
          </a:bodyPr>
          <a:lstStyle/>
          <a:p>
            <a:r>
              <a:rPr lang="en-US" i="1" dirty="0" err="1">
                <a:latin typeface="Times New Roman" panose="02020603050405020304" pitchFamily="18" charset="0"/>
                <a:cs typeface="Times New Roman" panose="02020603050405020304" pitchFamily="18" charset="0"/>
              </a:rPr>
              <a:t>Tzz</a:t>
            </a:r>
            <a:r>
              <a:rPr lang="en-US" dirty="0">
                <a:latin typeface="Times New Roman" panose="02020603050405020304" pitchFamily="18" charset="0"/>
                <a:cs typeface="Times New Roman" panose="02020603050405020304" pitchFamily="18" charset="0"/>
              </a:rPr>
              <a:t>  [E]                                   the invariant </a:t>
            </a:r>
            <a:r>
              <a:rPr lang="en-US" i="1" dirty="0">
                <a:latin typeface="Times New Roman" panose="02020603050405020304" pitchFamily="18" charset="0"/>
                <a:cs typeface="Times New Roman" panose="02020603050405020304" pitchFamily="18" charset="0"/>
              </a:rPr>
              <a:t>I</a:t>
            </a:r>
            <a:r>
              <a:rPr lang="en-US" dirty="0">
                <a:latin typeface="Times New Roman" panose="02020603050405020304" pitchFamily="18" charset="0"/>
                <a:cs typeface="Times New Roman" panose="02020603050405020304" pitchFamily="18" charset="0"/>
              </a:rPr>
              <a:t>2  [s-6]</a:t>
            </a:r>
            <a:endParaRPr lang="cs-CZ"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964334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DD5A5239-615B-4889-B5E2-CDB0B91FD7A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79900" y="0"/>
            <a:ext cx="6984200" cy="6858000"/>
          </a:xfrm>
          <a:prstGeom prst="rect">
            <a:avLst/>
          </a:prstGeom>
        </p:spPr>
      </p:pic>
    </p:spTree>
    <p:extLst>
      <p:ext uri="{BB962C8B-B14F-4D97-AF65-F5344CB8AC3E}">
        <p14:creationId xmlns:p14="http://schemas.microsoft.com/office/powerpoint/2010/main" val="385395303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A72D5B4B-1D80-41C5-8535-C97B05C9B90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2816" y="0"/>
            <a:ext cx="6758368" cy="6858000"/>
          </a:xfrm>
          <a:prstGeom prst="rect">
            <a:avLst/>
          </a:prstGeom>
        </p:spPr>
      </p:pic>
    </p:spTree>
    <p:extLst>
      <p:ext uri="{BB962C8B-B14F-4D97-AF65-F5344CB8AC3E}">
        <p14:creationId xmlns:p14="http://schemas.microsoft.com/office/powerpoint/2010/main" val="3895648362"/>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B80BE1D9-781A-4240-BC18-1AD458F35A1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520" y="0"/>
            <a:ext cx="6278426" cy="6858000"/>
          </a:xfrm>
          <a:prstGeom prst="rect">
            <a:avLst/>
          </a:prstGeom>
        </p:spPr>
      </p:pic>
      <p:sp>
        <p:nvSpPr>
          <p:cNvPr id="2" name="Nadpis 4">
            <a:extLst>
              <a:ext uri="{FF2B5EF4-FFF2-40B4-BE49-F238E27FC236}">
                <a16:creationId xmlns:a16="http://schemas.microsoft.com/office/drawing/2014/main" id="{AEFBC927-6BC2-006B-8FCE-25EE1C6EA249}"/>
              </a:ext>
            </a:extLst>
          </p:cNvPr>
          <p:cNvSpPr txBox="1">
            <a:spLocks/>
          </p:cNvSpPr>
          <p:nvPr/>
        </p:nvSpPr>
        <p:spPr>
          <a:xfrm>
            <a:off x="6012160" y="4919008"/>
            <a:ext cx="3269498" cy="1569660"/>
          </a:xfrm>
          <a:prstGeom prst="rect">
            <a:avLst/>
          </a:prstGeom>
          <a:noFill/>
        </p:spPr>
        <p:txBody>
          <a:bodyPr wrap="square" rtlCol="0">
            <a:spAutoFit/>
          </a:bodyPr>
          <a:lst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a:lstStyle>
          <a:p>
            <a:pPr algn="l"/>
            <a:r>
              <a:rPr lang="en-US" sz="2400" i="1" dirty="0">
                <a:latin typeface="Times New Roman" panose="02020603050405020304" pitchFamily="18" charset="0"/>
                <a:cs typeface="Times New Roman" panose="02020603050405020304" pitchFamily="18" charset="0"/>
              </a:rPr>
              <a:t>          θ </a:t>
            </a:r>
            <a:r>
              <a:rPr lang="en-US" sz="2400" dirty="0">
                <a:latin typeface="Times New Roman" panose="02020603050405020304" pitchFamily="18" charset="0"/>
                <a:cs typeface="Times New Roman" panose="02020603050405020304" pitchFamily="18" charset="0"/>
              </a:rPr>
              <a:t>[deg]</a:t>
            </a:r>
          </a:p>
          <a:p>
            <a:pPr algn="l"/>
            <a:r>
              <a:rPr lang="en-US" sz="2400" i="1"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plus landing site of Perseverance</a:t>
            </a:r>
            <a:r>
              <a:rPr lang="en-US" sz="1200" dirty="0">
                <a:latin typeface="Times New Roman" panose="02020603050405020304" pitchFamily="18" charset="0"/>
                <a:cs typeface="Times New Roman" panose="02020603050405020304" pitchFamily="18" charset="0"/>
              </a:rPr>
              <a:t>                   </a:t>
            </a:r>
            <a:endParaRPr lang="en-US" sz="1200" i="1" dirty="0">
              <a:latin typeface="Times New Roman" panose="02020603050405020304" pitchFamily="18" charset="0"/>
              <a:cs typeface="Times New Roman" panose="02020603050405020304" pitchFamily="18" charset="0"/>
            </a:endParaRPr>
          </a:p>
          <a:p>
            <a:pPr algn="l"/>
            <a:br>
              <a:rPr lang="en-US" sz="2400" dirty="0">
                <a:latin typeface="Times New Roman" panose="02020603050405020304" pitchFamily="18" charset="0"/>
                <a:cs typeface="Times New Roman" panose="02020603050405020304" pitchFamily="18" charset="0"/>
              </a:rPr>
            </a:br>
            <a:endParaRPr lang="cs-CZ" sz="2400" dirty="0">
              <a:latin typeface="Times New Roman" panose="02020603050405020304" pitchFamily="18" charset="0"/>
              <a:cs typeface="Times New Roman" panose="02020603050405020304" pitchFamily="18" charset="0"/>
            </a:endParaRPr>
          </a:p>
        </p:txBody>
      </p:sp>
      <p:pic>
        <p:nvPicPr>
          <p:cNvPr id="4" name="Obrázek 3">
            <a:extLst>
              <a:ext uri="{FF2B5EF4-FFF2-40B4-BE49-F238E27FC236}">
                <a16:creationId xmlns:a16="http://schemas.microsoft.com/office/drawing/2014/main" id="{CB92F7D6-FF08-E4A5-86A6-716AE447F46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21255" y="-171400"/>
            <a:ext cx="3022745" cy="3429000"/>
          </a:xfrm>
          <a:prstGeom prst="rect">
            <a:avLst/>
          </a:prstGeom>
        </p:spPr>
      </p:pic>
      <p:sp>
        <p:nvSpPr>
          <p:cNvPr id="5" name="TextovéPole 4">
            <a:extLst>
              <a:ext uri="{FF2B5EF4-FFF2-40B4-BE49-F238E27FC236}">
                <a16:creationId xmlns:a16="http://schemas.microsoft.com/office/drawing/2014/main" id="{3A6C9289-6CA3-4317-610F-AF9583805DD7}"/>
              </a:ext>
            </a:extLst>
          </p:cNvPr>
          <p:cNvSpPr txBox="1"/>
          <p:nvPr/>
        </p:nvSpPr>
        <p:spPr>
          <a:xfrm>
            <a:off x="7812360" y="138499"/>
            <a:ext cx="914400" cy="461665"/>
          </a:xfrm>
          <a:prstGeom prst="rect">
            <a:avLst/>
          </a:prstGeom>
          <a:noFill/>
        </p:spPr>
        <p:txBody>
          <a:bodyPr wrap="square" rtlCol="0">
            <a:spAutoFit/>
          </a:bodyPr>
          <a:lstStyle/>
          <a:p>
            <a:r>
              <a:rPr lang="en-US" sz="2400" dirty="0">
                <a:solidFill>
                  <a:srgbClr val="0070C0"/>
                </a:solidFill>
                <a:latin typeface="Times New Roman" panose="02020603050405020304" pitchFamily="18" charset="0"/>
                <a:cs typeface="Times New Roman" panose="02020603050405020304" pitchFamily="18" charset="0"/>
              </a:rPr>
              <a:t>U</a:t>
            </a:r>
            <a:endParaRPr lang="cs-CZ" sz="2400" dirty="0">
              <a:solidFill>
                <a:srgbClr val="0070C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9968632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C8CFE8E5-E3F2-4DB0-BD84-2EFE555E096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0420" y="807782"/>
            <a:ext cx="4939596" cy="4743281"/>
          </a:xfrm>
          <a:prstGeom prst="rect">
            <a:avLst/>
          </a:prstGeom>
        </p:spPr>
      </p:pic>
      <p:pic>
        <p:nvPicPr>
          <p:cNvPr id="4" name="Obrázek 3">
            <a:extLst>
              <a:ext uri="{FF2B5EF4-FFF2-40B4-BE49-F238E27FC236}">
                <a16:creationId xmlns:a16="http://schemas.microsoft.com/office/drawing/2014/main" id="{62B66783-3EB4-4D32-968A-17C629091DA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04048" y="768189"/>
            <a:ext cx="4236450" cy="4822469"/>
          </a:xfrm>
          <a:prstGeom prst="rect">
            <a:avLst/>
          </a:prstGeom>
        </p:spPr>
      </p:pic>
    </p:spTree>
    <p:extLst>
      <p:ext uri="{BB962C8B-B14F-4D97-AF65-F5344CB8AC3E}">
        <p14:creationId xmlns:p14="http://schemas.microsoft.com/office/powerpoint/2010/main" val="120171862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a:extLst>
              <a:ext uri="{FF2B5EF4-FFF2-40B4-BE49-F238E27FC236}">
                <a16:creationId xmlns:a16="http://schemas.microsoft.com/office/drawing/2014/main" id="{F0B52B8C-9795-48E6-AE12-28A48CCB440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3528" y="1182504"/>
            <a:ext cx="9144000" cy="5558865"/>
          </a:xfrm>
          <a:prstGeom prst="rect">
            <a:avLst/>
          </a:prstGeom>
        </p:spPr>
      </p:pic>
      <p:pic>
        <p:nvPicPr>
          <p:cNvPr id="3" name="Obrázek 2">
            <a:extLst>
              <a:ext uri="{FF2B5EF4-FFF2-40B4-BE49-F238E27FC236}">
                <a16:creationId xmlns:a16="http://schemas.microsoft.com/office/drawing/2014/main" id="{267D15DB-8AA4-4CF5-9D8A-66306DC1D0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9496410">
            <a:off x="677343" y="720650"/>
            <a:ext cx="2746942" cy="2350278"/>
          </a:xfrm>
          <a:prstGeom prst="rect">
            <a:avLst/>
          </a:prstGeom>
        </p:spPr>
      </p:pic>
      <p:sp>
        <p:nvSpPr>
          <p:cNvPr id="5" name="Šipka: dolů 4">
            <a:extLst>
              <a:ext uri="{FF2B5EF4-FFF2-40B4-BE49-F238E27FC236}">
                <a16:creationId xmlns:a16="http://schemas.microsoft.com/office/drawing/2014/main" id="{4153EE3B-C94D-4DF2-9023-1520737343E2}"/>
              </a:ext>
            </a:extLst>
          </p:cNvPr>
          <p:cNvSpPr/>
          <p:nvPr/>
        </p:nvSpPr>
        <p:spPr>
          <a:xfrm rot="20986370">
            <a:off x="4806620" y="2320661"/>
            <a:ext cx="669872" cy="108052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Šipka: dolů 5">
            <a:extLst>
              <a:ext uri="{FF2B5EF4-FFF2-40B4-BE49-F238E27FC236}">
                <a16:creationId xmlns:a16="http://schemas.microsoft.com/office/drawing/2014/main" id="{A4796C51-BBD3-41BC-8C02-1CF1B3DD95B3}"/>
              </a:ext>
            </a:extLst>
          </p:cNvPr>
          <p:cNvSpPr/>
          <p:nvPr/>
        </p:nvSpPr>
        <p:spPr>
          <a:xfrm rot="21162519">
            <a:off x="1896261" y="349461"/>
            <a:ext cx="439898" cy="617684"/>
          </a:xfrm>
          <a:prstGeom prst="downArrow">
            <a:avLst>
              <a:gd name="adj1" fmla="val 27687"/>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00986199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53C7A621-8640-4053-90A3-92F44ED2036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7504" y="116632"/>
            <a:ext cx="4824536" cy="2515940"/>
          </a:xfrm>
          <a:prstGeom prst="rect">
            <a:avLst/>
          </a:prstGeom>
        </p:spPr>
      </p:pic>
      <p:pic>
        <p:nvPicPr>
          <p:cNvPr id="2" name="Obrázek 1">
            <a:extLst>
              <a:ext uri="{FF2B5EF4-FFF2-40B4-BE49-F238E27FC236}">
                <a16:creationId xmlns:a16="http://schemas.microsoft.com/office/drawing/2014/main" id="{262B4B22-D9B4-1703-E55F-42C8A49D306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95936" y="1546494"/>
            <a:ext cx="5256584" cy="2937773"/>
          </a:xfrm>
          <a:prstGeom prst="rect">
            <a:avLst/>
          </a:prstGeom>
        </p:spPr>
      </p:pic>
      <p:pic>
        <p:nvPicPr>
          <p:cNvPr id="4" name="Obrázek 3">
            <a:extLst>
              <a:ext uri="{FF2B5EF4-FFF2-40B4-BE49-F238E27FC236}">
                <a16:creationId xmlns:a16="http://schemas.microsoft.com/office/drawing/2014/main" id="{E72E1888-1329-A498-3263-757B96824CC1}"/>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6562"/>
          <a:stretch/>
        </p:blipFill>
        <p:spPr>
          <a:xfrm>
            <a:off x="-111249" y="3524133"/>
            <a:ext cx="5076056" cy="3222171"/>
          </a:xfrm>
          <a:prstGeom prst="rect">
            <a:avLst/>
          </a:prstGeom>
        </p:spPr>
      </p:pic>
    </p:spTree>
    <p:extLst>
      <p:ext uri="{BB962C8B-B14F-4D97-AF65-F5344CB8AC3E}">
        <p14:creationId xmlns:p14="http://schemas.microsoft.com/office/powerpoint/2010/main" val="340712331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2">
            <a:extLst>
              <a:ext uri="{FF2B5EF4-FFF2-40B4-BE49-F238E27FC236}">
                <a16:creationId xmlns:a16="http://schemas.microsoft.com/office/drawing/2014/main" id="{DD96E648-E7B6-F354-C54A-437EE6E0492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3275"/>
          <a:stretch/>
        </p:blipFill>
        <p:spPr>
          <a:xfrm>
            <a:off x="5161692" y="155651"/>
            <a:ext cx="3915482" cy="3240359"/>
          </a:xfrm>
          <a:prstGeom prst="rect">
            <a:avLst/>
          </a:prstGeom>
        </p:spPr>
      </p:pic>
      <p:pic>
        <p:nvPicPr>
          <p:cNvPr id="3" name="Obrázek 2">
            <a:extLst>
              <a:ext uri="{FF2B5EF4-FFF2-40B4-BE49-F238E27FC236}">
                <a16:creationId xmlns:a16="http://schemas.microsoft.com/office/drawing/2014/main" id="{8BF6B0EB-837C-E511-C4B7-CA0CA5F6D8A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1520" y="3400698"/>
            <a:ext cx="3701552" cy="3429353"/>
          </a:xfrm>
          <a:prstGeom prst="rect">
            <a:avLst/>
          </a:prstGeom>
        </p:spPr>
      </p:pic>
      <p:pic>
        <p:nvPicPr>
          <p:cNvPr id="4" name="Obrázek 2">
            <a:extLst>
              <a:ext uri="{FF2B5EF4-FFF2-40B4-BE49-F238E27FC236}">
                <a16:creationId xmlns:a16="http://schemas.microsoft.com/office/drawing/2014/main" id="{D8CEA041-A463-811F-ECF1-0AC55B6F79F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190684" y="3400698"/>
            <a:ext cx="3512823" cy="3373212"/>
          </a:xfrm>
          <a:prstGeom prst="rect">
            <a:avLst/>
          </a:prstGeom>
        </p:spPr>
      </p:pic>
      <p:sp>
        <p:nvSpPr>
          <p:cNvPr id="5" name="TextBox 4">
            <a:extLst>
              <a:ext uri="{FF2B5EF4-FFF2-40B4-BE49-F238E27FC236}">
                <a16:creationId xmlns:a16="http://schemas.microsoft.com/office/drawing/2014/main" id="{34748826-2F83-5139-3B16-07FDA7D6C53A}"/>
              </a:ext>
            </a:extLst>
          </p:cNvPr>
          <p:cNvSpPr txBox="1"/>
          <p:nvPr/>
        </p:nvSpPr>
        <p:spPr>
          <a:xfrm>
            <a:off x="3808574" y="3861048"/>
            <a:ext cx="1382110" cy="400110"/>
          </a:xfrm>
          <a:prstGeom prst="rect">
            <a:avLst/>
          </a:prstGeom>
          <a:noFill/>
        </p:spPr>
        <p:txBody>
          <a:bodyPr wrap="none" rtlCol="0">
            <a:spAutoFit/>
          </a:bodyPr>
          <a:lstStyle/>
          <a:p>
            <a:r>
              <a:rPr lang="en-US" sz="2000" b="1" dirty="0" err="1">
                <a:solidFill>
                  <a:srgbClr val="FF0000"/>
                </a:solidFill>
                <a:latin typeface="Times New Roman" panose="02020603050405020304" pitchFamily="18" charset="0"/>
                <a:cs typeface="Times New Roman" panose="02020603050405020304" pitchFamily="18" charset="0"/>
              </a:rPr>
              <a:t>Isidis</a:t>
            </a:r>
            <a:r>
              <a:rPr lang="en-US" dirty="0"/>
              <a:t> basin</a:t>
            </a:r>
            <a:endParaRPr lang="cs-CZ" dirty="0"/>
          </a:p>
        </p:txBody>
      </p:sp>
      <p:cxnSp>
        <p:nvCxnSpPr>
          <p:cNvPr id="7" name="Straight Arrow Connector 6">
            <a:extLst>
              <a:ext uri="{FF2B5EF4-FFF2-40B4-BE49-F238E27FC236}">
                <a16:creationId xmlns:a16="http://schemas.microsoft.com/office/drawing/2014/main" id="{FC70E921-3418-7E1A-B37A-4752C74D307F}"/>
              </a:ext>
            </a:extLst>
          </p:cNvPr>
          <p:cNvCxnSpPr/>
          <p:nvPr/>
        </p:nvCxnSpPr>
        <p:spPr>
          <a:xfrm flipV="1">
            <a:off x="4759143" y="1916832"/>
            <a:ext cx="2160240" cy="288032"/>
          </a:xfrm>
          <a:prstGeom prst="straightConnector1">
            <a:avLst/>
          </a:prstGeom>
          <a:ln w="28575">
            <a:solidFill>
              <a:srgbClr val="C0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0302876"/>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36666" y="78374"/>
            <a:ext cx="2520280" cy="1508105"/>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Volcano and mascon</a:t>
            </a:r>
            <a:r>
              <a:rPr lang="en-US" dirty="0">
                <a:latin typeface="Times New Roman" panose="02020603050405020304" pitchFamily="18" charset="0"/>
                <a:cs typeface="Times New Roman" panose="02020603050405020304" pitchFamily="18" charset="0"/>
              </a:rPr>
              <a:t> </a:t>
            </a:r>
          </a:p>
          <a:p>
            <a:r>
              <a:rPr lang="en-US" dirty="0">
                <a:latin typeface="Times New Roman" panose="02020603050405020304" pitchFamily="18" charset="0"/>
                <a:cs typeface="Times New Roman" panose="02020603050405020304" pitchFamily="18" charset="0"/>
              </a:rPr>
              <a:t> virtual deformations</a:t>
            </a:r>
          </a:p>
          <a:p>
            <a:r>
              <a:rPr lang="en-US" dirty="0">
                <a:latin typeface="Times New Roman" panose="02020603050405020304" pitchFamily="18" charset="0"/>
                <a:cs typeface="Times New Roman" panose="02020603050405020304" pitchFamily="18" charset="0"/>
              </a:rPr>
              <a:t>   red …    dilatation</a:t>
            </a:r>
          </a:p>
          <a:p>
            <a:r>
              <a:rPr lang="en-US" dirty="0">
                <a:latin typeface="Times New Roman" panose="02020603050405020304" pitchFamily="18" charset="0"/>
                <a:cs typeface="Times New Roman" panose="02020603050405020304" pitchFamily="18" charset="0"/>
              </a:rPr>
              <a:t>   blue … compression </a:t>
            </a:r>
          </a:p>
          <a:p>
            <a:r>
              <a:rPr lang="en-US" dirty="0">
                <a:latin typeface="Times New Roman" panose="02020603050405020304" pitchFamily="18" charset="0"/>
                <a:cs typeface="Times New Roman" panose="02020603050405020304" pitchFamily="18" charset="0"/>
              </a:rPr>
              <a:t>           </a:t>
            </a:r>
            <a:endParaRPr lang="cs-CZ"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A1190A1F-DCA0-C9C3-AD82-C40A30537BED}"/>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6070" t="20816" r="12500" b="16735"/>
          <a:stretch/>
        </p:blipFill>
        <p:spPr>
          <a:xfrm>
            <a:off x="4550940" y="121835"/>
            <a:ext cx="2880320" cy="1944216"/>
          </a:xfrm>
          <a:prstGeom prst="rect">
            <a:avLst/>
          </a:prstGeom>
        </p:spPr>
      </p:pic>
      <mc:AlternateContent xmlns:mc="http://schemas.openxmlformats.org/markup-compatibility/2006" xmlns:p14="http://schemas.microsoft.com/office/powerpoint/2010/main">
        <mc:Choice Requires="p14">
          <p:contentPart p14:bwMode="auto" r:id="rId3">
            <p14:nvContentPartPr>
              <p14:cNvPr id="16" name="Ink 15">
                <a:extLst>
                  <a:ext uri="{FF2B5EF4-FFF2-40B4-BE49-F238E27FC236}">
                    <a16:creationId xmlns:a16="http://schemas.microsoft.com/office/drawing/2014/main" id="{BB65EF29-216D-8082-FDAB-505DFCF9C506}"/>
                  </a:ext>
                </a:extLst>
              </p14:cNvPr>
              <p14:cNvContentPartPr/>
              <p14:nvPr/>
            </p14:nvContentPartPr>
            <p14:xfrm>
              <a:off x="879640" y="4649816"/>
              <a:ext cx="3558600" cy="1245912"/>
            </p14:xfrm>
          </p:contentPart>
        </mc:Choice>
        <mc:Fallback xmlns="">
          <p:pic>
            <p:nvPicPr>
              <p:cNvPr id="16" name="Ink 15">
                <a:extLst>
                  <a:ext uri="{FF2B5EF4-FFF2-40B4-BE49-F238E27FC236}">
                    <a16:creationId xmlns:a16="http://schemas.microsoft.com/office/drawing/2014/main" id="{BB65EF29-216D-8082-FDAB-505DFCF9C506}"/>
                  </a:ext>
                </a:extLst>
              </p:cNvPr>
              <p:cNvPicPr/>
              <p:nvPr/>
            </p:nvPicPr>
            <p:blipFill>
              <a:blip r:embed="rId4"/>
              <a:stretch>
                <a:fillRect/>
              </a:stretch>
            </p:blipFill>
            <p:spPr>
              <a:xfrm>
                <a:off x="870640" y="4640816"/>
                <a:ext cx="3576240" cy="1263551"/>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7" name="Ink 16">
                <a:extLst>
                  <a:ext uri="{FF2B5EF4-FFF2-40B4-BE49-F238E27FC236}">
                    <a16:creationId xmlns:a16="http://schemas.microsoft.com/office/drawing/2014/main" id="{30DC3452-6410-660E-0243-68372ED030DB}"/>
                  </a:ext>
                </a:extLst>
              </p14:cNvPr>
              <p14:cNvContentPartPr/>
              <p14:nvPr/>
            </p14:nvContentPartPr>
            <p14:xfrm>
              <a:off x="887677" y="1793969"/>
              <a:ext cx="1572120" cy="1861200"/>
            </p14:xfrm>
          </p:contentPart>
        </mc:Choice>
        <mc:Fallback xmlns="">
          <p:pic>
            <p:nvPicPr>
              <p:cNvPr id="17" name="Ink 16">
                <a:extLst>
                  <a:ext uri="{FF2B5EF4-FFF2-40B4-BE49-F238E27FC236}">
                    <a16:creationId xmlns:a16="http://schemas.microsoft.com/office/drawing/2014/main" id="{30DC3452-6410-660E-0243-68372ED030DB}"/>
                  </a:ext>
                </a:extLst>
              </p:cNvPr>
              <p:cNvPicPr/>
              <p:nvPr/>
            </p:nvPicPr>
            <p:blipFill>
              <a:blip r:embed="rId6"/>
              <a:stretch>
                <a:fillRect/>
              </a:stretch>
            </p:blipFill>
            <p:spPr>
              <a:xfrm>
                <a:off x="878677" y="1784971"/>
                <a:ext cx="1589760" cy="1878837"/>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8" name="Ink 17">
                <a:extLst>
                  <a:ext uri="{FF2B5EF4-FFF2-40B4-BE49-F238E27FC236}">
                    <a16:creationId xmlns:a16="http://schemas.microsoft.com/office/drawing/2014/main" id="{0CA6C288-3DE6-EA2E-1E5B-31C524297D0E}"/>
                  </a:ext>
                </a:extLst>
              </p14:cNvPr>
              <p14:cNvContentPartPr/>
              <p14:nvPr/>
            </p14:nvContentPartPr>
            <p14:xfrm>
              <a:off x="2448520" y="1970240"/>
              <a:ext cx="1284120" cy="1764000"/>
            </p14:xfrm>
          </p:contentPart>
        </mc:Choice>
        <mc:Fallback xmlns="">
          <p:pic>
            <p:nvPicPr>
              <p:cNvPr id="18" name="Ink 17">
                <a:extLst>
                  <a:ext uri="{FF2B5EF4-FFF2-40B4-BE49-F238E27FC236}">
                    <a16:creationId xmlns:a16="http://schemas.microsoft.com/office/drawing/2014/main" id="{0CA6C288-3DE6-EA2E-1E5B-31C524297D0E}"/>
                  </a:ext>
                </a:extLst>
              </p:cNvPr>
              <p:cNvPicPr/>
              <p:nvPr/>
            </p:nvPicPr>
            <p:blipFill>
              <a:blip r:embed="rId8"/>
              <a:stretch>
                <a:fillRect/>
              </a:stretch>
            </p:blipFill>
            <p:spPr>
              <a:xfrm>
                <a:off x="2439880" y="1961600"/>
                <a:ext cx="1301760" cy="1781640"/>
              </a:xfrm>
              <a:prstGeom prst="rect">
                <a:avLst/>
              </a:prstGeom>
            </p:spPr>
          </p:pic>
        </mc:Fallback>
      </mc:AlternateContent>
      <p:sp>
        <p:nvSpPr>
          <p:cNvPr id="19" name="TextBox 18">
            <a:extLst>
              <a:ext uri="{FF2B5EF4-FFF2-40B4-BE49-F238E27FC236}">
                <a16:creationId xmlns:a16="http://schemas.microsoft.com/office/drawing/2014/main" id="{3F13F3E6-55C0-A780-08D1-09885722844D}"/>
              </a:ext>
            </a:extLst>
          </p:cNvPr>
          <p:cNvSpPr txBox="1"/>
          <p:nvPr/>
        </p:nvSpPr>
        <p:spPr>
          <a:xfrm>
            <a:off x="3623689" y="2142020"/>
            <a:ext cx="1550424" cy="369332"/>
          </a:xfrm>
          <a:prstGeom prst="rect">
            <a:avLst/>
          </a:prstGeom>
          <a:noFill/>
        </p:spPr>
        <p:txBody>
          <a:bodyPr wrap="none" rtlCol="0">
            <a:spAutoFit/>
          </a:bodyPr>
          <a:lstStyle/>
          <a:p>
            <a:r>
              <a:rPr lang="en-US" i="1" dirty="0">
                <a:latin typeface="Times New Roman" panose="02020603050405020304" pitchFamily="18" charset="0"/>
                <a:cs typeface="Times New Roman" panose="02020603050405020304" pitchFamily="18" charset="0"/>
              </a:rPr>
              <a:t>I am a volcano</a:t>
            </a:r>
            <a:endParaRPr lang="cs-CZ" i="1" dirty="0">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4F9E8EEA-84E4-034B-7E19-4B8AA7BEC1CE}"/>
              </a:ext>
            </a:extLst>
          </p:cNvPr>
          <p:cNvSpPr txBox="1"/>
          <p:nvPr/>
        </p:nvSpPr>
        <p:spPr>
          <a:xfrm>
            <a:off x="3589289" y="5872704"/>
            <a:ext cx="1524776" cy="369332"/>
          </a:xfrm>
          <a:prstGeom prst="rect">
            <a:avLst/>
          </a:prstGeom>
          <a:noFill/>
        </p:spPr>
        <p:txBody>
          <a:bodyPr wrap="none" rtlCol="0">
            <a:spAutoFit/>
          </a:bodyPr>
          <a:lstStyle/>
          <a:p>
            <a:r>
              <a:rPr lang="en-US" i="1" dirty="0">
                <a:latin typeface="Times New Roman" panose="02020603050405020304" pitchFamily="18" charset="0"/>
                <a:cs typeface="Times New Roman" panose="02020603050405020304" pitchFamily="18" charset="0"/>
              </a:rPr>
              <a:t>I am a mascon</a:t>
            </a:r>
            <a:endParaRPr lang="cs-CZ" i="1" dirty="0">
              <a:latin typeface="Times New Roman" panose="02020603050405020304" pitchFamily="18" charset="0"/>
              <a:cs typeface="Times New Roman" panose="02020603050405020304" pitchFamily="18" charset="0"/>
            </a:endParaRPr>
          </a:p>
        </p:txBody>
      </p:sp>
      <p:pic>
        <p:nvPicPr>
          <p:cNvPr id="22" name="Obrázek 5">
            <a:extLst>
              <a:ext uri="{FF2B5EF4-FFF2-40B4-BE49-F238E27FC236}">
                <a16:creationId xmlns:a16="http://schemas.microsoft.com/office/drawing/2014/main" id="{A892ACA4-98E8-1AA9-8423-22D4B733D0B6}"/>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18422" t="7837" b="10882"/>
          <a:stretch/>
        </p:blipFill>
        <p:spPr>
          <a:xfrm>
            <a:off x="5652120" y="3972209"/>
            <a:ext cx="2520280" cy="2643104"/>
          </a:xfrm>
          <a:prstGeom prst="rect">
            <a:avLst/>
          </a:prstGeom>
        </p:spPr>
      </p:pic>
      <p:pic>
        <p:nvPicPr>
          <p:cNvPr id="3" name="Obrázek 2">
            <a:extLst>
              <a:ext uri="{FF2B5EF4-FFF2-40B4-BE49-F238E27FC236}">
                <a16:creationId xmlns:a16="http://schemas.microsoft.com/office/drawing/2014/main" id="{2A39D2B9-9183-85E1-67AC-0E229E92345E}"/>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15548" t="19626" r="21882" b="16791"/>
          <a:stretch/>
        </p:blipFill>
        <p:spPr>
          <a:xfrm>
            <a:off x="6516216" y="1564239"/>
            <a:ext cx="2134010" cy="2090930"/>
          </a:xfrm>
          <a:prstGeom prst="rect">
            <a:avLst/>
          </a:prstGeom>
        </p:spPr>
      </p:pic>
    </p:spTree>
    <p:extLst>
      <p:ext uri="{BB962C8B-B14F-4D97-AF65-F5344CB8AC3E}">
        <p14:creationId xmlns:p14="http://schemas.microsoft.com/office/powerpoint/2010/main" val="370552288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a:extLst>
              <a:ext uri="{FF2B5EF4-FFF2-40B4-BE49-F238E27FC236}">
                <a16:creationId xmlns:a16="http://schemas.microsoft.com/office/drawing/2014/main" id="{FC10D4AA-5D00-47A9-876E-D167D0296553}"/>
              </a:ext>
            </a:extLst>
          </p:cNvPr>
          <p:cNvSpPr txBox="1"/>
          <p:nvPr/>
        </p:nvSpPr>
        <p:spPr>
          <a:xfrm>
            <a:off x="5148064" y="404664"/>
            <a:ext cx="4536504" cy="830997"/>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Hellas Planitia </a:t>
            </a:r>
          </a:p>
          <a:p>
            <a:r>
              <a:rPr lang="en-US" sz="2400" i="1" dirty="0">
                <a:latin typeface="Times New Roman" panose="02020603050405020304" pitchFamily="18" charset="0"/>
                <a:cs typeface="Times New Roman" panose="02020603050405020304" pitchFamily="18" charset="0"/>
              </a:rPr>
              <a:t>MOLA topography</a:t>
            </a:r>
            <a:endParaRPr lang="cs-CZ" sz="2400" i="1"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E4A42EA1-9654-4B70-2299-FBDFF4CFA4F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15494" y="2827209"/>
            <a:ext cx="7560840" cy="4076835"/>
          </a:xfrm>
          <a:prstGeom prst="rect">
            <a:avLst/>
          </a:prstGeom>
        </p:spPr>
      </p:pic>
      <p:pic>
        <p:nvPicPr>
          <p:cNvPr id="3" name="Obrázek 2">
            <a:extLst>
              <a:ext uri="{FF2B5EF4-FFF2-40B4-BE49-F238E27FC236}">
                <a16:creationId xmlns:a16="http://schemas.microsoft.com/office/drawing/2014/main" id="{206AF1AD-58FF-47DC-B90B-2F99B94CD6B7}"/>
              </a:ext>
            </a:extLst>
          </p:cNvPr>
          <p:cNvPicPr>
            <a:picLocks noChangeAspect="1"/>
          </p:cNvPicPr>
          <p:nvPr/>
        </p:nvPicPr>
        <p:blipFill rotWithShape="1">
          <a:blip r:embed="rId4"/>
          <a:srcRect l="6688" t="17624" r="42570" b="3381"/>
          <a:stretch/>
        </p:blipFill>
        <p:spPr>
          <a:xfrm>
            <a:off x="0" y="-99392"/>
            <a:ext cx="4282645" cy="4152357"/>
          </a:xfrm>
          <a:prstGeom prst="rect">
            <a:avLst/>
          </a:prstGeom>
        </p:spPr>
      </p:pic>
    </p:spTree>
    <p:extLst>
      <p:ext uri="{BB962C8B-B14F-4D97-AF65-F5344CB8AC3E}">
        <p14:creationId xmlns:p14="http://schemas.microsoft.com/office/powerpoint/2010/main" val="289717593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a:extLst>
              <a:ext uri="{FF2B5EF4-FFF2-40B4-BE49-F238E27FC236}">
                <a16:creationId xmlns:a16="http://schemas.microsoft.com/office/drawing/2014/main" id="{6D1161DE-AA82-4E56-B46B-F63EEB12DAE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696" y="2479952"/>
            <a:ext cx="6660232" cy="4265055"/>
          </a:xfrm>
          <a:prstGeom prst="rect">
            <a:avLst/>
          </a:prstGeom>
        </p:spPr>
      </p:pic>
      <p:sp>
        <p:nvSpPr>
          <p:cNvPr id="2" name="TextovéPole 1">
            <a:extLst>
              <a:ext uri="{FF2B5EF4-FFF2-40B4-BE49-F238E27FC236}">
                <a16:creationId xmlns:a16="http://schemas.microsoft.com/office/drawing/2014/main" id="{AF216FCD-FEF1-857F-6474-1C053C1D2865}"/>
              </a:ext>
            </a:extLst>
          </p:cNvPr>
          <p:cNvSpPr txBox="1"/>
          <p:nvPr/>
        </p:nvSpPr>
        <p:spPr>
          <a:xfrm>
            <a:off x="693791" y="1876189"/>
            <a:ext cx="825867" cy="369332"/>
          </a:xfrm>
          <a:prstGeom prst="rect">
            <a:avLst/>
          </a:prstGeom>
          <a:noFill/>
        </p:spPr>
        <p:txBody>
          <a:bodyPr wrap="none" rtlCol="0">
            <a:spAutoFit/>
          </a:bodyPr>
          <a:lstStyle/>
          <a:p>
            <a:r>
              <a:rPr lang="en-US" dirty="0"/>
              <a:t>Hellas</a:t>
            </a:r>
            <a:endParaRPr lang="cs-CZ" dirty="0"/>
          </a:p>
        </p:txBody>
      </p:sp>
      <p:pic>
        <p:nvPicPr>
          <p:cNvPr id="3" name="Obrázek 48">
            <a:extLst>
              <a:ext uri="{FF2B5EF4-FFF2-40B4-BE49-F238E27FC236}">
                <a16:creationId xmlns:a16="http://schemas.microsoft.com/office/drawing/2014/main" id="{8C742AFA-61B8-186C-57DD-EB911CA160B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0"/>
            <a:ext cx="3590176" cy="1606192"/>
          </a:xfrm>
          <a:prstGeom prst="rect">
            <a:avLst/>
          </a:prstGeom>
          <a:noFill/>
          <a:extLst>
            <a:ext uri="{909E8E84-426E-40DD-AFC4-6F175D3DCCD1}">
              <a14:hiddenFill xmlns:a14="http://schemas.microsoft.com/office/drawing/2010/main">
                <a:solidFill>
                  <a:srgbClr val="FFFFFF"/>
                </a:solidFill>
              </a14:hiddenFill>
            </a:ext>
          </a:extLst>
        </p:spPr>
      </p:pic>
      <p:cxnSp>
        <p:nvCxnSpPr>
          <p:cNvPr id="6" name="Přímá spojnice se šipkou 5">
            <a:extLst>
              <a:ext uri="{FF2B5EF4-FFF2-40B4-BE49-F238E27FC236}">
                <a16:creationId xmlns:a16="http://schemas.microsoft.com/office/drawing/2014/main" id="{5FFE90B2-8765-38DB-CC33-96599B7A1766}"/>
              </a:ext>
            </a:extLst>
          </p:cNvPr>
          <p:cNvCxnSpPr>
            <a:cxnSpLocks/>
          </p:cNvCxnSpPr>
          <p:nvPr/>
        </p:nvCxnSpPr>
        <p:spPr>
          <a:xfrm flipH="1" flipV="1">
            <a:off x="2411760" y="1559709"/>
            <a:ext cx="288032" cy="966727"/>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pic>
        <p:nvPicPr>
          <p:cNvPr id="9" name="Obrázek 8">
            <a:extLst>
              <a:ext uri="{FF2B5EF4-FFF2-40B4-BE49-F238E27FC236}">
                <a16:creationId xmlns:a16="http://schemas.microsoft.com/office/drawing/2014/main" id="{BEF0F427-BEA4-6964-0848-552D8D1A6167}"/>
              </a:ext>
            </a:extLst>
          </p:cNvPr>
          <p:cNvPicPr>
            <a:picLocks noChangeAspect="1"/>
          </p:cNvPicPr>
          <p:nvPr/>
        </p:nvPicPr>
        <p:blipFill rotWithShape="1">
          <a:blip r:embed="rId4"/>
          <a:srcRect l="14175" t="10365" r="12988" b="2688"/>
          <a:stretch/>
        </p:blipFill>
        <p:spPr>
          <a:xfrm>
            <a:off x="113025" y="2531299"/>
            <a:ext cx="6660232" cy="4265056"/>
          </a:xfrm>
          <a:prstGeom prst="rect">
            <a:avLst/>
          </a:prstGeom>
        </p:spPr>
      </p:pic>
    </p:spTree>
    <p:extLst>
      <p:ext uri="{BB962C8B-B14F-4D97-AF65-F5344CB8AC3E}">
        <p14:creationId xmlns:p14="http://schemas.microsoft.com/office/powerpoint/2010/main" val="1617277508"/>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48">
            <a:extLst>
              <a:ext uri="{FF2B5EF4-FFF2-40B4-BE49-F238E27FC236}">
                <a16:creationId xmlns:a16="http://schemas.microsoft.com/office/drawing/2014/main" id="{9B3931B5-57D7-4E2D-9436-DACD12EA374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9128" y="2204864"/>
            <a:ext cx="7725743" cy="3456384"/>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a:extLst>
              <a:ext uri="{FF2B5EF4-FFF2-40B4-BE49-F238E27FC236}">
                <a16:creationId xmlns:a16="http://schemas.microsoft.com/office/drawing/2014/main" id="{18E4F9C0-B559-4D7A-BE0A-E122228F2CD0}"/>
              </a:ext>
            </a:extLst>
          </p:cNvPr>
          <p:cNvSpPr txBox="1"/>
          <p:nvPr/>
        </p:nvSpPr>
        <p:spPr>
          <a:xfrm>
            <a:off x="760164" y="536032"/>
            <a:ext cx="6602850" cy="1200329"/>
          </a:xfrm>
          <a:prstGeom prst="rect">
            <a:avLst/>
          </a:prstGeom>
          <a:noFill/>
        </p:spPr>
        <p:txBody>
          <a:bodyPr wrap="square" rtlCol="0">
            <a:spAutoFit/>
          </a:bodyPr>
          <a:lstStyle/>
          <a:p>
            <a:pPr algn="r"/>
            <a:r>
              <a:rPr lang="en-US" dirty="0"/>
              <a:t>                   </a:t>
            </a:r>
            <a:r>
              <a:rPr lang="en-US" sz="2400" b="1" dirty="0">
                <a:latin typeface="Times New Roman" panose="02020603050405020304" pitchFamily="18" charset="0"/>
                <a:cs typeface="Times New Roman" panose="02020603050405020304" pitchFamily="18" charset="0"/>
              </a:rPr>
              <a:t>The gravity aspects for</a:t>
            </a:r>
          </a:p>
          <a:p>
            <a:pPr algn="r"/>
            <a:r>
              <a:rPr lang="en-US" sz="2400" b="1" dirty="0">
                <a:latin typeface="Times New Roman" panose="02020603050405020304" pitchFamily="18" charset="0"/>
                <a:cs typeface="Times New Roman" panose="02020603050405020304" pitchFamily="18" charset="0"/>
              </a:rPr>
              <a:t> zones of the Northern </a:t>
            </a:r>
            <a:r>
              <a:rPr lang="en-US" sz="2400" b="1" dirty="0" err="1">
                <a:latin typeface="Times New Roman" panose="02020603050405020304" pitchFamily="18" charset="0"/>
                <a:cs typeface="Times New Roman" panose="02020603050405020304" pitchFamily="18" charset="0"/>
              </a:rPr>
              <a:t>paleoocean</a:t>
            </a:r>
            <a:endParaRPr lang="en-US" sz="2400" b="1" dirty="0">
              <a:latin typeface="Times New Roman" panose="02020603050405020304" pitchFamily="18" charset="0"/>
              <a:cs typeface="Times New Roman" panose="02020603050405020304" pitchFamily="18" charset="0"/>
            </a:endParaRPr>
          </a:p>
          <a:p>
            <a:pPr algn="r"/>
            <a:r>
              <a:rPr lang="en-US" sz="2400" b="1" dirty="0">
                <a:latin typeface="Times New Roman" panose="02020603050405020304" pitchFamily="18" charset="0"/>
                <a:cs typeface="Times New Roman" panose="02020603050405020304" pitchFamily="18" charset="0"/>
              </a:rPr>
              <a:t>                            1-5</a:t>
            </a:r>
            <a:endParaRPr lang="cs-CZ" sz="2400" b="1" dirty="0">
              <a:latin typeface="Times New Roman" panose="02020603050405020304" pitchFamily="18" charset="0"/>
              <a:cs typeface="Times New Roman" panose="02020603050405020304" pitchFamily="18" charset="0"/>
            </a:endParaRPr>
          </a:p>
        </p:txBody>
      </p:sp>
      <p:sp>
        <p:nvSpPr>
          <p:cNvPr id="4" name="TextovéPole 3">
            <a:extLst>
              <a:ext uri="{FF2B5EF4-FFF2-40B4-BE49-F238E27FC236}">
                <a16:creationId xmlns:a16="http://schemas.microsoft.com/office/drawing/2014/main" id="{FB71D931-5880-4C25-8121-4CE831978964}"/>
              </a:ext>
            </a:extLst>
          </p:cNvPr>
          <p:cNvSpPr txBox="1"/>
          <p:nvPr/>
        </p:nvSpPr>
        <p:spPr>
          <a:xfrm>
            <a:off x="3748683" y="3613666"/>
            <a:ext cx="312906" cy="369332"/>
          </a:xfrm>
          <a:prstGeom prst="rect">
            <a:avLst/>
          </a:prstGeom>
          <a:noFill/>
        </p:spPr>
        <p:txBody>
          <a:bodyPr wrap="none" rtlCol="0">
            <a:spAutoFit/>
          </a:bodyPr>
          <a:lstStyle/>
          <a:p>
            <a:r>
              <a:rPr lang="en-US" dirty="0">
                <a:solidFill>
                  <a:schemeClr val="bg1"/>
                </a:solidFill>
              </a:rPr>
              <a:t>1</a:t>
            </a:r>
            <a:endParaRPr lang="cs-CZ" dirty="0">
              <a:solidFill>
                <a:schemeClr val="bg1"/>
              </a:solidFill>
            </a:endParaRPr>
          </a:p>
        </p:txBody>
      </p:sp>
      <p:sp>
        <p:nvSpPr>
          <p:cNvPr id="6" name="TextovéPole 5">
            <a:extLst>
              <a:ext uri="{FF2B5EF4-FFF2-40B4-BE49-F238E27FC236}">
                <a16:creationId xmlns:a16="http://schemas.microsoft.com/office/drawing/2014/main" id="{03846ADA-4DF2-43E1-9783-B7C4FCFB9EB0}"/>
              </a:ext>
            </a:extLst>
          </p:cNvPr>
          <p:cNvSpPr txBox="1"/>
          <p:nvPr/>
        </p:nvSpPr>
        <p:spPr>
          <a:xfrm>
            <a:off x="4571999" y="3429000"/>
            <a:ext cx="312906" cy="369332"/>
          </a:xfrm>
          <a:prstGeom prst="rect">
            <a:avLst/>
          </a:prstGeom>
          <a:noFill/>
        </p:spPr>
        <p:txBody>
          <a:bodyPr wrap="none" rtlCol="0">
            <a:spAutoFit/>
          </a:bodyPr>
          <a:lstStyle/>
          <a:p>
            <a:r>
              <a:rPr lang="en-US" dirty="0">
                <a:solidFill>
                  <a:schemeClr val="bg1"/>
                </a:solidFill>
              </a:rPr>
              <a:t>2</a:t>
            </a:r>
            <a:endParaRPr lang="cs-CZ" dirty="0">
              <a:solidFill>
                <a:schemeClr val="bg1"/>
              </a:solidFill>
            </a:endParaRPr>
          </a:p>
        </p:txBody>
      </p:sp>
      <p:sp>
        <p:nvSpPr>
          <p:cNvPr id="7" name="TextovéPole 6">
            <a:extLst>
              <a:ext uri="{FF2B5EF4-FFF2-40B4-BE49-F238E27FC236}">
                <a16:creationId xmlns:a16="http://schemas.microsoft.com/office/drawing/2014/main" id="{084AE460-565C-4190-976E-BB528C650610}"/>
              </a:ext>
            </a:extLst>
          </p:cNvPr>
          <p:cNvSpPr txBox="1"/>
          <p:nvPr/>
        </p:nvSpPr>
        <p:spPr>
          <a:xfrm>
            <a:off x="5796136" y="3071346"/>
            <a:ext cx="312906" cy="369332"/>
          </a:xfrm>
          <a:prstGeom prst="rect">
            <a:avLst/>
          </a:prstGeom>
          <a:noFill/>
        </p:spPr>
        <p:txBody>
          <a:bodyPr wrap="none" rtlCol="0">
            <a:spAutoFit/>
          </a:bodyPr>
          <a:lstStyle/>
          <a:p>
            <a:r>
              <a:rPr lang="en-US" dirty="0">
                <a:solidFill>
                  <a:schemeClr val="bg1"/>
                </a:solidFill>
              </a:rPr>
              <a:t>3</a:t>
            </a:r>
            <a:endParaRPr lang="cs-CZ" dirty="0">
              <a:solidFill>
                <a:schemeClr val="bg1"/>
              </a:solidFill>
            </a:endParaRPr>
          </a:p>
        </p:txBody>
      </p:sp>
      <p:sp>
        <p:nvSpPr>
          <p:cNvPr id="8" name="TextovéPole 7">
            <a:extLst>
              <a:ext uri="{FF2B5EF4-FFF2-40B4-BE49-F238E27FC236}">
                <a16:creationId xmlns:a16="http://schemas.microsoft.com/office/drawing/2014/main" id="{1D2C1496-E18D-4B2D-9B4B-DFE96BAA4FA7}"/>
              </a:ext>
            </a:extLst>
          </p:cNvPr>
          <p:cNvSpPr txBox="1"/>
          <p:nvPr/>
        </p:nvSpPr>
        <p:spPr>
          <a:xfrm>
            <a:off x="6622923" y="3059668"/>
            <a:ext cx="312906" cy="369332"/>
          </a:xfrm>
          <a:prstGeom prst="rect">
            <a:avLst/>
          </a:prstGeom>
          <a:noFill/>
        </p:spPr>
        <p:txBody>
          <a:bodyPr wrap="none" rtlCol="0">
            <a:spAutoFit/>
          </a:bodyPr>
          <a:lstStyle/>
          <a:p>
            <a:r>
              <a:rPr lang="en-US" dirty="0">
                <a:solidFill>
                  <a:schemeClr val="bg1"/>
                </a:solidFill>
              </a:rPr>
              <a:t>4</a:t>
            </a:r>
            <a:endParaRPr lang="cs-CZ" dirty="0">
              <a:solidFill>
                <a:schemeClr val="bg1"/>
              </a:solidFill>
            </a:endParaRPr>
          </a:p>
        </p:txBody>
      </p:sp>
      <p:sp>
        <p:nvSpPr>
          <p:cNvPr id="9" name="TextovéPole 8">
            <a:extLst>
              <a:ext uri="{FF2B5EF4-FFF2-40B4-BE49-F238E27FC236}">
                <a16:creationId xmlns:a16="http://schemas.microsoft.com/office/drawing/2014/main" id="{E8BF50A9-9FEC-4C29-BCD3-F66720DD21E2}"/>
              </a:ext>
            </a:extLst>
          </p:cNvPr>
          <p:cNvSpPr txBox="1"/>
          <p:nvPr/>
        </p:nvSpPr>
        <p:spPr>
          <a:xfrm>
            <a:off x="1737337" y="3059668"/>
            <a:ext cx="312906" cy="369332"/>
          </a:xfrm>
          <a:prstGeom prst="rect">
            <a:avLst/>
          </a:prstGeom>
          <a:noFill/>
        </p:spPr>
        <p:txBody>
          <a:bodyPr wrap="none" rtlCol="0">
            <a:spAutoFit/>
          </a:bodyPr>
          <a:lstStyle/>
          <a:p>
            <a:r>
              <a:rPr lang="en-US" dirty="0">
                <a:solidFill>
                  <a:schemeClr val="bg1"/>
                </a:solidFill>
              </a:rPr>
              <a:t>5</a:t>
            </a:r>
            <a:endParaRPr lang="cs-CZ" dirty="0">
              <a:solidFill>
                <a:schemeClr val="bg1"/>
              </a:solidFill>
            </a:endParaRPr>
          </a:p>
        </p:txBody>
      </p:sp>
    </p:spTree>
    <p:extLst>
      <p:ext uri="{BB962C8B-B14F-4D97-AF65-F5344CB8AC3E}">
        <p14:creationId xmlns:p14="http://schemas.microsoft.com/office/powerpoint/2010/main" val="635951304"/>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940D915B-53A9-4431-8B83-E1078A50368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4544" y="-459432"/>
            <a:ext cx="9144000" cy="4586665"/>
          </a:xfrm>
          <a:prstGeom prst="rect">
            <a:avLst/>
          </a:prstGeom>
        </p:spPr>
      </p:pic>
      <p:sp>
        <p:nvSpPr>
          <p:cNvPr id="2" name="TextovéPole 1">
            <a:extLst>
              <a:ext uri="{FF2B5EF4-FFF2-40B4-BE49-F238E27FC236}">
                <a16:creationId xmlns:a16="http://schemas.microsoft.com/office/drawing/2014/main" id="{F08CFD86-0759-4F85-BC59-6B20B714F624}"/>
              </a:ext>
            </a:extLst>
          </p:cNvPr>
          <p:cNvSpPr txBox="1"/>
          <p:nvPr/>
        </p:nvSpPr>
        <p:spPr>
          <a:xfrm>
            <a:off x="-2535406" y="4509120"/>
            <a:ext cx="2210862" cy="369332"/>
          </a:xfrm>
          <a:prstGeom prst="rect">
            <a:avLst/>
          </a:prstGeom>
          <a:noFill/>
        </p:spPr>
        <p:txBody>
          <a:bodyPr wrap="none" rtlCol="0">
            <a:spAutoFit/>
          </a:bodyPr>
          <a:lstStyle/>
          <a:p>
            <a:r>
              <a:rPr lang="en-US" i="1" dirty="0" err="1">
                <a:solidFill>
                  <a:srgbClr val="FF0000"/>
                </a:solidFill>
              </a:rPr>
              <a:t>Seznam</a:t>
            </a:r>
            <a:r>
              <a:rPr lang="en-US" i="1" dirty="0">
                <a:solidFill>
                  <a:srgbClr val="FF0000"/>
                </a:solidFill>
              </a:rPr>
              <a:t> z PSS … J</a:t>
            </a:r>
            <a:endParaRPr lang="cs-CZ" i="1" dirty="0">
              <a:solidFill>
                <a:srgbClr val="FF0000"/>
              </a:solidFill>
            </a:endParaRPr>
          </a:p>
        </p:txBody>
      </p:sp>
      <p:sp>
        <p:nvSpPr>
          <p:cNvPr id="4" name="TextovéPole 3">
            <a:extLst>
              <a:ext uri="{FF2B5EF4-FFF2-40B4-BE49-F238E27FC236}">
                <a16:creationId xmlns:a16="http://schemas.microsoft.com/office/drawing/2014/main" id="{F46FE6A9-D7FC-4736-BE66-A0A56F9BDFA3}"/>
              </a:ext>
            </a:extLst>
          </p:cNvPr>
          <p:cNvSpPr txBox="1"/>
          <p:nvPr/>
        </p:nvSpPr>
        <p:spPr>
          <a:xfrm>
            <a:off x="575556" y="4365104"/>
            <a:ext cx="7992888" cy="3693319"/>
          </a:xfrm>
          <a:prstGeom prst="rect">
            <a:avLst/>
          </a:prstGeom>
          <a:noFill/>
        </p:spPr>
        <p:txBody>
          <a:bodyPr wrap="square" rtlCol="0">
            <a:spAutoFit/>
          </a:bodyPr>
          <a:lstStyle/>
          <a:p>
            <a:r>
              <a:rPr lang="en-US" dirty="0"/>
              <a:t> </a:t>
            </a:r>
            <a:r>
              <a:rPr lang="en-US" dirty="0">
                <a:latin typeface="Times New Roman" panose="02020603050405020304" pitchFamily="18" charset="0"/>
                <a:cs typeface="Times New Roman" panose="02020603050405020304" pitchFamily="18" charset="0"/>
              </a:rPr>
              <a:t>Name                   centered at latitude longitude E             range latitudes longitudes</a:t>
            </a:r>
          </a:p>
          <a:p>
            <a:r>
              <a:rPr lang="en-US" dirty="0">
                <a:latin typeface="Times New Roman" panose="02020603050405020304" pitchFamily="18" charset="0"/>
                <a:cs typeface="Times New Roman" panose="02020603050405020304" pitchFamily="18" charset="0"/>
              </a:rPr>
              <a:t>----------------------------------------------------------------------------------------------------</a:t>
            </a:r>
          </a:p>
          <a:p>
            <a:r>
              <a:rPr lang="en-US" dirty="0">
                <a:latin typeface="Times New Roman" panose="02020603050405020304" pitchFamily="18" charset="0"/>
                <a:cs typeface="Times New Roman" panose="02020603050405020304" pitchFamily="18" charset="0"/>
              </a:rPr>
              <a:t>Arabia Terra  </a:t>
            </a:r>
            <a:r>
              <a:rPr lang="en-US" dirty="0" err="1">
                <a:latin typeface="Times New Roman" panose="02020603050405020304" pitchFamily="18" charset="0"/>
                <a:cs typeface="Times New Roman" panose="02020603050405020304" pitchFamily="18" charset="0"/>
              </a:rPr>
              <a:t>Ar</a:t>
            </a:r>
            <a:r>
              <a:rPr lang="en-US" dirty="0">
                <a:latin typeface="Times New Roman" panose="02020603050405020304" pitchFamily="18" charset="0"/>
                <a:cs typeface="Times New Roman" panose="02020603050405020304" pitchFamily="18" charset="0"/>
              </a:rPr>
              <a:t>                          21N        6                                    large area</a:t>
            </a:r>
          </a:p>
          <a:p>
            <a:r>
              <a:rPr lang="en-US" dirty="0">
                <a:latin typeface="Times New Roman" panose="02020603050405020304" pitchFamily="18" charset="0"/>
                <a:cs typeface="Times New Roman" panose="02020603050405020304" pitchFamily="18" charset="0"/>
              </a:rPr>
              <a:t>Aeolis </a:t>
            </a:r>
            <a:r>
              <a:rPr lang="en-US" dirty="0" err="1">
                <a:latin typeface="Times New Roman" panose="02020603050405020304" pitchFamily="18" charset="0"/>
                <a:cs typeface="Times New Roman" panose="02020603050405020304" pitchFamily="18" charset="0"/>
              </a:rPr>
              <a:t>Mensae</a:t>
            </a:r>
            <a:r>
              <a:rPr lang="en-US" dirty="0">
                <a:latin typeface="Times New Roman" panose="02020603050405020304" pitchFamily="18" charset="0"/>
                <a:cs typeface="Times New Roman" panose="02020603050405020304" pitchFamily="18" charset="0"/>
              </a:rPr>
              <a:t>  Ae                       3S     140                           10N-10S    210-240W</a:t>
            </a:r>
          </a:p>
          <a:p>
            <a:r>
              <a:rPr lang="en-US" dirty="0" err="1">
                <a:latin typeface="Times New Roman" panose="02020603050405020304" pitchFamily="18" charset="0"/>
                <a:cs typeface="Times New Roman" panose="02020603050405020304" pitchFamily="18" charset="0"/>
              </a:rPr>
              <a:t>Deuteronilus</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Mensae</a:t>
            </a:r>
            <a:r>
              <a:rPr lang="en-US" dirty="0">
                <a:latin typeface="Times New Roman" panose="02020603050405020304" pitchFamily="18" charset="0"/>
                <a:cs typeface="Times New Roman" panose="02020603050405020304" pitchFamily="18" charset="0"/>
              </a:rPr>
              <a:t>  D            44N       22                           40N-48N   325-344W</a:t>
            </a:r>
          </a:p>
          <a:p>
            <a:r>
              <a:rPr lang="en-US" dirty="0" err="1">
                <a:latin typeface="Times New Roman" panose="02020603050405020304" pitchFamily="18" charset="0"/>
                <a:cs typeface="Times New Roman" panose="02020603050405020304" pitchFamily="18" charset="0"/>
              </a:rPr>
              <a:t>Protonilus</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Mensae</a:t>
            </a:r>
            <a:r>
              <a:rPr lang="en-US" dirty="0">
                <a:latin typeface="Times New Roman" panose="02020603050405020304" pitchFamily="18" charset="0"/>
                <a:cs typeface="Times New Roman" panose="02020603050405020304" pitchFamily="18" charset="0"/>
              </a:rPr>
              <a:t>  P                 44N       50                           40N-47N      37-60E</a:t>
            </a:r>
          </a:p>
          <a:p>
            <a:r>
              <a:rPr lang="en-US" dirty="0" err="1">
                <a:latin typeface="Times New Roman" panose="02020603050405020304" pitchFamily="18" charset="0"/>
                <a:cs typeface="Times New Roman" panose="02020603050405020304" pitchFamily="18" charset="0"/>
              </a:rPr>
              <a:t>Nilosyrtis</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Mensae</a:t>
            </a:r>
            <a:r>
              <a:rPr lang="en-US" dirty="0">
                <a:latin typeface="Times New Roman" panose="02020603050405020304" pitchFamily="18" charset="0"/>
                <a:cs typeface="Times New Roman" panose="02020603050405020304" pitchFamily="18" charset="0"/>
              </a:rPr>
              <a:t>  N                 37N       68                           30N-37N      51-75E</a:t>
            </a:r>
          </a:p>
          <a:p>
            <a:r>
              <a:rPr lang="en-US" dirty="0">
                <a:latin typeface="Times New Roman" panose="02020603050405020304" pitchFamily="18" charset="0"/>
                <a:cs typeface="Times New Roman" panose="02020603050405020304" pitchFamily="18" charset="0"/>
              </a:rPr>
              <a:t> </a:t>
            </a: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a:t>
            </a:r>
          </a:p>
          <a:p>
            <a:endParaRPr lang="en-US" dirty="0"/>
          </a:p>
          <a:p>
            <a:r>
              <a:rPr lang="en-US" dirty="0"/>
              <a:t> </a:t>
            </a:r>
            <a:endParaRPr lang="cs-CZ" dirty="0"/>
          </a:p>
        </p:txBody>
      </p:sp>
    </p:spTree>
    <p:extLst>
      <p:ext uri="{BB962C8B-B14F-4D97-AF65-F5344CB8AC3E}">
        <p14:creationId xmlns:p14="http://schemas.microsoft.com/office/powerpoint/2010/main" val="2599453465"/>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BDB35603-9564-4AD4-BB9A-A863FFE1FC7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0528" y="1135667"/>
            <a:ext cx="9144000" cy="4586665"/>
          </a:xfrm>
          <a:prstGeom prst="rect">
            <a:avLst/>
          </a:prstGeom>
        </p:spPr>
      </p:pic>
    </p:spTree>
    <p:extLst>
      <p:ext uri="{BB962C8B-B14F-4D97-AF65-F5344CB8AC3E}">
        <p14:creationId xmlns:p14="http://schemas.microsoft.com/office/powerpoint/2010/main" val="3573974943"/>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AD988B67-D69E-4006-89D1-5FDBD5D29FA2}"/>
              </a:ext>
            </a:extLst>
          </p:cNvPr>
          <p:cNvPicPr>
            <a:picLocks noChangeAspect="1"/>
          </p:cNvPicPr>
          <p:nvPr/>
        </p:nvPicPr>
        <p:blipFill>
          <a:blip r:embed="rId2"/>
          <a:stretch>
            <a:fillRect/>
          </a:stretch>
        </p:blipFill>
        <p:spPr>
          <a:xfrm>
            <a:off x="-72008" y="662748"/>
            <a:ext cx="9144000" cy="5532504"/>
          </a:xfrm>
          <a:prstGeom prst="rect">
            <a:avLst/>
          </a:prstGeom>
        </p:spPr>
      </p:pic>
      <p:cxnSp>
        <p:nvCxnSpPr>
          <p:cNvPr id="4" name="Přímá spojnice se šipkou 3">
            <a:extLst>
              <a:ext uri="{FF2B5EF4-FFF2-40B4-BE49-F238E27FC236}">
                <a16:creationId xmlns:a16="http://schemas.microsoft.com/office/drawing/2014/main" id="{D02211AC-BF15-4CB4-AE3C-3F4DECB8247A}"/>
              </a:ext>
            </a:extLst>
          </p:cNvPr>
          <p:cNvCxnSpPr>
            <a:cxnSpLocks/>
          </p:cNvCxnSpPr>
          <p:nvPr/>
        </p:nvCxnSpPr>
        <p:spPr>
          <a:xfrm flipV="1">
            <a:off x="2627784" y="3140968"/>
            <a:ext cx="936104" cy="216024"/>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 name="Přímá spojnice se šipkou 6">
            <a:extLst>
              <a:ext uri="{FF2B5EF4-FFF2-40B4-BE49-F238E27FC236}">
                <a16:creationId xmlns:a16="http://schemas.microsoft.com/office/drawing/2014/main" id="{0165F5B8-02E3-4C68-BB97-DB88FA3EAC0C}"/>
              </a:ext>
            </a:extLst>
          </p:cNvPr>
          <p:cNvCxnSpPr>
            <a:cxnSpLocks/>
          </p:cNvCxnSpPr>
          <p:nvPr/>
        </p:nvCxnSpPr>
        <p:spPr>
          <a:xfrm flipV="1">
            <a:off x="2771800" y="3717032"/>
            <a:ext cx="936104" cy="216024"/>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 name="Přímá spojnice se šipkou 7">
            <a:extLst>
              <a:ext uri="{FF2B5EF4-FFF2-40B4-BE49-F238E27FC236}">
                <a16:creationId xmlns:a16="http://schemas.microsoft.com/office/drawing/2014/main" id="{BF0A5CC6-FBE4-4E73-8C54-8DCBFAAA5693}"/>
              </a:ext>
            </a:extLst>
          </p:cNvPr>
          <p:cNvCxnSpPr>
            <a:cxnSpLocks/>
          </p:cNvCxnSpPr>
          <p:nvPr/>
        </p:nvCxnSpPr>
        <p:spPr>
          <a:xfrm flipH="1">
            <a:off x="4499992" y="3469196"/>
            <a:ext cx="637119" cy="402704"/>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0" name="Přímá spojnice se šipkou 9">
            <a:extLst>
              <a:ext uri="{FF2B5EF4-FFF2-40B4-BE49-F238E27FC236}">
                <a16:creationId xmlns:a16="http://schemas.microsoft.com/office/drawing/2014/main" id="{5474A57C-0CA4-46DC-8634-293125B98FC3}"/>
              </a:ext>
            </a:extLst>
          </p:cNvPr>
          <p:cNvCxnSpPr>
            <a:cxnSpLocks/>
          </p:cNvCxnSpPr>
          <p:nvPr/>
        </p:nvCxnSpPr>
        <p:spPr>
          <a:xfrm flipH="1">
            <a:off x="5074229" y="3689378"/>
            <a:ext cx="637119" cy="402704"/>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11" name="TextovéPole 10">
            <a:extLst>
              <a:ext uri="{FF2B5EF4-FFF2-40B4-BE49-F238E27FC236}">
                <a16:creationId xmlns:a16="http://schemas.microsoft.com/office/drawing/2014/main" id="{73065CCB-C31E-45EA-8AE3-E258037B618A}"/>
              </a:ext>
            </a:extLst>
          </p:cNvPr>
          <p:cNvSpPr txBox="1"/>
          <p:nvPr/>
        </p:nvSpPr>
        <p:spPr>
          <a:xfrm>
            <a:off x="4031156" y="6195252"/>
            <a:ext cx="787395" cy="369332"/>
          </a:xfrm>
          <a:prstGeom prst="rect">
            <a:avLst/>
          </a:prstGeom>
          <a:noFill/>
        </p:spPr>
        <p:txBody>
          <a:bodyPr wrap="none" rtlCol="0">
            <a:spAutoFit/>
          </a:bodyPr>
          <a:lstStyle/>
          <a:p>
            <a:r>
              <a:rPr lang="en-US" dirty="0"/>
              <a:t>220W</a:t>
            </a:r>
            <a:endParaRPr lang="cs-CZ" dirty="0"/>
          </a:p>
        </p:txBody>
      </p:sp>
      <p:sp>
        <p:nvSpPr>
          <p:cNvPr id="12" name="TextovéPole 11">
            <a:extLst>
              <a:ext uri="{FF2B5EF4-FFF2-40B4-BE49-F238E27FC236}">
                <a16:creationId xmlns:a16="http://schemas.microsoft.com/office/drawing/2014/main" id="{18F0F189-C870-442C-8E67-CA3F8B81BD33}"/>
              </a:ext>
            </a:extLst>
          </p:cNvPr>
          <p:cNvSpPr txBox="1"/>
          <p:nvPr/>
        </p:nvSpPr>
        <p:spPr>
          <a:xfrm>
            <a:off x="8819964" y="2766633"/>
            <a:ext cx="504056" cy="369332"/>
          </a:xfrm>
          <a:prstGeom prst="rect">
            <a:avLst/>
          </a:prstGeom>
          <a:noFill/>
        </p:spPr>
        <p:txBody>
          <a:bodyPr wrap="square" rtlCol="0">
            <a:spAutoFit/>
          </a:bodyPr>
          <a:lstStyle/>
          <a:p>
            <a:r>
              <a:rPr lang="en-US" dirty="0"/>
              <a:t>0</a:t>
            </a:r>
            <a:endParaRPr lang="cs-CZ" dirty="0"/>
          </a:p>
        </p:txBody>
      </p:sp>
      <p:sp>
        <p:nvSpPr>
          <p:cNvPr id="13" name="TextovéPole 12">
            <a:extLst>
              <a:ext uri="{FF2B5EF4-FFF2-40B4-BE49-F238E27FC236}">
                <a16:creationId xmlns:a16="http://schemas.microsoft.com/office/drawing/2014/main" id="{449FEE5C-F3F5-426B-8032-0942F6B9D49E}"/>
              </a:ext>
            </a:extLst>
          </p:cNvPr>
          <p:cNvSpPr txBox="1"/>
          <p:nvPr/>
        </p:nvSpPr>
        <p:spPr>
          <a:xfrm>
            <a:off x="8598841" y="4826197"/>
            <a:ext cx="561595" cy="373457"/>
          </a:xfrm>
          <a:prstGeom prst="rect">
            <a:avLst/>
          </a:prstGeom>
          <a:noFill/>
        </p:spPr>
        <p:txBody>
          <a:bodyPr wrap="square" rtlCol="0">
            <a:spAutoFit/>
          </a:bodyPr>
          <a:lstStyle/>
          <a:p>
            <a:r>
              <a:rPr lang="en-US" dirty="0"/>
              <a:t>-10</a:t>
            </a:r>
            <a:endParaRPr lang="cs-CZ" dirty="0"/>
          </a:p>
        </p:txBody>
      </p:sp>
      <p:sp>
        <p:nvSpPr>
          <p:cNvPr id="14" name="TextovéPole 13">
            <a:extLst>
              <a:ext uri="{FF2B5EF4-FFF2-40B4-BE49-F238E27FC236}">
                <a16:creationId xmlns:a16="http://schemas.microsoft.com/office/drawing/2014/main" id="{58EEF987-478D-44FC-842F-6A954FBE1406}"/>
              </a:ext>
            </a:extLst>
          </p:cNvPr>
          <p:cNvSpPr txBox="1"/>
          <p:nvPr/>
        </p:nvSpPr>
        <p:spPr>
          <a:xfrm>
            <a:off x="3037293" y="189142"/>
            <a:ext cx="2775119" cy="369332"/>
          </a:xfrm>
          <a:prstGeom prst="rect">
            <a:avLst/>
          </a:prstGeom>
          <a:noFill/>
        </p:spPr>
        <p:txBody>
          <a:bodyPr wrap="none" rtlCol="0">
            <a:spAutoFit/>
          </a:bodyPr>
          <a:lstStyle/>
          <a:p>
            <a:r>
              <a:rPr lang="en-US" dirty="0"/>
              <a:t>Aeolis </a:t>
            </a:r>
            <a:r>
              <a:rPr lang="en-US" dirty="0" err="1"/>
              <a:t>Mensae</a:t>
            </a:r>
            <a:r>
              <a:rPr lang="en-US" dirty="0"/>
              <a:t>  3S 220W</a:t>
            </a:r>
            <a:endParaRPr lang="cs-CZ" dirty="0"/>
          </a:p>
        </p:txBody>
      </p:sp>
    </p:spTree>
    <p:extLst>
      <p:ext uri="{BB962C8B-B14F-4D97-AF65-F5344CB8AC3E}">
        <p14:creationId xmlns:p14="http://schemas.microsoft.com/office/powerpoint/2010/main" val="3278475061"/>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Obrázek 7">
            <a:extLst>
              <a:ext uri="{FF2B5EF4-FFF2-40B4-BE49-F238E27FC236}">
                <a16:creationId xmlns:a16="http://schemas.microsoft.com/office/drawing/2014/main" id="{E14C186D-3DEE-461F-850C-3E24789D06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1432" r="21671"/>
          <a:stretch>
            <a:fillRect/>
          </a:stretch>
        </p:blipFill>
        <p:spPr bwMode="auto">
          <a:xfrm>
            <a:off x="323528" y="-235468"/>
            <a:ext cx="13669864" cy="8294038"/>
          </a:xfrm>
          <a:prstGeom prst="rect">
            <a:avLst/>
          </a:prstGeom>
          <a:noFill/>
          <a:extLst>
            <a:ext uri="{909E8E84-426E-40DD-AFC4-6F175D3DCCD1}">
              <a14:hiddenFill xmlns:a14="http://schemas.microsoft.com/office/drawing/2010/main">
                <a:solidFill>
                  <a:srgbClr val="FFFFFF"/>
                </a:solidFill>
              </a14:hiddenFill>
            </a:ext>
          </a:extLst>
        </p:spPr>
      </p:pic>
      <p:sp>
        <p:nvSpPr>
          <p:cNvPr id="2" name="Text Box 5">
            <a:extLst>
              <a:ext uri="{FF2B5EF4-FFF2-40B4-BE49-F238E27FC236}">
                <a16:creationId xmlns:a16="http://schemas.microsoft.com/office/drawing/2014/main" id="{5BD0E7FB-EEAD-4653-A397-5D03E1B54963}"/>
              </a:ext>
            </a:extLst>
          </p:cNvPr>
          <p:cNvSpPr txBox="1">
            <a:spLocks noChangeArrowheads="1"/>
          </p:cNvSpPr>
          <p:nvPr/>
        </p:nvSpPr>
        <p:spPr bwMode="auto">
          <a:xfrm>
            <a:off x="564799" y="4532178"/>
            <a:ext cx="5208016" cy="203132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1400" b="1"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Aeolis</a:t>
            </a:r>
            <a:r>
              <a:rPr kumimoji="0" lang="cs-CZ" altLang="cs-CZ" sz="1400" b="1"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1"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Mensae</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is</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tableland</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feature</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in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the</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hlinkClick r:id="rId3" tooltip="Aeolis quadrangle"/>
              </a:rPr>
              <a:t>Aeolis</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hlinkClick r:id="rId3" tooltip="Aeolis quadrangle"/>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hlinkClick r:id="rId3" tooltip="Aeolis quadrangle"/>
              </a:rPr>
              <a:t>quadrangle</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of</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hlinkClick r:id="rId4" tooltip="Mars"/>
              </a:rPr>
              <a:t>Mars</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Its</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location</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is</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centered</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at</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2.9°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south</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latitude</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and 219.6°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west</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longitude</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It</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is</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820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kilometres</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long and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was</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named</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after</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classical</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albedo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feature</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name</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a:t>
            </a:r>
            <a:r>
              <a:rPr kumimoji="0" lang="cs-CZ" altLang="cs-CZ" sz="1400" b="0" i="0" u="none" strike="noStrike" cap="none" normalizeH="0" baseline="30000" dirty="0">
                <a:ln>
                  <a:noFill/>
                </a:ln>
                <a:solidFill>
                  <a:schemeClr val="tx1"/>
                </a:solidFill>
                <a:effectLst/>
                <a:latin typeface="+mn-lt"/>
                <a:ea typeface="Times New Roman" panose="02020603050405020304" pitchFamily="18" charset="0"/>
                <a:cs typeface="Times New Roman" panose="02020603050405020304" pitchFamily="18" charset="0"/>
                <a:hlinkClick r:id="rId5"/>
              </a:rPr>
              <a:t>[1]</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endParaRPr kumimoji="0" lang="cs-CZ" altLang="cs-CZ" sz="14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1400" b="1"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Inverted</a:t>
            </a:r>
            <a:r>
              <a:rPr kumimoji="0" lang="cs-CZ" altLang="cs-CZ" sz="1400" b="1"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1"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relief</a:t>
            </a:r>
            <a:endParaRPr kumimoji="0" lang="cs-CZ" altLang="cs-CZ" sz="14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Some</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places</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on Mars show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inverted</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relief</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in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which</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stream</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bed</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may</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be</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raised</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feature</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instead</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of</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valley</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The</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inversion</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may</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be</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caused</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by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the</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hlinkClick r:id="rId6" tooltip="Deposition (geology)"/>
              </a:rPr>
              <a:t>deposition</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of</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large</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rocks</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rPr>
              <a:t>or</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by </a:t>
            </a:r>
            <a:r>
              <a:rPr kumimoji="0" lang="cs-CZ" altLang="cs-CZ" sz="1400" b="0" i="0" u="none" strike="noStrike" cap="none" normalizeH="0" baseline="0" dirty="0" err="1">
                <a:ln>
                  <a:noFill/>
                </a:ln>
                <a:solidFill>
                  <a:schemeClr val="tx1"/>
                </a:solidFill>
                <a:effectLst/>
                <a:latin typeface="+mn-lt"/>
                <a:ea typeface="Times New Roman" panose="02020603050405020304" pitchFamily="18" charset="0"/>
                <a:cs typeface="Times New Roman" panose="02020603050405020304" pitchFamily="18" charset="0"/>
                <a:hlinkClick r:id="rId7" tooltip="Cementation (geology)"/>
              </a:rPr>
              <a:t>cementation</a:t>
            </a:r>
            <a:r>
              <a:rPr kumimoji="0" lang="cs-CZ" altLang="cs-CZ" sz="1400" b="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I</a:t>
            </a:r>
            <a:endParaRPr kumimoji="0" lang="cs-CZ" altLang="cs-CZ" sz="1400" b="0" i="0" u="none" strike="noStrike" cap="none" normalizeH="0" baseline="0" dirty="0">
              <a:ln>
                <a:noFill/>
              </a:ln>
              <a:solidFill>
                <a:schemeClr val="tx1"/>
              </a:solidFill>
              <a:effectLst/>
              <a:latin typeface="+mn-lt"/>
            </a:endParaRPr>
          </a:p>
        </p:txBody>
      </p:sp>
      <p:pic>
        <p:nvPicPr>
          <p:cNvPr id="5123" name="Obrázek 6" descr="https://upload.wikimedia.org/wikipedia/commons/thumb/5/55/WMA_button2b.png/17px-WMA_button2b.png">
            <a:extLst>
              <a:ext uri="{FF2B5EF4-FFF2-40B4-BE49-F238E27FC236}">
                <a16:creationId xmlns:a16="http://schemas.microsoft.com/office/drawing/2014/main" id="{00FD5C20-2C5E-4C33-A953-1ECD57C5363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39552" y="1310159"/>
            <a:ext cx="275942" cy="27594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6">
            <a:extLst>
              <a:ext uri="{FF2B5EF4-FFF2-40B4-BE49-F238E27FC236}">
                <a16:creationId xmlns:a16="http://schemas.microsoft.com/office/drawing/2014/main" id="{D83BC56D-0F4A-4EB5-8A2F-2E014E99DD7A}"/>
              </a:ext>
            </a:extLst>
          </p:cNvPr>
          <p:cNvSpPr>
            <a:spLocks noChangeArrowheads="1"/>
          </p:cNvSpPr>
          <p:nvPr/>
        </p:nvSpPr>
        <p:spPr bwMode="auto">
          <a:xfrm>
            <a:off x="539552" y="852959"/>
            <a:ext cx="11997843" cy="7868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cs-CZ"/>
          </a:p>
        </p:txBody>
      </p:sp>
      <p:sp>
        <p:nvSpPr>
          <p:cNvPr id="5" name="Rectangle 8">
            <a:extLst>
              <a:ext uri="{FF2B5EF4-FFF2-40B4-BE49-F238E27FC236}">
                <a16:creationId xmlns:a16="http://schemas.microsoft.com/office/drawing/2014/main" id="{4B82FE84-4C9E-4605-B21A-1E2A05A5ACF2}"/>
              </a:ext>
            </a:extLst>
          </p:cNvPr>
          <p:cNvSpPr>
            <a:spLocks noChangeArrowheads="1"/>
          </p:cNvSpPr>
          <p:nvPr/>
        </p:nvSpPr>
        <p:spPr bwMode="auto">
          <a:xfrm>
            <a:off x="539552" y="1310159"/>
            <a:ext cx="50494" cy="5783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s-CZ" altLang="cs-CZ" sz="1100" b="1"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Arabia</a:t>
            </a:r>
            <a:r>
              <a:rPr kumimoji="0" lang="cs-CZ" altLang="cs-CZ" sz="11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cs-CZ" altLang="cs-CZ" sz="1100" b="1"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Terra</a:t>
            </a:r>
            <a:r>
              <a:rPr kumimoji="0" lang="cs-CZ" altLang="cs-CZ"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cs-CZ" altLang="cs-CZ"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is</a:t>
            </a:r>
            <a:r>
              <a:rPr kumimoji="0" lang="cs-CZ" altLang="cs-CZ"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 </a:t>
            </a:r>
            <a:r>
              <a:rPr kumimoji="0" lang="cs-CZ" altLang="cs-CZ"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large</a:t>
            </a:r>
            <a:r>
              <a:rPr kumimoji="0" lang="cs-CZ" altLang="cs-CZ"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cs-CZ" altLang="cs-CZ"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upland</a:t>
            </a:r>
            <a:r>
              <a:rPr kumimoji="0" lang="cs-CZ" altLang="cs-CZ"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region in : </a:t>
            </a:r>
            <a:endParaRPr kumimoji="0" lang="cs-CZ" altLang="cs-CZ"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0443488"/>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a:extLst>
              <a:ext uri="{FF2B5EF4-FFF2-40B4-BE49-F238E27FC236}">
                <a16:creationId xmlns:a16="http://schemas.microsoft.com/office/drawing/2014/main" id="{A8F4F728-B533-4625-860D-1554854F64F3}"/>
              </a:ext>
            </a:extLst>
          </p:cNvPr>
          <p:cNvSpPr txBox="1"/>
          <p:nvPr/>
        </p:nvSpPr>
        <p:spPr>
          <a:xfrm>
            <a:off x="4860032" y="1556792"/>
            <a:ext cx="3312368" cy="369332"/>
          </a:xfrm>
          <a:prstGeom prst="rect">
            <a:avLst/>
          </a:prstGeom>
          <a:noFill/>
        </p:spPr>
        <p:txBody>
          <a:bodyPr wrap="square" rtlCol="0">
            <a:spAutoFit/>
          </a:bodyPr>
          <a:lstStyle/>
          <a:p>
            <a:endParaRPr lang="cs-CZ" dirty="0"/>
          </a:p>
        </p:txBody>
      </p:sp>
      <p:graphicFrame>
        <p:nvGraphicFramePr>
          <p:cNvPr id="3" name="Tabulka 2">
            <a:extLst>
              <a:ext uri="{FF2B5EF4-FFF2-40B4-BE49-F238E27FC236}">
                <a16:creationId xmlns:a16="http://schemas.microsoft.com/office/drawing/2014/main" id="{4862AA45-4887-4BEF-ADB6-CBC8AFF9282B}"/>
              </a:ext>
            </a:extLst>
          </p:cNvPr>
          <p:cNvGraphicFramePr>
            <a:graphicFrameLocks noGrp="1"/>
          </p:cNvGraphicFramePr>
          <p:nvPr>
            <p:extLst>
              <p:ext uri="{D42A27DB-BD31-4B8C-83A1-F6EECF244321}">
                <p14:modId xmlns:p14="http://schemas.microsoft.com/office/powerpoint/2010/main" val="3634792794"/>
              </p:ext>
            </p:extLst>
          </p:nvPr>
        </p:nvGraphicFramePr>
        <p:xfrm>
          <a:off x="4355976" y="3226673"/>
          <a:ext cx="17811676" cy="4999310"/>
        </p:xfrm>
        <a:graphic>
          <a:graphicData uri="http://schemas.openxmlformats.org/drawingml/2006/table">
            <a:tbl>
              <a:tblPr/>
              <a:tblGrid>
                <a:gridCol w="8612633">
                  <a:extLst>
                    <a:ext uri="{9D8B030D-6E8A-4147-A177-3AD203B41FA5}">
                      <a16:colId xmlns:a16="http://schemas.microsoft.com/office/drawing/2014/main" val="2003043147"/>
                    </a:ext>
                  </a:extLst>
                </a:gridCol>
                <a:gridCol w="9199043">
                  <a:extLst>
                    <a:ext uri="{9D8B030D-6E8A-4147-A177-3AD203B41FA5}">
                      <a16:colId xmlns:a16="http://schemas.microsoft.com/office/drawing/2014/main" val="1477186801"/>
                    </a:ext>
                  </a:extLst>
                </a:gridCol>
              </a:tblGrid>
              <a:tr h="1481896">
                <a:tc gridSpan="2">
                  <a:txBody>
                    <a:bodyPr/>
                    <a:lstStyle/>
                    <a:p>
                      <a:pPr algn="ctr"/>
                      <a:r>
                        <a:rPr lang="en-US" dirty="0" err="1">
                          <a:effectLst/>
                          <a:hlinkClick r:id="rId2" tooltip="Astapus Colles"/>
                        </a:rPr>
                        <a:t>Astapus</a:t>
                      </a:r>
                      <a:r>
                        <a:rPr lang="en-US" dirty="0">
                          <a:effectLst/>
                          <a:hlinkClick r:id="rId2" tooltip="Astapus Colles"/>
                        </a:rPr>
                        <a:t> </a:t>
                      </a:r>
                      <a:r>
                        <a:rPr lang="en-US" dirty="0" err="1">
                          <a:effectLst/>
                          <a:hlinkClick r:id="rId2" tooltip="Astapus Colles"/>
                        </a:rPr>
                        <a:t>Colles</a:t>
                      </a:r>
                      <a:r>
                        <a:rPr lang="en-US" dirty="0">
                          <a:effectLst/>
                        </a:rPr>
                        <a:t> Mounds and Knobs, </a:t>
                      </a:r>
                    </a:p>
                  </a:txBody>
                  <a:tcPr anchor="ctr">
                    <a:lnL>
                      <a:noFill/>
                    </a:lnL>
                    <a:lnR>
                      <a:noFill/>
                    </a:lnR>
                    <a:lnT>
                      <a:noFill/>
                    </a:lnT>
                    <a:lnB>
                      <a:noFill/>
                    </a:lnB>
                  </a:tcPr>
                </a:tc>
                <a:tc hMerge="1">
                  <a:txBody>
                    <a:bodyPr/>
                    <a:lstStyle/>
                    <a:p>
                      <a:endParaRPr lang="cs-CZ"/>
                    </a:p>
                  </a:txBody>
                  <a:tcPr/>
                </a:tc>
                <a:extLst>
                  <a:ext uri="{0D108BD9-81ED-4DB2-BD59-A6C34878D82A}">
                    <a16:rowId xmlns:a16="http://schemas.microsoft.com/office/drawing/2014/main" val="1861280672"/>
                  </a:ext>
                </a:extLst>
              </a:tr>
              <a:tr h="1481896">
                <a:tc>
                  <a:txBody>
                    <a:bodyPr/>
                    <a:lstStyle/>
                    <a:p>
                      <a:r>
                        <a:rPr lang="cs-CZ" b="1" dirty="0" err="1"/>
                        <a:t>Coordinates</a:t>
                      </a:r>
                      <a:endParaRPr lang="cs-CZ" b="1" dirty="0"/>
                    </a:p>
                  </a:txBody>
                  <a:tcPr anchor="ctr">
                    <a:lnL>
                      <a:noFill/>
                    </a:lnL>
                    <a:lnR>
                      <a:noFill/>
                    </a:lnR>
                    <a:lnT>
                      <a:noFill/>
                    </a:lnT>
                    <a:lnB>
                      <a:noFill/>
                    </a:lnB>
                  </a:tcPr>
                </a:tc>
                <a:tc>
                  <a:txBody>
                    <a:bodyPr/>
                    <a:lstStyle/>
                    <a:p>
                      <a:r>
                        <a:rPr lang="pt-BR" dirty="0">
                          <a:effectLst/>
                          <a:hlinkClick r:id="rId3"/>
                        </a:rPr>
                        <a:t>36.87°N 67.9°E</a:t>
                      </a:r>
                      <a:r>
                        <a:rPr lang="pt-BR" dirty="0">
                          <a:effectLst/>
                          <a:hlinkClick r:id="rId4" tooltip="Geographic coordinate system"/>
                        </a:rPr>
                        <a:t>Coordinates</a:t>
                      </a:r>
                      <a:r>
                        <a:rPr lang="pt-BR" dirty="0">
                          <a:effectLst/>
                        </a:rPr>
                        <a:t>: </a:t>
                      </a:r>
                      <a:r>
                        <a:rPr lang="pt-BR" dirty="0">
                          <a:effectLst/>
                          <a:hlinkClick r:id="rId3"/>
                        </a:rPr>
                        <a:t>36.87°N 67.9°E</a:t>
                      </a:r>
                      <a:endParaRPr lang="pt-BR" dirty="0"/>
                    </a:p>
                  </a:txBody>
                  <a:tcPr anchor="ctr">
                    <a:lnL>
                      <a:noFill/>
                    </a:lnL>
                    <a:lnR>
                      <a:noFill/>
                    </a:lnR>
                    <a:lnT>
                      <a:noFill/>
                    </a:lnT>
                    <a:lnB>
                      <a:noFill/>
                    </a:lnB>
                  </a:tcPr>
                </a:tc>
                <a:extLst>
                  <a:ext uri="{0D108BD9-81ED-4DB2-BD59-A6C34878D82A}">
                    <a16:rowId xmlns:a16="http://schemas.microsoft.com/office/drawing/2014/main" val="178228217"/>
                  </a:ext>
                </a:extLst>
              </a:tr>
              <a:tr h="846798">
                <a:tc>
                  <a:txBody>
                    <a:bodyPr/>
                    <a:lstStyle/>
                    <a:p>
                      <a:r>
                        <a:rPr lang="cs-CZ" dirty="0" err="1"/>
                        <a:t>Dim</a:t>
                      </a:r>
                      <a:endParaRPr lang="en-US" dirty="0"/>
                    </a:p>
                    <a:p>
                      <a:endParaRPr lang="en-US" dirty="0"/>
                    </a:p>
                    <a:p>
                      <a:endParaRPr lang="en-US" dirty="0"/>
                    </a:p>
                    <a:p>
                      <a:r>
                        <a:rPr lang="cs-CZ" dirty="0" err="1"/>
                        <a:t>ensions</a:t>
                      </a:r>
                      <a:endParaRPr lang="cs-CZ" dirty="0"/>
                    </a:p>
                  </a:txBody>
                  <a:tcPr anchor="ctr">
                    <a:lnL>
                      <a:noFill/>
                    </a:lnL>
                    <a:lnR>
                      <a:noFill/>
                    </a:lnR>
                    <a:lnT>
                      <a:noFill/>
                    </a:lnT>
                    <a:lnB>
                      <a:noFill/>
                    </a:lnB>
                  </a:tcPr>
                </a:tc>
                <a:tc>
                  <a:txBody>
                    <a:bodyPr/>
                    <a:lstStyle/>
                    <a:p>
                      <a:r>
                        <a:rPr lang="cs-CZ"/>
                        <a:t>705 km across</a:t>
                      </a:r>
                    </a:p>
                  </a:txBody>
                  <a:tcPr anchor="ctr">
                    <a:lnL>
                      <a:noFill/>
                    </a:lnL>
                    <a:lnR>
                      <a:noFill/>
                    </a:lnR>
                    <a:lnT>
                      <a:noFill/>
                    </a:lnT>
                    <a:lnB>
                      <a:noFill/>
                    </a:lnB>
                  </a:tcPr>
                </a:tc>
                <a:extLst>
                  <a:ext uri="{0D108BD9-81ED-4DB2-BD59-A6C34878D82A}">
                    <a16:rowId xmlns:a16="http://schemas.microsoft.com/office/drawing/2014/main" val="2628778919"/>
                  </a:ext>
                </a:extLst>
              </a:tr>
              <a:tr h="846798">
                <a:tc>
                  <a:txBody>
                    <a:bodyPr/>
                    <a:lstStyle/>
                    <a:p>
                      <a:r>
                        <a:rPr lang="cs-CZ"/>
                        <a:t>Naming</a:t>
                      </a:r>
                    </a:p>
                  </a:txBody>
                  <a:tcPr anchor="ctr">
                    <a:lnL>
                      <a:noFill/>
                    </a:lnL>
                    <a:lnR>
                      <a:noFill/>
                    </a:lnR>
                    <a:lnT>
                      <a:noFill/>
                    </a:lnT>
                    <a:lnB>
                      <a:noFill/>
                    </a:lnB>
                  </a:tcPr>
                </a:tc>
                <a:tc>
                  <a:txBody>
                    <a:bodyPr/>
                    <a:lstStyle/>
                    <a:p>
                      <a:r>
                        <a:rPr lang="cs-CZ" dirty="0"/>
                        <a:t>a </a:t>
                      </a:r>
                      <a:r>
                        <a:rPr lang="cs-CZ" dirty="0" err="1"/>
                        <a:t>classical</a:t>
                      </a:r>
                      <a:r>
                        <a:rPr lang="cs-CZ" dirty="0"/>
                        <a:t> albedo </a:t>
                      </a:r>
                      <a:r>
                        <a:rPr lang="cs-CZ" dirty="0" err="1"/>
                        <a:t>feature</a:t>
                      </a:r>
                      <a:endParaRPr lang="cs-CZ" dirty="0"/>
                    </a:p>
                  </a:txBody>
                  <a:tcPr anchor="ctr">
                    <a:lnL>
                      <a:noFill/>
                    </a:lnL>
                    <a:lnR>
                      <a:noFill/>
                    </a:lnR>
                    <a:lnT>
                      <a:noFill/>
                    </a:lnT>
                    <a:lnB>
                      <a:noFill/>
                    </a:lnB>
                  </a:tcPr>
                </a:tc>
                <a:extLst>
                  <a:ext uri="{0D108BD9-81ED-4DB2-BD59-A6C34878D82A}">
                    <a16:rowId xmlns:a16="http://schemas.microsoft.com/office/drawing/2014/main" val="582360887"/>
                  </a:ext>
                </a:extLst>
              </a:tr>
            </a:tbl>
          </a:graphicData>
        </a:graphic>
      </p:graphicFrame>
      <p:pic>
        <p:nvPicPr>
          <p:cNvPr id="8193" name="Picture 1" descr="Astapus Colles.JPG">
            <a:extLst>
              <a:ext uri="{FF2B5EF4-FFF2-40B4-BE49-F238E27FC236}">
                <a16:creationId xmlns:a16="http://schemas.microsoft.com/office/drawing/2014/main" id="{3EED0FD4-A502-4293-9020-62A56AC020B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34121" y="2553547"/>
            <a:ext cx="5364190" cy="4023143"/>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https://upload.wikimedia.org/wikipedia/commons/thumb/5/55/WMA_button2b.png/17px-WMA_button2b.png">
            <a:extLst>
              <a:ext uri="{FF2B5EF4-FFF2-40B4-BE49-F238E27FC236}">
                <a16:creationId xmlns:a16="http://schemas.microsoft.com/office/drawing/2014/main" id="{8F14D093-3223-4CEF-9A12-DCDB0B430A0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69568" y="3226832"/>
            <a:ext cx="374884" cy="374884"/>
          </a:xfrm>
          <a:prstGeom prst="rect">
            <a:avLst/>
          </a:prstGeom>
          <a:noFill/>
          <a:extLst>
            <a:ext uri="{909E8E84-426E-40DD-AFC4-6F175D3DCCD1}">
              <a14:hiddenFill xmlns:a14="http://schemas.microsoft.com/office/drawing/2010/main">
                <a:solidFill>
                  <a:srgbClr val="FFFFFF"/>
                </a:solidFill>
              </a14:hiddenFill>
            </a:ext>
          </a:extLst>
        </p:spPr>
      </p:pic>
      <p:pic>
        <p:nvPicPr>
          <p:cNvPr id="8195" name="Picture 3" descr="https://upload.wikimedia.org/wikipedia/commons/thumb/5/55/WMA_button2b.png/17px-WMA_button2b.png">
            <a:extLst>
              <a:ext uri="{FF2B5EF4-FFF2-40B4-BE49-F238E27FC236}">
                <a16:creationId xmlns:a16="http://schemas.microsoft.com/office/drawing/2014/main" id="{BE7E0C0F-F222-4705-9890-0946B685F3C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69568" y="3226832"/>
            <a:ext cx="374884" cy="374884"/>
          </a:xfrm>
          <a:prstGeom prst="rect">
            <a:avLst/>
          </a:prstGeom>
          <a:noFill/>
          <a:extLst>
            <a:ext uri="{909E8E84-426E-40DD-AFC4-6F175D3DCCD1}">
              <a14:hiddenFill xmlns:a14="http://schemas.microsoft.com/office/drawing/2010/main">
                <a:solidFill>
                  <a:srgbClr val="FFFFFF"/>
                </a:solidFill>
              </a14:hiddenFill>
            </a:ext>
          </a:extLst>
        </p:spPr>
      </p:pic>
      <p:sp>
        <p:nvSpPr>
          <p:cNvPr id="4" name="Obdélník 3">
            <a:extLst>
              <a:ext uri="{FF2B5EF4-FFF2-40B4-BE49-F238E27FC236}">
                <a16:creationId xmlns:a16="http://schemas.microsoft.com/office/drawing/2014/main" id="{DE041B36-FA60-47A7-85F5-BEF0ED92EDE4}"/>
              </a:ext>
            </a:extLst>
          </p:cNvPr>
          <p:cNvSpPr/>
          <p:nvPr/>
        </p:nvSpPr>
        <p:spPr>
          <a:xfrm>
            <a:off x="6488620" y="2016925"/>
            <a:ext cx="5761065" cy="307777"/>
          </a:xfrm>
          <a:prstGeom prst="rect">
            <a:avLst/>
          </a:prstGeom>
        </p:spPr>
        <p:txBody>
          <a:bodyPr wrap="square">
            <a:spAutoFit/>
          </a:bodyPr>
          <a:lstStyle/>
          <a:p>
            <a:r>
              <a:rPr lang="pt-BR" sz="1400" dirty="0">
                <a:latin typeface="Times New Roman" panose="02020603050405020304" pitchFamily="18" charset="0"/>
                <a:cs typeface="Times New Roman" panose="02020603050405020304" pitchFamily="18" charset="0"/>
                <a:hlinkClick r:id="rId3"/>
              </a:rPr>
              <a:t>36.87°N 67.9°E</a:t>
            </a:r>
            <a:endParaRPr lang="pt-BR" sz="1400" dirty="0">
              <a:latin typeface="Times New Roman" panose="02020603050405020304" pitchFamily="18" charset="0"/>
              <a:cs typeface="Times New Roman" panose="02020603050405020304" pitchFamily="18" charset="0"/>
            </a:endParaRPr>
          </a:p>
        </p:txBody>
      </p:sp>
      <p:sp>
        <p:nvSpPr>
          <p:cNvPr id="5" name="Obdélník 4">
            <a:extLst>
              <a:ext uri="{FF2B5EF4-FFF2-40B4-BE49-F238E27FC236}">
                <a16:creationId xmlns:a16="http://schemas.microsoft.com/office/drawing/2014/main" id="{E4F472EE-F6C4-4B76-AC73-CA7A22237F90}"/>
              </a:ext>
            </a:extLst>
          </p:cNvPr>
          <p:cNvSpPr/>
          <p:nvPr/>
        </p:nvSpPr>
        <p:spPr>
          <a:xfrm>
            <a:off x="1439144" y="310753"/>
            <a:ext cx="7704856" cy="1477328"/>
          </a:xfrm>
          <a:prstGeom prst="rect">
            <a:avLst/>
          </a:prstGeom>
        </p:spPr>
        <p:txBody>
          <a:bodyPr wrap="square">
            <a:spAutoFit/>
          </a:bodyPr>
          <a:lstStyle/>
          <a:p>
            <a:r>
              <a:rPr lang="en-US" b="1" dirty="0" err="1"/>
              <a:t>Nilosyrtis</a:t>
            </a:r>
            <a:r>
              <a:rPr lang="en-US" b="1" dirty="0"/>
              <a:t> </a:t>
            </a:r>
            <a:r>
              <a:rPr lang="en-US" b="1" dirty="0" err="1"/>
              <a:t>Mensae</a:t>
            </a:r>
            <a:r>
              <a:rPr lang="en-US" dirty="0"/>
              <a:t> is an area of </a:t>
            </a:r>
            <a:r>
              <a:rPr lang="en-US" dirty="0">
                <a:hlinkClick r:id="rId7" tooltip="Mars"/>
              </a:rPr>
              <a:t>Mars</a:t>
            </a:r>
            <a:r>
              <a:rPr lang="en-US" dirty="0"/>
              <a:t> in the </a:t>
            </a:r>
            <a:r>
              <a:rPr lang="en-US" dirty="0" err="1">
                <a:hlinkClick r:id="rId8" tooltip="Casius quadrangle"/>
              </a:rPr>
              <a:t>Casius</a:t>
            </a:r>
            <a:r>
              <a:rPr lang="en-US" dirty="0">
                <a:hlinkClick r:id="rId8" tooltip="Casius quadrangle"/>
              </a:rPr>
              <a:t> quadrangle</a:t>
            </a:r>
            <a:r>
              <a:rPr lang="en-US" dirty="0"/>
              <a:t>. It is </a:t>
            </a:r>
            <a:r>
              <a:rPr lang="en-US" dirty="0">
                <a:latin typeface="Times New Roman" panose="02020603050405020304" pitchFamily="18" charset="0"/>
                <a:cs typeface="Times New Roman" panose="02020603050405020304" pitchFamily="18" charset="0"/>
              </a:rPr>
              <a:t>centered on the coordinates of 36.87° N and 67.9° E. Its western and eastern longitudes are 51.1° E and 74.4° E. North and south latitudes are 36.87° N and 29.61° N.</a:t>
            </a:r>
            <a:r>
              <a:rPr lang="en-US" baseline="30000" dirty="0">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[2]</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Nilosyrtis</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Mensae</a:t>
            </a:r>
            <a:r>
              <a:rPr lang="en-US" dirty="0">
                <a:latin typeface="Times New Roman" panose="02020603050405020304" pitchFamily="18" charset="0"/>
                <a:cs typeface="Times New Roman" panose="02020603050405020304" pitchFamily="18" charset="0"/>
              </a:rPr>
              <a:t> is just to the east of </a:t>
            </a:r>
            <a:r>
              <a:rPr lang="en-US" dirty="0" err="1">
                <a:latin typeface="Times New Roman" panose="02020603050405020304" pitchFamily="18" charset="0"/>
                <a:cs typeface="Times New Roman" panose="02020603050405020304" pitchFamily="18" charset="0"/>
                <a:hlinkClick r:id="rId10" tooltip="Protonilus Mensae">
                  <a:extLst>
                    <a:ext uri="{A12FA001-AC4F-418D-AE19-62706E023703}">
                      <ahyp:hlinkClr xmlns:ahyp="http://schemas.microsoft.com/office/drawing/2018/hyperlinkcolor" val="tx"/>
                    </a:ext>
                  </a:extLst>
                </a:hlinkClick>
              </a:rPr>
              <a:t>Protonilus</a:t>
            </a:r>
            <a:r>
              <a:rPr lang="en-US" dirty="0">
                <a:latin typeface="Times New Roman" panose="02020603050405020304" pitchFamily="18" charset="0"/>
                <a:cs typeface="Times New Roman" panose="02020603050405020304" pitchFamily="18" charset="0"/>
                <a:hlinkClick r:id="rId10" tooltip="Protonilus Mensae">
                  <a:extLst>
                    <a:ext uri="{A12FA001-AC4F-418D-AE19-62706E023703}">
                      <ahyp:hlinkClr xmlns:ahyp="http://schemas.microsoft.com/office/drawing/2018/hyperlinkcolor" val="tx"/>
                    </a:ext>
                  </a:extLst>
                </a:hlinkClick>
              </a:rPr>
              <a:t> </a:t>
            </a:r>
            <a:r>
              <a:rPr lang="en-US" dirty="0" err="1">
                <a:latin typeface="Times New Roman" panose="02020603050405020304" pitchFamily="18" charset="0"/>
                <a:cs typeface="Times New Roman" panose="02020603050405020304" pitchFamily="18" charset="0"/>
                <a:hlinkClick r:id="rId10" tooltip="Protonilus Mensae">
                  <a:extLst>
                    <a:ext uri="{A12FA001-AC4F-418D-AE19-62706E023703}">
                      <ahyp:hlinkClr xmlns:ahyp="http://schemas.microsoft.com/office/drawing/2018/hyperlinkcolor" val="tx"/>
                    </a:ext>
                  </a:extLst>
                </a:hlinkClick>
              </a:rPr>
              <a:t>Mensae</a:t>
            </a:r>
            <a:r>
              <a:rPr lang="en-US" dirty="0">
                <a:latin typeface="Times New Roman" panose="02020603050405020304" pitchFamily="18" charset="0"/>
                <a:cs typeface="Times New Roman" panose="02020603050405020304" pitchFamily="18" charset="0"/>
              </a:rPr>
              <a:t> and both lie along the </a:t>
            </a:r>
            <a:r>
              <a:rPr lang="en-US" dirty="0">
                <a:latin typeface="Times New Roman" panose="02020603050405020304" pitchFamily="18" charset="0"/>
                <a:cs typeface="Times New Roman" panose="02020603050405020304" pitchFamily="18" charset="0"/>
                <a:hlinkClick r:id="rId11" tooltip="Martian dichotomy">
                  <a:extLst>
                    <a:ext uri="{A12FA001-AC4F-418D-AE19-62706E023703}">
                      <ahyp:hlinkClr xmlns:ahyp="http://schemas.microsoft.com/office/drawing/2018/hyperlinkcolor" val="tx"/>
                    </a:ext>
                  </a:extLst>
                </a:hlinkClick>
              </a:rPr>
              <a:t>Martian dichotomy</a:t>
            </a:r>
            <a:r>
              <a:rPr lang="en-US" dirty="0">
                <a:latin typeface="Times New Roman" panose="02020603050405020304" pitchFamily="18" charset="0"/>
                <a:cs typeface="Times New Roman" panose="02020603050405020304" pitchFamily="18" charset="0"/>
              </a:rPr>
              <a:t> boundary</a:t>
            </a:r>
            <a:endParaRPr lang="cs-CZ" dirty="0">
              <a:latin typeface="Times New Roman" panose="02020603050405020304" pitchFamily="18" charset="0"/>
              <a:cs typeface="Times New Roman" panose="02020603050405020304" pitchFamily="18" charset="0"/>
            </a:endParaRPr>
          </a:p>
        </p:txBody>
      </p:sp>
      <p:pic>
        <p:nvPicPr>
          <p:cNvPr id="7" name="Obrázek 6">
            <a:extLst>
              <a:ext uri="{FF2B5EF4-FFF2-40B4-BE49-F238E27FC236}">
                <a16:creationId xmlns:a16="http://schemas.microsoft.com/office/drawing/2014/main" id="{564D56ED-BCC8-2F43-700B-C04F33B6D693}"/>
              </a:ext>
            </a:extLst>
          </p:cNvPr>
          <p:cNvPicPr>
            <a:picLocks noChangeAspect="1"/>
          </p:cNvPicPr>
          <p:nvPr/>
        </p:nvPicPr>
        <p:blipFill rotWithShape="1">
          <a:blip r:embed="rId12"/>
          <a:srcRect l="41225" t="30295" r="45275" b="33200"/>
          <a:stretch/>
        </p:blipFill>
        <p:spPr>
          <a:xfrm>
            <a:off x="198329" y="2270390"/>
            <a:ext cx="2232248" cy="3395159"/>
          </a:xfrm>
          <a:prstGeom prst="rect">
            <a:avLst/>
          </a:prstGeom>
        </p:spPr>
      </p:pic>
      <p:sp>
        <p:nvSpPr>
          <p:cNvPr id="9" name="TextovéPole 8">
            <a:extLst>
              <a:ext uri="{FF2B5EF4-FFF2-40B4-BE49-F238E27FC236}">
                <a16:creationId xmlns:a16="http://schemas.microsoft.com/office/drawing/2014/main" id="{B1E13FE3-2FBD-0E04-4BFE-5A36B1FC9D4D}"/>
              </a:ext>
            </a:extLst>
          </p:cNvPr>
          <p:cNvSpPr txBox="1"/>
          <p:nvPr/>
        </p:nvSpPr>
        <p:spPr>
          <a:xfrm>
            <a:off x="107504" y="5759172"/>
            <a:ext cx="11088546" cy="923330"/>
          </a:xfrm>
          <a:prstGeom prst="rect">
            <a:avLst/>
          </a:prstGeom>
          <a:noFill/>
        </p:spPr>
        <p:txBody>
          <a:bodyPr wrap="square">
            <a:spAutoFit/>
          </a:bodyPr>
          <a:lstStyle/>
          <a:p>
            <a:r>
              <a:rPr lang="cs-CZ" dirty="0">
                <a:latin typeface="Times New Roman" panose="02020603050405020304" pitchFamily="18" charset="0"/>
                <a:cs typeface="Times New Roman" panose="02020603050405020304" pitchFamily="18" charset="0"/>
              </a:rPr>
              <a:t>western </a:t>
            </a:r>
            <a:r>
              <a:rPr lang="cs-CZ" dirty="0" err="1">
                <a:latin typeface="Times New Roman" panose="02020603050405020304" pitchFamily="18" charset="0"/>
                <a:cs typeface="Times New Roman" panose="02020603050405020304" pitchFamily="18" charset="0"/>
              </a:rPr>
              <a:t>Arabia</a:t>
            </a:r>
            <a:r>
              <a:rPr lang="cs-CZ" dirty="0">
                <a:latin typeface="Times New Roman" panose="02020603050405020304" pitchFamily="18" charset="0"/>
                <a:cs typeface="Times New Roman" panose="02020603050405020304" pitchFamily="18" charset="0"/>
              </a:rPr>
              <a:t> </a:t>
            </a:r>
            <a:r>
              <a:rPr lang="cs-CZ" dirty="0" err="1">
                <a:latin typeface="Times New Roman" panose="02020603050405020304" pitchFamily="18" charset="0"/>
                <a:cs typeface="Times New Roman" panose="02020603050405020304" pitchFamily="18" charset="0"/>
              </a:rPr>
              <a:t>Terra</a:t>
            </a:r>
            <a:r>
              <a:rPr lang="cs-CZ"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a:p>
            <a:r>
              <a:rPr lang="cs-CZ" dirty="0" err="1">
                <a:latin typeface="Times New Roman" panose="02020603050405020304" pitchFamily="18" charset="0"/>
                <a:cs typeface="Times New Roman" panose="02020603050405020304" pitchFamily="18" charset="0"/>
              </a:rPr>
              <a:t>near</a:t>
            </a:r>
            <a:r>
              <a:rPr lang="cs-CZ" dirty="0">
                <a:latin typeface="Times New Roman" panose="02020603050405020304" pitchFamily="18" charset="0"/>
                <a:cs typeface="Times New Roman" panose="02020603050405020304" pitchFamily="18" charset="0"/>
              </a:rPr>
              <a:t> 10.8°N, 4.5°W. </a:t>
            </a:r>
            <a:endParaRPr lang="en-US" dirty="0">
              <a:latin typeface="Times New Roman" panose="02020603050405020304" pitchFamily="18" charset="0"/>
              <a:cs typeface="Times New Roman" panose="02020603050405020304" pitchFamily="18" charset="0"/>
            </a:endParaRPr>
          </a:p>
          <a:p>
            <a:r>
              <a:rPr lang="cs-CZ" dirty="0" err="1">
                <a:latin typeface="Times New Roman" panose="02020603050405020304" pitchFamily="18" charset="0"/>
                <a:cs typeface="Times New Roman" panose="02020603050405020304" pitchFamily="18" charset="0"/>
              </a:rPr>
              <a:t>Sedimentary</a:t>
            </a:r>
            <a:r>
              <a:rPr lang="cs-CZ" dirty="0">
                <a:latin typeface="Times New Roman" panose="02020603050405020304" pitchFamily="18" charset="0"/>
                <a:cs typeface="Times New Roman" panose="02020603050405020304" pitchFamily="18" charset="0"/>
              </a:rPr>
              <a:t> </a:t>
            </a:r>
            <a:r>
              <a:rPr lang="cs-CZ" dirty="0" err="1">
                <a:latin typeface="Times New Roman" panose="02020603050405020304" pitchFamily="18" charset="0"/>
                <a:cs typeface="Times New Roman" panose="02020603050405020304" pitchFamily="18" charset="0"/>
              </a:rPr>
              <a:t>rocks</a:t>
            </a:r>
            <a:endParaRPr lang="cs-CZ"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77637894"/>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rgbClr val="FF9933"/>
        </a:solidFill>
        <a:effectLst/>
      </p:bgPr>
    </p:bg>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35122438-D6C6-E284-3A86-A82FF8A99DDC}"/>
              </a:ext>
            </a:extLst>
          </p:cNvPr>
          <p:cNvPicPr/>
          <p:nvPr/>
        </p:nvPicPr>
        <p:blipFill>
          <a:blip r:embed="rId2"/>
          <a:stretch>
            <a:fillRect/>
          </a:stretch>
        </p:blipFill>
        <p:spPr>
          <a:xfrm>
            <a:off x="899592" y="440668"/>
            <a:ext cx="7596336" cy="5976664"/>
          </a:xfrm>
          <a:prstGeom prst="rect">
            <a:avLst/>
          </a:prstGeom>
          <a:noFill/>
          <a:ln>
            <a:noFill/>
            <a:prstDash/>
          </a:ln>
        </p:spPr>
      </p:pic>
    </p:spTree>
    <p:extLst>
      <p:ext uri="{BB962C8B-B14F-4D97-AF65-F5344CB8AC3E}">
        <p14:creationId xmlns:p14="http://schemas.microsoft.com/office/powerpoint/2010/main" val="3804334996"/>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5F31FAFA-302E-4C32-B593-F9D532245BC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615" y="0"/>
            <a:ext cx="8998770" cy="6858000"/>
          </a:xfrm>
          <a:prstGeom prst="rect">
            <a:avLst/>
          </a:prstGeom>
        </p:spPr>
      </p:pic>
    </p:spTree>
    <p:extLst>
      <p:ext uri="{BB962C8B-B14F-4D97-AF65-F5344CB8AC3E}">
        <p14:creationId xmlns:p14="http://schemas.microsoft.com/office/powerpoint/2010/main" val="695441394"/>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17034D66-01A3-8CE1-D3E7-3E3158FDD79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5552" y="548680"/>
            <a:ext cx="7675299" cy="4536504"/>
          </a:xfrm>
          <a:prstGeom prst="rect">
            <a:avLst/>
          </a:prstGeom>
        </p:spPr>
      </p:pic>
      <p:sp>
        <p:nvSpPr>
          <p:cNvPr id="6" name="Rectangle 3">
            <a:extLst>
              <a:ext uri="{FF2B5EF4-FFF2-40B4-BE49-F238E27FC236}">
                <a16:creationId xmlns:a16="http://schemas.microsoft.com/office/drawing/2014/main" id="{D5486762-1529-B445-7436-3F96DECEDD83}"/>
              </a:ext>
            </a:extLst>
          </p:cNvPr>
          <p:cNvSpPr>
            <a:spLocks noChangeArrowheads="1"/>
          </p:cNvSpPr>
          <p:nvPr/>
        </p:nvSpPr>
        <p:spPr bwMode="auto">
          <a:xfrm>
            <a:off x="1187624" y="5517232"/>
            <a:ext cx="7103227" cy="72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s-CZ" sz="1100" b="1"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feature at (</a:t>
            </a:r>
            <a:r>
              <a:rPr kumimoji="0" lang="en-GB" altLang="cs-CZ" sz="11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φ</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 40</a:t>
            </a:r>
            <a:r>
              <a:rPr kumimoji="0" lang="en-GB" altLang="cs-CZ" sz="11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N, </a:t>
            </a:r>
            <a:r>
              <a:rPr kumimoji="0" lang="en-GB" altLang="cs-CZ" sz="11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λ</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 110</a:t>
            </a:r>
            <a:r>
              <a:rPr kumimoji="0" lang="en-GB" altLang="cs-CZ" sz="11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W) is Alba Patera near Olympus Mons (on the southern edge of this figure).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oval with the largest area with the highest </a:t>
            </a:r>
            <a:r>
              <a:rPr kumimoji="0" lang="en-GB" altLang="cs-CZ" sz="11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Comb</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is located near a crater (with the misleading name of Erebus Montes)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partly buried in sediments in </a:t>
            </a:r>
            <a:r>
              <a:rPr kumimoji="0" lang="en-GB"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Amazonis</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Planitia, NW of Olympus.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slant “rifts” at (25-45</a:t>
            </a:r>
            <a:r>
              <a:rPr kumimoji="0" lang="en-GB" altLang="cs-CZ" sz="11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N, 90-60</a:t>
            </a:r>
            <a:r>
              <a:rPr kumimoji="0" lang="en-GB" altLang="cs-CZ" sz="11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W) belong to </a:t>
            </a:r>
            <a:r>
              <a:rPr kumimoji="0" lang="en-GB"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Mareotis</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Fossae and Tempe Fossae</a:t>
            </a:r>
            <a:r>
              <a:rPr kumimoji="0" lang="cs-CZ" altLang="cs-CZ" sz="600" b="0" i="0" u="none" strike="noStrike" cap="none" normalizeH="0" baseline="0" dirty="0">
                <a:ln>
                  <a:noFill/>
                </a:ln>
                <a:solidFill>
                  <a:schemeClr val="tx1"/>
                </a:solidFill>
                <a:effectLst/>
              </a:rPr>
              <a:t> </a:t>
            </a:r>
            <a:endParaRPr kumimoji="0" lang="cs-CZ" altLang="cs-CZ"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76888024"/>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12F0E592-32D1-E64E-F807-B1DDB59EC8D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5952" b="7949"/>
          <a:stretch/>
        </p:blipFill>
        <p:spPr bwMode="auto">
          <a:xfrm>
            <a:off x="1403648" y="116632"/>
            <a:ext cx="5718542" cy="5439476"/>
          </a:xfrm>
          <a:prstGeom prst="rect">
            <a:avLst/>
          </a:prstGeom>
          <a:ln>
            <a:noFill/>
          </a:ln>
          <a:extLst>
            <a:ext uri="{53640926-AAD7-44D8-BBD7-CCE9431645EC}">
              <a14:shadowObscured xmlns:a14="http://schemas.microsoft.com/office/drawing/2010/main"/>
            </a:ext>
          </a:extLst>
        </p:spPr>
      </p:pic>
      <p:sp>
        <p:nvSpPr>
          <p:cNvPr id="3" name="Rectangle 1">
            <a:extLst>
              <a:ext uri="{FF2B5EF4-FFF2-40B4-BE49-F238E27FC236}">
                <a16:creationId xmlns:a16="http://schemas.microsoft.com/office/drawing/2014/main" id="{41D8CB0E-4EE5-BBB9-D9E8-BFCEE266A974}"/>
              </a:ext>
            </a:extLst>
          </p:cNvPr>
          <p:cNvSpPr>
            <a:spLocks noChangeArrowheads="1"/>
          </p:cNvSpPr>
          <p:nvPr/>
        </p:nvSpPr>
        <p:spPr bwMode="auto">
          <a:xfrm>
            <a:off x="971600" y="5949280"/>
            <a:ext cx="8352928"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s-CZ"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ovals are (top down) in: 1. </a:t>
            </a:r>
            <a:r>
              <a:rPr kumimoji="0" lang="en-GB" altLang="cs-CZ"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Vastitas</a:t>
            </a:r>
            <a:r>
              <a:rPr kumimoji="0" lang="en-GB" altLang="cs-CZ"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Borealis lowland [</a:t>
            </a:r>
            <a:r>
              <a:rPr kumimoji="0" lang="en-GB" altLang="cs-CZ"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φ</a:t>
            </a:r>
            <a:r>
              <a:rPr kumimoji="0" lang="en-GB" altLang="cs-CZ"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 65-75</a:t>
            </a:r>
            <a:r>
              <a:rPr kumimoji="0" lang="en-GB" altLang="cs-CZ" sz="11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0</a:t>
            </a:r>
            <a:r>
              <a:rPr kumimoji="0" lang="en-GB" altLang="cs-CZ"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 </a:t>
            </a:r>
            <a:r>
              <a:rPr kumimoji="0" lang="en-GB" altLang="cs-CZ"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λ</a:t>
            </a:r>
            <a:r>
              <a:rPr kumimoji="0" lang="en-GB" altLang="cs-CZ"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 40-0</a:t>
            </a:r>
            <a:r>
              <a:rPr kumimoji="0" lang="en-GB" altLang="cs-CZ" sz="11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0</a:t>
            </a:r>
            <a:r>
              <a:rPr kumimoji="0" lang="en-GB" altLang="cs-CZ"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a:t>
            </a:r>
            <a:r>
              <a:rPr lang="en-GB" altLang="cs-CZ" sz="1100" dirty="0">
                <a:latin typeface="Times New Roman" panose="02020603050405020304" pitchFamily="18" charset="0"/>
                <a:ea typeface="Calibri" panose="020F0502020204030204" pitchFamily="34" charset="0"/>
                <a:cs typeface="Times New Roman" panose="02020603050405020304" pitchFamily="18" charset="0"/>
              </a:rPr>
              <a:t> </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crater Lomonosov at (65</a:t>
            </a:r>
            <a:r>
              <a:rPr kumimoji="0" lang="en-GB" altLang="cs-CZ" sz="11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N, 10</a:t>
            </a:r>
            <a:r>
              <a:rPr kumimoji="0" lang="en-GB" altLang="cs-CZ" sz="11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W).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2. The lowland part at </a:t>
            </a:r>
            <a:r>
              <a:rPr kumimoji="0" lang="en-GB"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Acidalia</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Planitia [</a:t>
            </a:r>
            <a:r>
              <a:rPr kumimoji="0" lang="en-GB" altLang="cs-CZ" sz="11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φ</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 35-50</a:t>
            </a:r>
            <a:r>
              <a:rPr kumimoji="0" lang="en-GB" altLang="cs-CZ" sz="11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0</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N, </a:t>
            </a:r>
            <a:r>
              <a:rPr kumimoji="0" lang="en-GB" altLang="cs-CZ" sz="11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λ</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 30-5</a:t>
            </a:r>
            <a:r>
              <a:rPr kumimoji="0" lang="en-GB" altLang="cs-CZ" sz="11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0</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W].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3. On the border between lowland and highland,</a:t>
            </a:r>
            <a:r>
              <a:rPr kumimoji="0" lang="en-GB" altLang="cs-CZ" sz="1100" b="1"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Cydonia </a:t>
            </a:r>
            <a:r>
              <a:rPr kumimoji="0" lang="en-GB" altLang="cs-CZ" sz="11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Mensae</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kumimoji="0" lang="en-GB" altLang="cs-CZ" sz="11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φ</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 25-45</a:t>
            </a:r>
            <a:r>
              <a:rPr kumimoji="0" lang="en-GB" altLang="cs-CZ" sz="11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0</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N, </a:t>
            </a:r>
            <a:r>
              <a:rPr kumimoji="0" lang="en-GB" altLang="cs-CZ" sz="11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λ</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 20-0</a:t>
            </a:r>
            <a:r>
              <a:rPr kumimoji="0" lang="en-GB" altLang="cs-CZ" sz="1100"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0</a:t>
            </a:r>
            <a:r>
              <a:rPr kumimoji="0" lang="en-GB" altLang="cs-CZ" sz="11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W] </a:t>
            </a:r>
            <a:endParaRPr kumimoji="0" lang="cs-CZ" altLang="cs-CZ"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s-CZ"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kumimoji="0" lang="cs-CZ" altLang="cs-CZ"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altLang="cs-CZ"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8229834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DCA33797-D389-33AD-84A4-13F6CC6EB77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7023" t="4728" b="8216"/>
          <a:stretch/>
        </p:blipFill>
        <p:spPr bwMode="auto">
          <a:xfrm>
            <a:off x="2051720" y="620688"/>
            <a:ext cx="4930140" cy="4411980"/>
          </a:xfrm>
          <a:prstGeom prst="rect">
            <a:avLst/>
          </a:prstGeom>
          <a:ln>
            <a:noFill/>
          </a:ln>
          <a:extLst>
            <a:ext uri="{53640926-AAD7-44D8-BBD7-CCE9431645EC}">
              <a14:shadowObscured xmlns:a14="http://schemas.microsoft.com/office/drawing/2010/main"/>
            </a:ext>
          </a:extLst>
        </p:spPr>
      </p:pic>
      <p:sp>
        <p:nvSpPr>
          <p:cNvPr id="4" name="TextovéPole 3">
            <a:extLst>
              <a:ext uri="{FF2B5EF4-FFF2-40B4-BE49-F238E27FC236}">
                <a16:creationId xmlns:a16="http://schemas.microsoft.com/office/drawing/2014/main" id="{5D67F821-4A9F-8471-1C72-EDD28E881464}"/>
              </a:ext>
            </a:extLst>
          </p:cNvPr>
          <p:cNvSpPr txBox="1"/>
          <p:nvPr/>
        </p:nvSpPr>
        <p:spPr>
          <a:xfrm>
            <a:off x="179512" y="5733256"/>
            <a:ext cx="9144000" cy="1532599"/>
          </a:xfrm>
          <a:prstGeom prst="rect">
            <a:avLst/>
          </a:prstGeom>
          <a:noFill/>
        </p:spPr>
        <p:txBody>
          <a:bodyPr wrap="square">
            <a:spAutoFit/>
          </a:bodyPr>
          <a:lstStyle/>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oval at [</a:t>
            </a:r>
            <a:r>
              <a:rPr lang="en-GB" sz="1800" i="1" dirty="0">
                <a:effectLst/>
                <a:latin typeface="Times New Roman" panose="02020603050405020304" pitchFamily="18" charset="0"/>
                <a:ea typeface="Calibri" panose="020F0502020204030204" pitchFamily="34" charset="0"/>
                <a:cs typeface="Arial" panose="020B0604020202020204" pitchFamily="34" charset="0"/>
              </a:rPr>
              <a:t>φ</a:t>
            </a:r>
            <a:r>
              <a:rPr lang="en-GB" sz="1800" dirty="0">
                <a:effectLst/>
                <a:latin typeface="Times New Roman" panose="02020603050405020304" pitchFamily="18" charset="0"/>
                <a:ea typeface="Calibri" panose="020F0502020204030204" pitchFamily="34" charset="0"/>
                <a:cs typeface="Arial" panose="020B0604020202020204" pitchFamily="34" charset="0"/>
              </a:rPr>
              <a:t> = 50-60</a:t>
            </a:r>
            <a:r>
              <a:rPr lang="en-GB" sz="1800" baseline="30000" dirty="0">
                <a:effectLst/>
                <a:latin typeface="Times New Roman" panose="02020603050405020304" pitchFamily="18" charset="0"/>
                <a:ea typeface="Calibri" panose="020F0502020204030204" pitchFamily="34" charset="0"/>
                <a:cs typeface="Arial" panose="020B0604020202020204" pitchFamily="34" charset="0"/>
              </a:rPr>
              <a:t>0</a:t>
            </a:r>
            <a:r>
              <a:rPr lang="en-GB" sz="1800" dirty="0">
                <a:effectLst/>
                <a:latin typeface="Times New Roman" panose="02020603050405020304" pitchFamily="18" charset="0"/>
                <a:ea typeface="Calibri" panose="020F0502020204030204" pitchFamily="34" charset="0"/>
                <a:cs typeface="Arial" panose="020B0604020202020204" pitchFamily="34" charset="0"/>
              </a:rPr>
              <a:t>N, </a:t>
            </a:r>
            <a:r>
              <a:rPr lang="en-GB" sz="1800" i="1" dirty="0">
                <a:effectLst/>
                <a:latin typeface="Times New Roman" panose="02020603050405020304" pitchFamily="18" charset="0"/>
                <a:ea typeface="Calibri" panose="020F0502020204030204" pitchFamily="34" charset="0"/>
                <a:cs typeface="Arial" panose="020B0604020202020204" pitchFamily="34" charset="0"/>
              </a:rPr>
              <a:t>λ</a:t>
            </a:r>
            <a:r>
              <a:rPr lang="en-GB" sz="1800" dirty="0">
                <a:effectLst/>
                <a:latin typeface="Times New Roman" panose="02020603050405020304" pitchFamily="18" charset="0"/>
                <a:ea typeface="Calibri" panose="020F0502020204030204" pitchFamily="34" charset="0"/>
                <a:cs typeface="Arial" panose="020B0604020202020204" pitchFamily="34" charset="0"/>
              </a:rPr>
              <a:t> = 35-60</a:t>
            </a:r>
            <a:r>
              <a:rPr lang="en-GB" sz="1800" baseline="30000" dirty="0">
                <a:effectLst/>
                <a:latin typeface="Times New Roman" panose="02020603050405020304" pitchFamily="18" charset="0"/>
                <a:ea typeface="Calibri" panose="020F0502020204030204" pitchFamily="34" charset="0"/>
                <a:cs typeface="Arial" panose="020B0604020202020204" pitchFamily="34" charset="0"/>
              </a:rPr>
              <a:t>0</a:t>
            </a:r>
            <a:r>
              <a:rPr lang="en-GB" sz="1800" dirty="0">
                <a:effectLst/>
                <a:latin typeface="Times New Roman" panose="02020603050405020304" pitchFamily="18" charset="0"/>
                <a:ea typeface="Calibri" panose="020F0502020204030204" pitchFamily="34" charset="0"/>
                <a:cs typeface="Arial" panose="020B0604020202020204" pitchFamily="34" charset="0"/>
              </a:rPr>
              <a:t>E] is in the lowlands, crater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Lyot</a:t>
            </a:r>
            <a:r>
              <a:rPr lang="en-GB" sz="1800" dirty="0">
                <a:effectLst/>
                <a:latin typeface="Times New Roman" panose="02020603050405020304" pitchFamily="18" charset="0"/>
                <a:ea typeface="Calibri" panose="020F0502020204030204" pitchFamily="34" charset="0"/>
                <a:cs typeface="Arial" panose="020B0604020202020204" pitchFamily="34" charset="0"/>
              </a:rPr>
              <a:t> is at [</a:t>
            </a:r>
            <a:r>
              <a:rPr lang="en-GB" sz="1800" i="1" dirty="0">
                <a:effectLst/>
                <a:latin typeface="Times New Roman" panose="02020603050405020304" pitchFamily="18" charset="0"/>
                <a:ea typeface="Calibri" panose="020F0502020204030204" pitchFamily="34" charset="0"/>
                <a:cs typeface="Arial" panose="020B0604020202020204" pitchFamily="34" charset="0"/>
              </a:rPr>
              <a:t>φ</a:t>
            </a:r>
            <a:r>
              <a:rPr lang="en-GB" sz="1800" dirty="0">
                <a:effectLst/>
                <a:latin typeface="Times New Roman" panose="02020603050405020304" pitchFamily="18" charset="0"/>
                <a:ea typeface="Calibri" panose="020F0502020204030204" pitchFamily="34" charset="0"/>
                <a:cs typeface="Arial" panose="020B0604020202020204" pitchFamily="34" charset="0"/>
              </a:rPr>
              <a:t> = 50</a:t>
            </a:r>
            <a:r>
              <a:rPr lang="en-GB" sz="1800" baseline="30000" dirty="0">
                <a:effectLst/>
                <a:latin typeface="Times New Roman" panose="02020603050405020304" pitchFamily="18" charset="0"/>
                <a:ea typeface="Calibri" panose="020F0502020204030204" pitchFamily="34" charset="0"/>
                <a:cs typeface="Arial" panose="020B0604020202020204" pitchFamily="34" charset="0"/>
              </a:rPr>
              <a:t>0</a:t>
            </a:r>
            <a:r>
              <a:rPr lang="en-GB" sz="1800" dirty="0">
                <a:effectLst/>
                <a:latin typeface="Times New Roman" panose="02020603050405020304" pitchFamily="18" charset="0"/>
                <a:ea typeface="Calibri" panose="020F0502020204030204" pitchFamily="34" charset="0"/>
                <a:cs typeface="Arial" panose="020B0604020202020204" pitchFamily="34" charset="0"/>
              </a:rPr>
              <a:t>N, </a:t>
            </a:r>
            <a:r>
              <a:rPr lang="en-GB" sz="1800" i="1" dirty="0">
                <a:effectLst/>
                <a:latin typeface="Times New Roman" panose="02020603050405020304" pitchFamily="18" charset="0"/>
                <a:ea typeface="Calibri" panose="020F0502020204030204" pitchFamily="34" charset="0"/>
                <a:cs typeface="Arial" panose="020B0604020202020204" pitchFamily="34" charset="0"/>
              </a:rPr>
              <a:t>λ</a:t>
            </a:r>
            <a:r>
              <a:rPr lang="en-GB" sz="1800" dirty="0">
                <a:effectLst/>
                <a:latin typeface="Times New Roman" panose="02020603050405020304" pitchFamily="18" charset="0"/>
                <a:ea typeface="Calibri" panose="020F0502020204030204" pitchFamily="34" charset="0"/>
                <a:cs typeface="Arial" panose="020B0604020202020204" pitchFamily="34" charset="0"/>
              </a:rPr>
              <a:t> = 30</a:t>
            </a:r>
            <a:r>
              <a:rPr lang="en-GB" sz="1800" baseline="30000" dirty="0">
                <a:effectLst/>
                <a:latin typeface="Times New Roman" panose="02020603050405020304" pitchFamily="18" charset="0"/>
                <a:ea typeface="Calibri" panose="020F0502020204030204" pitchFamily="34" charset="0"/>
                <a:cs typeface="Arial" panose="020B0604020202020204" pitchFamily="34" charset="0"/>
              </a:rPr>
              <a:t>0</a:t>
            </a:r>
            <a:r>
              <a:rPr lang="en-GB" sz="1800" dirty="0">
                <a:effectLst/>
                <a:latin typeface="Times New Roman" panose="02020603050405020304" pitchFamily="18" charset="0"/>
                <a:ea typeface="Calibri" panose="020F0502020204030204" pitchFamily="34" charset="0"/>
                <a:cs typeface="Arial" panose="020B0604020202020204" pitchFamily="34" charset="0"/>
              </a:rPr>
              <a:t>E],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Deuteronilus</a:t>
            </a:r>
            <a:r>
              <a:rPr lang="en-GB" sz="1800" dirty="0">
                <a:effectLst/>
                <a:latin typeface="Times New Roman" panose="02020603050405020304" pitchFamily="18" charset="0"/>
                <a:ea typeface="Calibri" panose="020F0502020204030204" pitchFamily="34" charset="0"/>
                <a:cs typeface="Arial" panose="020B0604020202020204" pitchFamily="34" charset="0"/>
              </a:rPr>
              <a:t>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Mensae</a:t>
            </a:r>
            <a:r>
              <a:rPr lang="en-GB" sz="1800" dirty="0">
                <a:effectLst/>
                <a:latin typeface="Times New Roman" panose="02020603050405020304" pitchFamily="18" charset="0"/>
                <a:ea typeface="Calibri" panose="020F0502020204030204" pitchFamily="34" charset="0"/>
                <a:cs typeface="Arial" panose="020B0604020202020204" pitchFamily="34" charset="0"/>
              </a:rPr>
              <a:t> is at [</a:t>
            </a:r>
            <a:r>
              <a:rPr lang="en-GB" sz="1800" i="1" dirty="0">
                <a:effectLst/>
                <a:latin typeface="Times New Roman" panose="02020603050405020304" pitchFamily="18" charset="0"/>
                <a:ea typeface="Calibri" panose="020F0502020204030204" pitchFamily="34" charset="0"/>
                <a:cs typeface="Arial" panose="020B0604020202020204" pitchFamily="34" charset="0"/>
              </a:rPr>
              <a:t>φ ~</a:t>
            </a:r>
            <a:r>
              <a:rPr lang="en-GB" sz="1800" dirty="0">
                <a:effectLst/>
                <a:latin typeface="Times New Roman" panose="02020603050405020304" pitchFamily="18" charset="0"/>
                <a:ea typeface="Calibri" panose="020F0502020204030204" pitchFamily="34" charset="0"/>
                <a:cs typeface="Arial" panose="020B0604020202020204" pitchFamily="34" charset="0"/>
              </a:rPr>
              <a:t>40</a:t>
            </a:r>
            <a:r>
              <a:rPr lang="en-GB" sz="1800" baseline="30000" dirty="0">
                <a:effectLst/>
                <a:latin typeface="Times New Roman" panose="02020603050405020304" pitchFamily="18" charset="0"/>
                <a:ea typeface="Calibri" panose="020F0502020204030204" pitchFamily="34" charset="0"/>
                <a:cs typeface="Arial" panose="020B0604020202020204" pitchFamily="34" charset="0"/>
              </a:rPr>
              <a:t>0</a:t>
            </a:r>
            <a:r>
              <a:rPr lang="en-GB" sz="1800" dirty="0">
                <a:effectLst/>
                <a:latin typeface="Times New Roman" panose="02020603050405020304" pitchFamily="18" charset="0"/>
                <a:ea typeface="Calibri" panose="020F0502020204030204" pitchFamily="34" charset="0"/>
                <a:cs typeface="Arial" panose="020B0604020202020204" pitchFamily="34" charset="0"/>
              </a:rPr>
              <a:t>N, </a:t>
            </a:r>
            <a:r>
              <a:rPr lang="en-GB" sz="1800" i="1" dirty="0">
                <a:effectLst/>
                <a:latin typeface="Times New Roman" panose="02020603050405020304" pitchFamily="18" charset="0"/>
                <a:ea typeface="Calibri" panose="020F0502020204030204" pitchFamily="34" charset="0"/>
                <a:cs typeface="Arial" panose="020B0604020202020204" pitchFamily="34" charset="0"/>
              </a:rPr>
              <a:t>λ</a:t>
            </a:r>
            <a:r>
              <a:rPr lang="en-GB" sz="1800" dirty="0">
                <a:effectLst/>
                <a:latin typeface="Times New Roman" panose="02020603050405020304" pitchFamily="18" charset="0"/>
                <a:ea typeface="Calibri" panose="020F0502020204030204" pitchFamily="34" charset="0"/>
                <a:cs typeface="Arial" panose="020B0604020202020204" pitchFamily="34" charset="0"/>
              </a:rPr>
              <a:t> = 10-60</a:t>
            </a:r>
            <a:r>
              <a:rPr lang="en-GB" sz="1800" baseline="30000" dirty="0">
                <a:effectLst/>
                <a:latin typeface="Times New Roman" panose="02020603050405020304" pitchFamily="18" charset="0"/>
                <a:ea typeface="Calibri" panose="020F0502020204030204" pitchFamily="34" charset="0"/>
                <a:cs typeface="Arial" panose="020B0604020202020204" pitchFamily="34" charset="0"/>
              </a:rPr>
              <a:t>0</a:t>
            </a:r>
            <a:r>
              <a:rPr lang="en-GB" sz="1800" dirty="0">
                <a:effectLst/>
                <a:latin typeface="Times New Roman" panose="02020603050405020304" pitchFamily="18" charset="0"/>
                <a:ea typeface="Calibri" panose="020F0502020204030204" pitchFamily="34" charset="0"/>
                <a:cs typeface="Arial" panose="020B0604020202020204" pitchFamily="34" charset="0"/>
              </a:rPr>
              <a:t>E] and Arabia Terra is south of this.</a:t>
            </a:r>
            <a:endParaRPr lang="cs-CZ"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20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endParaRPr lang="cs-CZ"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20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endParaRPr lang="cs-CZ" sz="18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297418067"/>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a:extLst>
              <a:ext uri="{FF2B5EF4-FFF2-40B4-BE49-F238E27FC236}">
                <a16:creationId xmlns:a16="http://schemas.microsoft.com/office/drawing/2014/main" id="{29D37F1A-FC38-2EE3-2825-583F3D611920}"/>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7034" t="4466" b="7257"/>
          <a:stretch/>
        </p:blipFill>
        <p:spPr bwMode="auto">
          <a:xfrm>
            <a:off x="323528" y="638640"/>
            <a:ext cx="6018762" cy="5580719"/>
          </a:xfrm>
          <a:prstGeom prst="rect">
            <a:avLst/>
          </a:prstGeom>
          <a:ln>
            <a:noFill/>
          </a:ln>
          <a:extLst>
            <a:ext uri="{53640926-AAD7-44D8-BBD7-CCE9431645EC}">
              <a14:shadowObscured xmlns:a14="http://schemas.microsoft.com/office/drawing/2010/main"/>
            </a:ext>
          </a:extLst>
        </p:spPr>
      </p:pic>
      <p:sp>
        <p:nvSpPr>
          <p:cNvPr id="4" name="Rectangle 2">
            <a:extLst>
              <a:ext uri="{FF2B5EF4-FFF2-40B4-BE49-F238E27FC236}">
                <a16:creationId xmlns:a16="http://schemas.microsoft.com/office/drawing/2014/main" id="{2CC74653-B097-E22C-88CA-3D1D440C5C8C}"/>
              </a:ext>
            </a:extLst>
          </p:cNvPr>
          <p:cNvSpPr>
            <a:spLocks noChangeArrowheads="1"/>
          </p:cNvSpPr>
          <p:nvPr/>
        </p:nvSpPr>
        <p:spPr bwMode="auto">
          <a:xfrm>
            <a:off x="5652120" y="4365104"/>
            <a:ext cx="2941831" cy="1154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0" numCol="1" anchor="ctr" anchorCtr="0" compatLnSpc="1">
            <a:prstTxWarp prst="textNoShape">
              <a:avLst/>
            </a:prstTxWarp>
            <a:spAutoFit/>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GB" altLang="cs-CZ"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Utopia Planitia</a:t>
            </a:r>
            <a:endParaRPr kumimoji="0" lang="en-GB" altLang="cs-CZ"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GB" altLang="cs-CZ"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kumimoji="0" lang="en-GB" altLang="cs-CZ"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φ</a:t>
            </a:r>
            <a:r>
              <a:rPr kumimoji="0" lang="en-GB" altLang="cs-CZ"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 50-60</a:t>
            </a:r>
            <a:r>
              <a:rPr kumimoji="0" lang="en-GB" altLang="cs-CZ"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0</a:t>
            </a:r>
            <a:r>
              <a:rPr kumimoji="0" lang="en-GB" altLang="cs-CZ"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N, </a:t>
            </a:r>
            <a:r>
              <a:rPr kumimoji="0" lang="en-GB" altLang="cs-CZ"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λ</a:t>
            </a:r>
            <a:r>
              <a:rPr kumimoji="0" lang="en-GB" altLang="cs-CZ"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 85-120</a:t>
            </a:r>
            <a:r>
              <a:rPr kumimoji="0" lang="en-GB" altLang="cs-CZ"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0</a:t>
            </a:r>
            <a:r>
              <a:rPr kumimoji="0" lang="en-GB" altLang="cs-CZ"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a:t>
            </a:r>
            <a:r>
              <a:rPr kumimoji="0" lang="cs-CZ" altLang="cs-CZ"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r" defTabSz="914400" rtl="0" eaLnBrk="0" fontAlgn="base" latinLnBrk="0" hangingPunct="0">
              <a:lnSpc>
                <a:spcPct val="100000"/>
              </a:lnSpc>
              <a:spcBef>
                <a:spcPct val="0"/>
              </a:spcBef>
              <a:spcAft>
                <a:spcPct val="0"/>
              </a:spcAft>
              <a:buClrTx/>
              <a:buSzTx/>
              <a:buFontTx/>
              <a:buNone/>
              <a:tabLst/>
            </a:pPr>
            <a:r>
              <a:rPr kumimoji="0" lang="en-GB" altLang="cs-CZ"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Isidis</a:t>
            </a:r>
            <a:r>
              <a:rPr kumimoji="0" lang="en-GB" altLang="cs-CZ"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Planitia</a:t>
            </a:r>
            <a:endParaRPr kumimoji="0" lang="cs-CZ" altLang="cs-CZ"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GB" altLang="cs-CZ"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kumimoji="0" lang="en-GB" altLang="cs-CZ"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φ = </a:t>
            </a:r>
            <a:r>
              <a:rPr kumimoji="0" lang="en-GB" altLang="cs-CZ"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0-20</a:t>
            </a:r>
            <a:r>
              <a:rPr kumimoji="0" lang="en-GB" altLang="cs-CZ"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0</a:t>
            </a:r>
            <a:r>
              <a:rPr kumimoji="0" lang="en-GB" altLang="cs-CZ"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N, </a:t>
            </a:r>
            <a:r>
              <a:rPr kumimoji="0" lang="en-GB" altLang="cs-CZ"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λ</a:t>
            </a:r>
            <a:r>
              <a:rPr kumimoji="0" lang="en-GB" altLang="cs-CZ"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 75-100</a:t>
            </a:r>
            <a:r>
              <a:rPr kumimoji="0" lang="en-GB" altLang="cs-CZ" b="0" i="0" u="none" strike="noStrike" cap="none" normalizeH="0" baseline="3000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0</a:t>
            </a:r>
            <a:r>
              <a:rPr kumimoji="0" lang="en-GB" altLang="cs-CZ"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a:t>
            </a:r>
            <a:r>
              <a:rPr kumimoji="0" lang="cs-CZ" altLang="cs-CZ"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487934919"/>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802F05E4-6423-1A57-2E82-D0D0F4B425E3}"/>
              </a:ext>
            </a:extLst>
          </p:cNvPr>
          <p:cNvSpPr>
            <a:spLocks noGrp="1"/>
          </p:cNvSpPr>
          <p:nvPr>
            <p:ph type="ctrTitle"/>
          </p:nvPr>
        </p:nvSpPr>
        <p:spPr/>
        <p:txBody>
          <a:bodyPr/>
          <a:lstStyle/>
          <a:p>
            <a:endParaRPr lang="cs-CZ" dirty="0"/>
          </a:p>
        </p:txBody>
      </p:sp>
      <p:sp>
        <p:nvSpPr>
          <p:cNvPr id="3" name="Podnadpis 2">
            <a:extLst>
              <a:ext uri="{FF2B5EF4-FFF2-40B4-BE49-F238E27FC236}">
                <a16:creationId xmlns:a16="http://schemas.microsoft.com/office/drawing/2014/main" id="{0BB5CCE5-86E9-3E96-851E-F96B97D79B5A}"/>
              </a:ext>
            </a:extLst>
          </p:cNvPr>
          <p:cNvSpPr>
            <a:spLocks noGrp="1"/>
          </p:cNvSpPr>
          <p:nvPr>
            <p:ph type="subTitle" idx="1"/>
          </p:nvPr>
        </p:nvSpPr>
        <p:spPr/>
        <p:txBody>
          <a:bodyPr/>
          <a:lstStyle/>
          <a:p>
            <a:endParaRPr lang="cs-CZ"/>
          </a:p>
        </p:txBody>
      </p:sp>
      <p:pic>
        <p:nvPicPr>
          <p:cNvPr id="1026" name="Picture 2">
            <a:extLst>
              <a:ext uri="{FF2B5EF4-FFF2-40B4-BE49-F238E27FC236}">
                <a16:creationId xmlns:a16="http://schemas.microsoft.com/office/drawing/2014/main" id="{2EA57D67-8692-F4D4-EADA-F1AC96B4A8E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587" t="28063" r="33240" b="22979"/>
          <a:stretch/>
        </p:blipFill>
        <p:spPr bwMode="auto">
          <a:xfrm>
            <a:off x="-468560" y="0"/>
            <a:ext cx="4871466" cy="3854527"/>
          </a:xfrm>
          <a:prstGeom prst="rect">
            <a:avLst/>
          </a:prstGeom>
          <a:noFill/>
          <a:extLst>
            <a:ext uri="{909E8E84-426E-40DD-AFC4-6F175D3DCCD1}">
              <a14:hiddenFill xmlns:a14="http://schemas.microsoft.com/office/drawing/2010/main">
                <a:solidFill>
                  <a:srgbClr val="FFFFFF"/>
                </a:solidFill>
              </a14:hiddenFill>
            </a:ext>
          </a:extLst>
        </p:spPr>
      </p:pic>
      <p:pic>
        <p:nvPicPr>
          <p:cNvPr id="4" name="Obrázek 3">
            <a:extLst>
              <a:ext uri="{FF2B5EF4-FFF2-40B4-BE49-F238E27FC236}">
                <a16:creationId xmlns:a16="http://schemas.microsoft.com/office/drawing/2014/main" id="{E4E551D8-F7C9-3276-799D-8643D0F571F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5585" t="21105" b="-469"/>
          <a:stretch/>
        </p:blipFill>
        <p:spPr bwMode="auto">
          <a:xfrm>
            <a:off x="4075539" y="2122764"/>
            <a:ext cx="5037773" cy="4136315"/>
          </a:xfrm>
          <a:prstGeom prst="rect">
            <a:avLst/>
          </a:prstGeom>
          <a:ln>
            <a:noFill/>
          </a:ln>
          <a:extLst>
            <a:ext uri="{53640926-AAD7-44D8-BBD7-CCE9431645EC}">
              <a14:shadowObscured xmlns:a14="http://schemas.microsoft.com/office/drawing/2010/main"/>
            </a:ext>
          </a:extLst>
        </p:spPr>
      </p:pic>
      <p:sp>
        <p:nvSpPr>
          <p:cNvPr id="5" name="TextovéPole 4">
            <a:extLst>
              <a:ext uri="{FF2B5EF4-FFF2-40B4-BE49-F238E27FC236}">
                <a16:creationId xmlns:a16="http://schemas.microsoft.com/office/drawing/2014/main" id="{4DF18976-E91F-E9BC-593E-941F9A218EFA}"/>
              </a:ext>
            </a:extLst>
          </p:cNvPr>
          <p:cNvSpPr txBox="1"/>
          <p:nvPr/>
        </p:nvSpPr>
        <p:spPr>
          <a:xfrm>
            <a:off x="6792" y="3846358"/>
            <a:ext cx="6766661" cy="2954655"/>
          </a:xfrm>
          <a:prstGeom prst="rect">
            <a:avLst/>
          </a:prstGeom>
          <a:noFill/>
        </p:spPr>
        <p:txBody>
          <a:bodyPr wrap="none" rtlCol="0">
            <a:spAutoFit/>
          </a:bodyPr>
          <a:lstStyle/>
          <a:p>
            <a:r>
              <a:rPr lang="en-US" sz="2400" b="1" dirty="0">
                <a:latin typeface="Times New Roman" panose="02020603050405020304" pitchFamily="18" charset="0"/>
                <a:cs typeface="Times New Roman" panose="02020603050405020304" pitchFamily="18" charset="0"/>
              </a:rPr>
              <a:t>Lahars on Mars</a:t>
            </a:r>
            <a:r>
              <a:rPr lang="en-US" sz="2400" dirty="0">
                <a:latin typeface="Times New Roman" panose="02020603050405020304" pitchFamily="18" charset="0"/>
                <a:cs typeface="Times New Roman" panose="02020603050405020304" pitchFamily="18" charset="0"/>
              </a:rPr>
              <a:t>,</a:t>
            </a:r>
          </a:p>
          <a:p>
            <a:r>
              <a:rPr lang="en-US" sz="2400" dirty="0">
                <a:latin typeface="Times New Roman" panose="02020603050405020304" pitchFamily="18" charset="0"/>
                <a:cs typeface="Times New Roman" panose="02020603050405020304" pitchFamily="18" charset="0"/>
              </a:rPr>
              <a:t>example NW of Elysium Mt.</a:t>
            </a:r>
          </a:p>
          <a:p>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r>
              <a:rPr lang="en-US" i="1" dirty="0">
                <a:latin typeface="Times New Roman" panose="02020603050405020304" pitchFamily="18" charset="0"/>
                <a:cs typeface="Times New Roman" panose="02020603050405020304" pitchFamily="18" charset="0"/>
              </a:rPr>
              <a:t>Reference for the lahars:</a:t>
            </a:r>
          </a:p>
          <a:p>
            <a:r>
              <a:rPr lang="en-US" dirty="0">
                <a:latin typeface="Times New Roman" panose="02020603050405020304" pitchFamily="18" charset="0"/>
                <a:cs typeface="Times New Roman" panose="02020603050405020304" pitchFamily="18" charset="0"/>
              </a:rPr>
              <a:t>Christiansen E. H. et al (1989). </a:t>
            </a:r>
          </a:p>
          <a:p>
            <a:r>
              <a:rPr lang="en-US" dirty="0">
                <a:latin typeface="Times New Roman" panose="02020603050405020304" pitchFamily="18" charset="0"/>
                <a:cs typeface="Times New Roman" panose="02020603050405020304" pitchFamily="18" charset="0"/>
              </a:rPr>
              <a:t>Lahars in the Elysium region of Mars. </a:t>
            </a:r>
          </a:p>
          <a:p>
            <a:r>
              <a:rPr lang="en-US" i="1" dirty="0">
                <a:latin typeface="Times New Roman" panose="02020603050405020304" pitchFamily="18" charset="0"/>
                <a:cs typeface="Times New Roman" panose="02020603050405020304" pitchFamily="18" charset="0"/>
              </a:rPr>
              <a:t>Geology</a:t>
            </a:r>
            <a:r>
              <a:rPr lang="en-US" dirty="0">
                <a:latin typeface="Times New Roman" panose="02020603050405020304" pitchFamily="18" charset="0"/>
                <a:cs typeface="Times New Roman" panose="02020603050405020304" pitchFamily="18" charset="0"/>
              </a:rPr>
              <a:t> 17 (3): 203-206. </a:t>
            </a:r>
          </a:p>
          <a:p>
            <a:r>
              <a:rPr lang="en-US" dirty="0">
                <a:solidFill>
                  <a:srgbClr val="0070C0"/>
                </a:solidFill>
                <a:latin typeface="Times New Roman" panose="02020603050405020304" pitchFamily="18" charset="0"/>
                <a:cs typeface="Times New Roman" panose="02020603050405020304" pitchFamily="18" charset="0"/>
              </a:rPr>
              <a:t>https://doi.org/10.1130/0091-7613(1989)017&lt;0203:LITERO&gt;2.3.CO;2</a:t>
            </a:r>
            <a:endParaRPr lang="cs-CZ" dirty="0">
              <a:solidFill>
                <a:srgbClr val="0070C0"/>
              </a:solidFill>
              <a:latin typeface="Times New Roman" panose="02020603050405020304" pitchFamily="18" charset="0"/>
              <a:cs typeface="Times New Roman" panose="02020603050405020304" pitchFamily="18" charset="0"/>
            </a:endParaRPr>
          </a:p>
        </p:txBody>
      </p:sp>
      <p:sp>
        <p:nvSpPr>
          <p:cNvPr id="6" name="Nadpis 4">
            <a:extLst>
              <a:ext uri="{FF2B5EF4-FFF2-40B4-BE49-F238E27FC236}">
                <a16:creationId xmlns:a16="http://schemas.microsoft.com/office/drawing/2014/main" id="{3ADBDF5C-19CC-D53C-9BB2-70FCCCD3D8D2}"/>
              </a:ext>
            </a:extLst>
          </p:cNvPr>
          <p:cNvSpPr txBox="1">
            <a:spLocks/>
          </p:cNvSpPr>
          <p:nvPr/>
        </p:nvSpPr>
        <p:spPr>
          <a:xfrm>
            <a:off x="3677593" y="1095158"/>
            <a:ext cx="4176464" cy="461665"/>
          </a:xfrm>
          <a:prstGeom prst="rect">
            <a:avLst/>
          </a:prstGeom>
          <a:noFill/>
        </p:spPr>
        <p:txBody>
          <a:bodyPr wrap="square" rtlCol="0">
            <a:spAutoFit/>
          </a:bodyPr>
          <a:lst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a:lstStyle>
          <a:p>
            <a:pPr algn="r"/>
            <a:r>
              <a:rPr lang="en-US" sz="2400" dirty="0">
                <a:latin typeface="Times New Roman" panose="02020603050405020304" pitchFamily="18" charset="0"/>
                <a:cs typeface="Times New Roman" panose="02020603050405020304" pitchFamily="18" charset="0"/>
              </a:rPr>
              <a:t>       </a:t>
            </a:r>
            <a:endParaRPr lang="cs-CZ" sz="1400" i="1" dirty="0">
              <a:latin typeface="Times New Roman" panose="02020603050405020304" pitchFamily="18" charset="0"/>
              <a:cs typeface="Times New Roman" panose="02020603050405020304" pitchFamily="18" charset="0"/>
            </a:endParaRPr>
          </a:p>
        </p:txBody>
      </p:sp>
      <p:sp>
        <p:nvSpPr>
          <p:cNvPr id="7" name="Rectangle 1">
            <a:extLst>
              <a:ext uri="{FF2B5EF4-FFF2-40B4-BE49-F238E27FC236}">
                <a16:creationId xmlns:a16="http://schemas.microsoft.com/office/drawing/2014/main" id="{4BA3EBF0-70AA-9F03-90AD-F3B7024E6EE2}"/>
              </a:ext>
            </a:extLst>
          </p:cNvPr>
          <p:cNvSpPr>
            <a:spLocks noChangeArrowheads="1"/>
          </p:cNvSpPr>
          <p:nvPr/>
        </p:nvSpPr>
        <p:spPr bwMode="auto">
          <a:xfrm>
            <a:off x="5888122" y="437689"/>
            <a:ext cx="2694969" cy="12772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0" numCol="1" anchor="ctr" anchorCtr="0" compatLnSpc="1">
            <a:prstTxWarp prst="textNoShape">
              <a:avLst/>
            </a:prstTxWarp>
            <a:spAutoFit/>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GB" altLang="cs-CZ" sz="16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Elysium </a:t>
            </a:r>
            <a:endParaRPr kumimoji="0" lang="cs-CZ" altLang="cs-CZ"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GB" altLang="cs-CZ" sz="16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r>
              <a:rPr kumimoji="0" lang="en-GB" altLang="cs-CZ" sz="16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φ </a:t>
            </a:r>
            <a:r>
              <a:rPr kumimoji="0" lang="en-GB" altLang="cs-CZ" sz="16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20-30</a:t>
            </a:r>
            <a:r>
              <a:rPr kumimoji="0" lang="en-GB" altLang="cs-CZ" sz="16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0</a:t>
            </a:r>
            <a:r>
              <a:rPr kumimoji="0" lang="en-GB" altLang="cs-CZ" sz="16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 </a:t>
            </a:r>
            <a:r>
              <a:rPr kumimoji="0" lang="en-GB" altLang="cs-CZ" sz="16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λ </a:t>
            </a:r>
            <a:r>
              <a:rPr kumimoji="0" lang="en-GB" altLang="cs-CZ" sz="16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125-140</a:t>
            </a:r>
            <a:r>
              <a:rPr kumimoji="0" lang="en-GB" altLang="cs-CZ" sz="16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0</a:t>
            </a:r>
            <a:r>
              <a:rPr kumimoji="0" lang="en-GB" altLang="cs-CZ" sz="16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a:t>
            </a:r>
            <a:endParaRPr kumimoji="0" lang="en-GB" altLang="cs-CZ" sz="16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GB" altLang="cs-CZ" sz="16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see also Fig. S3: 67.</a:t>
            </a:r>
            <a:r>
              <a:rPr kumimoji="0" lang="cs-CZ" altLang="cs-CZ"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r" defTabSz="914400" rtl="0" eaLnBrk="0" fontAlgn="base" latinLnBrk="0" hangingPunct="0">
              <a:lnSpc>
                <a:spcPct val="100000"/>
              </a:lnSpc>
              <a:spcBef>
                <a:spcPct val="0"/>
              </a:spcBef>
              <a:spcAft>
                <a:spcPct val="0"/>
              </a:spcAft>
              <a:buClrTx/>
              <a:buSzTx/>
              <a:buFontTx/>
              <a:buNone/>
              <a:tabLst/>
            </a:pPr>
            <a:r>
              <a:rPr kumimoji="0" lang="en-GB" altLang="cs-CZ" sz="16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Gale crater at </a:t>
            </a:r>
            <a:endParaRPr kumimoji="0" lang="cs-CZ" altLang="cs-CZ"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GB" altLang="cs-CZ" sz="16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r>
              <a:rPr kumimoji="0" lang="en-GB" altLang="cs-CZ" sz="16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φ </a:t>
            </a:r>
            <a:r>
              <a:rPr kumimoji="0" lang="en-GB" altLang="cs-CZ" sz="16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5</a:t>
            </a:r>
            <a:r>
              <a:rPr kumimoji="0" lang="en-GB" altLang="cs-CZ" sz="16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0</a:t>
            </a:r>
            <a:r>
              <a:rPr kumimoji="0" lang="en-GB" altLang="cs-CZ" sz="16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 </a:t>
            </a:r>
            <a:r>
              <a:rPr kumimoji="0" lang="en-GB" altLang="cs-CZ" sz="16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λ </a:t>
            </a:r>
            <a:r>
              <a:rPr kumimoji="0" lang="en-GB" altLang="cs-CZ" sz="16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138</a:t>
            </a:r>
            <a:r>
              <a:rPr kumimoji="0" lang="en-GB" altLang="cs-CZ" sz="1600" b="0" i="0" u="none" strike="noStrike" cap="none" normalizeH="0" baseline="3000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0</a:t>
            </a:r>
            <a:r>
              <a:rPr kumimoji="0" lang="en-GB" altLang="cs-CZ" sz="16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a:t>
            </a:r>
            <a:endParaRPr kumimoji="0" lang="en-GB" altLang="cs-CZ"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88777617"/>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3" name="Obrázek 2">
            <a:extLst>
              <a:ext uri="{FF2B5EF4-FFF2-40B4-BE49-F238E27FC236}">
                <a16:creationId xmlns:a16="http://schemas.microsoft.com/office/drawing/2014/main" id="{E9EC2167-22AE-8579-1A17-558E9ABAF7EA}"/>
              </a:ext>
            </a:extLst>
          </p:cNvPr>
          <p:cNvPicPr>
            <a:picLocks noChangeAspect="1"/>
          </p:cNvPicPr>
          <p:nvPr/>
        </p:nvPicPr>
        <p:blipFill rotWithShape="1">
          <a:blip r:embed="rId3">
            <a:extLst>
              <a:ext uri="{28A0092B-C50C-407E-A947-70E740481C1C}">
                <a14:useLocalDpi xmlns:a14="http://schemas.microsoft.com/office/drawing/2010/main" val="0"/>
              </a:ext>
            </a:extLst>
          </a:blip>
          <a:srcRect l="-105" r="105"/>
          <a:stretch/>
        </p:blipFill>
        <p:spPr>
          <a:xfrm>
            <a:off x="-149425" y="260648"/>
            <a:ext cx="9144000" cy="6858000"/>
          </a:xfrm>
          <a:prstGeom prst="roundRect">
            <a:avLst/>
          </a:prstGeom>
          <a:solidFill>
            <a:srgbClr val="F1A03F">
              <a:alpha val="38000"/>
            </a:srgbClr>
          </a:solidFill>
          <a:effectLst>
            <a:softEdge rad="63500"/>
          </a:effectLst>
        </p:spPr>
      </p:pic>
      <p:pic>
        <p:nvPicPr>
          <p:cNvPr id="4" name="Obrázek 3">
            <a:extLst>
              <a:ext uri="{FF2B5EF4-FFF2-40B4-BE49-F238E27FC236}">
                <a16:creationId xmlns:a16="http://schemas.microsoft.com/office/drawing/2014/main" id="{3CD645D0-F645-FF24-F0C5-0E17B3494176}"/>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8681" t="11181" r="20670" b="16542"/>
          <a:stretch/>
        </p:blipFill>
        <p:spPr bwMode="auto">
          <a:xfrm>
            <a:off x="3529382" y="1275230"/>
            <a:ext cx="1028876" cy="1622044"/>
          </a:xfrm>
          <a:prstGeom prst="trapezoid">
            <a:avLst/>
          </a:prstGeom>
          <a:solidFill>
            <a:srgbClr val="FF9933">
              <a:alpha val="36000"/>
            </a:srgbClr>
          </a:solidFill>
          <a:ln>
            <a:noFill/>
          </a:ln>
          <a:effectLst>
            <a:softEdge rad="63500"/>
          </a:effectLst>
          <a:extLst>
            <a:ext uri="{53640926-AAD7-44D8-BBD7-CCE9431645EC}">
              <a14:shadowObscured xmlns:a14="http://schemas.microsoft.com/office/drawing/2010/main"/>
            </a:ext>
          </a:extLst>
        </p:spPr>
      </p:pic>
      <p:pic>
        <p:nvPicPr>
          <p:cNvPr id="5" name="Obrázek 4">
            <a:extLst>
              <a:ext uri="{FF2B5EF4-FFF2-40B4-BE49-F238E27FC236}">
                <a16:creationId xmlns:a16="http://schemas.microsoft.com/office/drawing/2014/main" id="{747D1EB0-5F72-3708-1475-D89DD58BC8D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15897" t="26984" r="31012" b="25397"/>
          <a:stretch/>
        </p:blipFill>
        <p:spPr>
          <a:xfrm rot="20655759">
            <a:off x="1225426" y="1815725"/>
            <a:ext cx="1224136" cy="648955"/>
          </a:xfrm>
          <a:prstGeom prst="rect">
            <a:avLst/>
          </a:prstGeom>
          <a:effectLst>
            <a:softEdge rad="63500"/>
          </a:effectLst>
        </p:spPr>
      </p:pic>
      <p:pic>
        <p:nvPicPr>
          <p:cNvPr id="6" name="Obrázek 5">
            <a:extLst>
              <a:ext uri="{FF2B5EF4-FFF2-40B4-BE49-F238E27FC236}">
                <a16:creationId xmlns:a16="http://schemas.microsoft.com/office/drawing/2014/main" id="{6F1BBAB3-AA17-02B7-872E-4B7226071866}"/>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0471" t="29773" r="34642" b="13906"/>
          <a:stretch/>
        </p:blipFill>
        <p:spPr>
          <a:xfrm rot="326498">
            <a:off x="2231300" y="3088148"/>
            <a:ext cx="1533313" cy="1198429"/>
          </a:xfrm>
          <a:prstGeom prst="rect">
            <a:avLst/>
          </a:prstGeom>
          <a:effectLst>
            <a:softEdge rad="63500"/>
          </a:effectLst>
        </p:spPr>
      </p:pic>
      <p:pic>
        <p:nvPicPr>
          <p:cNvPr id="7" name="Obrázek 6">
            <a:extLst>
              <a:ext uri="{FF2B5EF4-FFF2-40B4-BE49-F238E27FC236}">
                <a16:creationId xmlns:a16="http://schemas.microsoft.com/office/drawing/2014/main" id="{B77D9656-1475-BADD-19B7-6A05A125DB92}"/>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37419" t="17913" r="18463" b="28660"/>
          <a:stretch/>
        </p:blipFill>
        <p:spPr bwMode="auto">
          <a:xfrm>
            <a:off x="4712599" y="1172261"/>
            <a:ext cx="1110749" cy="1323675"/>
          </a:xfrm>
          <a:prstGeom prst="trapezoid">
            <a:avLst/>
          </a:prstGeom>
          <a:ln>
            <a:noFill/>
          </a:ln>
          <a:effectLst>
            <a:softEdge rad="63500"/>
          </a:effectLst>
          <a:extLst>
            <a:ext uri="{53640926-AAD7-44D8-BBD7-CCE9431645EC}">
              <a14:shadowObscured xmlns:a14="http://schemas.microsoft.com/office/drawing/2010/main"/>
            </a:ext>
          </a:extLst>
        </p:spPr>
      </p:pic>
      <p:pic>
        <p:nvPicPr>
          <p:cNvPr id="9" name="Obrázek 8">
            <a:extLst>
              <a:ext uri="{FF2B5EF4-FFF2-40B4-BE49-F238E27FC236}">
                <a16:creationId xmlns:a16="http://schemas.microsoft.com/office/drawing/2014/main" id="{0577FD70-48B2-BEB5-D19E-8D27F982ABD2}"/>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19403" t="10071" r="43707" b="24799"/>
          <a:stretch/>
        </p:blipFill>
        <p:spPr bwMode="auto">
          <a:xfrm rot="20070626">
            <a:off x="7242529" y="1427893"/>
            <a:ext cx="986964" cy="1702072"/>
          </a:xfrm>
          <a:prstGeom prst="rect">
            <a:avLst/>
          </a:prstGeom>
          <a:ln>
            <a:noFill/>
          </a:ln>
          <a:effectLst>
            <a:softEdge rad="63500"/>
          </a:effectLst>
          <a:extLst>
            <a:ext uri="{53640926-AAD7-44D8-BBD7-CCE9431645EC}">
              <a14:shadowObscured xmlns:a14="http://schemas.microsoft.com/office/drawing/2010/main"/>
            </a:ext>
          </a:extLst>
        </p:spPr>
      </p:pic>
      <p:pic>
        <p:nvPicPr>
          <p:cNvPr id="8" name="Obrázek 7">
            <a:extLst>
              <a:ext uri="{FF2B5EF4-FFF2-40B4-BE49-F238E27FC236}">
                <a16:creationId xmlns:a16="http://schemas.microsoft.com/office/drawing/2014/main" id="{B26737C3-E70D-AC61-D3EF-827CE252677F}"/>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17792" t="8841" r="22249" b="15635"/>
          <a:stretch/>
        </p:blipFill>
        <p:spPr bwMode="auto">
          <a:xfrm rot="21061184">
            <a:off x="5877365" y="1390339"/>
            <a:ext cx="1632559" cy="2008076"/>
          </a:xfrm>
          <a:prstGeom prst="trapezoid">
            <a:avLst/>
          </a:prstGeom>
          <a:ln>
            <a:noFill/>
          </a:ln>
          <a:effectLst>
            <a:softEdge rad="63500"/>
          </a:effectLst>
          <a:extLst>
            <a:ext uri="{53640926-AAD7-44D8-BBD7-CCE9431645EC}">
              <a14:shadowObscured xmlns:a14="http://schemas.microsoft.com/office/drawing/2010/main"/>
            </a:ext>
          </a:extLst>
        </p:spPr>
      </p:pic>
      <p:sp>
        <p:nvSpPr>
          <p:cNvPr id="10" name="TextovéPole 9">
            <a:extLst>
              <a:ext uri="{FF2B5EF4-FFF2-40B4-BE49-F238E27FC236}">
                <a16:creationId xmlns:a16="http://schemas.microsoft.com/office/drawing/2014/main" id="{6B788779-A4FF-FAE3-71A1-99554A90F53F}"/>
              </a:ext>
            </a:extLst>
          </p:cNvPr>
          <p:cNvSpPr txBox="1"/>
          <p:nvPr/>
        </p:nvSpPr>
        <p:spPr>
          <a:xfrm>
            <a:off x="179512" y="4834572"/>
            <a:ext cx="9289032" cy="830997"/>
          </a:xfrm>
          <a:prstGeom prst="rect">
            <a:avLst/>
          </a:prstGeom>
          <a:noFill/>
        </p:spPr>
        <p:txBody>
          <a:bodyPr wrap="square" rtlCol="0">
            <a:spAutoFit/>
          </a:bodyPr>
          <a:lstStyle/>
          <a:p>
            <a:r>
              <a:rPr lang="en-US" sz="2400" b="1" dirty="0">
                <a:solidFill>
                  <a:schemeClr val="bg1"/>
                </a:solidFill>
                <a:latin typeface="Times New Roman" panose="02020603050405020304" pitchFamily="18" charset="0"/>
                <a:cs typeface="Times New Roman" panose="02020603050405020304" pitchFamily="18" charset="0"/>
              </a:rPr>
              <a:t>Review of localities with the highest </a:t>
            </a:r>
            <a:r>
              <a:rPr lang="en-US" sz="2400" b="1" i="1" dirty="0">
                <a:solidFill>
                  <a:schemeClr val="bg1"/>
                </a:solidFill>
                <a:latin typeface="Times New Roman" panose="02020603050405020304" pitchFamily="18" charset="0"/>
                <a:cs typeface="Times New Roman" panose="02020603050405020304" pitchFamily="18" charset="0"/>
              </a:rPr>
              <a:t>Comb</a:t>
            </a:r>
            <a:r>
              <a:rPr lang="en-US" sz="2400" b="1" dirty="0">
                <a:solidFill>
                  <a:schemeClr val="bg1"/>
                </a:solidFill>
                <a:latin typeface="Times New Roman" panose="02020603050405020304" pitchFamily="18" charset="0"/>
                <a:cs typeface="Times New Roman" panose="02020603050405020304" pitchFamily="18" charset="0"/>
              </a:rPr>
              <a:t> factor of the strike angles</a:t>
            </a:r>
          </a:p>
          <a:p>
            <a:r>
              <a:rPr lang="en-US" sz="2400" b="1" dirty="0">
                <a:solidFill>
                  <a:schemeClr val="bg1"/>
                </a:solidFill>
                <a:latin typeface="Times New Roman" panose="02020603050405020304" pitchFamily="18" charset="0"/>
                <a:cs typeface="Times New Roman" panose="02020603050405020304" pitchFamily="18" charset="0"/>
              </a:rPr>
              <a:t>              in the hypothetical northern Martian paleo-ocean</a:t>
            </a:r>
            <a:endParaRPr lang="cs-CZ" sz="2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04134750"/>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
            <a:extLst>
              <a:ext uri="{FF2B5EF4-FFF2-40B4-BE49-F238E27FC236}">
                <a16:creationId xmlns:a16="http://schemas.microsoft.com/office/drawing/2014/main" id="{2CAF4973-074E-444B-9613-8F3D6828AA95}"/>
              </a:ext>
            </a:extLst>
          </p:cNvPr>
          <p:cNvSpPr>
            <a:spLocks noGrp="1" noChangeArrowheads="1"/>
          </p:cNvSpPr>
          <p:nvPr>
            <p:ph type="title"/>
          </p:nvPr>
        </p:nvSpPr>
        <p:spPr>
          <a:xfrm>
            <a:off x="539552" y="5779937"/>
            <a:ext cx="6044952" cy="1141859"/>
          </a:xfrm>
        </p:spPr>
        <p:txBody>
          <a:bodyPr/>
          <a:lstStyle/>
          <a:p>
            <a:r>
              <a:rPr lang="cs-CZ" altLang="cs-CZ" sz="3200" b="1" dirty="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      </a:t>
            </a:r>
            <a:r>
              <a:rPr lang="cs-CZ" altLang="cs-CZ" sz="3200" dirty="0" err="1">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jk</a:t>
            </a:r>
            <a:r>
              <a:rPr lang="en-US" altLang="cs-CZ" sz="3200" dirty="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lokocn@asu.cas.cz</a:t>
            </a:r>
            <a:r>
              <a:rPr lang="cs-CZ" altLang="cs-CZ" sz="3200" dirty="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      </a:t>
            </a:r>
            <a:r>
              <a:rPr lang="en-US" altLang="cs-CZ" sz="3200" dirty="0">
                <a:solidFill>
                  <a:schemeClr val="tx1"/>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www.asu.cas.cz/~jklokocn</a:t>
            </a:r>
            <a:r>
              <a:rPr lang="cs-CZ" altLang="cs-CZ" sz="3200" dirty="0">
                <a:solidFill>
                  <a:schemeClr val="tx1"/>
                </a:solidFill>
                <a:latin typeface="Times New Roman" panose="02020603050405020304" pitchFamily="18" charset="0"/>
                <a:cs typeface="Times New Roman" panose="02020603050405020304" pitchFamily="18" charset="0"/>
              </a:rPr>
              <a:t> </a:t>
            </a:r>
            <a:r>
              <a:rPr lang="cs-CZ" altLang="cs-CZ" sz="2000" dirty="0">
                <a:solidFill>
                  <a:schemeClr val="bg1"/>
                </a:solidFill>
                <a:latin typeface="Times New Roman" panose="02020603050405020304" pitchFamily="18" charset="0"/>
                <a:cs typeface="Times New Roman" panose="02020603050405020304" pitchFamily="18" charset="0"/>
              </a:rPr>
              <a:t>koroze@volny.cz      www.jiri-sonnek.cz </a:t>
            </a:r>
            <a:br>
              <a:rPr lang="en-US" altLang="cs-CZ" sz="4000" dirty="0">
                <a:solidFill>
                  <a:schemeClr val="bg1"/>
                </a:solidFill>
              </a:rPr>
            </a:br>
            <a:endParaRPr lang="cs-CZ" altLang="cs-CZ" sz="4000" dirty="0">
              <a:solidFill>
                <a:schemeClr val="bg1"/>
              </a:solidFill>
            </a:endParaRPr>
          </a:p>
        </p:txBody>
      </p:sp>
      <p:sp>
        <p:nvSpPr>
          <p:cNvPr id="144387" name="Rectangle 3">
            <a:extLst>
              <a:ext uri="{FF2B5EF4-FFF2-40B4-BE49-F238E27FC236}">
                <a16:creationId xmlns:a16="http://schemas.microsoft.com/office/drawing/2014/main" id="{320C0C76-9F84-4B2E-B069-8AC5771878C8}"/>
              </a:ext>
            </a:extLst>
          </p:cNvPr>
          <p:cNvSpPr>
            <a:spLocks noGrp="1" noChangeArrowheads="1"/>
          </p:cNvSpPr>
          <p:nvPr>
            <p:ph type="body" idx="1"/>
          </p:nvPr>
        </p:nvSpPr>
        <p:spPr>
          <a:xfrm flipH="1">
            <a:off x="-123314" y="2611585"/>
            <a:ext cx="323402" cy="457375"/>
          </a:xfrm>
        </p:spPr>
        <p:txBody>
          <a:bodyPr/>
          <a:lstStyle/>
          <a:p>
            <a:pPr marL="1828800" lvl="4" indent="0">
              <a:buNone/>
            </a:pPr>
            <a:endParaRPr lang="en-US" altLang="cs-CZ" dirty="0"/>
          </a:p>
        </p:txBody>
      </p:sp>
      <p:pic>
        <p:nvPicPr>
          <p:cNvPr id="144388" name="Picture 4" descr="ondrej_centr_reklama_04">
            <a:extLst>
              <a:ext uri="{FF2B5EF4-FFF2-40B4-BE49-F238E27FC236}">
                <a16:creationId xmlns:a16="http://schemas.microsoft.com/office/drawing/2014/main" id="{4B50322A-07F4-499E-ADB0-F08550EB10E9}"/>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7504" y="171450"/>
            <a:ext cx="6477000" cy="485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4390" name="TextovéPole 1">
            <a:extLst>
              <a:ext uri="{FF2B5EF4-FFF2-40B4-BE49-F238E27FC236}">
                <a16:creationId xmlns:a16="http://schemas.microsoft.com/office/drawing/2014/main" id="{BFCF87BE-81D7-4C44-93FD-1617F499C2AF}"/>
              </a:ext>
            </a:extLst>
          </p:cNvPr>
          <p:cNvSpPr txBox="1">
            <a:spLocks noChangeArrowheads="1"/>
          </p:cNvSpPr>
          <p:nvPr/>
        </p:nvSpPr>
        <p:spPr bwMode="auto">
          <a:xfrm>
            <a:off x="804863" y="147638"/>
            <a:ext cx="18473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cs-CZ" altLang="cs-CZ" sz="2400" b="1" dirty="0">
              <a:solidFill>
                <a:schemeClr val="bg1"/>
              </a:solidFill>
            </a:endParaRPr>
          </a:p>
        </p:txBody>
      </p:sp>
      <p:pic>
        <p:nvPicPr>
          <p:cNvPr id="3" name="Obrázek 2">
            <a:extLst>
              <a:ext uri="{FF2B5EF4-FFF2-40B4-BE49-F238E27FC236}">
                <a16:creationId xmlns:a16="http://schemas.microsoft.com/office/drawing/2014/main" id="{6A2B0AB6-E01E-92FF-DC05-89AAE81D031B}"/>
              </a:ext>
            </a:extLst>
          </p:cNvPr>
          <p:cNvPicPr>
            <a:picLocks noChangeAspect="1"/>
          </p:cNvPicPr>
          <p:nvPr/>
        </p:nvPicPr>
        <p:blipFill rotWithShape="1">
          <a:blip r:embed="rId6"/>
          <a:srcRect l="42913" t="30369" r="35825" b="7935"/>
          <a:stretch/>
        </p:blipFill>
        <p:spPr>
          <a:xfrm>
            <a:off x="6815323" y="2611585"/>
            <a:ext cx="1944216" cy="3168353"/>
          </a:xfrm>
          <a:prstGeom prst="rect">
            <a:avLst/>
          </a:prstGeom>
        </p:spPr>
      </p:pic>
      <p:pic>
        <p:nvPicPr>
          <p:cNvPr id="2" name="Obrázek 1">
            <a:extLst>
              <a:ext uri="{FF2B5EF4-FFF2-40B4-BE49-F238E27FC236}">
                <a16:creationId xmlns:a16="http://schemas.microsoft.com/office/drawing/2014/main" id="{86CE512E-CC0A-46D1-A87C-5CB073DF973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898479" y="147638"/>
            <a:ext cx="3091880" cy="231891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theme/theme1.xml><?xml version="1.0" encoding="utf-8"?>
<a:theme xmlns:a="http://schemas.openxmlformats.org/drawingml/2006/main" name="Výchozí návrh">
  <a:themeElements>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ýchozí návrh">
      <a:majorFont>
        <a:latin typeface="Arial"/>
        <a:ea typeface=""/>
        <a:cs typeface="Arial"/>
      </a:majorFont>
      <a:minorFont>
        <a:latin typeface="Arial"/>
        <a:ea typeface=""/>
        <a:cs typeface="Arial"/>
      </a:minorFont>
    </a:fontScheme>
    <a:fmtScheme name="Kancelář">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ýchozí návrh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ýchozí návrh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ýchozí návrh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ýchozí návrh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ýchozí návrh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ýchozí návrh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ýchozí návrh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ýchozí návrh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Motiv Office">
  <a:themeElements>
    <a:clrScheme name="Kancelář">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celář">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Motiv Office">
  <a:themeElements>
    <a:clrScheme name="Kancelář">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celář">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14515</TotalTime>
  <Words>4090</Words>
  <Application>Microsoft Office PowerPoint</Application>
  <PresentationFormat>Předvádění na obrazovce (4:3)</PresentationFormat>
  <Paragraphs>470</Paragraphs>
  <Slides>107</Slides>
  <Notes>20</Notes>
  <HiddenSlides>0</HiddenSlides>
  <MMClips>0</MMClips>
  <ScaleCrop>false</ScaleCrop>
  <HeadingPairs>
    <vt:vector size="8" baseType="variant">
      <vt:variant>
        <vt:lpstr>Použitá písma</vt:lpstr>
      </vt:variant>
      <vt:variant>
        <vt:i4>9</vt:i4>
      </vt:variant>
      <vt:variant>
        <vt:lpstr>Motiv</vt:lpstr>
      </vt:variant>
      <vt:variant>
        <vt:i4>1</vt:i4>
      </vt:variant>
      <vt:variant>
        <vt:lpstr>Vložené servery OLE</vt:lpstr>
      </vt:variant>
      <vt:variant>
        <vt:i4>1</vt:i4>
      </vt:variant>
      <vt:variant>
        <vt:lpstr>Nadpisy snímků</vt:lpstr>
      </vt:variant>
      <vt:variant>
        <vt:i4>107</vt:i4>
      </vt:variant>
    </vt:vector>
  </HeadingPairs>
  <TitlesOfParts>
    <vt:vector size="118" baseType="lpstr">
      <vt:lpstr>AdvTT7329fd89.I</vt:lpstr>
      <vt:lpstr>AdvTTe45e47d2</vt:lpstr>
      <vt:lpstr>AdvTTe45e47d2+20</vt:lpstr>
      <vt:lpstr>Arial</vt:lpstr>
      <vt:lpstr>Calibri</vt:lpstr>
      <vt:lpstr>Cambria Math</vt:lpstr>
      <vt:lpstr>Charis SIL</vt:lpstr>
      <vt:lpstr>Open Sans</vt:lpstr>
      <vt:lpstr>Times New Roman</vt:lpstr>
      <vt:lpstr>Výchozí návrh</vt:lpstr>
      <vt:lpstr>Equation</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Perseverance landing site  (18N, 70E),  Jezero Crater, NASA 2022</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      jklokocn@asu.cas.cz      www.asu.cas.cz/~jklokocn koroze@volny.cz      www.jiri-sonnek.cz  </vt:lpstr>
    </vt:vector>
  </TitlesOfParts>
  <Company>ASU AV CR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Jaroslav Klokocnik</dc:creator>
  <cp:lastModifiedBy>Jaroslav Klokocnik</cp:lastModifiedBy>
  <cp:revision>700</cp:revision>
  <cp:lastPrinted>2021-06-17T11:57:39Z</cp:lastPrinted>
  <dcterms:created xsi:type="dcterms:W3CDTF">2015-02-14T16:23:34Z</dcterms:created>
  <dcterms:modified xsi:type="dcterms:W3CDTF">2024-01-18T17:07:07Z</dcterms:modified>
</cp:coreProperties>
</file>