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7"/>
  </p:notesMasterIdLst>
  <p:handoutMasterIdLst>
    <p:handoutMasterId r:id="rId78"/>
  </p:handoutMasterIdLst>
  <p:sldIdLst>
    <p:sldId id="1669" r:id="rId2"/>
    <p:sldId id="1478" r:id="rId3"/>
    <p:sldId id="852" r:id="rId4"/>
    <p:sldId id="570" r:id="rId5"/>
    <p:sldId id="854" r:id="rId6"/>
    <p:sldId id="855" r:id="rId7"/>
    <p:sldId id="856" r:id="rId8"/>
    <p:sldId id="1692" r:id="rId9"/>
    <p:sldId id="1685" r:id="rId10"/>
    <p:sldId id="857" r:id="rId11"/>
    <p:sldId id="998" r:id="rId12"/>
    <p:sldId id="909" r:id="rId13"/>
    <p:sldId id="1171" r:id="rId14"/>
    <p:sldId id="1671" r:id="rId15"/>
    <p:sldId id="371" r:id="rId16"/>
    <p:sldId id="1658" r:id="rId17"/>
    <p:sldId id="979" r:id="rId18"/>
    <p:sldId id="620" r:id="rId19"/>
    <p:sldId id="1123" r:id="rId20"/>
    <p:sldId id="1672" r:id="rId21"/>
    <p:sldId id="1122" r:id="rId22"/>
    <p:sldId id="1111" r:id="rId23"/>
    <p:sldId id="1654" r:id="rId24"/>
    <p:sldId id="1655" r:id="rId25"/>
    <p:sldId id="1656" r:id="rId26"/>
    <p:sldId id="467" r:id="rId27"/>
    <p:sldId id="1677" r:id="rId28"/>
    <p:sldId id="1675" r:id="rId29"/>
    <p:sldId id="1676" r:id="rId30"/>
    <p:sldId id="1044" r:id="rId31"/>
    <p:sldId id="1127" r:id="rId32"/>
    <p:sldId id="1521" r:id="rId33"/>
    <p:sldId id="1536" r:id="rId34"/>
    <p:sldId id="1690" r:id="rId35"/>
    <p:sldId id="1695" r:id="rId36"/>
    <p:sldId id="1274" r:id="rId37"/>
    <p:sldId id="850" r:id="rId38"/>
    <p:sldId id="1697" r:id="rId39"/>
    <p:sldId id="1638" r:id="rId40"/>
    <p:sldId id="1619" r:id="rId41"/>
    <p:sldId id="1417" r:id="rId42"/>
    <p:sldId id="1323" r:id="rId43"/>
    <p:sldId id="1413" r:id="rId44"/>
    <p:sldId id="1277" r:id="rId45"/>
    <p:sldId id="1376" r:id="rId46"/>
    <p:sldId id="1519" r:id="rId47"/>
    <p:sldId id="1183" r:id="rId48"/>
    <p:sldId id="1606" r:id="rId49"/>
    <p:sldId id="1279" r:id="rId50"/>
    <p:sldId id="1281" r:id="rId51"/>
    <p:sldId id="1475" r:id="rId52"/>
    <p:sldId id="1437" r:id="rId53"/>
    <p:sldId id="1628" r:id="rId54"/>
    <p:sldId id="1208" r:id="rId55"/>
    <p:sldId id="1630" r:id="rId56"/>
    <p:sldId id="1636" r:id="rId57"/>
    <p:sldId id="1621" r:id="rId58"/>
    <p:sldId id="1431" r:id="rId59"/>
    <p:sldId id="1445" r:id="rId60"/>
    <p:sldId id="1573" r:id="rId61"/>
    <p:sldId id="1575" r:id="rId62"/>
    <p:sldId id="1653" r:id="rId63"/>
    <p:sldId id="1087" r:id="rId64"/>
    <p:sldId id="1600" r:id="rId65"/>
    <p:sldId id="1325" r:id="rId66"/>
    <p:sldId id="1360" r:id="rId67"/>
    <p:sldId id="1345" r:id="rId68"/>
    <p:sldId id="1639" r:id="rId69"/>
    <p:sldId id="1644" r:id="rId70"/>
    <p:sldId id="1645" r:id="rId71"/>
    <p:sldId id="1646" r:id="rId72"/>
    <p:sldId id="1647" r:id="rId73"/>
    <p:sldId id="256" r:id="rId74"/>
    <p:sldId id="1696" r:id="rId75"/>
    <p:sldId id="640" r:id="rId76"/>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oslav Klokočník" initials="JK" lastIdx="5" clrIdx="0">
    <p:extLst>
      <p:ext uri="{19B8F6BF-5375-455C-9EA6-DF929625EA0E}">
        <p15:presenceInfo xmlns:p15="http://schemas.microsoft.com/office/powerpoint/2012/main" userId="Jaroslav Klokočník" providerId="None"/>
      </p:ext>
    </p:extLst>
  </p:cmAuthor>
  <p:cmAuthor id="2" name="Klokocnik" initials="K" lastIdx="1" clrIdx="1">
    <p:extLst>
      <p:ext uri="{19B8F6BF-5375-455C-9EA6-DF929625EA0E}">
        <p15:presenceInfo xmlns:p15="http://schemas.microsoft.com/office/powerpoint/2012/main" userId="Klokoc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1A03F"/>
    <a:srgbClr val="A3A3E0"/>
    <a:srgbClr val="003366"/>
    <a:srgbClr val="FF0000"/>
    <a:srgbClr val="FFFFFF"/>
    <a:srgbClr val="009900"/>
    <a:srgbClr val="FF3300"/>
    <a:srgbClr val="0033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603" autoAdjust="0"/>
    <p:restoredTop sz="86444" autoAdjust="0"/>
  </p:normalViewPr>
  <p:slideViewPr>
    <p:cSldViewPr>
      <p:cViewPr varScale="1">
        <p:scale>
          <a:sx n="80" d="100"/>
          <a:sy n="80" d="100"/>
        </p:scale>
        <p:origin x="576" y="77"/>
      </p:cViewPr>
      <p:guideLst>
        <p:guide orient="horz" pos="2160"/>
        <p:guide pos="2880"/>
      </p:guideLst>
    </p:cSldViewPr>
  </p:slideViewPr>
  <p:outlineViewPr>
    <p:cViewPr>
      <p:scale>
        <a:sx n="33" d="100"/>
        <a:sy n="33" d="100"/>
      </p:scale>
      <p:origin x="0" y="-445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1"/>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06.01.2024</a:t>
            </a:fld>
            <a:endParaRPr lang="cs-CZ"/>
          </a:p>
        </p:txBody>
      </p:sp>
      <p:sp>
        <p:nvSpPr>
          <p:cNvPr id="4" name="Zástupný symbol pro zápatí 3"/>
          <p:cNvSpPr>
            <a:spLocks noGrp="1"/>
          </p:cNvSpPr>
          <p:nvPr>
            <p:ph type="ftr" sz="quarter" idx="2"/>
          </p:nvPr>
        </p:nvSpPr>
        <p:spPr>
          <a:xfrm>
            <a:off x="0" y="9429832"/>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2"/>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2"/>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2"/>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06.01.2024</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9428244"/>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4"/>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Legendre associated functions,… free-air</a:t>
            </a:r>
            <a:r>
              <a:rPr lang="en-US" baseline="0" dirty="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3</a:t>
            </a:fld>
            <a:endParaRPr lang="cs-CZ"/>
          </a:p>
        </p:txBody>
      </p:sp>
    </p:spTree>
    <p:extLst>
      <p:ext uri="{BB962C8B-B14F-4D97-AF65-F5344CB8AC3E}">
        <p14:creationId xmlns:p14="http://schemas.microsoft.com/office/powerpoint/2010/main" val="66184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44</a:t>
            </a:fld>
            <a:endParaRPr lang="cs-CZ"/>
          </a:p>
        </p:txBody>
      </p:sp>
    </p:spTree>
    <p:extLst>
      <p:ext uri="{BB962C8B-B14F-4D97-AF65-F5344CB8AC3E}">
        <p14:creationId xmlns:p14="http://schemas.microsoft.com/office/powerpoint/2010/main" val="98349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56</a:t>
            </a:fld>
            <a:endParaRPr lang="cs-CZ"/>
          </a:p>
        </p:txBody>
      </p:sp>
    </p:spTree>
    <p:extLst>
      <p:ext uri="{BB962C8B-B14F-4D97-AF65-F5344CB8AC3E}">
        <p14:creationId xmlns:p14="http://schemas.microsoft.com/office/powerpoint/2010/main" val="310556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74</a:t>
            </a:fld>
            <a:endParaRPr lang="cs-CZ"/>
          </a:p>
        </p:txBody>
      </p:sp>
    </p:spTree>
    <p:extLst>
      <p:ext uri="{BB962C8B-B14F-4D97-AF65-F5344CB8AC3E}">
        <p14:creationId xmlns:p14="http://schemas.microsoft.com/office/powerpoint/2010/main" val="69005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75</a:t>
            </a:fld>
            <a:endParaRPr lang="cs-CZ"/>
          </a:p>
        </p:txBody>
      </p:sp>
    </p:spTree>
    <p:extLst>
      <p:ext uri="{BB962C8B-B14F-4D97-AF65-F5344CB8AC3E}">
        <p14:creationId xmlns:p14="http://schemas.microsoft.com/office/powerpoint/2010/main" val="77804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a:t>
            </a:fld>
            <a:endParaRPr lang="cs-CZ"/>
          </a:p>
        </p:txBody>
      </p:sp>
    </p:spTree>
    <p:extLst>
      <p:ext uri="{BB962C8B-B14F-4D97-AF65-F5344CB8AC3E}">
        <p14:creationId xmlns:p14="http://schemas.microsoft.com/office/powerpoint/2010/main" val="167317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17</a:t>
            </a:fld>
            <a:endParaRPr lang="cs-CZ"/>
          </a:p>
        </p:txBody>
      </p:sp>
    </p:spTree>
    <p:extLst>
      <p:ext uri="{BB962C8B-B14F-4D97-AF65-F5344CB8AC3E}">
        <p14:creationId xmlns:p14="http://schemas.microsoft.com/office/powerpoint/2010/main" val="3395086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22</a:t>
            </a:fld>
            <a:endParaRPr lang="cs-CZ"/>
          </a:p>
        </p:txBody>
      </p:sp>
    </p:spTree>
    <p:extLst>
      <p:ext uri="{BB962C8B-B14F-4D97-AF65-F5344CB8AC3E}">
        <p14:creationId xmlns:p14="http://schemas.microsoft.com/office/powerpoint/2010/main" val="25212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pPr>
              <a:defRPr/>
            </a:pPr>
            <a:fld id="{48F818A0-3BA9-4014-9C68-6487CDF9AA6D}" type="slidenum">
              <a:rPr lang="cs-CZ" smtClean="0"/>
              <a:pPr>
                <a:defRPr/>
              </a:pPr>
              <a:t>23</a:t>
            </a:fld>
            <a:endParaRPr lang="cs-CZ"/>
          </a:p>
        </p:txBody>
      </p:sp>
    </p:spTree>
    <p:extLst>
      <p:ext uri="{BB962C8B-B14F-4D97-AF65-F5344CB8AC3E}">
        <p14:creationId xmlns:p14="http://schemas.microsoft.com/office/powerpoint/2010/main" val="16292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34</a:t>
            </a:fld>
            <a:endParaRPr lang="cs-CZ"/>
          </a:p>
        </p:txBody>
      </p:sp>
    </p:spTree>
    <p:extLst>
      <p:ext uri="{BB962C8B-B14F-4D97-AF65-F5344CB8AC3E}">
        <p14:creationId xmlns:p14="http://schemas.microsoft.com/office/powerpoint/2010/main" val="354091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35</a:t>
            </a:fld>
            <a:endParaRPr lang="cs-CZ"/>
          </a:p>
        </p:txBody>
      </p:sp>
    </p:spTree>
    <p:extLst>
      <p:ext uri="{BB962C8B-B14F-4D97-AF65-F5344CB8AC3E}">
        <p14:creationId xmlns:p14="http://schemas.microsoft.com/office/powerpoint/2010/main" val="19962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36</a:t>
            </a:fld>
            <a:endParaRPr lang="cs-CZ"/>
          </a:p>
        </p:txBody>
      </p:sp>
    </p:spTree>
    <p:extLst>
      <p:ext uri="{BB962C8B-B14F-4D97-AF65-F5344CB8AC3E}">
        <p14:creationId xmlns:p14="http://schemas.microsoft.com/office/powerpoint/2010/main" val="193072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01CAE4-CF3D-49F7-89C7-FD355832CE69}" type="slidenum">
              <a:rPr lang="en-GB" altLang="cs-CZ"/>
              <a:pPr/>
              <a:t>37</a:t>
            </a:fld>
            <a:endParaRPr lang="en-GB" altLang="cs-CZ"/>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GB" altLang="cs-CZ"/>
          </a:p>
        </p:txBody>
      </p:sp>
    </p:spTree>
    <p:extLst>
      <p:ext uri="{BB962C8B-B14F-4D97-AF65-F5344CB8AC3E}">
        <p14:creationId xmlns:p14="http://schemas.microsoft.com/office/powerpoint/2010/main" val="247968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en.wikipedia.org/wiki/2001_Mars_Odyssey" TargetMode="External"/><Relationship Id="rId5" Type="http://schemas.openxmlformats.org/officeDocument/2006/relationships/hyperlink" Target="https://en.wikipedia.org/wiki/NASA" TargetMode="Externa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hyperlink" Target="https://cs.wikipedia.org/wiki/Infra%C4%8Derven%C3%A9_z%C3%A1%C5%99en%C3%AD" TargetMode="External"/><Relationship Id="rId13" Type="http://schemas.openxmlformats.org/officeDocument/2006/relationships/hyperlink" Target="https://cs.wikipedia.org/wiki/PFS" TargetMode="External"/><Relationship Id="rId18" Type="http://schemas.openxmlformats.org/officeDocument/2006/relationships/hyperlink" Target="https://cs.wikipedia.org/w/index.php?title=MaRS&amp;action=edit&amp;redlink=1" TargetMode="External"/><Relationship Id="rId3" Type="http://schemas.openxmlformats.org/officeDocument/2006/relationships/hyperlink" Target="https://cs.wikipedia.org/wiki/High_Resolution_Stereo_Camera" TargetMode="External"/><Relationship Id="rId21" Type="http://schemas.openxmlformats.org/officeDocument/2006/relationships/image" Target="../media/image65.jpeg"/><Relationship Id="rId7" Type="http://schemas.openxmlformats.org/officeDocument/2006/relationships/hyperlink" Target="https://cs.wikipedia.org/wiki/Sv%C4%9Btlo" TargetMode="External"/><Relationship Id="rId12" Type="http://schemas.openxmlformats.org/officeDocument/2006/relationships/hyperlink" Target="https://cs.wikipedia.org/wiki/Ionosf%C3%A9ra" TargetMode="External"/><Relationship Id="rId17" Type="http://schemas.openxmlformats.org/officeDocument/2006/relationships/hyperlink" Target="https://cs.wikipedia.org/wiki/%C4%8C%C3%A1stice" TargetMode="External"/><Relationship Id="rId2" Type="http://schemas.openxmlformats.org/officeDocument/2006/relationships/notesSlide" Target="../notesSlides/notesSlide7.xml"/><Relationship Id="rId16" Type="http://schemas.openxmlformats.org/officeDocument/2006/relationships/hyperlink" Target="https://cs.wikipedia.org/w/index.php?title=ASPERA&amp;action=edit&amp;redlink=1" TargetMode="External"/><Relationship Id="rId20" Type="http://schemas.openxmlformats.org/officeDocument/2006/relationships/hyperlink" Target="https://commons.wikimedia.org/wiki/File:Mars_Express_illustration_highlighting_MARSIS_antenna.jpg" TargetMode="External"/><Relationship Id="rId1" Type="http://schemas.openxmlformats.org/officeDocument/2006/relationships/slideLayout" Target="../slideLayouts/slideLayout7.xml"/><Relationship Id="rId6" Type="http://schemas.openxmlformats.org/officeDocument/2006/relationships/hyperlink" Target="https://cs.wikipedia.org/wiki/Spektrometr" TargetMode="External"/><Relationship Id="rId11" Type="http://schemas.openxmlformats.org/officeDocument/2006/relationships/hyperlink" Target="https://cs.wikipedia.org/wiki/Atmosf%C3%A9ra_Marsu" TargetMode="External"/><Relationship Id="rId5" Type="http://schemas.openxmlformats.org/officeDocument/2006/relationships/hyperlink" Target="https://cs.wikipedia.org/w/index.php?title=OMEGA&amp;action=edit&amp;redlink=1" TargetMode="External"/><Relationship Id="rId15" Type="http://schemas.openxmlformats.org/officeDocument/2006/relationships/hyperlink" Target="https://cs.wikipedia.org/wiki/Ultrafialov%C3%A9_z%C3%A1%C5%99en%C3%AD" TargetMode="External"/><Relationship Id="rId10" Type="http://schemas.openxmlformats.org/officeDocument/2006/relationships/hyperlink" Target="https://cs.wikipedia.org/wiki/Radar" TargetMode="External"/><Relationship Id="rId19" Type="http://schemas.openxmlformats.org/officeDocument/2006/relationships/hyperlink" Target="https://cs.wikipedia.org/wiki/Gravita%C4%8Dn%C3%AD_pole" TargetMode="External"/><Relationship Id="rId4" Type="http://schemas.openxmlformats.org/officeDocument/2006/relationships/hyperlink" Target="https://cs.wikipedia.org/wiki/Stereofotoapar%C3%A1t" TargetMode="External"/><Relationship Id="rId9" Type="http://schemas.openxmlformats.org/officeDocument/2006/relationships/hyperlink" Target="https://cs.wikipedia.org/w/index.php?title=MARSIS&amp;action=edit&amp;redlink=1" TargetMode="External"/><Relationship Id="rId14" Type="http://schemas.openxmlformats.org/officeDocument/2006/relationships/hyperlink" Target="https://cs.wikipedia.org/w/index.php?title=SPICAM&amp;action=edit&amp;redlink=1" TargetMode="External"/><Relationship Id="rId22"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hyperlink" Target="https://agupubs.onlinelibrary.wiley.com/action/doSearch?ContribAuthorStored=van+Hoolst,+Tim" TargetMode="External"/><Relationship Id="rId13" Type="http://schemas.openxmlformats.org/officeDocument/2006/relationships/hyperlink" Target="http://www.asu.cas.cz/~bezdek/JK&amp;JK/Mars/topografie_MOLA/ref/" TargetMode="External"/><Relationship Id="rId3" Type="http://schemas.openxmlformats.org/officeDocument/2006/relationships/hyperlink" Target="https://agupubs.onlinelibrary.wiley.com/action/doSearch?ContribAuthorStored=Konopliv,+Alex+S" TargetMode="External"/><Relationship Id="rId7" Type="http://schemas.openxmlformats.org/officeDocument/2006/relationships/hyperlink" Target="https://agupubs.onlinelibrary.wiley.com/action/doSearch?ContribAuthorStored=le+Maistre,+Sebastien" TargetMode="External"/><Relationship Id="rId12" Type="http://schemas.openxmlformats.org/officeDocument/2006/relationships/hyperlink" Target="https://pgda.gsfc.nasa.gov/products/62"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agupubs.onlinelibrary.wiley.com/action/doSearch?ContribAuthorStored=Baland,+Rose-Marie" TargetMode="External"/><Relationship Id="rId11" Type="http://schemas.openxmlformats.org/officeDocument/2006/relationships/hyperlink" Target="https://doi.org/10.1029/2020GL090568" TargetMode="External"/><Relationship Id="rId5" Type="http://schemas.openxmlformats.org/officeDocument/2006/relationships/hyperlink" Target="https://agupubs.onlinelibrary.wiley.com/action/doSearch?ContribAuthorStored=Rivoldini,+Attilio" TargetMode="External"/><Relationship Id="rId10" Type="http://schemas.openxmlformats.org/officeDocument/2006/relationships/hyperlink" Target="https://agupubs.onlinelibrary.wiley.com/action/doSearch?ContribAuthorStored=Dehant,+Veronique" TargetMode="External"/><Relationship Id="rId4" Type="http://schemas.openxmlformats.org/officeDocument/2006/relationships/hyperlink" Target="https://agupubs.onlinelibrary.wiley.com/action/doSearch?ContribAuthorStored=Park,+Ryan+S" TargetMode="External"/><Relationship Id="rId9" Type="http://schemas.openxmlformats.org/officeDocument/2006/relationships/hyperlink" Target="https://agupubs.onlinelibrary.wiley.com/action/doSearch?ContribAuthorStored=Yseboodt,+Mari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w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68.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commons.wikimedia.org/wiki/File:Mars_map_with_landing_site_Tianwen-1.png"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hyperlink" Target="https://en.wikipedia.org/wiki/Casius_quadrangle" TargetMode="External"/><Relationship Id="rId3" Type="http://schemas.openxmlformats.org/officeDocument/2006/relationships/hyperlink" Target="https://geohack.toolforge.org/geohack.php?pagename=Nilosyrtis_Mensae&amp;params=36.87_N_67.9_E_globe:mars_type:landmark" TargetMode="External"/><Relationship Id="rId7" Type="http://schemas.openxmlformats.org/officeDocument/2006/relationships/hyperlink" Target="https://en.wikipedia.org/wiki/Mars" TargetMode="External"/><Relationship Id="rId12" Type="http://schemas.openxmlformats.org/officeDocument/2006/relationships/image" Target="../media/image110.png"/><Relationship Id="rId2" Type="http://schemas.openxmlformats.org/officeDocument/2006/relationships/hyperlink" Target="https://en.wikipedia.org/wiki/Astapus_Colles" TargetMode="Externa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hyperlink" Target="https://en.wikipedia.org/wiki/Martian_dichotomy" TargetMode="External"/><Relationship Id="rId5" Type="http://schemas.openxmlformats.org/officeDocument/2006/relationships/image" Target="../media/image108.jpeg"/><Relationship Id="rId10" Type="http://schemas.openxmlformats.org/officeDocument/2006/relationships/hyperlink" Target="https://en.wikipedia.org/wiki/Protonilus_Mensae" TargetMode="External"/><Relationship Id="rId4" Type="http://schemas.openxmlformats.org/officeDocument/2006/relationships/hyperlink" Target="https://en.wikipedia.org/wiki/Geographic_coordinate_system" TargetMode="External"/><Relationship Id="rId9" Type="http://schemas.openxmlformats.org/officeDocument/2006/relationships/hyperlink" Target="https://en.wikipedia.org/wiki/Nilosyrtis_Mensae#cite_note-2"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0.png"/></Relationships>
</file>

<file path=ppt/slides/_rels/slide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jpg"/><Relationship Id="rId7"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hyperlink" Target="mailto:jklokocn@asu.cas.czwww.asu.cas.cz/~jklokocn" TargetMode="External"/><Relationship Id="rId7" Type="http://schemas.openxmlformats.org/officeDocument/2006/relationships/image" Target="../media/image1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hyperlink" Target="http://www.asu.cas.cz/~jklokoc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A03F">
            <a:alpha val="77000"/>
          </a:srgbClr>
        </a:solid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1078789-9AED-307D-B21C-00E8A64E3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0146"/>
            <a:ext cx="5076056" cy="3807042"/>
          </a:xfrm>
          <a:prstGeom prst="rect">
            <a:avLst/>
          </a:prstGeom>
        </p:spPr>
      </p:pic>
      <p:sp>
        <p:nvSpPr>
          <p:cNvPr id="2" name="TextovéPole 1">
            <a:extLst>
              <a:ext uri="{FF2B5EF4-FFF2-40B4-BE49-F238E27FC236}">
                <a16:creationId xmlns:a16="http://schemas.microsoft.com/office/drawing/2014/main" id="{67054A42-E91F-4BAC-A43B-A8D7732DB9E0}"/>
              </a:ext>
            </a:extLst>
          </p:cNvPr>
          <p:cNvSpPr txBox="1"/>
          <p:nvPr/>
        </p:nvSpPr>
        <p:spPr>
          <a:xfrm>
            <a:off x="5209104" y="1885933"/>
            <a:ext cx="3107311" cy="4493538"/>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MARS</a:t>
            </a:r>
            <a:endParaRPr lang="cs-CZ" sz="5400" b="1" dirty="0">
              <a:latin typeface="Times New Roman" panose="02020603050405020304" pitchFamily="18" charset="0"/>
              <a:cs typeface="Times New Roman" panose="02020603050405020304" pitchFamily="18" charset="0"/>
            </a:endParaRPr>
          </a:p>
          <a:p>
            <a:r>
              <a:rPr lang="cs-CZ" sz="1400" dirty="0">
                <a:latin typeface="Times New Roman" panose="02020603050405020304" pitchFamily="18" charset="0"/>
                <a:cs typeface="Times New Roman" panose="02020603050405020304" pitchFamily="18" charset="0"/>
              </a:rPr>
              <a:t>obrázky vesměs</a:t>
            </a:r>
          </a:p>
          <a:p>
            <a:r>
              <a:rPr lang="cs-CZ" sz="1600" b="1" i="1" dirty="0">
                <a:latin typeface="Times New Roman" panose="02020603050405020304" pitchFamily="18" charset="0"/>
                <a:cs typeface="Times New Roman" panose="02020603050405020304" pitchFamily="18" charset="0"/>
              </a:rPr>
              <a:t>J. Kostelecký</a:t>
            </a:r>
          </a:p>
          <a:p>
            <a:r>
              <a:rPr lang="en-US" sz="1600" b="1" dirty="0">
                <a:latin typeface="Times New Roman" panose="02020603050405020304" pitchFamily="18" charset="0"/>
                <a:cs typeface="Times New Roman" panose="02020603050405020304" pitchFamily="18" charset="0"/>
              </a:rPr>
              <a:t>s</a:t>
            </a:r>
            <a:r>
              <a:rPr lang="cs-CZ" sz="1600" b="1" dirty="0" err="1">
                <a:latin typeface="Times New Roman" panose="02020603050405020304" pitchFamily="18" charset="0"/>
                <a:cs typeface="Times New Roman" panose="02020603050405020304" pitchFamily="18" charset="0"/>
              </a:rPr>
              <a:t>urfer</a:t>
            </a:r>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cs-CZ" sz="1600" b="1" dirty="0">
                <a:latin typeface="Times New Roman" panose="02020603050405020304" pitchFamily="18" charset="0"/>
                <a:cs typeface="Times New Roman" panose="02020603050405020304" pitchFamily="18" charset="0"/>
              </a:rPr>
              <a:t>Výpočty vesměs </a:t>
            </a:r>
            <a:r>
              <a:rPr lang="cs-CZ" sz="1600" b="1" i="1" dirty="0">
                <a:latin typeface="Times New Roman" panose="02020603050405020304" pitchFamily="18" charset="0"/>
                <a:cs typeface="Times New Roman" panose="02020603050405020304" pitchFamily="18" charset="0"/>
              </a:rPr>
              <a:t>A. Bezděk</a:t>
            </a:r>
          </a:p>
          <a:p>
            <a:endParaRPr lang="cs-CZ" sz="1600" b="1" i="1" dirty="0">
              <a:latin typeface="Times New Roman" panose="02020603050405020304" pitchFamily="18" charset="0"/>
              <a:cs typeface="Times New Roman" panose="02020603050405020304" pitchFamily="18" charset="0"/>
            </a:endParaRPr>
          </a:p>
          <a:p>
            <a:r>
              <a:rPr lang="cs-CZ" sz="1600" b="1" dirty="0">
                <a:latin typeface="Times New Roman" panose="02020603050405020304" pitchFamily="18" charset="0"/>
                <a:cs typeface="Times New Roman" panose="02020603050405020304" pitchFamily="18" charset="0"/>
              </a:rPr>
              <a:t>Spolupráce:</a:t>
            </a:r>
          </a:p>
          <a:p>
            <a:endParaRPr lang="cs-CZ" sz="1600" b="1" dirty="0">
              <a:latin typeface="Times New Roman" panose="02020603050405020304" pitchFamily="18" charset="0"/>
              <a:cs typeface="Times New Roman" panose="02020603050405020304" pitchFamily="18" charset="0"/>
            </a:endParaRPr>
          </a:p>
          <a:p>
            <a:r>
              <a:rPr lang="cs-CZ" sz="1600" b="1" dirty="0">
                <a:latin typeface="Times New Roman" panose="02020603050405020304" pitchFamily="18" charset="0"/>
                <a:cs typeface="Times New Roman" panose="02020603050405020304" pitchFamily="18" charset="0"/>
              </a:rPr>
              <a:t>V. </a:t>
            </a:r>
            <a:r>
              <a:rPr lang="cs-CZ" sz="1600" b="1" dirty="0" err="1">
                <a:latin typeface="Times New Roman" panose="02020603050405020304" pitchFamily="18" charset="0"/>
                <a:cs typeface="Times New Roman" panose="02020603050405020304" pitchFamily="18" charset="0"/>
              </a:rPr>
              <a:t>Cílek</a:t>
            </a:r>
            <a:r>
              <a:rPr lang="cs-CZ" sz="1600" b="1" dirty="0">
                <a:latin typeface="Times New Roman" panose="02020603050405020304" pitchFamily="18" charset="0"/>
                <a:cs typeface="Times New Roman" panose="02020603050405020304" pitchFamily="18" charset="0"/>
              </a:rPr>
              <a:t>, G. </a:t>
            </a:r>
            <a:r>
              <a:rPr lang="cs-CZ" sz="1600" b="1" dirty="0" err="1">
                <a:latin typeface="Times New Roman" panose="02020603050405020304" pitchFamily="18" charset="0"/>
                <a:cs typeface="Times New Roman" panose="02020603050405020304" pitchFamily="18" charset="0"/>
              </a:rPr>
              <a:t>Kletetschka</a:t>
            </a:r>
            <a:r>
              <a:rPr lang="cs-CZ" sz="1600" b="1" dirty="0">
                <a:latin typeface="Times New Roman" panose="02020603050405020304" pitchFamily="18" charset="0"/>
                <a:cs typeface="Times New Roman" panose="02020603050405020304" pitchFamily="18" charset="0"/>
              </a:rPr>
              <a:t>, </a:t>
            </a:r>
          </a:p>
          <a:p>
            <a:r>
              <a:rPr lang="cs-CZ" sz="1600" b="1" dirty="0">
                <a:latin typeface="Times New Roman" panose="02020603050405020304" pitchFamily="18" charset="0"/>
                <a:cs typeface="Times New Roman" panose="02020603050405020304" pitchFamily="18" charset="0"/>
              </a:rPr>
              <a:t>K. </a:t>
            </a:r>
            <a:r>
              <a:rPr lang="cs-CZ" sz="1600" b="1" dirty="0" err="1">
                <a:latin typeface="Times New Roman" panose="02020603050405020304" pitchFamily="18" charset="0"/>
                <a:cs typeface="Times New Roman" panose="02020603050405020304" pitchFamily="18" charset="0"/>
              </a:rPr>
              <a:t>Karimi</a:t>
            </a:r>
            <a:r>
              <a:rPr lang="en-US" sz="1600" b="1"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a další</a:t>
            </a:r>
            <a:endParaRPr lang="en-US" sz="1600" b="1" dirty="0">
              <a:latin typeface="Times New Roman" panose="02020603050405020304" pitchFamily="18" charset="0"/>
              <a:cs typeface="Times New Roman" panose="02020603050405020304" pitchFamily="18" charset="0"/>
            </a:endParaRPr>
          </a:p>
          <a:p>
            <a:endParaRPr lang="cs-CZ" sz="1600" b="1" dirty="0">
              <a:latin typeface="Times New Roman" panose="02020603050405020304" pitchFamily="18" charset="0"/>
              <a:cs typeface="Times New Roman" panose="02020603050405020304" pitchFamily="18" charset="0"/>
            </a:endParaRPr>
          </a:p>
          <a:p>
            <a:r>
              <a:rPr lang="cs-CZ" sz="1600" b="1" dirty="0">
                <a:latin typeface="Times New Roman" panose="02020603050405020304" pitchFamily="18" charset="0"/>
                <a:cs typeface="Times New Roman" panose="02020603050405020304" pitchFamily="18" charset="0"/>
              </a:rPr>
              <a:t>Přednáší:  </a:t>
            </a:r>
            <a:r>
              <a:rPr lang="cs-CZ" sz="1600" b="1" i="1" dirty="0">
                <a:latin typeface="Times New Roman" panose="02020603050405020304" pitchFamily="18" charset="0"/>
                <a:cs typeface="Times New Roman" panose="02020603050405020304" pitchFamily="18" charset="0"/>
              </a:rPr>
              <a:t>J. Klokočník</a:t>
            </a:r>
            <a:endParaRPr lang="en-US" sz="1600" b="1" i="1" dirty="0">
              <a:latin typeface="Times New Roman" panose="02020603050405020304" pitchFamily="18" charset="0"/>
              <a:cs typeface="Times New Roman" panose="02020603050405020304" pitchFamily="18" charset="0"/>
            </a:endParaRPr>
          </a:p>
          <a:p>
            <a:endParaRPr lang="en-US" sz="1400" i="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cs-CZ" sz="1400" dirty="0">
              <a:latin typeface="Times New Roman" panose="02020603050405020304" pitchFamily="18" charset="0"/>
              <a:cs typeface="Times New Roman" panose="02020603050405020304" pitchFamily="18" charset="0"/>
            </a:endParaRPr>
          </a:p>
        </p:txBody>
      </p:sp>
      <p:pic>
        <p:nvPicPr>
          <p:cNvPr id="3" name="Obrázek 1">
            <a:extLst>
              <a:ext uri="{FF2B5EF4-FFF2-40B4-BE49-F238E27FC236}">
                <a16:creationId xmlns:a16="http://schemas.microsoft.com/office/drawing/2014/main" id="{BEE3D4A9-31F5-755A-F0FF-998A605AC8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06" y="83176"/>
            <a:ext cx="3152739" cy="1335139"/>
          </a:xfrm>
          <a:prstGeom prst="rect">
            <a:avLst/>
          </a:prstGeom>
          <a:solidFill>
            <a:schemeClr val="bg1"/>
          </a:solidFill>
          <a:ln>
            <a:noFill/>
          </a:ln>
        </p:spPr>
      </p:pic>
      <p:sp>
        <p:nvSpPr>
          <p:cNvPr id="4" name="Obdélník 3">
            <a:extLst>
              <a:ext uri="{FF2B5EF4-FFF2-40B4-BE49-F238E27FC236}">
                <a16:creationId xmlns:a16="http://schemas.microsoft.com/office/drawing/2014/main" id="{69AED473-08A6-FE92-9C8D-0DF6B558D0DB}"/>
              </a:ext>
            </a:extLst>
          </p:cNvPr>
          <p:cNvSpPr/>
          <p:nvPr/>
        </p:nvSpPr>
        <p:spPr>
          <a:xfrm>
            <a:off x="-108520" y="545378"/>
            <a:ext cx="9001000" cy="773032"/>
          </a:xfrm>
          <a:prstGeom prst="rect">
            <a:avLst/>
          </a:prstGeom>
        </p:spPr>
        <p:txBody>
          <a:bodyPr wrap="square">
            <a:spAutoFit/>
          </a:bodyPr>
          <a:lstStyle/>
          <a:p>
            <a:pPr algn="ctr">
              <a:lnSpc>
                <a:spcPct val="107000"/>
              </a:lnSpc>
              <a:spcAft>
                <a:spcPts val="800"/>
              </a:spcAft>
            </a:pPr>
            <a:r>
              <a:rPr lang="en-US" b="1" dirty="0">
                <a:solidFill>
                  <a:srgbClr val="009900"/>
                </a:solidFill>
                <a:latin typeface="Times New Roman" panose="02020603050405020304" pitchFamily="18" charset="0"/>
                <a:ea typeface="Calibri" panose="020F0502020204030204" pitchFamily="34" charset="0"/>
                <a:cs typeface="Times New Roman" panose="02020603050405020304" pitchFamily="18" charset="0"/>
              </a:rPr>
              <a:t>                                                                                                                            MFF UK 1/2024</a:t>
            </a:r>
          </a:p>
          <a:p>
            <a:pPr algn="ct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www.asu.cas.cz/~jklokocn </a:t>
            </a:r>
            <a:endParaRPr lang="cs-CZ"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A910FC35-CCA6-2420-110C-08B9B986232E}"/>
              </a:ext>
            </a:extLst>
          </p:cNvPr>
          <p:cNvSpPr txBox="1"/>
          <p:nvPr/>
        </p:nvSpPr>
        <p:spPr>
          <a:xfrm>
            <a:off x="69806" y="5865704"/>
            <a:ext cx="9004388" cy="523220"/>
          </a:xfrm>
          <a:prstGeom prst="rect">
            <a:avLst/>
          </a:prstGeom>
          <a:noFill/>
        </p:spPr>
        <p:txBody>
          <a:bodyPr wrap="none" rtlCol="0">
            <a:spAutoFit/>
          </a:bodyPr>
          <a:lstStyle/>
          <a:p>
            <a:r>
              <a:rPr lang="cs-CZ" sz="2800" b="1" dirty="0">
                <a:solidFill>
                  <a:schemeClr val="bg1"/>
                </a:solidFill>
                <a:latin typeface="Times New Roman" panose="02020603050405020304" pitchFamily="18" charset="0"/>
                <a:cs typeface="Times New Roman" panose="02020603050405020304" pitchFamily="18" charset="0"/>
              </a:rPr>
              <a:t>Poznatky o gravitačním poli pomocí gravitačních aspektů</a:t>
            </a:r>
          </a:p>
        </p:txBody>
      </p:sp>
    </p:spTree>
    <p:extLst>
      <p:ext uri="{BB962C8B-B14F-4D97-AF65-F5344CB8AC3E}">
        <p14:creationId xmlns:p14="http://schemas.microsoft.com/office/powerpoint/2010/main" val="2435371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1691680" y="1934128"/>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1691680" y="1934128"/>
                <a:ext cx="1522148" cy="667619"/>
              </a:xfrm>
              <a:prstGeom prst="rect">
                <a:avLst/>
              </a:prstGeom>
              <a:blipFill rotWithShape="0">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5220072" y="193412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5220072" y="1934128"/>
                <a:ext cx="2020233" cy="667619"/>
              </a:xfrm>
              <a:prstGeom prst="rect">
                <a:avLst/>
              </a:prstGeom>
              <a:blipFill rotWithShape="0">
                <a:blip r:embed="rId3"/>
                <a:stretch>
                  <a:fillRect/>
                </a:stretch>
              </a:blipFill>
            </p:spPr>
            <p:txBody>
              <a:bodyPr/>
              <a:lstStyle/>
              <a:p>
                <a:r>
                  <a:rPr lang="cs-CZ">
                    <a:noFill/>
                  </a:rPr>
                  <a:t> </a:t>
                </a:r>
              </a:p>
            </p:txBody>
          </p:sp>
        </mc:Fallback>
      </mc:AlternateContent>
      <p:sp>
        <p:nvSpPr>
          <p:cNvPr id="8" name="Obdélník 7"/>
          <p:cNvSpPr/>
          <p:nvPr/>
        </p:nvSpPr>
        <p:spPr>
          <a:xfrm>
            <a:off x="1421650" y="256477"/>
            <a:ext cx="7020780" cy="800219"/>
          </a:xfrm>
          <a:prstGeom prst="rect">
            <a:avLst/>
          </a:prstGeom>
        </p:spPr>
        <p:txBody>
          <a:bodyPr wrap="square">
            <a:spAutoFit/>
          </a:bodyPr>
          <a:lstStyle/>
          <a:p>
            <a:r>
              <a:rPr lang="en-GB" i="1" dirty="0">
                <a:latin typeface="Times New Roman" panose="02020603050405020304" pitchFamily="18" charset="0"/>
                <a:ea typeface="Times New Roman" panose="02020603050405020304" pitchFamily="18" charset="0"/>
              </a:rPr>
              <a:t>Virtual deformations </a:t>
            </a:r>
            <a:r>
              <a:rPr lang="en-GB" sz="1600" dirty="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a:latin typeface="Times New Roman" panose="02020603050405020304" pitchFamily="18" charset="0"/>
                <a:ea typeface="Times New Roman" panose="02020603050405020304" pitchFamily="18" charset="0"/>
              </a:rPr>
              <a:t>2012, </a:t>
            </a:r>
            <a:r>
              <a:rPr lang="en-GB" sz="1600" dirty="0" err="1">
                <a:latin typeface="Times New Roman" panose="02020603050405020304" pitchFamily="18" charset="0"/>
                <a:ea typeface="Times New Roman" panose="02020603050405020304" pitchFamily="18" charset="0"/>
              </a:rPr>
              <a:t>Klokočník</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a:latin typeface="Times New Roman" panose="02020603050405020304" pitchFamily="18" charset="0"/>
                <a:ea typeface="Times New Roman" panose="02020603050405020304" pitchFamily="18" charset="0"/>
              </a:rPr>
              <a:t>2013)</a:t>
            </a:r>
            <a:r>
              <a:rPr lang="en-GB" sz="1600" dirty="0">
                <a:solidFill>
                  <a:srgbClr val="FF0000"/>
                </a:solidFill>
                <a:latin typeface="Times New Roman" panose="02020603050405020304" pitchFamily="18" charset="0"/>
                <a:ea typeface="Times New Roman" panose="02020603050405020304" pitchFamily="18" charset="0"/>
              </a:rPr>
              <a:t> </a:t>
            </a:r>
          </a:p>
          <a:p>
            <a:endParaRPr lang="en-GB" sz="1600" dirty="0">
              <a:solidFill>
                <a:srgbClr val="FF0000"/>
              </a:solidFill>
              <a:latin typeface="Times New Roman" panose="02020603050405020304" pitchFamily="18" charset="0"/>
            </a:endParaRPr>
          </a:p>
          <a:p>
            <a:endParaRPr lang="cs-CZ" sz="1200" dirty="0"/>
          </a:p>
        </p:txBody>
      </p:sp>
      <p:sp>
        <p:nvSpPr>
          <p:cNvPr id="15" name="Rectangle 1"/>
          <p:cNvSpPr>
            <a:spLocks noChangeArrowheads="1"/>
          </p:cNvSpPr>
          <p:nvPr/>
        </p:nvSpPr>
        <p:spPr bwMode="auto">
          <a:xfrm>
            <a:off x="34336" y="908720"/>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directions of such a deformation due to “erosion” brought about solely by “gravity origin”.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If there would be a tidal potential </a:t>
            </a:r>
            <a:r>
              <a:rPr kumimoji="0" lang="en-GB"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a:t>
            </a: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then the horizontal shifts (deformations) would exist due to it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 they could be expressed </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 north-south direction (latitude direction) … [left] </a:t>
            </a:r>
            <a:r>
              <a:rPr lang="en-US" sz="1200" dirty="0">
                <a:ea typeface="Times New Roman" panose="02020603050405020304" pitchFamily="18" charset="0"/>
              </a:rPr>
              <a:t>             </a:t>
            </a: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 in east-west direction (longitudinal direction) … [right]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where </a:t>
            </a:r>
            <a:r>
              <a:rPr kumimoji="0" lang="en-GB"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g</a:t>
            </a: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is the gravity acceleration 9.81 m</a:t>
            </a:r>
            <a:r>
              <a:rPr kumimoji="0" lang="en-GB"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GB" sz="1200" b="0" i="0" u="none" strike="noStrike" cap="none" normalizeH="0" baseline="0" dirty="0">
                <a:ln>
                  <a:noFill/>
                </a:ln>
                <a:solidFill>
                  <a:schemeClr val="tx1"/>
                </a:solidFill>
                <a:effectLst/>
                <a:ea typeface="Times New Roman" panose="02020603050405020304" pitchFamily="18" charset="0"/>
              </a:rPr>
              <a:t>s</a:t>
            </a:r>
            <a:r>
              <a:rPr kumimoji="0" lang="en-GB" sz="12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a:t>
            </a:r>
            <a:r>
              <a:rPr kumimoji="0" lang="en-GB"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err="1">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is the elastic coefficient (</a:t>
            </a:r>
            <a:r>
              <a:rPr kumimoji="0" lang="en-GB" sz="1200" b="0" i="0" u="none" strike="noStrike" cap="none" normalizeH="0" baseline="0" dirty="0" err="1">
                <a:ln>
                  <a:noFill/>
                </a:ln>
                <a:solidFill>
                  <a:schemeClr val="tx1"/>
                </a:solidFill>
                <a:effectLst/>
                <a:latin typeface="+mn-lt"/>
                <a:ea typeface="Times New Roman" panose="02020603050405020304" pitchFamily="18" charset="0"/>
                <a:sym typeface="Symbol" panose="05050102010706020507" pitchFamily="18" charset="2"/>
              </a:rPr>
              <a:t>Shida</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number) expressing the elastic properties of the Earth as a planet (</a:t>
            </a:r>
            <a:r>
              <a:rPr kumimoji="0" lang="en-GB" sz="1200" b="0" i="1" u="none" strike="noStrike" cap="none" normalizeH="0" baseline="0" dirty="0" err="1">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 0.08),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φ</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and </a:t>
            </a: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λ</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are the geocentric coordinates (latitude and longitude) of a point </a:t>
            </a: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P</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where we measure </a:t>
            </a: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T</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kumimoji="0" lang="en-GB" altLang="zh-CN" sz="1200" b="0" i="0" u="none" strike="noStrike" cap="none" normalizeH="0" baseline="0" dirty="0" err="1">
                <a:ln>
                  <a:noFill/>
                </a:ln>
                <a:effectLst/>
                <a:latin typeface="+mn-lt"/>
                <a:ea typeface="Times New Roman" panose="02020603050405020304" pitchFamily="18" charset="0"/>
                <a:sym typeface="Symbol" panose="05050102010706020507" pitchFamily="18" charset="2"/>
              </a:rPr>
              <a:t>Brdička</a:t>
            </a: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 </a:t>
            </a:r>
            <a:r>
              <a:rPr kumimoji="0" lang="en-GB" altLang="zh-CN" sz="1200" b="0" i="1" u="none" strike="noStrike" cap="none" normalizeH="0" baseline="0" dirty="0">
                <a:ln>
                  <a:noFill/>
                </a:ln>
                <a:effectLst/>
                <a:latin typeface="+mn-lt"/>
                <a:ea typeface="Times New Roman" panose="02020603050405020304" pitchFamily="18" charset="0"/>
                <a:sym typeface="Symbol" panose="05050102010706020507" pitchFamily="18" charset="2"/>
              </a:rPr>
              <a:t>et al. </a:t>
            </a: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2000).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The tensor of (small) deformation </a:t>
            </a:r>
            <a:r>
              <a:rPr kumimoji="0" lang="en-GB" altLang="zh-CN" sz="1200" b="1" i="1" u="none" strike="noStrike" cap="none" normalizeH="0" baseline="0" dirty="0">
                <a:ln>
                  <a:noFill/>
                </a:ln>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 is defined as a gradient of shift. It holds that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The tensor </a:t>
            </a:r>
            <a:r>
              <a:rPr kumimoji="0" lang="en-GB" altLang="zh-CN" sz="1200" b="1"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can be separated into two parts: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where </a:t>
            </a:r>
            <a:r>
              <a:rPr kumimoji="0" lang="en-GB" altLang="zh-CN" sz="1200" b="1"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is the symmetrical tensor and </a:t>
            </a:r>
            <a:r>
              <a:rPr kumimoji="0" lang="en-GB" altLang="zh-CN" sz="1200" b="1"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Ω</a:t>
            </a: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the anti-symmetrical tensor of deformation, respectively. The symmetrical tensor is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and the parameters of deformation are:</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lvl="0" algn="just"/>
            <a:endPar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a:p>
            <a:pPr lvl="0" algn="just"/>
            <a:r>
              <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Δ   = e</a:t>
            </a:r>
            <a:r>
              <a:rPr kumimoji="0" lang="en-GB" altLang="zh-CN" sz="12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11 </a:t>
            </a:r>
            <a:r>
              <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e</a:t>
            </a:r>
            <a:r>
              <a:rPr kumimoji="0" lang="en-GB" altLang="zh-CN" sz="12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22</a:t>
            </a:r>
            <a:r>
              <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major 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direction 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a:latin typeface="Times New Roman" panose="02020603050405020304" pitchFamily="18" charset="0"/>
                <a:ea typeface="Times New Roman" panose="02020603050405020304" pitchFamily="18" charset="0"/>
                <a:sym typeface="Symbol" panose="05050102010706020507" pitchFamily="18" charset="2"/>
              </a:rPr>
              <a:t>.</a:t>
            </a:r>
            <a:endParaRPr kumimoji="0" lang="en-US"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4932040" y="3356992"/>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smtClean="0">
                          <a:latin typeface="Cambria Math" panose="02040503050406030204" pitchFamily="18" charset="0"/>
                        </a:rPr>
                        <m:t>𝑬</m:t>
                      </m:r>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12</m:t>
                                    </m:r>
                                  </m:sub>
                                </m:sSub>
                              </m:e>
                            </m:m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22</m:t>
                                    </m:r>
                                  </m:sub>
                                </m:sSub>
                              </m:e>
                            </m:mr>
                          </m:m>
                        </m:e>
                      </m:d>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4932040" y="3356992"/>
                <a:ext cx="3076868" cy="1261243"/>
              </a:xfrm>
              <a:prstGeom prst="rect">
                <a:avLst/>
              </a:prstGeom>
              <a:blipFill rotWithShape="0">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2135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2135919" y="4284342"/>
                <a:ext cx="2819426" cy="414794"/>
              </a:xfrm>
              <a:prstGeom prst="rect">
                <a:avLst/>
              </a:prstGeom>
              <a:blipFill rotWithShape="0">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3210788" y="5173940"/>
                <a:ext cx="7902624" cy="627416"/>
              </a:xfrm>
              <a:prstGeom prst="rect">
                <a:avLst/>
              </a:prstGeom>
            </p:spPr>
            <p:txBody>
              <a:bodyPr wrap="square">
                <a:spAutoFit/>
              </a:bodyPr>
              <a:lstStyle/>
              <a:p>
                <a:r>
                  <a:rPr lang="cs-CZ" b="1" dirty="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3210788" y="5173940"/>
                <a:ext cx="7902624" cy="627416"/>
              </a:xfrm>
              <a:prstGeom prst="rect">
                <a:avLst/>
              </a:prstGeom>
              <a:blipFill rotWithShape="0">
                <a:blip r:embed="rId6"/>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126386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406698" y="238556"/>
            <a:ext cx="1710725" cy="369332"/>
          </a:xfrm>
          <a:prstGeom prst="rect">
            <a:avLst/>
          </a:prstGeom>
          <a:noFill/>
        </p:spPr>
        <p:txBody>
          <a:bodyPr wrap="none" rtlCol="0">
            <a:spAutoFit/>
          </a:bodyPr>
          <a:lstStyle/>
          <a:p>
            <a:r>
              <a:rPr lang="en-US" dirty="0"/>
              <a:t>Mare Orientale</a:t>
            </a:r>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38556"/>
            <a:ext cx="6264696" cy="6594023"/>
          </a:xfrm>
          <a:prstGeom prst="rect">
            <a:avLst/>
          </a:prstGeom>
        </p:spPr>
      </p:pic>
    </p:spTree>
    <p:extLst>
      <p:ext uri="{BB962C8B-B14F-4D97-AF65-F5344CB8AC3E}">
        <p14:creationId xmlns:p14="http://schemas.microsoft.com/office/powerpoint/2010/main" val="1080797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p:nvPr/>
        </p:nvPicPr>
        <p:blipFill>
          <a:blip r:embed="rId2" cstate="print">
            <a:extLst>
              <a:ext uri="{28A0092B-C50C-407E-A947-70E740481C1C}">
                <a14:useLocalDpi xmlns:a14="http://schemas.microsoft.com/office/drawing/2010/main" val="0"/>
              </a:ext>
            </a:extLst>
          </a:blip>
          <a:stretch>
            <a:fillRect/>
          </a:stretch>
        </p:blipFill>
        <p:spPr>
          <a:xfrm>
            <a:off x="1763688" y="836712"/>
            <a:ext cx="5321374" cy="3515196"/>
          </a:xfrm>
          <a:prstGeom prst="rect">
            <a:avLst/>
          </a:prstGeom>
        </p:spPr>
      </p:pic>
      <p:sp>
        <p:nvSpPr>
          <p:cNvPr id="4" name="TextovéPole 3"/>
          <p:cNvSpPr txBox="1"/>
          <p:nvPr/>
        </p:nvSpPr>
        <p:spPr>
          <a:xfrm>
            <a:off x="827584" y="4581128"/>
            <a:ext cx="8064896" cy="1754326"/>
          </a:xfrm>
          <a:prstGeom prst="rect">
            <a:avLst/>
          </a:prstGeom>
          <a:noFill/>
        </p:spPr>
        <p:txBody>
          <a:bodyPr wrap="square" rtlCol="0">
            <a:spAutoFit/>
          </a:bodyPr>
          <a:lstStyle/>
          <a:p>
            <a:r>
              <a:rPr lang="en-GB" dirty="0"/>
              <a:t>An example of decrease in the values of the gravity aspects of the model </a:t>
            </a:r>
            <a:r>
              <a:rPr lang="en-GB" dirty="0">
                <a:latin typeface="Times New Roman" panose="02020603050405020304" pitchFamily="18" charset="0"/>
                <a:cs typeface="Times New Roman" panose="02020603050405020304" pitchFamily="18" charset="0"/>
              </a:rPr>
              <a:t>potential</a:t>
            </a:r>
            <a:r>
              <a:rPr lang="en-GB" dirty="0"/>
              <a:t> with increasing distance (depth) from their source. On the </a:t>
            </a:r>
            <a:r>
              <a:rPr lang="en-GB" i="1" dirty="0"/>
              <a:t>x</a:t>
            </a:r>
            <a:r>
              <a:rPr lang="en-GB" dirty="0"/>
              <a:t> axis there are depths in kilometres, on the </a:t>
            </a:r>
            <a:r>
              <a:rPr lang="en-GB" i="1" dirty="0"/>
              <a:t>y</a:t>
            </a:r>
            <a:r>
              <a:rPr lang="en-GB" dirty="0"/>
              <a:t> axis there is an arbitrary quantity </a:t>
            </a:r>
          </a:p>
          <a:p>
            <a:r>
              <a:rPr lang="en-GB" dirty="0"/>
              <a:t>(for a simple </a:t>
            </a:r>
            <a:r>
              <a:rPr lang="en-GB" dirty="0" err="1"/>
              <a:t>intercomparison</a:t>
            </a:r>
            <a:r>
              <a:rPr lang="en-GB" dirty="0"/>
              <a:t>). This is an illustrative case for a mass point with randomly selected value of </a:t>
            </a:r>
            <a:r>
              <a:rPr lang="en-GB" i="1" dirty="0"/>
              <a:t>GM </a:t>
            </a:r>
            <a:r>
              <a:rPr lang="en-GB" dirty="0"/>
              <a:t>(here </a:t>
            </a:r>
            <a:r>
              <a:rPr lang="en-GB" i="1" dirty="0"/>
              <a:t>Gm</a:t>
            </a:r>
            <a:r>
              <a:rPr lang="en-GB" dirty="0"/>
              <a:t>, representing a spherical density anomaly).</a:t>
            </a:r>
            <a:endParaRPr lang="cs-CZ" dirty="0"/>
          </a:p>
        </p:txBody>
      </p:sp>
    </p:spTree>
    <p:extLst>
      <p:ext uri="{BB962C8B-B14F-4D97-AF65-F5344CB8AC3E}">
        <p14:creationId xmlns:p14="http://schemas.microsoft.com/office/powerpoint/2010/main" val="274119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104356A-D4ED-4096-A2D2-A38B253B7828}"/>
              </a:ext>
            </a:extLst>
          </p:cNvPr>
          <p:cNvSpPr txBox="1"/>
          <p:nvPr/>
        </p:nvSpPr>
        <p:spPr>
          <a:xfrm>
            <a:off x="3563888" y="153833"/>
            <a:ext cx="22799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Ground Resolution</a:t>
            </a:r>
            <a:endParaRPr lang="cs-CZ" sz="2000" b="1"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E9EBEA15-10F6-4F7B-A1BE-3005B3CDCE0C}"/>
              </a:ext>
            </a:extLst>
          </p:cNvPr>
          <p:cNvSpPr txBox="1"/>
          <p:nvPr/>
        </p:nvSpPr>
        <p:spPr>
          <a:xfrm>
            <a:off x="2267744" y="4509120"/>
            <a:ext cx="5256584"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Body   R [km]       max  </a:t>
            </a:r>
            <a:r>
              <a:rPr lang="en-US" b="1" i="1" dirty="0">
                <a:latin typeface="Times New Roman" panose="02020603050405020304" pitchFamily="18" charset="0"/>
                <a:cs typeface="Times New Roman" panose="02020603050405020304" pitchFamily="18" charset="0"/>
              </a:rPr>
              <a:t>d/o</a:t>
            </a:r>
            <a:r>
              <a:rPr lang="en-US" b="1" dirty="0">
                <a:latin typeface="Times New Roman" panose="02020603050405020304" pitchFamily="18" charset="0"/>
                <a:cs typeface="Times New Roman" panose="02020603050405020304" pitchFamily="18" charset="0"/>
              </a:rPr>
              <a:t> of     resolution [km]</a:t>
            </a:r>
          </a:p>
          <a:p>
            <a:r>
              <a:rPr lang="en-US" b="1" dirty="0">
                <a:latin typeface="Times New Roman" panose="02020603050405020304" pitchFamily="18" charset="0"/>
                <a:cs typeface="Times New Roman" panose="02020603050405020304" pitchFamily="18" charset="0"/>
              </a:rPr>
              <a:t>          rounded      model used</a:t>
            </a:r>
          </a:p>
          <a:p>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Earth      6380          2190                        9</a:t>
            </a:r>
          </a:p>
          <a:p>
            <a:r>
              <a:rPr lang="en-US" dirty="0">
                <a:latin typeface="Times New Roman" panose="02020603050405020304" pitchFamily="18" charset="0"/>
                <a:cs typeface="Times New Roman" panose="02020603050405020304" pitchFamily="18" charset="0"/>
              </a:rPr>
              <a:t>Moon     1740            600                        9</a:t>
            </a:r>
          </a:p>
          <a:p>
            <a:r>
              <a:rPr lang="en-US" dirty="0">
                <a:latin typeface="Times New Roman" panose="02020603050405020304" pitchFamily="18" charset="0"/>
                <a:cs typeface="Times New Roman" panose="02020603050405020304" pitchFamily="18" charset="0"/>
              </a:rPr>
              <a:t>Mars       3400         80-120               130-90</a:t>
            </a:r>
          </a:p>
          <a:p>
            <a:r>
              <a:rPr lang="en-US" dirty="0">
                <a:latin typeface="Times New Roman" panose="02020603050405020304" pitchFamily="18" charset="0"/>
                <a:cs typeface="Times New Roman" panose="02020603050405020304" pitchFamily="18" charset="0"/>
              </a:rPr>
              <a:t>Venus      6050          120                      160</a:t>
            </a:r>
            <a:endParaRPr lang="cs-CZ" dirty="0">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68A337D4-5D5D-4D4B-840A-2111213DA7B3}"/>
              </a:ext>
            </a:extLst>
          </p:cNvPr>
          <p:cNvSpPr>
            <a:spLocks noChangeArrowheads="1"/>
          </p:cNvSpPr>
          <p:nvPr/>
        </p:nvSpPr>
        <p:spPr bwMode="auto">
          <a:xfrm>
            <a:off x="539552" y="620688"/>
            <a:ext cx="7632848" cy="36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20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 usual simple estimate of the smallest representable feature of the gravity field or the </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shortest half-wavelength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(as a distance on a sphere) that can be resolved with all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C</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lm</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r>
              <a:rPr kumimoji="0" lang="en-GB" altLang="cs-CZ" sz="2000" b="1"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S</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lm</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to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2000" b="1"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is</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2000" b="1"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π R/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20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lang="en-GB" altLang="cs-CZ" sz="1600" dirty="0">
                <a:solidFill>
                  <a:srgbClr val="000000"/>
                </a:solidFill>
                <a:latin typeface="+mn-lt"/>
                <a:ea typeface="Times New Roman" panose="02020603050405020304" pitchFamily="18" charset="0"/>
                <a:cs typeface="Times New Roman" panose="02020603050405020304" pitchFamily="18" charset="0"/>
              </a:rPr>
              <a:t>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or equivalently, taking the circumference 2</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πR =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40 050 km for the Earth:                         </a:t>
            </a:r>
          </a:p>
          <a:p>
            <a:pPr marL="0" marR="0" lvl="0" indent="184150" algn="just" defTabSz="914400" rtl="0" eaLnBrk="0" fontAlgn="base" latinLnBrk="0" hangingPunct="0">
              <a:lnSpc>
                <a:spcPct val="100000"/>
              </a:lnSpc>
              <a:spcBef>
                <a:spcPct val="0"/>
              </a:spcBef>
              <a:spcAft>
                <a:spcPct val="0"/>
              </a:spcAft>
              <a:buClrTx/>
              <a:buSzTx/>
              <a:buFontTx/>
              <a:buNone/>
              <a:tabLst/>
            </a:pPr>
            <a:r>
              <a:rPr lang="en-GB" altLang="cs-CZ" sz="1600" dirty="0">
                <a:solidFill>
                  <a:srgbClr val="000000"/>
                </a:solidFill>
                <a:latin typeface="+mn-lt"/>
                <a:ea typeface="Times New Roman" panose="02020603050405020304" pitchFamily="18" charset="0"/>
                <a:cs typeface="Times New Roman" panose="02020603050405020304" pitchFamily="18" charset="0"/>
              </a:rPr>
              <a:t>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2 π R/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2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40 050/ (2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cs-CZ" sz="1600" dirty="0">
              <a:solidFill>
                <a:srgbClr val="000000"/>
              </a:solidFill>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This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is what we call the “ground resolution”. For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300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and</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2190,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we have</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1600" b="0" i="1" u="none" strike="noStrike" cap="none" normalizeH="0" baseline="-3000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r>
              <a:rPr kumimoji="0" lang="en-GB" altLang="cs-CZ" sz="1600" b="0" i="1" u="none" strike="noStrike" cap="none" normalizeH="0" baseline="-3000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67 and 9 km, respectively. The former limit roughly corresponds to the resolution of the GOCE data alone, and the latter belongs to the combined models, EGM 2008, EIGEN 6C4 or SatGavRET2014 (in the case of the Earth).</a:t>
            </a:r>
            <a:r>
              <a:rPr kumimoji="0" lang="cs-CZ" altLang="cs-CZ" sz="1600" b="0" i="0" u="none" strike="noStrike" cap="none" normalizeH="0" baseline="0" dirty="0">
                <a:ln>
                  <a:noFill/>
                </a:ln>
                <a:solidFill>
                  <a:schemeClr val="tx1"/>
                </a:solidFill>
                <a:effectLst/>
                <a:latin typeface="+mn-lt"/>
              </a:rPr>
              <a:t> </a:t>
            </a:r>
          </a:p>
        </p:txBody>
      </p:sp>
    </p:spTree>
    <p:extLst>
      <p:ext uri="{BB962C8B-B14F-4D97-AF65-F5344CB8AC3E}">
        <p14:creationId xmlns:p14="http://schemas.microsoft.com/office/powerpoint/2010/main" val="3405854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504" y="188640"/>
            <a:ext cx="9036496" cy="7294305"/>
          </a:xfrm>
          <a:prstGeom prst="rect">
            <a:avLst/>
          </a:prstGeom>
          <a:noFill/>
        </p:spPr>
        <p:txBody>
          <a:bodyPr wrap="square" rtlCol="0">
            <a:spAutoFit/>
          </a:bodyPr>
          <a:lstStyle/>
          <a:p>
            <a:endParaRPr lang="cs-CZ"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The combed strike angle </a:t>
            </a:r>
          </a:p>
          <a:p>
            <a:endParaRPr lang="en-US" sz="2400" b="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Strike angles aligned. Being combed, the strike angle indicates existence of  impact craters, or </a:t>
            </a:r>
            <a:r>
              <a:rPr lang="cs-CZ" sz="2400" i="1" dirty="0" err="1">
                <a:latin typeface="Times New Roman" panose="02020603050405020304" pitchFamily="18" charset="0"/>
                <a:cs typeface="Times New Roman" panose="02020603050405020304" pitchFamily="18" charset="0"/>
              </a:rPr>
              <a:t>task</a:t>
            </a:r>
            <a:r>
              <a:rPr lang="cs-CZ" sz="2400" i="1" dirty="0">
                <a:latin typeface="Times New Roman" panose="02020603050405020304" pitchFamily="18" charset="0"/>
                <a:cs typeface="Times New Roman" panose="02020603050405020304" pitchFamily="18" charset="0"/>
              </a:rPr>
              <a:t> </a:t>
            </a:r>
            <a:r>
              <a:rPr lang="cs-CZ" sz="2400" i="1" dirty="0" err="1">
                <a:latin typeface="Times New Roman" panose="02020603050405020304" pitchFamily="18" charset="0"/>
                <a:cs typeface="Times New Roman" panose="02020603050405020304" pitchFamily="18" charset="0"/>
              </a:rPr>
              <a:t>deposits</a:t>
            </a:r>
            <a:r>
              <a:rPr lang="en-US" sz="2400" i="1" dirty="0">
                <a:latin typeface="Times New Roman" panose="02020603050405020304" pitchFamily="18" charset="0"/>
                <a:cs typeface="Times New Roman" panose="02020603050405020304" pitchFamily="18" charset="0"/>
              </a:rPr>
              <a:t>, but yields no proof of them; the indication is not unambiguous as for </a:t>
            </a:r>
            <a:r>
              <a:rPr lang="en-US" sz="2400" i="1" dirty="0" err="1">
                <a:latin typeface="Times New Roman" panose="02020603050405020304" pitchFamily="18" charset="0"/>
                <a:cs typeface="Times New Roman" panose="02020603050405020304" pitchFamily="18" charset="0"/>
              </a:rPr>
              <a:t>oil&amp;gas</a:t>
            </a:r>
            <a:r>
              <a:rPr lang="en-US" sz="2400" i="1" dirty="0">
                <a:latin typeface="Times New Roman" panose="02020603050405020304" pitchFamily="18" charset="0"/>
                <a:cs typeface="Times New Roman" panose="02020603050405020304" pitchFamily="18" charset="0"/>
              </a:rPr>
              <a:t>, it may indicate water, ground water, wadi, deep valley, trench, may be also coal; further information needed (topography, geology,…) for specific decision…</a:t>
            </a:r>
          </a:p>
          <a:p>
            <a:endParaRPr lang="en-US" sz="2400" b="1"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combed strike angles in the studied area,          disheveled strike angles in the studied area  =        one way oriented strike angles                               =  strike angles are in diverse directions       </a:t>
            </a:r>
          </a:p>
          <a:p>
            <a:r>
              <a:rPr lang="en-US" b="1"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comb factor   →  1                                                  </a:t>
            </a:r>
            <a:r>
              <a:rPr lang="en-US" b="1" dirty="0" err="1">
                <a:latin typeface="Times New Roman" panose="02020603050405020304" pitchFamily="18" charset="0"/>
                <a:cs typeface="Times New Roman" panose="02020603050405020304" pitchFamily="18" charset="0"/>
              </a:rPr>
              <a:t>comb_factor</a:t>
            </a:r>
            <a:r>
              <a:rPr lang="en-US" b="1" dirty="0">
                <a:latin typeface="Times New Roman" panose="02020603050405020304" pitchFamily="18" charset="0"/>
                <a:cs typeface="Times New Roman" panose="02020603050405020304" pitchFamily="18" charset="0"/>
              </a:rPr>
              <a:t>   →   0</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43776" t="52388" r="38073" b="35182"/>
          <a:stretch/>
        </p:blipFill>
        <p:spPr>
          <a:xfrm>
            <a:off x="611560" y="4149080"/>
            <a:ext cx="2304256" cy="2075525"/>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41773" t="46084" r="44993" b="35018"/>
          <a:stretch/>
        </p:blipFill>
        <p:spPr>
          <a:xfrm>
            <a:off x="5292080" y="4149080"/>
            <a:ext cx="2304256" cy="2086790"/>
          </a:xfrm>
          <a:prstGeom prst="rect">
            <a:avLst/>
          </a:prstGeom>
        </p:spPr>
      </p:pic>
    </p:spTree>
    <p:extLst>
      <p:ext uri="{BB962C8B-B14F-4D97-AF65-F5344CB8AC3E}">
        <p14:creationId xmlns:p14="http://schemas.microsoft.com/office/powerpoint/2010/main" val="165557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642" y="857250"/>
            <a:ext cx="3159597" cy="4922520"/>
          </a:xfrm>
          <a:prstGeom prst="rect">
            <a:avLst/>
          </a:prstGeom>
        </p:spPr>
      </p:pic>
      <p:sp>
        <p:nvSpPr>
          <p:cNvPr id="4" name="TextovéPole 3"/>
          <p:cNvSpPr txBox="1"/>
          <p:nvPr/>
        </p:nvSpPr>
        <p:spPr>
          <a:xfrm>
            <a:off x="4328160" y="1855470"/>
            <a:ext cx="4668586" cy="364715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Strike angles for the impact angle – tutorial</a:t>
            </a:r>
          </a:p>
          <a:p>
            <a:endParaRPr lang="en-US" b="1" dirty="0">
              <a:latin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cs typeface="Times New Roman" panose="02020603050405020304" pitchFamily="18" charset="0"/>
              </a:rPr>
              <a:t>a   theory</a:t>
            </a:r>
          </a:p>
          <a:p>
            <a:r>
              <a:rPr lang="en-US" sz="1500" b="1" dirty="0">
                <a:latin typeface="Times New Roman" panose="02020603050405020304" pitchFamily="18" charset="0"/>
                <a:cs typeface="Times New Roman" panose="02020603050405020304" pitchFamily="18" charset="0"/>
              </a:rPr>
              <a:t>b   Lake </a:t>
            </a:r>
            <a:r>
              <a:rPr lang="en-US" sz="1500" b="1" dirty="0" err="1">
                <a:latin typeface="Times New Roman" panose="02020603050405020304" pitchFamily="18" charset="0"/>
                <a:cs typeface="Times New Roman" panose="02020603050405020304" pitchFamily="18" charset="0"/>
              </a:rPr>
              <a:t>Vostok</a:t>
            </a:r>
            <a:r>
              <a:rPr lang="en-US" sz="1500" b="1" dirty="0">
                <a:latin typeface="Times New Roman" panose="02020603050405020304" pitchFamily="18" charset="0"/>
                <a:cs typeface="Times New Roman" panose="02020603050405020304" pitchFamily="18" charset="0"/>
              </a:rPr>
              <a:t>, Antarctica</a:t>
            </a:r>
          </a:p>
          <a:p>
            <a:r>
              <a:rPr lang="en-US" sz="1500" b="1" dirty="0">
                <a:latin typeface="Times New Roman" panose="02020603050405020304" pitchFamily="18" charset="0"/>
                <a:cs typeface="Times New Roman" panose="02020603050405020304" pitchFamily="18" charset="0"/>
              </a:rPr>
              <a:t>c   Lake </a:t>
            </a:r>
            <a:r>
              <a:rPr lang="en-US" sz="1500" b="1" dirty="0" err="1">
                <a:latin typeface="Times New Roman" panose="02020603050405020304" pitchFamily="18" charset="0"/>
                <a:cs typeface="Times New Roman" panose="02020603050405020304" pitchFamily="18" charset="0"/>
              </a:rPr>
              <a:t>Bajkal</a:t>
            </a:r>
            <a:r>
              <a:rPr lang="en-US" sz="1500" b="1" dirty="0">
                <a:latin typeface="Times New Roman" panose="02020603050405020304" pitchFamily="18" charset="0"/>
                <a:cs typeface="Times New Roman" panose="02020603050405020304" pitchFamily="18" charset="0"/>
              </a:rPr>
              <a:t>, Russia</a:t>
            </a:r>
          </a:p>
          <a:p>
            <a:r>
              <a:rPr lang="en-US" sz="1500" b="1" dirty="0">
                <a:latin typeface="Times New Roman" panose="02020603050405020304" pitchFamily="18" charset="0"/>
                <a:cs typeface="Times New Roman" panose="02020603050405020304" pitchFamily="18" charset="0"/>
              </a:rPr>
              <a:t>d   impact crater Chicxulub, north Yucatan</a:t>
            </a:r>
          </a:p>
          <a:p>
            <a:r>
              <a:rPr lang="en-US" sz="1500" b="1" dirty="0">
                <a:latin typeface="Times New Roman" panose="02020603050405020304" pitchFamily="18" charset="0"/>
                <a:cs typeface="Times New Roman" panose="02020603050405020304" pitchFamily="18" charset="0"/>
              </a:rPr>
              <a:t>e   impact crater Sudbury, Canada</a:t>
            </a:r>
          </a:p>
          <a:p>
            <a:r>
              <a:rPr lang="en-US" sz="1500" b="1" dirty="0">
                <a:latin typeface="Times New Roman" panose="02020603050405020304" pitchFamily="18" charset="0"/>
                <a:cs typeface="Times New Roman" panose="02020603050405020304" pitchFamily="18" charset="0"/>
              </a:rPr>
              <a:t>f    probable impact crater </a:t>
            </a:r>
            <a:r>
              <a:rPr lang="en-US" sz="1500" b="1" dirty="0" err="1">
                <a:latin typeface="Times New Roman" panose="02020603050405020304" pitchFamily="18" charset="0"/>
                <a:cs typeface="Times New Roman" panose="02020603050405020304" pitchFamily="18" charset="0"/>
              </a:rPr>
              <a:t>Burckle</a:t>
            </a:r>
            <a:r>
              <a:rPr lang="en-US" sz="1500" b="1" dirty="0">
                <a:latin typeface="Times New Roman" panose="02020603050405020304" pitchFamily="18" charset="0"/>
                <a:cs typeface="Times New Roman" panose="02020603050405020304" pitchFamily="18" charset="0"/>
              </a:rPr>
              <a:t>, Indian Ocean</a:t>
            </a:r>
          </a:p>
          <a:p>
            <a:r>
              <a:rPr lang="en-US" sz="1500" b="1" dirty="0">
                <a:latin typeface="Times New Roman" panose="02020603050405020304" pitchFamily="18" charset="0"/>
                <a:cs typeface="Times New Roman" panose="02020603050405020304" pitchFamily="18" charset="0"/>
              </a:rPr>
              <a:t>g   Saginaw Bay, the Great Lakes, USA</a:t>
            </a:r>
          </a:p>
          <a:p>
            <a:endParaRPr lang="en-US" sz="1500" b="1" dirty="0">
              <a:latin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cs typeface="Times New Roman" panose="02020603050405020304" pitchFamily="18" charset="0"/>
              </a:rPr>
              <a:t>The arrows show direction rectangular to the direction</a:t>
            </a:r>
          </a:p>
          <a:p>
            <a:r>
              <a:rPr lang="en-US" sz="1500" b="1" dirty="0">
                <a:latin typeface="Times New Roman" panose="02020603050405020304" pitchFamily="18" charset="0"/>
                <a:cs typeface="Times New Roman" panose="02020603050405020304" pitchFamily="18" charset="0"/>
              </a:rPr>
              <a:t>of the strike angles </a:t>
            </a:r>
          </a:p>
          <a:p>
            <a:r>
              <a:rPr lang="en-US" sz="1500" dirty="0">
                <a:solidFill>
                  <a:srgbClr val="000000"/>
                </a:solidFill>
                <a:latin typeface="Times New Roman" panose="02020603050405020304" pitchFamily="18" charset="0"/>
                <a:cs typeface="Times New Roman" panose="02020603050405020304" pitchFamily="18" charset="0"/>
              </a:rPr>
              <a:t>red </a:t>
            </a:r>
            <a:r>
              <a:rPr lang="en-US" sz="1500" dirty="0" err="1">
                <a:solidFill>
                  <a:srgbClr val="000000"/>
                </a:solidFill>
                <a:latin typeface="Times New Roman" panose="02020603050405020304" pitchFamily="18" charset="0"/>
                <a:cs typeface="Times New Roman" panose="02020603050405020304" pitchFamily="18" charset="0"/>
              </a:rPr>
              <a:t>colour</a:t>
            </a:r>
            <a:r>
              <a:rPr lang="en-US" sz="1500" dirty="0">
                <a:solidFill>
                  <a:srgbClr val="000000"/>
                </a:solidFill>
                <a:latin typeface="Times New Roman" panose="02020603050405020304" pitchFamily="18" charset="0"/>
                <a:cs typeface="Times New Roman" panose="02020603050405020304" pitchFamily="18" charset="0"/>
              </a:rPr>
              <a:t> means their direction to the west and</a:t>
            </a:r>
          </a:p>
          <a:p>
            <a:r>
              <a:rPr lang="en-US" sz="1500">
                <a:solidFill>
                  <a:srgbClr val="000000"/>
                </a:solidFill>
                <a:latin typeface="Times New Roman" panose="02020603050405020304" pitchFamily="18" charset="0"/>
                <a:cs typeface="Times New Roman" panose="02020603050405020304" pitchFamily="18" charset="0"/>
              </a:rPr>
              <a:t>blue </a:t>
            </a:r>
            <a:r>
              <a:rPr lang="en-US" sz="1500" dirty="0">
                <a:solidFill>
                  <a:srgbClr val="000000"/>
                </a:solidFill>
                <a:latin typeface="Times New Roman" panose="02020603050405020304" pitchFamily="18" charset="0"/>
                <a:cs typeface="Times New Roman" panose="02020603050405020304" pitchFamily="18" charset="0"/>
              </a:rPr>
              <a:t>to the east of the </a:t>
            </a:r>
            <a:r>
              <a:rPr lang="en-US" sz="1500">
                <a:solidFill>
                  <a:srgbClr val="000000"/>
                </a:solidFill>
                <a:latin typeface="Times New Roman" panose="02020603050405020304" pitchFamily="18" charset="0"/>
                <a:cs typeface="Times New Roman" panose="02020603050405020304" pitchFamily="18" charset="0"/>
              </a:rPr>
              <a:t>local meridian </a:t>
            </a:r>
            <a:endParaRPr lang="en-US" sz="1500" dirty="0">
              <a:solidFill>
                <a:srgbClr val="000000"/>
              </a:solidFill>
              <a:latin typeface="Times New Roman" panose="02020603050405020304" pitchFamily="18" charset="0"/>
              <a:cs typeface="Times New Roman" panose="02020603050405020304" pitchFamily="18" charset="0"/>
            </a:endParaRPr>
          </a:p>
          <a:p>
            <a:endParaRPr lang="cs-CZ"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889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
            <a:extLst>
              <a:ext uri="{FF2B5EF4-FFF2-40B4-BE49-F238E27FC236}">
                <a16:creationId xmlns:a16="http://schemas.microsoft.com/office/drawing/2014/main" id="{B31370E9-A721-0CA4-A6CB-144FC16A79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068" y="262713"/>
            <a:ext cx="4811424" cy="3312368"/>
          </a:xfrm>
          <a:prstGeom prst="rect">
            <a:avLst/>
          </a:prstGeom>
        </p:spPr>
      </p:pic>
      <p:pic>
        <p:nvPicPr>
          <p:cNvPr id="4" name="Obrázek 7">
            <a:extLst>
              <a:ext uri="{FF2B5EF4-FFF2-40B4-BE49-F238E27FC236}">
                <a16:creationId xmlns:a16="http://schemas.microsoft.com/office/drawing/2014/main" id="{BC718B6D-9D95-38F7-938F-FC8AA1069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4" y="3575081"/>
            <a:ext cx="4636976" cy="3191624"/>
          </a:xfrm>
          <a:prstGeom prst="rect">
            <a:avLst/>
          </a:prstGeom>
        </p:spPr>
      </p:pic>
      <p:pic>
        <p:nvPicPr>
          <p:cNvPr id="7" name="Picture 6">
            <a:extLst>
              <a:ext uri="{FF2B5EF4-FFF2-40B4-BE49-F238E27FC236}">
                <a16:creationId xmlns:a16="http://schemas.microsoft.com/office/drawing/2014/main" id="{D27D9C45-6047-9D8A-7DF5-AF22BF9E2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4" y="404665"/>
            <a:ext cx="4399036" cy="3028464"/>
          </a:xfrm>
          <a:prstGeom prst="rect">
            <a:avLst/>
          </a:prstGeom>
        </p:spPr>
      </p:pic>
      <p:sp>
        <p:nvSpPr>
          <p:cNvPr id="3" name="TextBox 2">
            <a:extLst>
              <a:ext uri="{FF2B5EF4-FFF2-40B4-BE49-F238E27FC236}">
                <a16:creationId xmlns:a16="http://schemas.microsoft.com/office/drawing/2014/main" id="{016E4691-C06B-1C55-CA31-33DC4756289D}"/>
              </a:ext>
            </a:extLst>
          </p:cNvPr>
          <p:cNvSpPr txBox="1"/>
          <p:nvPr/>
        </p:nvSpPr>
        <p:spPr>
          <a:xfrm>
            <a:off x="2267744" y="824975"/>
            <a:ext cx="1366080" cy="707886"/>
          </a:xfrm>
          <a:prstGeom prst="rect">
            <a:avLst/>
          </a:prstGeom>
          <a:noFill/>
        </p:spPr>
        <p:txBody>
          <a:bodyPr wrap="non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Big Island </a:t>
            </a:r>
            <a:br>
              <a:rPr lang="en-US" sz="2000" b="1" dirty="0">
                <a:solidFill>
                  <a:schemeClr val="bg1"/>
                </a:solidFill>
                <a:latin typeface="Times New Roman" panose="02020603050405020304" pitchFamily="18" charset="0"/>
                <a:cs typeface="Times New Roman" panose="02020603050405020304" pitchFamily="18" charset="0"/>
              </a:rPr>
            </a:br>
            <a:r>
              <a:rPr lang="en-US" sz="2000" b="1" dirty="0">
                <a:solidFill>
                  <a:schemeClr val="bg1"/>
                </a:solidFill>
                <a:latin typeface="Times New Roman" panose="02020603050405020304" pitchFamily="18" charset="0"/>
                <a:cs typeface="Times New Roman" panose="02020603050405020304" pitchFamily="18" charset="0"/>
              </a:rPr>
              <a:t>Hawaii</a:t>
            </a:r>
            <a:endParaRPr lang="cs-CZ" sz="2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3D86A44-68FC-D1B3-C69C-F4EFA5E16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3663014"/>
            <a:ext cx="4032448" cy="3113287"/>
          </a:xfrm>
          <a:prstGeom prst="rect">
            <a:avLst/>
          </a:prstGeom>
        </p:spPr>
      </p:pic>
    </p:spTree>
    <p:extLst>
      <p:ext uri="{BB962C8B-B14F-4D97-AF65-F5344CB8AC3E}">
        <p14:creationId xmlns:p14="http://schemas.microsoft.com/office/powerpoint/2010/main" val="3073187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8415" y="3524665"/>
            <a:ext cx="4148366" cy="3175141"/>
          </a:xfrm>
          <a:prstGeom prst="rect">
            <a:avLst/>
          </a:prstGeom>
        </p:spPr>
      </p:pic>
      <p:sp>
        <p:nvSpPr>
          <p:cNvPr id="4" name="TextovéPole 3"/>
          <p:cNvSpPr txBox="1"/>
          <p:nvPr/>
        </p:nvSpPr>
        <p:spPr>
          <a:xfrm>
            <a:off x="320311" y="6545918"/>
            <a:ext cx="345960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locations of cenote (dots) versus strike angles</a:t>
            </a:r>
            <a:endParaRPr lang="cs-CZ" dirty="0">
              <a:latin typeface="Times New Roman" panose="02020603050405020304" pitchFamily="18" charset="0"/>
              <a:cs typeface="Times New Roman" panose="02020603050405020304" pitchFamily="18" charset="0"/>
            </a:endParaRPr>
          </a:p>
        </p:txBody>
      </p:sp>
      <p:sp>
        <p:nvSpPr>
          <p:cNvPr id="3" name="TextovéPole 2">
            <a:extLst>
              <a:ext uri="{FF2B5EF4-FFF2-40B4-BE49-F238E27FC236}">
                <a16:creationId xmlns:a16="http://schemas.microsoft.com/office/drawing/2014/main" id="{66D3E23F-558B-45AA-9219-164B51779AD0}"/>
              </a:ext>
            </a:extLst>
          </p:cNvPr>
          <p:cNvSpPr txBox="1"/>
          <p:nvPr/>
        </p:nvSpPr>
        <p:spPr>
          <a:xfrm>
            <a:off x="3779912" y="16641"/>
            <a:ext cx="223224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Chicxulub</a:t>
            </a:r>
          </a:p>
        </p:txBody>
      </p:sp>
      <p:pic>
        <p:nvPicPr>
          <p:cNvPr id="7" name="Obrázek 3">
            <a:extLst>
              <a:ext uri="{FF2B5EF4-FFF2-40B4-BE49-F238E27FC236}">
                <a16:creationId xmlns:a16="http://schemas.microsoft.com/office/drawing/2014/main" id="{3E3D6B1F-E383-4533-745B-10D18CAFB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63"/>
          <a:stretch/>
        </p:blipFill>
        <p:spPr bwMode="auto">
          <a:xfrm>
            <a:off x="207645" y="142479"/>
            <a:ext cx="3572267" cy="305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5">
            <a:extLst>
              <a:ext uri="{FF2B5EF4-FFF2-40B4-BE49-F238E27FC236}">
                <a16:creationId xmlns:a16="http://schemas.microsoft.com/office/drawing/2014/main" id="{C63AC925-2BAE-CFE1-A860-BE46D93D5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29"/>
          <a:stretch/>
        </p:blipFill>
        <p:spPr bwMode="auto">
          <a:xfrm>
            <a:off x="4702922" y="471506"/>
            <a:ext cx="3939139" cy="293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a:extLst>
              <a:ext uri="{FF2B5EF4-FFF2-40B4-BE49-F238E27FC236}">
                <a16:creationId xmlns:a16="http://schemas.microsoft.com/office/drawing/2014/main" id="{08D294F7-C27B-09F1-5F0A-2AB60D3B46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023" y="3204886"/>
            <a:ext cx="3459601" cy="3657678"/>
          </a:xfrm>
          <a:prstGeom prst="rect">
            <a:avLst/>
          </a:prstGeom>
        </p:spPr>
      </p:pic>
    </p:spTree>
    <p:extLst>
      <p:ext uri="{BB962C8B-B14F-4D97-AF65-F5344CB8AC3E}">
        <p14:creationId xmlns:p14="http://schemas.microsoft.com/office/powerpoint/2010/main" val="1100317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A2C5AD32-AEAD-6831-54A5-ADB92D457B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62"/>
          <a:stretch/>
        </p:blipFill>
        <p:spPr>
          <a:xfrm>
            <a:off x="107504" y="573250"/>
            <a:ext cx="6738999" cy="5254009"/>
          </a:xfrm>
          <a:prstGeom prst="rect">
            <a:avLst/>
          </a:prstGeom>
        </p:spPr>
      </p:pic>
      <p:sp>
        <p:nvSpPr>
          <p:cNvPr id="9" name="TextovéPole 8">
            <a:extLst>
              <a:ext uri="{FF2B5EF4-FFF2-40B4-BE49-F238E27FC236}">
                <a16:creationId xmlns:a16="http://schemas.microsoft.com/office/drawing/2014/main" id="{F8EDC9DD-A4AC-F434-C1DE-645E08F474EB}"/>
              </a:ext>
            </a:extLst>
          </p:cNvPr>
          <p:cNvSpPr txBox="1"/>
          <p:nvPr/>
        </p:nvSpPr>
        <p:spPr>
          <a:xfrm>
            <a:off x="2555776" y="5932203"/>
            <a:ext cx="8857313" cy="338554"/>
          </a:xfrm>
          <a:prstGeom prst="rect">
            <a:avLst/>
          </a:prstGeom>
          <a:noFill/>
        </p:spPr>
        <p:txBody>
          <a:bodyPr wrap="square" rtlCol="0">
            <a:spAutoFit/>
          </a:bodyPr>
          <a:lstStyle/>
          <a:p>
            <a:r>
              <a:rPr lang="en-US" sz="1600" dirty="0">
                <a:solidFill>
                  <a:schemeClr val="bg1"/>
                </a:solidFill>
                <a:highlight>
                  <a:srgbClr val="000080"/>
                </a:highlight>
                <a:latin typeface="Times New Roman" panose="02020603050405020304" pitchFamily="18" charset="0"/>
                <a:cs typeface="Times New Roman" panose="02020603050405020304" pitchFamily="18" charset="0"/>
              </a:rPr>
              <a:t>Strike angles [deg],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I</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&lt;0.9, with </a:t>
            </a:r>
            <a:r>
              <a:rPr lang="en-US" sz="1600" i="1" dirty="0" err="1">
                <a:solidFill>
                  <a:schemeClr val="bg1"/>
                </a:solidFill>
                <a:highlight>
                  <a:srgbClr val="000080"/>
                </a:highlight>
                <a:latin typeface="Times New Roman" panose="02020603050405020304" pitchFamily="18" charset="0"/>
                <a:cs typeface="Times New Roman" panose="02020603050405020304" pitchFamily="18" charset="0"/>
              </a:rPr>
              <a:t>T</a:t>
            </a:r>
            <a:r>
              <a:rPr lang="en-US" sz="1100" i="1" dirty="0" err="1">
                <a:solidFill>
                  <a:schemeClr val="bg1"/>
                </a:solidFill>
                <a:highlight>
                  <a:srgbClr val="000080"/>
                </a:highlight>
                <a:latin typeface="Times New Roman" panose="02020603050405020304" pitchFamily="18" charset="0"/>
                <a:cs typeface="Times New Roman" panose="02020603050405020304" pitchFamily="18" charset="0"/>
              </a:rPr>
              <a:t>zz</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 </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[E]</a:t>
            </a:r>
            <a:r>
              <a:rPr lang="en-US" sz="1600" dirty="0">
                <a:highlight>
                  <a:srgbClr val="000080"/>
                </a:highlight>
                <a:latin typeface="Times New Roman" panose="02020603050405020304" pitchFamily="18" charset="0"/>
                <a:cs typeface="Times New Roman" panose="02020603050405020304" pitchFamily="18" charset="0"/>
              </a:rPr>
              <a:t>)</a:t>
            </a:r>
            <a:endParaRPr lang="cs-CZ" sz="1600" dirty="0">
              <a:highlight>
                <a:srgbClr val="000080"/>
              </a:highlight>
              <a:latin typeface="Times New Roman" panose="02020603050405020304" pitchFamily="18" charset="0"/>
              <a:cs typeface="Times New Roman" panose="02020603050405020304" pitchFamily="18" charset="0"/>
            </a:endParaRPr>
          </a:p>
        </p:txBody>
      </p:sp>
      <p:sp>
        <p:nvSpPr>
          <p:cNvPr id="10" name="Ovál 9">
            <a:extLst>
              <a:ext uri="{FF2B5EF4-FFF2-40B4-BE49-F238E27FC236}">
                <a16:creationId xmlns:a16="http://schemas.microsoft.com/office/drawing/2014/main" id="{C9D804F0-1418-8C5C-2ABA-5B9A18F7FFA0}"/>
              </a:ext>
            </a:extLst>
          </p:cNvPr>
          <p:cNvSpPr/>
          <p:nvPr/>
        </p:nvSpPr>
        <p:spPr>
          <a:xfrm>
            <a:off x="2411760" y="1772644"/>
            <a:ext cx="1361325" cy="134644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8613DC4F-6157-7875-17D5-9D78273BB262}"/>
              </a:ext>
            </a:extLst>
          </p:cNvPr>
          <p:cNvSpPr txBox="1"/>
          <p:nvPr/>
        </p:nvSpPr>
        <p:spPr>
          <a:xfrm>
            <a:off x="7309142" y="908720"/>
            <a:ext cx="576064" cy="369332"/>
          </a:xfrm>
          <a:prstGeom prst="rect">
            <a:avLst/>
          </a:prstGeom>
          <a:solidFill>
            <a:schemeClr val="bg1"/>
          </a:solidFill>
        </p:spPr>
        <p:txBody>
          <a:bodyPr wrap="square" rtlCol="0">
            <a:spAutoFit/>
          </a:bodyPr>
          <a:lstStyle/>
          <a:p>
            <a:endParaRPr lang="cs-CZ" dirty="0"/>
          </a:p>
        </p:txBody>
      </p:sp>
      <p:sp>
        <p:nvSpPr>
          <p:cNvPr id="22" name="TextovéPole 21">
            <a:extLst>
              <a:ext uri="{FF2B5EF4-FFF2-40B4-BE49-F238E27FC236}">
                <a16:creationId xmlns:a16="http://schemas.microsoft.com/office/drawing/2014/main" id="{24FA671D-0C04-7480-5548-BF8BADF2F32A}"/>
              </a:ext>
            </a:extLst>
          </p:cNvPr>
          <p:cNvSpPr txBox="1"/>
          <p:nvPr/>
        </p:nvSpPr>
        <p:spPr>
          <a:xfrm>
            <a:off x="6300192" y="661618"/>
            <a:ext cx="432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a:t>
            </a:r>
            <a:endParaRPr lang="cs-CZ" dirty="0">
              <a:latin typeface="Times New Roman" panose="02020603050405020304" pitchFamily="18" charset="0"/>
              <a:cs typeface="Times New Roman" panose="02020603050405020304" pitchFamily="18" charset="0"/>
            </a:endParaRPr>
          </a:p>
        </p:txBody>
      </p:sp>
      <p:sp>
        <p:nvSpPr>
          <p:cNvPr id="2" name="TextovéPole 1">
            <a:extLst>
              <a:ext uri="{FF2B5EF4-FFF2-40B4-BE49-F238E27FC236}">
                <a16:creationId xmlns:a16="http://schemas.microsoft.com/office/drawing/2014/main" id="{8EA11F19-BAF4-C6D7-5086-F88960CB52F3}"/>
              </a:ext>
            </a:extLst>
          </p:cNvPr>
          <p:cNvSpPr txBox="1"/>
          <p:nvPr/>
        </p:nvSpPr>
        <p:spPr>
          <a:xfrm>
            <a:off x="7336223" y="1245909"/>
            <a:ext cx="1388522" cy="1015663"/>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Chicxulub</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Yucatan</a:t>
            </a:r>
          </a:p>
          <a:p>
            <a:r>
              <a:rPr lang="en-US" sz="2000" dirty="0">
                <a:latin typeface="Times New Roman" panose="02020603050405020304" pitchFamily="18" charset="0"/>
                <a:cs typeface="Times New Roman" panose="02020603050405020304" pitchFamily="18" charset="0"/>
              </a:rPr>
              <a:t>Mexico</a:t>
            </a:r>
            <a:endParaRPr lang="cs-CZ" sz="2000" dirty="0">
              <a:latin typeface="Times New Roman" panose="02020603050405020304" pitchFamily="18" charset="0"/>
              <a:cs typeface="Times New Roman" panose="02020603050405020304" pitchFamily="18" charset="0"/>
            </a:endParaRPr>
          </a:p>
        </p:txBody>
      </p:sp>
      <p:sp>
        <p:nvSpPr>
          <p:cNvPr id="3" name="TextovéPole 2">
            <a:extLst>
              <a:ext uri="{FF2B5EF4-FFF2-40B4-BE49-F238E27FC236}">
                <a16:creationId xmlns:a16="http://schemas.microsoft.com/office/drawing/2014/main" id="{930C2130-8C18-1101-6E22-8EECA2B6DD43}"/>
              </a:ext>
            </a:extLst>
          </p:cNvPr>
          <p:cNvSpPr txBox="1"/>
          <p:nvPr/>
        </p:nvSpPr>
        <p:spPr>
          <a:xfrm>
            <a:off x="6763996" y="4971578"/>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018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BC1D0D1-1595-B26D-3E72-925DE38F4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1" y="404664"/>
            <a:ext cx="4330110" cy="4578027"/>
          </a:xfrm>
          <a:prstGeom prst="rect">
            <a:avLst/>
          </a:prstGeom>
        </p:spPr>
      </p:pic>
      <p:sp>
        <p:nvSpPr>
          <p:cNvPr id="7" name="TextovéPole 6">
            <a:extLst>
              <a:ext uri="{FF2B5EF4-FFF2-40B4-BE49-F238E27FC236}">
                <a16:creationId xmlns:a16="http://schemas.microsoft.com/office/drawing/2014/main" id="{68B69E4A-0699-73DA-9E6D-599FC63A6CF2}"/>
              </a:ext>
            </a:extLst>
          </p:cNvPr>
          <p:cNvSpPr txBox="1"/>
          <p:nvPr/>
        </p:nvSpPr>
        <p:spPr>
          <a:xfrm>
            <a:off x="-1791362" y="5200325"/>
            <a:ext cx="12726724"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                                                  CHICXULUB:</a:t>
            </a:r>
          </a:p>
          <a:p>
            <a:r>
              <a:rPr lang="en-US" dirty="0">
                <a:latin typeface="Times New Roman" panose="02020603050405020304" pitchFamily="18" charset="0"/>
                <a:cs typeface="Times New Roman" panose="02020603050405020304" pitchFamily="18" charset="0"/>
              </a:rPr>
              <a:t>                                                  gravity anomalies [</a:t>
            </a:r>
            <a:r>
              <a:rPr lang="en-US" dirty="0" err="1">
                <a:latin typeface="Times New Roman" panose="02020603050405020304" pitchFamily="18" charset="0"/>
                <a:cs typeface="Times New Roman" panose="02020603050405020304" pitchFamily="18" charset="0"/>
              </a:rPr>
              <a:t>mGal</a:t>
            </a:r>
            <a:r>
              <a:rPr lang="en-US" dirty="0">
                <a:latin typeface="Times New Roman" panose="02020603050405020304" pitchFamily="18" charset="0"/>
                <a:cs typeface="Times New Roman" panose="02020603050405020304" pitchFamily="18" charset="0"/>
              </a:rPr>
              <a:t>] from EIGEN 6C4, left: strike angles and cenotes </a:t>
            </a:r>
            <a:endParaRPr lang="cs-CZ" dirty="0"/>
          </a:p>
        </p:txBody>
      </p:sp>
      <p:pic>
        <p:nvPicPr>
          <p:cNvPr id="8" name="Obrázek 7">
            <a:extLst>
              <a:ext uri="{FF2B5EF4-FFF2-40B4-BE49-F238E27FC236}">
                <a16:creationId xmlns:a16="http://schemas.microsoft.com/office/drawing/2014/main" id="{5CDA97DC-F37B-801B-6CEC-C15BF727EE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0" t="23750"/>
          <a:stretch/>
        </p:blipFill>
        <p:spPr>
          <a:xfrm>
            <a:off x="4402711" y="620688"/>
            <a:ext cx="4668688" cy="3772029"/>
          </a:xfrm>
          <a:prstGeom prst="rect">
            <a:avLst/>
          </a:prstGeom>
        </p:spPr>
      </p:pic>
    </p:spTree>
    <p:extLst>
      <p:ext uri="{BB962C8B-B14F-4D97-AF65-F5344CB8AC3E}">
        <p14:creationId xmlns:p14="http://schemas.microsoft.com/office/powerpoint/2010/main" val="402408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BC75B076-503B-4257-BF26-9A33BFE9A833}"/>
              </a:ext>
            </a:extLst>
          </p:cNvPr>
          <p:cNvGraphicFramePr>
            <a:graphicFrameLocks noGrp="1"/>
          </p:cNvGraphicFramePr>
          <p:nvPr>
            <p:extLst>
              <p:ext uri="{D42A27DB-BD31-4B8C-83A1-F6EECF244321}">
                <p14:modId xmlns:p14="http://schemas.microsoft.com/office/powerpoint/2010/main" val="2014239512"/>
              </p:ext>
            </p:extLst>
          </p:nvPr>
        </p:nvGraphicFramePr>
        <p:xfrm>
          <a:off x="323528" y="367956"/>
          <a:ext cx="8496944" cy="6483024"/>
        </p:xfrm>
        <a:graphic>
          <a:graphicData uri="http://schemas.openxmlformats.org/drawingml/2006/table">
            <a:tbl>
              <a:tblPr firstRow="1" firstCol="1" bandRow="1">
                <a:tableStyleId>{5C22544A-7EE6-4342-B048-85BDC9FD1C3A}</a:tableStyleId>
              </a:tblPr>
              <a:tblGrid>
                <a:gridCol w="1368152">
                  <a:extLst>
                    <a:ext uri="{9D8B030D-6E8A-4147-A177-3AD203B41FA5}">
                      <a16:colId xmlns:a16="http://schemas.microsoft.com/office/drawing/2014/main" val="1409377362"/>
                    </a:ext>
                  </a:extLst>
                </a:gridCol>
                <a:gridCol w="7128792">
                  <a:extLst>
                    <a:ext uri="{9D8B030D-6E8A-4147-A177-3AD203B41FA5}">
                      <a16:colId xmlns:a16="http://schemas.microsoft.com/office/drawing/2014/main" val="1778820332"/>
                    </a:ext>
                  </a:extLst>
                </a:gridCol>
              </a:tblGrid>
              <a:tr h="536719">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Gravity aspect</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Explanation</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35127829"/>
                  </a:ext>
                </a:extLst>
              </a:tr>
              <a:tr h="450694">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T</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pPr>
                      <a:r>
                        <a:rPr lang="en-GB" sz="2000" b="1" dirty="0">
                          <a:effectLst/>
                          <a:latin typeface="Times New Roman" panose="02020603050405020304" pitchFamily="18" charset="0"/>
                          <a:cs typeface="Times New Roman" panose="02020603050405020304" pitchFamily="18" charset="0"/>
                        </a:rPr>
                        <a:t>Disturbing static gravitational potential</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1937580"/>
                  </a:ext>
                </a:extLst>
              </a:tr>
              <a:tr h="450694">
                <a:tc>
                  <a:txBody>
                    <a:bodyPr/>
                    <a:lstStyle/>
                    <a:p>
                      <a:pPr algn="just">
                        <a:lnSpc>
                          <a:spcPct val="150000"/>
                        </a:lnSpc>
                      </a:pPr>
                      <a:r>
                        <a:rPr lang="en-GB" sz="2000" b="1" i="0" dirty="0" err="1">
                          <a:solidFill>
                            <a:schemeClr val="tx1"/>
                          </a:solidFill>
                          <a:effectLst/>
                          <a:latin typeface="Times New Roman" panose="02020603050405020304" pitchFamily="18" charset="0"/>
                          <a:cs typeface="Times New Roman" panose="02020603050405020304" pitchFamily="18" charset="0"/>
                        </a:rPr>
                        <a:t>Δ</a:t>
                      </a:r>
                      <a:r>
                        <a:rPr lang="en-GB" sz="2000" b="1" i="1" dirty="0" err="1">
                          <a:solidFill>
                            <a:schemeClr val="tx1"/>
                          </a:solidFill>
                          <a:effectLst/>
                          <a:latin typeface="Times New Roman" panose="02020603050405020304" pitchFamily="18" charset="0"/>
                          <a:cs typeface="Times New Roman" panose="02020603050405020304" pitchFamily="18" charset="0"/>
                        </a:rPr>
                        <a:t>g</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Gravity anomaly or perturbation (various versions)</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69124505"/>
                  </a:ext>
                </a:extLst>
              </a:tr>
              <a:tr h="687284">
                <a:tc>
                  <a:txBody>
                    <a:bodyPr/>
                    <a:lstStyle/>
                    <a:p>
                      <a:pPr algn="just">
                        <a:lnSpc>
                          <a:spcPct val="150000"/>
                        </a:lnSpc>
                      </a:pPr>
                      <a:r>
                        <a:rPr lang="en-GB" sz="2000" b="1" i="0" dirty="0">
                          <a:solidFill>
                            <a:schemeClr val="tx1"/>
                          </a:solidFill>
                          <a:effectLst/>
                          <a:latin typeface="Times New Roman" panose="02020603050405020304" pitchFamily="18" charset="0"/>
                          <a:cs typeface="Times New Roman" panose="02020603050405020304" pitchFamily="18" charset="0"/>
                        </a:rPr>
                        <a:t>Γ</a:t>
                      </a:r>
                      <a:endParaRPr lang="cs-CZ" sz="2000" b="1" i="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(just 5 independent second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81323297"/>
                  </a:ext>
                </a:extLst>
              </a:tr>
              <a:tr h="792088">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T</a:t>
                      </a:r>
                      <a:r>
                        <a:rPr lang="en-GB" sz="2000" b="1" i="1" baseline="-25000" dirty="0" err="1">
                          <a:solidFill>
                            <a:schemeClr val="tx1"/>
                          </a:solidFill>
                          <a:effectLst/>
                          <a:latin typeface="Times New Roman" panose="02020603050405020304" pitchFamily="18" charset="0"/>
                          <a:cs typeface="Times New Roman" panose="02020603050405020304" pitchFamily="18" charset="0"/>
                        </a:rPr>
                        <a:t>zz</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Element of the </a:t>
                      </a: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(second derivative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the radial direction), usually most important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41557114"/>
                  </a:ext>
                </a:extLst>
              </a:tr>
              <a:tr h="828867">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I</a:t>
                      </a:r>
                      <a:r>
                        <a:rPr lang="en-GB" sz="2000" b="1" i="1" baseline="-25000" dirty="0" err="1">
                          <a:solidFill>
                            <a:schemeClr val="tx1"/>
                          </a:solidFill>
                          <a:effectLst/>
                          <a:latin typeface="Times New Roman" panose="02020603050405020304" pitchFamily="18" charset="0"/>
                          <a:cs typeface="Times New Roman" panose="02020603050405020304" pitchFamily="18" charset="0"/>
                        </a:rPr>
                        <a:t>j</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3 gravity invariants of the Γ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0</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preserved under any coordinate rotation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33032764"/>
                  </a:ext>
                </a:extLst>
              </a:tr>
              <a:tr h="617323">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I</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a ratio of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~0, the causative body is ~2D;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 →1, causative body is 3D</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45870453"/>
                  </a:ext>
                </a:extLst>
              </a:tr>
              <a:tr h="870490">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θ</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Strike angle is the main direction of Γ, under certain conditions</a:t>
                      </a:r>
                    </a:p>
                    <a:p>
                      <a:pPr algn="just">
                        <a:lnSpc>
                          <a:spcPct val="150000"/>
                        </a:lnSpc>
                      </a:pP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31203983"/>
                  </a:ext>
                </a:extLst>
              </a:tr>
              <a:tr h="925984">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vd</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Virtual deformation based on horizontal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latitudinal and longitudinal directions, expressing dilatation and pure sheer (compression)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66206649"/>
                  </a:ext>
                </a:extLst>
              </a:tr>
            </a:tbl>
          </a:graphicData>
        </a:graphic>
      </p:graphicFrame>
      <p:sp>
        <p:nvSpPr>
          <p:cNvPr id="3" name="TextovéPole 2">
            <a:extLst>
              <a:ext uri="{FF2B5EF4-FFF2-40B4-BE49-F238E27FC236}">
                <a16:creationId xmlns:a16="http://schemas.microsoft.com/office/drawing/2014/main" id="{82E3554A-1CC6-4603-8465-BAACB482422A}"/>
              </a:ext>
            </a:extLst>
          </p:cNvPr>
          <p:cNvSpPr txBox="1"/>
          <p:nvPr/>
        </p:nvSpPr>
        <p:spPr>
          <a:xfrm>
            <a:off x="3131840" y="7020"/>
            <a:ext cx="359585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Gravitational aspects (descriptors</a:t>
            </a:r>
            <a:r>
              <a:rPr lang="en-US" dirty="0"/>
              <a:t>)</a:t>
            </a:r>
            <a:endParaRPr lang="cs-CZ" dirty="0"/>
          </a:p>
        </p:txBody>
      </p:sp>
    </p:spTree>
    <p:extLst>
      <p:ext uri="{BB962C8B-B14F-4D97-AF65-F5344CB8AC3E}">
        <p14:creationId xmlns:p14="http://schemas.microsoft.com/office/powerpoint/2010/main" val="199944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51520" y="750161"/>
            <a:ext cx="5112568" cy="5955680"/>
          </a:xfrm>
          <a:prstGeom prst="rect">
            <a:avLst/>
          </a:prstGeom>
        </p:spPr>
      </p:pic>
      <p:sp>
        <p:nvSpPr>
          <p:cNvPr id="8" name="TextovéPole 7"/>
          <p:cNvSpPr txBox="1"/>
          <p:nvPr/>
        </p:nvSpPr>
        <p:spPr>
          <a:xfrm>
            <a:off x="5940152" y="1844824"/>
            <a:ext cx="304602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impact crater</a:t>
            </a: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Vredefort</a:t>
            </a:r>
            <a:r>
              <a:rPr lang="en-US" dirty="0">
                <a:latin typeface="Times New Roman" panose="02020603050405020304" pitchFamily="18" charset="0"/>
                <a:cs typeface="Times New Roman" panose="02020603050405020304" pitchFamily="18" charset="0"/>
              </a:rPr>
              <a:t>, South Africa</a:t>
            </a:r>
            <a:endParaRPr lang="cs-CZ" dirty="0">
              <a:latin typeface="Times New Roman" panose="02020603050405020304" pitchFamily="18" charset="0"/>
              <a:cs typeface="Times New Roman" panose="02020603050405020304" pitchFamily="18" charset="0"/>
            </a:endParaRPr>
          </a:p>
        </p:txBody>
      </p:sp>
      <p:sp>
        <p:nvSpPr>
          <p:cNvPr id="9" name="Obdélník 8"/>
          <p:cNvSpPr/>
          <p:nvPr/>
        </p:nvSpPr>
        <p:spPr>
          <a:xfrm>
            <a:off x="5537301" y="2924944"/>
            <a:ext cx="3339935" cy="2677656"/>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The strike angles follow rings of the impact structure </a:t>
            </a:r>
            <a:r>
              <a:rPr lang="en-US" sz="1400" dirty="0" err="1">
                <a:solidFill>
                  <a:srgbClr val="000000"/>
                </a:solidFill>
                <a:latin typeface="Times New Roman" panose="02020603050405020304" pitchFamily="18" charset="0"/>
                <a:cs typeface="Times New Roman" panose="02020603050405020304" pitchFamily="18" charset="0"/>
              </a:rPr>
              <a:t>Vredefort</a:t>
            </a:r>
            <a:r>
              <a:rPr lang="en-US" sz="1400" dirty="0">
                <a:solidFill>
                  <a:srgbClr val="000000"/>
                </a:solidFill>
                <a:latin typeface="Times New Roman" panose="02020603050405020304" pitchFamily="18" charset="0"/>
                <a:cs typeface="Times New Roman" panose="02020603050405020304" pitchFamily="18" charset="0"/>
              </a:rPr>
              <a:t>, South Africa. In the central part of the crater they are combed not around the crater but in one prevailing direction. </a:t>
            </a:r>
          </a:p>
          <a:p>
            <a:endParaRPr lang="en-US" sz="1400" dirty="0">
              <a:solidFill>
                <a:srgbClr val="000000"/>
              </a:solidFill>
              <a:latin typeface="Times New Roman" panose="02020603050405020304" pitchFamily="18" charset="0"/>
              <a:cs typeface="Times New Roman" panose="02020603050405020304" pitchFamily="18" charset="0"/>
            </a:endParaRPr>
          </a:p>
          <a:p>
            <a:r>
              <a:rPr lang="en-US" sz="1400" dirty="0">
                <a:solidFill>
                  <a:srgbClr val="000000"/>
                </a:solidFill>
                <a:latin typeface="Times New Roman" panose="02020603050405020304" pitchFamily="18" charset="0"/>
                <a:cs typeface="Times New Roman" panose="02020603050405020304" pitchFamily="18" charset="0"/>
              </a:rPr>
              <a:t>To draw this, </a:t>
            </a:r>
            <a:r>
              <a:rPr lang="en-US" sz="1400" b="1" dirty="0" err="1">
                <a:latin typeface="Times New Roman" panose="02020603050405020304" pitchFamily="18" charset="0"/>
                <a:cs typeface="Times New Roman" panose="02020603050405020304" pitchFamily="18" charset="0"/>
              </a:rPr>
              <a:t>Beiki</a:t>
            </a:r>
            <a:r>
              <a:rPr lang="en-US" sz="1400" b="1" dirty="0">
                <a:latin typeface="Times New Roman" panose="02020603050405020304" pitchFamily="18" charset="0"/>
                <a:cs typeface="Times New Roman" panose="02020603050405020304" pitchFamily="18" charset="0"/>
              </a:rPr>
              <a:t> and Pedersen (2010</a:t>
            </a:r>
            <a:r>
              <a:rPr lang="en-US" sz="1400" dirty="0">
                <a:latin typeface="Times New Roman" panose="02020603050405020304" pitchFamily="18" charset="0"/>
                <a:cs typeface="Times New Roman" panose="02020603050405020304" pitchFamily="18" charset="0"/>
              </a:rPr>
              <a:t>) used the detailed local airborne </a:t>
            </a:r>
            <a:r>
              <a:rPr lang="en-US" sz="1400" dirty="0" err="1">
                <a:latin typeface="Times New Roman" panose="02020603050405020304" pitchFamily="18" charset="0"/>
                <a:cs typeface="Times New Roman" panose="02020603050405020304" pitchFamily="18" charset="0"/>
              </a:rPr>
              <a:t>gradiometry</a:t>
            </a:r>
            <a:r>
              <a:rPr lang="en-US" sz="1400" dirty="0">
                <a:latin typeface="Times New Roman" panose="02020603050405020304" pitchFamily="18" charset="0"/>
                <a:cs typeface="Times New Roman" panose="02020603050405020304" pitchFamily="18" charset="0"/>
              </a:rPr>
              <a:t> data, which we have not available and the resolution of our data</a:t>
            </a:r>
            <a:r>
              <a:rPr lang="en-US" sz="1400" dirty="0">
                <a:solidFill>
                  <a:srgbClr val="000000"/>
                </a:solidFill>
                <a:latin typeface="Times New Roman" panose="02020603050405020304" pitchFamily="18" charset="0"/>
                <a:cs typeface="Times New Roman" panose="02020603050405020304" pitchFamily="18" charset="0"/>
              </a:rPr>
              <a:t> source (EIGEN 6C4) is not sufficient for this purpose. </a:t>
            </a:r>
          </a:p>
          <a:p>
            <a:endParaRPr lang="en-US"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72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6B2BBD1-96F0-ACCE-BD19-07C528F15708}"/>
              </a:ext>
            </a:extLst>
          </p:cNvPr>
          <p:cNvSpPr txBox="1"/>
          <p:nvPr/>
        </p:nvSpPr>
        <p:spPr>
          <a:xfrm>
            <a:off x="1763688" y="252028"/>
            <a:ext cx="709228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Impact craters </a:t>
            </a:r>
            <a:r>
              <a:rPr lang="en-US" sz="2400" b="1" dirty="0" err="1">
                <a:latin typeface="Times New Roman" panose="02020603050405020304" pitchFamily="18" charset="0"/>
                <a:cs typeface="Times New Roman" panose="02020603050405020304" pitchFamily="18" charset="0"/>
              </a:rPr>
              <a:t>Ries</a:t>
            </a:r>
            <a:r>
              <a:rPr lang="en-US" sz="2400" b="1" dirty="0">
                <a:latin typeface="Times New Roman" panose="02020603050405020304" pitchFamily="18" charset="0"/>
                <a:cs typeface="Times New Roman" panose="02020603050405020304" pitchFamily="18" charset="0"/>
              </a:rPr>
              <a:t> and </a:t>
            </a:r>
            <a:r>
              <a:rPr lang="en-US" sz="2400" b="1" dirty="0" err="1">
                <a:latin typeface="Times New Roman" panose="02020603050405020304" pitchFamily="18" charset="0"/>
                <a:cs typeface="Times New Roman" panose="02020603050405020304" pitchFamily="18" charset="0"/>
              </a:rPr>
              <a:t>Steinheim</a:t>
            </a:r>
            <a:r>
              <a:rPr lang="en-US" sz="2400" b="1" dirty="0">
                <a:latin typeface="Times New Roman" panose="02020603050405020304" pitchFamily="18" charset="0"/>
                <a:cs typeface="Times New Roman" panose="02020603050405020304" pitchFamily="18" charset="0"/>
              </a:rPr>
              <a:t>, Germany</a:t>
            </a:r>
            <a:endParaRPr lang="cs-CZ" sz="2400" b="1"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E402F211-54B9-F84F-4FF5-A7049B217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77" y="836186"/>
            <a:ext cx="4449723" cy="5592986"/>
          </a:xfrm>
          <a:prstGeom prst="rect">
            <a:avLst/>
          </a:prstGeom>
        </p:spPr>
      </p:pic>
      <p:pic>
        <p:nvPicPr>
          <p:cNvPr id="6" name="Obrázek 5">
            <a:extLst>
              <a:ext uri="{FF2B5EF4-FFF2-40B4-BE49-F238E27FC236}">
                <a16:creationId xmlns:a16="http://schemas.microsoft.com/office/drawing/2014/main" id="{A464E4CF-EE7E-20DD-D798-6873B7A12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6"/>
          <a:stretch/>
        </p:blipFill>
        <p:spPr>
          <a:xfrm>
            <a:off x="4716016" y="836186"/>
            <a:ext cx="4305707" cy="5624501"/>
          </a:xfrm>
          <a:prstGeom prst="rect">
            <a:avLst/>
          </a:prstGeom>
        </p:spPr>
      </p:pic>
      <p:sp>
        <p:nvSpPr>
          <p:cNvPr id="7" name="TextovéPole 6">
            <a:extLst>
              <a:ext uri="{FF2B5EF4-FFF2-40B4-BE49-F238E27FC236}">
                <a16:creationId xmlns:a16="http://schemas.microsoft.com/office/drawing/2014/main" id="{573B49F2-B7CB-24A2-B3E9-58BB264B34A7}"/>
              </a:ext>
            </a:extLst>
          </p:cNvPr>
          <p:cNvSpPr txBox="1"/>
          <p:nvPr/>
        </p:nvSpPr>
        <p:spPr>
          <a:xfrm>
            <a:off x="122277" y="5683260"/>
            <a:ext cx="8857313" cy="338554"/>
          </a:xfrm>
          <a:prstGeom prst="rect">
            <a:avLst/>
          </a:prstGeom>
          <a:noFill/>
        </p:spPr>
        <p:txBody>
          <a:bodyPr wrap="square" rtlCol="0">
            <a:spAutoFit/>
          </a:bodyPr>
          <a:lstStyle/>
          <a:p>
            <a:r>
              <a:rPr lang="en-US" sz="1600" dirty="0">
                <a:solidFill>
                  <a:schemeClr val="bg1"/>
                </a:solidFill>
                <a:highlight>
                  <a:srgbClr val="000080"/>
                </a:highlight>
                <a:latin typeface="Times New Roman" panose="02020603050405020304" pitchFamily="18" charset="0"/>
                <a:cs typeface="Times New Roman" panose="02020603050405020304" pitchFamily="18" charset="0"/>
              </a:rPr>
              <a:t>Strike angles [deg],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I</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&lt;0.9, with ETOPO 1 topography [m] (left)         Strike angles,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I</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&lt;0.9, with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g </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(right)</a:t>
            </a:r>
            <a:r>
              <a:rPr lang="en-US" sz="1600" dirty="0">
                <a:highlight>
                  <a:srgbClr val="000080"/>
                </a:highlight>
                <a:latin typeface="Times New Roman" panose="02020603050405020304" pitchFamily="18" charset="0"/>
                <a:cs typeface="Times New Roman" panose="02020603050405020304" pitchFamily="18" charset="0"/>
              </a:rPr>
              <a:t>)</a:t>
            </a:r>
            <a:endParaRPr lang="cs-CZ" sz="1600" dirty="0">
              <a:highlight>
                <a:srgbClr val="00008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74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4593D-0889-BE99-9476-C1438BC396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9"/>
          <a:stretch/>
        </p:blipFill>
        <p:spPr>
          <a:xfrm>
            <a:off x="4810126" y="1702259"/>
            <a:ext cx="4249881" cy="5051806"/>
          </a:xfrm>
          <a:prstGeom prst="rect">
            <a:avLst/>
          </a:prstGeom>
        </p:spPr>
      </p:pic>
      <p:pic>
        <p:nvPicPr>
          <p:cNvPr id="193" name="Obrázek 192">
            <a:extLst>
              <a:ext uri="{FF2B5EF4-FFF2-40B4-BE49-F238E27FC236}">
                <a16:creationId xmlns:a16="http://schemas.microsoft.com/office/drawing/2014/main" id="{B4607AF2-4602-4FEC-52C1-8570F534A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6632"/>
            <a:ext cx="4638893" cy="5267830"/>
          </a:xfrm>
          <a:prstGeom prst="rect">
            <a:avLst/>
          </a:prstGeom>
        </p:spPr>
      </p:pic>
      <p:sp>
        <p:nvSpPr>
          <p:cNvPr id="194" name="TextovéPole 193">
            <a:extLst>
              <a:ext uri="{FF2B5EF4-FFF2-40B4-BE49-F238E27FC236}">
                <a16:creationId xmlns:a16="http://schemas.microsoft.com/office/drawing/2014/main" id="{D464F090-9E9C-66A5-DB82-F1FE619BCB61}"/>
              </a:ext>
            </a:extLst>
          </p:cNvPr>
          <p:cNvSpPr txBox="1"/>
          <p:nvPr/>
        </p:nvSpPr>
        <p:spPr>
          <a:xfrm>
            <a:off x="7039230" y="116632"/>
            <a:ext cx="1569660" cy="738664"/>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Popiga</a:t>
            </a:r>
            <a:r>
              <a:rPr lang="en-US" dirty="0" err="1">
                <a:latin typeface="Times New Roman" panose="02020603050405020304" pitchFamily="18" charset="0"/>
                <a:cs typeface="Times New Roman" panose="02020603050405020304" pitchFamily="18" charset="0"/>
              </a:rPr>
              <a:t>j</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the main crater</a:t>
            </a:r>
            <a:endParaRPr lang="cs-CZ" dirty="0">
              <a:latin typeface="Times New Roman" panose="02020603050405020304" pitchFamily="18" charset="0"/>
              <a:cs typeface="Times New Roman" panose="02020603050405020304" pitchFamily="18" charset="0"/>
            </a:endParaRPr>
          </a:p>
        </p:txBody>
      </p:sp>
      <p:cxnSp>
        <p:nvCxnSpPr>
          <p:cNvPr id="196" name="Přímá spojnice se šipkou 195">
            <a:extLst>
              <a:ext uri="{FF2B5EF4-FFF2-40B4-BE49-F238E27FC236}">
                <a16:creationId xmlns:a16="http://schemas.microsoft.com/office/drawing/2014/main" id="{3F0FA2EA-2E81-40FC-665F-C020EA361311}"/>
              </a:ext>
            </a:extLst>
          </p:cNvPr>
          <p:cNvCxnSpPr/>
          <p:nvPr/>
        </p:nvCxnSpPr>
        <p:spPr>
          <a:xfrm flipH="1">
            <a:off x="1835696" y="620688"/>
            <a:ext cx="4608512" cy="1368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Přímá spojnice se šipkou 196">
            <a:extLst>
              <a:ext uri="{FF2B5EF4-FFF2-40B4-BE49-F238E27FC236}">
                <a16:creationId xmlns:a16="http://schemas.microsoft.com/office/drawing/2014/main" id="{C70814C9-9685-50FD-5B22-EFB7EFBF6163}"/>
              </a:ext>
            </a:extLst>
          </p:cNvPr>
          <p:cNvCxnSpPr/>
          <p:nvPr/>
        </p:nvCxnSpPr>
        <p:spPr>
          <a:xfrm flipH="1">
            <a:off x="5796987" y="855296"/>
            <a:ext cx="800472" cy="10717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0" name="TextovéPole 199">
            <a:extLst>
              <a:ext uri="{FF2B5EF4-FFF2-40B4-BE49-F238E27FC236}">
                <a16:creationId xmlns:a16="http://schemas.microsoft.com/office/drawing/2014/main" id="{840DC3A6-FA6F-BC5B-C9F5-49957E2D0C69}"/>
              </a:ext>
            </a:extLst>
          </p:cNvPr>
          <p:cNvSpPr txBox="1"/>
          <p:nvPr/>
        </p:nvSpPr>
        <p:spPr>
          <a:xfrm>
            <a:off x="537552" y="5469541"/>
            <a:ext cx="4249881" cy="113877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whole set (left)</a:t>
            </a:r>
          </a:p>
          <a:p>
            <a:r>
              <a:rPr lang="en-US" dirty="0">
                <a:latin typeface="Times New Roman" panose="02020603050405020304" pitchFamily="18" charset="0"/>
                <a:cs typeface="Times New Roman" panose="02020603050405020304" pitchFamily="18" charset="0"/>
              </a:rPr>
              <a:t>southern-east part with possible craters</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Popigaj</a:t>
            </a:r>
            <a:r>
              <a:rPr lang="en-US" dirty="0">
                <a:latin typeface="Times New Roman" panose="02020603050405020304" pitchFamily="18" charset="0"/>
                <a:cs typeface="Times New Roman" panose="02020603050405020304" pitchFamily="18" charset="0"/>
              </a:rPr>
              <a:t> II, II, and IV </a:t>
            </a:r>
          </a:p>
          <a:p>
            <a:r>
              <a:rPr lang="en-US" sz="1400" dirty="0">
                <a:latin typeface="Times New Roman" panose="02020603050405020304" pitchFamily="18" charset="0"/>
                <a:cs typeface="Times New Roman" panose="02020603050405020304" pitchFamily="18" charset="0"/>
              </a:rPr>
              <a:t>(see ©</a:t>
            </a:r>
            <a:r>
              <a:rPr lang="en-US" sz="1400" dirty="0" err="1">
                <a:latin typeface="Times New Roman" panose="02020603050405020304" pitchFamily="18" charset="0"/>
                <a:cs typeface="Times New Roman" panose="02020603050405020304" pitchFamily="18" charset="0"/>
              </a:rPr>
              <a:t>Kloko</a:t>
            </a:r>
            <a:r>
              <a:rPr lang="cs-CZ" sz="1400" dirty="0">
                <a:latin typeface="Times New Roman" panose="02020603050405020304" pitchFamily="18" charset="0"/>
                <a:cs typeface="Times New Roman" panose="02020603050405020304" pitchFamily="18" charset="0"/>
              </a:rPr>
              <a:t>ční</a:t>
            </a:r>
            <a:r>
              <a:rPr lang="en-US" sz="1400" dirty="0">
                <a:latin typeface="Times New Roman" panose="02020603050405020304" pitchFamily="18" charset="0"/>
                <a:cs typeface="Times New Roman" panose="02020603050405020304" pitchFamily="18" charset="0"/>
              </a:rPr>
              <a:t>k et al 2010, SE EGU and Google Earth)</a:t>
            </a:r>
            <a:endParaRPr lang="cs-CZ"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654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6" y="116632"/>
            <a:ext cx="3988374" cy="3461821"/>
          </a:xfrm>
          <a:prstGeom prst="rect">
            <a:avLst/>
          </a:prstGeom>
        </p:spPr>
      </p:pic>
      <p:pic>
        <p:nvPicPr>
          <p:cNvPr id="4" name="Obrázek 3"/>
          <p:cNvPicPr>
            <a:picLocks noChangeAspect="1"/>
          </p:cNvPicPr>
          <p:nvPr/>
        </p:nvPicPr>
        <p:blipFill rotWithShape="1">
          <a:blip r:embed="rId4" cstate="print">
            <a:extLst>
              <a:ext uri="{28A0092B-C50C-407E-A947-70E740481C1C}">
                <a14:useLocalDpi xmlns:a14="http://schemas.microsoft.com/office/drawing/2010/main" val="0"/>
              </a:ext>
            </a:extLst>
          </a:blip>
          <a:srcRect l="3426"/>
          <a:stretch/>
        </p:blipFill>
        <p:spPr>
          <a:xfrm>
            <a:off x="4860624" y="353675"/>
            <a:ext cx="3775452" cy="3393289"/>
          </a:xfrm>
          <a:prstGeom prst="rect">
            <a:avLst/>
          </a:prstGeom>
        </p:spPr>
      </p:pic>
      <p:pic>
        <p:nvPicPr>
          <p:cNvPr id="5" name="Obrázek 4">
            <a:extLst>
              <a:ext uri="{FF2B5EF4-FFF2-40B4-BE49-F238E27FC236}">
                <a16:creationId xmlns:a16="http://schemas.microsoft.com/office/drawing/2014/main" id="{F485369D-DD22-4074-B0E3-71ED98364E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90" y="3472508"/>
            <a:ext cx="4001770" cy="3268860"/>
          </a:xfrm>
          <a:prstGeom prst="rect">
            <a:avLst/>
          </a:prstGeom>
        </p:spPr>
      </p:pic>
      <p:sp>
        <p:nvSpPr>
          <p:cNvPr id="2" name="TextovéPole 1"/>
          <p:cNvSpPr txBox="1"/>
          <p:nvPr/>
        </p:nvSpPr>
        <p:spPr>
          <a:xfrm>
            <a:off x="3686175" y="0"/>
            <a:ext cx="543609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Copernicus</a:t>
            </a:r>
            <a:r>
              <a:rPr lang="en-US" dirty="0">
                <a:latin typeface="Times New Roman" panose="02020603050405020304" pitchFamily="18" charset="0"/>
                <a:cs typeface="Times New Roman" panose="02020603050405020304" pitchFamily="18" charset="0"/>
              </a:rPr>
              <a:t> main crater and Copernicus H mascon SE </a:t>
            </a:r>
          </a:p>
          <a:p>
            <a:r>
              <a:rPr lang="en-US"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pic>
        <p:nvPicPr>
          <p:cNvPr id="6" name="Obrázek 3">
            <a:extLst>
              <a:ext uri="{FF2B5EF4-FFF2-40B4-BE49-F238E27FC236}">
                <a16:creationId xmlns:a16="http://schemas.microsoft.com/office/drawing/2014/main" id="{2AD19B80-AD9F-F822-9970-C832EC9ADA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3758" y="3645457"/>
            <a:ext cx="3240360" cy="3186751"/>
          </a:xfrm>
          <a:prstGeom prst="rect">
            <a:avLst/>
          </a:prstGeom>
        </p:spPr>
      </p:pic>
    </p:spTree>
    <p:extLst>
      <p:ext uri="{BB962C8B-B14F-4D97-AF65-F5344CB8AC3E}">
        <p14:creationId xmlns:p14="http://schemas.microsoft.com/office/powerpoint/2010/main" val="2786556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698" y="116632"/>
            <a:ext cx="3975074" cy="3563330"/>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4494"/>
          <a:stretch/>
        </p:blipFill>
        <p:spPr>
          <a:xfrm>
            <a:off x="4539208" y="193068"/>
            <a:ext cx="3740202" cy="3510533"/>
          </a:xfrm>
          <a:prstGeom prst="rect">
            <a:avLst/>
          </a:prstGeom>
        </p:spPr>
      </p:pic>
      <p:pic>
        <p:nvPicPr>
          <p:cNvPr id="2" name="Obrázek 1">
            <a:extLst>
              <a:ext uri="{FF2B5EF4-FFF2-40B4-BE49-F238E27FC236}">
                <a16:creationId xmlns:a16="http://schemas.microsoft.com/office/drawing/2014/main" id="{F86720F7-9697-FE89-DA38-5496B77B7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9" y="3429000"/>
            <a:ext cx="3384376" cy="3445837"/>
          </a:xfrm>
          <a:prstGeom prst="rect">
            <a:avLst/>
          </a:prstGeom>
        </p:spPr>
      </p:pic>
      <p:pic>
        <p:nvPicPr>
          <p:cNvPr id="6" name="Obrázek 5">
            <a:extLst>
              <a:ext uri="{FF2B5EF4-FFF2-40B4-BE49-F238E27FC236}">
                <a16:creationId xmlns:a16="http://schemas.microsoft.com/office/drawing/2014/main" id="{7DB95DF9-3C27-96F2-0BD3-DCBFB20D8F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21" y="3526005"/>
            <a:ext cx="3089419" cy="3251826"/>
          </a:xfrm>
          <a:prstGeom prst="rect">
            <a:avLst/>
          </a:prstGeom>
        </p:spPr>
      </p:pic>
      <p:sp>
        <p:nvSpPr>
          <p:cNvPr id="5" name="TextovéPole 4">
            <a:extLst>
              <a:ext uri="{FF2B5EF4-FFF2-40B4-BE49-F238E27FC236}">
                <a16:creationId xmlns:a16="http://schemas.microsoft.com/office/drawing/2014/main" id="{57EC1D5C-598C-43F7-B6F1-C71543C4B25F}"/>
              </a:ext>
            </a:extLst>
          </p:cNvPr>
          <p:cNvSpPr txBox="1"/>
          <p:nvPr/>
        </p:nvSpPr>
        <p:spPr>
          <a:xfrm>
            <a:off x="7308304" y="4581128"/>
            <a:ext cx="2362123"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Mare Orientale</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54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
            <a:extLst>
              <a:ext uri="{FF2B5EF4-FFF2-40B4-BE49-F238E27FC236}">
                <a16:creationId xmlns:a16="http://schemas.microsoft.com/office/drawing/2014/main" id="{B38028A2-29F6-829D-3540-C9AD10170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4300"/>
            <a:ext cx="3816424" cy="3268561"/>
          </a:xfrm>
          <a:prstGeom prst="rect">
            <a:avLst/>
          </a:prstGeom>
        </p:spPr>
      </p:pic>
      <p:sp>
        <p:nvSpPr>
          <p:cNvPr id="3" name="TextBox 2">
            <a:extLst>
              <a:ext uri="{FF2B5EF4-FFF2-40B4-BE49-F238E27FC236}">
                <a16:creationId xmlns:a16="http://schemas.microsoft.com/office/drawing/2014/main" id="{288CAAC7-31C3-5E40-B824-30CB00AA1EDE}"/>
              </a:ext>
            </a:extLst>
          </p:cNvPr>
          <p:cNvSpPr txBox="1"/>
          <p:nvPr/>
        </p:nvSpPr>
        <p:spPr>
          <a:xfrm>
            <a:off x="7164288" y="404664"/>
            <a:ext cx="144016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Tharsis</a:t>
            </a:r>
            <a:endParaRPr lang="cs-CZ" sz="2000" b="1" dirty="0">
              <a:latin typeface="Times New Roman" panose="02020603050405020304" pitchFamily="18" charset="0"/>
              <a:cs typeface="Times New Roman" panose="02020603050405020304" pitchFamily="18" charset="0"/>
            </a:endParaRPr>
          </a:p>
        </p:txBody>
      </p:sp>
      <p:pic>
        <p:nvPicPr>
          <p:cNvPr id="4" name="Obrázek 2">
            <a:extLst>
              <a:ext uri="{FF2B5EF4-FFF2-40B4-BE49-F238E27FC236}">
                <a16:creationId xmlns:a16="http://schemas.microsoft.com/office/drawing/2014/main" id="{A167F5D9-10F5-405E-4D61-6E8400CA4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523" y="3364462"/>
            <a:ext cx="3410606" cy="3288479"/>
          </a:xfrm>
          <a:prstGeom prst="rect">
            <a:avLst/>
          </a:prstGeom>
        </p:spPr>
      </p:pic>
      <p:pic>
        <p:nvPicPr>
          <p:cNvPr id="5" name="Obrázek 2">
            <a:extLst>
              <a:ext uri="{FF2B5EF4-FFF2-40B4-BE49-F238E27FC236}">
                <a16:creationId xmlns:a16="http://schemas.microsoft.com/office/drawing/2014/main" id="{4E6D46D3-C392-312D-7E5E-7DA7D4C24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449" y="3428999"/>
            <a:ext cx="3410607" cy="3288480"/>
          </a:xfrm>
          <a:prstGeom prst="rect">
            <a:avLst/>
          </a:prstGeom>
        </p:spPr>
      </p:pic>
    </p:spTree>
    <p:extLst>
      <p:ext uri="{BB962C8B-B14F-4D97-AF65-F5344CB8AC3E}">
        <p14:creationId xmlns:p14="http://schemas.microsoft.com/office/powerpoint/2010/main" val="3678034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13" y="0"/>
            <a:ext cx="7156174" cy="6858000"/>
          </a:xfrm>
          <a:prstGeom prst="rect">
            <a:avLst/>
          </a:prstGeom>
        </p:spPr>
      </p:pic>
    </p:spTree>
    <p:extLst>
      <p:ext uri="{BB962C8B-B14F-4D97-AF65-F5344CB8AC3E}">
        <p14:creationId xmlns:p14="http://schemas.microsoft.com/office/powerpoint/2010/main" val="2606629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28065"/>
            <a:ext cx="5133184" cy="4653136"/>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3334" y="2132856"/>
            <a:ext cx="5160666" cy="4678048"/>
          </a:xfrm>
          <a:prstGeom prst="rect">
            <a:avLst/>
          </a:prstGeom>
        </p:spPr>
      </p:pic>
      <p:sp>
        <p:nvSpPr>
          <p:cNvPr id="5" name="TextovéPole 4"/>
          <p:cNvSpPr txBox="1"/>
          <p:nvPr/>
        </p:nvSpPr>
        <p:spPr>
          <a:xfrm>
            <a:off x="6156176" y="711129"/>
            <a:ext cx="2416174" cy="369332"/>
          </a:xfrm>
          <a:prstGeom prst="rect">
            <a:avLst/>
          </a:prstGeom>
          <a:noFill/>
        </p:spPr>
        <p:txBody>
          <a:bodyPr wrap="none" rtlCol="0">
            <a:spAutoFit/>
          </a:bodyPr>
          <a:lstStyle/>
          <a:p>
            <a:r>
              <a:rPr lang="en-US" dirty="0" err="1"/>
              <a:t>Ghawar</a:t>
            </a:r>
            <a:r>
              <a:rPr lang="en-US" dirty="0"/>
              <a:t>, Saudi Arabia</a:t>
            </a:r>
            <a:endParaRPr lang="cs-CZ" dirty="0"/>
          </a:p>
        </p:txBody>
      </p:sp>
    </p:spTree>
    <p:extLst>
      <p:ext uri="{BB962C8B-B14F-4D97-AF65-F5344CB8AC3E}">
        <p14:creationId xmlns:p14="http://schemas.microsoft.com/office/powerpoint/2010/main" val="1887981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88640"/>
            <a:ext cx="5941532" cy="6502421"/>
          </a:xfrm>
          <a:prstGeom prst="rect">
            <a:avLst/>
          </a:prstGeom>
        </p:spPr>
      </p:pic>
    </p:spTree>
    <p:extLst>
      <p:ext uri="{BB962C8B-B14F-4D97-AF65-F5344CB8AC3E}">
        <p14:creationId xmlns:p14="http://schemas.microsoft.com/office/powerpoint/2010/main" val="1511760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3774A87-3C5E-4587-927D-370C0F1D9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4150" y="116632"/>
            <a:ext cx="5475699" cy="6309320"/>
          </a:xfrm>
          <a:prstGeom prst="rect">
            <a:avLst/>
          </a:prstGeom>
        </p:spPr>
      </p:pic>
    </p:spTree>
    <p:extLst>
      <p:ext uri="{BB962C8B-B14F-4D97-AF65-F5344CB8AC3E}">
        <p14:creationId xmlns:p14="http://schemas.microsoft.com/office/powerpoint/2010/main" val="186437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extLst>
                        <a:ext uri="{9D8B030D-6E8A-4147-A177-3AD203B41FA5}">
                          <a16:colId xmlns:a16="http://schemas.microsoft.com/office/drawing/2014/main" val="20000"/>
                        </a:ext>
                      </a:extLst>
                    </a:gridCol>
                    <a:gridCol w="7422706">
                      <a:extLst>
                        <a:ext uri="{9D8B030D-6E8A-4147-A177-3AD203B41FA5}">
                          <a16:colId xmlns:a16="http://schemas.microsoft.com/office/drawing/2014/main" val="20001"/>
                        </a:ext>
                      </a:extLst>
                    </a:gridCol>
                    <a:gridCol w="1113183">
                      <a:extLst>
                        <a:ext uri="{9D8B030D-6E8A-4147-A177-3AD203B41FA5}">
                          <a16:colId xmlns:a16="http://schemas.microsoft.com/office/drawing/2014/main" val="20002"/>
                        </a:ext>
                      </a:extLst>
                    </a:gridCol>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0000"/>
                      </a:ext>
                    </a:extLst>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1402659" y="3381588"/>
                <a:ext cx="7832593" cy="771173"/>
              </a:xfrm>
              <a:prstGeom prst="rect">
                <a:avLst/>
              </a:prstGeom>
            </p:spPr>
            <p:txBody>
              <a:bodyPr wrap="square">
                <a:spAutoFit/>
              </a:bodyPr>
              <a:lstStyle/>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1402659" y="3381588"/>
                <a:ext cx="7832593" cy="771173"/>
              </a:xfrm>
              <a:prstGeom prst="rect">
                <a:avLst/>
              </a:prstGeom>
              <a:blipFill rotWithShape="0">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467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4150" algn="l" defTabSz="914400" rtl="0" eaLnBrk="0" fontAlgn="base" latinLnBrk="0" hangingPunct="0">
              <a:lnSpc>
                <a:spcPct val="100000"/>
              </a:lnSpc>
              <a:spcBef>
                <a:spcPct val="0"/>
              </a:spcBef>
              <a:spcAft>
                <a:spcPct val="0"/>
              </a:spcAft>
              <a:buClrTx/>
              <a:buSzTx/>
              <a:buFontTx/>
              <a:buNone/>
              <a:tabLst/>
            </a:pPr>
            <a:r>
              <a:rPr kumimoji="0" lang="en-GB" altLang="zh-CN" sz="1600" b="0" i="0" u="none" strike="noStrike" cap="none" normalizeH="0" baseline="0" dirty="0">
                <a:ln>
                  <a:noFill/>
                </a:ln>
                <a:effectLst/>
                <a:latin typeface="Arial" panose="020B0604020202020204" pitchFamily="34" charset="0"/>
                <a:ea typeface="Times New Roman" panose="02020603050405020304" pitchFamily="18" charset="0"/>
              </a:rPr>
              <a:t>The spherical approximation of the </a:t>
            </a:r>
            <a:r>
              <a:rPr kumimoji="0" lang="en-GB" altLang="zh-CN" sz="1600" b="0" i="1" u="none" strike="noStrike" cap="none" normalizeH="0" baseline="0" dirty="0">
                <a:ln>
                  <a:noFill/>
                </a:ln>
                <a:effectLst/>
                <a:latin typeface="Arial" panose="020B0604020202020204" pitchFamily="34" charset="0"/>
                <a:ea typeface="Times New Roman" panose="02020603050405020304" pitchFamily="18" charset="0"/>
              </a:rPr>
              <a:t>gravity anomaly</a:t>
            </a:r>
            <a:r>
              <a:rPr kumimoji="0" lang="en-GB" altLang="zh-CN" sz="1600" b="0" i="0" u="none" strike="noStrike" cap="none" normalizeH="0" baseline="0" dirty="0">
                <a:ln>
                  <a:noFill/>
                </a:ln>
                <a:effectLst/>
                <a:latin typeface="Arial" panose="020B0604020202020204" pitchFamily="34" charset="0"/>
                <a:ea typeface="Times New Roman" panose="02020603050405020304" pitchFamily="18" charset="0"/>
              </a:rPr>
              <a:t>  </a:t>
            </a:r>
            <a:r>
              <a:rPr kumimoji="0" lang="en-GB" altLang="zh-CN" sz="1600" b="0" i="1" u="none" strike="noStrike" cap="none" normalizeH="0" baseline="0" dirty="0" err="1">
                <a:ln>
                  <a:noFill/>
                </a:ln>
                <a:effectLst/>
                <a:latin typeface="Arial" panose="020B0604020202020204" pitchFamily="34" charset="0"/>
                <a:ea typeface="Times New Roman" panose="02020603050405020304" pitchFamily="18" charset="0"/>
              </a:rPr>
              <a:t>Δg</a:t>
            </a:r>
            <a:r>
              <a:rPr kumimoji="0" lang="en-GB" altLang="zh-CN" sz="1600" b="0" i="1" u="none" strike="noStrike" cap="none" normalizeH="0" baseline="0" dirty="0">
                <a:ln>
                  <a:noFill/>
                </a:ln>
                <a:effectLst/>
                <a:latin typeface="Arial" panose="020B0604020202020204" pitchFamily="34" charset="0"/>
                <a:ea typeface="Times New Roman" panose="02020603050405020304" pitchFamily="18" charset="0"/>
              </a:rPr>
              <a:t>  </a:t>
            </a:r>
            <a:r>
              <a:rPr kumimoji="0" lang="en-GB" altLang="zh-CN" sz="1600" b="0" i="0" u="none" strike="noStrike" cap="none" normalizeH="0" baseline="0" dirty="0">
                <a:ln>
                  <a:noFill/>
                </a:ln>
                <a:effectLst/>
                <a:latin typeface="Arial" panose="020B0604020202020204" pitchFamily="34" charset="0"/>
                <a:ea typeface="Times New Roman" panose="02020603050405020304" pitchFamily="18" charset="0"/>
              </a:rPr>
              <a:t>is computed </a:t>
            </a:r>
            <a:endParaRPr kumimoji="0" lang="cs-CZ" altLang="zh-CN" sz="1600" b="0" i="0" u="none" strike="noStrike" cap="none" normalizeH="0" baseline="0" dirty="0">
              <a:ln>
                <a:noFill/>
              </a:ln>
              <a:effectLst/>
              <a:latin typeface="Arial" panose="020B0604020202020204" pitchFamily="34" charset="0"/>
            </a:endParaRPr>
          </a:p>
        </p:txBody>
      </p:sp>
      <p:sp>
        <p:nvSpPr>
          <p:cNvPr id="7" name="Obdélník 6"/>
          <p:cNvSpPr/>
          <p:nvPr/>
        </p:nvSpPr>
        <p:spPr>
          <a:xfrm>
            <a:off x="107504" y="188640"/>
            <a:ext cx="9851181" cy="338554"/>
          </a:xfrm>
          <a:prstGeom prst="rect">
            <a:avLst/>
          </a:prstGeom>
        </p:spPr>
        <p:txBody>
          <a:bodyPr wrap="square">
            <a:spAutoFit/>
          </a:bodyPr>
          <a:lstStyle/>
          <a:p>
            <a:r>
              <a:rPr lang="en-GB" sz="1600" i="1" dirty="0">
                <a:ea typeface="Times New Roman" panose="02020603050405020304" pitchFamily="18" charset="0"/>
              </a:rPr>
              <a:t>Disturbing static gravitational potential </a:t>
            </a:r>
            <a:r>
              <a:rPr lang="en-GB" sz="1600" dirty="0">
                <a:ea typeface="Times New Roman" panose="02020603050405020304" pitchFamily="18" charset="0"/>
              </a:rPr>
              <a:t>outside the Earth masses in  spherical harmonic expansion </a:t>
            </a:r>
            <a:endParaRPr lang="cs-CZ" sz="1600" dirty="0"/>
          </a:p>
        </p:txBody>
      </p:sp>
      <p:sp>
        <p:nvSpPr>
          <p:cNvPr id="8" name="Obdélník 7"/>
          <p:cNvSpPr/>
          <p:nvPr/>
        </p:nvSpPr>
        <p:spPr>
          <a:xfrm>
            <a:off x="107504" y="1647480"/>
            <a:ext cx="10422904" cy="1384995"/>
          </a:xfrm>
          <a:prstGeom prst="rect">
            <a:avLst/>
          </a:prstGeom>
        </p:spPr>
        <p:txBody>
          <a:bodyPr wrap="square">
            <a:spAutoFit/>
          </a:bodyPr>
          <a:lstStyle/>
          <a:p>
            <a:pPr lvl="0"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as </a:t>
            </a:r>
          </a:p>
          <a:p>
            <a:pPr lvl="0" indent="184150"/>
            <a:r>
              <a:rPr lang="en-GB" altLang="zh-CN" sz="1400" dirty="0">
                <a:ea typeface="Times New Roman" panose="02020603050405020304" pitchFamily="18" charset="0"/>
              </a:rPr>
              <a:t>the 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p>
          <a:p>
            <a:pPr lvl="0" indent="184150"/>
            <a:r>
              <a:rPr lang="en-GB" altLang="zh-CN" sz="1400" i="1" dirty="0">
                <a:ea typeface="Times New Roman" panose="02020603050405020304" pitchFamily="18" charset="0"/>
              </a:rPr>
              <a:t>R</a:t>
            </a:r>
            <a:r>
              <a:rPr lang="en-GB" altLang="zh-CN" sz="1400" dirty="0">
                <a:ea typeface="Times New Roman" panose="02020603050405020304" pitchFamily="18" charset="0"/>
              </a:rPr>
              <a:t> is the radius of the Earth (which can be approximated by the semi-major axis of a reference ellipsoid), </a:t>
            </a:r>
          </a:p>
          <a:p>
            <a:pPr lvl="0" indent="184150"/>
            <a:r>
              <a:rPr lang="en-GB" altLang="zh-CN" sz="1400" i="1" dirty="0" err="1">
                <a:ea typeface="Times New Roman" panose="02020603050405020304" pitchFamily="18" charset="0"/>
              </a:rPr>
              <a:t>P</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p>
          <a:p>
            <a:pPr lvl="0" indent="184150"/>
            <a:r>
              <a:rPr lang="en-GB" altLang="zh-CN" sz="1400" dirty="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p>
          <a:p>
            <a:pPr lvl="0" indent="184150"/>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323528" y="4152761"/>
            <a:ext cx="8478688" cy="1077218"/>
          </a:xfrm>
          <a:prstGeom prst="rect">
            <a:avLst/>
          </a:prstGeom>
        </p:spPr>
        <p:txBody>
          <a:bodyPr wrap="square">
            <a:spAutoFit/>
          </a:bodyPr>
          <a:lstStyle/>
          <a:p>
            <a:pPr lvl="0"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but without the second term).</a:t>
            </a:r>
          </a:p>
          <a:p>
            <a:pPr lvl="0" indent="184150"/>
            <a:endParaRPr lang="en-GB" sz="1600" dirty="0"/>
          </a:p>
          <a:p>
            <a:pPr lvl="0" indent="184150"/>
            <a:r>
              <a:rPr lang="en-GB" sz="1600" i="1" dirty="0"/>
              <a:t>Gravity 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p>
          <a:p>
            <a:pPr lvl="0" indent="184150"/>
            <a:r>
              <a:rPr lang="en-GB" sz="1600" dirty="0"/>
              <a:t>the disturbing potential </a:t>
            </a:r>
            <a:r>
              <a:rPr lang="en-GB" sz="1600" i="1" dirty="0"/>
              <a:t>T:</a:t>
            </a:r>
            <a:r>
              <a:rPr lang="en-GB" sz="1600" dirty="0"/>
              <a:t> </a:t>
            </a:r>
            <a:r>
              <a:rPr lang="en-GB" altLang="zh-CN" sz="1600" dirty="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extLst>
                        <a:ext uri="{9D8B030D-6E8A-4147-A177-3AD203B41FA5}">
                          <a16:colId xmlns:a16="http://schemas.microsoft.com/office/drawing/2014/main" val="20000"/>
                        </a:ext>
                      </a:extLst>
                    </a:gridCol>
                    <a:gridCol w="7156460">
                      <a:extLst>
                        <a:ext uri="{9D8B030D-6E8A-4147-A177-3AD203B41FA5}">
                          <a16:colId xmlns:a16="http://schemas.microsoft.com/office/drawing/2014/main" val="20001"/>
                        </a:ext>
                      </a:extLst>
                    </a:gridCol>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panose="02040503050406030204" pitchFamily="18" charset="0"/>
                                    </a:rPr>
                                  </m:ctrlPr>
                                </m:dPr>
                                <m:e>
                                  <m:m>
                                    <m:mPr>
                                      <m:mcs>
                                        <m:mc>
                                          <m:mcPr>
                                            <m:count m:val="3"/>
                                            <m:mcJc m:val="center"/>
                                          </m:mcPr>
                                        </m:mc>
                                      </m:mcs>
                                      <m:ctrlPr>
                                        <a:rPr lang="cs-CZ" sz="1800" i="1">
                                          <a:solidFill>
                                            <a:schemeClr val="tx1"/>
                                          </a:solidFill>
                                          <a:effectLst/>
                                          <a:latin typeface="Cambria Math" panose="02040503050406030204" pitchFamily="18" charset="0"/>
                                        </a:rPr>
                                      </m:ctrlPr>
                                    </m:mP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extLst>
                      <a:ext uri="{0D108BD9-81ED-4DB2-BD59-A6C34878D82A}">
                        <a16:rowId xmlns:a16="http://schemas.microsoft.com/office/drawing/2014/main" val="10000"/>
                      </a:ext>
                    </a:extLst>
                  </a:tr>
                </a:tbl>
              </a:graphicData>
            </a:graphic>
          </p:graphicFrame>
        </mc:Choice>
        <mc:Fallback xmlns="">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5"/>
                          <a:stretch>
                            <a:fillRect l="-2723" t="-410" r="-426" b="-2049"/>
                          </a:stretch>
                        </a:blipFill>
                      </a:tcPr>
                    </a:tc>
                  </a:tr>
                </a:tbl>
              </a:graphicData>
            </a:graphic>
          </p:graphicFrame>
        </mc:Fallback>
      </mc:AlternateContent>
    </p:spTree>
    <p:extLst>
      <p:ext uri="{BB962C8B-B14F-4D97-AF65-F5344CB8AC3E}">
        <p14:creationId xmlns:p14="http://schemas.microsoft.com/office/powerpoint/2010/main" val="99648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786" y="0"/>
            <a:ext cx="7198427" cy="6858000"/>
          </a:xfrm>
          <a:prstGeom prst="rect">
            <a:avLst/>
          </a:prstGeom>
        </p:spPr>
      </p:pic>
      <p:pic>
        <p:nvPicPr>
          <p:cNvPr id="6" name="Obrázek 5">
            <a:extLst>
              <a:ext uri="{FF2B5EF4-FFF2-40B4-BE49-F238E27FC236}">
                <a16:creationId xmlns:a16="http://schemas.microsoft.com/office/drawing/2014/main" id="{5EAB4D28-3FCE-7023-C784-1E66D634CF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86" y="28178"/>
            <a:ext cx="7118412" cy="6858000"/>
          </a:xfrm>
          <a:prstGeom prst="rect">
            <a:avLst/>
          </a:prstGeom>
        </p:spPr>
      </p:pic>
    </p:spTree>
    <p:extLst>
      <p:ext uri="{BB962C8B-B14F-4D97-AF65-F5344CB8AC3E}">
        <p14:creationId xmlns:p14="http://schemas.microsoft.com/office/powerpoint/2010/main" val="931847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8578EC-45EB-F44E-BD51-838B50851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7233263" cy="6858000"/>
          </a:xfrm>
          <a:prstGeom prst="rect">
            <a:avLst/>
          </a:prstGeom>
        </p:spPr>
      </p:pic>
      <p:sp>
        <p:nvSpPr>
          <p:cNvPr id="2" name="TextovéPole 1">
            <a:extLst>
              <a:ext uri="{FF2B5EF4-FFF2-40B4-BE49-F238E27FC236}">
                <a16:creationId xmlns:a16="http://schemas.microsoft.com/office/drawing/2014/main" id="{142112EC-9382-9E5D-DB98-5171BA1E010A}"/>
              </a:ext>
            </a:extLst>
          </p:cNvPr>
          <p:cNvSpPr txBox="1"/>
          <p:nvPr/>
        </p:nvSpPr>
        <p:spPr>
          <a:xfrm>
            <a:off x="7183251" y="5661248"/>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694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EFB9538-1379-41F1-95D9-36C91E7979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827272"/>
            <a:ext cx="9144000" cy="5913735"/>
          </a:xfrm>
          <a:prstGeom prst="rect">
            <a:avLst/>
          </a:prstGeom>
        </p:spPr>
      </p:pic>
      <p:pic>
        <p:nvPicPr>
          <p:cNvPr id="2" name="Obrázek 48">
            <a:extLst>
              <a:ext uri="{FF2B5EF4-FFF2-40B4-BE49-F238E27FC236}">
                <a16:creationId xmlns:a16="http://schemas.microsoft.com/office/drawing/2014/main" id="{C75D0AD9-0300-5F0D-F43A-31E5AD3D42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24176"/>
            <a:ext cx="3590176" cy="160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101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FAC2540-7205-4BDC-124E-0BBA50FC1BBB}"/>
              </a:ext>
            </a:extLst>
          </p:cNvPr>
          <p:cNvSpPr txBox="1"/>
          <p:nvPr/>
        </p:nvSpPr>
        <p:spPr>
          <a:xfrm>
            <a:off x="5652120" y="5445224"/>
            <a:ext cx="1762021" cy="1107996"/>
          </a:xfrm>
          <a:prstGeom prst="rect">
            <a:avLst/>
          </a:prstGeom>
          <a:noFill/>
        </p:spPr>
        <p:txBody>
          <a:bodyPr wrap="none" rtlCol="0">
            <a:spAutoFit/>
          </a:bodyPr>
          <a:lstStyle/>
          <a:p>
            <a:r>
              <a:rPr lang="en-US" sz="5400" b="1" dirty="0">
                <a:latin typeface="Times New Roman" panose="02020603050405020304" pitchFamily="18" charset="0"/>
                <a:cs typeface="Times New Roman" panose="02020603050405020304" pitchFamily="18" charset="0"/>
              </a:rPr>
              <a:t>Mars</a:t>
            </a:r>
          </a:p>
          <a:p>
            <a:r>
              <a:rPr lang="en-US" sz="1200" dirty="0">
                <a:latin typeface="Times New Roman" panose="02020603050405020304" pitchFamily="18" charset="0"/>
                <a:cs typeface="Times New Roman" panose="02020603050405020304" pitchFamily="18" charset="0"/>
              </a:rPr>
              <a:t>            Valles </a:t>
            </a:r>
            <a:r>
              <a:rPr lang="en-US" sz="1200" dirty="0" err="1">
                <a:latin typeface="Times New Roman" panose="02020603050405020304" pitchFamily="18" charset="0"/>
                <a:cs typeface="Times New Roman" panose="02020603050405020304" pitchFamily="18" charset="0"/>
              </a:rPr>
              <a:t>Marineris</a:t>
            </a:r>
            <a:endParaRPr lang="cs-CZ" sz="1200"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559017C5-DF35-F95B-DD1B-59611C7D50D5}"/>
              </a:ext>
            </a:extLst>
          </p:cNvPr>
          <p:cNvPicPr>
            <a:picLocks noChangeAspect="1"/>
          </p:cNvPicPr>
          <p:nvPr/>
        </p:nvPicPr>
        <p:blipFill rotWithShape="1">
          <a:blip r:embed="rId2"/>
          <a:srcRect l="24801" t="44150" r="25588" b="6125"/>
          <a:stretch/>
        </p:blipFill>
        <p:spPr>
          <a:xfrm>
            <a:off x="4204" y="27942"/>
            <a:ext cx="9237345" cy="4985234"/>
          </a:xfrm>
          <a:prstGeom prst="rect">
            <a:avLst/>
          </a:prstGeom>
        </p:spPr>
      </p:pic>
    </p:spTree>
    <p:extLst>
      <p:ext uri="{BB962C8B-B14F-4D97-AF65-F5344CB8AC3E}">
        <p14:creationId xmlns:p14="http://schemas.microsoft.com/office/powerpoint/2010/main" val="230790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D3454EC-76AB-34EF-42BB-A580891057CD}"/>
              </a:ext>
            </a:extLst>
          </p:cNvPr>
          <p:cNvPicPr>
            <a:picLocks noChangeAspect="1"/>
          </p:cNvPicPr>
          <p:nvPr/>
        </p:nvPicPr>
        <p:blipFill rotWithShape="1">
          <a:blip r:embed="rId3"/>
          <a:srcRect l="16695" t="25031" r="16370"/>
          <a:stretch/>
        </p:blipFill>
        <p:spPr>
          <a:xfrm>
            <a:off x="11857" y="4141965"/>
            <a:ext cx="4283968" cy="2694678"/>
          </a:xfrm>
          <a:prstGeom prst="rect">
            <a:avLst/>
          </a:prstGeom>
        </p:spPr>
      </p:pic>
      <p:pic>
        <p:nvPicPr>
          <p:cNvPr id="3074" name="Picture 2" descr="Artist's concept of Mars Reconnaissance Orbiter">
            <a:extLst>
              <a:ext uri="{FF2B5EF4-FFF2-40B4-BE49-F238E27FC236}">
                <a16:creationId xmlns:a16="http://schemas.microsoft.com/office/drawing/2014/main" id="{1053F4B8-0DF1-314C-9E69-3E56F530B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898" y="1340768"/>
            <a:ext cx="4406102" cy="30498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02648D-8FEC-D3E0-EDDC-35B9A2CA208B}"/>
              </a:ext>
            </a:extLst>
          </p:cNvPr>
          <p:cNvSpPr>
            <a:spLocks noChangeArrowheads="1"/>
          </p:cNvSpPr>
          <p:nvPr/>
        </p:nvSpPr>
        <p:spPr bwMode="auto">
          <a:xfrm>
            <a:off x="124520" y="-1772843"/>
            <a:ext cx="9176551" cy="830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cs-CZ" b="1" dirty="0">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Mars Global Surveyor + MOLA (1996-2007)  </a:t>
            </a:r>
          </a:p>
          <a:p>
            <a:pPr marL="0" marR="0" lvl="0" indent="0" algn="l" defTabSz="914400" rtl="0" eaLnBrk="0" fontAlgn="base" latinLnBrk="0" hangingPunct="0">
              <a:lnSpc>
                <a:spcPct val="100000"/>
              </a:lnSpc>
              <a:spcBef>
                <a:spcPct val="0"/>
              </a:spcBef>
              <a:spcAft>
                <a:spcPct val="0"/>
              </a:spcAft>
              <a:buClrTx/>
              <a:buSzTx/>
              <a:buFontTx/>
              <a:buNone/>
              <a:tabLst/>
            </a:pPr>
            <a:r>
              <a:rPr lang="en-US" altLang="cs-CZ" b="1" dirty="0">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cs-CZ" b="1" dirty="0">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cs-CZ" b="1" dirty="0">
                <a:latin typeface="Times New Roman" panose="02020603050405020304" pitchFamily="18" charset="0"/>
                <a:cs typeface="Times New Roman" panose="02020603050405020304" pitchFamily="18" charset="0"/>
              </a:rPr>
              <a:t>                                                                                 </a:t>
            </a: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Mars </a:t>
            </a:r>
            <a:r>
              <a:rPr kumimoji="0" lang="cs-CZ" altLang="cs-CZ"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Reconnaissance</a:t>
            </a: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Orbite</a:t>
            </a:r>
            <a:r>
              <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r>
              <a:rPr kumimoji="0" lang="en-US" altLang="cs-CZ" sz="18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(MRO) 2006-</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a:r>
              <a:rPr kumimoji="0" lang="cs-CZ" altLang="cs-CZ"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cs-CZ"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a:endParaRPr lang="en-US" sz="1200" dirty="0">
              <a:latin typeface="Times New Roman" panose="02020603050405020304" pitchFamily="18" charset="0"/>
              <a:cs typeface="Times New Roman" panose="02020603050405020304" pitchFamily="18" charset="0"/>
            </a:endParaRPr>
          </a:p>
          <a:p>
            <a:pPr lvl="0"/>
            <a:endParaRPr lang="en-US" sz="1200" dirty="0">
              <a:latin typeface="Times New Roman" panose="02020603050405020304" pitchFamily="18" charset="0"/>
              <a:cs typeface="Times New Roman" panose="02020603050405020304" pitchFamily="18" charset="0"/>
            </a:endParaRPr>
          </a:p>
          <a:p>
            <a:pPr lvl="0"/>
            <a:endParaRPr lang="en-US" sz="1200" dirty="0">
              <a:latin typeface="Times New Roman" panose="02020603050405020304" pitchFamily="18" charset="0"/>
              <a:cs typeface="Times New Roman" panose="02020603050405020304" pitchFamily="18" charset="0"/>
            </a:endParaRPr>
          </a:p>
          <a:p>
            <a:pPr lvl="0"/>
            <a:endParaRPr lang="en-US" sz="1200" dirty="0">
              <a:latin typeface="Times New Roman" panose="02020603050405020304" pitchFamily="18" charset="0"/>
              <a:cs typeface="Times New Roman" panose="02020603050405020304" pitchFamily="18" charset="0"/>
            </a:endParaRPr>
          </a:p>
          <a:p>
            <a:pPr lvl="0"/>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Artist's rendering, from </a:t>
            </a:r>
            <a:r>
              <a:rPr lang="en-US" sz="1200" b="1" dirty="0">
                <a:latin typeface="Times New Roman" panose="02020603050405020304" pitchFamily="18" charset="0"/>
                <a:cs typeface="Times New Roman" panose="02020603050405020304" pitchFamily="18" charset="0"/>
                <a:hlinkClick r:id="rId5" tooltip="w:NASA">
                  <a:extLst>
                    <a:ext uri="{A12FA001-AC4F-418D-AE19-62706E023703}">
                      <ahyp:hlinkClr xmlns:ahyp="http://schemas.microsoft.com/office/drawing/2018/hyperlinkcolor" val="tx"/>
                    </a:ext>
                  </a:extLst>
                </a:hlinkClick>
              </a:rPr>
              <a:t>NASA</a:t>
            </a:r>
            <a:r>
              <a:rPr lang="en-US" sz="1200" b="1" dirty="0">
                <a:latin typeface="Times New Roman" panose="02020603050405020304" pitchFamily="18" charset="0"/>
                <a:cs typeface="Times New Roman" panose="02020603050405020304" pitchFamily="18" charset="0"/>
              </a:rPr>
              <a:t>, of the </a:t>
            </a:r>
            <a:r>
              <a:rPr lang="en-US" sz="1200" b="1" dirty="0">
                <a:latin typeface="Times New Roman" panose="02020603050405020304" pitchFamily="18" charset="0"/>
                <a:cs typeface="Times New Roman" panose="02020603050405020304" pitchFamily="18" charset="0"/>
                <a:hlinkClick r:id="rId6" tooltip="w:2001 Mars Odyssey">
                  <a:extLst>
                    <a:ext uri="{A12FA001-AC4F-418D-AE19-62706E023703}">
                      <ahyp:hlinkClr xmlns:ahyp="http://schemas.microsoft.com/office/drawing/2018/hyperlinkcolor" val="tx"/>
                    </a:ext>
                  </a:extLst>
                </a:hlinkClick>
              </a:rPr>
              <a:t>2001 Mars Odyssey</a:t>
            </a:r>
            <a:r>
              <a:rPr lang="en-US" sz="1200" b="1" dirty="0">
                <a:latin typeface="Times New Roman" panose="02020603050405020304" pitchFamily="18" charset="0"/>
                <a:cs typeface="Times New Roman" panose="02020603050405020304" pitchFamily="18" charset="0"/>
              </a:rPr>
              <a:t> spacecraft</a:t>
            </a:r>
          </a:p>
          <a:p>
            <a:pPr lvl="0"/>
            <a:r>
              <a:rPr lang="en-US" sz="1200" b="1" dirty="0">
                <a:latin typeface="Times New Roman" panose="02020603050405020304" pitchFamily="18" charset="0"/>
                <a:cs typeface="Times New Roman" panose="02020603050405020304" pitchFamily="18" charset="0"/>
              </a:rPr>
              <a:t>                                                                                                                                                                                           in mission configuration</a:t>
            </a:r>
          </a:p>
          <a:p>
            <a:pPr lvl="0"/>
            <a:r>
              <a:rPr lang="en-US" sz="1200" dirty="0">
                <a:latin typeface="Times New Roman" panose="02020603050405020304" pitchFamily="18" charset="0"/>
                <a:cs typeface="Times New Roman" panose="02020603050405020304" pitchFamily="18" charset="0"/>
              </a:rPr>
              <a:t>. </a:t>
            </a:r>
          </a:p>
          <a:p>
            <a:pPr lvl="0"/>
            <a:r>
              <a:rPr lang="en-US" sz="12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Mars Odyssey </a:t>
            </a:r>
            <a:r>
              <a:rPr lang="en-US" sz="1200" dirty="0">
                <a:latin typeface="Times New Roman" panose="02020603050405020304" pitchFamily="18" charset="0"/>
                <a:cs typeface="Times New Roman" panose="02020603050405020304" pitchFamily="18" charset="0"/>
              </a:rPr>
              <a:t>mission, executed from orbit of the planet Mars, </a:t>
            </a:r>
          </a:p>
          <a:p>
            <a:pPr lvl="0"/>
            <a:r>
              <a:rPr lang="en-US" sz="1200" dirty="0">
                <a:latin typeface="Times New Roman" panose="02020603050405020304" pitchFamily="18" charset="0"/>
                <a:cs typeface="Times New Roman" panose="02020603050405020304" pitchFamily="18" charset="0"/>
              </a:rPr>
              <a:t>                                                                                                                     focused on astrobiology studies from orbit,</a:t>
            </a:r>
          </a:p>
          <a:p>
            <a:pPr lvl="0"/>
            <a:r>
              <a:rPr lang="en-US" sz="1200" dirty="0">
                <a:latin typeface="Times New Roman" panose="02020603050405020304" pitchFamily="18" charset="0"/>
                <a:cs typeface="Times New Roman" panose="02020603050405020304" pitchFamily="18" charset="0"/>
              </a:rPr>
              <a:t>                                                                                                                     and consistent monitoring of the planet's environment.</a:t>
            </a:r>
            <a:r>
              <a:rPr kumimoji="0" lang="cs-CZ" altLang="cs-CZ"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4" name="Obrázek 3">
            <a:extLst>
              <a:ext uri="{FF2B5EF4-FFF2-40B4-BE49-F238E27FC236}">
                <a16:creationId xmlns:a16="http://schemas.microsoft.com/office/drawing/2014/main" id="{0A08DC94-D387-DC85-7956-3C4B6D061A65}"/>
              </a:ext>
            </a:extLst>
          </p:cNvPr>
          <p:cNvPicPr>
            <a:picLocks noChangeAspect="1"/>
          </p:cNvPicPr>
          <p:nvPr/>
        </p:nvPicPr>
        <p:blipFill rotWithShape="1">
          <a:blip r:embed="rId7"/>
          <a:srcRect l="32675" t="22374" r="31100"/>
          <a:stretch/>
        </p:blipFill>
        <p:spPr>
          <a:xfrm>
            <a:off x="33589" y="-22845"/>
            <a:ext cx="2992437" cy="3168352"/>
          </a:xfrm>
          <a:prstGeom prst="rect">
            <a:avLst/>
          </a:prstGeom>
        </p:spPr>
      </p:pic>
    </p:spTree>
    <p:extLst>
      <p:ext uri="{BB962C8B-B14F-4D97-AF65-F5344CB8AC3E}">
        <p14:creationId xmlns:p14="http://schemas.microsoft.com/office/powerpoint/2010/main" val="110814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9E8E544-DEEE-34FD-D0E7-6780E7FBF635}"/>
              </a:ext>
            </a:extLst>
          </p:cNvPr>
          <p:cNvSpPr>
            <a:spLocks noChangeArrowheads="1"/>
          </p:cNvSpPr>
          <p:nvPr/>
        </p:nvSpPr>
        <p:spPr bwMode="auto">
          <a:xfrm>
            <a:off x="0" y="621271"/>
            <a:ext cx="8981946" cy="660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1" i="0" u="none" strike="noStrike" cap="none" normalizeH="0" baseline="0" dirty="0" err="1">
                <a:ln>
                  <a:noFill/>
                </a:ln>
                <a:solidFill>
                  <a:schemeClr val="tx1"/>
                </a:solidFill>
                <a:effectLst/>
                <a:latin typeface="Arial" panose="020B0604020202020204" pitchFamily="34" charset="0"/>
              </a:rPr>
              <a:t>řístroje</a:t>
            </a:r>
            <a:r>
              <a:rPr kumimoji="0" lang="cs-CZ" altLang="cs-CZ" sz="900" b="1" i="0" u="none" strike="noStrike" cap="none" normalizeH="0" baseline="0" dirty="0">
                <a:ln>
                  <a:noFill/>
                </a:ln>
                <a:solidFill>
                  <a:schemeClr val="tx1"/>
                </a:solidFill>
                <a:effectLst/>
                <a:latin typeface="Arial" panose="020B0604020202020204" pitchFamily="34" charset="0"/>
              </a:rPr>
              <a:t> a experimenty</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600" b="0" i="0" u="none" strike="noStrike" cap="none" normalizeH="0" baseline="0" dirty="0">
                <a:ln>
                  <a:noFill/>
                </a:ln>
                <a:solidFill>
                  <a:schemeClr val="tx1"/>
                </a:solidFill>
                <a:effectLst/>
                <a:latin typeface="Arial" panose="020B0604020202020204" pitchFamily="34" charset="0"/>
              </a:rPr>
              <a:t> </a:t>
            </a:r>
            <a:r>
              <a:rPr kumimoji="0" lang="en-US" altLang="cs-CZ" sz="600" b="0" i="0" u="none" strike="noStrike" cap="none" normalizeH="0" dirty="0">
                <a:ln>
                  <a:noFill/>
                </a:ln>
                <a:solidFill>
                  <a:schemeClr val="tx1"/>
                </a:solidFill>
                <a:effectLst/>
                <a:latin typeface="Arial" panose="020B0604020202020204" pitchFamily="34" charset="0"/>
              </a:rPr>
              <a:t>                                                                                                                                                            </a:t>
            </a:r>
            <a:r>
              <a:rPr kumimoji="0" lang="cs-CZ" altLang="cs-CZ" sz="1800" b="1" i="0" strike="noStrike" cap="none" normalizeH="0" baseline="0" dirty="0">
                <a:ln>
                  <a:noFill/>
                </a:ln>
                <a:effectLst/>
                <a:latin typeface="Times New Roman" panose="02020603050405020304" pitchFamily="18" charset="0"/>
                <a:cs typeface="Times New Roman" panose="02020603050405020304" pitchFamily="18" charset="0"/>
              </a:rPr>
              <a:t>Ilustrace sondy Mars Express </a:t>
            </a:r>
            <a:r>
              <a:rPr kumimoji="0" lang="en-US" altLang="cs-CZ" sz="1800" b="1" i="0" strike="noStrike" cap="none" normalizeH="0" baseline="0" dirty="0">
                <a:ln>
                  <a:noFill/>
                </a:ln>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cs-CZ" b="1" dirty="0">
                <a:latin typeface="Times New Roman" panose="02020603050405020304" pitchFamily="18" charset="0"/>
                <a:cs typeface="Times New Roman" panose="02020603050405020304" pitchFamily="18" charset="0"/>
              </a:rPr>
              <a:t>                                                                                      </a:t>
            </a:r>
            <a:r>
              <a:rPr kumimoji="0" lang="en-US" altLang="cs-CZ" sz="1800" b="1" i="0" strike="noStrike" cap="none" normalizeH="0" baseline="0" dirty="0">
                <a:ln>
                  <a:noFill/>
                </a:ln>
                <a:effectLst/>
                <a:latin typeface="Times New Roman" panose="02020603050405020304" pitchFamily="18" charset="0"/>
                <a:cs typeface="Times New Roman" panose="02020603050405020304" pitchFamily="18" charset="0"/>
              </a:rPr>
              <a:t>(MEX, ESA)</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1"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b="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800" b="1" i="0" strike="noStrike" cap="none" normalizeH="0" baseline="0" dirty="0">
                <a:ln>
                  <a:noFill/>
                </a:ln>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1"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Přístroje věnované průzkumu povrchu a podpovrchových struktur: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3" tooltip="High Resolution Stereo Camera">
                  <a:extLst>
                    <a:ext uri="{A12FA001-AC4F-418D-AE19-62706E023703}">
                      <ahyp:hlinkClr xmlns:ahyp="http://schemas.microsoft.com/office/drawing/2018/hyperlinkcolor" val="tx"/>
                    </a:ext>
                  </a:extLst>
                </a:hlinkClick>
              </a:rPr>
              <a:t>HRSC</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High</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Resolution</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Stereo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Camera</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 </a:t>
            </a:r>
            <a:endParaRPr kumimoji="0" lang="en-US" altLang="cs-CZ" sz="1800" b="0"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lang="en-US" altLang="cs-CZ" dirty="0">
                <a:latin typeface="Times New Roman" panose="02020603050405020304" pitchFamily="18" charset="0"/>
                <a:cs typeface="Times New Roman" panose="02020603050405020304" pitchFamily="18" charset="0"/>
                <a:hlinkClick r:id="rId4" tooltip="Stereofotoaparát">
                  <a:extLst>
                    <a:ext uri="{A12FA001-AC4F-418D-AE19-62706E023703}">
                      <ahyp:hlinkClr xmlns:ahyp="http://schemas.microsoft.com/office/drawing/2018/hyperlinkcolor" val="tx"/>
                    </a:ext>
                  </a:extLst>
                </a:hlinkClick>
              </a:rPr>
              <a:t>               </a:t>
            </a:r>
            <a:r>
              <a:rPr kumimoji="0" lang="cs-CZ" altLang="cs-CZ" sz="1800" b="0" i="0" strike="noStrike" cap="none" normalizeH="0" baseline="0" dirty="0" err="1">
                <a:ln>
                  <a:noFill/>
                </a:ln>
                <a:effectLst/>
                <a:latin typeface="Times New Roman" panose="02020603050405020304" pitchFamily="18" charset="0"/>
                <a:cs typeface="Times New Roman" panose="02020603050405020304" pitchFamily="18" charset="0"/>
                <a:hlinkClick r:id="rId4" tooltip="Stereofotoaparát">
                  <a:extLst>
                    <a:ext uri="{A12FA001-AC4F-418D-AE19-62706E023703}">
                      <ahyp:hlinkClr xmlns:ahyp="http://schemas.microsoft.com/office/drawing/2018/hyperlinkcolor" val="tx"/>
                    </a:ext>
                  </a:extLst>
                </a:hlinkClick>
              </a:rPr>
              <a:t>stereokamera</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kombinovaná s kamerou s vysokým rozlišením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5" tooltip="OMEGA (stránka neexistuje)">
                  <a:extLst>
                    <a:ext uri="{A12FA001-AC4F-418D-AE19-62706E023703}">
                      <ahyp:hlinkClr xmlns:ahyp="http://schemas.microsoft.com/office/drawing/2018/hyperlinkcolor" val="tx"/>
                    </a:ext>
                  </a:extLst>
                </a:hlinkClick>
              </a:rPr>
              <a:t>OMEGA</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Visible</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and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Infrared</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Mineralogical</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Mapping</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Spectrometer</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 </a:t>
            </a:r>
            <a:endParaRPr kumimoji="0" lang="en-US" altLang="cs-CZ" sz="1800" b="0"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lang="en-US" altLang="cs-CZ" dirty="0">
                <a:latin typeface="Times New Roman" panose="02020603050405020304" pitchFamily="18" charset="0"/>
                <a:cs typeface="Times New Roman" panose="02020603050405020304" pitchFamily="18" charset="0"/>
                <a:hlinkClick r:id="rId6" tooltip="Spektrometr">
                  <a:extLst>
                    <a:ext uri="{A12FA001-AC4F-418D-AE19-62706E023703}">
                      <ahyp:hlinkClr xmlns:ahyp="http://schemas.microsoft.com/office/drawing/2018/hyperlinkcolor" val="tx"/>
                    </a:ext>
                  </a:extLst>
                </a:hlinkClick>
              </a:rPr>
              <a:t>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6" tooltip="Spektrometr">
                  <a:extLst>
                    <a:ext uri="{A12FA001-AC4F-418D-AE19-62706E023703}">
                      <ahyp:hlinkClr xmlns:ahyp="http://schemas.microsoft.com/office/drawing/2018/hyperlinkcolor" val="tx"/>
                    </a:ext>
                  </a:extLst>
                </a:hlinkClick>
              </a:rPr>
              <a:t>spektrometr</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pracující ve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7" tooltip="Světlo">
                  <a:extLst>
                    <a:ext uri="{A12FA001-AC4F-418D-AE19-62706E023703}">
                      <ahyp:hlinkClr xmlns:ahyp="http://schemas.microsoft.com/office/drawing/2018/hyperlinkcolor" val="tx"/>
                    </a:ext>
                  </a:extLst>
                </a:hlinkClick>
              </a:rPr>
              <a:t>viditelné</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8" tooltip="Infračervené záření">
                  <a:extLst>
                    <a:ext uri="{A12FA001-AC4F-418D-AE19-62706E023703}">
                      <ahyp:hlinkClr xmlns:ahyp="http://schemas.microsoft.com/office/drawing/2018/hyperlinkcolor" val="tx"/>
                    </a:ext>
                  </a:extLst>
                </a:hlinkClick>
              </a:rPr>
              <a:t>infračervené</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oblasti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9" tooltip="MARSIS (stránka neexistuje)">
                  <a:extLst>
                    <a:ext uri="{A12FA001-AC4F-418D-AE19-62706E023703}">
                      <ahyp:hlinkClr xmlns:ahyp="http://schemas.microsoft.com/office/drawing/2018/hyperlinkcolor" val="tx"/>
                    </a:ext>
                  </a:extLst>
                </a:hlinkClick>
              </a:rPr>
              <a:t>MARSIS</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Sub-</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surface</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Sounding</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Radar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Altimeter</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endParaRPr kumimoji="0" lang="en-US" altLang="cs-CZ" sz="1800" b="0"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lang="en-US" altLang="cs-CZ" dirty="0">
                <a:latin typeface="Times New Roman" panose="02020603050405020304" pitchFamily="18" charset="0"/>
                <a:cs typeface="Times New Roman" panose="02020603050405020304" pitchFamily="18" charset="0"/>
              </a:rPr>
              <a:t>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dlouhovlnný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0" tooltip="Radar">
                  <a:extLst>
                    <a:ext uri="{A12FA001-AC4F-418D-AE19-62706E023703}">
                      <ahyp:hlinkClr xmlns:ahyp="http://schemas.microsoft.com/office/drawing/2018/hyperlinkcolor" val="tx"/>
                    </a:ext>
                  </a:extLst>
                </a:hlinkClick>
              </a:rPr>
              <a:t>radar</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určený k průzkumu podpovrchových struktur do hloubky cca 5 km</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Přístroje věnované průzkumu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1" tooltip="Atmosféra Marsu">
                  <a:extLst>
                    <a:ext uri="{A12FA001-AC4F-418D-AE19-62706E023703}">
                      <ahyp:hlinkClr xmlns:ahyp="http://schemas.microsoft.com/office/drawing/2018/hyperlinkcolor" val="tx"/>
                    </a:ext>
                  </a:extLst>
                </a:hlinkClick>
              </a:rPr>
              <a:t>atmosféry</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2" tooltip="Ionosféra">
                  <a:extLst>
                    <a:ext uri="{A12FA001-AC4F-418D-AE19-62706E023703}">
                      <ahyp:hlinkClr xmlns:ahyp="http://schemas.microsoft.com/office/drawing/2018/hyperlinkcolor" val="tx"/>
                    </a:ext>
                  </a:extLst>
                </a:hlinkClick>
              </a:rPr>
              <a:t>ionosféry</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Marsu: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3" tooltip="PFS">
                  <a:extLst>
                    <a:ext uri="{A12FA001-AC4F-418D-AE19-62706E023703}">
                      <ahyp:hlinkClr xmlns:ahyp="http://schemas.microsoft.com/office/drawing/2018/hyperlinkcolor" val="tx"/>
                    </a:ext>
                  </a:extLst>
                </a:hlinkClick>
              </a:rPr>
              <a:t>PFS</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Planetary</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Fourier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Spectrometer</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 </a:t>
            </a:r>
            <a:r>
              <a:rPr kumimoji="0" lang="cs-CZ" altLang="cs-CZ" sz="1800" b="0" i="0" strike="noStrike" cap="none" normalizeH="0" baseline="0" dirty="0" err="1">
                <a:ln>
                  <a:noFill/>
                </a:ln>
                <a:effectLst/>
                <a:latin typeface="Times New Roman" panose="02020603050405020304" pitchFamily="18" charset="0"/>
                <a:cs typeface="Times New Roman" panose="02020603050405020304" pitchFamily="18" charset="0"/>
              </a:rPr>
              <a:t>Fourierovský</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spektrometr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4" tooltip="SPICAM (stránka neexistuje)">
                  <a:extLst>
                    <a:ext uri="{A12FA001-AC4F-418D-AE19-62706E023703}">
                      <ahyp:hlinkClr xmlns:ahyp="http://schemas.microsoft.com/office/drawing/2018/hyperlinkcolor" val="tx"/>
                    </a:ext>
                  </a:extLst>
                </a:hlinkClick>
              </a:rPr>
              <a:t>SPICAM</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Ultraviolet</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and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Infrared</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Atmospheric</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Spectrometer</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endParaRPr kumimoji="0" lang="en-US" altLang="cs-CZ" sz="1800" b="0"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lang="en-US" altLang="cs-CZ" dirty="0">
                <a:latin typeface="Times New Roman" panose="02020603050405020304" pitchFamily="18" charset="0"/>
                <a:cs typeface="Times New Roman" panose="02020603050405020304" pitchFamily="18" charset="0"/>
              </a:rPr>
              <a:t>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spektrometr pracující v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5" tooltip="Ultrafialové záření">
                  <a:extLst>
                    <a:ext uri="{A12FA001-AC4F-418D-AE19-62706E023703}">
                      <ahyp:hlinkClr xmlns:ahyp="http://schemas.microsoft.com/office/drawing/2018/hyperlinkcolor" val="tx"/>
                    </a:ext>
                  </a:extLst>
                </a:hlinkClick>
              </a:rPr>
              <a:t>ultrafialovém</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 infračerveném oboru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6" tooltip="ASPERA (stránka neexistuje)">
                  <a:extLst>
                    <a:ext uri="{A12FA001-AC4F-418D-AE19-62706E023703}">
                      <ahyp:hlinkClr xmlns:ahyp="http://schemas.microsoft.com/office/drawing/2018/hyperlinkcolor" val="tx"/>
                    </a:ext>
                  </a:extLst>
                </a:hlinkClick>
              </a:rPr>
              <a:t>ASPERA</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Energetic</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Neutral</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Atoms</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Analyser</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 analyzátor neutrálních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7" tooltip="Částice">
                  <a:extLst>
                    <a:ext uri="{A12FA001-AC4F-418D-AE19-62706E023703}">
                      <ahyp:hlinkClr xmlns:ahyp="http://schemas.microsoft.com/office/drawing/2018/hyperlinkcolor" val="tx"/>
                    </a:ext>
                  </a:extLst>
                </a:hlinkClick>
              </a:rPr>
              <a:t>částic</a:t>
            </a:r>
            <a:endPar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Součástí výzkumného programu je také: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err="1">
                <a:ln>
                  <a:noFill/>
                </a:ln>
                <a:effectLst/>
                <a:latin typeface="Times New Roman" panose="02020603050405020304" pitchFamily="18" charset="0"/>
                <a:cs typeface="Times New Roman" panose="02020603050405020304" pitchFamily="18" charset="0"/>
                <a:hlinkClick r:id="rId18" tooltip="MaRS (stránka neexistuje)">
                  <a:extLst>
                    <a:ext uri="{A12FA001-AC4F-418D-AE19-62706E023703}">
                      <ahyp:hlinkClr xmlns:ahyp="http://schemas.microsoft.com/office/drawing/2018/hyperlinkcolor" val="tx"/>
                    </a:ext>
                  </a:extLst>
                </a:hlinkClick>
              </a:rPr>
              <a:t>MaRS</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Mars </a:t>
            </a:r>
            <a:r>
              <a:rPr kumimoji="0" lang="cs-CZ" altLang="cs-CZ" sz="1800" b="0" i="1" strike="noStrike" cap="none" normalizeH="0" baseline="0" dirty="0" err="1">
                <a:ln>
                  <a:noFill/>
                </a:ln>
                <a:effectLst/>
                <a:latin typeface="Times New Roman" panose="02020603050405020304" pitchFamily="18" charset="0"/>
                <a:cs typeface="Times New Roman" panose="02020603050405020304" pitchFamily="18" charset="0"/>
              </a:rPr>
              <a:t>Radio</a:t>
            </a:r>
            <a:r>
              <a:rPr kumimoji="0" lang="cs-CZ" altLang="cs-CZ" sz="1800" b="0" i="1" strike="noStrike" cap="none" normalizeH="0" baseline="0" dirty="0">
                <a:ln>
                  <a:noFill/>
                </a:ln>
                <a:effectLst/>
                <a:latin typeface="Times New Roman" panose="02020603050405020304" pitchFamily="18" charset="0"/>
                <a:cs typeface="Times New Roman" panose="02020603050405020304" pitchFamily="18" charset="0"/>
              </a:rPr>
              <a:t> Science Experiment</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 program na zpřesňování </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hlinkClick r:id="rId19" tooltip="Gravitační pole">
                  <a:extLst>
                    <a:ext uri="{A12FA001-AC4F-418D-AE19-62706E023703}">
                      <ahyp:hlinkClr xmlns:ahyp="http://schemas.microsoft.com/office/drawing/2018/hyperlinkcolor" val="tx"/>
                    </a:ext>
                  </a:extLst>
                </a:hlinkClick>
              </a:rPr>
              <a:t>gravitačních dat</a:t>
            </a: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 </a:t>
            </a:r>
            <a:endParaRPr kumimoji="0" lang="en-US" altLang="cs-CZ" sz="1800" b="0" i="0"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800" b="0" i="0" strike="noStrike" cap="none" normalizeH="0" baseline="0" dirty="0">
                <a:ln>
                  <a:noFill/>
                </a:ln>
                <a:effectLst/>
                <a:latin typeface="Times New Roman" panose="02020603050405020304" pitchFamily="18" charset="0"/>
                <a:cs typeface="Times New Roman" panose="02020603050405020304" pitchFamily="18" charset="0"/>
              </a:rPr>
              <a:t>a výzkum ionosféry ze zachycených radiových signálů</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hlinkClick r:id="rId20"/>
            <a:extLst>
              <a:ext uri="{FF2B5EF4-FFF2-40B4-BE49-F238E27FC236}">
                <a16:creationId xmlns:a16="http://schemas.microsoft.com/office/drawing/2014/main" id="{AF8FC79A-9482-FAAF-193F-684DB52EBA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832" y="-35421"/>
            <a:ext cx="2975992" cy="262428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82ED1C7-0D8E-787A-0588-EA7474517CBA}"/>
              </a:ext>
            </a:extLst>
          </p:cNvPr>
          <p:cNvSpPr txBox="1"/>
          <p:nvPr/>
        </p:nvSpPr>
        <p:spPr>
          <a:xfrm>
            <a:off x="4076700" y="3105150"/>
            <a:ext cx="914400" cy="914400"/>
          </a:xfrm>
          <a:prstGeom prst="rect">
            <a:avLst/>
          </a:prstGeom>
          <a:noFill/>
        </p:spPr>
        <p:txBody>
          <a:bodyPr wrap="square" rtlCol="0">
            <a:spAutoFit/>
          </a:bodyPr>
          <a:lstStyle/>
          <a:p>
            <a:endParaRPr lang="cs-CZ" dirty="0"/>
          </a:p>
        </p:txBody>
      </p:sp>
      <p:pic>
        <p:nvPicPr>
          <p:cNvPr id="6" name="Obrázek 5">
            <a:extLst>
              <a:ext uri="{FF2B5EF4-FFF2-40B4-BE49-F238E27FC236}">
                <a16:creationId xmlns:a16="http://schemas.microsoft.com/office/drawing/2014/main" id="{2B4E7329-67E9-A417-B2BE-EF161BB6EB7F}"/>
              </a:ext>
            </a:extLst>
          </p:cNvPr>
          <p:cNvPicPr>
            <a:picLocks noChangeAspect="1"/>
          </p:cNvPicPr>
          <p:nvPr/>
        </p:nvPicPr>
        <p:blipFill rotWithShape="1">
          <a:blip r:embed="rId22"/>
          <a:srcRect l="70108" t="37380" r="5480"/>
          <a:stretch/>
        </p:blipFill>
        <p:spPr>
          <a:xfrm>
            <a:off x="6749698" y="213229"/>
            <a:ext cx="2232248" cy="3215771"/>
          </a:xfrm>
          <a:prstGeom prst="rect">
            <a:avLst/>
          </a:prstGeom>
        </p:spPr>
      </p:pic>
    </p:spTree>
    <p:extLst>
      <p:ext uri="{BB962C8B-B14F-4D97-AF65-F5344CB8AC3E}">
        <p14:creationId xmlns:p14="http://schemas.microsoft.com/office/powerpoint/2010/main" val="3954210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71E0A29-1443-44B5-BD51-430049DA8538}"/>
              </a:ext>
            </a:extLst>
          </p:cNvPr>
          <p:cNvSpPr/>
          <p:nvPr/>
        </p:nvSpPr>
        <p:spPr>
          <a:xfrm>
            <a:off x="329556" y="260648"/>
            <a:ext cx="8640960" cy="5509200"/>
          </a:xfrm>
          <a:prstGeom prst="rect">
            <a:avLst/>
          </a:prstGeom>
        </p:spPr>
        <p:txBody>
          <a:bodyPr wrap="square">
            <a:spAutoFit/>
          </a:bodyPr>
          <a:lstStyle/>
          <a:p>
            <a:pPr lvl="0" algn="just" fontAlgn="ctr"/>
            <a:r>
              <a:rPr lang="en-US" altLang="cs-CZ" b="1" dirty="0">
                <a:solidFill>
                  <a:srgbClr val="1C1D1E"/>
                </a:solidFill>
                <a:latin typeface="Times New Roman" panose="02020603050405020304" pitchFamily="18" charset="0"/>
                <a:cs typeface="Times New Roman" panose="02020603050405020304" pitchFamily="18" charset="0"/>
              </a:rPr>
              <a:t>The gravity field model of Mars used: </a:t>
            </a:r>
          </a:p>
          <a:p>
            <a:pPr lvl="0" algn="just" fontAlgn="ctr"/>
            <a:r>
              <a:rPr lang="cs-CZ" altLang="cs-CZ" b="1" dirty="0">
                <a:latin typeface="Times New Roman" panose="02020603050405020304" pitchFamily="18" charset="0"/>
                <a:cs typeface="Times New Roman" panose="02020603050405020304" pitchFamily="18" charset="0"/>
              </a:rPr>
              <a:t>JPL-MARS-MRO120F</a:t>
            </a:r>
            <a:r>
              <a:rPr lang="en-US" altLang="cs-CZ" b="1" dirty="0">
                <a:latin typeface="Times New Roman" panose="02020603050405020304" pitchFamily="18" charset="0"/>
                <a:cs typeface="Times New Roman" panose="02020603050405020304" pitchFamily="18" charset="0"/>
              </a:rPr>
              <a:t> </a:t>
            </a:r>
            <a:r>
              <a:rPr lang="en-US" altLang="cs-CZ" b="1" dirty="0">
                <a:solidFill>
                  <a:srgbClr val="1C1D1E"/>
                </a:solidFill>
                <a:latin typeface="Times New Roman" panose="02020603050405020304" pitchFamily="18" charset="0"/>
                <a:cs typeface="Times New Roman" panose="02020603050405020304" pitchFamily="18" charset="0"/>
              </a:rPr>
              <a:t>(</a:t>
            </a:r>
            <a:r>
              <a:rPr lang="en-US" altLang="cs-CZ" b="1" dirty="0" err="1">
                <a:solidFill>
                  <a:srgbClr val="1C1D1E"/>
                </a:solidFill>
                <a:latin typeface="Times New Roman" panose="02020603050405020304" pitchFamily="18" charset="0"/>
                <a:cs typeface="Times New Roman" panose="02020603050405020304" pitchFamily="18" charset="0"/>
              </a:rPr>
              <a:t>Konopliv</a:t>
            </a:r>
            <a:r>
              <a:rPr lang="en-US" altLang="cs-CZ" b="1" dirty="0">
                <a:solidFill>
                  <a:srgbClr val="1C1D1E"/>
                </a:solidFill>
                <a:latin typeface="Times New Roman" panose="02020603050405020304" pitchFamily="18" charset="0"/>
                <a:cs typeface="Times New Roman" panose="02020603050405020304" pitchFamily="18" charset="0"/>
              </a:rPr>
              <a:t> et al 2020)</a:t>
            </a:r>
          </a:p>
          <a:p>
            <a:pPr lvl="0" fontAlgn="ctr"/>
            <a:endParaRPr lang="en-US" altLang="cs-CZ" b="1" dirty="0">
              <a:latin typeface="Times New Roman" panose="02020603050405020304" pitchFamily="18" charset="0"/>
              <a:cs typeface="Times New Roman" panose="02020603050405020304" pitchFamily="18" charset="0"/>
            </a:endParaRPr>
          </a:p>
          <a:p>
            <a:pPr fontAlgn="ctr"/>
            <a:r>
              <a:rPr lang="cs-CZ" altLang="cs-CZ" sz="16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Alex S. </a:t>
            </a:r>
            <a:r>
              <a:rPr lang="cs-CZ" altLang="cs-CZ" sz="1600" dirty="0" err="1">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Konopliv</a:t>
            </a:r>
            <a:r>
              <a:rPr lang="cs-CZ" altLang="cs-CZ" sz="1600" dirty="0">
                <a:latin typeface="Times New Roman" panose="02020603050405020304" pitchFamily="18" charset="0"/>
                <a:cs typeface="Times New Roman" panose="02020603050405020304" pitchFamily="18" charset="0"/>
              </a:rPr>
              <a:t> </a:t>
            </a:r>
            <a:r>
              <a:rPr lang="en-US" altLang="cs-CZ" sz="1600" dirty="0">
                <a:latin typeface="Times New Roman" panose="02020603050405020304" pitchFamily="18" charset="0"/>
                <a:cs typeface="Times New Roman" panose="02020603050405020304" pitchFamily="18" charset="0"/>
              </a:rPr>
              <a:t>, </a:t>
            </a:r>
            <a:r>
              <a:rPr lang="cs-CZ" altLang="cs-CZ" sz="16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Ryan S. Park</a:t>
            </a:r>
            <a:r>
              <a:rPr lang="cs-CZ" altLang="cs-CZ" sz="1600" dirty="0">
                <a:latin typeface="Times New Roman" panose="02020603050405020304" pitchFamily="18" charset="0"/>
                <a:cs typeface="Times New Roman" panose="02020603050405020304" pitchFamily="18" charset="0"/>
              </a:rPr>
              <a:t> </a:t>
            </a:r>
            <a:r>
              <a:rPr lang="en-US"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Attilio</a:t>
            </a:r>
            <a:r>
              <a:rPr lang="cs-CZ" altLang="cs-CZ" sz="16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cs-CZ" altLang="cs-CZ" sz="1600"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Rivoldini</a:t>
            </a:r>
            <a:r>
              <a:rPr lang="cs-CZ" altLang="cs-CZ" sz="1600" dirty="0">
                <a:latin typeface="Times New Roman" panose="02020603050405020304" pitchFamily="18" charset="0"/>
                <a:cs typeface="Times New Roman" panose="02020603050405020304" pitchFamily="18" charset="0"/>
              </a:rPr>
              <a:t> </a:t>
            </a:r>
            <a:r>
              <a:rPr lang="en-US" altLang="cs-CZ" sz="1600" dirty="0">
                <a:latin typeface="Times New Roman" panose="02020603050405020304" pitchFamily="18" charset="0"/>
                <a:cs typeface="Times New Roman" panose="02020603050405020304" pitchFamily="18" charset="0"/>
              </a:rPr>
              <a:t>, </a:t>
            </a:r>
            <a:r>
              <a:rPr lang="cs-CZ" altLang="cs-CZ" sz="16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Rose‐M</a:t>
            </a:r>
            <a:r>
              <a:rPr lang="en-US" altLang="cs-CZ" sz="16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a:t>
            </a:r>
            <a:r>
              <a:rPr lang="cs-CZ" altLang="cs-CZ" sz="1600" dirty="0" err="1">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rie</a:t>
            </a:r>
            <a:r>
              <a:rPr lang="cs-CZ" altLang="cs-CZ" sz="16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 </a:t>
            </a:r>
            <a:r>
              <a:rPr lang="cs-CZ" altLang="cs-CZ" sz="1600" dirty="0" err="1">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Baland</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Sebastien</a:t>
            </a:r>
            <a:r>
              <a:rPr lang="cs-CZ" altLang="cs-CZ" sz="1600"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cs-CZ" altLang="cs-CZ" sz="1600" dirty="0" err="1">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Le</a:t>
            </a:r>
            <a:r>
              <a:rPr lang="cs-CZ" altLang="cs-CZ" sz="1600"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cs-CZ" altLang="cs-CZ" sz="1600" dirty="0" err="1">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Maistre</a:t>
            </a:r>
            <a:r>
              <a:rPr lang="cs-CZ" altLang="cs-CZ" sz="1600" dirty="0">
                <a:latin typeface="Times New Roman" panose="02020603050405020304" pitchFamily="18" charset="0"/>
                <a:cs typeface="Times New Roman" panose="02020603050405020304" pitchFamily="18" charset="0"/>
              </a:rPr>
              <a:t> </a:t>
            </a:r>
            <a:r>
              <a:rPr lang="en-US"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Tim</a:t>
            </a:r>
            <a:r>
              <a:rPr lang="cs-CZ" altLang="cs-CZ" sz="1600"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Van </a:t>
            </a:r>
            <a:r>
              <a:rPr lang="cs-CZ" altLang="cs-CZ" sz="1600" dirty="0" err="1">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Hoolst</a:t>
            </a:r>
            <a:r>
              <a:rPr lang="cs-CZ" altLang="cs-CZ" sz="1600" dirty="0">
                <a:latin typeface="Times New Roman" panose="02020603050405020304" pitchFamily="18" charset="0"/>
                <a:cs typeface="Times New Roman" panose="02020603050405020304" pitchFamily="18" charset="0"/>
              </a:rPr>
              <a:t> </a:t>
            </a:r>
            <a:r>
              <a:rPr lang="en-US" altLang="cs-CZ" sz="1600" dirty="0">
                <a:latin typeface="Times New Roman" panose="02020603050405020304" pitchFamily="18" charset="0"/>
                <a:cs typeface="Times New Roman" panose="02020603050405020304" pitchFamily="18" charset="0"/>
              </a:rPr>
              <a:t> </a:t>
            </a:r>
            <a:r>
              <a:rPr lang="cs-CZ" altLang="cs-CZ" sz="1600"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Marie </a:t>
            </a:r>
            <a:r>
              <a:rPr lang="cs-CZ" altLang="cs-CZ" sz="1600" dirty="0" err="1">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Yseboodt</a:t>
            </a:r>
            <a:r>
              <a:rPr lang="en-US" altLang="cs-CZ" sz="1600" dirty="0">
                <a:latin typeface="Times New Roman" panose="02020603050405020304" pitchFamily="18" charset="0"/>
                <a:cs typeface="Times New Roman" panose="02020603050405020304" pitchFamily="18" charset="0"/>
              </a:rPr>
              <a:t>, V</a:t>
            </a:r>
            <a:r>
              <a:rPr lang="cs-CZ" altLang="cs-CZ" sz="1600" dirty="0" err="1">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eronique</a:t>
            </a:r>
            <a:r>
              <a:rPr lang="cs-CZ" altLang="cs-CZ" sz="1600"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 </a:t>
            </a:r>
            <a:r>
              <a:rPr lang="cs-CZ" altLang="cs-CZ" sz="1600" dirty="0" err="1">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Dehant</a:t>
            </a:r>
            <a:r>
              <a:rPr lang="en-US" altLang="cs-CZ" sz="1600" dirty="0">
                <a:latin typeface="Times New Roman" panose="02020603050405020304" pitchFamily="18" charset="0"/>
                <a:cs typeface="Times New Roman" panose="02020603050405020304" pitchFamily="18" charset="0"/>
              </a:rPr>
              <a:t> 2020. </a:t>
            </a:r>
            <a:r>
              <a:rPr lang="en-US" altLang="cs-CZ" sz="1600" dirty="0" err="1">
                <a:latin typeface="Times New Roman" panose="02020603050405020304" pitchFamily="18" charset="0"/>
                <a:cs typeface="Times New Roman" panose="02020603050405020304" pitchFamily="18" charset="0"/>
              </a:rPr>
              <a:t>Dete</a:t>
            </a:r>
            <a:r>
              <a:rPr lang="cs-CZ" altLang="cs-CZ" sz="1600" dirty="0" err="1">
                <a:latin typeface="Times New Roman" panose="02020603050405020304" pitchFamily="18" charset="0"/>
                <a:cs typeface="Times New Roman" panose="02020603050405020304" pitchFamily="18" charset="0"/>
              </a:rPr>
              <a:t>ction</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of</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the</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Chandler</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Wobble</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of</a:t>
            </a:r>
            <a:r>
              <a:rPr lang="cs-CZ" altLang="cs-CZ" sz="1600" dirty="0">
                <a:latin typeface="Times New Roman" panose="02020603050405020304" pitchFamily="18" charset="0"/>
                <a:cs typeface="Times New Roman" panose="02020603050405020304" pitchFamily="18" charset="0"/>
              </a:rPr>
              <a:t> Mars </a:t>
            </a:r>
            <a:r>
              <a:rPr lang="en-US" altLang="cs-CZ" sz="1600" dirty="0">
                <a:latin typeface="Times New Roman" panose="02020603050405020304" pitchFamily="18" charset="0"/>
                <a:cs typeface="Times New Roman" panose="02020603050405020304" pitchFamily="18" charset="0"/>
              </a:rPr>
              <a:t>f</a:t>
            </a:r>
            <a:r>
              <a:rPr lang="cs-CZ" altLang="cs-CZ" sz="1600" dirty="0" err="1">
                <a:latin typeface="Times New Roman" panose="02020603050405020304" pitchFamily="18" charset="0"/>
                <a:cs typeface="Times New Roman" panose="02020603050405020304" pitchFamily="18" charset="0"/>
              </a:rPr>
              <a:t>rom</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Orbiting</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Spacecraft</a:t>
            </a:r>
            <a:r>
              <a:rPr lang="en-US" altLang="cs-CZ" sz="1600" dirty="0">
                <a:latin typeface="Times New Roman" panose="02020603050405020304" pitchFamily="18" charset="0"/>
                <a:cs typeface="Times New Roman" panose="02020603050405020304" pitchFamily="18" charset="0"/>
              </a:rPr>
              <a:t> , </a:t>
            </a:r>
            <a:r>
              <a:rPr lang="en-US" altLang="cs-CZ" sz="1600" dirty="0" err="1">
                <a:latin typeface="Times New Roman" panose="02020603050405020304" pitchFamily="18" charset="0"/>
                <a:cs typeface="Times New Roman" panose="02020603050405020304" pitchFamily="18" charset="0"/>
              </a:rPr>
              <a:t>Geophys</a:t>
            </a:r>
            <a:r>
              <a:rPr lang="en-US" altLang="cs-CZ" sz="1600" dirty="0">
                <a:latin typeface="Times New Roman" panose="02020603050405020304" pitchFamily="18" charset="0"/>
                <a:cs typeface="Times New Roman" panose="02020603050405020304" pitchFamily="18" charset="0"/>
              </a:rPr>
              <a:t> Res Letts </a:t>
            </a:r>
            <a:r>
              <a:rPr lang="cs-CZ" altLang="cs-CZ" sz="1600" dirty="0">
                <a:latin typeface="Times New Roman" panose="02020603050405020304" pitchFamily="18" charset="0"/>
                <a:cs typeface="Times New Roman" panose="02020603050405020304" pitchFamily="18" charset="0"/>
              </a:rPr>
              <a:t>47, e2020GL090568</a:t>
            </a:r>
            <a:r>
              <a:rPr lang="en-US" altLang="cs-CZ" sz="1600" dirty="0">
                <a:latin typeface="Times New Roman" panose="02020603050405020304" pitchFamily="18" charset="0"/>
                <a:cs typeface="Times New Roman" panose="02020603050405020304" pitchFamily="18" charset="0"/>
              </a:rPr>
              <a:t>, </a:t>
            </a:r>
            <a:r>
              <a:rPr lang="cs-CZ" altLang="cs-CZ" sz="1600"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https://doi.org/10.1029/2020GL090568</a:t>
            </a:r>
            <a:r>
              <a:rPr lang="en-US" altLang="cs-CZ" sz="1600" dirty="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a:p>
            <a:pPr lvl="0"/>
            <a:r>
              <a:rPr lang="en-US" altLang="cs-CZ" b="1" dirty="0">
                <a:latin typeface="Times New Roman" panose="02020603050405020304" pitchFamily="18" charset="0"/>
                <a:cs typeface="Times New Roman" panose="02020603050405020304" pitchFamily="18" charset="0"/>
              </a:rPr>
              <a:t>Detailed global surface topography of Mars in resolution </a:t>
            </a:r>
            <a:r>
              <a:rPr lang="cs-CZ" altLang="cs-CZ" b="1" dirty="0">
                <a:latin typeface="Times New Roman" panose="02020603050405020304" pitchFamily="18" charset="0"/>
                <a:cs typeface="Times New Roman" panose="02020603050405020304" pitchFamily="18" charset="0"/>
              </a:rPr>
              <a:t>0,25°</a:t>
            </a:r>
            <a:r>
              <a:rPr lang="en-US" altLang="cs-CZ" b="1" dirty="0">
                <a:latin typeface="Times New Roman" panose="02020603050405020304" pitchFamily="18" charset="0"/>
                <a:cs typeface="Times New Roman" panose="02020603050405020304" pitchFamily="18" charset="0"/>
              </a:rPr>
              <a:t> from MOLA</a:t>
            </a:r>
            <a:endParaRPr lang="en-US" altLang="cs-CZ" sz="2800" b="1" dirty="0">
              <a:latin typeface="Times New Roman" panose="02020603050405020304" pitchFamily="18" charset="0"/>
              <a:cs typeface="Times New Roman" panose="02020603050405020304" pitchFamily="18" charset="0"/>
            </a:endParaRPr>
          </a:p>
          <a:p>
            <a:pPr lvl="0"/>
            <a:r>
              <a:rPr lang="cs-CZ" altLang="cs-CZ" sz="1400" b="1" dirty="0">
                <a:latin typeface="Times New Roman" panose="02020603050405020304" pitchFamily="18" charset="0"/>
                <a:cs typeface="Times New Roman" panose="02020603050405020304" pitchFamily="18" charset="0"/>
                <a:hlinkClick r:id="rId12"/>
              </a:rPr>
              <a:t>https://pgda.gsfc.nasa.gov/products/62</a:t>
            </a:r>
            <a:r>
              <a:rPr lang="cs-CZ" altLang="cs-CZ" sz="1400" b="1" dirty="0">
                <a:latin typeface="Times New Roman" panose="02020603050405020304" pitchFamily="18" charset="0"/>
                <a:cs typeface="Times New Roman" panose="02020603050405020304" pitchFamily="18" charset="0"/>
              </a:rPr>
              <a:t> </a:t>
            </a:r>
            <a:endParaRPr lang="en-US" altLang="cs-CZ" sz="1400" b="1" dirty="0">
              <a:latin typeface="Times New Roman" panose="02020603050405020304" pitchFamily="18" charset="0"/>
              <a:cs typeface="Times New Roman" panose="02020603050405020304" pitchFamily="18" charset="0"/>
            </a:endParaRPr>
          </a:p>
          <a:p>
            <a:pPr lvl="0"/>
            <a:endParaRPr lang="en-US" altLang="cs-CZ" sz="1400" b="1" dirty="0">
              <a:latin typeface="Times New Roman" panose="02020603050405020304" pitchFamily="18" charset="0"/>
              <a:cs typeface="Times New Roman" panose="02020603050405020304" pitchFamily="18" charset="0"/>
            </a:endParaRPr>
          </a:p>
          <a:p>
            <a:pPr lvl="0"/>
            <a:r>
              <a:rPr lang="en-US" altLang="cs-CZ" sz="1600" dirty="0" err="1">
                <a:latin typeface="Times New Roman" panose="02020603050405020304" pitchFamily="18" charset="0"/>
                <a:cs typeface="Times New Roman" panose="02020603050405020304" pitchFamily="18" charset="0"/>
              </a:rPr>
              <a:t>Sm</a:t>
            </a:r>
            <a:r>
              <a:rPr lang="cs-CZ" altLang="cs-CZ" sz="1600" dirty="0" err="1">
                <a:latin typeface="Times New Roman" panose="02020603050405020304" pitchFamily="18" charset="0"/>
                <a:cs typeface="Times New Roman" panose="02020603050405020304" pitchFamily="18" charset="0"/>
              </a:rPr>
              <a:t>ith</a:t>
            </a:r>
            <a:r>
              <a:rPr lang="cs-CZ" altLang="cs-CZ" sz="1600" dirty="0">
                <a:latin typeface="Times New Roman" panose="02020603050405020304" pitchFamily="18" charset="0"/>
                <a:cs typeface="Times New Roman" panose="02020603050405020304" pitchFamily="18" charset="0"/>
              </a:rPr>
              <a:t>, D. E., M. T. </a:t>
            </a:r>
            <a:r>
              <a:rPr lang="cs-CZ" altLang="cs-CZ" sz="1600" dirty="0" err="1">
                <a:latin typeface="Times New Roman" panose="02020603050405020304" pitchFamily="18" charset="0"/>
                <a:cs typeface="Times New Roman" panose="02020603050405020304" pitchFamily="18" charset="0"/>
              </a:rPr>
              <a:t>Zuber</a:t>
            </a:r>
            <a:r>
              <a:rPr lang="cs-CZ" altLang="cs-CZ" sz="1600" dirty="0">
                <a:latin typeface="Times New Roman" panose="02020603050405020304" pitchFamily="18" charset="0"/>
                <a:cs typeface="Times New Roman" panose="02020603050405020304" pitchFamily="18" charset="0"/>
              </a:rPr>
              <a:t>, H. V. Frey, J. B. </a:t>
            </a:r>
            <a:r>
              <a:rPr lang="cs-CZ" altLang="cs-CZ" sz="1600" dirty="0" err="1">
                <a:latin typeface="Times New Roman" panose="02020603050405020304" pitchFamily="18" charset="0"/>
                <a:cs typeface="Times New Roman" panose="02020603050405020304" pitchFamily="18" charset="0"/>
              </a:rPr>
              <a:t>Garvin</a:t>
            </a:r>
            <a:r>
              <a:rPr lang="cs-CZ" altLang="cs-CZ" sz="1600" dirty="0">
                <a:latin typeface="Times New Roman" panose="02020603050405020304" pitchFamily="18" charset="0"/>
                <a:cs typeface="Times New Roman" panose="02020603050405020304" pitchFamily="18" charset="0"/>
              </a:rPr>
              <a:t>, J. W. </a:t>
            </a:r>
            <a:r>
              <a:rPr lang="cs-CZ" altLang="cs-CZ" sz="1600" dirty="0" err="1">
                <a:latin typeface="Times New Roman" panose="02020603050405020304" pitchFamily="18" charset="0"/>
                <a:cs typeface="Times New Roman" panose="02020603050405020304" pitchFamily="18" charset="0"/>
              </a:rPr>
              <a:t>Head</a:t>
            </a:r>
            <a:r>
              <a:rPr lang="cs-CZ" altLang="cs-CZ" sz="1600" dirty="0">
                <a:latin typeface="Times New Roman" panose="02020603050405020304" pitchFamily="18" charset="0"/>
                <a:cs typeface="Times New Roman" panose="02020603050405020304" pitchFamily="18" charset="0"/>
              </a:rPr>
              <a:t>, D. O. </a:t>
            </a:r>
            <a:r>
              <a:rPr lang="cs-CZ" altLang="cs-CZ" sz="1600" dirty="0" err="1">
                <a:latin typeface="Times New Roman" panose="02020603050405020304" pitchFamily="18" charset="0"/>
                <a:cs typeface="Times New Roman" panose="02020603050405020304" pitchFamily="18" charset="0"/>
              </a:rPr>
              <a:t>Muhleman</a:t>
            </a:r>
            <a:r>
              <a:rPr lang="cs-CZ" altLang="cs-CZ" sz="1600" dirty="0">
                <a:latin typeface="Times New Roman" panose="02020603050405020304" pitchFamily="18" charset="0"/>
                <a:cs typeface="Times New Roman" panose="02020603050405020304" pitchFamily="18" charset="0"/>
              </a:rPr>
              <a:t>, et al. (2001),</a:t>
            </a:r>
            <a:r>
              <a:rPr lang="en-US" altLang="cs-CZ" sz="1600" dirty="0">
                <a:latin typeface="Times New Roman" panose="02020603050405020304" pitchFamily="18" charset="0"/>
                <a:cs typeface="Times New Roman" panose="02020603050405020304" pitchFamily="18" charset="0"/>
              </a:rPr>
              <a:t> </a:t>
            </a:r>
            <a:r>
              <a:rPr lang="cs-CZ" altLang="cs-CZ" sz="1600" dirty="0">
                <a:latin typeface="Times New Roman" panose="02020603050405020304" pitchFamily="18" charset="0"/>
                <a:cs typeface="Times New Roman" panose="02020603050405020304" pitchFamily="18" charset="0"/>
              </a:rPr>
              <a:t>Mars </a:t>
            </a:r>
            <a:r>
              <a:rPr lang="cs-CZ" altLang="cs-CZ" sz="1600" dirty="0" err="1">
                <a:latin typeface="Times New Roman" panose="02020603050405020304" pitchFamily="18" charset="0"/>
                <a:cs typeface="Times New Roman" panose="02020603050405020304" pitchFamily="18" charset="0"/>
              </a:rPr>
              <a:t>Orbiter</a:t>
            </a:r>
            <a:r>
              <a:rPr lang="cs-CZ" altLang="cs-CZ" sz="1600" dirty="0">
                <a:latin typeface="Times New Roman" panose="02020603050405020304" pitchFamily="18" charset="0"/>
                <a:cs typeface="Times New Roman" panose="02020603050405020304" pitchFamily="18" charset="0"/>
              </a:rPr>
              <a:t> Laser </a:t>
            </a:r>
            <a:r>
              <a:rPr lang="cs-CZ" altLang="cs-CZ" sz="1600" dirty="0" err="1">
                <a:latin typeface="Times New Roman" panose="02020603050405020304" pitchFamily="18" charset="0"/>
                <a:cs typeface="Times New Roman" panose="02020603050405020304" pitchFamily="18" charset="0"/>
              </a:rPr>
              <a:t>Altimeter</a:t>
            </a:r>
            <a:r>
              <a:rPr lang="cs-CZ" altLang="cs-CZ" sz="1600" dirty="0">
                <a:latin typeface="Times New Roman" panose="02020603050405020304" pitchFamily="18" charset="0"/>
                <a:cs typeface="Times New Roman" panose="02020603050405020304" pitchFamily="18" charset="0"/>
              </a:rPr>
              <a:t>: Experiment </a:t>
            </a:r>
            <a:r>
              <a:rPr lang="cs-CZ" altLang="cs-CZ" sz="1600" dirty="0" err="1">
                <a:latin typeface="Times New Roman" panose="02020603050405020304" pitchFamily="18" charset="0"/>
                <a:cs typeface="Times New Roman" panose="02020603050405020304" pitchFamily="18" charset="0"/>
              </a:rPr>
              <a:t>summary</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after</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the</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first</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year</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of</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global</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mapping</a:t>
            </a:r>
            <a:r>
              <a:rPr lang="cs-CZ" altLang="cs-CZ" sz="1600" dirty="0">
                <a:latin typeface="Times New Roman" panose="02020603050405020304" pitchFamily="18" charset="0"/>
                <a:cs typeface="Times New Roman" panose="02020603050405020304" pitchFamily="18" charset="0"/>
              </a:rPr>
              <a:t> </a:t>
            </a:r>
            <a:r>
              <a:rPr lang="cs-CZ" altLang="cs-CZ" sz="1600" dirty="0" err="1">
                <a:latin typeface="Times New Roman" panose="02020603050405020304" pitchFamily="18" charset="0"/>
                <a:cs typeface="Times New Roman" panose="02020603050405020304" pitchFamily="18" charset="0"/>
              </a:rPr>
              <a:t>of</a:t>
            </a:r>
            <a:r>
              <a:rPr lang="cs-CZ" altLang="cs-CZ" sz="1600" dirty="0">
                <a:latin typeface="Times New Roman" panose="02020603050405020304" pitchFamily="18" charset="0"/>
                <a:cs typeface="Times New Roman" panose="02020603050405020304" pitchFamily="18" charset="0"/>
              </a:rPr>
              <a:t> Mars, </a:t>
            </a:r>
            <a:r>
              <a:rPr lang="en-US" altLang="cs-CZ" sz="1600" dirty="0">
                <a:latin typeface="Times New Roman" panose="02020603050405020304" pitchFamily="18" charset="0"/>
                <a:cs typeface="Times New Roman" panose="02020603050405020304" pitchFamily="18" charset="0"/>
              </a:rPr>
              <a:t> </a:t>
            </a:r>
            <a:r>
              <a:rPr lang="cs-CZ" altLang="cs-CZ" sz="1600" i="1" dirty="0">
                <a:latin typeface="Times New Roman" panose="02020603050405020304" pitchFamily="18" charset="0"/>
                <a:cs typeface="Times New Roman" panose="02020603050405020304" pitchFamily="18" charset="0"/>
              </a:rPr>
              <a:t>J. </a:t>
            </a:r>
            <a:r>
              <a:rPr lang="cs-CZ" altLang="cs-CZ" sz="1600" i="1" dirty="0" err="1">
                <a:latin typeface="Times New Roman" panose="02020603050405020304" pitchFamily="18" charset="0"/>
                <a:cs typeface="Times New Roman" panose="02020603050405020304" pitchFamily="18" charset="0"/>
              </a:rPr>
              <a:t>Geophys</a:t>
            </a:r>
            <a:r>
              <a:rPr lang="cs-CZ" altLang="cs-CZ" sz="1600" i="1" dirty="0">
                <a:latin typeface="Times New Roman" panose="02020603050405020304" pitchFamily="18" charset="0"/>
                <a:cs typeface="Times New Roman" panose="02020603050405020304" pitchFamily="18" charset="0"/>
              </a:rPr>
              <a:t>. Res</a:t>
            </a:r>
            <a:r>
              <a:rPr lang="cs-CZ" altLang="cs-CZ" sz="1600" dirty="0">
                <a:latin typeface="Times New Roman" panose="02020603050405020304" pitchFamily="18" charset="0"/>
                <a:cs typeface="Times New Roman" panose="02020603050405020304" pitchFamily="18" charset="0"/>
              </a:rPr>
              <a:t>., 106, 23689–23722, DOI: 10.1029/2000JE001364. </a:t>
            </a:r>
            <a:endParaRPr lang="en-US" altLang="cs-CZ" sz="1600" dirty="0">
              <a:latin typeface="Times New Roman" panose="02020603050405020304" pitchFamily="18" charset="0"/>
              <a:cs typeface="Times New Roman" panose="02020603050405020304" pitchFamily="18" charset="0"/>
            </a:endParaRPr>
          </a:p>
          <a:p>
            <a:pPr lvl="0"/>
            <a:r>
              <a:rPr lang="cs-CZ" altLang="cs-CZ" sz="1600" dirty="0">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http://www.asu.cas.cz/~bezdek/JK&amp;JK/Mars/topografie_MOLA/ref/</a:t>
            </a:r>
            <a:r>
              <a:rPr lang="cs-CZ" altLang="cs-CZ" sz="1600" dirty="0">
                <a:latin typeface="Times New Roman" panose="02020603050405020304" pitchFamily="18" charset="0"/>
                <a:cs typeface="Times New Roman" panose="02020603050405020304" pitchFamily="18" charset="0"/>
              </a:rPr>
              <a:t> </a:t>
            </a:r>
            <a:endParaRPr lang="en-US" altLang="cs-CZ" sz="1600" dirty="0">
              <a:latin typeface="Times New Roman" panose="02020603050405020304" pitchFamily="18" charset="0"/>
              <a:cs typeface="Times New Roman" panose="02020603050405020304" pitchFamily="18" charset="0"/>
            </a:endParaRPr>
          </a:p>
          <a:p>
            <a:pPr lvl="0"/>
            <a:endParaRPr lang="en-US" altLang="cs-CZ"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br>
              <a:rPr lang="cs-CZ" sz="1400" dirty="0">
                <a:latin typeface="Times New Roman" panose="02020603050405020304" pitchFamily="18" charset="0"/>
                <a:cs typeface="Times New Roman" panose="02020603050405020304" pitchFamily="18" charset="0"/>
              </a:rPr>
            </a:br>
            <a:endParaRPr lang="cs-CZ" altLang="cs-CZ" sz="1200" dirty="0">
              <a:solidFill>
                <a:srgbClr val="414246"/>
              </a:solidFill>
              <a:latin typeface="Open Sans"/>
            </a:endParaRPr>
          </a:p>
        </p:txBody>
      </p:sp>
      <p:sp>
        <p:nvSpPr>
          <p:cNvPr id="3" name="Rectangle 1">
            <a:extLst>
              <a:ext uri="{FF2B5EF4-FFF2-40B4-BE49-F238E27FC236}">
                <a16:creationId xmlns:a16="http://schemas.microsoft.com/office/drawing/2014/main" id="{8C3F23DB-61FD-4049-838F-F86AB0A068BF}"/>
              </a:ext>
            </a:extLst>
          </p:cNvPr>
          <p:cNvSpPr>
            <a:spLocks noChangeArrowheads="1"/>
          </p:cNvSpPr>
          <p:nvPr/>
        </p:nvSpPr>
        <p:spPr bwMode="auto">
          <a:xfrm>
            <a:off x="329556" y="4149080"/>
            <a:ext cx="849694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Mars currently has no global </a:t>
            </a:r>
            <a:r>
              <a:rPr kumimoji="0" lang="en-GB" altLang="cs-CZ" b="1"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magnetic field </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of internal origin (dynamo). It possesses regions with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remanent</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magnetic field of various intensities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Kletetschka</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et al., 2009) that at altitude of 400 km may reach several thousand nanoteslas locally, but often is less than 15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nT</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nanoTesla</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Connerney</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et al., 2005;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Connerney</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et al., 2001). Note that similar small values (&lt;15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nT</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were estimated, from various models based on both </a:t>
            </a:r>
            <a:r>
              <a:rPr kumimoji="0" lang="en-GB" altLang="cs-CZ"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MAVEN</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(Mars Atmosphere and Volatile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EvolutioN</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and </a:t>
            </a:r>
            <a:r>
              <a:rPr kumimoji="0" lang="en-GB" altLang="cs-CZ"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MGS </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measurements, at the ground location of Mars with </a:t>
            </a:r>
            <a:r>
              <a:rPr kumimoji="0" lang="en-GB" altLang="cs-CZ" b="0" i="1"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InSight</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lander (Interior Exploration using Seismic Investigations, Geodesy and Heat Transport, 2018) with prediction of &lt;400 </a:t>
            </a:r>
            <a:r>
              <a:rPr kumimoji="0" lang="en-GB" altLang="cs-CZ" b="0" i="0" u="none" strike="noStrike" cap="none" normalizeH="0" baseline="0" dirty="0" err="1">
                <a:ln>
                  <a:noFill/>
                </a:ln>
                <a:effectLst/>
                <a:latin typeface="Times New Roman" panose="02020603050405020304" pitchFamily="18" charset="0"/>
                <a:ea typeface="Calibri" panose="020F0502020204030204" pitchFamily="34" charset="0"/>
                <a:cs typeface="Times New Roman" panose="02020603050405020304" pitchFamily="18" charset="0"/>
              </a:rPr>
              <a:t>nT</a:t>
            </a:r>
            <a:r>
              <a:rPr kumimoji="0" lang="en-GB" altLang="cs-CZ"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on the surface (Johnson et al., 2020; Yu et al., 2018).</a:t>
            </a:r>
            <a:r>
              <a:rPr kumimoji="0" lang="en-GB" altLang="cs-CZ" b="0" i="1"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r>
              <a:rPr kumimoji="0" lang="cs-CZ" altLang="cs-CZ" b="0" i="0" u="none" strike="noStrike" cap="none" normalizeH="0" baseline="0" dirty="0">
                <a:ln>
                  <a:noFill/>
                </a:ln>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91295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1" y="145761"/>
            <a:ext cx="9438109" cy="6855738"/>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39" name="Text Box 3"/>
          <p:cNvSpPr txBox="1">
            <a:spLocks noChangeArrowheads="1"/>
          </p:cNvSpPr>
          <p:nvPr/>
        </p:nvSpPr>
        <p:spPr bwMode="auto">
          <a:xfrm>
            <a:off x="2008188" y="441325"/>
            <a:ext cx="5246687" cy="396875"/>
          </a:xfrm>
          <a:prstGeom prst="rect">
            <a:avLst/>
          </a:prstGeom>
          <a:gradFill rotWithShape="1">
            <a:gsLst>
              <a:gs pos="0">
                <a:srgbClr val="00CCFF"/>
              </a:gs>
              <a:gs pos="50000">
                <a:srgbClr val="00CCFF">
                  <a:gamma/>
                  <a:shade val="46275"/>
                  <a:invGamma/>
                </a:srgbClr>
              </a:gs>
              <a:gs pos="100000">
                <a:srgbClr val="00CCFF"/>
              </a:gs>
            </a:gsLst>
            <a:lin ang="5400000" scaled="1"/>
          </a:gra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cs-CZ" sz="2000">
                <a:solidFill>
                  <a:schemeClr val="bg1"/>
                </a:solidFill>
                <a:latin typeface="Times New Roman" panose="02020603050405020304" pitchFamily="18" charset="0"/>
              </a:rPr>
              <a:t>Spherical </a:t>
            </a:r>
            <a:r>
              <a:rPr lang="en-GB" altLang="cs-CZ" sz="2000">
                <a:solidFill>
                  <a:schemeClr val="bg1"/>
                </a:solidFill>
                <a:latin typeface="Times New Roman" panose="02020603050405020304" pitchFamily="18" charset="0"/>
              </a:rPr>
              <a:t>harmonics</a:t>
            </a:r>
            <a:r>
              <a:rPr lang="fr-FR" altLang="cs-CZ" sz="2000">
                <a:solidFill>
                  <a:schemeClr val="bg1"/>
                </a:solidFill>
                <a:latin typeface="Times New Roman" panose="02020603050405020304" pitchFamily="18" charset="0"/>
              </a:rPr>
              <a:t> </a:t>
            </a:r>
            <a:r>
              <a:rPr lang="en-GB" altLang="cs-CZ" sz="2000">
                <a:solidFill>
                  <a:schemeClr val="bg1"/>
                </a:solidFill>
                <a:latin typeface="Times New Roman" panose="02020603050405020304" pitchFamily="18" charset="0"/>
              </a:rPr>
              <a:t>, </a:t>
            </a:r>
            <a:r>
              <a:rPr lang="en-GB" altLang="cs-CZ" sz="2000" b="1" i="1">
                <a:solidFill>
                  <a:schemeClr val="bg1"/>
                </a:solidFill>
                <a:latin typeface="Times New Roman" panose="02020603050405020304" pitchFamily="18" charset="0"/>
              </a:rPr>
              <a:t>example</a:t>
            </a:r>
            <a:r>
              <a:rPr lang="en-GB" altLang="cs-CZ" sz="2000">
                <a:solidFill>
                  <a:schemeClr val="bg1"/>
                </a:solidFill>
                <a:latin typeface="Times New Roman" panose="02020603050405020304" pitchFamily="18" charset="0"/>
              </a:rPr>
              <a:t> : </a:t>
            </a:r>
            <a:r>
              <a:rPr lang="en-GB" altLang="cs-CZ" sz="2000" i="1">
                <a:solidFill>
                  <a:schemeClr val="bg1"/>
                </a:solidFill>
                <a:latin typeface="Times New Roman" panose="02020603050405020304" pitchFamily="18" charset="0"/>
              </a:rPr>
              <a:t>P</a:t>
            </a:r>
            <a:r>
              <a:rPr lang="en-GB" altLang="cs-CZ" sz="2000" i="1" baseline="-25000">
                <a:solidFill>
                  <a:schemeClr val="bg1"/>
                </a:solidFill>
                <a:latin typeface="Times New Roman" panose="02020603050405020304" pitchFamily="18" charset="0"/>
              </a:rPr>
              <a:t>lm</a:t>
            </a:r>
            <a:r>
              <a:rPr lang="en-GB" altLang="cs-CZ" sz="2000" i="1">
                <a:solidFill>
                  <a:schemeClr val="bg1"/>
                </a:solidFill>
                <a:latin typeface="Times New Roman" panose="02020603050405020304" pitchFamily="18" charset="0"/>
              </a:rPr>
              <a:t>(sin</a:t>
            </a:r>
            <a:r>
              <a:rPr lang="en-GB" altLang="cs-CZ" sz="2000" i="1">
                <a:solidFill>
                  <a:schemeClr val="bg1"/>
                </a:solidFill>
                <a:latin typeface="Times New Roman" panose="02020603050405020304" pitchFamily="18" charset="0"/>
                <a:sym typeface="Symbol" panose="05050102010706020507" pitchFamily="18" charset="2"/>
              </a:rPr>
              <a:t>) cos m</a:t>
            </a:r>
          </a:p>
        </p:txBody>
      </p:sp>
      <p:graphicFrame>
        <p:nvGraphicFramePr>
          <p:cNvPr id="423940" name="Object 4"/>
          <p:cNvGraphicFramePr>
            <a:graphicFrameLocks noChangeAspect="1"/>
          </p:cNvGraphicFramePr>
          <p:nvPr>
            <p:extLst>
              <p:ext uri="{D42A27DB-BD31-4B8C-83A1-F6EECF244321}">
                <p14:modId xmlns:p14="http://schemas.microsoft.com/office/powerpoint/2010/main" val="4167441844"/>
              </p:ext>
            </p:extLst>
          </p:nvPr>
        </p:nvGraphicFramePr>
        <p:xfrm>
          <a:off x="4549366" y="1408113"/>
          <a:ext cx="4292600" cy="581025"/>
        </p:xfrm>
        <a:graphic>
          <a:graphicData uri="http://schemas.openxmlformats.org/presentationml/2006/ole">
            <mc:AlternateContent xmlns:mc="http://schemas.openxmlformats.org/markup-compatibility/2006">
              <mc:Choice xmlns:v="urn:schemas-microsoft-com:vml" Requires="v">
                <p:oleObj name="Equation" r:id="rId4" imgW="3606480" imgH="482400" progId="Equation.3">
                  <p:embed/>
                </p:oleObj>
              </mc:Choice>
              <mc:Fallback>
                <p:oleObj name="Equation" r:id="rId4" imgW="3606480" imgH="482400" progId="Equation.3">
                  <p:embed/>
                  <p:pic>
                    <p:nvPicPr>
                      <p:cNvPr id="4239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366" y="1408113"/>
                        <a:ext cx="4292600" cy="581025"/>
                      </a:xfrm>
                      <a:prstGeom prst="rect">
                        <a:avLst/>
                      </a:prstGeom>
                      <a:solidFill>
                        <a:srgbClr val="FFFFCC"/>
                      </a:solidFill>
                    </p:spPr>
                  </p:pic>
                </p:oleObj>
              </mc:Fallback>
            </mc:AlternateContent>
          </a:graphicData>
        </a:graphic>
      </p:graphicFrame>
      <p:graphicFrame>
        <p:nvGraphicFramePr>
          <p:cNvPr id="423941" name="Object 5"/>
          <p:cNvGraphicFramePr>
            <a:graphicFrameLocks noChangeAspect="1"/>
          </p:cNvGraphicFramePr>
          <p:nvPr>
            <p:extLst>
              <p:ext uri="{D42A27DB-BD31-4B8C-83A1-F6EECF244321}">
                <p14:modId xmlns:p14="http://schemas.microsoft.com/office/powerpoint/2010/main" val="3529035041"/>
              </p:ext>
            </p:extLst>
          </p:nvPr>
        </p:nvGraphicFramePr>
        <p:xfrm>
          <a:off x="4499992" y="2467264"/>
          <a:ext cx="4772025" cy="657225"/>
        </p:xfrm>
        <a:graphic>
          <a:graphicData uri="http://schemas.openxmlformats.org/presentationml/2006/ole">
            <mc:AlternateContent xmlns:mc="http://schemas.openxmlformats.org/markup-compatibility/2006">
              <mc:Choice xmlns:v="urn:schemas-microsoft-com:vml" Requires="v">
                <p:oleObj name="Equation" r:id="rId6" imgW="3682800" imgH="507960" progId="Equation.3">
                  <p:embed/>
                </p:oleObj>
              </mc:Choice>
              <mc:Fallback>
                <p:oleObj name="Equation" r:id="rId6" imgW="3682800" imgH="507960" progId="Equation.3">
                  <p:embed/>
                  <p:pic>
                    <p:nvPicPr>
                      <p:cNvPr id="42394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2467264"/>
                        <a:ext cx="4772025" cy="657225"/>
                      </a:xfrm>
                      <a:prstGeom prst="rect">
                        <a:avLst/>
                      </a:prstGeom>
                      <a:solidFill>
                        <a:srgbClr val="CCFFCC"/>
                      </a:solidFill>
                    </p:spPr>
                  </p:pic>
                </p:oleObj>
              </mc:Fallback>
            </mc:AlternateContent>
          </a:graphicData>
        </a:graphic>
      </p:graphicFrame>
      <p:sp>
        <p:nvSpPr>
          <p:cNvPr id="423942" name="Rectangle 6"/>
          <p:cNvSpPr>
            <a:spLocks noChangeArrowheads="1"/>
          </p:cNvSpPr>
          <p:nvPr/>
        </p:nvSpPr>
        <p:spPr bwMode="auto">
          <a:xfrm>
            <a:off x="0" y="3171825"/>
            <a:ext cx="9144000" cy="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423944" name="Text Box 8"/>
          <p:cNvSpPr txBox="1">
            <a:spLocks noChangeArrowheads="1"/>
          </p:cNvSpPr>
          <p:nvPr/>
        </p:nvSpPr>
        <p:spPr bwMode="auto">
          <a:xfrm>
            <a:off x="4140200" y="1125538"/>
            <a:ext cx="2376488" cy="33655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1600" b="1"/>
              <a:t>Potential of gravitation :</a:t>
            </a:r>
          </a:p>
        </p:txBody>
      </p:sp>
      <p:sp>
        <p:nvSpPr>
          <p:cNvPr id="423945" name="Text Box 9"/>
          <p:cNvSpPr txBox="1">
            <a:spLocks noChangeArrowheads="1"/>
          </p:cNvSpPr>
          <p:nvPr/>
        </p:nvSpPr>
        <p:spPr bwMode="auto">
          <a:xfrm>
            <a:off x="4140200" y="2060575"/>
            <a:ext cx="2089150" cy="33655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1600" b="1"/>
              <a:t>Stokes coefficients :</a:t>
            </a:r>
          </a:p>
        </p:txBody>
      </p:sp>
      <p:sp>
        <p:nvSpPr>
          <p:cNvPr id="2" name="Obdélník 1"/>
          <p:cNvSpPr/>
          <p:nvPr/>
        </p:nvSpPr>
        <p:spPr>
          <a:xfrm>
            <a:off x="8063346" y="145761"/>
            <a:ext cx="92031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Tutorial</a:t>
            </a:r>
            <a:endParaRPr lang="cs-CZ" dirty="0"/>
          </a:p>
        </p:txBody>
      </p:sp>
      <p:sp>
        <p:nvSpPr>
          <p:cNvPr id="4" name="Vývojový diagram: paměť se sekvenčním přístupem 3">
            <a:extLst>
              <a:ext uri="{FF2B5EF4-FFF2-40B4-BE49-F238E27FC236}">
                <a16:creationId xmlns:a16="http://schemas.microsoft.com/office/drawing/2014/main" id="{13E6690E-9132-C8C6-27DF-67ED97D07B9A}"/>
              </a:ext>
            </a:extLst>
          </p:cNvPr>
          <p:cNvSpPr/>
          <p:nvPr/>
        </p:nvSpPr>
        <p:spPr>
          <a:xfrm flipV="1">
            <a:off x="832945" y="979364"/>
            <a:ext cx="820801" cy="864095"/>
          </a:xfrm>
          <a:prstGeom prst="flowChartMagneticTap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ývojový diagram: paměť se sekvenčním přístupem 6">
            <a:extLst>
              <a:ext uri="{FF2B5EF4-FFF2-40B4-BE49-F238E27FC236}">
                <a16:creationId xmlns:a16="http://schemas.microsoft.com/office/drawing/2014/main" id="{B139C731-01D3-E7E0-7021-6CDE8B799F76}"/>
              </a:ext>
            </a:extLst>
          </p:cNvPr>
          <p:cNvSpPr/>
          <p:nvPr/>
        </p:nvSpPr>
        <p:spPr>
          <a:xfrm flipV="1">
            <a:off x="2106570" y="931861"/>
            <a:ext cx="820802" cy="913107"/>
          </a:xfrm>
          <a:prstGeom prst="flowChartMagneticTap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ývojový diagram: paměť se sekvenčním přístupem 7">
            <a:extLst>
              <a:ext uri="{FF2B5EF4-FFF2-40B4-BE49-F238E27FC236}">
                <a16:creationId xmlns:a16="http://schemas.microsoft.com/office/drawing/2014/main" id="{2EC1060E-1E59-8BD2-4E1E-4C36E0BE9EE3}"/>
              </a:ext>
            </a:extLst>
          </p:cNvPr>
          <p:cNvSpPr/>
          <p:nvPr/>
        </p:nvSpPr>
        <p:spPr>
          <a:xfrm flipV="1">
            <a:off x="827625" y="1628527"/>
            <a:ext cx="820801" cy="864095"/>
          </a:xfrm>
          <a:prstGeom prst="flowChartMagneticTap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4869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394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2000"/>
                                  </p:stCondLst>
                                  <p:childTnLst>
                                    <p:set>
                                      <p:cBhvr>
                                        <p:cTn id="9" dur="1" fill="hold">
                                          <p:stCondLst>
                                            <p:cond delay="0"/>
                                          </p:stCondLst>
                                        </p:cTn>
                                        <p:tgtEl>
                                          <p:spTgt spid="423941"/>
                                        </p:tgtEl>
                                        <p:attrNameLst>
                                          <p:attrName>style.visibility</p:attrName>
                                        </p:attrNameLst>
                                      </p:cBhvr>
                                      <p:to>
                                        <p:strVal val="visible"/>
                                      </p:to>
                                    </p:set>
                                    <p:animEffect transition="in" filter="fade">
                                      <p:cBhvr>
                                        <p:cTn id="10" dur="2000"/>
                                        <p:tgtEl>
                                          <p:spTgt spid="423941"/>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423945"/>
                                        </p:tgtEl>
                                        <p:attrNameLst>
                                          <p:attrName>style.visibility</p:attrName>
                                        </p:attrNameLst>
                                      </p:cBhvr>
                                      <p:to>
                                        <p:strVal val="visible"/>
                                      </p:to>
                                    </p:set>
                                    <p:animEffect transition="in" filter="fade">
                                      <p:cBhvr>
                                        <p:cTn id="13" dur="2000"/>
                                        <p:tgtEl>
                                          <p:spTgt spid="423945"/>
                                        </p:tgtEl>
                                      </p:cBhvr>
                                    </p:animEffect>
                                  </p:childTnLst>
                                </p:cTn>
                              </p:par>
                            </p:childTnLst>
                          </p:cTn>
                        </p:par>
                        <p:par>
                          <p:cTn id="14" fill="hold" nodeType="afterGroup">
                            <p:stCondLst>
                              <p:cond delay="4000"/>
                            </p:stCondLst>
                            <p:childTnLst>
                              <p:par>
                                <p:cTn id="15" presetID="10" presetClass="entr" presetSubtype="0" fill="hold" nodeType="afterEffect">
                                  <p:stCondLst>
                                    <p:cond delay="1000"/>
                                  </p:stCondLst>
                                  <p:childTnLst>
                                    <p:set>
                                      <p:cBhvr>
                                        <p:cTn id="16" dur="1" fill="hold">
                                          <p:stCondLst>
                                            <p:cond delay="0"/>
                                          </p:stCondLst>
                                        </p:cTn>
                                        <p:tgtEl>
                                          <p:spTgt spid="423938"/>
                                        </p:tgtEl>
                                        <p:attrNameLst>
                                          <p:attrName>style.visibility</p:attrName>
                                        </p:attrNameLst>
                                      </p:cBhvr>
                                      <p:to>
                                        <p:strVal val="visible"/>
                                      </p:to>
                                    </p:set>
                                    <p:animEffect transition="in" filter="fade">
                                      <p:cBhvr>
                                        <p:cTn id="17" dur="2000"/>
                                        <p:tgtEl>
                                          <p:spTgt spid="42393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423939"/>
                                        </p:tgtEl>
                                        <p:attrNameLst>
                                          <p:attrName>style.visibility</p:attrName>
                                        </p:attrNameLst>
                                      </p:cBhvr>
                                      <p:to>
                                        <p:strVal val="visible"/>
                                      </p:to>
                                    </p:set>
                                    <p:animEffect transition="in" filter="fade">
                                      <p:cBhvr>
                                        <p:cTn id="20" dur="2000"/>
                                        <p:tgtEl>
                                          <p:spTgt spid="423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animBg="1"/>
      <p:bldP spid="423944" grpId="0"/>
      <p:bldP spid="4239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197D95F-0BFB-CDFB-8E39-15DFA6B3E33F}"/>
              </a:ext>
            </a:extLst>
          </p:cNvPr>
          <p:cNvSpPr txBox="1"/>
          <p:nvPr/>
        </p:nvSpPr>
        <p:spPr>
          <a:xfrm>
            <a:off x="5181262" y="1124744"/>
            <a:ext cx="3960440" cy="4770537"/>
          </a:xfrm>
          <a:prstGeom prst="rect">
            <a:avLst/>
          </a:prstGeom>
          <a:noFill/>
        </p:spPr>
        <p:txBody>
          <a:bodyPr wrap="square">
            <a:spAutoFit/>
          </a:bodyPr>
          <a:lstStyle/>
          <a:p>
            <a:r>
              <a:rPr lang="en-US" sz="800" b="1" i="0" u="none" strike="noStrike" baseline="0" dirty="0">
                <a:solidFill>
                  <a:srgbClr val="000000"/>
                </a:solidFill>
                <a:latin typeface="Charis SIL"/>
              </a:rPr>
              <a:t>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Basic introductory information about the general shape of the planets – their long-wavelength features, as described by the lowest degree and order harmonic (geo)potential coefficients (Stokes parameters), fully normalized, including a comparison of magnitudes </a:t>
            </a:r>
            <a:r>
              <a:rPr lang="en-US" sz="1600" b="0" i="1" u="none" strike="noStrike" baseline="0" dirty="0">
                <a:solidFill>
                  <a:srgbClr val="000000"/>
                </a:solidFill>
                <a:latin typeface="Times New Roman" panose="02020603050405020304" pitchFamily="18" charset="0"/>
                <a:cs typeface="Times New Roman" panose="02020603050405020304" pitchFamily="18" charset="0"/>
              </a:rPr>
              <a:t>J22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and phases (planetographic longitudes) </a:t>
            </a:r>
            <a:r>
              <a:rPr lang="en-US" sz="1600" b="0" i="1" u="none" strike="noStrike" baseline="0" dirty="0">
                <a:solidFill>
                  <a:srgbClr val="000000"/>
                </a:solidFill>
                <a:latin typeface="Times New Roman" panose="02020603050405020304" pitchFamily="18" charset="0"/>
                <a:cs typeface="Times New Roman" panose="02020603050405020304" pitchFamily="18" charset="0"/>
              </a:rPr>
              <a:t>λ22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a:t>
            </a:r>
            <a:r>
              <a:rPr lang="en-US" sz="1600" b="0" i="1" u="none" strike="noStrike" baseline="0" dirty="0">
                <a:solidFill>
                  <a:srgbClr val="000000"/>
                </a:solidFill>
                <a:latin typeface="Times New Roman" panose="02020603050405020304" pitchFamily="18" charset="0"/>
                <a:cs typeface="Times New Roman" panose="02020603050405020304" pitchFamily="18" charset="0"/>
              </a:rPr>
              <a:t>deg</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for Mars and the Earth. The values of λ22 correspond to four special points on the equator, the equilibrium stable points (direction </a:t>
            </a:r>
            <a:r>
              <a:rPr lang="en-US" sz="1600" b="0" i="1" u="none" strike="noStrike" baseline="0" dirty="0">
                <a:solidFill>
                  <a:srgbClr val="000000"/>
                </a:solidFill>
                <a:latin typeface="Times New Roman" panose="02020603050405020304" pitchFamily="18" charset="0"/>
                <a:cs typeface="Times New Roman" panose="02020603050405020304" pitchFamily="18" charset="0"/>
              </a:rPr>
              <a:t>λ</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22</a:t>
            </a:r>
            <a:r>
              <a:rPr lang="en-US" sz="1200" b="0" i="0" u="none" strike="noStrike" baseline="0" dirty="0">
                <a:solidFill>
                  <a:srgbClr val="000000"/>
                </a:solidFill>
                <a:latin typeface="Times New Roman" panose="02020603050405020304" pitchFamily="18" charset="0"/>
                <a:cs typeface="Times New Roman" panose="02020603050405020304" pitchFamily="18" charset="0"/>
              </a:rPr>
              <a:t>stable</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of the short axis of the equatorial ellipse) and the unstable points (direction </a:t>
            </a:r>
            <a:r>
              <a:rPr lang="en-US" sz="1600" b="0" i="1" u="none" strike="noStrike" baseline="0" dirty="0">
                <a:solidFill>
                  <a:srgbClr val="000000"/>
                </a:solidFill>
                <a:latin typeface="Times New Roman" panose="02020603050405020304" pitchFamily="18" charset="0"/>
                <a:cs typeface="Times New Roman" panose="02020603050405020304" pitchFamily="18" charset="0"/>
              </a:rPr>
              <a:t>λ</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22</a:t>
            </a:r>
            <a:r>
              <a:rPr lang="en-US" sz="1200" b="0" i="0" u="none" strike="noStrike" baseline="0" dirty="0">
                <a:solidFill>
                  <a:srgbClr val="000000"/>
                </a:solidFill>
                <a:latin typeface="Times New Roman" panose="02020603050405020304" pitchFamily="18" charset="0"/>
                <a:cs typeface="Times New Roman" panose="02020603050405020304" pitchFamily="18" charset="0"/>
              </a:rPr>
              <a:t>unstab</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of the long axis of the equatorial ellipse). This is well-known and important knowledge for the geostationary telecommunication satellites. It is interesting that the ratio |S22/ C22| is nearly the same for both bodies. </a:t>
            </a:r>
            <a:endParaRPr lang="cs-CZ" sz="1600" dirty="0">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864F9302-537E-208C-9F20-90585B044086}"/>
              </a:ext>
            </a:extLst>
          </p:cNvPr>
          <p:cNvSpPr>
            <a:spLocks noChangeArrowheads="1"/>
          </p:cNvSpPr>
          <p:nvPr/>
        </p:nvSpPr>
        <p:spPr bwMode="auto">
          <a:xfrm>
            <a:off x="-26617" y="312984"/>
            <a:ext cx="10415757" cy="48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endParaRPr lang="cs-CZ"/>
          </a:p>
        </p:txBody>
      </p:sp>
      <p:sp>
        <p:nvSpPr>
          <p:cNvPr id="7" name="Textové pole 2">
            <a:extLst>
              <a:ext uri="{FF2B5EF4-FFF2-40B4-BE49-F238E27FC236}">
                <a16:creationId xmlns:a16="http://schemas.microsoft.com/office/drawing/2014/main" id="{1CFB9D29-1F18-6BAA-B92D-1FF61A9FE8C8}"/>
              </a:ext>
            </a:extLst>
          </p:cNvPr>
          <p:cNvSpPr txBox="1">
            <a:spLocks noChangeArrowheads="1"/>
          </p:cNvSpPr>
          <p:nvPr/>
        </p:nvSpPr>
        <p:spPr bwMode="auto">
          <a:xfrm>
            <a:off x="251520" y="464568"/>
            <a:ext cx="4392488" cy="296443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Mars</a:t>
            </a:r>
            <a:r>
              <a:rPr kumimoji="0" lang="en-US" altLang="cs-CZ"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cs-CZ" sz="2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gravity model JGMRO_120 F</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GM (C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0.4282837 ×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14</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-0.88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b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-0.12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b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-0.17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22</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-0.85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22 </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0.49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0.98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l-GR"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stable </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165. 3</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     </a:t>
            </a:r>
            <a:r>
              <a:rPr kumimoji="0" lang="el-GR"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unstab</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75. 2</a:t>
            </a:r>
            <a:r>
              <a:rPr kumimoji="0" lang="en-GB"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Earth</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cs-CZ" sz="2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gravity model EIGEN 6C4</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GM (C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3.986004419 ×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14 </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-0.48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b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+0.01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b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50</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+0.69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a:t>
            </a:r>
            <a:endPar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22</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2.44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22</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-1.40 10</a:t>
            </a:r>
            <a:r>
              <a:rPr kumimoji="0" lang="en-US" altLang="cs-CZ"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r>
              <a:rPr kumimoji="0" lang="en-US" altLang="cs-CZ"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2.81 10</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r>
              <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0.03 10</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stable </a:t>
            </a:r>
            <a:r>
              <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75.2</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     </a:t>
            </a:r>
            <a:r>
              <a:rPr kumimoji="0" lang="el-GR"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kumimoji="0" lang="de-DE"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unstab</a:t>
            </a:r>
            <a:r>
              <a:rPr kumimoji="0" lang="de-DE"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165. </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en-GB" altLang="cs-CZ"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US" altLang="cs-CZ"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en-US"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s-CZ"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5835EA11-F131-AFB0-D318-3332FFA6BF1F}"/>
              </a:ext>
            </a:extLst>
          </p:cNvPr>
          <p:cNvSpPr>
            <a:spLocks noChangeArrowheads="1"/>
          </p:cNvSpPr>
          <p:nvPr/>
        </p:nvSpPr>
        <p:spPr bwMode="auto">
          <a:xfrm flipV="1">
            <a:off x="-1" y="341559"/>
            <a:ext cx="104157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cs-CZ" sz="1200" b="0" i="0" u="none" strike="noStrike" cap="none" normalizeH="0" baseline="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GB"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4262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A picture containing background pattern&#10;&#10;Description automatically generated">
            <a:extLst>
              <a:ext uri="{FF2B5EF4-FFF2-40B4-BE49-F238E27FC236}">
                <a16:creationId xmlns:a16="http://schemas.microsoft.com/office/drawing/2014/main" id="{AF01D596-591D-32CC-2251-A4ACDFE33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788" y="404664"/>
            <a:ext cx="7712423" cy="3187675"/>
          </a:xfrm>
          <a:prstGeom prst="rect">
            <a:avLst/>
          </a:prstGeom>
        </p:spPr>
      </p:pic>
      <p:sp>
        <p:nvSpPr>
          <p:cNvPr id="7" name="Rectangle 2">
            <a:extLst>
              <a:ext uri="{FF2B5EF4-FFF2-40B4-BE49-F238E27FC236}">
                <a16:creationId xmlns:a16="http://schemas.microsoft.com/office/drawing/2014/main" id="{975AECD8-C697-166F-0092-21A67A1F89A6}"/>
              </a:ext>
            </a:extLst>
          </p:cNvPr>
          <p:cNvSpPr>
            <a:spLocks noChangeArrowheads="1"/>
          </p:cNvSpPr>
          <p:nvPr/>
        </p:nvSpPr>
        <p:spPr bwMode="auto">
          <a:xfrm>
            <a:off x="251520" y="4150424"/>
            <a:ext cx="8215711"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Stručný průvodce po Marsu.</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Impaktní pánev Hellas (H), pánev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Isidis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oblast u kráteru se slovanským názvem Jezero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Crater</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Syrtis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Major/</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Isidis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Utopia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Planitia</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 část Utopia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basin</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(U).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Hustak</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(HU)</a:t>
            </a:r>
            <a:r>
              <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cs-CZ" sz="1100" dirty="0">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Sopka Elysium (E);</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opky</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oblasti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Tharsis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 </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t.j.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Olympus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Mons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(OM),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Ascraeus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Mons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(ASM),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Pavonis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Arsia</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Mons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(PM a ARM). Alba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Mons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(Patera) a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Syria</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Mons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(AP a SM), </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Tempe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Terra</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(TT); kaňony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Valles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Marineris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(VM),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Thaumasia</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Highlands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 starobylá kráterová struktura (AI),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Argyre</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Planitia</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(AG).  </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 pozadí jsou vyneseny tíhové poruchy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gravity</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disturbances</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mGal</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spočtené z modelu gravitačního pole Marsu </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NASA JGMRO_120 F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Konopliv</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2020)</a:t>
            </a:r>
            <a:r>
              <a:rPr kumimoji="0" lang="cs-CZ"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do stupně a řádu 80 v rozvoji ve sférické harmonické funkce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ground</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cs-CZ"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resolution</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cca 130 km). </a:t>
            </a:r>
            <a:endParaRPr kumimoji="0" lang="en-US"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Přidány jsou vrstevnice výšek nad referenčním tělesem v metrech (</a:t>
            </a:r>
            <a:r>
              <a:rPr kumimoji="0" lang="cs-CZ" altLang="cs-CZ"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rotační </a:t>
            </a:r>
            <a:r>
              <a:rPr kumimoji="0" lang="cs-CZ" altLang="cs-CZ"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ellipsoid</a:t>
            </a:r>
            <a:r>
              <a:rPr kumimoji="0" lang="cs-CZ" altLang="cs-CZ"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 hlavní poloosou </a:t>
            </a:r>
            <a:r>
              <a:rPr kumimoji="0" lang="cs-CZ" altLang="cs-CZ" sz="12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cs-CZ" altLang="cs-CZ"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3396.19 km a </a:t>
            </a:r>
            <a:endParaRPr kumimoji="0" lang="en-US" altLang="cs-CZ"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pólovým zploštění 1/169.8</a:t>
            </a:r>
            <a:r>
              <a:rPr kumimoji="0" lang="cs-CZ"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odvozené z laserového altimetru MOLA na umělé družici Marsu MGS.</a:t>
            </a:r>
            <a:r>
              <a:rPr kumimoji="0" lang="cs-CZ"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364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536" y="0"/>
            <a:ext cx="6100927" cy="6858000"/>
          </a:xfrm>
          <a:prstGeom prst="rect">
            <a:avLst/>
          </a:prstGeom>
        </p:spPr>
      </p:pic>
    </p:spTree>
    <p:extLst>
      <p:ext uri="{BB962C8B-B14F-4D97-AF65-F5344CB8AC3E}">
        <p14:creationId xmlns:p14="http://schemas.microsoft.com/office/powerpoint/2010/main" val="291610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AC254F-0E2C-4A30-9FD2-99B34C5691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1" y="548680"/>
            <a:ext cx="9144000" cy="5278374"/>
          </a:xfrm>
          <a:prstGeom prst="rect">
            <a:avLst/>
          </a:prstGeom>
        </p:spPr>
      </p:pic>
      <p:sp>
        <p:nvSpPr>
          <p:cNvPr id="4" name="Obdélník 3">
            <a:extLst>
              <a:ext uri="{FF2B5EF4-FFF2-40B4-BE49-F238E27FC236}">
                <a16:creationId xmlns:a16="http://schemas.microsoft.com/office/drawing/2014/main" id="{89138F70-E09C-4C6A-815C-8EAC0783668C}"/>
              </a:ext>
            </a:extLst>
          </p:cNvPr>
          <p:cNvSpPr/>
          <p:nvPr/>
        </p:nvSpPr>
        <p:spPr>
          <a:xfrm>
            <a:off x="1331640" y="6320009"/>
            <a:ext cx="9289032" cy="369332"/>
          </a:xfrm>
          <a:prstGeom prst="rect">
            <a:avLst/>
          </a:prstGeom>
        </p:spPr>
        <p:txBody>
          <a:bodyPr wrap="square">
            <a:spAutoFit/>
          </a:bodyPr>
          <a:lstStyle/>
          <a:p>
            <a:r>
              <a:rPr lang="en-US" b="1" dirty="0">
                <a:hlinkClick r:id="rId3" tooltip="File:Mars map with landing site Tianwen-1.png - Wikimedia Commons"/>
              </a:rPr>
              <a:t>Mars map with landing sites - Wikimedia Commons, 2022</a:t>
            </a:r>
          </a:p>
        </p:txBody>
      </p:sp>
      <p:sp>
        <p:nvSpPr>
          <p:cNvPr id="2" name="Obdélník 1">
            <a:extLst>
              <a:ext uri="{FF2B5EF4-FFF2-40B4-BE49-F238E27FC236}">
                <a16:creationId xmlns:a16="http://schemas.microsoft.com/office/drawing/2014/main" id="{6FDF75E6-3E78-4A9A-A11C-0386C90334EE}"/>
              </a:ext>
            </a:extLst>
          </p:cNvPr>
          <p:cNvSpPr/>
          <p:nvPr/>
        </p:nvSpPr>
        <p:spPr>
          <a:xfrm>
            <a:off x="3707904" y="168659"/>
            <a:ext cx="1499128"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Landing sites</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048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2B5C4D0-E43A-4E63-8A67-AE49E03B1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3232547"/>
            <a:ext cx="7452320" cy="3625453"/>
          </a:xfrm>
          <a:prstGeom prst="rect">
            <a:avLst/>
          </a:prstGeom>
        </p:spPr>
      </p:pic>
      <p:pic>
        <p:nvPicPr>
          <p:cNvPr id="5" name="Obrázek 4">
            <a:extLst>
              <a:ext uri="{FF2B5EF4-FFF2-40B4-BE49-F238E27FC236}">
                <a16:creationId xmlns:a16="http://schemas.microsoft.com/office/drawing/2014/main" id="{A8C38031-6CF2-4CAF-A737-25D9F13C3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12" y="260648"/>
            <a:ext cx="7567263" cy="3381897"/>
          </a:xfrm>
          <a:prstGeom prst="rect">
            <a:avLst/>
          </a:prstGeom>
        </p:spPr>
      </p:pic>
    </p:spTree>
    <p:extLst>
      <p:ext uri="{BB962C8B-B14F-4D97-AF65-F5344CB8AC3E}">
        <p14:creationId xmlns:p14="http://schemas.microsoft.com/office/powerpoint/2010/main" val="3138895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2F7E51-145E-4DC8-BB74-D34B4D489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2611"/>
            <a:ext cx="9144000" cy="4112777"/>
          </a:xfrm>
          <a:prstGeom prst="rect">
            <a:avLst/>
          </a:prstGeom>
        </p:spPr>
      </p:pic>
    </p:spTree>
    <p:extLst>
      <p:ext uri="{BB962C8B-B14F-4D97-AF65-F5344CB8AC3E}">
        <p14:creationId xmlns:p14="http://schemas.microsoft.com/office/powerpoint/2010/main" val="3260599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FE74A91-7FC4-4DC7-AF96-D3B8FBC9E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9308"/>
            <a:ext cx="9144000" cy="4079384"/>
          </a:xfrm>
          <a:prstGeom prst="rect">
            <a:avLst/>
          </a:prstGeom>
        </p:spPr>
      </p:pic>
    </p:spTree>
    <p:extLst>
      <p:ext uri="{BB962C8B-B14F-4D97-AF65-F5344CB8AC3E}">
        <p14:creationId xmlns:p14="http://schemas.microsoft.com/office/powerpoint/2010/main" val="2350129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E725C4-1DDC-409C-87C1-49922E8B3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80" y="224355"/>
            <a:ext cx="8064896" cy="3179677"/>
          </a:xfrm>
          <a:prstGeom prst="rect">
            <a:avLst/>
          </a:prstGeom>
        </p:spPr>
      </p:pic>
      <p:sp>
        <p:nvSpPr>
          <p:cNvPr id="2" name="TextovéPole 1">
            <a:extLst>
              <a:ext uri="{FF2B5EF4-FFF2-40B4-BE49-F238E27FC236}">
                <a16:creationId xmlns:a16="http://schemas.microsoft.com/office/drawing/2014/main" id="{DEFE0CDA-2BBF-425B-AC06-CE947F1E0DA8}"/>
              </a:ext>
            </a:extLst>
          </p:cNvPr>
          <p:cNvSpPr txBox="1"/>
          <p:nvPr/>
        </p:nvSpPr>
        <p:spPr>
          <a:xfrm>
            <a:off x="6948264" y="1814193"/>
            <a:ext cx="2005677" cy="1077218"/>
          </a:xfrm>
          <a:prstGeom prst="rect">
            <a:avLst/>
          </a:prstGeom>
          <a:noFill/>
        </p:spPr>
        <p:txBody>
          <a:bodyPr wrap="none" rtlCol="0">
            <a:spAutoFit/>
          </a:bodyPr>
          <a:lstStyle/>
          <a:p>
            <a:pPr algn="r"/>
            <a:r>
              <a:rPr lang="en-US" sz="1600" b="1" dirty="0">
                <a:latin typeface="Times New Roman" panose="02020603050405020304" pitchFamily="18" charset="0"/>
                <a:cs typeface="Times New Roman" panose="02020603050405020304" pitchFamily="18" charset="0"/>
              </a:rPr>
              <a:t>Strike angles</a:t>
            </a:r>
          </a:p>
          <a:p>
            <a:pPr algn="r"/>
            <a:r>
              <a:rPr lang="en-US" sz="1600" b="1" dirty="0">
                <a:latin typeface="Times New Roman" panose="02020603050405020304" pitchFamily="18" charset="0"/>
                <a:cs typeface="Times New Roman" panose="02020603050405020304" pitchFamily="18" charset="0"/>
              </a:rPr>
              <a:t>with the comb factor</a:t>
            </a:r>
          </a:p>
          <a:p>
            <a:pPr algn="r"/>
            <a:r>
              <a:rPr lang="en-US" sz="1600" b="1" dirty="0">
                <a:latin typeface="Times New Roman" panose="02020603050405020304" pitchFamily="18" charset="0"/>
                <a:cs typeface="Times New Roman" panose="02020603050405020304" pitchFamily="18" charset="0"/>
              </a:rPr>
              <a:t>to emphasize</a:t>
            </a:r>
          </a:p>
          <a:p>
            <a:pPr algn="r"/>
            <a:r>
              <a:rPr lang="en-US" sz="1600" b="1" dirty="0">
                <a:latin typeface="Times New Roman" panose="02020603050405020304" pitchFamily="18" charset="0"/>
                <a:cs typeface="Times New Roman" panose="02020603050405020304" pitchFamily="18" charset="0"/>
              </a:rPr>
              <a:t>highly combed areas</a:t>
            </a:r>
            <a:endParaRPr lang="cs-CZ" sz="1600" b="1"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3FFEAA3-7C31-24AE-EE5C-E76E5636A046}"/>
              </a:ext>
            </a:extLst>
          </p:cNvPr>
          <p:cNvPicPr/>
          <p:nvPr/>
        </p:nvPicPr>
        <p:blipFill>
          <a:blip r:embed="rId4">
            <a:extLst>
              <a:ext uri="{28A0092B-C50C-407E-A947-70E740481C1C}">
                <a14:useLocalDpi xmlns:a14="http://schemas.microsoft.com/office/drawing/2010/main" val="0"/>
              </a:ext>
            </a:extLst>
          </a:blip>
          <a:stretch>
            <a:fillRect/>
          </a:stretch>
        </p:blipFill>
        <p:spPr>
          <a:xfrm>
            <a:off x="499398" y="3139427"/>
            <a:ext cx="8226660" cy="3458836"/>
          </a:xfrm>
          <a:prstGeom prst="rect">
            <a:avLst/>
          </a:prstGeom>
          <a:noFill/>
          <a:ln>
            <a:noFill/>
            <a:prstDash/>
          </a:ln>
        </p:spPr>
      </p:pic>
    </p:spTree>
    <p:extLst>
      <p:ext uri="{BB962C8B-B14F-4D97-AF65-F5344CB8AC3E}">
        <p14:creationId xmlns:p14="http://schemas.microsoft.com/office/powerpoint/2010/main" val="698060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8D6129B-F27C-4AF0-BE40-377FF952DF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1124744"/>
            <a:ext cx="9144000" cy="4582142"/>
          </a:xfrm>
          <a:prstGeom prst="rect">
            <a:avLst/>
          </a:prstGeom>
        </p:spPr>
      </p:pic>
    </p:spTree>
    <p:extLst>
      <p:ext uri="{BB962C8B-B14F-4D97-AF65-F5344CB8AC3E}">
        <p14:creationId xmlns:p14="http://schemas.microsoft.com/office/powerpoint/2010/main" val="768667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2202473-6A99-4C05-B997-463C18ADC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631" y="0"/>
            <a:ext cx="8386737" cy="6858000"/>
          </a:xfrm>
          <a:prstGeom prst="rect">
            <a:avLst/>
          </a:prstGeom>
        </p:spPr>
      </p:pic>
    </p:spTree>
    <p:extLst>
      <p:ext uri="{BB962C8B-B14F-4D97-AF65-F5344CB8AC3E}">
        <p14:creationId xmlns:p14="http://schemas.microsoft.com/office/powerpoint/2010/main" val="1570796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8A78852-3CCF-4B6C-8DB9-0E7AF4D6DA28}"/>
              </a:ext>
            </a:extLst>
          </p:cNvPr>
          <p:cNvPicPr>
            <a:picLocks noChangeAspect="1"/>
          </p:cNvPicPr>
          <p:nvPr/>
        </p:nvPicPr>
        <p:blipFill rotWithShape="1">
          <a:blip r:embed="rId2"/>
          <a:srcRect l="16138" t="27279" r="42125" b="3221"/>
          <a:stretch/>
        </p:blipFill>
        <p:spPr>
          <a:xfrm>
            <a:off x="146773" y="1052736"/>
            <a:ext cx="4248472" cy="4168312"/>
          </a:xfrm>
          <a:prstGeom prst="rect">
            <a:avLst/>
          </a:prstGeom>
        </p:spPr>
      </p:pic>
      <p:sp>
        <p:nvSpPr>
          <p:cNvPr id="3" name="TextovéPole 2">
            <a:extLst>
              <a:ext uri="{FF2B5EF4-FFF2-40B4-BE49-F238E27FC236}">
                <a16:creationId xmlns:a16="http://schemas.microsoft.com/office/drawing/2014/main" id="{9C203B8C-552E-497B-820F-708BA5D67059}"/>
              </a:ext>
            </a:extLst>
          </p:cNvPr>
          <p:cNvSpPr txBox="1"/>
          <p:nvPr/>
        </p:nvSpPr>
        <p:spPr>
          <a:xfrm>
            <a:off x="1979712" y="404664"/>
            <a:ext cx="1518364" cy="369332"/>
          </a:xfrm>
          <a:prstGeom prst="rect">
            <a:avLst/>
          </a:prstGeom>
          <a:noFill/>
        </p:spPr>
        <p:txBody>
          <a:bodyPr wrap="none" rtlCol="0">
            <a:spAutoFit/>
          </a:bodyPr>
          <a:lstStyle/>
          <a:p>
            <a:r>
              <a:rPr lang="en-US" dirty="0"/>
              <a:t>Northern cap</a:t>
            </a:r>
            <a:endParaRPr lang="cs-CZ" dirty="0"/>
          </a:p>
        </p:txBody>
      </p:sp>
      <p:sp>
        <p:nvSpPr>
          <p:cNvPr id="6" name="TextovéPole 5">
            <a:extLst>
              <a:ext uri="{FF2B5EF4-FFF2-40B4-BE49-F238E27FC236}">
                <a16:creationId xmlns:a16="http://schemas.microsoft.com/office/drawing/2014/main" id="{A35E26F2-5F24-419B-A646-7D7F542243C1}"/>
              </a:ext>
            </a:extLst>
          </p:cNvPr>
          <p:cNvSpPr txBox="1"/>
          <p:nvPr/>
        </p:nvSpPr>
        <p:spPr>
          <a:xfrm>
            <a:off x="6660232" y="404664"/>
            <a:ext cx="1556836" cy="369332"/>
          </a:xfrm>
          <a:prstGeom prst="rect">
            <a:avLst/>
          </a:prstGeom>
          <a:noFill/>
        </p:spPr>
        <p:txBody>
          <a:bodyPr wrap="none" rtlCol="0">
            <a:spAutoFit/>
          </a:bodyPr>
          <a:lstStyle/>
          <a:p>
            <a:r>
              <a:rPr lang="en-US" dirty="0"/>
              <a:t>Southern cap</a:t>
            </a:r>
            <a:endParaRPr lang="cs-CZ" dirty="0"/>
          </a:p>
        </p:txBody>
      </p:sp>
      <p:sp>
        <p:nvSpPr>
          <p:cNvPr id="7" name="TextovéPole 6">
            <a:extLst>
              <a:ext uri="{FF2B5EF4-FFF2-40B4-BE49-F238E27FC236}">
                <a16:creationId xmlns:a16="http://schemas.microsoft.com/office/drawing/2014/main" id="{41940E8E-6E1B-46C0-B723-43C97569E41E}"/>
              </a:ext>
            </a:extLst>
          </p:cNvPr>
          <p:cNvSpPr txBox="1"/>
          <p:nvPr/>
        </p:nvSpPr>
        <p:spPr>
          <a:xfrm>
            <a:off x="971600" y="5807005"/>
            <a:ext cx="7554312" cy="646331"/>
          </a:xfrm>
          <a:prstGeom prst="rect">
            <a:avLst/>
          </a:prstGeom>
          <a:noFill/>
        </p:spPr>
        <p:txBody>
          <a:bodyPr wrap="none" rtlCol="0">
            <a:spAutoFit/>
          </a:bodyPr>
          <a:lstStyle/>
          <a:p>
            <a:r>
              <a:rPr lang="en-US" dirty="0" err="1"/>
              <a:t>Assymetry</a:t>
            </a:r>
            <a:r>
              <a:rPr lang="en-US" dirty="0"/>
              <a:t> around poles, different size and thickness (southern smaller),</a:t>
            </a:r>
          </a:p>
          <a:p>
            <a:r>
              <a:rPr lang="en-US" dirty="0"/>
              <a:t>effect of </a:t>
            </a:r>
            <a:r>
              <a:rPr lang="en-US" dirty="0" err="1"/>
              <a:t>Corriolis</a:t>
            </a:r>
            <a:r>
              <a:rPr lang="en-US" dirty="0"/>
              <a:t> force, see also strike angles for more study</a:t>
            </a:r>
            <a:endParaRPr lang="cs-CZ" dirty="0"/>
          </a:p>
        </p:txBody>
      </p:sp>
      <p:pic>
        <p:nvPicPr>
          <p:cNvPr id="4" name="Obrázek 3">
            <a:extLst>
              <a:ext uri="{FF2B5EF4-FFF2-40B4-BE49-F238E27FC236}">
                <a16:creationId xmlns:a16="http://schemas.microsoft.com/office/drawing/2014/main" id="{0789A5A4-8087-4B52-A80C-AF495CA22509}"/>
              </a:ext>
            </a:extLst>
          </p:cNvPr>
          <p:cNvPicPr>
            <a:picLocks noChangeAspect="1"/>
          </p:cNvPicPr>
          <p:nvPr/>
        </p:nvPicPr>
        <p:blipFill rotWithShape="1">
          <a:blip r:embed="rId3"/>
          <a:srcRect l="35037" t="29117" r="35038" b="17519"/>
          <a:stretch/>
        </p:blipFill>
        <p:spPr>
          <a:xfrm>
            <a:off x="4748756" y="1358330"/>
            <a:ext cx="3744416" cy="4028874"/>
          </a:xfrm>
          <a:prstGeom prst="rect">
            <a:avLst/>
          </a:prstGeom>
        </p:spPr>
      </p:pic>
    </p:spTree>
    <p:extLst>
      <p:ext uri="{BB962C8B-B14F-4D97-AF65-F5344CB8AC3E}">
        <p14:creationId xmlns:p14="http://schemas.microsoft.com/office/powerpoint/2010/main" val="1774154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96F8CE3-209C-40BF-A94B-169FF5C2E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357" y="0"/>
            <a:ext cx="7021286" cy="6858000"/>
          </a:xfrm>
          <a:prstGeom prst="rect">
            <a:avLst/>
          </a:prstGeom>
        </p:spPr>
      </p:pic>
    </p:spTree>
    <p:extLst>
      <p:ext uri="{BB962C8B-B14F-4D97-AF65-F5344CB8AC3E}">
        <p14:creationId xmlns:p14="http://schemas.microsoft.com/office/powerpoint/2010/main" val="3417051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293AB71-47E4-4E71-A6C4-EC0293649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35" y="0"/>
            <a:ext cx="7772730" cy="6858000"/>
          </a:xfrm>
          <a:prstGeom prst="rect">
            <a:avLst/>
          </a:prstGeom>
        </p:spPr>
      </p:pic>
    </p:spTree>
    <p:extLst>
      <p:ext uri="{BB962C8B-B14F-4D97-AF65-F5344CB8AC3E}">
        <p14:creationId xmlns:p14="http://schemas.microsoft.com/office/powerpoint/2010/main" val="3455988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30231" y="116632"/>
            <a:ext cx="6913769" cy="6567799"/>
          </a:xfrm>
          <a:prstGeom prst="rect">
            <a:avLst/>
          </a:prstGeom>
        </p:spPr>
      </p:pic>
      <p:sp>
        <p:nvSpPr>
          <p:cNvPr id="3" name="TextovéPole 2"/>
          <p:cNvSpPr txBox="1"/>
          <p:nvPr/>
        </p:nvSpPr>
        <p:spPr>
          <a:xfrm>
            <a:off x="2411760" y="6165304"/>
            <a:ext cx="4464496" cy="307777"/>
          </a:xfrm>
          <a:prstGeom prst="rect">
            <a:avLst/>
          </a:prstGeom>
          <a:noFill/>
        </p:spPr>
        <p:txBody>
          <a:bodyPr wrap="square" rtlCol="0">
            <a:spAutoFit/>
          </a:bodyPr>
          <a:lstStyle/>
          <a:p>
            <a:r>
              <a:rPr lang="cs-CZ" sz="1400" dirty="0" err="1">
                <a:solidFill>
                  <a:schemeClr val="bg1"/>
                </a:solidFill>
              </a:rPr>
              <a:t>A.H.Saad</a:t>
            </a:r>
            <a:r>
              <a:rPr lang="cs-CZ" sz="1400" dirty="0">
                <a:solidFill>
                  <a:schemeClr val="bg1"/>
                </a:solidFill>
              </a:rPr>
              <a:t>, </a:t>
            </a:r>
            <a:r>
              <a:rPr lang="cs-CZ" sz="1400" dirty="0" err="1">
                <a:solidFill>
                  <a:schemeClr val="bg1"/>
                </a:solidFill>
              </a:rPr>
              <a:t>The</a:t>
            </a:r>
            <a:r>
              <a:rPr lang="cs-CZ" sz="1400" dirty="0">
                <a:solidFill>
                  <a:schemeClr val="bg1"/>
                </a:solidFill>
              </a:rPr>
              <a:t> </a:t>
            </a:r>
            <a:r>
              <a:rPr lang="cs-CZ" sz="1400" dirty="0" err="1">
                <a:solidFill>
                  <a:schemeClr val="bg1"/>
                </a:solidFill>
              </a:rPr>
              <a:t>Leading</a:t>
            </a:r>
            <a:r>
              <a:rPr lang="cs-CZ" sz="1400" dirty="0">
                <a:solidFill>
                  <a:schemeClr val="bg1"/>
                </a:solidFill>
              </a:rPr>
              <a:t> </a:t>
            </a:r>
            <a:r>
              <a:rPr lang="cs-CZ" sz="1400" dirty="0" err="1">
                <a:solidFill>
                  <a:schemeClr val="bg1"/>
                </a:solidFill>
              </a:rPr>
              <a:t>Edge</a:t>
            </a:r>
            <a:r>
              <a:rPr lang="cs-CZ" sz="1400" dirty="0">
                <a:solidFill>
                  <a:schemeClr val="bg1"/>
                </a:solidFill>
              </a:rPr>
              <a:t>, 942-950, </a:t>
            </a:r>
            <a:r>
              <a:rPr lang="cs-CZ" sz="1400" dirty="0" err="1">
                <a:solidFill>
                  <a:schemeClr val="bg1"/>
                </a:solidFill>
              </a:rPr>
              <a:t>Aug</a:t>
            </a:r>
            <a:r>
              <a:rPr lang="cs-CZ" sz="1400" dirty="0">
                <a:solidFill>
                  <a:schemeClr val="bg1"/>
                </a:solidFill>
              </a:rPr>
              <a:t>. 2006</a:t>
            </a:r>
          </a:p>
        </p:txBody>
      </p:sp>
      <p:pic>
        <p:nvPicPr>
          <p:cNvPr id="4" name="Obrázek 3"/>
          <p:cNvPicPr>
            <a:picLocks noChangeAspect="1"/>
          </p:cNvPicPr>
          <p:nvPr/>
        </p:nvPicPr>
        <p:blipFill rotWithShape="1">
          <a:blip r:embed="rId4"/>
          <a:srcRect l="38961" t="51306" r="24675" b="1739"/>
          <a:stretch/>
        </p:blipFill>
        <p:spPr>
          <a:xfrm>
            <a:off x="107504" y="404664"/>
            <a:ext cx="2016225" cy="1944216"/>
          </a:xfrm>
          <a:prstGeom prst="rect">
            <a:avLst/>
          </a:prstGeom>
        </p:spPr>
      </p:pic>
    </p:spTree>
    <p:extLst>
      <p:ext uri="{BB962C8B-B14F-4D97-AF65-F5344CB8AC3E}">
        <p14:creationId xmlns:p14="http://schemas.microsoft.com/office/powerpoint/2010/main" val="2062885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2E7715D-F02E-4C86-B6C9-36CF51F27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00" y="0"/>
            <a:ext cx="7665599" cy="6858000"/>
          </a:xfrm>
          <a:prstGeom prst="rect">
            <a:avLst/>
          </a:prstGeom>
        </p:spPr>
      </p:pic>
    </p:spTree>
    <p:extLst>
      <p:ext uri="{BB962C8B-B14F-4D97-AF65-F5344CB8AC3E}">
        <p14:creationId xmlns:p14="http://schemas.microsoft.com/office/powerpoint/2010/main" val="1985171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1484AC9E-D5CD-463D-866C-7209412F17A2}"/>
              </a:ext>
            </a:extLst>
          </p:cNvPr>
          <p:cNvPicPr/>
          <p:nvPr/>
        </p:nvPicPr>
        <p:blipFill rotWithShape="1">
          <a:blip r:embed="rId2"/>
          <a:srcRect b="448"/>
          <a:stretch/>
        </p:blipFill>
        <p:spPr>
          <a:xfrm>
            <a:off x="1587943" y="142455"/>
            <a:ext cx="5968113" cy="5734817"/>
          </a:xfrm>
          <a:prstGeom prst="rect">
            <a:avLst/>
          </a:prstGeom>
        </p:spPr>
      </p:pic>
      <p:sp>
        <p:nvSpPr>
          <p:cNvPr id="3" name="TextovéPole 2">
            <a:extLst>
              <a:ext uri="{FF2B5EF4-FFF2-40B4-BE49-F238E27FC236}">
                <a16:creationId xmlns:a16="http://schemas.microsoft.com/office/drawing/2014/main" id="{E99E4816-D840-4168-B905-3C5A6D8D1843}"/>
              </a:ext>
            </a:extLst>
          </p:cNvPr>
          <p:cNvSpPr txBox="1"/>
          <p:nvPr/>
        </p:nvSpPr>
        <p:spPr>
          <a:xfrm>
            <a:off x="1043608" y="5877272"/>
            <a:ext cx="864096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The strike angles </a:t>
            </a:r>
            <a:r>
              <a:rPr lang="en-GB" i="1" dirty="0">
                <a:latin typeface="Times New Roman" panose="02020603050405020304" pitchFamily="18" charset="0"/>
                <a:cs typeface="Times New Roman" panose="02020603050405020304" pitchFamily="18" charset="0"/>
              </a:rPr>
              <a:t>θ</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deg</a:t>
            </a:r>
            <a:r>
              <a:rPr lang="en-GB" dirty="0">
                <a:latin typeface="Times New Roman" panose="02020603050405020304" pitchFamily="18" charset="0"/>
                <a:cs typeface="Times New Roman" panose="02020603050405020304" pitchFamily="18" charset="0"/>
              </a:rPr>
              <a:t>] (with the </a:t>
            </a:r>
            <a:r>
              <a:rPr lang="en-GB" i="1" dirty="0">
                <a:latin typeface="Times New Roman" panose="02020603050405020304" pitchFamily="18" charset="0"/>
                <a:cs typeface="Times New Roman" panose="02020603050405020304" pitchFamily="18" charset="0"/>
              </a:rPr>
              <a:t>comb</a:t>
            </a:r>
            <a:r>
              <a:rPr lang="en-GB" dirty="0">
                <a:latin typeface="Times New Roman" panose="02020603050405020304" pitchFamily="18" charset="0"/>
                <a:cs typeface="Times New Roman" panose="02020603050405020304" pitchFamily="18" charset="0"/>
              </a:rPr>
              <a:t> statistics) for the northern polar area.</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307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D85AAB5-92EF-45F5-AB4F-43848FF333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6712"/>
            <a:ext cx="6884075" cy="5895839"/>
          </a:xfrm>
          <a:prstGeom prst="rect">
            <a:avLst/>
          </a:prstGeom>
        </p:spPr>
      </p:pic>
      <p:pic>
        <p:nvPicPr>
          <p:cNvPr id="2" name="Obrázek 48">
            <a:extLst>
              <a:ext uri="{FF2B5EF4-FFF2-40B4-BE49-F238E27FC236}">
                <a16:creationId xmlns:a16="http://schemas.microsoft.com/office/drawing/2014/main" id="{4EC4BAB4-12A1-102F-4390-41BA945D45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122" y="-243408"/>
            <a:ext cx="4104456" cy="183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5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ABB6D57-2E3A-43D4-B2D1-CFDDC924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06"/>
          <a:stretch/>
        </p:blipFill>
        <p:spPr>
          <a:xfrm>
            <a:off x="0" y="620688"/>
            <a:ext cx="9144000" cy="5901607"/>
          </a:xfrm>
          <a:prstGeom prst="rect">
            <a:avLst/>
          </a:prstGeom>
        </p:spPr>
      </p:pic>
      <p:sp>
        <p:nvSpPr>
          <p:cNvPr id="4" name="TextovéPole 3">
            <a:extLst>
              <a:ext uri="{FF2B5EF4-FFF2-40B4-BE49-F238E27FC236}">
                <a16:creationId xmlns:a16="http://schemas.microsoft.com/office/drawing/2014/main" id="{56358453-E066-44CB-9D47-F2F3D2658D4C}"/>
              </a:ext>
            </a:extLst>
          </p:cNvPr>
          <p:cNvSpPr txBox="1"/>
          <p:nvPr/>
        </p:nvSpPr>
        <p:spPr>
          <a:xfrm>
            <a:off x="5508104" y="135650"/>
            <a:ext cx="3556038" cy="400110"/>
          </a:xfrm>
          <a:prstGeom prst="rect">
            <a:avLst/>
          </a:prstGeom>
          <a:noFill/>
        </p:spPr>
        <p:txBody>
          <a:bodyPr wrap="none" rtlCol="0">
            <a:spAutoFit/>
          </a:bodyPr>
          <a:lstStyle/>
          <a:p>
            <a:r>
              <a:rPr lang="en-US" sz="2000" b="1" dirty="0"/>
              <a:t>Valles </a:t>
            </a:r>
            <a:r>
              <a:rPr lang="en-US" sz="2000" b="1" dirty="0" err="1"/>
              <a:t>Marineris</a:t>
            </a:r>
            <a:r>
              <a:rPr lang="en-US" sz="2000" b="1" dirty="0"/>
              <a:t> (VM) series</a:t>
            </a:r>
            <a:endParaRPr lang="cs-CZ" sz="2000" b="1" dirty="0"/>
          </a:p>
        </p:txBody>
      </p:sp>
    </p:spTree>
    <p:extLst>
      <p:ext uri="{BB962C8B-B14F-4D97-AF65-F5344CB8AC3E}">
        <p14:creationId xmlns:p14="http://schemas.microsoft.com/office/powerpoint/2010/main" val="623612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761FFBF-B842-4717-BEC4-68D96A3E977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3503808"/>
            <a:ext cx="9145016" cy="3188940"/>
          </a:xfrm>
          <a:prstGeom prst="rect">
            <a:avLst/>
          </a:prstGeom>
        </p:spPr>
      </p:pic>
      <p:pic>
        <p:nvPicPr>
          <p:cNvPr id="4" name="Obrázek 3">
            <a:extLst>
              <a:ext uri="{FF2B5EF4-FFF2-40B4-BE49-F238E27FC236}">
                <a16:creationId xmlns:a16="http://schemas.microsoft.com/office/drawing/2014/main" id="{32DC9FAA-08A0-5B6C-39DE-58B856E2A6CD}"/>
              </a:ext>
            </a:extLst>
          </p:cNvPr>
          <p:cNvPicPr>
            <a:picLocks noChangeAspect="1"/>
          </p:cNvPicPr>
          <p:nvPr/>
        </p:nvPicPr>
        <p:blipFill rotWithShape="1">
          <a:blip r:embed="rId3"/>
          <a:srcRect l="26375" t="47064" r="2750" b="4493"/>
          <a:stretch/>
        </p:blipFill>
        <p:spPr>
          <a:xfrm>
            <a:off x="0" y="946660"/>
            <a:ext cx="6480720" cy="2376264"/>
          </a:xfrm>
          <a:prstGeom prst="rect">
            <a:avLst/>
          </a:prstGeom>
        </p:spPr>
      </p:pic>
      <p:pic>
        <p:nvPicPr>
          <p:cNvPr id="3" name="Obrázek 48">
            <a:extLst>
              <a:ext uri="{FF2B5EF4-FFF2-40B4-BE49-F238E27FC236}">
                <a16:creationId xmlns:a16="http://schemas.microsoft.com/office/drawing/2014/main" id="{8D7D707A-6FF5-A9DC-FB3D-29AF8EE559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7" y="-192877"/>
            <a:ext cx="3590176" cy="1606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56D309B-EFB7-C44D-109E-02818AEB820C}"/>
              </a:ext>
            </a:extLst>
          </p:cNvPr>
          <p:cNvSpPr txBox="1"/>
          <p:nvPr/>
        </p:nvSpPr>
        <p:spPr>
          <a:xfrm>
            <a:off x="6679768" y="459878"/>
            <a:ext cx="2448427" cy="369332"/>
          </a:xfrm>
          <a:prstGeom prst="rect">
            <a:avLst/>
          </a:prstGeom>
          <a:noFill/>
        </p:spPr>
        <p:txBody>
          <a:bodyPr wrap="none" rtlCol="0">
            <a:spAutoFit/>
          </a:bodyPr>
          <a:lstStyle/>
          <a:p>
            <a:r>
              <a:rPr lang="cs-CZ" b="1" dirty="0">
                <a:latin typeface="Times New Roman" panose="02020603050405020304" pitchFamily="18" charset="0"/>
                <a:cs typeface="Times New Roman" panose="02020603050405020304" pitchFamily="18" charset="0"/>
              </a:rPr>
              <a:t>Mars, </a:t>
            </a:r>
            <a:r>
              <a:rPr lang="cs-CZ" b="1" dirty="0" err="1">
                <a:latin typeface="Times New Roman" panose="02020603050405020304" pitchFamily="18" charset="0"/>
                <a:cs typeface="Times New Roman" panose="02020603050405020304" pitchFamily="18" charset="0"/>
              </a:rPr>
              <a:t>Valles</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Marineris</a:t>
            </a:r>
            <a:endParaRPr lang="cs-CZ" b="1" dirty="0">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D5B73A14-3CF0-6987-7D10-27772BFDE75D}"/>
              </a:ext>
            </a:extLst>
          </p:cNvPr>
          <p:cNvPicPr>
            <a:picLocks noChangeAspect="1"/>
          </p:cNvPicPr>
          <p:nvPr/>
        </p:nvPicPr>
        <p:blipFill rotWithShape="1">
          <a:blip r:embed="rId5"/>
          <a:srcRect l="24012" t="18693" r="22438" b="3083"/>
          <a:stretch/>
        </p:blipFill>
        <p:spPr>
          <a:xfrm>
            <a:off x="6069420" y="1212861"/>
            <a:ext cx="3060848" cy="2398608"/>
          </a:xfrm>
          <a:prstGeom prst="rect">
            <a:avLst/>
          </a:prstGeom>
        </p:spPr>
      </p:pic>
    </p:spTree>
    <p:extLst>
      <p:ext uri="{BB962C8B-B14F-4D97-AF65-F5344CB8AC3E}">
        <p14:creationId xmlns:p14="http://schemas.microsoft.com/office/powerpoint/2010/main" val="2086731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3E79426-25BF-4AEE-B4CB-1D7F626CFA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92"/>
          <a:stretch/>
        </p:blipFill>
        <p:spPr>
          <a:xfrm>
            <a:off x="197768" y="188640"/>
            <a:ext cx="8748464" cy="6269508"/>
          </a:xfrm>
          <a:prstGeom prst="rect">
            <a:avLst/>
          </a:prstGeom>
        </p:spPr>
      </p:pic>
    </p:spTree>
    <p:extLst>
      <p:ext uri="{BB962C8B-B14F-4D97-AF65-F5344CB8AC3E}">
        <p14:creationId xmlns:p14="http://schemas.microsoft.com/office/powerpoint/2010/main" val="3724662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07979A7-5A10-49BA-ADB0-CCB5436F9B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2564904"/>
            <a:ext cx="9144000" cy="3457541"/>
          </a:xfrm>
          <a:prstGeom prst="rect">
            <a:avLst/>
          </a:prstGeom>
        </p:spPr>
      </p:pic>
      <p:sp>
        <p:nvSpPr>
          <p:cNvPr id="4" name="TextovéPole 3">
            <a:extLst>
              <a:ext uri="{FF2B5EF4-FFF2-40B4-BE49-F238E27FC236}">
                <a16:creationId xmlns:a16="http://schemas.microsoft.com/office/drawing/2014/main" id="{62E94488-4816-4A9C-B3B8-023609B541B2}"/>
              </a:ext>
            </a:extLst>
          </p:cNvPr>
          <p:cNvSpPr txBox="1"/>
          <p:nvPr/>
        </p:nvSpPr>
        <p:spPr>
          <a:xfrm>
            <a:off x="1403648" y="6309320"/>
            <a:ext cx="63786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Points 1-13 from the previous figure, distance in [km] from point 1</a:t>
            </a:r>
            <a:endParaRPr lang="cs-CZ"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4F1BD8E9-E970-4E85-B471-6A8F9B8D5032}"/>
              </a:ext>
            </a:extLst>
          </p:cNvPr>
          <p:cNvPicPr>
            <a:picLocks noChangeAspect="1"/>
          </p:cNvPicPr>
          <p:nvPr/>
        </p:nvPicPr>
        <p:blipFill rotWithShape="1">
          <a:blip r:embed="rId4"/>
          <a:srcRect l="26375" t="47064" r="2750" b="4493"/>
          <a:stretch/>
        </p:blipFill>
        <p:spPr>
          <a:xfrm>
            <a:off x="1421904" y="179348"/>
            <a:ext cx="6480720" cy="2376264"/>
          </a:xfrm>
          <a:prstGeom prst="rect">
            <a:avLst/>
          </a:prstGeom>
        </p:spPr>
      </p:pic>
    </p:spTree>
    <p:extLst>
      <p:ext uri="{BB962C8B-B14F-4D97-AF65-F5344CB8AC3E}">
        <p14:creationId xmlns:p14="http://schemas.microsoft.com/office/powerpoint/2010/main" val="1445564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C5ECBC7-303E-4855-92DB-1DF1B8EB31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1018"/>
            <a:ext cx="9144000" cy="5695963"/>
          </a:xfrm>
          <a:prstGeom prst="rect">
            <a:avLst/>
          </a:prstGeom>
        </p:spPr>
      </p:pic>
    </p:spTree>
    <p:extLst>
      <p:ext uri="{BB962C8B-B14F-4D97-AF65-F5344CB8AC3E}">
        <p14:creationId xmlns:p14="http://schemas.microsoft.com/office/powerpoint/2010/main" val="2158468502"/>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70E90DA-68CE-41E2-AE14-D3A13E957202}"/>
              </a:ext>
            </a:extLst>
          </p:cNvPr>
          <p:cNvPicPr>
            <a:picLocks noChangeAspect="1"/>
          </p:cNvPicPr>
          <p:nvPr/>
        </p:nvPicPr>
        <p:blipFill>
          <a:blip r:embed="rId2"/>
          <a:stretch>
            <a:fillRect/>
          </a:stretch>
        </p:blipFill>
        <p:spPr>
          <a:xfrm>
            <a:off x="0" y="838100"/>
            <a:ext cx="9144000" cy="6145288"/>
          </a:xfrm>
          <a:prstGeom prst="rect">
            <a:avLst/>
          </a:prstGeom>
        </p:spPr>
      </p:pic>
      <p:sp>
        <p:nvSpPr>
          <p:cNvPr id="3" name="TextovéPole 2">
            <a:extLst>
              <a:ext uri="{FF2B5EF4-FFF2-40B4-BE49-F238E27FC236}">
                <a16:creationId xmlns:a16="http://schemas.microsoft.com/office/drawing/2014/main" id="{733DF179-4EF7-4EC6-8605-22BF935DF639}"/>
              </a:ext>
            </a:extLst>
          </p:cNvPr>
          <p:cNvSpPr txBox="1"/>
          <p:nvPr/>
        </p:nvSpPr>
        <p:spPr>
          <a:xfrm>
            <a:off x="107504" y="-116007"/>
            <a:ext cx="9361040"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Isidis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Planitia</a:t>
            </a:r>
            <a:r>
              <a:rPr lang="en-US" sz="2800" b="1" dirty="0">
                <a:latin typeface="Times New Roman" panose="02020603050405020304" pitchFamily="18" charset="0"/>
                <a:cs typeface="Times New Roman" panose="02020603050405020304" pitchFamily="18" charset="0"/>
              </a:rPr>
              <a:t> (8.4N, 69.5E)                              MOLA topo</a:t>
            </a:r>
          </a:p>
          <a:p>
            <a:r>
              <a:rPr lang="en-US" sz="2800" b="1" dirty="0">
                <a:latin typeface="Times New Roman" panose="02020603050405020304" pitchFamily="18" charset="0"/>
                <a:cs typeface="Times New Roman" panose="02020603050405020304" pitchFamily="18" charset="0"/>
              </a:rPr>
              <a:t>&amp; </a:t>
            </a:r>
            <a:r>
              <a:rPr lang="en-US" sz="2800" b="1" dirty="0" err="1">
                <a:latin typeface="Times New Roman" panose="02020603050405020304" pitchFamily="18" charset="0"/>
                <a:cs typeface="Times New Roman" panose="02020603050405020304" pitchFamily="18" charset="0"/>
              </a:rPr>
              <a:t>Syrtis</a:t>
            </a:r>
            <a:r>
              <a:rPr lang="en-US" sz="2800" b="1" dirty="0">
                <a:latin typeface="Times New Roman" panose="02020603050405020304" pitchFamily="18" charset="0"/>
                <a:cs typeface="Times New Roman" panose="02020603050405020304" pitchFamily="18" charset="0"/>
              </a:rPr>
              <a:t> Major (SM) Planum  (black spot) shield volcano</a:t>
            </a:r>
            <a:endParaRPr lang="cs-CZ" sz="2800" b="1" dirty="0">
              <a:latin typeface="Times New Roman" panose="02020603050405020304" pitchFamily="18" charset="0"/>
              <a:cs typeface="Times New Roman" panose="02020603050405020304" pitchFamily="18" charset="0"/>
            </a:endParaRPr>
          </a:p>
        </p:txBody>
      </p:sp>
      <p:pic>
        <p:nvPicPr>
          <p:cNvPr id="4" name="Obrázek 48">
            <a:extLst>
              <a:ext uri="{FF2B5EF4-FFF2-40B4-BE49-F238E27FC236}">
                <a16:creationId xmlns:a16="http://schemas.microsoft.com/office/drawing/2014/main" id="{04E3F89C-72B7-17E8-C9C0-2A4A791961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61046"/>
            <a:ext cx="4104456" cy="183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290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189610A2-CE72-4946-8AA2-917F59B8F3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61"/>
          <a:stretch/>
        </p:blipFill>
        <p:spPr>
          <a:xfrm>
            <a:off x="1067673" y="2204863"/>
            <a:ext cx="8061295" cy="3313625"/>
          </a:xfrm>
          <a:prstGeom prst="rect">
            <a:avLst/>
          </a:prstGeom>
        </p:spPr>
      </p:pic>
      <p:pic>
        <p:nvPicPr>
          <p:cNvPr id="3" name="Obrázek 2">
            <a:extLst>
              <a:ext uri="{FF2B5EF4-FFF2-40B4-BE49-F238E27FC236}">
                <a16:creationId xmlns:a16="http://schemas.microsoft.com/office/drawing/2014/main" id="{E8FBC79C-C676-4065-B482-8AC4F9B4A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 y="620688"/>
            <a:ext cx="5483339" cy="4691534"/>
          </a:xfrm>
          <a:prstGeom prst="rect">
            <a:avLst/>
          </a:prstGeom>
        </p:spPr>
      </p:pic>
      <p:sp>
        <p:nvSpPr>
          <p:cNvPr id="4" name="Obdélník 3">
            <a:extLst>
              <a:ext uri="{FF2B5EF4-FFF2-40B4-BE49-F238E27FC236}">
                <a16:creationId xmlns:a16="http://schemas.microsoft.com/office/drawing/2014/main" id="{F07B8747-86B5-4ED4-B092-92F505C598E4}"/>
              </a:ext>
            </a:extLst>
          </p:cNvPr>
          <p:cNvSpPr/>
          <p:nvPr/>
        </p:nvSpPr>
        <p:spPr>
          <a:xfrm>
            <a:off x="4151852" y="3320199"/>
            <a:ext cx="84029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-3800</a:t>
            </a:r>
            <a:endParaRPr lang="cs-CZ" sz="2000" b="0" cap="none" spc="0" dirty="0">
              <a:ln w="0"/>
              <a:solidFill>
                <a:schemeClr val="tx1"/>
              </a:solidFill>
              <a:effectLst>
                <a:outerShdw blurRad="38100" dist="19050" dir="2700000" algn="tl" rotWithShape="0">
                  <a:schemeClr val="dk1">
                    <a:alpha val="40000"/>
                  </a:schemeClr>
                </a:outerShdw>
              </a:effectLst>
            </a:endParaRPr>
          </a:p>
        </p:txBody>
      </p:sp>
      <p:sp>
        <p:nvSpPr>
          <p:cNvPr id="5" name="TextovéPole 4">
            <a:extLst>
              <a:ext uri="{FF2B5EF4-FFF2-40B4-BE49-F238E27FC236}">
                <a16:creationId xmlns:a16="http://schemas.microsoft.com/office/drawing/2014/main" id="{9234A44A-265D-4A80-8AC8-146336144468}"/>
              </a:ext>
            </a:extLst>
          </p:cNvPr>
          <p:cNvSpPr txBox="1"/>
          <p:nvPr/>
        </p:nvSpPr>
        <p:spPr>
          <a:xfrm>
            <a:off x="6516216" y="2060848"/>
            <a:ext cx="1480875" cy="326941"/>
          </a:xfrm>
          <a:prstGeom prst="rect">
            <a:avLst/>
          </a:prstGeom>
          <a:noFill/>
        </p:spPr>
        <p:txBody>
          <a:bodyPr wrap="square" rtlCol="0">
            <a:spAutoFit/>
          </a:bodyPr>
          <a:lstStyle/>
          <a:p>
            <a:endParaRPr lang="cs-CZ" dirty="0"/>
          </a:p>
        </p:txBody>
      </p:sp>
      <p:sp>
        <p:nvSpPr>
          <p:cNvPr id="2" name="TextovéPole 1">
            <a:extLst>
              <a:ext uri="{FF2B5EF4-FFF2-40B4-BE49-F238E27FC236}">
                <a16:creationId xmlns:a16="http://schemas.microsoft.com/office/drawing/2014/main" id="{CB0CDEA6-047B-4F7A-9305-F415C615A094}"/>
              </a:ext>
            </a:extLst>
          </p:cNvPr>
          <p:cNvSpPr txBox="1"/>
          <p:nvPr/>
        </p:nvSpPr>
        <p:spPr>
          <a:xfrm>
            <a:off x="5724520" y="83166"/>
            <a:ext cx="31694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ISIDIS = volcano, nothing else</a:t>
            </a:r>
            <a:endParaRPr lang="cs-CZ" b="1" dirty="0">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7E38C3F5-88D2-4FD7-9B39-862EED68BEE6}"/>
              </a:ext>
            </a:extLst>
          </p:cNvPr>
          <p:cNvSpPr txBox="1"/>
          <p:nvPr/>
        </p:nvSpPr>
        <p:spPr>
          <a:xfrm>
            <a:off x="3419872" y="6024169"/>
            <a:ext cx="5064207"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Tzz</a:t>
            </a:r>
            <a:r>
              <a:rPr lang="en-US" dirty="0">
                <a:latin typeface="Times New Roman" panose="02020603050405020304" pitchFamily="18" charset="0"/>
                <a:cs typeface="Times New Roman" panose="02020603050405020304" pitchFamily="18" charset="0"/>
              </a:rPr>
              <a:t>  [E]                                   the invariant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2  [s-6]</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4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p:nvPr/>
        </p:nvPicPr>
        <p:blipFill>
          <a:blip r:embed="rId2" cstate="print">
            <a:extLst>
              <a:ext uri="{28A0092B-C50C-407E-A947-70E740481C1C}">
                <a14:useLocalDpi xmlns:a14="http://schemas.microsoft.com/office/drawing/2010/main" val="0"/>
              </a:ext>
            </a:extLst>
          </a:blip>
          <a:stretch>
            <a:fillRect/>
          </a:stretch>
        </p:blipFill>
        <p:spPr>
          <a:xfrm>
            <a:off x="914832" y="351826"/>
            <a:ext cx="2238375" cy="1899920"/>
          </a:xfrm>
          <a:prstGeom prst="rect">
            <a:avLst/>
          </a:prstGeom>
        </p:spPr>
      </p:pic>
      <p:pic>
        <p:nvPicPr>
          <p:cNvPr id="12" name="Obrázek 11"/>
          <p:cNvPicPr/>
          <p:nvPr/>
        </p:nvPicPr>
        <p:blipFill>
          <a:blip r:embed="rId3" cstate="print">
            <a:extLst>
              <a:ext uri="{28A0092B-C50C-407E-A947-70E740481C1C}">
                <a14:useLocalDpi xmlns:a14="http://schemas.microsoft.com/office/drawing/2010/main" val="0"/>
              </a:ext>
            </a:extLst>
          </a:blip>
          <a:stretch>
            <a:fillRect/>
          </a:stretch>
        </p:blipFill>
        <p:spPr>
          <a:xfrm>
            <a:off x="3347864" y="320591"/>
            <a:ext cx="2253615" cy="1911985"/>
          </a:xfrm>
          <a:prstGeom prst="rect">
            <a:avLst/>
          </a:prstGeom>
        </p:spPr>
      </p:pic>
      <p:pic>
        <p:nvPicPr>
          <p:cNvPr id="13" name="Obrázek 12"/>
          <p:cNvPicPr/>
          <p:nvPr/>
        </p:nvPicPr>
        <p:blipFill>
          <a:blip r:embed="rId4" cstate="print">
            <a:extLst>
              <a:ext uri="{28A0092B-C50C-407E-A947-70E740481C1C}">
                <a14:useLocalDpi xmlns:a14="http://schemas.microsoft.com/office/drawing/2010/main" val="0"/>
              </a:ext>
            </a:extLst>
          </a:blip>
          <a:stretch>
            <a:fillRect/>
          </a:stretch>
        </p:blipFill>
        <p:spPr>
          <a:xfrm>
            <a:off x="5796136" y="351826"/>
            <a:ext cx="2236470" cy="1899920"/>
          </a:xfrm>
          <a:prstGeom prst="rect">
            <a:avLst/>
          </a:prstGeom>
        </p:spPr>
      </p:pic>
      <p:pic>
        <p:nvPicPr>
          <p:cNvPr id="15" name="Obrázek 14"/>
          <p:cNvPicPr/>
          <p:nvPr/>
        </p:nvPicPr>
        <p:blipFill>
          <a:blip r:embed="rId5" cstate="print">
            <a:extLst>
              <a:ext uri="{28A0092B-C50C-407E-A947-70E740481C1C}">
                <a14:useLocalDpi xmlns:a14="http://schemas.microsoft.com/office/drawing/2010/main" val="0"/>
              </a:ext>
            </a:extLst>
          </a:blip>
          <a:stretch>
            <a:fillRect/>
          </a:stretch>
        </p:blipFill>
        <p:spPr>
          <a:xfrm>
            <a:off x="3309129" y="2420888"/>
            <a:ext cx="2292350" cy="1943735"/>
          </a:xfrm>
          <a:prstGeom prst="rect">
            <a:avLst/>
          </a:prstGeom>
        </p:spPr>
      </p:pic>
      <p:pic>
        <p:nvPicPr>
          <p:cNvPr id="16" name="Obrázek 15"/>
          <p:cNvPicPr/>
          <p:nvPr/>
        </p:nvPicPr>
        <p:blipFill>
          <a:blip r:embed="rId6" cstate="print">
            <a:extLst>
              <a:ext uri="{28A0092B-C50C-407E-A947-70E740481C1C}">
                <a14:useLocalDpi xmlns:a14="http://schemas.microsoft.com/office/drawing/2010/main" val="0"/>
              </a:ext>
            </a:extLst>
          </a:blip>
          <a:stretch>
            <a:fillRect/>
          </a:stretch>
        </p:blipFill>
        <p:spPr>
          <a:xfrm>
            <a:off x="5760875" y="2453273"/>
            <a:ext cx="2254250" cy="1911350"/>
          </a:xfrm>
          <a:prstGeom prst="rect">
            <a:avLst/>
          </a:prstGeom>
        </p:spPr>
      </p:pic>
      <p:pic>
        <p:nvPicPr>
          <p:cNvPr id="17" name="Obrázek 16"/>
          <p:cNvPicPr/>
          <p:nvPr/>
        </p:nvPicPr>
        <p:blipFill>
          <a:blip r:embed="rId7" cstate="print">
            <a:extLst>
              <a:ext uri="{28A0092B-C50C-407E-A947-70E740481C1C}">
                <a14:useLocalDpi xmlns:a14="http://schemas.microsoft.com/office/drawing/2010/main" val="0"/>
              </a:ext>
            </a:extLst>
          </a:blip>
          <a:stretch>
            <a:fillRect/>
          </a:stretch>
        </p:blipFill>
        <p:spPr>
          <a:xfrm>
            <a:off x="5684568" y="4566150"/>
            <a:ext cx="2330557" cy="1869345"/>
          </a:xfrm>
          <a:prstGeom prst="rect">
            <a:avLst/>
          </a:prstGeom>
        </p:spPr>
      </p:pic>
      <p:sp>
        <p:nvSpPr>
          <p:cNvPr id="6" name="Obdélník 5"/>
          <p:cNvSpPr/>
          <p:nvPr/>
        </p:nvSpPr>
        <p:spPr>
          <a:xfrm>
            <a:off x="426080" y="2389165"/>
            <a:ext cx="4572000" cy="4810869"/>
          </a:xfrm>
          <a:prstGeom prst="rect">
            <a:avLst/>
          </a:prstGeom>
        </p:spPr>
        <p:txBody>
          <a:bodyPr>
            <a:spAutoFit/>
          </a:bodyPr>
          <a:lstStyle/>
          <a:p>
            <a:pPr marL="457200" algn="just">
              <a:lnSpc>
                <a:spcPct val="107000"/>
              </a:lnSpc>
              <a:spcAft>
                <a:spcPts val="800"/>
              </a:spcAft>
            </a:pPr>
            <a:r>
              <a:rPr lang="en-GB"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Lake </a:t>
            </a:r>
            <a:r>
              <a:rPr lang="en-GB"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Vostok</a:t>
            </a:r>
            <a:endParaRPr lang="en-GB"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East Antarctica</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Marussi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tensor </a:t>
            </a:r>
          </a:p>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of the second derivatives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ij</a:t>
            </a:r>
            <a:r>
              <a:rPr lang="en-GB" sz="16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organized as follows:</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xx</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i="1" baseline="-2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zz</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ovéPole 1"/>
          <p:cNvSpPr txBox="1"/>
          <p:nvPr/>
        </p:nvSpPr>
        <p:spPr>
          <a:xfrm>
            <a:off x="4427668" y="6037724"/>
            <a:ext cx="114082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West is up</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0087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D5A5239-615B-4889-B5E2-CDB0B91FD7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900" y="0"/>
            <a:ext cx="6984200" cy="6858000"/>
          </a:xfrm>
          <a:prstGeom prst="rect">
            <a:avLst/>
          </a:prstGeom>
        </p:spPr>
      </p:pic>
    </p:spTree>
    <p:extLst>
      <p:ext uri="{BB962C8B-B14F-4D97-AF65-F5344CB8AC3E}">
        <p14:creationId xmlns:p14="http://schemas.microsoft.com/office/powerpoint/2010/main" val="3853953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80BE1D9-781A-4240-BC18-1AD458F35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0"/>
            <a:ext cx="6278426" cy="6858000"/>
          </a:xfrm>
          <a:prstGeom prst="rect">
            <a:avLst/>
          </a:prstGeom>
        </p:spPr>
      </p:pic>
      <p:sp>
        <p:nvSpPr>
          <p:cNvPr id="2" name="Nadpis 4">
            <a:extLst>
              <a:ext uri="{FF2B5EF4-FFF2-40B4-BE49-F238E27FC236}">
                <a16:creationId xmlns:a16="http://schemas.microsoft.com/office/drawing/2014/main" id="{AEFBC927-6BC2-006B-8FCE-25EE1C6EA249}"/>
              </a:ext>
            </a:extLst>
          </p:cNvPr>
          <p:cNvSpPr txBox="1">
            <a:spLocks/>
          </p:cNvSpPr>
          <p:nvPr/>
        </p:nvSpPr>
        <p:spPr>
          <a:xfrm>
            <a:off x="6012160" y="4919008"/>
            <a:ext cx="3269498" cy="1569660"/>
          </a:xfrm>
          <a:prstGeom prst="rect">
            <a:avLst/>
          </a:prstGeom>
          <a:noFill/>
        </p:spPr>
        <p:txBody>
          <a:bodyPr wrap="square" rtlCol="0">
            <a:sp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en-US" sz="2400" i="1" dirty="0">
                <a:latin typeface="Times New Roman" panose="02020603050405020304" pitchFamily="18" charset="0"/>
                <a:cs typeface="Times New Roman" panose="02020603050405020304" pitchFamily="18" charset="0"/>
              </a:rPr>
              <a:t>          θ </a:t>
            </a:r>
            <a:r>
              <a:rPr lang="en-US" sz="2400" dirty="0">
                <a:latin typeface="Times New Roman" panose="02020603050405020304" pitchFamily="18" charset="0"/>
                <a:cs typeface="Times New Roman" panose="02020603050405020304" pitchFamily="18" charset="0"/>
              </a:rPr>
              <a:t>[deg]</a:t>
            </a:r>
          </a:p>
          <a:p>
            <a:pPr algn="l"/>
            <a:r>
              <a:rPr lang="en-US" sz="2400"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plus landing site of Perseverance</a:t>
            </a:r>
            <a:r>
              <a:rPr lang="en-US" sz="1200" dirty="0">
                <a:latin typeface="Times New Roman" panose="02020603050405020304" pitchFamily="18" charset="0"/>
                <a:cs typeface="Times New Roman" panose="02020603050405020304" pitchFamily="18" charset="0"/>
              </a:rPr>
              <a:t>                   </a:t>
            </a:r>
            <a:endParaRPr lang="en-US" sz="1200" i="1" dirty="0">
              <a:latin typeface="Times New Roman" panose="02020603050405020304" pitchFamily="18" charset="0"/>
              <a:cs typeface="Times New Roman" panose="02020603050405020304" pitchFamily="18" charset="0"/>
            </a:endParaRPr>
          </a:p>
          <a:p>
            <a:pPr algn="l"/>
            <a:br>
              <a:rPr lang="en-US" sz="2400" dirty="0">
                <a:latin typeface="Times New Roman" panose="02020603050405020304" pitchFamily="18" charset="0"/>
                <a:cs typeface="Times New Roman" panose="02020603050405020304" pitchFamily="18" charset="0"/>
              </a:rPr>
            </a:br>
            <a:endParaRPr lang="cs-CZ" sz="2400"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CB92F7D6-FF08-E4A5-86A6-716AE447F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255" y="-171400"/>
            <a:ext cx="3022745" cy="3429000"/>
          </a:xfrm>
          <a:prstGeom prst="rect">
            <a:avLst/>
          </a:prstGeom>
        </p:spPr>
      </p:pic>
      <p:sp>
        <p:nvSpPr>
          <p:cNvPr id="5" name="TextovéPole 4">
            <a:extLst>
              <a:ext uri="{FF2B5EF4-FFF2-40B4-BE49-F238E27FC236}">
                <a16:creationId xmlns:a16="http://schemas.microsoft.com/office/drawing/2014/main" id="{3A6C9289-6CA3-4317-610F-AF9583805DD7}"/>
              </a:ext>
            </a:extLst>
          </p:cNvPr>
          <p:cNvSpPr txBox="1"/>
          <p:nvPr/>
        </p:nvSpPr>
        <p:spPr>
          <a:xfrm>
            <a:off x="7812360" y="138499"/>
            <a:ext cx="914400" cy="46166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U</a:t>
            </a:r>
            <a:endParaRPr lang="cs-CZ"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686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8CFE8E5-E3F2-4DB0-BD84-2EFE555E0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20" y="807782"/>
            <a:ext cx="4939596" cy="4743281"/>
          </a:xfrm>
          <a:prstGeom prst="rect">
            <a:avLst/>
          </a:prstGeom>
        </p:spPr>
      </p:pic>
      <p:pic>
        <p:nvPicPr>
          <p:cNvPr id="4" name="Obrázek 3">
            <a:extLst>
              <a:ext uri="{FF2B5EF4-FFF2-40B4-BE49-F238E27FC236}">
                <a16:creationId xmlns:a16="http://schemas.microsoft.com/office/drawing/2014/main" id="{62B66783-3EB4-4D32-968A-17C629091D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768189"/>
            <a:ext cx="4236450" cy="4822469"/>
          </a:xfrm>
          <a:prstGeom prst="rect">
            <a:avLst/>
          </a:prstGeom>
        </p:spPr>
      </p:pic>
    </p:spTree>
    <p:extLst>
      <p:ext uri="{BB962C8B-B14F-4D97-AF65-F5344CB8AC3E}">
        <p14:creationId xmlns:p14="http://schemas.microsoft.com/office/powerpoint/2010/main" val="1201718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
            <a:extLst>
              <a:ext uri="{FF2B5EF4-FFF2-40B4-BE49-F238E27FC236}">
                <a16:creationId xmlns:a16="http://schemas.microsoft.com/office/drawing/2014/main" id="{DD96E648-E7B6-F354-C54A-437EE6E049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75"/>
          <a:stretch/>
        </p:blipFill>
        <p:spPr>
          <a:xfrm>
            <a:off x="5161692" y="155651"/>
            <a:ext cx="3915482" cy="3240359"/>
          </a:xfrm>
          <a:prstGeom prst="rect">
            <a:avLst/>
          </a:prstGeom>
        </p:spPr>
      </p:pic>
      <p:pic>
        <p:nvPicPr>
          <p:cNvPr id="3" name="Obrázek 2">
            <a:extLst>
              <a:ext uri="{FF2B5EF4-FFF2-40B4-BE49-F238E27FC236}">
                <a16:creationId xmlns:a16="http://schemas.microsoft.com/office/drawing/2014/main" id="{8BF6B0EB-837C-E511-C4B7-CA0CA5F6D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400698"/>
            <a:ext cx="3701552" cy="3429353"/>
          </a:xfrm>
          <a:prstGeom prst="rect">
            <a:avLst/>
          </a:prstGeom>
        </p:spPr>
      </p:pic>
      <p:pic>
        <p:nvPicPr>
          <p:cNvPr id="4" name="Obrázek 2">
            <a:extLst>
              <a:ext uri="{FF2B5EF4-FFF2-40B4-BE49-F238E27FC236}">
                <a16:creationId xmlns:a16="http://schemas.microsoft.com/office/drawing/2014/main" id="{D8CEA041-A463-811F-ECF1-0AC55B6F7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684" y="3400698"/>
            <a:ext cx="3512823" cy="3373212"/>
          </a:xfrm>
          <a:prstGeom prst="rect">
            <a:avLst/>
          </a:prstGeom>
        </p:spPr>
      </p:pic>
      <p:sp>
        <p:nvSpPr>
          <p:cNvPr id="5" name="TextBox 4">
            <a:extLst>
              <a:ext uri="{FF2B5EF4-FFF2-40B4-BE49-F238E27FC236}">
                <a16:creationId xmlns:a16="http://schemas.microsoft.com/office/drawing/2014/main" id="{34748826-2F83-5139-3B16-07FDA7D6C53A}"/>
              </a:ext>
            </a:extLst>
          </p:cNvPr>
          <p:cNvSpPr txBox="1"/>
          <p:nvPr/>
        </p:nvSpPr>
        <p:spPr>
          <a:xfrm>
            <a:off x="3808574" y="3861048"/>
            <a:ext cx="1382110" cy="400110"/>
          </a:xfrm>
          <a:prstGeom prst="rect">
            <a:avLst/>
          </a:prstGeom>
          <a:noFill/>
        </p:spPr>
        <p:txBody>
          <a:bodyPr wrap="non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Isidis</a:t>
            </a:r>
            <a:r>
              <a:rPr lang="en-US" dirty="0"/>
              <a:t> basin</a:t>
            </a:r>
            <a:endParaRPr lang="cs-CZ" dirty="0"/>
          </a:p>
        </p:txBody>
      </p:sp>
      <p:cxnSp>
        <p:nvCxnSpPr>
          <p:cNvPr id="7" name="Straight Arrow Connector 6">
            <a:extLst>
              <a:ext uri="{FF2B5EF4-FFF2-40B4-BE49-F238E27FC236}">
                <a16:creationId xmlns:a16="http://schemas.microsoft.com/office/drawing/2014/main" id="{FC70E921-3418-7E1A-B37A-4752C74D307F}"/>
              </a:ext>
            </a:extLst>
          </p:cNvPr>
          <p:cNvCxnSpPr/>
          <p:nvPr/>
        </p:nvCxnSpPr>
        <p:spPr>
          <a:xfrm flipV="1">
            <a:off x="4759143" y="1916832"/>
            <a:ext cx="2160240" cy="2880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302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F31FAFA-302E-4C32-B593-F9D532245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15" y="0"/>
            <a:ext cx="8998770" cy="6858000"/>
          </a:xfrm>
          <a:prstGeom prst="rect">
            <a:avLst/>
          </a:prstGeom>
        </p:spPr>
      </p:pic>
    </p:spTree>
    <p:extLst>
      <p:ext uri="{BB962C8B-B14F-4D97-AF65-F5344CB8AC3E}">
        <p14:creationId xmlns:p14="http://schemas.microsoft.com/office/powerpoint/2010/main" val="695441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DB35603-9564-4AD4-BB9A-A863FFE1FC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1135667"/>
            <a:ext cx="9144000" cy="4586665"/>
          </a:xfrm>
          <a:prstGeom prst="rect">
            <a:avLst/>
          </a:prstGeom>
        </p:spPr>
      </p:pic>
    </p:spTree>
    <p:extLst>
      <p:ext uri="{BB962C8B-B14F-4D97-AF65-F5344CB8AC3E}">
        <p14:creationId xmlns:p14="http://schemas.microsoft.com/office/powerpoint/2010/main" val="3573974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0D915B-53A9-4431-8B83-E1078A5036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4" y="-459432"/>
            <a:ext cx="9144000" cy="4586665"/>
          </a:xfrm>
          <a:prstGeom prst="rect">
            <a:avLst/>
          </a:prstGeom>
        </p:spPr>
      </p:pic>
      <p:sp>
        <p:nvSpPr>
          <p:cNvPr id="2" name="TextovéPole 1">
            <a:extLst>
              <a:ext uri="{FF2B5EF4-FFF2-40B4-BE49-F238E27FC236}">
                <a16:creationId xmlns:a16="http://schemas.microsoft.com/office/drawing/2014/main" id="{F08CFD86-0759-4F85-BC59-6B20B714F624}"/>
              </a:ext>
            </a:extLst>
          </p:cNvPr>
          <p:cNvSpPr txBox="1"/>
          <p:nvPr/>
        </p:nvSpPr>
        <p:spPr>
          <a:xfrm>
            <a:off x="-2535406" y="4509120"/>
            <a:ext cx="2210862" cy="369332"/>
          </a:xfrm>
          <a:prstGeom prst="rect">
            <a:avLst/>
          </a:prstGeom>
          <a:noFill/>
        </p:spPr>
        <p:txBody>
          <a:bodyPr wrap="none" rtlCol="0">
            <a:spAutoFit/>
          </a:bodyPr>
          <a:lstStyle/>
          <a:p>
            <a:r>
              <a:rPr lang="en-US" i="1" dirty="0" err="1">
                <a:solidFill>
                  <a:srgbClr val="FF0000"/>
                </a:solidFill>
              </a:rPr>
              <a:t>Seznam</a:t>
            </a:r>
            <a:r>
              <a:rPr lang="en-US" i="1" dirty="0">
                <a:solidFill>
                  <a:srgbClr val="FF0000"/>
                </a:solidFill>
              </a:rPr>
              <a:t> z PSS … J</a:t>
            </a:r>
            <a:endParaRPr lang="cs-CZ" i="1" dirty="0">
              <a:solidFill>
                <a:srgbClr val="FF0000"/>
              </a:solidFill>
            </a:endParaRPr>
          </a:p>
        </p:txBody>
      </p:sp>
      <p:sp>
        <p:nvSpPr>
          <p:cNvPr id="4" name="TextovéPole 3">
            <a:extLst>
              <a:ext uri="{FF2B5EF4-FFF2-40B4-BE49-F238E27FC236}">
                <a16:creationId xmlns:a16="http://schemas.microsoft.com/office/drawing/2014/main" id="{F46FE6A9-D7FC-4736-BE66-A0A56F9BDFA3}"/>
              </a:ext>
            </a:extLst>
          </p:cNvPr>
          <p:cNvSpPr txBox="1"/>
          <p:nvPr/>
        </p:nvSpPr>
        <p:spPr>
          <a:xfrm>
            <a:off x="575556" y="4365104"/>
            <a:ext cx="7992888" cy="3693319"/>
          </a:xfrm>
          <a:prstGeom prst="rect">
            <a:avLst/>
          </a:prstGeom>
          <a:noFill/>
        </p:spPr>
        <p:txBody>
          <a:bodyPr wrap="square" rtlCol="0">
            <a:spAutoFit/>
          </a:bodyPr>
          <a:lstStyle/>
          <a:p>
            <a:r>
              <a:rPr lang="en-US" dirty="0"/>
              <a:t> </a:t>
            </a:r>
            <a:r>
              <a:rPr lang="en-US" dirty="0">
                <a:latin typeface="Times New Roman" panose="02020603050405020304" pitchFamily="18" charset="0"/>
                <a:cs typeface="Times New Roman" panose="02020603050405020304" pitchFamily="18" charset="0"/>
              </a:rPr>
              <a:t>Name                   centered at latitude longitude E             range latitudes longitudes</a:t>
            </a:r>
          </a:p>
          <a:p>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Arabia Terra  </a:t>
            </a:r>
            <a:r>
              <a:rPr lang="en-US" dirty="0" err="1">
                <a:latin typeface="Times New Roman" panose="02020603050405020304" pitchFamily="18" charset="0"/>
                <a:cs typeface="Times New Roman" panose="02020603050405020304" pitchFamily="18" charset="0"/>
              </a:rPr>
              <a:t>Ar</a:t>
            </a:r>
            <a:r>
              <a:rPr lang="en-US" dirty="0">
                <a:latin typeface="Times New Roman" panose="02020603050405020304" pitchFamily="18" charset="0"/>
                <a:cs typeface="Times New Roman" panose="02020603050405020304" pitchFamily="18" charset="0"/>
              </a:rPr>
              <a:t>                          21N        6                                    large area</a:t>
            </a:r>
          </a:p>
          <a:p>
            <a:r>
              <a:rPr lang="en-US" dirty="0">
                <a:latin typeface="Times New Roman" panose="02020603050405020304" pitchFamily="18" charset="0"/>
                <a:cs typeface="Times New Roman" panose="02020603050405020304" pitchFamily="18" charset="0"/>
              </a:rPr>
              <a:t>Aeolis </a:t>
            </a:r>
            <a:r>
              <a:rPr lang="en-US" dirty="0" err="1">
                <a:latin typeface="Times New Roman" panose="02020603050405020304" pitchFamily="18" charset="0"/>
                <a:cs typeface="Times New Roman" panose="02020603050405020304" pitchFamily="18" charset="0"/>
              </a:rPr>
              <a:t>Mensae</a:t>
            </a:r>
            <a:r>
              <a:rPr lang="en-US" dirty="0">
                <a:latin typeface="Times New Roman" panose="02020603050405020304" pitchFamily="18" charset="0"/>
                <a:cs typeface="Times New Roman" panose="02020603050405020304" pitchFamily="18" charset="0"/>
              </a:rPr>
              <a:t>  Ae                       3S     140                           10N-10S    210-240W</a:t>
            </a:r>
          </a:p>
          <a:p>
            <a:r>
              <a:rPr lang="en-US" dirty="0" err="1">
                <a:latin typeface="Times New Roman" panose="02020603050405020304" pitchFamily="18" charset="0"/>
                <a:cs typeface="Times New Roman" panose="02020603050405020304" pitchFamily="18" charset="0"/>
              </a:rPr>
              <a:t>Deuteronilus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Mensae</a:t>
            </a:r>
            <a:r>
              <a:rPr lang="en-US" dirty="0">
                <a:latin typeface="Times New Roman" panose="02020603050405020304" pitchFamily="18" charset="0"/>
                <a:cs typeface="Times New Roman" panose="02020603050405020304" pitchFamily="18" charset="0"/>
              </a:rPr>
              <a:t>  D            44N       22                           40N-48N   325-344W</a:t>
            </a:r>
          </a:p>
          <a:p>
            <a:r>
              <a:rPr lang="en-US" dirty="0" err="1">
                <a:latin typeface="Times New Roman" panose="02020603050405020304" pitchFamily="18" charset="0"/>
                <a:cs typeface="Times New Roman" panose="02020603050405020304" pitchFamily="18" charset="0"/>
              </a:rPr>
              <a:t>Protonilus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Mensae</a:t>
            </a:r>
            <a:r>
              <a:rPr lang="en-US" dirty="0">
                <a:latin typeface="Times New Roman" panose="02020603050405020304" pitchFamily="18" charset="0"/>
                <a:cs typeface="Times New Roman" panose="02020603050405020304" pitchFamily="18" charset="0"/>
              </a:rPr>
              <a:t>  P                 44N       50                           40N-47N      37-60E</a:t>
            </a:r>
          </a:p>
          <a:p>
            <a:r>
              <a:rPr lang="en-US" dirty="0" err="1">
                <a:latin typeface="Times New Roman" panose="02020603050405020304" pitchFamily="18" charset="0"/>
                <a:cs typeface="Times New Roman" panose="02020603050405020304" pitchFamily="18" charset="0"/>
              </a:rPr>
              <a:t>Nilosyrtis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Mensae</a:t>
            </a:r>
            <a:r>
              <a:rPr lang="en-US" dirty="0">
                <a:latin typeface="Times New Roman" panose="02020603050405020304" pitchFamily="18" charset="0"/>
                <a:cs typeface="Times New Roman" panose="02020603050405020304" pitchFamily="18" charset="0"/>
              </a:rPr>
              <a:t>  N                 37N       68                           30N-37N      51-75E</a:t>
            </a:r>
          </a:p>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p>
          <a:p>
            <a:r>
              <a:rPr lang="en-US" dirty="0"/>
              <a:t> </a:t>
            </a:r>
            <a:endParaRPr lang="cs-CZ" dirty="0"/>
          </a:p>
        </p:txBody>
      </p:sp>
    </p:spTree>
    <p:extLst>
      <p:ext uri="{BB962C8B-B14F-4D97-AF65-F5344CB8AC3E}">
        <p14:creationId xmlns:p14="http://schemas.microsoft.com/office/powerpoint/2010/main" val="25994534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8F4F728-B533-4625-860D-1554854F64F3}"/>
              </a:ext>
            </a:extLst>
          </p:cNvPr>
          <p:cNvSpPr txBox="1"/>
          <p:nvPr/>
        </p:nvSpPr>
        <p:spPr>
          <a:xfrm>
            <a:off x="4860032" y="1556792"/>
            <a:ext cx="3312368" cy="369332"/>
          </a:xfrm>
          <a:prstGeom prst="rect">
            <a:avLst/>
          </a:prstGeom>
          <a:noFill/>
        </p:spPr>
        <p:txBody>
          <a:bodyPr wrap="square" rtlCol="0">
            <a:spAutoFit/>
          </a:bodyPr>
          <a:lstStyle/>
          <a:p>
            <a:endParaRPr lang="cs-CZ" dirty="0"/>
          </a:p>
        </p:txBody>
      </p:sp>
      <p:graphicFrame>
        <p:nvGraphicFramePr>
          <p:cNvPr id="3" name="Tabulka 2">
            <a:extLst>
              <a:ext uri="{FF2B5EF4-FFF2-40B4-BE49-F238E27FC236}">
                <a16:creationId xmlns:a16="http://schemas.microsoft.com/office/drawing/2014/main" id="{4862AA45-4887-4BEF-ADB6-CBC8AFF9282B}"/>
              </a:ext>
            </a:extLst>
          </p:cNvPr>
          <p:cNvGraphicFramePr>
            <a:graphicFrameLocks noGrp="1"/>
          </p:cNvGraphicFramePr>
          <p:nvPr>
            <p:extLst>
              <p:ext uri="{D42A27DB-BD31-4B8C-83A1-F6EECF244321}">
                <p14:modId xmlns:p14="http://schemas.microsoft.com/office/powerpoint/2010/main" val="3634792794"/>
              </p:ext>
            </p:extLst>
          </p:nvPr>
        </p:nvGraphicFramePr>
        <p:xfrm>
          <a:off x="4355976" y="3226673"/>
          <a:ext cx="17811676" cy="4999310"/>
        </p:xfrm>
        <a:graphic>
          <a:graphicData uri="http://schemas.openxmlformats.org/drawingml/2006/table">
            <a:tbl>
              <a:tblPr/>
              <a:tblGrid>
                <a:gridCol w="8612633">
                  <a:extLst>
                    <a:ext uri="{9D8B030D-6E8A-4147-A177-3AD203B41FA5}">
                      <a16:colId xmlns:a16="http://schemas.microsoft.com/office/drawing/2014/main" val="2003043147"/>
                    </a:ext>
                  </a:extLst>
                </a:gridCol>
                <a:gridCol w="9199043">
                  <a:extLst>
                    <a:ext uri="{9D8B030D-6E8A-4147-A177-3AD203B41FA5}">
                      <a16:colId xmlns:a16="http://schemas.microsoft.com/office/drawing/2014/main" val="1477186801"/>
                    </a:ext>
                  </a:extLst>
                </a:gridCol>
              </a:tblGrid>
              <a:tr h="1481896">
                <a:tc gridSpan="2">
                  <a:txBody>
                    <a:bodyPr/>
                    <a:lstStyle/>
                    <a:p>
                      <a:pPr algn="ctr"/>
                      <a:r>
                        <a:rPr lang="en-US" dirty="0" err="1">
                          <a:effectLst/>
                          <a:hlinkClick r:id="rId2" tooltip="Astapus Colles"/>
                        </a:rPr>
                        <a:t>Astapus</a:t>
                      </a:r>
                      <a:r>
                        <a:rPr lang="en-US" dirty="0">
                          <a:effectLst/>
                          <a:hlinkClick r:id="rId2" tooltip="Astapus Colles"/>
                        </a:rPr>
                        <a:t> </a:t>
                      </a:r>
                      <a:r>
                        <a:rPr lang="en-US" dirty="0" err="1">
                          <a:effectLst/>
                          <a:hlinkClick r:id="rId2" tooltip="Astapus Colles"/>
                        </a:rPr>
                        <a:t>Colles</a:t>
                      </a:r>
                      <a:r>
                        <a:rPr lang="en-US" dirty="0">
                          <a:effectLst/>
                        </a:rPr>
                        <a:t> Mounds and Knobs, </a:t>
                      </a:r>
                    </a:p>
                  </a:txBody>
                  <a:tcPr anchor="ctr">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1861280672"/>
                  </a:ext>
                </a:extLst>
              </a:tr>
              <a:tr h="1481896">
                <a:tc>
                  <a:txBody>
                    <a:bodyPr/>
                    <a:lstStyle/>
                    <a:p>
                      <a:r>
                        <a:rPr lang="cs-CZ" b="1" dirty="0" err="1"/>
                        <a:t>Coordinates</a:t>
                      </a:r>
                      <a:endParaRPr lang="cs-CZ" b="1" dirty="0"/>
                    </a:p>
                  </a:txBody>
                  <a:tcPr anchor="ctr">
                    <a:lnL>
                      <a:noFill/>
                    </a:lnL>
                    <a:lnR>
                      <a:noFill/>
                    </a:lnR>
                    <a:lnT>
                      <a:noFill/>
                    </a:lnT>
                    <a:lnB>
                      <a:noFill/>
                    </a:lnB>
                  </a:tcPr>
                </a:tc>
                <a:tc>
                  <a:txBody>
                    <a:bodyPr/>
                    <a:lstStyle/>
                    <a:p>
                      <a:r>
                        <a:rPr lang="pt-BR" dirty="0">
                          <a:effectLst/>
                          <a:hlinkClick r:id="rId3"/>
                        </a:rPr>
                        <a:t>36.87°N 67.9°E</a:t>
                      </a:r>
                      <a:r>
                        <a:rPr lang="pt-BR" dirty="0">
                          <a:effectLst/>
                          <a:hlinkClick r:id="rId4" tooltip="Geographic coordinate system"/>
                        </a:rPr>
                        <a:t>Coordinates</a:t>
                      </a:r>
                      <a:r>
                        <a:rPr lang="pt-BR" dirty="0">
                          <a:effectLst/>
                        </a:rPr>
                        <a:t>: </a:t>
                      </a:r>
                      <a:r>
                        <a:rPr lang="pt-BR" dirty="0">
                          <a:effectLst/>
                          <a:hlinkClick r:id="rId3"/>
                        </a:rPr>
                        <a:t>36.87°N 67.9°E</a:t>
                      </a:r>
                      <a:endParaRPr lang="pt-BR" dirty="0"/>
                    </a:p>
                  </a:txBody>
                  <a:tcPr anchor="ctr">
                    <a:lnL>
                      <a:noFill/>
                    </a:lnL>
                    <a:lnR>
                      <a:noFill/>
                    </a:lnR>
                    <a:lnT>
                      <a:noFill/>
                    </a:lnT>
                    <a:lnB>
                      <a:noFill/>
                    </a:lnB>
                  </a:tcPr>
                </a:tc>
                <a:extLst>
                  <a:ext uri="{0D108BD9-81ED-4DB2-BD59-A6C34878D82A}">
                    <a16:rowId xmlns:a16="http://schemas.microsoft.com/office/drawing/2014/main" val="178228217"/>
                  </a:ext>
                </a:extLst>
              </a:tr>
              <a:tr h="846798">
                <a:tc>
                  <a:txBody>
                    <a:bodyPr/>
                    <a:lstStyle/>
                    <a:p>
                      <a:r>
                        <a:rPr lang="cs-CZ" dirty="0" err="1"/>
                        <a:t>Dim</a:t>
                      </a:r>
                      <a:endParaRPr lang="en-US" dirty="0"/>
                    </a:p>
                    <a:p>
                      <a:endParaRPr lang="en-US" dirty="0"/>
                    </a:p>
                    <a:p>
                      <a:endParaRPr lang="en-US" dirty="0"/>
                    </a:p>
                    <a:p>
                      <a:r>
                        <a:rPr lang="cs-CZ" dirty="0" err="1"/>
                        <a:t>ensions</a:t>
                      </a:r>
                      <a:endParaRPr lang="cs-CZ" dirty="0"/>
                    </a:p>
                  </a:txBody>
                  <a:tcPr anchor="ctr">
                    <a:lnL>
                      <a:noFill/>
                    </a:lnL>
                    <a:lnR>
                      <a:noFill/>
                    </a:lnR>
                    <a:lnT>
                      <a:noFill/>
                    </a:lnT>
                    <a:lnB>
                      <a:noFill/>
                    </a:lnB>
                  </a:tcPr>
                </a:tc>
                <a:tc>
                  <a:txBody>
                    <a:bodyPr/>
                    <a:lstStyle/>
                    <a:p>
                      <a:r>
                        <a:rPr lang="cs-CZ"/>
                        <a:t>705 km across</a:t>
                      </a:r>
                    </a:p>
                  </a:txBody>
                  <a:tcPr anchor="ctr">
                    <a:lnL>
                      <a:noFill/>
                    </a:lnL>
                    <a:lnR>
                      <a:noFill/>
                    </a:lnR>
                    <a:lnT>
                      <a:noFill/>
                    </a:lnT>
                    <a:lnB>
                      <a:noFill/>
                    </a:lnB>
                  </a:tcPr>
                </a:tc>
                <a:extLst>
                  <a:ext uri="{0D108BD9-81ED-4DB2-BD59-A6C34878D82A}">
                    <a16:rowId xmlns:a16="http://schemas.microsoft.com/office/drawing/2014/main" val="2628778919"/>
                  </a:ext>
                </a:extLst>
              </a:tr>
              <a:tr h="846798">
                <a:tc>
                  <a:txBody>
                    <a:bodyPr/>
                    <a:lstStyle/>
                    <a:p>
                      <a:r>
                        <a:rPr lang="cs-CZ"/>
                        <a:t>Naming</a:t>
                      </a:r>
                    </a:p>
                  </a:txBody>
                  <a:tcPr anchor="ctr">
                    <a:lnL>
                      <a:noFill/>
                    </a:lnL>
                    <a:lnR>
                      <a:noFill/>
                    </a:lnR>
                    <a:lnT>
                      <a:noFill/>
                    </a:lnT>
                    <a:lnB>
                      <a:noFill/>
                    </a:lnB>
                  </a:tcPr>
                </a:tc>
                <a:tc>
                  <a:txBody>
                    <a:bodyPr/>
                    <a:lstStyle/>
                    <a:p>
                      <a:r>
                        <a:rPr lang="cs-CZ" dirty="0"/>
                        <a:t>a </a:t>
                      </a:r>
                      <a:r>
                        <a:rPr lang="cs-CZ" dirty="0" err="1"/>
                        <a:t>classical</a:t>
                      </a:r>
                      <a:r>
                        <a:rPr lang="cs-CZ" dirty="0"/>
                        <a:t> albedo </a:t>
                      </a:r>
                      <a:r>
                        <a:rPr lang="cs-CZ" dirty="0" err="1"/>
                        <a:t>feature</a:t>
                      </a:r>
                      <a:endParaRPr lang="cs-CZ" dirty="0"/>
                    </a:p>
                  </a:txBody>
                  <a:tcPr anchor="ctr">
                    <a:lnL>
                      <a:noFill/>
                    </a:lnL>
                    <a:lnR>
                      <a:noFill/>
                    </a:lnR>
                    <a:lnT>
                      <a:noFill/>
                    </a:lnT>
                    <a:lnB>
                      <a:noFill/>
                    </a:lnB>
                  </a:tcPr>
                </a:tc>
                <a:extLst>
                  <a:ext uri="{0D108BD9-81ED-4DB2-BD59-A6C34878D82A}">
                    <a16:rowId xmlns:a16="http://schemas.microsoft.com/office/drawing/2014/main" val="582360887"/>
                  </a:ext>
                </a:extLst>
              </a:tr>
            </a:tbl>
          </a:graphicData>
        </a:graphic>
      </p:graphicFrame>
      <p:pic>
        <p:nvPicPr>
          <p:cNvPr id="8193" name="Picture 1" descr="Astapus Colles.JPG">
            <a:extLst>
              <a:ext uri="{FF2B5EF4-FFF2-40B4-BE49-F238E27FC236}">
                <a16:creationId xmlns:a16="http://schemas.microsoft.com/office/drawing/2014/main" id="{3EED0FD4-A502-4293-9020-62A56AC02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121" y="2553547"/>
            <a:ext cx="5364190" cy="40231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upload.wikimedia.org/wikipedia/commons/thumb/5/55/WMA_button2b.png/17px-WMA_button2b.png">
            <a:extLst>
              <a:ext uri="{FF2B5EF4-FFF2-40B4-BE49-F238E27FC236}">
                <a16:creationId xmlns:a16="http://schemas.microsoft.com/office/drawing/2014/main" id="{8F14D093-3223-4CEF-9A12-DCDB0B430A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9568" y="3226832"/>
            <a:ext cx="374884" cy="3748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ttps://upload.wikimedia.org/wikipedia/commons/thumb/5/55/WMA_button2b.png/17px-WMA_button2b.png">
            <a:extLst>
              <a:ext uri="{FF2B5EF4-FFF2-40B4-BE49-F238E27FC236}">
                <a16:creationId xmlns:a16="http://schemas.microsoft.com/office/drawing/2014/main" id="{BE7E0C0F-F222-4705-9890-0946B685F3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9568" y="3226832"/>
            <a:ext cx="374884" cy="37488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DE041B36-FA60-47A7-85F5-BEF0ED92EDE4}"/>
              </a:ext>
            </a:extLst>
          </p:cNvPr>
          <p:cNvSpPr/>
          <p:nvPr/>
        </p:nvSpPr>
        <p:spPr>
          <a:xfrm>
            <a:off x="6488620" y="2016925"/>
            <a:ext cx="5761065" cy="307777"/>
          </a:xfrm>
          <a:prstGeom prst="rect">
            <a:avLst/>
          </a:prstGeom>
        </p:spPr>
        <p:txBody>
          <a:bodyPr wrap="square">
            <a:spAutoFit/>
          </a:bodyPr>
          <a:lstStyle/>
          <a:p>
            <a:r>
              <a:rPr lang="pt-BR" sz="1400" dirty="0">
                <a:latin typeface="Times New Roman" panose="02020603050405020304" pitchFamily="18" charset="0"/>
                <a:cs typeface="Times New Roman" panose="02020603050405020304" pitchFamily="18" charset="0"/>
                <a:hlinkClick r:id="rId3"/>
              </a:rPr>
              <a:t>36.87°N 67.9°E</a:t>
            </a:r>
            <a:endParaRPr lang="pt-BR" sz="1400" dirty="0">
              <a:latin typeface="Times New Roman" panose="02020603050405020304" pitchFamily="18" charset="0"/>
              <a:cs typeface="Times New Roman" panose="02020603050405020304" pitchFamily="18" charset="0"/>
            </a:endParaRPr>
          </a:p>
        </p:txBody>
      </p:sp>
      <p:sp>
        <p:nvSpPr>
          <p:cNvPr id="5" name="Obdélník 4">
            <a:extLst>
              <a:ext uri="{FF2B5EF4-FFF2-40B4-BE49-F238E27FC236}">
                <a16:creationId xmlns:a16="http://schemas.microsoft.com/office/drawing/2014/main" id="{E4F472EE-F6C4-4B76-AC73-CA7A22237F90}"/>
              </a:ext>
            </a:extLst>
          </p:cNvPr>
          <p:cNvSpPr/>
          <p:nvPr/>
        </p:nvSpPr>
        <p:spPr>
          <a:xfrm>
            <a:off x="1439144" y="310753"/>
            <a:ext cx="7704856" cy="1477328"/>
          </a:xfrm>
          <a:prstGeom prst="rect">
            <a:avLst/>
          </a:prstGeom>
        </p:spPr>
        <p:txBody>
          <a:bodyPr wrap="square">
            <a:spAutoFit/>
          </a:bodyPr>
          <a:lstStyle/>
          <a:p>
            <a:r>
              <a:rPr lang="en-US" b="1" dirty="0" err="1"/>
              <a:t>Nilosyrtis</a:t>
            </a:r>
            <a:r>
              <a:rPr lang="en-US" b="1" dirty="0"/>
              <a:t> </a:t>
            </a:r>
            <a:r>
              <a:rPr lang="en-US" b="1" dirty="0" err="1"/>
              <a:t>Mensae</a:t>
            </a:r>
            <a:r>
              <a:rPr lang="en-US" dirty="0"/>
              <a:t> is an area of </a:t>
            </a:r>
            <a:r>
              <a:rPr lang="en-US" dirty="0">
                <a:hlinkClick r:id="rId7" tooltip="Mars"/>
              </a:rPr>
              <a:t>Mars</a:t>
            </a:r>
            <a:r>
              <a:rPr lang="en-US" dirty="0"/>
              <a:t> in the </a:t>
            </a:r>
            <a:r>
              <a:rPr lang="en-US" dirty="0" err="1">
                <a:hlinkClick r:id="rId8" tooltip="Casius quadrangle"/>
              </a:rPr>
              <a:t>Casius</a:t>
            </a:r>
            <a:r>
              <a:rPr lang="en-US" dirty="0">
                <a:hlinkClick r:id="rId8" tooltip="Casius quadrangle"/>
              </a:rPr>
              <a:t> quadrangle</a:t>
            </a:r>
            <a:r>
              <a:rPr lang="en-US" dirty="0"/>
              <a:t>. It is </a:t>
            </a:r>
            <a:r>
              <a:rPr lang="en-US" dirty="0">
                <a:latin typeface="Times New Roman" panose="02020603050405020304" pitchFamily="18" charset="0"/>
                <a:cs typeface="Times New Roman" panose="02020603050405020304" pitchFamily="18" charset="0"/>
              </a:rPr>
              <a:t>centered on the coordinates of 36.87° N and 67.9° E. Its western and eastern longitudes are 51.1° E and 74.4° E. North and south latitudes are 36.87° N and 29.61° N.</a:t>
            </a:r>
            <a:r>
              <a:rPr lang="en-US" baseline="30000"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Nilosyrtis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Mensae</a:t>
            </a:r>
            <a:r>
              <a:rPr lang="en-US" dirty="0">
                <a:latin typeface="Times New Roman" panose="02020603050405020304" pitchFamily="18" charset="0"/>
                <a:cs typeface="Times New Roman" panose="02020603050405020304" pitchFamily="18" charset="0"/>
              </a:rPr>
              <a:t> is just to the east of </a:t>
            </a:r>
            <a:r>
              <a:rPr lang="en-US" dirty="0" err="1">
                <a:latin typeface="Times New Roman" panose="02020603050405020304" pitchFamily="18" charset="0"/>
                <a:cs typeface="Times New Roman" panose="02020603050405020304" pitchFamily="18" charset="0"/>
                <a:hlinkClick r:id="rId10" tooltip="Protonilus Mensae">
                  <a:extLst>
                    <a:ext uri="{A12FA001-AC4F-418D-AE19-62706E023703}">
                      <ahyp:hlinkClr xmlns:ahyp="http://schemas.microsoft.com/office/drawing/2018/hyperlinkcolor" val="tx"/>
                    </a:ext>
                  </a:extLst>
                </a:hlinkClick>
              </a:rPr>
              <a:t>Protonilus</a:t>
            </a:r>
            <a:r>
              <a:rPr lang="en-US" dirty="0">
                <a:latin typeface="Times New Roman" panose="02020603050405020304" pitchFamily="18" charset="0"/>
                <a:cs typeface="Times New Roman" panose="02020603050405020304" pitchFamily="18" charset="0"/>
                <a:hlinkClick r:id="rId10" tooltip="Protonilus Mensae">
                  <a:extLst>
                    <a:ext uri="{A12FA001-AC4F-418D-AE19-62706E023703}">
                      <ahyp:hlinkClr xmlns:ahyp="http://schemas.microsoft.com/office/drawing/2018/hyperlinkcolor" val="tx"/>
                    </a:ext>
                  </a:extLst>
                </a:hlinkClick>
              </a:rPr>
              <a:t> </a:t>
            </a:r>
            <a:r>
              <a:rPr lang="en-US" dirty="0" err="1">
                <a:latin typeface="Times New Roman" panose="02020603050405020304" pitchFamily="18" charset="0"/>
                <a:cs typeface="Times New Roman" panose="02020603050405020304" pitchFamily="18" charset="0"/>
                <a:hlinkClick r:id="rId10" tooltip="Protonilus Mensae">
                  <a:extLst>
                    <a:ext uri="{A12FA001-AC4F-418D-AE19-62706E023703}">
                      <ahyp:hlinkClr xmlns:ahyp="http://schemas.microsoft.com/office/drawing/2018/hyperlinkcolor" val="tx"/>
                    </a:ext>
                  </a:extLst>
                </a:hlinkClick>
              </a:rPr>
              <a:t>Mensae</a:t>
            </a:r>
            <a:r>
              <a:rPr lang="en-US" dirty="0">
                <a:latin typeface="Times New Roman" panose="02020603050405020304" pitchFamily="18" charset="0"/>
                <a:cs typeface="Times New Roman" panose="02020603050405020304" pitchFamily="18" charset="0"/>
              </a:rPr>
              <a:t> and both lie along the </a:t>
            </a:r>
            <a:r>
              <a:rPr lang="en-US" dirty="0">
                <a:latin typeface="Times New Roman" panose="02020603050405020304" pitchFamily="18" charset="0"/>
                <a:cs typeface="Times New Roman" panose="02020603050405020304" pitchFamily="18" charset="0"/>
                <a:hlinkClick r:id="rId11" tooltip="Martian dichotomy">
                  <a:extLst>
                    <a:ext uri="{A12FA001-AC4F-418D-AE19-62706E023703}">
                      <ahyp:hlinkClr xmlns:ahyp="http://schemas.microsoft.com/office/drawing/2018/hyperlinkcolor" val="tx"/>
                    </a:ext>
                  </a:extLst>
                </a:hlinkClick>
              </a:rPr>
              <a:t>Martian dichotomy</a:t>
            </a:r>
            <a:r>
              <a:rPr lang="en-US" dirty="0">
                <a:latin typeface="Times New Roman" panose="02020603050405020304" pitchFamily="18" charset="0"/>
                <a:cs typeface="Times New Roman" panose="02020603050405020304" pitchFamily="18" charset="0"/>
              </a:rPr>
              <a:t> boundary</a:t>
            </a:r>
            <a:endParaRPr lang="cs-CZ" dirty="0">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564D56ED-BCC8-2F43-700B-C04F33B6D693}"/>
              </a:ext>
            </a:extLst>
          </p:cNvPr>
          <p:cNvPicPr>
            <a:picLocks noChangeAspect="1"/>
          </p:cNvPicPr>
          <p:nvPr/>
        </p:nvPicPr>
        <p:blipFill rotWithShape="1">
          <a:blip r:embed="rId12"/>
          <a:srcRect l="41225" t="30295" r="45275" b="33200"/>
          <a:stretch/>
        </p:blipFill>
        <p:spPr>
          <a:xfrm>
            <a:off x="198329" y="2270390"/>
            <a:ext cx="2232248" cy="3395159"/>
          </a:xfrm>
          <a:prstGeom prst="rect">
            <a:avLst/>
          </a:prstGeom>
        </p:spPr>
      </p:pic>
      <p:sp>
        <p:nvSpPr>
          <p:cNvPr id="9" name="TextovéPole 8">
            <a:extLst>
              <a:ext uri="{FF2B5EF4-FFF2-40B4-BE49-F238E27FC236}">
                <a16:creationId xmlns:a16="http://schemas.microsoft.com/office/drawing/2014/main" id="{B1E13FE3-2FBD-0E04-4BFE-5A36B1FC9D4D}"/>
              </a:ext>
            </a:extLst>
          </p:cNvPr>
          <p:cNvSpPr txBox="1"/>
          <p:nvPr/>
        </p:nvSpPr>
        <p:spPr>
          <a:xfrm>
            <a:off x="107504" y="5759172"/>
            <a:ext cx="11088546" cy="923330"/>
          </a:xfrm>
          <a:prstGeom prst="rect">
            <a:avLst/>
          </a:prstGeom>
          <a:noFill/>
        </p:spPr>
        <p:txBody>
          <a:bodyPr wrap="square">
            <a:spAutoFit/>
          </a:bodyPr>
          <a:lstStyle/>
          <a:p>
            <a:r>
              <a:rPr lang="cs-CZ" dirty="0">
                <a:latin typeface="Times New Roman" panose="02020603050405020304" pitchFamily="18" charset="0"/>
                <a:cs typeface="Times New Roman" panose="02020603050405020304" pitchFamily="18" charset="0"/>
              </a:rPr>
              <a:t>western </a:t>
            </a:r>
            <a:r>
              <a:rPr lang="cs-CZ" dirty="0" err="1">
                <a:latin typeface="Times New Roman" panose="02020603050405020304" pitchFamily="18" charset="0"/>
                <a:cs typeface="Times New Roman" panose="02020603050405020304" pitchFamily="18" charset="0"/>
              </a:rPr>
              <a:t>Arabia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Terra</a:t>
            </a:r>
            <a:r>
              <a:rPr lang="cs-CZ"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near</a:t>
            </a:r>
            <a:r>
              <a:rPr lang="cs-CZ" dirty="0">
                <a:latin typeface="Times New Roman" panose="02020603050405020304" pitchFamily="18" charset="0"/>
                <a:cs typeface="Times New Roman" panose="02020603050405020304" pitchFamily="18" charset="0"/>
              </a:rPr>
              <a:t> 10.8°N, 4.5°W. </a:t>
            </a:r>
            <a:endParaRPr lang="en-US"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Sedimentary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rocks</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637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48">
            <a:extLst>
              <a:ext uri="{FF2B5EF4-FFF2-40B4-BE49-F238E27FC236}">
                <a16:creationId xmlns:a16="http://schemas.microsoft.com/office/drawing/2014/main" id="{9B3931B5-57D7-4E2D-9436-DACD12EA37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128" y="2204864"/>
            <a:ext cx="7725743" cy="3456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8E4F9C0-B559-4D7A-BE0A-E122228F2CD0}"/>
              </a:ext>
            </a:extLst>
          </p:cNvPr>
          <p:cNvSpPr txBox="1"/>
          <p:nvPr/>
        </p:nvSpPr>
        <p:spPr>
          <a:xfrm>
            <a:off x="760164" y="536032"/>
            <a:ext cx="6602850" cy="1200329"/>
          </a:xfrm>
          <a:prstGeom prst="rect">
            <a:avLst/>
          </a:prstGeom>
          <a:noFill/>
        </p:spPr>
        <p:txBody>
          <a:bodyPr wrap="square" rtlCol="0">
            <a:spAutoFit/>
          </a:bodyPr>
          <a:lstStyle/>
          <a:p>
            <a:pPr algn="r"/>
            <a:r>
              <a:rPr lang="en-US" dirty="0"/>
              <a:t>                   </a:t>
            </a:r>
            <a:r>
              <a:rPr lang="en-US" sz="2400" b="1" dirty="0">
                <a:latin typeface="Times New Roman" panose="02020603050405020304" pitchFamily="18" charset="0"/>
                <a:cs typeface="Times New Roman" panose="02020603050405020304" pitchFamily="18" charset="0"/>
              </a:rPr>
              <a:t>The gravity aspects for</a:t>
            </a:r>
          </a:p>
          <a:p>
            <a:pPr algn="r"/>
            <a:r>
              <a:rPr lang="en-US" sz="2400" b="1" dirty="0">
                <a:latin typeface="Times New Roman" panose="02020603050405020304" pitchFamily="18" charset="0"/>
                <a:cs typeface="Times New Roman" panose="02020603050405020304" pitchFamily="18" charset="0"/>
              </a:rPr>
              <a:t> zones of the Northern </a:t>
            </a:r>
            <a:r>
              <a:rPr lang="en-US" sz="2400" b="1" dirty="0" err="1">
                <a:latin typeface="Times New Roman" panose="02020603050405020304" pitchFamily="18" charset="0"/>
                <a:cs typeface="Times New Roman" panose="02020603050405020304" pitchFamily="18" charset="0"/>
              </a:rPr>
              <a:t>paleoocean</a:t>
            </a:r>
            <a:endParaRPr lang="en-US" sz="2400" b="1" dirty="0">
              <a:latin typeface="Times New Roman" panose="02020603050405020304" pitchFamily="18" charset="0"/>
              <a:cs typeface="Times New Roman" panose="02020603050405020304" pitchFamily="18" charset="0"/>
            </a:endParaRPr>
          </a:p>
          <a:p>
            <a:pPr algn="r"/>
            <a:r>
              <a:rPr lang="en-US" sz="2400" b="1" dirty="0">
                <a:latin typeface="Times New Roman" panose="02020603050405020304" pitchFamily="18" charset="0"/>
                <a:cs typeface="Times New Roman" panose="02020603050405020304" pitchFamily="18" charset="0"/>
              </a:rPr>
              <a:t>                            1-5</a:t>
            </a:r>
            <a:endParaRPr lang="cs-CZ" sz="2400" b="1"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FB71D931-5880-4C25-8121-4CE831978964}"/>
              </a:ext>
            </a:extLst>
          </p:cNvPr>
          <p:cNvSpPr txBox="1"/>
          <p:nvPr/>
        </p:nvSpPr>
        <p:spPr>
          <a:xfrm>
            <a:off x="3748683" y="3613666"/>
            <a:ext cx="312906" cy="369332"/>
          </a:xfrm>
          <a:prstGeom prst="rect">
            <a:avLst/>
          </a:prstGeom>
          <a:noFill/>
        </p:spPr>
        <p:txBody>
          <a:bodyPr wrap="none" rtlCol="0">
            <a:spAutoFit/>
          </a:bodyPr>
          <a:lstStyle/>
          <a:p>
            <a:r>
              <a:rPr lang="en-US" dirty="0">
                <a:solidFill>
                  <a:schemeClr val="bg1"/>
                </a:solidFill>
              </a:rPr>
              <a:t>1</a:t>
            </a:r>
            <a:endParaRPr lang="cs-CZ" dirty="0">
              <a:solidFill>
                <a:schemeClr val="bg1"/>
              </a:solidFill>
            </a:endParaRPr>
          </a:p>
        </p:txBody>
      </p:sp>
      <p:sp>
        <p:nvSpPr>
          <p:cNvPr id="6" name="TextovéPole 5">
            <a:extLst>
              <a:ext uri="{FF2B5EF4-FFF2-40B4-BE49-F238E27FC236}">
                <a16:creationId xmlns:a16="http://schemas.microsoft.com/office/drawing/2014/main" id="{03846ADA-4DF2-43E1-9783-B7C4FCFB9EB0}"/>
              </a:ext>
            </a:extLst>
          </p:cNvPr>
          <p:cNvSpPr txBox="1"/>
          <p:nvPr/>
        </p:nvSpPr>
        <p:spPr>
          <a:xfrm>
            <a:off x="4571999" y="3429000"/>
            <a:ext cx="312906" cy="369332"/>
          </a:xfrm>
          <a:prstGeom prst="rect">
            <a:avLst/>
          </a:prstGeom>
          <a:noFill/>
        </p:spPr>
        <p:txBody>
          <a:bodyPr wrap="none" rtlCol="0">
            <a:spAutoFit/>
          </a:bodyPr>
          <a:lstStyle/>
          <a:p>
            <a:r>
              <a:rPr lang="en-US" dirty="0">
                <a:solidFill>
                  <a:schemeClr val="bg1"/>
                </a:solidFill>
              </a:rPr>
              <a:t>2</a:t>
            </a:r>
            <a:endParaRPr lang="cs-CZ" dirty="0">
              <a:solidFill>
                <a:schemeClr val="bg1"/>
              </a:solidFill>
            </a:endParaRPr>
          </a:p>
        </p:txBody>
      </p:sp>
      <p:sp>
        <p:nvSpPr>
          <p:cNvPr id="7" name="TextovéPole 6">
            <a:extLst>
              <a:ext uri="{FF2B5EF4-FFF2-40B4-BE49-F238E27FC236}">
                <a16:creationId xmlns:a16="http://schemas.microsoft.com/office/drawing/2014/main" id="{084AE460-565C-4190-976E-BB528C650610}"/>
              </a:ext>
            </a:extLst>
          </p:cNvPr>
          <p:cNvSpPr txBox="1"/>
          <p:nvPr/>
        </p:nvSpPr>
        <p:spPr>
          <a:xfrm>
            <a:off x="5796136" y="3071346"/>
            <a:ext cx="312906" cy="369332"/>
          </a:xfrm>
          <a:prstGeom prst="rect">
            <a:avLst/>
          </a:prstGeom>
          <a:noFill/>
        </p:spPr>
        <p:txBody>
          <a:bodyPr wrap="none" rtlCol="0">
            <a:spAutoFit/>
          </a:bodyPr>
          <a:lstStyle/>
          <a:p>
            <a:r>
              <a:rPr lang="en-US" dirty="0">
                <a:solidFill>
                  <a:schemeClr val="bg1"/>
                </a:solidFill>
              </a:rPr>
              <a:t>3</a:t>
            </a:r>
            <a:endParaRPr lang="cs-CZ" dirty="0">
              <a:solidFill>
                <a:schemeClr val="bg1"/>
              </a:solidFill>
            </a:endParaRPr>
          </a:p>
        </p:txBody>
      </p:sp>
      <p:sp>
        <p:nvSpPr>
          <p:cNvPr id="8" name="TextovéPole 7">
            <a:extLst>
              <a:ext uri="{FF2B5EF4-FFF2-40B4-BE49-F238E27FC236}">
                <a16:creationId xmlns:a16="http://schemas.microsoft.com/office/drawing/2014/main" id="{1D2C1496-E18D-4B2D-9B4B-DFE96BAA4FA7}"/>
              </a:ext>
            </a:extLst>
          </p:cNvPr>
          <p:cNvSpPr txBox="1"/>
          <p:nvPr/>
        </p:nvSpPr>
        <p:spPr>
          <a:xfrm>
            <a:off x="6622923" y="3059668"/>
            <a:ext cx="312906" cy="369332"/>
          </a:xfrm>
          <a:prstGeom prst="rect">
            <a:avLst/>
          </a:prstGeom>
          <a:noFill/>
        </p:spPr>
        <p:txBody>
          <a:bodyPr wrap="none" rtlCol="0">
            <a:spAutoFit/>
          </a:bodyPr>
          <a:lstStyle/>
          <a:p>
            <a:r>
              <a:rPr lang="en-US" dirty="0">
                <a:solidFill>
                  <a:schemeClr val="bg1"/>
                </a:solidFill>
              </a:rPr>
              <a:t>4</a:t>
            </a:r>
            <a:endParaRPr lang="cs-CZ" dirty="0">
              <a:solidFill>
                <a:schemeClr val="bg1"/>
              </a:solidFill>
            </a:endParaRPr>
          </a:p>
        </p:txBody>
      </p:sp>
      <p:sp>
        <p:nvSpPr>
          <p:cNvPr id="9" name="TextovéPole 8">
            <a:extLst>
              <a:ext uri="{FF2B5EF4-FFF2-40B4-BE49-F238E27FC236}">
                <a16:creationId xmlns:a16="http://schemas.microsoft.com/office/drawing/2014/main" id="{E8BF50A9-9FEC-4C29-BCD3-F66720DD21E2}"/>
              </a:ext>
            </a:extLst>
          </p:cNvPr>
          <p:cNvSpPr txBox="1"/>
          <p:nvPr/>
        </p:nvSpPr>
        <p:spPr>
          <a:xfrm>
            <a:off x="1737337" y="3059668"/>
            <a:ext cx="312906" cy="369332"/>
          </a:xfrm>
          <a:prstGeom prst="rect">
            <a:avLst/>
          </a:prstGeom>
          <a:noFill/>
        </p:spPr>
        <p:txBody>
          <a:bodyPr wrap="none" rtlCol="0">
            <a:spAutoFit/>
          </a:bodyPr>
          <a:lstStyle/>
          <a:p>
            <a:r>
              <a:rPr lang="en-US" dirty="0">
                <a:solidFill>
                  <a:schemeClr val="bg1"/>
                </a:solidFill>
              </a:rPr>
              <a:t>5</a:t>
            </a:r>
            <a:endParaRPr lang="cs-CZ" dirty="0">
              <a:solidFill>
                <a:schemeClr val="bg1"/>
              </a:solidFill>
            </a:endParaRPr>
          </a:p>
        </p:txBody>
      </p:sp>
    </p:spTree>
    <p:extLst>
      <p:ext uri="{BB962C8B-B14F-4D97-AF65-F5344CB8AC3E}">
        <p14:creationId xmlns:p14="http://schemas.microsoft.com/office/powerpoint/2010/main" val="635951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7034D66-01A3-8CE1-D3E7-3E3158FDD7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2" y="548680"/>
            <a:ext cx="7675299" cy="4536504"/>
          </a:xfrm>
          <a:prstGeom prst="rect">
            <a:avLst/>
          </a:prstGeom>
        </p:spPr>
      </p:pic>
      <p:sp>
        <p:nvSpPr>
          <p:cNvPr id="6" name="Rectangle 3">
            <a:extLst>
              <a:ext uri="{FF2B5EF4-FFF2-40B4-BE49-F238E27FC236}">
                <a16:creationId xmlns:a16="http://schemas.microsoft.com/office/drawing/2014/main" id="{D5486762-1529-B445-7436-3F96DECEDD83}"/>
              </a:ext>
            </a:extLst>
          </p:cNvPr>
          <p:cNvSpPr>
            <a:spLocks noChangeArrowheads="1"/>
          </p:cNvSpPr>
          <p:nvPr/>
        </p:nvSpPr>
        <p:spPr bwMode="auto">
          <a:xfrm>
            <a:off x="1187624" y="5517232"/>
            <a:ext cx="7103227"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1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feature at (</a:t>
            </a:r>
            <a:r>
              <a:rPr kumimoji="0" lang="en-GB"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φ</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40</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kumimoji="0" lang="en-GB"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110</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 is Alba Patera near Olympus Mons (on the southern edge of this figure).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oval with the largest area with the highest </a:t>
            </a:r>
            <a:r>
              <a:rPr kumimoji="0" lang="en-GB"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Comb</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located near a crater (with the misleading name of Erebus Montes)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partly buried in sediments in </a:t>
            </a:r>
            <a:r>
              <a:rPr kumimoji="0" lang="en-GB"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Amazonis</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Planitia, NW of Olympus.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slant “rifts” at (25-45</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90-60</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 belong to </a:t>
            </a:r>
            <a:r>
              <a:rPr kumimoji="0" lang="en-GB"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Mareotis</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Fossae and Tempe Fossae</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7688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399646" y="805691"/>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panose="02040503050406030204" pitchFamily="18" charset="0"/>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399646" y="805691"/>
                <a:ext cx="4271234" cy="428322"/>
              </a:xfrm>
              <a:prstGeom prst="rect">
                <a:avLst/>
              </a:prstGeom>
              <a:blipFill rotWithShape="0">
                <a:blip r:embed="rId3"/>
                <a:stretch>
                  <a:fillRect t="-8571" r="-571" b="-17143"/>
                </a:stretch>
              </a:blipFill>
            </p:spPr>
            <p:txBody>
              <a:bodyPr/>
              <a:lstStyle/>
              <a:p>
                <a:r>
                  <a:rPr lang="cs-CZ">
                    <a:noFill/>
                  </a:rPr>
                  <a:t> </a:t>
                </a:r>
              </a:p>
            </p:txBody>
          </p:sp>
        </mc:Fallback>
      </mc:AlternateContent>
      <p:sp>
        <p:nvSpPr>
          <p:cNvPr id="5" name="TextovéPole 4"/>
          <p:cNvSpPr txBox="1"/>
          <p:nvPr/>
        </p:nvSpPr>
        <p:spPr>
          <a:xfrm>
            <a:off x="5761945" y="300417"/>
            <a:ext cx="2219582" cy="369332"/>
          </a:xfrm>
          <a:prstGeom prst="rect">
            <a:avLst/>
          </a:prstGeom>
          <a:noFill/>
        </p:spPr>
        <p:txBody>
          <a:bodyPr wrap="none" rtlCol="0">
            <a:spAutoFit/>
          </a:bodyPr>
          <a:lstStyle/>
          <a:p>
            <a:r>
              <a:rPr lang="cs-CZ" dirty="0"/>
              <a:t>just 3 </a:t>
            </a:r>
            <a:r>
              <a:rPr lang="cs-CZ" b="1" i="1" dirty="0" err="1">
                <a:latin typeface="Times New Roman" panose="02020603050405020304" pitchFamily="18" charset="0"/>
                <a:cs typeface="Times New Roman" panose="02020603050405020304" pitchFamily="18" charset="0"/>
              </a:rPr>
              <a:t>INVARIANT</a:t>
            </a:r>
            <a:r>
              <a:rPr lang="cs-CZ" i="1" dirty="0" err="1"/>
              <a:t>s</a:t>
            </a:r>
            <a:endParaRPr lang="cs-CZ" i="1" dirty="0"/>
          </a:p>
        </p:txBody>
      </p:sp>
      <mc:AlternateContent xmlns:mc="http://schemas.openxmlformats.org/markup-compatibility/2006" xmlns:a14="http://schemas.microsoft.com/office/drawing/2010/main">
        <mc:Choice Requires="a14">
          <p:sp>
            <p:nvSpPr>
              <p:cNvPr id="6" name="Obdélník 5"/>
              <p:cNvSpPr/>
              <p:nvPr/>
            </p:nvSpPr>
            <p:spPr>
              <a:xfrm>
                <a:off x="977219" y="1288993"/>
                <a:ext cx="8424936" cy="537135"/>
              </a:xfrm>
              <a:prstGeom prst="rect">
                <a:avLst/>
              </a:prstGeom>
            </p:spPr>
            <p:txBody>
              <a:bodyPr wrap="square">
                <a:spAutoFit/>
              </a:bodyPr>
              <a:lstStyle/>
              <a:p>
                <a:r>
                  <a:rPr lang="cs-CZ" sz="2000" i="1" dirty="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panose="02040503050406030204" pitchFamily="18" charset="0"/>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panose="02040503050406030204" pitchFamily="18" charset="0"/>
                          </a:rPr>
                        </m:ctrlPr>
                      </m:naryPr>
                      <m:sub>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panose="02040503050406030204" pitchFamily="18" charset="0"/>
                              </a:rPr>
                            </m:ctrlPr>
                          </m:sSubPr>
                          <m:e>
                            <m:d>
                              <m:dPr>
                                <m:ctrlPr>
                                  <a:rPr lang="cs-CZ" sz="2000" i="1">
                                    <a:effectLst/>
                                    <a:latin typeface="Cambria Math" panose="02040503050406030204" pitchFamily="18" charset="0"/>
                                  </a:rPr>
                                </m:ctrlPr>
                              </m:dPr>
                              <m:e>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panose="02040503050406030204" pitchFamily="18" charset="0"/>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77219" y="1288993"/>
                <a:ext cx="8424936" cy="537135"/>
              </a:xfrm>
              <a:prstGeom prst="rect">
                <a:avLst/>
              </a:prstGeom>
              <a:blipFill rotWithShape="0">
                <a:blip r:embed="rId4"/>
                <a:stretch>
                  <a:fillRect l="-724" t="-78652" b="-121348"/>
                </a:stretch>
              </a:blipFill>
            </p:spPr>
            <p:txBody>
              <a:bodyPr/>
              <a:lstStyle/>
              <a:p>
                <a:r>
                  <a:rPr lang="cs-CZ">
                    <a:noFill/>
                  </a:rPr>
                  <a:t> </a:t>
                </a:r>
              </a:p>
            </p:txBody>
          </p:sp>
        </mc:Fallback>
      </mc:AlternateContent>
      <p:sp>
        <p:nvSpPr>
          <p:cNvPr id="7" name="Obdélník 6"/>
          <p:cNvSpPr/>
          <p:nvPr/>
        </p:nvSpPr>
        <p:spPr>
          <a:xfrm>
            <a:off x="977219" y="1784150"/>
            <a:ext cx="7974632" cy="400110"/>
          </a:xfrm>
          <a:prstGeom prst="rect">
            <a:avLst/>
          </a:prstGeom>
        </p:spPr>
        <p:txBody>
          <a:bodyPr wrap="square">
            <a:spAutoFit/>
          </a:bodyPr>
          <a:lstStyle/>
          <a:p>
            <a:r>
              <a:rPr lang="cs-CZ" sz="2000" i="1" dirty="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2399646" y="2968020"/>
                <a:ext cx="4285340" cy="970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en-US" dirty="0"/>
              </a:p>
              <a:p>
                <a:r>
                  <a:rPr lang="en-US" dirty="0"/>
                  <a:t>          </a:t>
                </a:r>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2399646" y="2968020"/>
                <a:ext cx="4285340" cy="970458"/>
              </a:xfrm>
              <a:prstGeom prst="rect">
                <a:avLst/>
              </a:prstGeom>
              <a:blipFill rotWithShape="0">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1081276" y="3274154"/>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lang="en-GB"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kumimoji="0" lang="en-GB" b="0" i="0" u="none" strike="noStrike" cap="none" normalizeH="0" baseline="0" dirty="0">
              <a:ln>
                <a:noFill/>
              </a:ln>
              <a:solidFill>
                <a:schemeClr val="tx1"/>
              </a:solidFill>
              <a:effectLst/>
              <a:ea typeface="Times New Roman" panose="02020603050405020304" pitchFamily="18" charset="0"/>
            </a:endParaRPr>
          </a:p>
        </p:txBody>
      </p:sp>
      <p:sp>
        <p:nvSpPr>
          <p:cNvPr id="12" name="Obdélník 11"/>
          <p:cNvSpPr/>
          <p:nvPr/>
        </p:nvSpPr>
        <p:spPr>
          <a:xfrm>
            <a:off x="570089" y="291309"/>
            <a:ext cx="5658095" cy="369332"/>
          </a:xfrm>
          <a:prstGeom prst="rect">
            <a:avLst/>
          </a:prstGeom>
        </p:spPr>
        <p:txBody>
          <a:bodyPr wrap="square">
            <a:spAutoFit/>
          </a:bodyPr>
          <a:lstStyle/>
          <a:p>
            <a:r>
              <a:rPr lang="en-GB" dirty="0">
                <a:ea typeface="Times New Roman" panose="02020603050405020304" pitchFamily="18" charset="0"/>
              </a:rPr>
              <a:t>Under any coordinate transformation, </a:t>
            </a:r>
            <a:r>
              <a:rPr lang="en-GB" b="1" dirty="0">
                <a:ea typeface="Times New Roman" panose="02020603050405020304" pitchFamily="18" charset="0"/>
              </a:rPr>
              <a:t>Γ</a:t>
            </a:r>
            <a:r>
              <a:rPr lang="en-GB" dirty="0">
                <a:ea typeface="Times New Roman" panose="02020603050405020304" pitchFamily="18" charset="0"/>
              </a:rPr>
              <a:t> preserves</a:t>
            </a:r>
            <a:endParaRPr lang="cs-CZ" dirty="0"/>
          </a:p>
        </p:txBody>
      </p:sp>
      <p:sp>
        <p:nvSpPr>
          <p:cNvPr id="13" name="Obdélník 12"/>
          <p:cNvSpPr/>
          <p:nvPr/>
        </p:nvSpPr>
        <p:spPr>
          <a:xfrm>
            <a:off x="227999" y="2286722"/>
            <a:ext cx="8418080" cy="646331"/>
          </a:xfrm>
          <a:prstGeom prst="rect">
            <a:avLst/>
          </a:prstGeom>
        </p:spPr>
        <p:txBody>
          <a:bodyPr wrap="square">
            <a:spAutoFit/>
          </a:bodyPr>
          <a:lstStyle/>
          <a:p>
            <a:pPr lvl="0" indent="184150" algn="just">
              <a:tabLst>
                <a:tab pos="733425" algn="l"/>
                <a:tab pos="5164138" algn="l"/>
              </a:tabLst>
            </a:pPr>
            <a:r>
              <a:rPr lang="en-GB" dirty="0">
                <a:ea typeface="Times New Roman" panose="02020603050405020304" pitchFamily="18" charset="0"/>
              </a:rPr>
              <a:t>Pedersen &amp; Rasmussen (1990) showed that </a:t>
            </a:r>
          </a:p>
          <a:p>
            <a:pPr lvl="0" indent="184150" algn="just">
              <a:tabLst>
                <a:tab pos="733425" algn="l"/>
                <a:tab pos="5164138" algn="l"/>
              </a:tabLst>
            </a:pPr>
            <a:r>
              <a:rPr lang="en-GB" dirty="0">
                <a:ea typeface="Times New Roman" panose="02020603050405020304" pitchFamily="18" charset="0"/>
              </a:rPr>
              <a:t>the </a:t>
            </a:r>
            <a:r>
              <a:rPr lang="en-GB" i="1" dirty="0">
                <a:ea typeface="Times New Roman" panose="02020603050405020304" pitchFamily="18" charset="0"/>
              </a:rPr>
              <a:t>ratio I of </a:t>
            </a:r>
            <a:r>
              <a:rPr lang="en-GB" b="1" i="1" dirty="0">
                <a:ea typeface="Times New Roman" panose="02020603050405020304" pitchFamily="18" charset="0"/>
              </a:rPr>
              <a:t>I</a:t>
            </a:r>
            <a:r>
              <a:rPr lang="en-GB" b="1" i="1" baseline="-30000" dirty="0">
                <a:ea typeface="Times New Roman" panose="02020603050405020304" pitchFamily="18" charset="0"/>
              </a:rPr>
              <a:t>1</a:t>
            </a:r>
            <a:r>
              <a:rPr lang="en-GB" i="1" dirty="0">
                <a:ea typeface="Times New Roman" panose="02020603050405020304" pitchFamily="18" charset="0"/>
              </a:rPr>
              <a:t> and </a:t>
            </a:r>
            <a:r>
              <a:rPr lang="en-GB" b="1" i="1" dirty="0">
                <a:ea typeface="Times New Roman" panose="02020603050405020304" pitchFamily="18" charset="0"/>
              </a:rPr>
              <a:t>I</a:t>
            </a:r>
            <a:r>
              <a:rPr lang="en-GB" b="1" i="1" baseline="-30000" dirty="0">
                <a:ea typeface="Times New Roman" panose="02020603050405020304" pitchFamily="18" charset="0"/>
              </a:rPr>
              <a:t>2</a:t>
            </a:r>
            <a:r>
              <a:rPr lang="en-GB" b="1" i="1" dirty="0">
                <a:ea typeface="Times New Roman" panose="02020603050405020304" pitchFamily="18" charset="0"/>
              </a:rPr>
              <a:t> </a:t>
            </a:r>
            <a:r>
              <a:rPr lang="en-GB" dirty="0">
                <a:ea typeface="Times New Roman" panose="02020603050405020304" pitchFamily="18" charset="0"/>
              </a:rPr>
              <a:t>(dimensionless) defined as</a:t>
            </a:r>
          </a:p>
        </p:txBody>
      </p:sp>
      <p:sp>
        <p:nvSpPr>
          <p:cNvPr id="14" name="Obdélník 13"/>
          <p:cNvSpPr/>
          <p:nvPr/>
        </p:nvSpPr>
        <p:spPr>
          <a:xfrm>
            <a:off x="282123" y="3766597"/>
            <a:ext cx="8506280" cy="338554"/>
          </a:xfrm>
          <a:prstGeom prst="rect">
            <a:avLst/>
          </a:prstGeom>
        </p:spPr>
        <p:txBody>
          <a:bodyPr wrap="square">
            <a:spAutoFit/>
          </a:bodyPr>
          <a:lstStyle/>
          <a:p>
            <a:pPr lvl="0" indent="184150" algn="just">
              <a:tabLst>
                <a:tab pos="733425" algn="l"/>
                <a:tab pos="5164138" algn="l"/>
              </a:tabLst>
            </a:pPr>
            <a:r>
              <a:rPr lang="en-GB" sz="1600" dirty="0">
                <a:ea typeface="Times New Roman" panose="02020603050405020304" pitchFamily="18" charset="0"/>
              </a:rPr>
              <a:t>lies between 0 and 1 for any potential field. If the causative body is strictly 2D, then </a:t>
            </a:r>
            <a:r>
              <a:rPr lang="en-GB" sz="1600" i="1" dirty="0">
                <a:ea typeface="Times New Roman" panose="02020603050405020304" pitchFamily="18" charset="0"/>
              </a:rPr>
              <a:t>I</a:t>
            </a:r>
            <a:r>
              <a:rPr lang="en-GB" sz="1600" dirty="0">
                <a:ea typeface="Times New Roman" panose="02020603050405020304" pitchFamily="18" charset="0"/>
              </a:rPr>
              <a:t> = 0.</a:t>
            </a:r>
            <a:endParaRPr lang="en-GB" sz="1600" dirty="0"/>
          </a:p>
        </p:txBody>
      </p:sp>
      <mc:AlternateContent xmlns:mc="http://schemas.openxmlformats.org/markup-compatibility/2006" xmlns:a14="http://schemas.microsoft.com/office/drawing/2010/main">
        <mc:Choice Requires="a14">
          <p:sp>
            <p:nvSpPr>
              <p:cNvPr id="15" name="Obdélník 14"/>
              <p:cNvSpPr/>
              <p:nvPr/>
            </p:nvSpPr>
            <p:spPr>
              <a:xfrm>
                <a:off x="195532" y="4235485"/>
                <a:ext cx="9988310" cy="2471959"/>
              </a:xfrm>
              <a:prstGeom prst="rect">
                <a:avLst/>
              </a:prstGeom>
            </p:spPr>
            <p:txBody>
              <a:bodyPr wrap="square">
                <a:spAutoFit/>
              </a:bodyPr>
              <a:lstStyle/>
              <a:p>
                <a:pPr indent="183515" algn="just">
                  <a:lnSpc>
                    <a:spcPct val="150000"/>
                  </a:lnSpc>
                  <a:spcAft>
                    <a:spcPts val="0"/>
                  </a:spcAft>
                </a:pPr>
                <a:r>
                  <a:rPr lang="en-GB" dirty="0">
                    <a:latin typeface="+mn-lt"/>
                    <a:ea typeface="Times New Roman" panose="02020603050405020304" pitchFamily="18" charset="0"/>
                  </a:rPr>
                  <a:t>The </a:t>
                </a:r>
                <a:r>
                  <a:rPr lang="en-GB" i="1" dirty="0">
                    <a:effectLst/>
                    <a:latin typeface="+mn-lt"/>
                    <a:ea typeface="Times New Roman" panose="02020603050405020304" pitchFamily="18" charset="0"/>
                  </a:rPr>
                  <a:t>strike angle</a:t>
                </a:r>
                <a:r>
                  <a:rPr lang="en-GB" dirty="0">
                    <a:effectLst/>
                    <a:latin typeface="+mn-lt"/>
                    <a:ea typeface="Times New Roman" panose="02020603050405020304" pitchFamily="18" charset="0"/>
                  </a:rPr>
                  <a:t> </a:t>
                </a:r>
                <a:r>
                  <a:rPr lang="en-GB" i="1" dirty="0" err="1">
                    <a:effectLst/>
                    <a:latin typeface="+mn-lt"/>
                    <a:ea typeface="Times New Roman" panose="02020603050405020304" pitchFamily="18" charset="0"/>
                  </a:rPr>
                  <a:t>θ</a:t>
                </a:r>
                <a:r>
                  <a:rPr lang="en-GB" i="1" baseline="-25000" dirty="0" err="1">
                    <a:effectLst/>
                    <a:latin typeface="+mn-lt"/>
                    <a:ea typeface="Times New Roman" panose="02020603050405020304" pitchFamily="18" charset="0"/>
                  </a:rPr>
                  <a:t>S</a:t>
                </a:r>
                <a:r>
                  <a:rPr lang="en-GB" dirty="0">
                    <a:effectLst/>
                    <a:latin typeface="+mn-lt"/>
                    <a:ea typeface="Times New Roman" panose="02020603050405020304" pitchFamily="18" charset="0"/>
                  </a:rPr>
                  <a:t> (also known as strike lineaments or strike direction) is defined as</a:t>
                </a:r>
                <a:endParaRPr lang="cs-CZ" dirty="0">
                  <a:effectLst/>
                  <a:latin typeface="+mn-lt"/>
                  <a:ea typeface="Times New Roman" panose="02020603050405020304" pitchFamily="18" charset="0"/>
                </a:endParaRPr>
              </a:p>
              <a:p>
                <a:pPr indent="183515" algn="just">
                  <a:lnSpc>
                    <a:spcPct val="150000"/>
                  </a:lnSpc>
                  <a:spcAft>
                    <a:spcPts val="0"/>
                  </a:spcAft>
                </a:pPr>
                <a:r>
                  <a:rPr lang="en-GB" dirty="0">
                    <a:effectLst/>
                    <a:latin typeface="+mn-lt"/>
                    <a:ea typeface="Times New Roman" panose="02020603050405020304" pitchFamily="18" charset="0"/>
                  </a:rPr>
                  <a:t>       </a:t>
                </a:r>
                <a14:m>
                  <m:oMath xmlns:m="http://schemas.openxmlformats.org/officeDocument/2006/math">
                    <m:func>
                      <m:funcPr>
                        <m:ctrlPr>
                          <a:rPr lang="cs-CZ" sz="2000" i="1">
                            <a:effectLst/>
                            <a:latin typeface="Cambria Math" panose="02040503050406030204" pitchFamily="18" charset="0"/>
                            <a:ea typeface="Times New Roman" panose="02020603050405020304" pitchFamily="18" charset="0"/>
                          </a:rPr>
                        </m:ctrlPr>
                      </m:funcPr>
                      <m:fName>
                        <m:r>
                          <m:rPr>
                            <m:sty m:val="p"/>
                          </m:rPr>
                          <a:rPr lang="en-GB" sz="2000">
                            <a:effectLst/>
                            <a:latin typeface="Cambria Math" panose="02040503050406030204" pitchFamily="18" charset="0"/>
                            <a:ea typeface="Times New Roman" panose="02020603050405020304" pitchFamily="18" charset="0"/>
                          </a:rPr>
                          <m:t>tan</m:t>
                        </m:r>
                      </m:fName>
                      <m:e>
                        <m:r>
                          <a:rPr lang="en-GB" sz="2000" i="1">
                            <a:effectLst/>
                            <a:latin typeface="Cambria Math" panose="02040503050406030204" pitchFamily="18" charset="0"/>
                            <a:ea typeface="Times New Roman" panose="02020603050405020304" pitchFamily="18" charset="0"/>
                          </a:rPr>
                          <m:t>2</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rPr>
                              <m:t>𝑠</m:t>
                            </m:r>
                          </m:sub>
                        </m:sSub>
                      </m:e>
                    </m:func>
                    <m:r>
                      <a:rPr lang="en-GB" sz="2000" b="1"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2 </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d>
                          <m:dPr>
                            <m:ctrlPr>
                              <a:rPr lang="cs-CZ" sz="2000" i="1">
                                <a:effectLst/>
                                <a:latin typeface="Cambria Math" panose="02040503050406030204" pitchFamily="18" charset="0"/>
                                <a:ea typeface="Times New Roman" panose="02020603050405020304" pitchFamily="18" charset="0"/>
                              </a:rPr>
                            </m:ctrlPr>
                          </m:dPr>
                          <m:e>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Sub>
                          </m:e>
                        </m:d>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den>
                    </m:f>
                    <m:r>
                      <a:rPr lang="en-GB" sz="2000" i="1">
                        <a:effectLst/>
                        <a:latin typeface="Cambria Math" panose="02040503050406030204" pitchFamily="18" charset="0"/>
                        <a:ea typeface="Times New Roman" panose="02020603050405020304" pitchFamily="18" charset="0"/>
                      </a:rPr>
                      <m:t>=2</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 </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up/>
                            </m:sSubSup>
                            <m:r>
                              <a:rPr lang="en-GB" sz="2000">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sSubSup>
                        <m:r>
                          <a:rPr lang="en-GB" sz="2000" i="1">
                            <a:effectLst/>
                            <a:latin typeface="Cambria Math" panose="02040503050406030204" pitchFamily="18" charset="0"/>
                            <a:ea typeface="Times New Roman" panose="02020603050405020304" pitchFamily="18" charset="0"/>
                          </a:rPr>
                          <m:t>)</m:t>
                        </m:r>
                      </m:den>
                    </m:f>
                  </m:oMath>
                </a14:m>
                <a:r>
                  <a:rPr lang="en-GB" sz="2000" b="1" dirty="0">
                    <a:effectLst/>
                    <a:latin typeface="+mn-lt"/>
                    <a:ea typeface="Times New Roman" panose="02020603050405020304" pitchFamily="18" charset="0"/>
                  </a:rPr>
                  <a:t>                                         </a:t>
                </a:r>
              </a:p>
              <a:p>
                <a:pPr algn="just">
                  <a:spcAft>
                    <a:spcPts val="0"/>
                  </a:spcAft>
                </a:pPr>
                <a:endParaRPr lang="en-GB" sz="1400" dirty="0">
                  <a:effectLst/>
                  <a:latin typeface="+mn-lt"/>
                  <a:ea typeface="Times New Roman" panose="02020603050405020304" pitchFamily="18" charset="0"/>
                </a:endParaRPr>
              </a:p>
              <a:p>
                <a:pPr algn="just">
                  <a:spcAft>
                    <a:spcPts val="0"/>
                  </a:spcAft>
                </a:pPr>
                <a:r>
                  <a:rPr lang="en-GB" sz="1400" dirty="0">
                    <a:latin typeface="+mn-lt"/>
                    <a:ea typeface="Times New Roman" panose="02020603050405020304" pitchFamily="18" charset="0"/>
                  </a:rPr>
                  <a:t>      </a:t>
                </a:r>
                <a:r>
                  <a:rPr lang="en-GB" sz="1400" dirty="0">
                    <a:effectLst/>
                    <a:latin typeface="+mn-lt"/>
                    <a:ea typeface="Times New Roman" panose="02020603050405020304" pitchFamily="18" charset="0"/>
                  </a:rPr>
                  <a:t>within a multiple of π/2. Mathematically the strike angle indicates the main direction of  the </a:t>
                </a:r>
                <a:r>
                  <a:rPr lang="en-GB" sz="1400" dirty="0" err="1">
                    <a:effectLst/>
                    <a:latin typeface="+mn-lt"/>
                    <a:ea typeface="Times New Roman" panose="02020603050405020304" pitchFamily="18" charset="0"/>
                  </a:rPr>
                  <a:t>Marussi</a:t>
                </a:r>
                <a:r>
                  <a:rPr lang="en-GB" sz="1400" dirty="0">
                    <a:effectLst/>
                    <a:latin typeface="+mn-lt"/>
                    <a:ea typeface="Times New Roman" panose="02020603050405020304" pitchFamily="18" charset="0"/>
                  </a:rPr>
                  <a:t> tensor.</a:t>
                </a:r>
              </a:p>
              <a:p>
                <a:pPr algn="just">
                  <a:spcAft>
                    <a:spcPts val="0"/>
                  </a:spcAft>
                </a:pPr>
                <a:r>
                  <a:rPr lang="en-GB" sz="1400" dirty="0">
                    <a:effectLst/>
                    <a:latin typeface="+mn-lt"/>
                    <a:ea typeface="Times New Roman" panose="02020603050405020304" pitchFamily="18" charset="0"/>
                  </a:rPr>
                  <a:t>      </a:t>
                </a:r>
                <a:r>
                  <a:rPr lang="en-GB" sz="1400" dirty="0" err="1">
                    <a:effectLst/>
                    <a:latin typeface="+mn-lt"/>
                    <a:ea typeface="Times New Roman" panose="02020603050405020304" pitchFamily="18" charset="0"/>
                  </a:rPr>
                  <a:t>Geophysically</a:t>
                </a:r>
                <a:r>
                  <a:rPr lang="en-GB" sz="1400" dirty="0">
                    <a:effectLst/>
                    <a:latin typeface="+mn-lt"/>
                    <a:ea typeface="Times New Roman" panose="02020603050405020304" pitchFamily="18" charset="0"/>
                  </a:rPr>
                  <a:t> it tells about the main direction of certain stresses.</a:t>
                </a:r>
              </a:p>
              <a:p>
                <a:pPr algn="just">
                  <a:spcAft>
                    <a:spcPts val="0"/>
                  </a:spcAft>
                </a:pPr>
                <a:r>
                  <a:rPr lang="en-GB" sz="1400" dirty="0">
                    <a:latin typeface="+mn-lt"/>
                    <a:ea typeface="Times New Roman" panose="02020603050405020304" pitchFamily="18" charset="0"/>
                  </a:rPr>
                  <a:t>     </a:t>
                </a:r>
                <a:r>
                  <a:rPr lang="en-GB" sz="1400" dirty="0">
                    <a:effectLst/>
                    <a:latin typeface="+mn-lt"/>
                    <a:ea typeface="Times New Roman" panose="02020603050405020304" pitchFamily="18" charset="0"/>
                  </a:rPr>
                  <a:t> Provided that the ratio </a:t>
                </a:r>
                <a:r>
                  <a:rPr lang="en-GB" sz="1400" i="1" dirty="0">
                    <a:effectLst/>
                    <a:latin typeface="+mn-lt"/>
                    <a:ea typeface="Times New Roman" panose="02020603050405020304" pitchFamily="18" charset="0"/>
                  </a:rPr>
                  <a:t>I</a:t>
                </a:r>
                <a:r>
                  <a:rPr lang="en-GB" sz="1400" dirty="0">
                    <a:effectLst/>
                    <a:latin typeface="+mn-lt"/>
                    <a:ea typeface="Times New Roman" panose="02020603050405020304" pitchFamily="18" charset="0"/>
                  </a:rPr>
                  <a:t> is small, the strike angle informs about a dominant 2D structure. </a:t>
                </a:r>
              </a:p>
              <a:p>
                <a:pPr algn="just">
                  <a:spcAft>
                    <a:spcPts val="0"/>
                  </a:spcAft>
                </a:pPr>
                <a:r>
                  <a:rPr lang="en-GB" sz="1400" dirty="0">
                    <a:latin typeface="+mn-lt"/>
                    <a:ea typeface="Times New Roman" panose="02020603050405020304" pitchFamily="18" charset="0"/>
                  </a:rPr>
                  <a:t>      </a:t>
                </a:r>
                <a:r>
                  <a:rPr lang="en-GB" sz="1400" dirty="0">
                    <a:effectLst/>
                    <a:latin typeface="+mn-lt"/>
                    <a:ea typeface="Times New Roman" panose="02020603050405020304" pitchFamily="18" charset="0"/>
                  </a:rPr>
                  <a:t>For more details see </a:t>
                </a:r>
                <a:r>
                  <a:rPr lang="en-GB" sz="1400" dirty="0" err="1">
                    <a:effectLst/>
                    <a:latin typeface="+mn-lt"/>
                    <a:ea typeface="Times New Roman" panose="02020603050405020304" pitchFamily="18" charset="0"/>
                  </a:rPr>
                  <a:t>Beiki</a:t>
                </a:r>
                <a:r>
                  <a:rPr lang="en-GB" sz="1400" dirty="0">
                    <a:effectLst/>
                    <a:latin typeface="+mn-lt"/>
                    <a:ea typeface="Times New Roman" panose="02020603050405020304" pitchFamily="18" charset="0"/>
                  </a:rPr>
                  <a:t> &amp; Pedersen (2010) or Murphy &amp; Dickinson (2009).</a:t>
                </a:r>
                <a:r>
                  <a:rPr lang="en-GB" sz="1400" dirty="0">
                    <a:solidFill>
                      <a:srgbClr val="FF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95532" y="4235485"/>
                <a:ext cx="9988310" cy="2471959"/>
              </a:xfrm>
              <a:prstGeom prst="rect">
                <a:avLst/>
              </a:prstGeom>
              <a:blipFill rotWithShape="0">
                <a:blip r:embed="rId6"/>
                <a:stretch>
                  <a:fillRect b="-1728"/>
                </a:stretch>
              </a:blipFill>
            </p:spPr>
            <p:txBody>
              <a:bodyPr/>
              <a:lstStyle/>
              <a:p>
                <a:r>
                  <a:rPr lang="cs-CZ">
                    <a:noFill/>
                  </a:rPr>
                  <a:t> </a:t>
                </a:r>
              </a:p>
            </p:txBody>
          </p:sp>
        </mc:Fallback>
      </mc:AlternateContent>
    </p:spTree>
    <p:extLst>
      <p:ext uri="{BB962C8B-B14F-4D97-AF65-F5344CB8AC3E}">
        <p14:creationId xmlns:p14="http://schemas.microsoft.com/office/powerpoint/2010/main" val="33770067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2F0E592-32D1-E64E-F807-B1DDB59EC8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52" b="7949"/>
          <a:stretch/>
        </p:blipFill>
        <p:spPr bwMode="auto">
          <a:xfrm>
            <a:off x="1403648" y="116632"/>
            <a:ext cx="5718542" cy="5439476"/>
          </a:xfrm>
          <a:prstGeom prst="rect">
            <a:avLst/>
          </a:prstGeom>
          <a:ln>
            <a:noFill/>
          </a:ln>
          <a:extLst>
            <a:ext uri="{53640926-AAD7-44D8-BBD7-CCE9431645EC}">
              <a14:shadowObscured xmlns:a14="http://schemas.microsoft.com/office/drawing/2010/main"/>
            </a:ext>
          </a:extLst>
        </p:spPr>
      </p:pic>
      <p:sp>
        <p:nvSpPr>
          <p:cNvPr id="3" name="Rectangle 1">
            <a:extLst>
              <a:ext uri="{FF2B5EF4-FFF2-40B4-BE49-F238E27FC236}">
                <a16:creationId xmlns:a16="http://schemas.microsoft.com/office/drawing/2014/main" id="{41D8CB0E-4EE5-BBB9-D9E8-BFCEE266A974}"/>
              </a:ext>
            </a:extLst>
          </p:cNvPr>
          <p:cNvSpPr>
            <a:spLocks noChangeArrowheads="1"/>
          </p:cNvSpPr>
          <p:nvPr/>
        </p:nvSpPr>
        <p:spPr bwMode="auto">
          <a:xfrm>
            <a:off x="971600" y="5949280"/>
            <a:ext cx="835292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ovals are (top down) in: 1. </a:t>
            </a:r>
            <a:r>
              <a:rPr kumimoji="0" lang="en-GB" altLang="cs-CZ" sz="11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Vastitas</a:t>
            </a: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Borealis lowland [</a:t>
            </a:r>
            <a:r>
              <a:rPr kumimoji="0" lang="en-GB" altLang="cs-CZ" sz="11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φ</a:t>
            </a: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65-75</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a:t>
            </a:r>
            <a:r>
              <a:rPr kumimoji="0" lang="en-GB" altLang="cs-CZ" sz="11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a:t>
            </a: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40-0</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a:t>
            </a:r>
            <a:r>
              <a:rPr lang="en-GB" altLang="cs-CZ" sz="1100" dirty="0">
                <a:latin typeface="Times New Roman" panose="02020603050405020304" pitchFamily="18" charset="0"/>
                <a:ea typeface="Calibri" panose="020F0502020204030204" pitchFamily="34" charset="0"/>
                <a:cs typeface="Times New Roman" panose="02020603050405020304" pitchFamily="18" charset="0"/>
              </a:rPr>
              <a:t> </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crater Lomonosov at (65</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10</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The lowland part at </a:t>
            </a:r>
            <a:r>
              <a:rPr kumimoji="0" lang="en-GB"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Acidalia</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Planitia [</a:t>
            </a:r>
            <a:r>
              <a:rPr kumimoji="0" lang="en-GB"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φ</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35-50</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kumimoji="0" lang="en-GB"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30-5</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On the border between lowland and highland,</a:t>
            </a:r>
            <a:r>
              <a:rPr kumimoji="0" lang="en-GB" altLang="cs-CZ" sz="11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Cydonia </a:t>
            </a:r>
            <a:r>
              <a:rPr kumimoji="0" lang="en-GB" altLang="cs-CZ" sz="11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Mensae</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φ</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25-45</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kumimoji="0" lang="en-GB" altLang="cs-CZ" sz="11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20-0</a:t>
            </a:r>
            <a:r>
              <a:rPr kumimoji="0" lang="en-GB" altLang="cs-CZ" sz="11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sz="11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 </a:t>
            </a:r>
            <a:endParaRPr kumimoji="0" lang="cs-CZ" altLang="cs-CZ"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2298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CA33797-D389-33AD-84A4-13F6CC6EB7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23" t="4728" b="8216"/>
          <a:stretch/>
        </p:blipFill>
        <p:spPr bwMode="auto">
          <a:xfrm>
            <a:off x="2051720" y="620688"/>
            <a:ext cx="4930140" cy="4411980"/>
          </a:xfrm>
          <a:prstGeom prst="rect">
            <a:avLst/>
          </a:prstGeom>
          <a:ln>
            <a:noFill/>
          </a:ln>
          <a:extLst>
            <a:ext uri="{53640926-AAD7-44D8-BBD7-CCE9431645EC}">
              <a14:shadowObscured xmlns:a14="http://schemas.microsoft.com/office/drawing/2010/main"/>
            </a:ext>
          </a:extLst>
        </p:spPr>
      </p:pic>
      <p:sp>
        <p:nvSpPr>
          <p:cNvPr id="4" name="TextovéPole 3">
            <a:extLst>
              <a:ext uri="{FF2B5EF4-FFF2-40B4-BE49-F238E27FC236}">
                <a16:creationId xmlns:a16="http://schemas.microsoft.com/office/drawing/2014/main" id="{5D67F821-4A9F-8471-1C72-EDD28E881464}"/>
              </a:ext>
            </a:extLst>
          </p:cNvPr>
          <p:cNvSpPr txBox="1"/>
          <p:nvPr/>
        </p:nvSpPr>
        <p:spPr>
          <a:xfrm>
            <a:off x="179512" y="5733256"/>
            <a:ext cx="9144000" cy="1532599"/>
          </a:xfrm>
          <a:prstGeom prst="rect">
            <a:avLst/>
          </a:prstGeom>
          <a:noFill/>
        </p:spPr>
        <p:txBody>
          <a:bodyPr wrap="square">
            <a:spAutoFit/>
          </a:bodyPr>
          <a:lstStyle/>
          <a:p>
            <a:pPr>
              <a:lnSpc>
                <a:spcPct val="107000"/>
              </a:lnSpc>
              <a:spcAft>
                <a:spcPts val="800"/>
              </a:spcAft>
            </a:pPr>
            <a:r>
              <a:rPr lang="en-GB" sz="1800" dirty="0">
                <a:effectLst/>
                <a:latin typeface="Times New Roman" panose="02020603050405020304" pitchFamily="18" charset="0"/>
                <a:ea typeface="Calibri" panose="020F0502020204030204" pitchFamily="34" charset="0"/>
                <a:cs typeface="Arial" panose="020B0604020202020204" pitchFamily="34" charset="0"/>
              </a:rPr>
              <a:t>The oval at [</a:t>
            </a:r>
            <a:r>
              <a:rPr lang="en-GB" sz="1800" i="1" dirty="0">
                <a:effectLst/>
                <a:latin typeface="Times New Roman" panose="02020603050405020304" pitchFamily="18" charset="0"/>
                <a:ea typeface="Calibri" panose="020F0502020204030204" pitchFamily="34" charset="0"/>
                <a:cs typeface="Arial" panose="020B0604020202020204" pitchFamily="34" charset="0"/>
              </a:rPr>
              <a:t>φ</a:t>
            </a:r>
            <a:r>
              <a:rPr lang="en-GB" sz="1800" dirty="0">
                <a:effectLst/>
                <a:latin typeface="Times New Roman" panose="02020603050405020304" pitchFamily="18" charset="0"/>
                <a:ea typeface="Calibri" panose="020F0502020204030204" pitchFamily="34" charset="0"/>
                <a:cs typeface="Arial" panose="020B0604020202020204" pitchFamily="34" charset="0"/>
              </a:rPr>
              <a:t> = 50-60</a:t>
            </a:r>
            <a:r>
              <a:rPr lang="en-GB" sz="1800" baseline="30000" dirty="0">
                <a:effectLst/>
                <a:latin typeface="Times New Roman" panose="02020603050405020304" pitchFamily="18" charset="0"/>
                <a:ea typeface="Calibri" panose="020F0502020204030204" pitchFamily="34" charset="0"/>
                <a:cs typeface="Arial" panose="020B0604020202020204" pitchFamily="34" charset="0"/>
              </a:rPr>
              <a:t>0</a:t>
            </a:r>
            <a:r>
              <a:rPr lang="en-GB" sz="1800" dirty="0">
                <a:effectLst/>
                <a:latin typeface="Times New Roman" panose="02020603050405020304" pitchFamily="18" charset="0"/>
                <a:ea typeface="Calibri" panose="020F0502020204030204" pitchFamily="34" charset="0"/>
                <a:cs typeface="Arial" panose="020B0604020202020204" pitchFamily="34" charset="0"/>
              </a:rPr>
              <a:t>N, </a:t>
            </a:r>
            <a:r>
              <a:rPr lang="en-GB" sz="1800" i="1" dirty="0">
                <a:effectLst/>
                <a:latin typeface="Times New Roman" panose="02020603050405020304" pitchFamily="18" charset="0"/>
                <a:ea typeface="Calibri" panose="020F0502020204030204" pitchFamily="34" charset="0"/>
                <a:cs typeface="Arial" panose="020B0604020202020204" pitchFamily="34" charset="0"/>
              </a:rPr>
              <a:t>λ</a:t>
            </a:r>
            <a:r>
              <a:rPr lang="en-GB" sz="1800" dirty="0">
                <a:effectLst/>
                <a:latin typeface="Times New Roman" panose="02020603050405020304" pitchFamily="18" charset="0"/>
                <a:ea typeface="Calibri" panose="020F0502020204030204" pitchFamily="34" charset="0"/>
                <a:cs typeface="Arial" panose="020B0604020202020204" pitchFamily="34" charset="0"/>
              </a:rPr>
              <a:t> = 35-60</a:t>
            </a:r>
            <a:r>
              <a:rPr lang="en-GB" sz="1800" baseline="30000" dirty="0">
                <a:effectLst/>
                <a:latin typeface="Times New Roman" panose="02020603050405020304" pitchFamily="18" charset="0"/>
                <a:ea typeface="Calibri" panose="020F0502020204030204" pitchFamily="34" charset="0"/>
                <a:cs typeface="Arial" panose="020B0604020202020204" pitchFamily="34" charset="0"/>
              </a:rPr>
              <a:t>0</a:t>
            </a:r>
            <a:r>
              <a:rPr lang="en-GB" sz="1800" dirty="0">
                <a:effectLst/>
                <a:latin typeface="Times New Roman" panose="02020603050405020304" pitchFamily="18" charset="0"/>
                <a:ea typeface="Calibri" panose="020F0502020204030204" pitchFamily="34" charset="0"/>
                <a:cs typeface="Arial" panose="020B0604020202020204" pitchFamily="34" charset="0"/>
              </a:rPr>
              <a:t>E] is in the lowlands, crater </a:t>
            </a:r>
            <a:r>
              <a:rPr lang="en-GB" sz="1800" dirty="0" err="1">
                <a:effectLst/>
                <a:latin typeface="Times New Roman" panose="02020603050405020304" pitchFamily="18" charset="0"/>
                <a:ea typeface="Calibri" panose="020F0502020204030204" pitchFamily="34" charset="0"/>
                <a:cs typeface="Arial" panose="020B0604020202020204" pitchFamily="34" charset="0"/>
              </a:rPr>
              <a:t>Lyot</a:t>
            </a:r>
            <a:r>
              <a:rPr lang="en-GB" sz="1800" dirty="0">
                <a:effectLst/>
                <a:latin typeface="Times New Roman" panose="02020603050405020304" pitchFamily="18" charset="0"/>
                <a:ea typeface="Calibri" panose="020F0502020204030204" pitchFamily="34" charset="0"/>
                <a:cs typeface="Arial" panose="020B0604020202020204" pitchFamily="34" charset="0"/>
              </a:rPr>
              <a:t> is at [</a:t>
            </a:r>
            <a:r>
              <a:rPr lang="en-GB" sz="1800" i="1" dirty="0">
                <a:effectLst/>
                <a:latin typeface="Times New Roman" panose="02020603050405020304" pitchFamily="18" charset="0"/>
                <a:ea typeface="Calibri" panose="020F0502020204030204" pitchFamily="34" charset="0"/>
                <a:cs typeface="Arial" panose="020B0604020202020204" pitchFamily="34" charset="0"/>
              </a:rPr>
              <a:t>φ</a:t>
            </a:r>
            <a:r>
              <a:rPr lang="en-GB" sz="1800" dirty="0">
                <a:effectLst/>
                <a:latin typeface="Times New Roman" panose="02020603050405020304" pitchFamily="18" charset="0"/>
                <a:ea typeface="Calibri" panose="020F0502020204030204" pitchFamily="34" charset="0"/>
                <a:cs typeface="Arial" panose="020B0604020202020204" pitchFamily="34" charset="0"/>
              </a:rPr>
              <a:t> = 50</a:t>
            </a:r>
            <a:r>
              <a:rPr lang="en-GB" sz="1800" baseline="30000" dirty="0">
                <a:effectLst/>
                <a:latin typeface="Times New Roman" panose="02020603050405020304" pitchFamily="18" charset="0"/>
                <a:ea typeface="Calibri" panose="020F0502020204030204" pitchFamily="34" charset="0"/>
                <a:cs typeface="Arial" panose="020B0604020202020204" pitchFamily="34" charset="0"/>
              </a:rPr>
              <a:t>0</a:t>
            </a:r>
            <a:r>
              <a:rPr lang="en-GB" sz="1800" dirty="0">
                <a:effectLst/>
                <a:latin typeface="Times New Roman" panose="02020603050405020304" pitchFamily="18" charset="0"/>
                <a:ea typeface="Calibri" panose="020F0502020204030204" pitchFamily="34" charset="0"/>
                <a:cs typeface="Arial" panose="020B0604020202020204" pitchFamily="34" charset="0"/>
              </a:rPr>
              <a:t>N, </a:t>
            </a:r>
            <a:r>
              <a:rPr lang="en-GB" sz="1800" i="1" dirty="0">
                <a:effectLst/>
                <a:latin typeface="Times New Roman" panose="02020603050405020304" pitchFamily="18" charset="0"/>
                <a:ea typeface="Calibri" panose="020F0502020204030204" pitchFamily="34" charset="0"/>
                <a:cs typeface="Arial" panose="020B0604020202020204" pitchFamily="34" charset="0"/>
              </a:rPr>
              <a:t>λ</a:t>
            </a:r>
            <a:r>
              <a:rPr lang="en-GB" sz="1800" dirty="0">
                <a:effectLst/>
                <a:latin typeface="Times New Roman" panose="02020603050405020304" pitchFamily="18" charset="0"/>
                <a:ea typeface="Calibri" panose="020F0502020204030204" pitchFamily="34" charset="0"/>
                <a:cs typeface="Arial" panose="020B0604020202020204" pitchFamily="34" charset="0"/>
              </a:rPr>
              <a:t> = 30</a:t>
            </a:r>
            <a:r>
              <a:rPr lang="en-GB" sz="1800" baseline="30000" dirty="0">
                <a:effectLst/>
                <a:latin typeface="Times New Roman" panose="02020603050405020304" pitchFamily="18" charset="0"/>
                <a:ea typeface="Calibri" panose="020F0502020204030204" pitchFamily="34" charset="0"/>
                <a:cs typeface="Arial" panose="020B0604020202020204" pitchFamily="34" charset="0"/>
              </a:rPr>
              <a:t>0</a:t>
            </a:r>
            <a:r>
              <a:rPr lang="en-GB" sz="1800" dirty="0">
                <a:effectLst/>
                <a:latin typeface="Times New Roman" panose="02020603050405020304" pitchFamily="18" charset="0"/>
                <a:ea typeface="Calibri" panose="020F0502020204030204" pitchFamily="34" charset="0"/>
                <a:cs typeface="Arial" panose="020B0604020202020204" pitchFamily="34" charset="0"/>
              </a:rPr>
              <a:t>E], </a:t>
            </a:r>
            <a:r>
              <a:rPr lang="en-GB" sz="1800" dirty="0" err="1">
                <a:effectLst/>
                <a:latin typeface="Times New Roman" panose="02020603050405020304" pitchFamily="18" charset="0"/>
                <a:ea typeface="Calibri" panose="020F0502020204030204" pitchFamily="34" charset="0"/>
                <a:cs typeface="Arial" panose="020B0604020202020204" pitchFamily="34" charset="0"/>
              </a:rPr>
              <a:t>Deuteronilus</a:t>
            </a:r>
            <a:r>
              <a:rPr lang="en-GB" sz="1800" dirty="0">
                <a:effectLst/>
                <a:latin typeface="Times New Roman" panose="02020603050405020304" pitchFamily="18" charset="0"/>
                <a:ea typeface="Calibri" panose="020F0502020204030204" pitchFamily="34" charset="0"/>
                <a:cs typeface="Arial" panose="020B0604020202020204" pitchFamily="34" charset="0"/>
              </a:rPr>
              <a:t> </a:t>
            </a:r>
            <a:r>
              <a:rPr lang="en-GB" sz="1800" dirty="0" err="1">
                <a:effectLst/>
                <a:latin typeface="Times New Roman" panose="02020603050405020304" pitchFamily="18" charset="0"/>
                <a:ea typeface="Calibri" panose="020F0502020204030204" pitchFamily="34" charset="0"/>
                <a:cs typeface="Arial" panose="020B0604020202020204" pitchFamily="34" charset="0"/>
              </a:rPr>
              <a:t>Mensae</a:t>
            </a:r>
            <a:r>
              <a:rPr lang="en-GB" sz="1800" dirty="0">
                <a:effectLst/>
                <a:latin typeface="Times New Roman" panose="02020603050405020304" pitchFamily="18" charset="0"/>
                <a:ea typeface="Calibri" panose="020F0502020204030204" pitchFamily="34" charset="0"/>
                <a:cs typeface="Arial" panose="020B0604020202020204" pitchFamily="34" charset="0"/>
              </a:rPr>
              <a:t> is at [</a:t>
            </a:r>
            <a:r>
              <a:rPr lang="en-GB" sz="1800" i="1" dirty="0">
                <a:effectLst/>
                <a:latin typeface="Times New Roman" panose="02020603050405020304" pitchFamily="18" charset="0"/>
                <a:ea typeface="Calibri" panose="020F0502020204030204" pitchFamily="34" charset="0"/>
                <a:cs typeface="Arial" panose="020B0604020202020204" pitchFamily="34" charset="0"/>
              </a:rPr>
              <a:t>φ ~</a:t>
            </a:r>
            <a:r>
              <a:rPr lang="en-GB" sz="1800" dirty="0">
                <a:effectLst/>
                <a:latin typeface="Times New Roman" panose="02020603050405020304" pitchFamily="18" charset="0"/>
                <a:ea typeface="Calibri" panose="020F0502020204030204" pitchFamily="34" charset="0"/>
                <a:cs typeface="Arial" panose="020B0604020202020204" pitchFamily="34" charset="0"/>
              </a:rPr>
              <a:t>40</a:t>
            </a:r>
            <a:r>
              <a:rPr lang="en-GB" sz="1800" baseline="30000" dirty="0">
                <a:effectLst/>
                <a:latin typeface="Times New Roman" panose="02020603050405020304" pitchFamily="18" charset="0"/>
                <a:ea typeface="Calibri" panose="020F0502020204030204" pitchFamily="34" charset="0"/>
                <a:cs typeface="Arial" panose="020B0604020202020204" pitchFamily="34" charset="0"/>
              </a:rPr>
              <a:t>0</a:t>
            </a:r>
            <a:r>
              <a:rPr lang="en-GB" sz="1800" dirty="0">
                <a:effectLst/>
                <a:latin typeface="Times New Roman" panose="02020603050405020304" pitchFamily="18" charset="0"/>
                <a:ea typeface="Calibri" panose="020F0502020204030204" pitchFamily="34" charset="0"/>
                <a:cs typeface="Arial" panose="020B0604020202020204" pitchFamily="34" charset="0"/>
              </a:rPr>
              <a:t>N, </a:t>
            </a:r>
            <a:r>
              <a:rPr lang="en-GB" sz="1800" i="1" dirty="0">
                <a:effectLst/>
                <a:latin typeface="Times New Roman" panose="02020603050405020304" pitchFamily="18" charset="0"/>
                <a:ea typeface="Calibri" panose="020F0502020204030204" pitchFamily="34" charset="0"/>
                <a:cs typeface="Arial" panose="020B0604020202020204" pitchFamily="34" charset="0"/>
              </a:rPr>
              <a:t>λ</a:t>
            </a:r>
            <a:r>
              <a:rPr lang="en-GB" sz="1800" dirty="0">
                <a:effectLst/>
                <a:latin typeface="Times New Roman" panose="02020603050405020304" pitchFamily="18" charset="0"/>
                <a:ea typeface="Calibri" panose="020F0502020204030204" pitchFamily="34" charset="0"/>
                <a:cs typeface="Arial" panose="020B0604020202020204" pitchFamily="34" charset="0"/>
              </a:rPr>
              <a:t> = 10-60</a:t>
            </a:r>
            <a:r>
              <a:rPr lang="en-GB" sz="1800" baseline="30000" dirty="0">
                <a:effectLst/>
                <a:latin typeface="Times New Roman" panose="02020603050405020304" pitchFamily="18" charset="0"/>
                <a:ea typeface="Calibri" panose="020F0502020204030204" pitchFamily="34" charset="0"/>
                <a:cs typeface="Arial" panose="020B0604020202020204" pitchFamily="34" charset="0"/>
              </a:rPr>
              <a:t>0</a:t>
            </a:r>
            <a:r>
              <a:rPr lang="en-GB" sz="1800" dirty="0">
                <a:effectLst/>
                <a:latin typeface="Times New Roman" panose="02020603050405020304" pitchFamily="18" charset="0"/>
                <a:ea typeface="Calibri" panose="020F0502020204030204" pitchFamily="34" charset="0"/>
                <a:cs typeface="Arial" panose="020B0604020202020204" pitchFamily="34" charset="0"/>
              </a:rPr>
              <a:t>E] and Arabia Terra is south of this.</a:t>
            </a:r>
            <a:endParaRPr lang="cs-C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0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cs-C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0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cs-CZ"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7418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9D37F1A-FC38-2EE3-2825-583F3D6119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34" t="4466" b="7257"/>
          <a:stretch/>
        </p:blipFill>
        <p:spPr bwMode="auto">
          <a:xfrm>
            <a:off x="323528" y="638640"/>
            <a:ext cx="6018762" cy="5580719"/>
          </a:xfrm>
          <a:prstGeom prst="rect">
            <a:avLst/>
          </a:prstGeom>
          <a:ln>
            <a:noFill/>
          </a:ln>
          <a:extLst>
            <a:ext uri="{53640926-AAD7-44D8-BBD7-CCE9431645EC}">
              <a14:shadowObscured xmlns:a14="http://schemas.microsoft.com/office/drawing/2010/main"/>
            </a:ext>
          </a:extLst>
        </p:spPr>
      </p:pic>
      <p:sp>
        <p:nvSpPr>
          <p:cNvPr id="4" name="Rectangle 2">
            <a:extLst>
              <a:ext uri="{FF2B5EF4-FFF2-40B4-BE49-F238E27FC236}">
                <a16:creationId xmlns:a16="http://schemas.microsoft.com/office/drawing/2014/main" id="{2CC74653-B097-E22C-88CA-3D1D440C5C8C}"/>
              </a:ext>
            </a:extLst>
          </p:cNvPr>
          <p:cNvSpPr>
            <a:spLocks noChangeArrowheads="1"/>
          </p:cNvSpPr>
          <p:nvPr/>
        </p:nvSpPr>
        <p:spPr bwMode="auto">
          <a:xfrm>
            <a:off x="5652120" y="4365104"/>
            <a:ext cx="2941831"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Utopia Planitia</a:t>
            </a:r>
            <a:endPar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GB" altLang="cs-CZ"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φ</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50-60</a:t>
            </a:r>
            <a:r>
              <a:rPr kumimoji="0" lang="en-GB" altLang="cs-CZ"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kumimoji="0" lang="en-GB" altLang="cs-CZ"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85-120</a:t>
            </a:r>
            <a:r>
              <a:rPr kumimoji="0" lang="en-GB" altLang="cs-CZ"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Isidis</a:t>
            </a:r>
            <a:r>
              <a:rPr kumimoji="0" lang="en-GB" altLang="cs-CZ"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Planitia</a:t>
            </a:r>
            <a:endPar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GB" altLang="cs-CZ"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φ = </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0-20</a:t>
            </a:r>
            <a:r>
              <a:rPr kumimoji="0" lang="en-GB" altLang="cs-CZ"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kumimoji="0" lang="en-GB" altLang="cs-CZ"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75-100</a:t>
            </a:r>
            <a:r>
              <a:rPr kumimoji="0" lang="en-GB" altLang="cs-CZ"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GB" altLang="cs-CZ"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879349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2F05E4-6423-1A57-2E82-D0D0F4B425E3}"/>
              </a:ext>
            </a:extLst>
          </p:cNvPr>
          <p:cNvSpPr>
            <a:spLocks noGrp="1"/>
          </p:cNvSpPr>
          <p:nvPr>
            <p:ph type="ctrTitle"/>
          </p:nvPr>
        </p:nvSpPr>
        <p:spPr/>
        <p:txBody>
          <a:bodyPr/>
          <a:lstStyle/>
          <a:p>
            <a:endParaRPr lang="cs-CZ" dirty="0"/>
          </a:p>
        </p:txBody>
      </p:sp>
      <p:sp>
        <p:nvSpPr>
          <p:cNvPr id="3" name="Podnadpis 2">
            <a:extLst>
              <a:ext uri="{FF2B5EF4-FFF2-40B4-BE49-F238E27FC236}">
                <a16:creationId xmlns:a16="http://schemas.microsoft.com/office/drawing/2014/main" id="{0BB5CCE5-86E9-3E96-851E-F96B97D79B5A}"/>
              </a:ext>
            </a:extLst>
          </p:cNvPr>
          <p:cNvSpPr>
            <a:spLocks noGrp="1"/>
          </p:cNvSpPr>
          <p:nvPr>
            <p:ph type="subTitle" idx="1"/>
          </p:nvPr>
        </p:nvSpPr>
        <p:spPr/>
        <p:txBody>
          <a:bodyPr/>
          <a:lstStyle/>
          <a:p>
            <a:endParaRPr lang="cs-CZ"/>
          </a:p>
        </p:txBody>
      </p:sp>
      <p:pic>
        <p:nvPicPr>
          <p:cNvPr id="1026" name="Picture 2">
            <a:extLst>
              <a:ext uri="{FF2B5EF4-FFF2-40B4-BE49-F238E27FC236}">
                <a16:creationId xmlns:a16="http://schemas.microsoft.com/office/drawing/2014/main" id="{2EA57D67-8692-F4D4-EADA-F1AC96B4A8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587" t="28063" r="33240" b="22979"/>
          <a:stretch/>
        </p:blipFill>
        <p:spPr bwMode="auto">
          <a:xfrm>
            <a:off x="-468560" y="0"/>
            <a:ext cx="4871466" cy="385452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E4E551D8-F7C9-3276-799D-8643D0F571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85" t="21105" b="-469"/>
          <a:stretch/>
        </p:blipFill>
        <p:spPr bwMode="auto">
          <a:xfrm>
            <a:off x="4075539" y="2122764"/>
            <a:ext cx="5037773" cy="4136315"/>
          </a:xfrm>
          <a:prstGeom prst="rect">
            <a:avLst/>
          </a:prstGeom>
          <a:ln>
            <a:noFill/>
          </a:ln>
          <a:extLst>
            <a:ext uri="{53640926-AAD7-44D8-BBD7-CCE9431645EC}">
              <a14:shadowObscured xmlns:a14="http://schemas.microsoft.com/office/drawing/2010/main"/>
            </a:ext>
          </a:extLst>
        </p:spPr>
      </p:pic>
      <p:sp>
        <p:nvSpPr>
          <p:cNvPr id="5" name="TextovéPole 4">
            <a:extLst>
              <a:ext uri="{FF2B5EF4-FFF2-40B4-BE49-F238E27FC236}">
                <a16:creationId xmlns:a16="http://schemas.microsoft.com/office/drawing/2014/main" id="{4DF18976-E91F-E9BC-593E-941F9A218EFA}"/>
              </a:ext>
            </a:extLst>
          </p:cNvPr>
          <p:cNvSpPr txBox="1"/>
          <p:nvPr/>
        </p:nvSpPr>
        <p:spPr>
          <a:xfrm>
            <a:off x="6792" y="3846358"/>
            <a:ext cx="6766661" cy="295465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Lahars on Mars</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example NW of Elysium Mt.</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Reference for the lahars:</a:t>
            </a:r>
          </a:p>
          <a:p>
            <a:r>
              <a:rPr lang="en-US" dirty="0">
                <a:latin typeface="Times New Roman" panose="02020603050405020304" pitchFamily="18" charset="0"/>
                <a:cs typeface="Times New Roman" panose="02020603050405020304" pitchFamily="18" charset="0"/>
              </a:rPr>
              <a:t>Christiansen E. H. et al (1989). </a:t>
            </a:r>
          </a:p>
          <a:p>
            <a:r>
              <a:rPr lang="en-US" dirty="0">
                <a:latin typeface="Times New Roman" panose="02020603050405020304" pitchFamily="18" charset="0"/>
                <a:cs typeface="Times New Roman" panose="02020603050405020304" pitchFamily="18" charset="0"/>
              </a:rPr>
              <a:t>Lahars in the Elysium region of Mars. </a:t>
            </a:r>
          </a:p>
          <a:p>
            <a:r>
              <a:rPr lang="en-US" i="1" dirty="0">
                <a:latin typeface="Times New Roman" panose="02020603050405020304" pitchFamily="18" charset="0"/>
                <a:cs typeface="Times New Roman" panose="02020603050405020304" pitchFamily="18" charset="0"/>
              </a:rPr>
              <a:t>Geology</a:t>
            </a:r>
            <a:r>
              <a:rPr lang="en-US" dirty="0">
                <a:latin typeface="Times New Roman" panose="02020603050405020304" pitchFamily="18" charset="0"/>
                <a:cs typeface="Times New Roman" panose="02020603050405020304" pitchFamily="18" charset="0"/>
              </a:rPr>
              <a:t> 17 (3): 203-206. </a:t>
            </a:r>
          </a:p>
          <a:p>
            <a:r>
              <a:rPr lang="en-US" dirty="0">
                <a:solidFill>
                  <a:srgbClr val="0070C0"/>
                </a:solidFill>
                <a:latin typeface="Times New Roman" panose="02020603050405020304" pitchFamily="18" charset="0"/>
                <a:cs typeface="Times New Roman" panose="02020603050405020304" pitchFamily="18" charset="0"/>
              </a:rPr>
              <a:t>https://doi.org/10.1130/0091-7613(1989)017&lt;0203:LITERO&gt;2.3.CO;2</a:t>
            </a:r>
            <a:endParaRPr lang="cs-CZ" dirty="0">
              <a:solidFill>
                <a:srgbClr val="0070C0"/>
              </a:solidFill>
              <a:latin typeface="Times New Roman" panose="02020603050405020304" pitchFamily="18" charset="0"/>
              <a:cs typeface="Times New Roman" panose="02020603050405020304" pitchFamily="18" charset="0"/>
            </a:endParaRPr>
          </a:p>
        </p:txBody>
      </p:sp>
      <p:sp>
        <p:nvSpPr>
          <p:cNvPr id="6" name="Nadpis 4">
            <a:extLst>
              <a:ext uri="{FF2B5EF4-FFF2-40B4-BE49-F238E27FC236}">
                <a16:creationId xmlns:a16="http://schemas.microsoft.com/office/drawing/2014/main" id="{3ADBDF5C-19CC-D53C-9BB2-70FCCCD3D8D2}"/>
              </a:ext>
            </a:extLst>
          </p:cNvPr>
          <p:cNvSpPr txBox="1">
            <a:spLocks/>
          </p:cNvSpPr>
          <p:nvPr/>
        </p:nvSpPr>
        <p:spPr>
          <a:xfrm>
            <a:off x="3677593" y="1095158"/>
            <a:ext cx="4176464" cy="461665"/>
          </a:xfrm>
          <a:prstGeom prst="rect">
            <a:avLst/>
          </a:prstGeom>
          <a:noFill/>
        </p:spPr>
        <p:txBody>
          <a:bodyPr wrap="square" rtlCol="0">
            <a:sp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en-US" sz="2400" dirty="0">
                <a:latin typeface="Times New Roman" panose="02020603050405020304" pitchFamily="18" charset="0"/>
                <a:cs typeface="Times New Roman" panose="02020603050405020304" pitchFamily="18" charset="0"/>
              </a:rPr>
              <a:t>       </a:t>
            </a:r>
            <a:endParaRPr lang="cs-CZ" sz="1400" i="1" dirty="0">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id="{4BA3EBF0-70AA-9F03-90AD-F3B7024E6EE2}"/>
              </a:ext>
            </a:extLst>
          </p:cNvPr>
          <p:cNvSpPr>
            <a:spLocks noChangeArrowheads="1"/>
          </p:cNvSpPr>
          <p:nvPr/>
        </p:nvSpPr>
        <p:spPr bwMode="auto">
          <a:xfrm>
            <a:off x="5888122" y="437689"/>
            <a:ext cx="2694969"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Elysium </a:t>
            </a:r>
            <a:endParaRPr kumimoji="0" lang="cs-CZ" altLang="cs-CZ"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GB" altLang="cs-CZ"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φ </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20-30</a:t>
            </a:r>
            <a:r>
              <a:rPr kumimoji="0" lang="en-GB" altLang="cs-CZ" sz="16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a:t>
            </a:r>
            <a:r>
              <a:rPr kumimoji="0" lang="en-GB" altLang="cs-CZ"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125-140</a:t>
            </a:r>
            <a:r>
              <a:rPr kumimoji="0" lang="en-GB" altLang="cs-CZ" sz="16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endParaRPr kumimoji="0" lang="en-GB" altLang="cs-CZ"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see also Fig. S3: 67.</a:t>
            </a:r>
            <a:r>
              <a:rPr kumimoji="0" lang="cs-CZ" altLang="cs-CZ"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Gale crater at </a:t>
            </a:r>
            <a:endParaRPr kumimoji="0" lang="cs-CZ" altLang="cs-CZ"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GB" altLang="cs-CZ"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φ </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a:t>
            </a:r>
            <a:r>
              <a:rPr kumimoji="0" lang="en-GB" altLang="cs-CZ" sz="16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 </a:t>
            </a:r>
            <a:r>
              <a:rPr kumimoji="0" lang="en-GB" altLang="cs-CZ" sz="16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138</a:t>
            </a:r>
            <a:r>
              <a:rPr kumimoji="0" lang="en-GB" altLang="cs-CZ" sz="16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endParaRPr kumimoji="0" lang="en-GB" altLang="cs-CZ"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777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9EC2167-22AE-8579-1A17-558E9ABAF7EA}"/>
              </a:ext>
            </a:extLst>
          </p:cNvPr>
          <p:cNvPicPr>
            <a:picLocks noChangeAspect="1"/>
          </p:cNvPicPr>
          <p:nvPr/>
        </p:nvPicPr>
        <p:blipFill rotWithShape="1">
          <a:blip r:embed="rId3">
            <a:extLst>
              <a:ext uri="{28A0092B-C50C-407E-A947-70E740481C1C}">
                <a14:useLocalDpi xmlns:a14="http://schemas.microsoft.com/office/drawing/2010/main" val="0"/>
              </a:ext>
            </a:extLst>
          </a:blip>
          <a:srcRect l="-105" r="105"/>
          <a:stretch/>
        </p:blipFill>
        <p:spPr>
          <a:xfrm>
            <a:off x="-149425" y="260648"/>
            <a:ext cx="9144000" cy="6858000"/>
          </a:xfrm>
          <a:prstGeom prst="roundRect">
            <a:avLst/>
          </a:prstGeom>
          <a:solidFill>
            <a:srgbClr val="F1A03F">
              <a:alpha val="38000"/>
            </a:srgbClr>
          </a:solidFill>
          <a:effectLst>
            <a:softEdge rad="63500"/>
          </a:effectLst>
        </p:spPr>
      </p:pic>
      <p:pic>
        <p:nvPicPr>
          <p:cNvPr id="4" name="Obrázek 3">
            <a:extLst>
              <a:ext uri="{FF2B5EF4-FFF2-40B4-BE49-F238E27FC236}">
                <a16:creationId xmlns:a16="http://schemas.microsoft.com/office/drawing/2014/main" id="{3CD645D0-F645-FF24-F0C5-0E17B34941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81" t="11181" r="20670" b="16542"/>
          <a:stretch/>
        </p:blipFill>
        <p:spPr bwMode="auto">
          <a:xfrm>
            <a:off x="3529382" y="1275230"/>
            <a:ext cx="1028876" cy="1622044"/>
          </a:xfrm>
          <a:prstGeom prst="trapezoid">
            <a:avLst/>
          </a:prstGeom>
          <a:solidFill>
            <a:srgbClr val="FF9933">
              <a:alpha val="36000"/>
            </a:srgbClr>
          </a:solidFill>
          <a:ln>
            <a:noFill/>
          </a:ln>
          <a:effectLst>
            <a:softEdge rad="63500"/>
          </a:effectLst>
          <a:extLst>
            <a:ext uri="{53640926-AAD7-44D8-BBD7-CCE9431645EC}">
              <a14:shadowObscured xmlns:a14="http://schemas.microsoft.com/office/drawing/2010/main"/>
            </a:ext>
          </a:extLst>
        </p:spPr>
      </p:pic>
      <p:pic>
        <p:nvPicPr>
          <p:cNvPr id="5" name="Obrázek 4">
            <a:extLst>
              <a:ext uri="{FF2B5EF4-FFF2-40B4-BE49-F238E27FC236}">
                <a16:creationId xmlns:a16="http://schemas.microsoft.com/office/drawing/2014/main" id="{747D1EB0-5F72-3708-1475-D89DD58BC8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97" t="26984" r="31012" b="25397"/>
          <a:stretch/>
        </p:blipFill>
        <p:spPr>
          <a:xfrm rot="20655759">
            <a:off x="1225426" y="1815725"/>
            <a:ext cx="1224136" cy="648955"/>
          </a:xfrm>
          <a:prstGeom prst="rect">
            <a:avLst/>
          </a:prstGeom>
          <a:effectLst>
            <a:softEdge rad="63500"/>
          </a:effectLst>
        </p:spPr>
      </p:pic>
      <p:pic>
        <p:nvPicPr>
          <p:cNvPr id="6" name="Obrázek 5">
            <a:extLst>
              <a:ext uri="{FF2B5EF4-FFF2-40B4-BE49-F238E27FC236}">
                <a16:creationId xmlns:a16="http://schemas.microsoft.com/office/drawing/2014/main" id="{6F1BBAB3-AA17-02B7-872E-4B72260718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471" t="29773" r="34642" b="13906"/>
          <a:stretch/>
        </p:blipFill>
        <p:spPr>
          <a:xfrm rot="326498">
            <a:off x="2231300" y="3088148"/>
            <a:ext cx="1533313" cy="1198429"/>
          </a:xfrm>
          <a:prstGeom prst="rect">
            <a:avLst/>
          </a:prstGeom>
          <a:effectLst>
            <a:softEdge rad="63500"/>
          </a:effectLst>
        </p:spPr>
      </p:pic>
      <p:pic>
        <p:nvPicPr>
          <p:cNvPr id="7" name="Obrázek 6">
            <a:extLst>
              <a:ext uri="{FF2B5EF4-FFF2-40B4-BE49-F238E27FC236}">
                <a16:creationId xmlns:a16="http://schemas.microsoft.com/office/drawing/2014/main" id="{B77D9656-1475-BADD-19B7-6A05A125DB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419" t="17913" r="18463" b="28660"/>
          <a:stretch/>
        </p:blipFill>
        <p:spPr bwMode="auto">
          <a:xfrm>
            <a:off x="4712599" y="1172261"/>
            <a:ext cx="1110749" cy="1323675"/>
          </a:xfrm>
          <a:prstGeom prst="trapezoid">
            <a:avLst/>
          </a:prstGeom>
          <a:ln>
            <a:noFill/>
          </a:ln>
          <a:effectLst>
            <a:softEdge rad="63500"/>
          </a:effectLst>
          <a:extLst>
            <a:ext uri="{53640926-AAD7-44D8-BBD7-CCE9431645EC}">
              <a14:shadowObscured xmlns:a14="http://schemas.microsoft.com/office/drawing/2010/main"/>
            </a:ext>
          </a:extLst>
        </p:spPr>
      </p:pic>
      <p:pic>
        <p:nvPicPr>
          <p:cNvPr id="9" name="Obrázek 8">
            <a:extLst>
              <a:ext uri="{FF2B5EF4-FFF2-40B4-BE49-F238E27FC236}">
                <a16:creationId xmlns:a16="http://schemas.microsoft.com/office/drawing/2014/main" id="{0577FD70-48B2-BEB5-D19E-8D27F982AB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403" t="10071" r="43707" b="24799"/>
          <a:stretch/>
        </p:blipFill>
        <p:spPr bwMode="auto">
          <a:xfrm rot="20070626">
            <a:off x="7242529" y="1427893"/>
            <a:ext cx="986964" cy="1702072"/>
          </a:xfrm>
          <a:prstGeom prst="rect">
            <a:avLst/>
          </a:prstGeom>
          <a:ln>
            <a:noFill/>
          </a:ln>
          <a:effectLst>
            <a:softEdge rad="63500"/>
          </a:effectLst>
          <a:extLst>
            <a:ext uri="{53640926-AAD7-44D8-BBD7-CCE9431645EC}">
              <a14:shadowObscured xmlns:a14="http://schemas.microsoft.com/office/drawing/2010/main"/>
            </a:ext>
          </a:extLst>
        </p:spPr>
      </p:pic>
      <p:pic>
        <p:nvPicPr>
          <p:cNvPr id="8" name="Obrázek 7">
            <a:extLst>
              <a:ext uri="{FF2B5EF4-FFF2-40B4-BE49-F238E27FC236}">
                <a16:creationId xmlns:a16="http://schemas.microsoft.com/office/drawing/2014/main" id="{B26737C3-E70D-AC61-D3EF-827CE25267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792" t="8841" r="22249" b="15635"/>
          <a:stretch/>
        </p:blipFill>
        <p:spPr bwMode="auto">
          <a:xfrm rot="21061184">
            <a:off x="5877365" y="1390339"/>
            <a:ext cx="1632559" cy="2008076"/>
          </a:xfrm>
          <a:prstGeom prst="trapezoid">
            <a:avLst/>
          </a:prstGeom>
          <a:ln>
            <a:noFill/>
          </a:ln>
          <a:effectLst>
            <a:softEdge rad="63500"/>
          </a:effectLst>
          <a:extLst>
            <a:ext uri="{53640926-AAD7-44D8-BBD7-CCE9431645EC}">
              <a14:shadowObscured xmlns:a14="http://schemas.microsoft.com/office/drawing/2010/main"/>
            </a:ext>
          </a:extLst>
        </p:spPr>
      </p:pic>
      <p:sp>
        <p:nvSpPr>
          <p:cNvPr id="10" name="TextovéPole 9">
            <a:extLst>
              <a:ext uri="{FF2B5EF4-FFF2-40B4-BE49-F238E27FC236}">
                <a16:creationId xmlns:a16="http://schemas.microsoft.com/office/drawing/2014/main" id="{6B788779-A4FF-FAE3-71A1-99554A90F53F}"/>
              </a:ext>
            </a:extLst>
          </p:cNvPr>
          <p:cNvSpPr txBox="1"/>
          <p:nvPr/>
        </p:nvSpPr>
        <p:spPr>
          <a:xfrm>
            <a:off x="179512" y="4834572"/>
            <a:ext cx="9289032" cy="830997"/>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Review of localities with the highest </a:t>
            </a:r>
            <a:r>
              <a:rPr lang="en-US" sz="2400" b="1" i="1" dirty="0">
                <a:solidFill>
                  <a:schemeClr val="bg1"/>
                </a:solidFill>
                <a:latin typeface="Times New Roman" panose="02020603050405020304" pitchFamily="18" charset="0"/>
                <a:cs typeface="Times New Roman" panose="02020603050405020304" pitchFamily="18" charset="0"/>
              </a:rPr>
              <a:t>Comb</a:t>
            </a:r>
            <a:r>
              <a:rPr lang="en-US" sz="2400" b="1" dirty="0">
                <a:solidFill>
                  <a:schemeClr val="bg1"/>
                </a:solidFill>
                <a:latin typeface="Times New Roman" panose="02020603050405020304" pitchFamily="18" charset="0"/>
                <a:cs typeface="Times New Roman" panose="02020603050405020304" pitchFamily="18" charset="0"/>
              </a:rPr>
              <a:t> factor of the strike angles</a:t>
            </a:r>
          </a:p>
          <a:p>
            <a:r>
              <a:rPr lang="en-US" sz="2400" b="1" dirty="0">
                <a:solidFill>
                  <a:schemeClr val="bg1"/>
                </a:solidFill>
                <a:latin typeface="Times New Roman" panose="02020603050405020304" pitchFamily="18" charset="0"/>
                <a:cs typeface="Times New Roman" panose="02020603050405020304" pitchFamily="18" charset="0"/>
              </a:rPr>
              <a:t>              in the hypothetical northern Martian paleo-ocean</a:t>
            </a:r>
            <a:endParaRPr lang="cs-CZ"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134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CAF4973-074E-444B-9613-8F3D6828AA95}"/>
              </a:ext>
            </a:extLst>
          </p:cNvPr>
          <p:cNvSpPr>
            <a:spLocks noGrp="1" noChangeArrowheads="1"/>
          </p:cNvSpPr>
          <p:nvPr>
            <p:ph type="title"/>
          </p:nvPr>
        </p:nvSpPr>
        <p:spPr>
          <a:xfrm>
            <a:off x="539552" y="5779937"/>
            <a:ext cx="6044952" cy="1141859"/>
          </a:xfrm>
        </p:spPr>
        <p:txBody>
          <a:bodyPr/>
          <a:lstStyle/>
          <a:p>
            <a:r>
              <a:rPr lang="cs-CZ" altLang="cs-CZ" sz="3200" b="1"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cs-CZ" altLang="cs-CZ" sz="3200" dirty="0" err="1">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jk</a:t>
            </a:r>
            <a:r>
              <a:rPr lang="en-US" altLang="cs-CZ" sz="3200"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lokocn@asu.cas.cz</a:t>
            </a:r>
            <a:r>
              <a:rPr lang="cs-CZ" altLang="cs-CZ" sz="3200"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altLang="cs-CZ" sz="3200"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www.asu.cas.cz/~jklokocn</a:t>
            </a:r>
            <a:r>
              <a:rPr lang="cs-CZ" altLang="cs-CZ" sz="3200" dirty="0">
                <a:solidFill>
                  <a:schemeClr val="tx1"/>
                </a:solidFill>
                <a:latin typeface="Times New Roman" panose="02020603050405020304" pitchFamily="18" charset="0"/>
                <a:cs typeface="Times New Roman" panose="02020603050405020304" pitchFamily="18" charset="0"/>
              </a:rPr>
              <a:t> </a:t>
            </a:r>
            <a:r>
              <a:rPr lang="cs-CZ" altLang="cs-CZ" sz="2000" dirty="0">
                <a:solidFill>
                  <a:schemeClr val="bg1"/>
                </a:solidFill>
                <a:latin typeface="Times New Roman" panose="02020603050405020304" pitchFamily="18" charset="0"/>
                <a:cs typeface="Times New Roman" panose="02020603050405020304" pitchFamily="18" charset="0"/>
              </a:rPr>
              <a:t>koroze@volny.cz      www.jiri-sonnek.cz </a:t>
            </a:r>
            <a:br>
              <a:rPr lang="en-US" altLang="cs-CZ" sz="4000" dirty="0">
                <a:solidFill>
                  <a:schemeClr val="bg1"/>
                </a:solidFill>
              </a:rPr>
            </a:br>
            <a:endParaRPr lang="cs-CZ" altLang="cs-CZ" sz="4000" dirty="0">
              <a:solidFill>
                <a:schemeClr val="bg1"/>
              </a:solidFill>
            </a:endParaRPr>
          </a:p>
        </p:txBody>
      </p:sp>
      <p:sp>
        <p:nvSpPr>
          <p:cNvPr id="144387" name="Rectangle 3">
            <a:extLst>
              <a:ext uri="{FF2B5EF4-FFF2-40B4-BE49-F238E27FC236}">
                <a16:creationId xmlns:a16="http://schemas.microsoft.com/office/drawing/2014/main" id="{320C0C76-9F84-4B2E-B069-8AC5771878C8}"/>
              </a:ext>
            </a:extLst>
          </p:cNvPr>
          <p:cNvSpPr>
            <a:spLocks noGrp="1" noChangeArrowheads="1"/>
          </p:cNvSpPr>
          <p:nvPr>
            <p:ph type="body" idx="1"/>
          </p:nvPr>
        </p:nvSpPr>
        <p:spPr>
          <a:xfrm flipH="1">
            <a:off x="-123314" y="2611585"/>
            <a:ext cx="323402" cy="457375"/>
          </a:xfrm>
        </p:spPr>
        <p:txBody>
          <a:bodyPr/>
          <a:lstStyle/>
          <a:p>
            <a:pPr marL="1828800" lvl="4" indent="0">
              <a:buNone/>
            </a:pPr>
            <a:endParaRPr lang="en-US" altLang="cs-CZ" dirty="0"/>
          </a:p>
        </p:txBody>
      </p:sp>
      <p:pic>
        <p:nvPicPr>
          <p:cNvPr id="144388" name="Picture 4" descr="ondrej_centr_reklama_04">
            <a:extLst>
              <a:ext uri="{FF2B5EF4-FFF2-40B4-BE49-F238E27FC236}">
                <a16:creationId xmlns:a16="http://schemas.microsoft.com/office/drawing/2014/main" id="{4B50322A-07F4-499E-ADB0-F08550EB10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714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ovéPole 1">
            <a:extLst>
              <a:ext uri="{FF2B5EF4-FFF2-40B4-BE49-F238E27FC236}">
                <a16:creationId xmlns:a16="http://schemas.microsoft.com/office/drawing/2014/main" id="{BFCF87BE-81D7-4C44-93FD-1617F499C2AF}"/>
              </a:ext>
            </a:extLst>
          </p:cNvPr>
          <p:cNvSpPr txBox="1">
            <a:spLocks noChangeArrowheads="1"/>
          </p:cNvSpPr>
          <p:nvPr/>
        </p:nvSpPr>
        <p:spPr bwMode="auto">
          <a:xfrm>
            <a:off x="804863" y="14763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b="1" dirty="0">
              <a:solidFill>
                <a:schemeClr val="bg1"/>
              </a:solidFill>
            </a:endParaRPr>
          </a:p>
        </p:txBody>
      </p:sp>
      <p:pic>
        <p:nvPicPr>
          <p:cNvPr id="3" name="Obrázek 2">
            <a:extLst>
              <a:ext uri="{FF2B5EF4-FFF2-40B4-BE49-F238E27FC236}">
                <a16:creationId xmlns:a16="http://schemas.microsoft.com/office/drawing/2014/main" id="{6A2B0AB6-E01E-92FF-DC05-89AAE81D031B}"/>
              </a:ext>
            </a:extLst>
          </p:cNvPr>
          <p:cNvPicPr>
            <a:picLocks noChangeAspect="1"/>
          </p:cNvPicPr>
          <p:nvPr/>
        </p:nvPicPr>
        <p:blipFill rotWithShape="1">
          <a:blip r:embed="rId6"/>
          <a:srcRect l="42913" t="30369" r="35825" b="7935"/>
          <a:stretch/>
        </p:blipFill>
        <p:spPr>
          <a:xfrm>
            <a:off x="6815323" y="2611585"/>
            <a:ext cx="1944216" cy="3168353"/>
          </a:xfrm>
          <a:prstGeom prst="rect">
            <a:avLst/>
          </a:prstGeom>
        </p:spPr>
      </p:pic>
      <p:pic>
        <p:nvPicPr>
          <p:cNvPr id="2" name="Obrázek 1">
            <a:extLst>
              <a:ext uri="{FF2B5EF4-FFF2-40B4-BE49-F238E27FC236}">
                <a16:creationId xmlns:a16="http://schemas.microsoft.com/office/drawing/2014/main" id="{86CE512E-CC0A-46D1-A87C-5CB073DF97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8479" y="147638"/>
            <a:ext cx="3091880" cy="23189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00C3204-7921-01D0-FE0D-488C9AEA61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78"/>
          <a:stretch/>
        </p:blipFill>
        <p:spPr>
          <a:xfrm>
            <a:off x="688402" y="1683829"/>
            <a:ext cx="8436176" cy="5174171"/>
          </a:xfrm>
          <a:prstGeom prst="rect">
            <a:avLst/>
          </a:prstGeom>
        </p:spPr>
      </p:pic>
      <p:pic>
        <p:nvPicPr>
          <p:cNvPr id="5" name="Obrázek 4">
            <a:extLst>
              <a:ext uri="{FF2B5EF4-FFF2-40B4-BE49-F238E27FC236}">
                <a16:creationId xmlns:a16="http://schemas.microsoft.com/office/drawing/2014/main" id="{D12C80B9-72FC-0F8A-FC25-230FB3732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2" y="0"/>
            <a:ext cx="3250307" cy="2606285"/>
          </a:xfrm>
          <a:prstGeom prst="rect">
            <a:avLst/>
          </a:prstGeom>
        </p:spPr>
      </p:pic>
    </p:spTree>
    <p:extLst>
      <p:ext uri="{BB962C8B-B14F-4D97-AF65-F5344CB8AC3E}">
        <p14:creationId xmlns:p14="http://schemas.microsoft.com/office/powerpoint/2010/main" val="96982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634"/>
            <a:ext cx="9144000" cy="6552732"/>
          </a:xfrm>
          <a:prstGeom prst="rect">
            <a:avLst/>
          </a:prstGeom>
        </p:spPr>
      </p:pic>
    </p:spTree>
    <p:extLst>
      <p:ext uri="{BB962C8B-B14F-4D97-AF65-F5344CB8AC3E}">
        <p14:creationId xmlns:p14="http://schemas.microsoft.com/office/powerpoint/2010/main" val="776118195"/>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14387</TotalTime>
  <Words>3503</Words>
  <Application>Microsoft Office PowerPoint</Application>
  <PresentationFormat>Předvádění na obrazovce (4:3)</PresentationFormat>
  <Paragraphs>420</Paragraphs>
  <Slides>75</Slides>
  <Notes>13</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75</vt:i4>
      </vt:variant>
    </vt:vector>
  </HeadingPairs>
  <TitlesOfParts>
    <vt:vector size="85" baseType="lpstr">
      <vt:lpstr>Arial</vt:lpstr>
      <vt:lpstr>Calibri</vt:lpstr>
      <vt:lpstr>Cambria</vt:lpstr>
      <vt:lpstr>Cambria Math</vt:lpstr>
      <vt:lpstr>Charis SIL</vt:lpstr>
      <vt:lpstr>Open Sans</vt:lpstr>
      <vt:lpstr>Times</vt:lpstr>
      <vt:lpstr>Times New Roman</vt:lpstr>
      <vt:lpstr>Výchozí návrh</vt:lpstr>
      <vt:lpstr>Equation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jklokocn@asu.cas.cz      www.asu.cas.cz/~jklokocn koroze@volny.cz      www.jiri-sonnek.cz  </vt:lpstr>
    </vt:vector>
  </TitlesOfParts>
  <Company>ASU AV 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Jaroslav Klokocnik</cp:lastModifiedBy>
  <cp:revision>700</cp:revision>
  <cp:lastPrinted>2021-06-17T11:57:39Z</cp:lastPrinted>
  <dcterms:created xsi:type="dcterms:W3CDTF">2015-02-14T16:23:34Z</dcterms:created>
  <dcterms:modified xsi:type="dcterms:W3CDTF">2024-01-06T16:50:26Z</dcterms:modified>
</cp:coreProperties>
</file>