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8"/>
  </p:notesMasterIdLst>
  <p:handoutMasterIdLst>
    <p:handoutMasterId r:id="rId19"/>
  </p:handoutMasterIdLst>
  <p:sldIdLst>
    <p:sldId id="262" r:id="rId2"/>
    <p:sldId id="1147" r:id="rId3"/>
    <p:sldId id="1480" r:id="rId4"/>
    <p:sldId id="620" r:id="rId5"/>
    <p:sldId id="1123" r:id="rId6"/>
    <p:sldId id="1059" r:id="rId7"/>
    <p:sldId id="1111" r:id="rId8"/>
    <p:sldId id="1080" r:id="rId9"/>
    <p:sldId id="1122" r:id="rId10"/>
    <p:sldId id="1082" r:id="rId11"/>
    <p:sldId id="1146" r:id="rId12"/>
    <p:sldId id="1126" r:id="rId13"/>
    <p:sldId id="1044" r:id="rId14"/>
    <p:sldId id="1127" r:id="rId15"/>
    <p:sldId id="259" r:id="rId16"/>
    <p:sldId id="268" r:id="rId17"/>
  </p:sldIdLst>
  <p:sldSz cx="9144000" cy="6858000" type="screen4x3"/>
  <p:notesSz cx="6888163" cy="100203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00"/>
    <a:srgbClr val="003366"/>
    <a:srgbClr val="003399"/>
    <a:srgbClr val="F1A03F"/>
    <a:srgbClr val="0099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p:cViewPr varScale="1">
        <p:scale>
          <a:sx n="80" d="100"/>
          <a:sy n="80" d="100"/>
        </p:scale>
        <p:origin x="792" y="48"/>
      </p:cViewPr>
      <p:guideLst>
        <p:guide orient="horz" pos="2160"/>
        <p:guide pos="2880"/>
      </p:guideLst>
    </p:cSldViewPr>
  </p:slideViewPr>
  <p:outlineViewPr>
    <p:cViewPr>
      <p:scale>
        <a:sx n="33" d="100"/>
        <a:sy n="33" d="100"/>
      </p:scale>
      <p:origin x="0" y="-5314"/>
    </p:cViewPr>
  </p:outlineViewPr>
  <p:notesTextViewPr>
    <p:cViewPr>
      <p:scale>
        <a:sx n="100" d="100"/>
        <a:sy n="100" d="100"/>
      </p:scale>
      <p:origin x="0" y="0"/>
    </p:cViewPr>
  </p:notesTextViewPr>
  <p:sorterViewPr>
    <p:cViewPr varScale="1">
      <p:scale>
        <a:sx n="1" d="1"/>
        <a:sy n="1" d="1"/>
      </p:scale>
      <p:origin x="0" y="-1397"/>
    </p:cViewPr>
  </p:sorterViewPr>
  <p:notesViewPr>
    <p:cSldViewPr>
      <p:cViewPr>
        <p:scale>
          <a:sx n="100" d="100"/>
          <a:sy n="100" d="100"/>
        </p:scale>
        <p:origin x="2314"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2"/>
            <a:ext cx="2985621" cy="501497"/>
          </a:xfrm>
          <a:prstGeom prst="rect">
            <a:avLst/>
          </a:prstGeom>
        </p:spPr>
        <p:txBody>
          <a:bodyPr vert="horz" lIns="92446" tIns="46223" rIns="92446" bIns="46223" rtlCol="0"/>
          <a:lstStyle>
            <a:lvl1pPr algn="l">
              <a:defRPr sz="1200"/>
            </a:lvl1pPr>
          </a:lstStyle>
          <a:p>
            <a:pPr>
              <a:defRPr/>
            </a:pPr>
            <a:endParaRPr lang="cs-CZ"/>
          </a:p>
        </p:txBody>
      </p:sp>
      <p:sp>
        <p:nvSpPr>
          <p:cNvPr id="3" name="Zástupný symbol pro datum 2"/>
          <p:cNvSpPr>
            <a:spLocks noGrp="1"/>
          </p:cNvSpPr>
          <p:nvPr>
            <p:ph type="dt" sz="quarter" idx="1"/>
          </p:nvPr>
        </p:nvSpPr>
        <p:spPr>
          <a:xfrm>
            <a:off x="3900934" y="2"/>
            <a:ext cx="2985621" cy="501497"/>
          </a:xfrm>
          <a:prstGeom prst="rect">
            <a:avLst/>
          </a:prstGeom>
        </p:spPr>
        <p:txBody>
          <a:bodyPr vert="horz" lIns="92446" tIns="46223" rIns="92446" bIns="46223" rtlCol="0"/>
          <a:lstStyle>
            <a:lvl1pPr algn="r">
              <a:defRPr sz="1200"/>
            </a:lvl1pPr>
          </a:lstStyle>
          <a:p>
            <a:pPr>
              <a:defRPr/>
            </a:pPr>
            <a:fld id="{E7A7C48B-D8BA-41D6-AF00-1AD60D77F3E0}" type="datetimeFigureOut">
              <a:rPr lang="cs-CZ"/>
              <a:pPr>
                <a:defRPr/>
              </a:pPr>
              <a:t>25.06.2023</a:t>
            </a:fld>
            <a:endParaRPr lang="cs-CZ"/>
          </a:p>
        </p:txBody>
      </p:sp>
      <p:sp>
        <p:nvSpPr>
          <p:cNvPr id="4" name="Zástupný symbol pro zápatí 3"/>
          <p:cNvSpPr>
            <a:spLocks noGrp="1"/>
          </p:cNvSpPr>
          <p:nvPr>
            <p:ph type="ftr" sz="quarter" idx="2"/>
          </p:nvPr>
        </p:nvSpPr>
        <p:spPr>
          <a:xfrm>
            <a:off x="0" y="9518807"/>
            <a:ext cx="2985621" cy="501496"/>
          </a:xfrm>
          <a:prstGeom prst="rect">
            <a:avLst/>
          </a:prstGeom>
        </p:spPr>
        <p:txBody>
          <a:bodyPr vert="horz" lIns="92446" tIns="46223" rIns="92446" bIns="46223" rtlCol="0" anchor="b"/>
          <a:lstStyle>
            <a:lvl1pPr algn="l">
              <a:defRPr sz="1200"/>
            </a:lvl1pPr>
          </a:lstStyle>
          <a:p>
            <a:pPr>
              <a:defRPr/>
            </a:pPr>
            <a:endParaRPr lang="cs-CZ"/>
          </a:p>
        </p:txBody>
      </p:sp>
      <p:sp>
        <p:nvSpPr>
          <p:cNvPr id="5" name="Zástupný symbol pro číslo snímku 4"/>
          <p:cNvSpPr>
            <a:spLocks noGrp="1"/>
          </p:cNvSpPr>
          <p:nvPr>
            <p:ph type="sldNum" sz="quarter" idx="3"/>
          </p:nvPr>
        </p:nvSpPr>
        <p:spPr>
          <a:xfrm>
            <a:off x="3900934" y="9518807"/>
            <a:ext cx="2985621" cy="501496"/>
          </a:xfrm>
          <a:prstGeom prst="rect">
            <a:avLst/>
          </a:prstGeom>
        </p:spPr>
        <p:txBody>
          <a:bodyPr vert="horz" lIns="92446" tIns="46223" rIns="92446" bIns="46223" rtlCol="0" anchor="b"/>
          <a:lstStyle>
            <a:lvl1pPr algn="r">
              <a:defRPr sz="1200"/>
            </a:lvl1pPr>
          </a:lstStyle>
          <a:p>
            <a:pPr>
              <a:defRPr/>
            </a:pPr>
            <a:fld id="{AEEBC8BD-1068-4ECA-8827-56C396AE5CB8}" type="slidenum">
              <a:rPr lang="cs-CZ"/>
              <a:pPr>
                <a:defRPr/>
              </a:pPr>
              <a:t>‹#›</a:t>
            </a:fld>
            <a:endParaRPr lang="cs-CZ"/>
          </a:p>
        </p:txBody>
      </p:sp>
    </p:spTree>
    <p:extLst>
      <p:ext uri="{BB962C8B-B14F-4D97-AF65-F5344CB8AC3E}">
        <p14:creationId xmlns:p14="http://schemas.microsoft.com/office/powerpoint/2010/main" val="538760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3"/>
            <a:ext cx="2985621" cy="503098"/>
          </a:xfrm>
          <a:prstGeom prst="rect">
            <a:avLst/>
          </a:prstGeom>
        </p:spPr>
        <p:txBody>
          <a:bodyPr vert="horz" lIns="92446" tIns="46223" rIns="92446" bIns="46223" rtlCol="0"/>
          <a:lstStyle>
            <a:lvl1pPr algn="l" eaLnBrk="1" hangingPunct="1">
              <a:defRPr sz="1200"/>
            </a:lvl1pPr>
          </a:lstStyle>
          <a:p>
            <a:pPr>
              <a:defRPr/>
            </a:pPr>
            <a:endParaRPr lang="cs-CZ"/>
          </a:p>
        </p:txBody>
      </p:sp>
      <p:sp>
        <p:nvSpPr>
          <p:cNvPr id="3" name="Zástupný symbol pro datum 2"/>
          <p:cNvSpPr>
            <a:spLocks noGrp="1"/>
          </p:cNvSpPr>
          <p:nvPr>
            <p:ph type="dt" idx="1"/>
          </p:nvPr>
        </p:nvSpPr>
        <p:spPr>
          <a:xfrm>
            <a:off x="3900934" y="3"/>
            <a:ext cx="2985621" cy="503098"/>
          </a:xfrm>
          <a:prstGeom prst="rect">
            <a:avLst/>
          </a:prstGeom>
        </p:spPr>
        <p:txBody>
          <a:bodyPr vert="horz" lIns="92446" tIns="46223" rIns="92446" bIns="46223" rtlCol="0"/>
          <a:lstStyle>
            <a:lvl1pPr algn="r" eaLnBrk="1" hangingPunct="1">
              <a:defRPr sz="1200"/>
            </a:lvl1pPr>
          </a:lstStyle>
          <a:p>
            <a:pPr>
              <a:defRPr/>
            </a:pPr>
            <a:fld id="{290DCD50-5119-4715-BA8D-568E7CE3881B}" type="datetimeFigureOut">
              <a:rPr lang="cs-CZ"/>
              <a:pPr>
                <a:defRPr/>
              </a:pPr>
              <a:t>25.06.2023</a:t>
            </a:fld>
            <a:endParaRPr lang="cs-CZ"/>
          </a:p>
        </p:txBody>
      </p:sp>
      <p:sp>
        <p:nvSpPr>
          <p:cNvPr id="4" name="Zástupný symbol pro obrázek snímku 3"/>
          <p:cNvSpPr>
            <a:spLocks noGrp="1" noRot="1" noChangeAspect="1"/>
          </p:cNvSpPr>
          <p:nvPr>
            <p:ph type="sldImg" idx="2"/>
          </p:nvPr>
        </p:nvSpPr>
        <p:spPr>
          <a:xfrm>
            <a:off x="1189038" y="1252538"/>
            <a:ext cx="4510087" cy="3381375"/>
          </a:xfrm>
          <a:prstGeom prst="rect">
            <a:avLst/>
          </a:prstGeom>
          <a:noFill/>
          <a:ln w="12700">
            <a:solidFill>
              <a:prstClr val="black"/>
            </a:solidFill>
          </a:ln>
        </p:spPr>
        <p:txBody>
          <a:bodyPr vert="horz" lIns="92446" tIns="46223" rIns="92446" bIns="46223" rtlCol="0" anchor="ctr"/>
          <a:lstStyle/>
          <a:p>
            <a:pPr lvl="0"/>
            <a:endParaRPr lang="cs-CZ" noProof="0"/>
          </a:p>
        </p:txBody>
      </p:sp>
      <p:sp>
        <p:nvSpPr>
          <p:cNvPr id="5" name="Zástupný symbol pro poznámky 4"/>
          <p:cNvSpPr>
            <a:spLocks noGrp="1"/>
          </p:cNvSpPr>
          <p:nvPr>
            <p:ph type="body" sz="quarter" idx="3"/>
          </p:nvPr>
        </p:nvSpPr>
        <p:spPr>
          <a:xfrm>
            <a:off x="688495" y="4821088"/>
            <a:ext cx="5511174" cy="3946274"/>
          </a:xfrm>
          <a:prstGeom prst="rect">
            <a:avLst/>
          </a:prstGeom>
        </p:spPr>
        <p:txBody>
          <a:bodyPr vert="horz" lIns="92446" tIns="46223" rIns="92446" bIns="46223" rtlCol="0"/>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p:cNvSpPr>
            <a:spLocks noGrp="1"/>
          </p:cNvSpPr>
          <p:nvPr>
            <p:ph type="ftr" sz="quarter" idx="4"/>
          </p:nvPr>
        </p:nvSpPr>
        <p:spPr>
          <a:xfrm>
            <a:off x="0" y="9517205"/>
            <a:ext cx="2985621" cy="503098"/>
          </a:xfrm>
          <a:prstGeom prst="rect">
            <a:avLst/>
          </a:prstGeom>
        </p:spPr>
        <p:txBody>
          <a:bodyPr vert="horz" lIns="92446" tIns="46223" rIns="92446" bIns="46223" rtlCol="0" anchor="b"/>
          <a:lstStyle>
            <a:lvl1pPr algn="l" eaLnBrk="1" hangingPunct="1">
              <a:defRPr sz="1200"/>
            </a:lvl1pPr>
          </a:lstStyle>
          <a:p>
            <a:pPr>
              <a:defRPr/>
            </a:pPr>
            <a:endParaRPr lang="cs-CZ"/>
          </a:p>
        </p:txBody>
      </p:sp>
      <p:sp>
        <p:nvSpPr>
          <p:cNvPr id="7" name="Zástupný symbol pro číslo snímku 6"/>
          <p:cNvSpPr>
            <a:spLocks noGrp="1"/>
          </p:cNvSpPr>
          <p:nvPr>
            <p:ph type="sldNum" sz="quarter" idx="5"/>
          </p:nvPr>
        </p:nvSpPr>
        <p:spPr>
          <a:xfrm>
            <a:off x="3900934" y="9517205"/>
            <a:ext cx="2985621" cy="503098"/>
          </a:xfrm>
          <a:prstGeom prst="rect">
            <a:avLst/>
          </a:prstGeom>
        </p:spPr>
        <p:txBody>
          <a:bodyPr vert="horz" lIns="92446" tIns="46223" rIns="92446" bIns="46223" rtlCol="0" anchor="b"/>
          <a:lstStyle>
            <a:lvl1pPr algn="r" eaLnBrk="1" hangingPunct="1">
              <a:defRPr sz="1200"/>
            </a:lvl1pPr>
          </a:lstStyle>
          <a:p>
            <a:pPr>
              <a:defRPr/>
            </a:pPr>
            <a:fld id="{48F818A0-3BA9-4014-9C68-6487CDF9AA6D}" type="slidenum">
              <a:rPr lang="cs-CZ"/>
              <a:pPr>
                <a:defRPr/>
              </a:pPr>
              <a:t>‹#›</a:t>
            </a:fld>
            <a:endParaRPr lang="cs-CZ"/>
          </a:p>
        </p:txBody>
      </p:sp>
    </p:spTree>
    <p:extLst>
      <p:ext uri="{BB962C8B-B14F-4D97-AF65-F5344CB8AC3E}">
        <p14:creationId xmlns:p14="http://schemas.microsoft.com/office/powerpoint/2010/main" val="1841586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Satellite dynamics (…) and physical geodesy, use of their theory</a:t>
            </a:r>
            <a:r>
              <a:rPr lang="en-US" baseline="0" dirty="0"/>
              <a:t> and numerical results s/c….</a:t>
            </a:r>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1</a:t>
            </a:fld>
            <a:endParaRPr lang="cs-CZ"/>
          </a:p>
        </p:txBody>
      </p:sp>
    </p:spTree>
    <p:extLst>
      <p:ext uri="{BB962C8B-B14F-4D97-AF65-F5344CB8AC3E}">
        <p14:creationId xmlns:p14="http://schemas.microsoft.com/office/powerpoint/2010/main" val="245644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3</a:t>
            </a:fld>
            <a:endParaRPr lang="cs-CZ"/>
          </a:p>
        </p:txBody>
      </p:sp>
    </p:spTree>
    <p:extLst>
      <p:ext uri="{BB962C8B-B14F-4D97-AF65-F5344CB8AC3E}">
        <p14:creationId xmlns:p14="http://schemas.microsoft.com/office/powerpoint/2010/main" val="1720039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6</a:t>
            </a:fld>
            <a:endParaRPr lang="cs-CZ"/>
          </a:p>
        </p:txBody>
      </p:sp>
    </p:spTree>
    <p:extLst>
      <p:ext uri="{BB962C8B-B14F-4D97-AF65-F5344CB8AC3E}">
        <p14:creationId xmlns:p14="http://schemas.microsoft.com/office/powerpoint/2010/main" val="3659937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7</a:t>
            </a:fld>
            <a:endParaRPr lang="cs-CZ"/>
          </a:p>
        </p:txBody>
      </p:sp>
    </p:spTree>
    <p:extLst>
      <p:ext uri="{BB962C8B-B14F-4D97-AF65-F5344CB8AC3E}">
        <p14:creationId xmlns:p14="http://schemas.microsoft.com/office/powerpoint/2010/main" val="252127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8</a:t>
            </a:fld>
            <a:endParaRPr lang="cs-CZ"/>
          </a:p>
        </p:txBody>
      </p:sp>
    </p:spTree>
    <p:extLst>
      <p:ext uri="{BB962C8B-B14F-4D97-AF65-F5344CB8AC3E}">
        <p14:creationId xmlns:p14="http://schemas.microsoft.com/office/powerpoint/2010/main" val="808716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B0010A84-0C68-4DC4-AA81-EDBFE09DDECE}" type="slidenum">
              <a:rPr lang="cs-CZ" altLang="cs-CZ"/>
              <a:pPr>
                <a:defRPr/>
              </a:pPr>
              <a:t>‹#›</a:t>
            </a:fld>
            <a:endParaRPr lang="cs-CZ" altLang="cs-CZ"/>
          </a:p>
        </p:txBody>
      </p:sp>
    </p:spTree>
    <p:extLst>
      <p:ext uri="{BB962C8B-B14F-4D97-AF65-F5344CB8AC3E}">
        <p14:creationId xmlns:p14="http://schemas.microsoft.com/office/powerpoint/2010/main" val="222043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F5CCC69B-4686-4FCA-9E10-11D3EDEB399F}" type="slidenum">
              <a:rPr lang="cs-CZ" altLang="cs-CZ"/>
              <a:pPr>
                <a:defRPr/>
              </a:pPr>
              <a:t>‹#›</a:t>
            </a:fld>
            <a:endParaRPr lang="cs-CZ" altLang="cs-CZ"/>
          </a:p>
        </p:txBody>
      </p:sp>
    </p:spTree>
    <p:extLst>
      <p:ext uri="{BB962C8B-B14F-4D97-AF65-F5344CB8AC3E}">
        <p14:creationId xmlns:p14="http://schemas.microsoft.com/office/powerpoint/2010/main" val="3266178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38F9891A-1B8F-4034-AC4F-33FC88BCE6EB}" type="slidenum">
              <a:rPr lang="cs-CZ" altLang="cs-CZ"/>
              <a:pPr>
                <a:defRPr/>
              </a:pPr>
              <a:t>‹#›</a:t>
            </a:fld>
            <a:endParaRPr lang="cs-CZ" altLang="cs-CZ"/>
          </a:p>
        </p:txBody>
      </p:sp>
    </p:spTree>
    <p:extLst>
      <p:ext uri="{BB962C8B-B14F-4D97-AF65-F5344CB8AC3E}">
        <p14:creationId xmlns:p14="http://schemas.microsoft.com/office/powerpoint/2010/main" val="240075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7EC2C81E-5E3B-459E-91B4-CEE1568EA8A1}" type="slidenum">
              <a:rPr lang="cs-CZ" altLang="cs-CZ"/>
              <a:pPr>
                <a:defRPr/>
              </a:pPr>
              <a:t>‹#›</a:t>
            </a:fld>
            <a:endParaRPr lang="cs-CZ" altLang="cs-CZ"/>
          </a:p>
        </p:txBody>
      </p:sp>
    </p:spTree>
    <p:extLst>
      <p:ext uri="{BB962C8B-B14F-4D97-AF65-F5344CB8AC3E}">
        <p14:creationId xmlns:p14="http://schemas.microsoft.com/office/powerpoint/2010/main" val="329941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C8056BAF-C16C-47C0-A51A-C1F523577D6C}" type="slidenum">
              <a:rPr lang="cs-CZ" altLang="cs-CZ"/>
              <a:pPr>
                <a:defRPr/>
              </a:pPr>
              <a:t>‹#›</a:t>
            </a:fld>
            <a:endParaRPr lang="cs-CZ" altLang="cs-CZ"/>
          </a:p>
        </p:txBody>
      </p:sp>
    </p:spTree>
    <p:extLst>
      <p:ext uri="{BB962C8B-B14F-4D97-AF65-F5344CB8AC3E}">
        <p14:creationId xmlns:p14="http://schemas.microsoft.com/office/powerpoint/2010/main" val="624026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04113D3A-478D-480E-B82F-AF33EE49C886}" type="slidenum">
              <a:rPr lang="cs-CZ" altLang="cs-CZ"/>
              <a:pPr>
                <a:defRPr/>
              </a:pPr>
              <a:t>‹#›</a:t>
            </a:fld>
            <a:endParaRPr lang="cs-CZ" altLang="cs-CZ"/>
          </a:p>
        </p:txBody>
      </p:sp>
    </p:spTree>
    <p:extLst>
      <p:ext uri="{BB962C8B-B14F-4D97-AF65-F5344CB8AC3E}">
        <p14:creationId xmlns:p14="http://schemas.microsoft.com/office/powerpoint/2010/main" val="403570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p:cNvSpPr>
            <a:spLocks noGrp="1" noChangeArrowheads="1"/>
          </p:cNvSpPr>
          <p:nvPr>
            <p:ph type="sldNum" sz="quarter" idx="12"/>
          </p:nvPr>
        </p:nvSpPr>
        <p:spPr>
          <a:ln/>
        </p:spPr>
        <p:txBody>
          <a:bodyPr/>
          <a:lstStyle>
            <a:lvl1pPr>
              <a:defRPr/>
            </a:lvl1pPr>
          </a:lstStyle>
          <a:p>
            <a:pPr>
              <a:defRPr/>
            </a:pPr>
            <a:fld id="{1543BDC9-298E-46A5-87A2-A625F6D3022F}" type="slidenum">
              <a:rPr lang="cs-CZ" altLang="cs-CZ"/>
              <a:pPr>
                <a:defRPr/>
              </a:pPr>
              <a:t>‹#›</a:t>
            </a:fld>
            <a:endParaRPr lang="cs-CZ" altLang="cs-CZ"/>
          </a:p>
        </p:txBody>
      </p:sp>
    </p:spTree>
    <p:extLst>
      <p:ext uri="{BB962C8B-B14F-4D97-AF65-F5344CB8AC3E}">
        <p14:creationId xmlns:p14="http://schemas.microsoft.com/office/powerpoint/2010/main" val="3985633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pPr>
              <a:defRPr/>
            </a:pPr>
            <a:fld id="{D99A5A50-B84F-4549-836A-79DD866178BF}" type="slidenum">
              <a:rPr lang="cs-CZ" altLang="cs-CZ"/>
              <a:pPr>
                <a:defRPr/>
              </a:pPr>
              <a:t>‹#›</a:t>
            </a:fld>
            <a:endParaRPr lang="cs-CZ" altLang="cs-CZ"/>
          </a:p>
        </p:txBody>
      </p:sp>
    </p:spTree>
    <p:extLst>
      <p:ext uri="{BB962C8B-B14F-4D97-AF65-F5344CB8AC3E}">
        <p14:creationId xmlns:p14="http://schemas.microsoft.com/office/powerpoint/2010/main" val="1676530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p:cNvSpPr>
            <a:spLocks noGrp="1" noChangeArrowheads="1"/>
          </p:cNvSpPr>
          <p:nvPr>
            <p:ph type="sldNum" sz="quarter" idx="12"/>
          </p:nvPr>
        </p:nvSpPr>
        <p:spPr>
          <a:ln/>
        </p:spPr>
        <p:txBody>
          <a:bodyPr/>
          <a:lstStyle>
            <a:lvl1pPr>
              <a:defRPr/>
            </a:lvl1pPr>
          </a:lstStyle>
          <a:p>
            <a:pPr>
              <a:defRPr/>
            </a:pPr>
            <a:fld id="{2FC4F09A-8822-4AE4-A1AA-2C61D054991D}" type="slidenum">
              <a:rPr lang="cs-CZ" altLang="cs-CZ"/>
              <a:pPr>
                <a:defRPr/>
              </a:pPr>
              <a:t>‹#›</a:t>
            </a:fld>
            <a:endParaRPr lang="cs-CZ" altLang="cs-CZ"/>
          </a:p>
        </p:txBody>
      </p:sp>
    </p:spTree>
    <p:extLst>
      <p:ext uri="{BB962C8B-B14F-4D97-AF65-F5344CB8AC3E}">
        <p14:creationId xmlns:p14="http://schemas.microsoft.com/office/powerpoint/2010/main" val="308073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A1837A0E-0C62-44CF-9F9F-27F5630B134D}" type="slidenum">
              <a:rPr lang="cs-CZ" altLang="cs-CZ"/>
              <a:pPr>
                <a:defRPr/>
              </a:pPr>
              <a:t>‹#›</a:t>
            </a:fld>
            <a:endParaRPr lang="cs-CZ" altLang="cs-CZ"/>
          </a:p>
        </p:txBody>
      </p:sp>
    </p:spTree>
    <p:extLst>
      <p:ext uri="{BB962C8B-B14F-4D97-AF65-F5344CB8AC3E}">
        <p14:creationId xmlns:p14="http://schemas.microsoft.com/office/powerpoint/2010/main" val="302372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EA729441-FCB2-47FC-BFCF-361C45CAC9D7}" type="slidenum">
              <a:rPr lang="cs-CZ" altLang="cs-CZ"/>
              <a:pPr>
                <a:defRPr/>
              </a:pPr>
              <a:t>‹#›</a:t>
            </a:fld>
            <a:endParaRPr lang="cs-CZ" altLang="cs-CZ"/>
          </a:p>
        </p:txBody>
      </p:sp>
    </p:spTree>
    <p:extLst>
      <p:ext uri="{BB962C8B-B14F-4D97-AF65-F5344CB8AC3E}">
        <p14:creationId xmlns:p14="http://schemas.microsoft.com/office/powerpoint/2010/main" val="47264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cs-CZ" alt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cs-CZ" alt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A30C12B-4BB1-4E52-89D2-42E00A472134}"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klokocn@asu.cas.cz*" TargetMode="External"/><Relationship Id="rId7"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mailto:kost@fsv.cvut.cz" TargetMode="External"/><Relationship Id="rId4" Type="http://schemas.openxmlformats.org/officeDocument/2006/relationships/hyperlink" Target="mailto:bezdek@asu.cas.cz"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1401763" y="6524625"/>
            <a:ext cx="5257800" cy="333375"/>
          </a:xfrm>
        </p:spPr>
        <p:txBody>
          <a:bodyPr/>
          <a:lstStyle/>
          <a:p>
            <a:pPr eaLnBrk="1" hangingPunct="1"/>
            <a:endParaRPr lang="en-US" altLang="cs-CZ" sz="2800" dirty="0"/>
          </a:p>
          <a:p>
            <a:pPr eaLnBrk="1" hangingPunct="1"/>
            <a:endParaRPr lang="en-US" altLang="cs-CZ" sz="2800" dirty="0"/>
          </a:p>
          <a:p>
            <a:pPr eaLnBrk="1" hangingPunct="1"/>
            <a:endParaRPr lang="cs-CZ" altLang="cs-CZ" sz="2800" dirty="0"/>
          </a:p>
        </p:txBody>
      </p:sp>
      <p:sp>
        <p:nvSpPr>
          <p:cNvPr id="2" name="Nadpis 1">
            <a:extLst>
              <a:ext uri="{FF2B5EF4-FFF2-40B4-BE49-F238E27FC236}">
                <a16:creationId xmlns:a16="http://schemas.microsoft.com/office/drawing/2014/main" id="{7981603C-4D4A-FED2-70B6-217556F45B81}"/>
              </a:ext>
            </a:extLst>
          </p:cNvPr>
          <p:cNvSpPr>
            <a:spLocks noGrp="1"/>
          </p:cNvSpPr>
          <p:nvPr>
            <p:ph type="ctrTitle"/>
          </p:nvPr>
        </p:nvSpPr>
        <p:spPr/>
        <p:txBody>
          <a:bodyPr/>
          <a:lstStyle/>
          <a:p>
            <a:endParaRPr lang="cs-CZ"/>
          </a:p>
        </p:txBody>
      </p:sp>
      <p:sp>
        <p:nvSpPr>
          <p:cNvPr id="4" name="TextovéPole 3">
            <a:extLst>
              <a:ext uri="{FF2B5EF4-FFF2-40B4-BE49-F238E27FC236}">
                <a16:creationId xmlns:a16="http://schemas.microsoft.com/office/drawing/2014/main" id="{354BB5C5-8278-6368-A5CB-687404D2E45A}"/>
              </a:ext>
            </a:extLst>
          </p:cNvPr>
          <p:cNvSpPr txBox="1"/>
          <p:nvPr/>
        </p:nvSpPr>
        <p:spPr>
          <a:xfrm>
            <a:off x="467544" y="1107530"/>
            <a:ext cx="8360196" cy="5956182"/>
          </a:xfrm>
          <a:prstGeom prst="rect">
            <a:avLst/>
          </a:prstGeom>
          <a:noFill/>
        </p:spPr>
        <p:txBody>
          <a:bodyPr wrap="square">
            <a:spAutoFit/>
          </a:bodyPr>
          <a:lstStyle/>
          <a:p>
            <a:pPr>
              <a:lnSpc>
                <a:spcPct val="107000"/>
              </a:lnSpc>
              <a:spcAft>
                <a:spcPts val="800"/>
              </a:spcAft>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Gravity strike angles as admirable tool to study gravity fields of planets</a:t>
            </a:r>
            <a:endParaRPr lang="cs-CZ"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cs-CZ"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Jaroslav Kloko</a:t>
            </a:r>
            <a:r>
              <a:rPr lang="en-GB" sz="1400" dirty="0">
                <a:effectLst/>
                <a:latin typeface="Times New Roman" panose="02020603050405020304" pitchFamily="18" charset="0"/>
                <a:ea typeface="TimesNewRomanPSMT"/>
                <a:cs typeface="Times New Roman" panose="02020603050405020304" pitchFamily="18" charset="0"/>
              </a:rPr>
              <a:t>č</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ník </a:t>
            </a:r>
            <a:r>
              <a:rPr lang="en-GB"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GB" sz="14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Jan </a:t>
            </a:r>
            <a:r>
              <a:rPr lang="en-GB" sz="1400" dirty="0" err="1">
                <a:effectLst/>
                <a:latin typeface="Times New Roman" panose="02020603050405020304" pitchFamily="18" charset="0"/>
                <a:ea typeface="Times New Roman" panose="02020603050405020304" pitchFamily="18" charset="0"/>
                <a:cs typeface="Times New Roman" panose="02020603050405020304" pitchFamily="18" charset="0"/>
              </a:rPr>
              <a:t>Kostelecký</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err="1">
                <a:effectLst/>
                <a:latin typeface="Times New Roman" panose="02020603050405020304" pitchFamily="18" charset="0"/>
                <a:ea typeface="Times New Roman" panose="02020603050405020304" pitchFamily="18" charset="0"/>
                <a:cs typeface="Times New Roman" panose="02020603050405020304" pitchFamily="18" charset="0"/>
              </a:rPr>
              <a:t>Aleš</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err="1">
                <a:effectLst/>
                <a:latin typeface="Times New Roman" panose="02020603050405020304" pitchFamily="18" charset="0"/>
                <a:ea typeface="Times New Roman" panose="02020603050405020304" pitchFamily="18" charset="0"/>
                <a:cs typeface="Times New Roman" panose="02020603050405020304" pitchFamily="18" charset="0"/>
              </a:rPr>
              <a:t>Bezd</a:t>
            </a:r>
            <a:r>
              <a:rPr lang="en-GB" sz="1400" dirty="0" err="1">
                <a:effectLst/>
                <a:latin typeface="Times New Roman" panose="02020603050405020304" pitchFamily="18" charset="0"/>
                <a:ea typeface="TimesNewRomanPSMT"/>
                <a:cs typeface="Times New Roman" panose="02020603050405020304" pitchFamily="18" charset="0"/>
              </a:rPr>
              <a:t>ě</a:t>
            </a:r>
            <a:r>
              <a:rPr lang="en-GB" sz="1400" dirty="0" err="1">
                <a:effectLst/>
                <a:latin typeface="Times New Roman" panose="02020603050405020304" pitchFamily="18" charset="0"/>
                <a:ea typeface="Times New Roman" panose="02020603050405020304" pitchFamily="18" charset="0"/>
                <a:cs typeface="Times New Roman" panose="02020603050405020304" pitchFamily="18" charset="0"/>
              </a:rPr>
              <a:t>k</a:t>
            </a:r>
            <a:r>
              <a:rPr lang="en-GB"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 a            </a:t>
            </a:r>
            <a:endParaRPr lang="cs-CZ"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cs-CZ"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GB" sz="1000" baseline="30000" dirty="0">
                <a:effectLst/>
                <a:latin typeface="Times New Roman" panose="02020603050405020304" pitchFamily="18" charset="0"/>
                <a:ea typeface="Calibri" panose="020F0502020204030204" pitchFamily="34" charset="0"/>
                <a:cs typeface="Times New Roman" panose="02020603050405020304" pitchFamily="18" charset="0"/>
              </a:rPr>
              <a:t>a </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Astronomical Institute, Czech Academy of Sciences, CZ 251 65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Ondřejov</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00" dirty="0" err="1">
                <a:effectLst/>
                <a:latin typeface="Times New Roman" panose="02020603050405020304" pitchFamily="18" charset="0"/>
                <a:ea typeface="Calibri" panose="020F0502020204030204" pitchFamily="34" charset="0"/>
                <a:cs typeface="Times New Roman" panose="02020603050405020304" pitchFamily="18" charset="0"/>
              </a:rPr>
              <a:t>Fričova</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298, </a:t>
            </a:r>
            <a:r>
              <a:rPr lang="en-US" sz="1000" dirty="0">
                <a:latin typeface="Times New Roman" panose="02020603050405020304" pitchFamily="18" charset="0"/>
                <a:ea typeface="Calibri" panose="020F0502020204030204" pitchFamily="34" charset="0"/>
                <a:cs typeface="Times New Roman" panose="02020603050405020304" pitchFamily="18" charset="0"/>
              </a:rPr>
              <a:t> </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Czech Republic, </a:t>
            </a:r>
            <a:r>
              <a:rPr lang="en-GB" sz="10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jklokocn@asu.cas.cz*</a:t>
            </a:r>
            <a:r>
              <a:rPr lang="en-GB" sz="10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000" u="sng"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hlinkClick r:id="rId4"/>
              </a:rPr>
              <a:t>bezdek@asu.cas.cz</a:t>
            </a:r>
            <a:r>
              <a:rPr lang="en-US" sz="1000"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GB"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Faculty of Mining and Geology, VSB-TU Ostrava, CZ 708 33 Ostrava, Czech Republic, </a:t>
            </a:r>
            <a:r>
              <a:rPr lang="en-US" sz="1000" dirty="0">
                <a:latin typeface="Times New Roman" panose="02020603050405020304" pitchFamily="18" charset="0"/>
                <a:ea typeface="Calibri" panose="020F0502020204030204" pitchFamily="34" charset="0"/>
                <a:cs typeface="Times New Roman" panose="02020603050405020304" pitchFamily="18" charset="0"/>
              </a:rPr>
              <a:t> </a:t>
            </a:r>
            <a:r>
              <a:rPr lang="en-GB" sz="10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5"/>
              </a:rPr>
              <a:t>kost@fsv.cvut.cz</a:t>
            </a:r>
            <a:endParaRPr lang="cs-CZ" sz="1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GB" sz="1000" u="none" strike="noStrike"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The gravity strike angle is one of the gravity aspects (descriptors), functions like the gravity anomaly, derived from the disturbing gravitational potential, from the global gravity field model, developed in terms of harmonic geopotential coefficients (Stokes parameters) of the respective celestial body. All the aspects together describe the causative body beneath the surface (the density anomaly) in a much greater completeness and detail than the traditional gravity anomalies can do themselves. But as always with the gravity field, this inverse task is not unique and advices from geoscientists of various specializations are needed for applications intended to the particular regions. </a:t>
            </a:r>
            <a:endParaRPr lang="cs-CZ"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The strike angles react on changes in porosity of the ground material. They have mathematical as well as geophysical meaning; their physical meaning is still “providing surprises”. The strike angles are usually of diverse directions, but sometimes are aligned into one prevailing direction (linearly combed) or have a special geometry (a halo around the impact craters, on the Earth, the Moon and Mars as well). The reasons for the strike angles to be aligned, we already know, are the following: water, river valley, trench, ground water, paleolakes, permafrost, regolith, subglacial lakes and rivers,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oil&amp;gas</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deposits, coal, hydrocarbons occurrences in general, all </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located</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shallowly</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beneath the surface. </a:t>
            </a:r>
            <a:endParaRPr lang="cs-CZ"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Obrázek 5">
            <a:extLst>
              <a:ext uri="{FF2B5EF4-FFF2-40B4-BE49-F238E27FC236}">
                <a16:creationId xmlns:a16="http://schemas.microsoft.com/office/drawing/2014/main" id="{9CC6E311-1F96-9B00-DDA9-5D59E859AC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1451" y="184373"/>
            <a:ext cx="2090353" cy="889671"/>
          </a:xfrm>
          <a:prstGeom prst="rect">
            <a:avLst/>
          </a:prstGeom>
        </p:spPr>
      </p:pic>
      <p:pic>
        <p:nvPicPr>
          <p:cNvPr id="8" name="Obrázek 7">
            <a:extLst>
              <a:ext uri="{FF2B5EF4-FFF2-40B4-BE49-F238E27FC236}">
                <a16:creationId xmlns:a16="http://schemas.microsoft.com/office/drawing/2014/main" id="{265E7771-E611-B87B-E9C8-DDA3646641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1000" y="184373"/>
            <a:ext cx="802572" cy="9460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D5F16640-E1D0-3A0F-E90C-0B67AEAC37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4249" y="1714106"/>
            <a:ext cx="5694767" cy="5162201"/>
          </a:xfrm>
          <a:prstGeom prst="rect">
            <a:avLst/>
          </a:prstGeom>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84" y="48097"/>
            <a:ext cx="3434249" cy="2333228"/>
          </a:xfrm>
          <a:prstGeom prst="rect">
            <a:avLst/>
          </a:prstGeom>
        </p:spPr>
      </p:pic>
      <p:sp>
        <p:nvSpPr>
          <p:cNvPr id="4" name="TextovéPole 3">
            <a:extLst>
              <a:ext uri="{FF2B5EF4-FFF2-40B4-BE49-F238E27FC236}">
                <a16:creationId xmlns:a16="http://schemas.microsoft.com/office/drawing/2014/main" id="{5444FA87-91EF-DE4E-CD91-903C4E780382}"/>
              </a:ext>
            </a:extLst>
          </p:cNvPr>
          <p:cNvSpPr txBox="1"/>
          <p:nvPr/>
        </p:nvSpPr>
        <p:spPr>
          <a:xfrm>
            <a:off x="3635896" y="159955"/>
            <a:ext cx="2133918" cy="138499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Ghawar</a:t>
            </a:r>
          </a:p>
          <a:p>
            <a:r>
              <a:rPr lang="en-US" sz="2400" b="1" dirty="0">
                <a:latin typeface="Times New Roman" panose="02020603050405020304" pitchFamily="18" charset="0"/>
                <a:cs typeface="Times New Roman" panose="02020603050405020304" pitchFamily="18" charset="0"/>
              </a:rPr>
              <a:t>Saudi Arabia</a:t>
            </a:r>
          </a:p>
          <a:p>
            <a:r>
              <a:rPr lang="en-US" dirty="0">
                <a:latin typeface="Times New Roman" panose="02020603050405020304" pitchFamily="18" charset="0"/>
                <a:cs typeface="Times New Roman" panose="02020603050405020304" pitchFamily="18" charset="0"/>
              </a:rPr>
              <a:t>combed strike angles</a:t>
            </a:r>
          </a:p>
          <a:p>
            <a:r>
              <a:rPr lang="en-US" dirty="0">
                <a:latin typeface="Times New Roman" panose="02020603050405020304" pitchFamily="18" charset="0"/>
                <a:cs typeface="Times New Roman" panose="02020603050405020304" pitchFamily="18" charset="0"/>
              </a:rPr>
              <a:t>over oil/gas fields</a:t>
            </a:r>
            <a:endParaRPr lang="cs-CZ" dirty="0">
              <a:latin typeface="Times New Roman" panose="02020603050405020304" pitchFamily="18" charset="0"/>
              <a:cs typeface="Times New Roman" panose="02020603050405020304" pitchFamily="18" charset="0"/>
            </a:endParaRPr>
          </a:p>
        </p:txBody>
      </p:sp>
      <p:sp>
        <p:nvSpPr>
          <p:cNvPr id="3" name="TextovéPole 2">
            <a:extLst>
              <a:ext uri="{FF2B5EF4-FFF2-40B4-BE49-F238E27FC236}">
                <a16:creationId xmlns:a16="http://schemas.microsoft.com/office/drawing/2014/main" id="{A8FEDD07-D83D-3777-5A34-8C458C984C35}"/>
              </a:ext>
            </a:extLst>
          </p:cNvPr>
          <p:cNvSpPr txBox="1"/>
          <p:nvPr/>
        </p:nvSpPr>
        <p:spPr>
          <a:xfrm>
            <a:off x="5956477" y="159955"/>
            <a:ext cx="2324675"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everywhere EIGEN 6C4 used</a:t>
            </a:r>
            <a:endParaRPr lang="cs-CZ" sz="1400" dirty="0">
              <a:latin typeface="Times New Roman" panose="02020603050405020304" pitchFamily="18" charset="0"/>
              <a:cs typeface="Times New Roman" panose="02020603050405020304" pitchFamily="18" charset="0"/>
            </a:endParaRPr>
          </a:p>
        </p:txBody>
      </p:sp>
      <p:pic>
        <p:nvPicPr>
          <p:cNvPr id="7" name="Obrázek 6">
            <a:extLst>
              <a:ext uri="{FF2B5EF4-FFF2-40B4-BE49-F238E27FC236}">
                <a16:creationId xmlns:a16="http://schemas.microsoft.com/office/drawing/2014/main" id="{76B01F80-8DE9-4576-D2CB-AE8D21062FBD}"/>
              </a:ext>
            </a:extLst>
          </p:cNvPr>
          <p:cNvPicPr>
            <a:picLocks noChangeAspect="1"/>
          </p:cNvPicPr>
          <p:nvPr/>
        </p:nvPicPr>
        <p:blipFill rotWithShape="1">
          <a:blip r:embed="rId4"/>
          <a:srcRect l="41337" t="26513" r="31889" b="5962"/>
          <a:stretch/>
        </p:blipFill>
        <p:spPr>
          <a:xfrm>
            <a:off x="0" y="2551956"/>
            <a:ext cx="3203848" cy="4334620"/>
          </a:xfrm>
          <a:prstGeom prst="rect">
            <a:avLst/>
          </a:prstGeom>
        </p:spPr>
      </p:pic>
    </p:spTree>
    <p:extLst>
      <p:ext uri="{BB962C8B-B14F-4D97-AF65-F5344CB8AC3E}">
        <p14:creationId xmlns:p14="http://schemas.microsoft.com/office/powerpoint/2010/main" val="215302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81AA179-5A41-2CC3-1AED-56F9F6C6DF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1042" y="1752528"/>
            <a:ext cx="5582958" cy="5060848"/>
          </a:xfrm>
          <a:prstGeom prst="rect">
            <a:avLst/>
          </a:prstGeom>
        </p:spPr>
      </p:pic>
      <p:pic>
        <p:nvPicPr>
          <p:cNvPr id="5" name="Obrázek 4">
            <a:extLst>
              <a:ext uri="{FF2B5EF4-FFF2-40B4-BE49-F238E27FC236}">
                <a16:creationId xmlns:a16="http://schemas.microsoft.com/office/drawing/2014/main" id="{69652333-43A4-E92E-8EB4-4633F8E7D2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624"/>
            <a:ext cx="4680520" cy="3721836"/>
          </a:xfrm>
          <a:prstGeom prst="rect">
            <a:avLst/>
          </a:prstGeom>
        </p:spPr>
      </p:pic>
      <p:sp>
        <p:nvSpPr>
          <p:cNvPr id="2" name="TextovéPole 1">
            <a:extLst>
              <a:ext uri="{FF2B5EF4-FFF2-40B4-BE49-F238E27FC236}">
                <a16:creationId xmlns:a16="http://schemas.microsoft.com/office/drawing/2014/main" id="{75E9BC37-FBD3-5EA5-0395-205C1FD34518}"/>
              </a:ext>
            </a:extLst>
          </p:cNvPr>
          <p:cNvSpPr txBox="1"/>
          <p:nvPr/>
        </p:nvSpPr>
        <p:spPr>
          <a:xfrm>
            <a:off x="2123728" y="5949280"/>
            <a:ext cx="196074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Strike angles </a:t>
            </a:r>
            <a:endParaRPr lang="cs-CZ"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114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E6B0D06-54BA-C74A-3FC4-598413C37B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93" y="1268760"/>
            <a:ext cx="4221480" cy="4084955"/>
          </a:xfrm>
          <a:prstGeom prst="rect">
            <a:avLst/>
          </a:prstGeom>
        </p:spPr>
      </p:pic>
      <p:pic>
        <p:nvPicPr>
          <p:cNvPr id="4" name="Obrázek 3">
            <a:extLst>
              <a:ext uri="{FF2B5EF4-FFF2-40B4-BE49-F238E27FC236}">
                <a16:creationId xmlns:a16="http://schemas.microsoft.com/office/drawing/2014/main" id="{596C6A5B-FA83-2EDC-3989-41F79CB98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640071"/>
            <a:ext cx="5280198" cy="6084056"/>
          </a:xfrm>
          <a:prstGeom prst="rect">
            <a:avLst/>
          </a:prstGeom>
        </p:spPr>
      </p:pic>
      <p:sp>
        <p:nvSpPr>
          <p:cNvPr id="3" name="TextovéPole 2">
            <a:extLst>
              <a:ext uri="{FF2B5EF4-FFF2-40B4-BE49-F238E27FC236}">
                <a16:creationId xmlns:a16="http://schemas.microsoft.com/office/drawing/2014/main" id="{E9FF4FCD-D779-C47A-953B-F4C6F300D8B4}"/>
              </a:ext>
            </a:extLst>
          </p:cNvPr>
          <p:cNvSpPr txBox="1"/>
          <p:nvPr/>
        </p:nvSpPr>
        <p:spPr>
          <a:xfrm>
            <a:off x="1187624" y="616482"/>
            <a:ext cx="141577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Egypt-Israel</a:t>
            </a:r>
            <a:endParaRPr lang="cs-CZ" b="1" dirty="0">
              <a:latin typeface="Times New Roman" panose="02020603050405020304" pitchFamily="18" charset="0"/>
              <a:cs typeface="Times New Roman" panose="02020603050405020304" pitchFamily="18" charset="0"/>
            </a:endParaRPr>
          </a:p>
        </p:txBody>
      </p:sp>
      <p:sp>
        <p:nvSpPr>
          <p:cNvPr id="5" name="TextovéPole 4">
            <a:extLst>
              <a:ext uri="{FF2B5EF4-FFF2-40B4-BE49-F238E27FC236}">
                <a16:creationId xmlns:a16="http://schemas.microsoft.com/office/drawing/2014/main" id="{C34F4F33-EE1E-EBFF-CC96-360597EE1307}"/>
              </a:ext>
            </a:extLst>
          </p:cNvPr>
          <p:cNvSpPr txBox="1"/>
          <p:nvPr/>
        </p:nvSpPr>
        <p:spPr>
          <a:xfrm>
            <a:off x="2612342" y="5848597"/>
            <a:ext cx="196074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Strike angles </a:t>
            </a:r>
            <a:endParaRPr lang="cs-CZ"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3341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786" y="0"/>
            <a:ext cx="7198427" cy="6858000"/>
          </a:xfrm>
          <a:prstGeom prst="rect">
            <a:avLst/>
          </a:prstGeom>
        </p:spPr>
      </p:pic>
    </p:spTree>
    <p:extLst>
      <p:ext uri="{BB962C8B-B14F-4D97-AF65-F5344CB8AC3E}">
        <p14:creationId xmlns:p14="http://schemas.microsoft.com/office/powerpoint/2010/main" val="931847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58578EC-45EB-F44E-BD51-838B508517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0"/>
            <a:ext cx="7233263" cy="6858000"/>
          </a:xfrm>
          <a:prstGeom prst="rect">
            <a:avLst/>
          </a:prstGeom>
        </p:spPr>
      </p:pic>
      <p:sp>
        <p:nvSpPr>
          <p:cNvPr id="2" name="TextovéPole 1">
            <a:extLst>
              <a:ext uri="{FF2B5EF4-FFF2-40B4-BE49-F238E27FC236}">
                <a16:creationId xmlns:a16="http://schemas.microsoft.com/office/drawing/2014/main" id="{142112EC-9382-9E5D-DB98-5171BA1E010A}"/>
              </a:ext>
            </a:extLst>
          </p:cNvPr>
          <p:cNvSpPr txBox="1"/>
          <p:nvPr/>
        </p:nvSpPr>
        <p:spPr>
          <a:xfrm>
            <a:off x="7183251" y="5661248"/>
            <a:ext cx="196074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Strike angles </a:t>
            </a:r>
            <a:endParaRPr lang="cs-CZ"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1694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14B5B89-D59A-880D-1CE6-EFAB731D89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275" y="906506"/>
            <a:ext cx="4338725" cy="4380453"/>
          </a:xfrm>
          <a:prstGeom prst="rect">
            <a:avLst/>
          </a:prstGeom>
        </p:spPr>
      </p:pic>
      <p:sp>
        <p:nvSpPr>
          <p:cNvPr id="4" name="TextovéPole 3">
            <a:extLst>
              <a:ext uri="{FF2B5EF4-FFF2-40B4-BE49-F238E27FC236}">
                <a16:creationId xmlns:a16="http://schemas.microsoft.com/office/drawing/2014/main" id="{7D1D7726-B343-37C2-2E69-2E289627FED4}"/>
              </a:ext>
            </a:extLst>
          </p:cNvPr>
          <p:cNvSpPr txBox="1"/>
          <p:nvPr/>
        </p:nvSpPr>
        <p:spPr>
          <a:xfrm>
            <a:off x="7183251" y="913233"/>
            <a:ext cx="196074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Strike angles </a:t>
            </a:r>
            <a:endParaRPr lang="cs-CZ" b="1" dirty="0">
              <a:latin typeface="Times New Roman" panose="02020603050405020304" pitchFamily="18" charset="0"/>
              <a:cs typeface="Times New Roman" panose="02020603050405020304" pitchFamily="18" charset="0"/>
            </a:endParaRPr>
          </a:p>
        </p:txBody>
      </p:sp>
      <p:pic>
        <p:nvPicPr>
          <p:cNvPr id="6" name="Obrázek 5">
            <a:extLst>
              <a:ext uri="{FF2B5EF4-FFF2-40B4-BE49-F238E27FC236}">
                <a16:creationId xmlns:a16="http://schemas.microsoft.com/office/drawing/2014/main" id="{7EC50B04-4EC1-33CD-F4DC-4126706E0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2653" y="1564315"/>
            <a:ext cx="4338725" cy="4380452"/>
          </a:xfrm>
          <a:prstGeom prst="rect">
            <a:avLst/>
          </a:prstGeom>
        </p:spPr>
      </p:pic>
      <p:sp>
        <p:nvSpPr>
          <p:cNvPr id="7" name="TextovéPole 6">
            <a:extLst>
              <a:ext uri="{FF2B5EF4-FFF2-40B4-BE49-F238E27FC236}">
                <a16:creationId xmlns:a16="http://schemas.microsoft.com/office/drawing/2014/main" id="{7368176D-130B-6223-7649-DB018A1F0A87}"/>
              </a:ext>
            </a:extLst>
          </p:cNvPr>
          <p:cNvSpPr txBox="1"/>
          <p:nvPr/>
        </p:nvSpPr>
        <p:spPr>
          <a:xfrm>
            <a:off x="537085" y="5265536"/>
            <a:ext cx="4195379" cy="715581"/>
          </a:xfrm>
          <a:prstGeom prst="rect">
            <a:avLst/>
          </a:prstGeom>
          <a:noFill/>
        </p:spPr>
        <p:txBody>
          <a:bodyPr wrap="none" rtlCol="0">
            <a:spAutoFit/>
          </a:bodyPr>
          <a:lstStyle/>
          <a:p>
            <a:r>
              <a:rPr lang="en-GB" sz="1350" dirty="0">
                <a:latin typeface="Times New Roman" panose="02020603050405020304" pitchFamily="18" charset="0"/>
                <a:ea typeface="Calibri" panose="020F0502020204030204" pitchFamily="34" charset="0"/>
              </a:rPr>
              <a:t>The strike angles </a:t>
            </a:r>
            <a:r>
              <a:rPr lang="en-GB" sz="1350" i="1" dirty="0">
                <a:latin typeface="Times New Roman" panose="02020603050405020304" pitchFamily="18" charset="0"/>
                <a:ea typeface="Calibri" panose="020F0502020204030204" pitchFamily="34" charset="0"/>
              </a:rPr>
              <a:t>θ</a:t>
            </a:r>
            <a:r>
              <a:rPr lang="en-GB" sz="1350" dirty="0">
                <a:latin typeface="Times New Roman" panose="02020603050405020304" pitchFamily="18" charset="0"/>
                <a:ea typeface="Calibri" panose="020F0502020204030204" pitchFamily="34" charset="0"/>
              </a:rPr>
              <a:t> are expressed in degrees [</a:t>
            </a:r>
            <a:r>
              <a:rPr lang="en-GB" sz="1350" dirty="0" err="1">
                <a:latin typeface="Times New Roman" panose="02020603050405020304" pitchFamily="18" charset="0"/>
                <a:ea typeface="Calibri" panose="020F0502020204030204" pitchFamily="34" charset="0"/>
              </a:rPr>
              <a:t>deg</a:t>
            </a:r>
            <a:r>
              <a:rPr lang="en-GB" sz="1350" dirty="0">
                <a:latin typeface="Times New Roman" panose="02020603050405020304" pitchFamily="18" charset="0"/>
                <a:ea typeface="Calibri" panose="020F0502020204030204" pitchFamily="34" charset="0"/>
              </a:rPr>
              <a:t>, </a:t>
            </a:r>
            <a:r>
              <a:rPr lang="en-GB" sz="1350" baseline="30000" dirty="0">
                <a:latin typeface="Times New Roman" panose="02020603050405020304" pitchFamily="18" charset="0"/>
                <a:ea typeface="Calibri" panose="020F0502020204030204" pitchFamily="34" charset="0"/>
              </a:rPr>
              <a:t>o</a:t>
            </a:r>
            <a:r>
              <a:rPr lang="en-GB" sz="1350" dirty="0">
                <a:latin typeface="Times New Roman" panose="02020603050405020304" pitchFamily="18" charset="0"/>
                <a:ea typeface="Calibri" panose="020F0502020204030204" pitchFamily="34" charset="0"/>
              </a:rPr>
              <a:t>] </a:t>
            </a:r>
          </a:p>
          <a:p>
            <a:r>
              <a:rPr lang="en-GB" sz="1350" dirty="0">
                <a:latin typeface="Times New Roman" panose="02020603050405020304" pitchFamily="18" charset="0"/>
                <a:ea typeface="Calibri" panose="020F0502020204030204" pitchFamily="34" charset="0"/>
              </a:rPr>
              <a:t>with respect to the local meridian; red colour means </a:t>
            </a:r>
          </a:p>
          <a:p>
            <a:r>
              <a:rPr lang="en-GB" sz="1350" dirty="0">
                <a:latin typeface="Times New Roman" panose="02020603050405020304" pitchFamily="18" charset="0"/>
                <a:ea typeface="Calibri" panose="020F0502020204030204" pitchFamily="34" charset="0"/>
              </a:rPr>
              <a:t>the direction is to the north of east and blue south of east. </a:t>
            </a:r>
            <a:endParaRPr lang="cs-CZ" dirty="0"/>
          </a:p>
        </p:txBody>
      </p:sp>
      <p:sp>
        <p:nvSpPr>
          <p:cNvPr id="2" name="TextovéPole 1">
            <a:extLst>
              <a:ext uri="{FF2B5EF4-FFF2-40B4-BE49-F238E27FC236}">
                <a16:creationId xmlns:a16="http://schemas.microsoft.com/office/drawing/2014/main" id="{FCBE29E9-598D-AD53-E907-BAFB0EE8E577}"/>
              </a:ext>
            </a:extLst>
          </p:cNvPr>
          <p:cNvSpPr txBox="1"/>
          <p:nvPr/>
        </p:nvSpPr>
        <p:spPr>
          <a:xfrm>
            <a:off x="5076056" y="390012"/>
            <a:ext cx="1531188"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Caspian Sea</a:t>
            </a:r>
            <a:endParaRPr lang="cs-CZ"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5745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7797EE8-BA13-4E85-69DC-47590EC028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782" y="857250"/>
            <a:ext cx="7794776" cy="4538327"/>
          </a:xfrm>
          <a:prstGeom prst="rect">
            <a:avLst/>
          </a:prstGeom>
        </p:spPr>
      </p:pic>
      <p:sp>
        <p:nvSpPr>
          <p:cNvPr id="4" name="TextovéPole 3">
            <a:extLst>
              <a:ext uri="{FF2B5EF4-FFF2-40B4-BE49-F238E27FC236}">
                <a16:creationId xmlns:a16="http://schemas.microsoft.com/office/drawing/2014/main" id="{F756D224-C644-78F2-520A-150EC566BEDB}"/>
              </a:ext>
            </a:extLst>
          </p:cNvPr>
          <p:cNvSpPr txBox="1"/>
          <p:nvPr/>
        </p:nvSpPr>
        <p:spPr>
          <a:xfrm>
            <a:off x="4230266" y="3086100"/>
            <a:ext cx="685800" cy="369332"/>
          </a:xfrm>
          <a:prstGeom prst="rect">
            <a:avLst/>
          </a:prstGeom>
          <a:noFill/>
        </p:spPr>
        <p:txBody>
          <a:bodyPr wrap="square" rtlCol="0">
            <a:spAutoFit/>
          </a:bodyPr>
          <a:lstStyle/>
          <a:p>
            <a:endParaRPr lang="cs-CZ" dirty="0"/>
          </a:p>
        </p:txBody>
      </p:sp>
      <p:sp>
        <p:nvSpPr>
          <p:cNvPr id="5" name="TextovéPole 4">
            <a:extLst>
              <a:ext uri="{FF2B5EF4-FFF2-40B4-BE49-F238E27FC236}">
                <a16:creationId xmlns:a16="http://schemas.microsoft.com/office/drawing/2014/main" id="{0914AD86-4864-ECFA-0A9E-7E95DEDC8810}"/>
              </a:ext>
            </a:extLst>
          </p:cNvPr>
          <p:cNvSpPr txBox="1"/>
          <p:nvPr/>
        </p:nvSpPr>
        <p:spPr>
          <a:xfrm>
            <a:off x="1413179" y="5601866"/>
            <a:ext cx="9182963" cy="369332"/>
          </a:xfrm>
          <a:prstGeom prst="rect">
            <a:avLst/>
          </a:prstGeom>
          <a:noFill/>
        </p:spPr>
        <p:txBody>
          <a:bodyPr wrap="none" rtlCol="0">
            <a:spAutoFit/>
          </a:bodyPr>
          <a:lstStyle/>
          <a:p>
            <a:r>
              <a:rPr lang="en-US" dirty="0"/>
              <a:t>Surface topography from satellite model ETOPO 1 [m] with red dots for oil/gas </a:t>
            </a:r>
            <a:r>
              <a:rPr lang="en-US" dirty="0" err="1"/>
              <a:t>deposists</a:t>
            </a:r>
            <a:endParaRPr lang="cs-CZ" dirty="0"/>
          </a:p>
        </p:txBody>
      </p:sp>
    </p:spTree>
    <p:extLst>
      <p:ext uri="{BB962C8B-B14F-4D97-AF65-F5344CB8AC3E}">
        <p14:creationId xmlns:p14="http://schemas.microsoft.com/office/powerpoint/2010/main" val="603147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ovéPole 1">
                <a:extLst>
                  <a:ext uri="{FF2B5EF4-FFF2-40B4-BE49-F238E27FC236}">
                    <a16:creationId xmlns:a16="http://schemas.microsoft.com/office/drawing/2014/main" id="{84E56E3E-6F99-35FB-D988-DE3CAD58D2E4}"/>
                  </a:ext>
                </a:extLst>
              </p:cNvPr>
              <p:cNvSpPr txBox="1"/>
              <p:nvPr/>
            </p:nvSpPr>
            <p:spPr>
              <a:xfrm>
                <a:off x="683568" y="1124744"/>
                <a:ext cx="9896940" cy="5537926"/>
              </a:xfrm>
              <a:prstGeom prst="rect">
                <a:avLst/>
              </a:prstGeom>
              <a:noFill/>
            </p:spPr>
            <p:txBody>
              <a:bodyPr wrap="none" rtlCol="0">
                <a:spAutoFit/>
              </a:bodyPr>
              <a:lstStyle/>
              <a:p>
                <a:pPr lvl="1" algn="just">
                  <a:spcAft>
                    <a:spcPts val="595"/>
                  </a:spcAft>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                      The strike angles among other gravity aspects</a:t>
                </a:r>
                <a:endParaRPr lang="cs-CZ"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spcAft>
                    <a:spcPts val="595"/>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The important for this paper are the gravity strike angles. The </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strike angles</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θ</a:t>
                </a:r>
                <a:r>
                  <a:rPr lang="en-US" dirty="0">
                    <a:effectLst/>
                    <a:latin typeface="Times New Roman" panose="02020603050405020304" pitchFamily="18" charset="0"/>
                    <a:ea typeface="Calibri" panose="020F0502020204030204" pitchFamily="34" charset="0"/>
                    <a:cs typeface="Times New Roman" panose="02020603050405020304" pitchFamily="18" charset="0"/>
                  </a:rPr>
                  <a:t>  [deg]</a:t>
                </a:r>
              </a:p>
              <a:p>
                <a:pPr algn="just">
                  <a:lnSpc>
                    <a:spcPct val="150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(strike directions) are defined as follows (Pedersen and Rasmussen 1990):</a:t>
                </a:r>
                <a:endParaRPr lang="cs-CZ"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595"/>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unc>
                      <m:funcPr>
                        <m:ctrlPr>
                          <a:rPr lang="cs-CZ" sz="2000" b="1" i="1">
                            <a:effectLst/>
                            <a:latin typeface="Cambria Math" panose="02040503050406030204" pitchFamily="18" charset="0"/>
                            <a:ea typeface="Times New Roman" panose="02020603050405020304" pitchFamily="18" charset="0"/>
                          </a:rPr>
                        </m:ctrlPr>
                      </m:funcPr>
                      <m:fName>
                        <m:r>
                          <a:rPr lang="en-US" sz="2000" b="1" i="1">
                            <a:effectLst/>
                            <a:latin typeface="Cambria Math" panose="02040503050406030204" pitchFamily="18" charset="0"/>
                            <a:ea typeface="Times New Roman" panose="02020603050405020304" pitchFamily="18" charset="0"/>
                          </a:rPr>
                          <m:t>𝒕𝒂𝒏</m:t>
                        </m:r>
                      </m:fName>
                      <m:e>
                        <m:r>
                          <a:rPr lang="en-US" sz="2000" b="1" i="1">
                            <a:effectLst/>
                            <a:latin typeface="Cambria Math" panose="02040503050406030204" pitchFamily="18" charset="0"/>
                            <a:ea typeface="Times New Roman" panose="02020603050405020304" pitchFamily="18" charset="0"/>
                          </a:rPr>
                          <m:t>𝟐</m:t>
                        </m:r>
                        <m:sSub>
                          <m:sSubPr>
                            <m:ctrlPr>
                              <a:rPr lang="cs-CZ" sz="2000" b="1" i="1">
                                <a:effectLst/>
                                <a:latin typeface="Cambria Math" panose="02040503050406030204" pitchFamily="18" charset="0"/>
                                <a:ea typeface="Times New Roman" panose="02020603050405020304" pitchFamily="18" charset="0"/>
                              </a:rPr>
                            </m:ctrlPr>
                          </m:sSubPr>
                          <m:e>
                            <m:r>
                              <a:rPr lang="en-US" sz="2000" b="1" i="1">
                                <a:effectLst/>
                                <a:latin typeface="Cambria Math" panose="02040503050406030204" pitchFamily="18" charset="0"/>
                                <a:ea typeface="Times New Roman" panose="02020603050405020304" pitchFamily="18" charset="0"/>
                              </a:rPr>
                              <m:t>𝜽</m:t>
                            </m:r>
                          </m:e>
                          <m:sub/>
                        </m:sSub>
                      </m:e>
                    </m:func>
                    <m:r>
                      <a:rPr lang="en-US" sz="2000" b="1" i="1">
                        <a:effectLst/>
                        <a:latin typeface="Cambria Math" panose="02040503050406030204" pitchFamily="18" charset="0"/>
                        <a:ea typeface="Times New Roman" panose="02020603050405020304" pitchFamily="18" charset="0"/>
                      </a:rPr>
                      <m:t>=</m:t>
                    </m:r>
                    <m:r>
                      <a:rPr lang="en-US" sz="2000" b="1" i="1">
                        <a:effectLst/>
                        <a:latin typeface="Cambria Math" panose="02040503050406030204" pitchFamily="18" charset="0"/>
                        <a:ea typeface="Times New Roman" panose="02020603050405020304" pitchFamily="18" charset="0"/>
                      </a:rPr>
                      <m:t>𝟐</m:t>
                    </m:r>
                    <m:r>
                      <a:rPr lang="en-US" sz="2000" b="1" i="1">
                        <a:effectLst/>
                        <a:latin typeface="Cambria Math" panose="02040503050406030204" pitchFamily="18" charset="0"/>
                        <a:ea typeface="Times New Roman" panose="02020603050405020304" pitchFamily="18" charset="0"/>
                      </a:rPr>
                      <m:t> </m:t>
                    </m:r>
                    <m:f>
                      <m:fPr>
                        <m:ctrlPr>
                          <a:rPr lang="cs-CZ" sz="2000" b="1" i="1">
                            <a:effectLst/>
                            <a:latin typeface="Cambria Math" panose="02040503050406030204" pitchFamily="18" charset="0"/>
                            <a:ea typeface="Times New Roman" panose="02020603050405020304" pitchFamily="18" charset="0"/>
                          </a:rPr>
                        </m:ctrlPr>
                      </m:fPr>
                      <m:num>
                        <m:sSub>
                          <m:sSubPr>
                            <m:ctrlPr>
                              <a:rPr lang="cs-CZ" sz="2000" b="1" i="1">
                                <a:effectLst/>
                                <a:latin typeface="Cambria Math" panose="02040503050406030204" pitchFamily="18" charset="0"/>
                                <a:ea typeface="Times New Roman" panose="02020603050405020304" pitchFamily="18" charset="0"/>
                              </a:rPr>
                            </m:ctrlPr>
                          </m:sSubPr>
                          <m:e>
                            <m:r>
                              <a:rPr lang="en-US" sz="2000" b="1" i="1">
                                <a:effectLst/>
                                <a:latin typeface="Cambria Math" panose="02040503050406030204" pitchFamily="18" charset="0"/>
                                <a:ea typeface="Times New Roman" panose="02020603050405020304" pitchFamily="18" charset="0"/>
                              </a:rPr>
                              <m:t>𝑻</m:t>
                            </m:r>
                          </m:e>
                          <m:sub>
                            <m:r>
                              <a:rPr lang="en-US" sz="2000" b="1" i="1">
                                <a:effectLst/>
                                <a:latin typeface="Cambria Math" panose="02040503050406030204" pitchFamily="18" charset="0"/>
                                <a:ea typeface="Times New Roman" panose="02020603050405020304" pitchFamily="18" charset="0"/>
                              </a:rPr>
                              <m:t>𝒙𝒚</m:t>
                            </m:r>
                          </m:sub>
                        </m:sSub>
                        <m:d>
                          <m:dPr>
                            <m:ctrlPr>
                              <a:rPr lang="cs-CZ" sz="2000" b="1" i="1">
                                <a:effectLst/>
                                <a:latin typeface="Cambria Math" panose="02040503050406030204" pitchFamily="18" charset="0"/>
                                <a:ea typeface="Times New Roman" panose="02020603050405020304" pitchFamily="18" charset="0"/>
                              </a:rPr>
                            </m:ctrlPr>
                          </m:dPr>
                          <m:e>
                            <m:sSub>
                              <m:sSubPr>
                                <m:ctrlPr>
                                  <a:rPr lang="cs-CZ" sz="2000" b="1" i="1">
                                    <a:effectLst/>
                                    <a:latin typeface="Cambria Math" panose="02040503050406030204" pitchFamily="18" charset="0"/>
                                    <a:ea typeface="Times New Roman" panose="02020603050405020304" pitchFamily="18" charset="0"/>
                                  </a:rPr>
                                </m:ctrlPr>
                              </m:sSubPr>
                              <m:e>
                                <m:r>
                                  <a:rPr lang="en-US" sz="2000" b="1" i="1">
                                    <a:effectLst/>
                                    <a:latin typeface="Cambria Math" panose="02040503050406030204" pitchFamily="18" charset="0"/>
                                    <a:ea typeface="Times New Roman" panose="02020603050405020304" pitchFamily="18" charset="0"/>
                                  </a:rPr>
                                  <m:t>𝑻</m:t>
                                </m:r>
                              </m:e>
                              <m:sub>
                                <m:r>
                                  <a:rPr lang="en-US" sz="2000" b="1" i="1">
                                    <a:effectLst/>
                                    <a:latin typeface="Cambria Math" panose="02040503050406030204" pitchFamily="18" charset="0"/>
                                    <a:ea typeface="Times New Roman" panose="02020603050405020304" pitchFamily="18" charset="0"/>
                                  </a:rPr>
                                  <m:t>𝒙𝒙</m:t>
                                </m:r>
                              </m:sub>
                            </m:sSub>
                            <m:r>
                              <a:rPr lang="en-US" sz="2000" b="1" i="1">
                                <a:effectLst/>
                                <a:latin typeface="Cambria Math" panose="02040503050406030204" pitchFamily="18" charset="0"/>
                                <a:ea typeface="Times New Roman" panose="02020603050405020304" pitchFamily="18" charset="0"/>
                              </a:rPr>
                              <m:t>+</m:t>
                            </m:r>
                            <m:sSub>
                              <m:sSubPr>
                                <m:ctrlPr>
                                  <a:rPr lang="cs-CZ" sz="2000" b="1" i="1">
                                    <a:effectLst/>
                                    <a:latin typeface="Cambria Math" panose="02040503050406030204" pitchFamily="18" charset="0"/>
                                    <a:ea typeface="Times New Roman" panose="02020603050405020304" pitchFamily="18" charset="0"/>
                                  </a:rPr>
                                </m:ctrlPr>
                              </m:sSubPr>
                              <m:e>
                                <m:r>
                                  <a:rPr lang="en-US" sz="2000" b="1" i="1">
                                    <a:effectLst/>
                                    <a:latin typeface="Cambria Math" panose="02040503050406030204" pitchFamily="18" charset="0"/>
                                    <a:ea typeface="Times New Roman" panose="02020603050405020304" pitchFamily="18" charset="0"/>
                                  </a:rPr>
                                  <m:t>𝑻</m:t>
                                </m:r>
                              </m:e>
                              <m:sub>
                                <m:r>
                                  <a:rPr lang="en-US" sz="2000" b="1" i="1">
                                    <a:effectLst/>
                                    <a:latin typeface="Cambria Math" panose="02040503050406030204" pitchFamily="18" charset="0"/>
                                    <a:ea typeface="Times New Roman" panose="02020603050405020304" pitchFamily="18" charset="0"/>
                                  </a:rPr>
                                  <m:t>𝒚𝒚</m:t>
                                </m:r>
                              </m:sub>
                            </m:sSub>
                          </m:e>
                        </m:d>
                        <m:r>
                          <a:rPr lang="en-US" sz="2000" b="1" i="1">
                            <a:effectLst/>
                            <a:latin typeface="Cambria Math" panose="02040503050406030204" pitchFamily="18" charset="0"/>
                            <a:ea typeface="Times New Roman" panose="02020603050405020304" pitchFamily="18" charset="0"/>
                          </a:rPr>
                          <m:t>+</m:t>
                        </m:r>
                        <m:sSub>
                          <m:sSubPr>
                            <m:ctrlPr>
                              <a:rPr lang="cs-CZ" sz="2000" b="1" i="1">
                                <a:effectLst/>
                                <a:latin typeface="Cambria Math" panose="02040503050406030204" pitchFamily="18" charset="0"/>
                                <a:ea typeface="Times New Roman" panose="02020603050405020304" pitchFamily="18" charset="0"/>
                              </a:rPr>
                            </m:ctrlPr>
                          </m:sSubPr>
                          <m:e>
                            <m:r>
                              <a:rPr lang="en-US" sz="2000" b="1" i="1">
                                <a:effectLst/>
                                <a:latin typeface="Cambria Math" panose="02040503050406030204" pitchFamily="18" charset="0"/>
                                <a:ea typeface="Times New Roman" panose="02020603050405020304" pitchFamily="18" charset="0"/>
                              </a:rPr>
                              <m:t>𝑻</m:t>
                            </m:r>
                          </m:e>
                          <m:sub>
                            <m:r>
                              <a:rPr lang="en-US" sz="2000" b="1" i="1">
                                <a:effectLst/>
                                <a:latin typeface="Cambria Math" panose="02040503050406030204" pitchFamily="18" charset="0"/>
                                <a:ea typeface="Times New Roman" panose="02020603050405020304" pitchFamily="18" charset="0"/>
                              </a:rPr>
                              <m:t>𝒙𝒛</m:t>
                            </m:r>
                          </m:sub>
                        </m:sSub>
                        <m:sSub>
                          <m:sSubPr>
                            <m:ctrlPr>
                              <a:rPr lang="cs-CZ" sz="2000" b="1" i="1">
                                <a:effectLst/>
                                <a:latin typeface="Cambria Math" panose="02040503050406030204" pitchFamily="18" charset="0"/>
                                <a:ea typeface="Times New Roman" panose="02020603050405020304" pitchFamily="18" charset="0"/>
                              </a:rPr>
                            </m:ctrlPr>
                          </m:sSubPr>
                          <m:e>
                            <m:r>
                              <a:rPr lang="en-US" sz="2000" b="1" i="1">
                                <a:effectLst/>
                                <a:latin typeface="Cambria Math" panose="02040503050406030204" pitchFamily="18" charset="0"/>
                                <a:ea typeface="Times New Roman" panose="02020603050405020304" pitchFamily="18" charset="0"/>
                              </a:rPr>
                              <m:t>𝑻</m:t>
                            </m:r>
                          </m:e>
                          <m:sub>
                            <m:r>
                              <a:rPr lang="en-US" sz="2000" b="1" i="1">
                                <a:effectLst/>
                                <a:latin typeface="Cambria Math" panose="02040503050406030204" pitchFamily="18" charset="0"/>
                                <a:ea typeface="Times New Roman" panose="02020603050405020304" pitchFamily="18" charset="0"/>
                              </a:rPr>
                              <m:t>𝒚𝒛</m:t>
                            </m:r>
                          </m:sub>
                        </m:sSub>
                      </m:num>
                      <m:den>
                        <m:sSubSup>
                          <m:sSubSupPr>
                            <m:ctrlPr>
                              <a:rPr lang="cs-CZ" sz="2000" b="1" i="1">
                                <a:effectLst/>
                                <a:latin typeface="Cambria Math" panose="02040503050406030204" pitchFamily="18" charset="0"/>
                                <a:ea typeface="Times New Roman" panose="02020603050405020304" pitchFamily="18" charset="0"/>
                              </a:rPr>
                            </m:ctrlPr>
                          </m:sSubSupPr>
                          <m:e>
                            <m:r>
                              <a:rPr lang="en-US" sz="2000" b="1" i="1">
                                <a:effectLst/>
                                <a:latin typeface="Cambria Math" panose="02040503050406030204" pitchFamily="18" charset="0"/>
                                <a:ea typeface="Times New Roman" panose="02020603050405020304" pitchFamily="18" charset="0"/>
                              </a:rPr>
                              <m:t>𝑻</m:t>
                            </m:r>
                          </m:e>
                          <m:sub>
                            <m:r>
                              <a:rPr lang="en-US" sz="2000" b="1" i="1">
                                <a:effectLst/>
                                <a:latin typeface="Cambria Math" panose="02040503050406030204" pitchFamily="18" charset="0"/>
                                <a:ea typeface="Times New Roman" panose="02020603050405020304" pitchFamily="18" charset="0"/>
                              </a:rPr>
                              <m:t>𝒙𝒙</m:t>
                            </m:r>
                          </m:sub>
                          <m:sup>
                            <m:r>
                              <a:rPr lang="en-US" sz="2000" b="1" i="1">
                                <a:effectLst/>
                                <a:latin typeface="Cambria Math" panose="02040503050406030204" pitchFamily="18" charset="0"/>
                                <a:ea typeface="Times New Roman" panose="02020603050405020304" pitchFamily="18" charset="0"/>
                              </a:rPr>
                              <m:t>𝟐</m:t>
                            </m:r>
                          </m:sup>
                        </m:sSubSup>
                        <m:r>
                          <a:rPr lang="en-US" sz="2000" b="1" i="1">
                            <a:effectLst/>
                            <a:latin typeface="Cambria Math" panose="02040503050406030204" pitchFamily="18" charset="0"/>
                            <a:ea typeface="Times New Roman" panose="02020603050405020304" pitchFamily="18" charset="0"/>
                          </a:rPr>
                          <m:t>−</m:t>
                        </m:r>
                        <m:sSubSup>
                          <m:sSubSupPr>
                            <m:ctrlPr>
                              <a:rPr lang="cs-CZ" sz="2000" b="1" i="1">
                                <a:effectLst/>
                                <a:latin typeface="Cambria Math" panose="02040503050406030204" pitchFamily="18" charset="0"/>
                                <a:ea typeface="Times New Roman" panose="02020603050405020304" pitchFamily="18" charset="0"/>
                              </a:rPr>
                            </m:ctrlPr>
                          </m:sSubSupPr>
                          <m:e>
                            <m:r>
                              <a:rPr lang="en-US" sz="2000" b="1" i="1">
                                <a:effectLst/>
                                <a:latin typeface="Cambria Math" panose="02040503050406030204" pitchFamily="18" charset="0"/>
                                <a:ea typeface="Times New Roman" panose="02020603050405020304" pitchFamily="18" charset="0"/>
                              </a:rPr>
                              <m:t>𝑻</m:t>
                            </m:r>
                          </m:e>
                          <m:sub>
                            <m:r>
                              <a:rPr lang="en-US" sz="2000" b="1" i="1">
                                <a:effectLst/>
                                <a:latin typeface="Cambria Math" panose="02040503050406030204" pitchFamily="18" charset="0"/>
                                <a:ea typeface="Times New Roman" panose="02020603050405020304" pitchFamily="18" charset="0"/>
                              </a:rPr>
                              <m:t>𝒚𝒚</m:t>
                            </m:r>
                          </m:sub>
                          <m:sup>
                            <m:r>
                              <a:rPr lang="en-US" sz="2000" b="1" i="1">
                                <a:effectLst/>
                                <a:latin typeface="Cambria Math" panose="02040503050406030204" pitchFamily="18" charset="0"/>
                                <a:ea typeface="Times New Roman" panose="02020603050405020304" pitchFamily="18" charset="0"/>
                              </a:rPr>
                              <m:t>𝟐</m:t>
                            </m:r>
                          </m:sup>
                        </m:sSubSup>
                        <m:r>
                          <a:rPr lang="en-US" sz="2000" b="1" i="1">
                            <a:effectLst/>
                            <a:latin typeface="Cambria Math" panose="02040503050406030204" pitchFamily="18" charset="0"/>
                            <a:ea typeface="Times New Roman" panose="02020603050405020304" pitchFamily="18" charset="0"/>
                          </a:rPr>
                          <m:t>+</m:t>
                        </m:r>
                        <m:sSubSup>
                          <m:sSubSupPr>
                            <m:ctrlPr>
                              <a:rPr lang="cs-CZ" sz="2000" b="1" i="1">
                                <a:effectLst/>
                                <a:latin typeface="Cambria Math" panose="02040503050406030204" pitchFamily="18" charset="0"/>
                                <a:ea typeface="Times New Roman" panose="02020603050405020304" pitchFamily="18" charset="0"/>
                              </a:rPr>
                            </m:ctrlPr>
                          </m:sSubSupPr>
                          <m:e>
                            <m:r>
                              <a:rPr lang="en-US" sz="2000" b="1" i="1">
                                <a:effectLst/>
                                <a:latin typeface="Cambria Math" panose="02040503050406030204" pitchFamily="18" charset="0"/>
                                <a:ea typeface="Times New Roman" panose="02020603050405020304" pitchFamily="18" charset="0"/>
                              </a:rPr>
                              <m:t>𝑻</m:t>
                            </m:r>
                          </m:e>
                          <m:sub>
                            <m:r>
                              <a:rPr lang="en-US" sz="2000" b="1" i="1">
                                <a:effectLst/>
                                <a:latin typeface="Cambria Math" panose="02040503050406030204" pitchFamily="18" charset="0"/>
                                <a:ea typeface="Times New Roman" panose="02020603050405020304" pitchFamily="18" charset="0"/>
                              </a:rPr>
                              <m:t>𝒙𝒛</m:t>
                            </m:r>
                          </m:sub>
                          <m:sup>
                            <m:r>
                              <a:rPr lang="en-US" sz="2000" b="1" i="1">
                                <a:effectLst/>
                                <a:latin typeface="Cambria Math" panose="02040503050406030204" pitchFamily="18" charset="0"/>
                                <a:ea typeface="Times New Roman" panose="02020603050405020304" pitchFamily="18" charset="0"/>
                              </a:rPr>
                              <m:t>𝟐</m:t>
                            </m:r>
                          </m:sup>
                        </m:sSubSup>
                        <m:r>
                          <a:rPr lang="en-US" sz="2000" b="1" i="1">
                            <a:effectLst/>
                            <a:latin typeface="Cambria Math" panose="02040503050406030204" pitchFamily="18" charset="0"/>
                            <a:ea typeface="Times New Roman" panose="02020603050405020304" pitchFamily="18" charset="0"/>
                          </a:rPr>
                          <m:t>−</m:t>
                        </m:r>
                        <m:sSubSup>
                          <m:sSubSupPr>
                            <m:ctrlPr>
                              <a:rPr lang="cs-CZ" sz="2000" b="1" i="1">
                                <a:effectLst/>
                                <a:latin typeface="Cambria Math" panose="02040503050406030204" pitchFamily="18" charset="0"/>
                                <a:ea typeface="Times New Roman" panose="02020603050405020304" pitchFamily="18" charset="0"/>
                              </a:rPr>
                            </m:ctrlPr>
                          </m:sSubSupPr>
                          <m:e>
                            <m:r>
                              <a:rPr lang="en-US" sz="2000" b="1" i="1">
                                <a:effectLst/>
                                <a:latin typeface="Cambria Math" panose="02040503050406030204" pitchFamily="18" charset="0"/>
                                <a:ea typeface="Times New Roman" panose="02020603050405020304" pitchFamily="18" charset="0"/>
                              </a:rPr>
                              <m:t>𝑻</m:t>
                            </m:r>
                          </m:e>
                          <m:sub>
                            <m:r>
                              <a:rPr lang="en-US" sz="2000" b="1" i="1">
                                <a:effectLst/>
                                <a:latin typeface="Cambria Math" panose="02040503050406030204" pitchFamily="18" charset="0"/>
                                <a:ea typeface="Times New Roman" panose="02020603050405020304" pitchFamily="18" charset="0"/>
                              </a:rPr>
                              <m:t>𝒚𝒛</m:t>
                            </m:r>
                          </m:sub>
                          <m:sup>
                            <m:r>
                              <a:rPr lang="en-US" sz="2000" b="1" i="1">
                                <a:effectLst/>
                                <a:latin typeface="Cambria Math" panose="02040503050406030204" pitchFamily="18" charset="0"/>
                                <a:ea typeface="Times New Roman" panose="02020603050405020304" pitchFamily="18" charset="0"/>
                              </a:rPr>
                              <m:t>𝟐</m:t>
                            </m:r>
                          </m:sup>
                        </m:sSubSup>
                      </m:den>
                    </m:f>
                    <m:r>
                      <a:rPr lang="en-US" sz="2000" b="1" i="1">
                        <a:effectLst/>
                        <a:latin typeface="Cambria Math" panose="02040503050406030204" pitchFamily="18" charset="0"/>
                        <a:ea typeface="Times New Roman" panose="02020603050405020304" pitchFamily="18" charset="0"/>
                      </a:rPr>
                      <m:t>=</m:t>
                    </m:r>
                    <m:r>
                      <a:rPr lang="en-US" sz="2000" b="1" i="1">
                        <a:effectLst/>
                        <a:latin typeface="Cambria Math" panose="02040503050406030204" pitchFamily="18" charset="0"/>
                        <a:ea typeface="Times New Roman" panose="02020603050405020304" pitchFamily="18" charset="0"/>
                      </a:rPr>
                      <m:t>𝟐</m:t>
                    </m:r>
                    <m:f>
                      <m:fPr>
                        <m:ctrlPr>
                          <a:rPr lang="cs-CZ" sz="2000" b="1" i="1">
                            <a:effectLst/>
                            <a:latin typeface="Cambria Math" panose="02040503050406030204" pitchFamily="18" charset="0"/>
                            <a:ea typeface="Times New Roman" panose="02020603050405020304" pitchFamily="18" charset="0"/>
                          </a:rPr>
                        </m:ctrlPr>
                      </m:fPr>
                      <m:num>
                        <m:sSub>
                          <m:sSubPr>
                            <m:ctrlPr>
                              <a:rPr lang="cs-CZ" sz="2000" b="1" i="1">
                                <a:effectLst/>
                                <a:latin typeface="Cambria Math" panose="02040503050406030204" pitchFamily="18" charset="0"/>
                                <a:ea typeface="Times New Roman" panose="02020603050405020304" pitchFamily="18" charset="0"/>
                              </a:rPr>
                            </m:ctrlPr>
                          </m:sSubPr>
                          <m:e>
                            <m:r>
                              <a:rPr lang="en-US" sz="2000" b="1" i="1">
                                <a:effectLst/>
                                <a:latin typeface="Cambria Math" panose="02040503050406030204" pitchFamily="18" charset="0"/>
                                <a:ea typeface="Times New Roman" panose="02020603050405020304" pitchFamily="18" charset="0"/>
                              </a:rPr>
                              <m:t>−</m:t>
                            </m:r>
                            <m:r>
                              <a:rPr lang="en-US" sz="2000" b="1" i="1">
                                <a:effectLst/>
                                <a:latin typeface="Cambria Math" panose="02040503050406030204" pitchFamily="18" charset="0"/>
                                <a:ea typeface="Times New Roman" panose="02020603050405020304" pitchFamily="18" charset="0"/>
                              </a:rPr>
                              <m:t>𝑻</m:t>
                            </m:r>
                          </m:e>
                          <m:sub>
                            <m:r>
                              <a:rPr lang="en-US" sz="2000" b="1" i="1">
                                <a:effectLst/>
                                <a:latin typeface="Cambria Math" panose="02040503050406030204" pitchFamily="18" charset="0"/>
                                <a:ea typeface="Times New Roman" panose="02020603050405020304" pitchFamily="18" charset="0"/>
                              </a:rPr>
                              <m:t>𝒙𝒚</m:t>
                            </m:r>
                          </m:sub>
                        </m:sSub>
                        <m:sSub>
                          <m:sSubPr>
                            <m:ctrlPr>
                              <a:rPr lang="cs-CZ" sz="2000" b="1" i="1">
                                <a:effectLst/>
                                <a:latin typeface="Cambria Math" panose="02040503050406030204" pitchFamily="18" charset="0"/>
                                <a:ea typeface="Times New Roman" panose="02020603050405020304" pitchFamily="18" charset="0"/>
                              </a:rPr>
                            </m:ctrlPr>
                          </m:sSubPr>
                          <m:e>
                            <m:r>
                              <a:rPr lang="en-US" sz="2000" b="1" i="1">
                                <a:effectLst/>
                                <a:latin typeface="Cambria Math" panose="02040503050406030204" pitchFamily="18" charset="0"/>
                                <a:ea typeface="Times New Roman" panose="02020603050405020304" pitchFamily="18" charset="0"/>
                              </a:rPr>
                              <m:t>𝑻</m:t>
                            </m:r>
                          </m:e>
                          <m:sub>
                            <m:r>
                              <a:rPr lang="en-US" sz="2000" b="1" i="1">
                                <a:effectLst/>
                                <a:latin typeface="Cambria Math" panose="02040503050406030204" pitchFamily="18" charset="0"/>
                                <a:ea typeface="Times New Roman" panose="02020603050405020304" pitchFamily="18" charset="0"/>
                              </a:rPr>
                              <m:t>𝒛𝒛</m:t>
                            </m:r>
                          </m:sub>
                        </m:sSub>
                        <m:r>
                          <a:rPr lang="en-US" sz="2000" b="1" i="1">
                            <a:effectLst/>
                            <a:latin typeface="Cambria Math" panose="02040503050406030204" pitchFamily="18" charset="0"/>
                            <a:ea typeface="Times New Roman" panose="02020603050405020304" pitchFamily="18" charset="0"/>
                          </a:rPr>
                          <m:t>+</m:t>
                        </m:r>
                        <m:sSub>
                          <m:sSubPr>
                            <m:ctrlPr>
                              <a:rPr lang="cs-CZ" sz="2000" b="1" i="1">
                                <a:effectLst/>
                                <a:latin typeface="Cambria Math" panose="02040503050406030204" pitchFamily="18" charset="0"/>
                                <a:ea typeface="Times New Roman" panose="02020603050405020304" pitchFamily="18" charset="0"/>
                              </a:rPr>
                            </m:ctrlPr>
                          </m:sSubPr>
                          <m:e>
                            <m:r>
                              <a:rPr lang="en-US" sz="2000" b="1" i="1">
                                <a:effectLst/>
                                <a:latin typeface="Cambria Math" panose="02040503050406030204" pitchFamily="18" charset="0"/>
                                <a:ea typeface="Times New Roman" panose="02020603050405020304" pitchFamily="18" charset="0"/>
                              </a:rPr>
                              <m:t>𝑻</m:t>
                            </m:r>
                          </m:e>
                          <m:sub>
                            <m:r>
                              <a:rPr lang="en-US" sz="2000" b="1" i="1">
                                <a:effectLst/>
                                <a:latin typeface="Cambria Math" panose="02040503050406030204" pitchFamily="18" charset="0"/>
                                <a:ea typeface="Times New Roman" panose="02020603050405020304" pitchFamily="18" charset="0"/>
                              </a:rPr>
                              <m:t>𝒙𝒛</m:t>
                            </m:r>
                          </m:sub>
                        </m:sSub>
                        <m:sSub>
                          <m:sSubPr>
                            <m:ctrlPr>
                              <a:rPr lang="cs-CZ" sz="2000" b="1" i="1">
                                <a:effectLst/>
                                <a:latin typeface="Cambria Math" panose="02040503050406030204" pitchFamily="18" charset="0"/>
                                <a:ea typeface="Times New Roman" panose="02020603050405020304" pitchFamily="18" charset="0"/>
                              </a:rPr>
                            </m:ctrlPr>
                          </m:sSubPr>
                          <m:e>
                            <m:r>
                              <a:rPr lang="en-US" sz="2000" b="1" i="1">
                                <a:effectLst/>
                                <a:latin typeface="Cambria Math" panose="02040503050406030204" pitchFamily="18" charset="0"/>
                                <a:ea typeface="Times New Roman" panose="02020603050405020304" pitchFamily="18" charset="0"/>
                              </a:rPr>
                              <m:t>𝑻</m:t>
                            </m:r>
                          </m:e>
                          <m:sub>
                            <m:r>
                              <a:rPr lang="en-US" sz="2000" b="1" i="1">
                                <a:effectLst/>
                                <a:latin typeface="Cambria Math" panose="02040503050406030204" pitchFamily="18" charset="0"/>
                                <a:ea typeface="Times New Roman" panose="02020603050405020304" pitchFamily="18" charset="0"/>
                              </a:rPr>
                              <m:t>𝒚𝒛</m:t>
                            </m:r>
                          </m:sub>
                        </m:sSub>
                      </m:num>
                      <m:den>
                        <m:sSubSup>
                          <m:sSubSupPr>
                            <m:ctrlPr>
                              <a:rPr lang="cs-CZ" sz="2000" b="1" i="1">
                                <a:effectLst/>
                                <a:latin typeface="Cambria Math" panose="02040503050406030204" pitchFamily="18" charset="0"/>
                                <a:ea typeface="Times New Roman" panose="02020603050405020304" pitchFamily="18" charset="0"/>
                              </a:rPr>
                            </m:ctrlPr>
                          </m:sSubSupPr>
                          <m:e>
                            <m:r>
                              <a:rPr lang="en-US" sz="2000" b="1" i="1">
                                <a:effectLst/>
                                <a:latin typeface="Cambria Math" panose="02040503050406030204" pitchFamily="18" charset="0"/>
                                <a:ea typeface="Times New Roman" panose="02020603050405020304" pitchFamily="18" charset="0"/>
                              </a:rPr>
                              <m:t>𝑻</m:t>
                            </m:r>
                          </m:e>
                          <m:sub>
                            <m:r>
                              <a:rPr lang="en-US" sz="2000" b="1" i="1">
                                <a:effectLst/>
                                <a:latin typeface="Cambria Math" panose="02040503050406030204" pitchFamily="18" charset="0"/>
                                <a:ea typeface="Times New Roman" panose="02020603050405020304" pitchFamily="18" charset="0"/>
                              </a:rPr>
                              <m:t>𝒙𝒛</m:t>
                            </m:r>
                          </m:sub>
                          <m:sup>
                            <m:r>
                              <a:rPr lang="en-US" sz="2000" b="1" i="1">
                                <a:effectLst/>
                                <a:latin typeface="Cambria Math" panose="02040503050406030204" pitchFamily="18" charset="0"/>
                                <a:ea typeface="Times New Roman" panose="02020603050405020304" pitchFamily="18" charset="0"/>
                              </a:rPr>
                              <m:t>𝟐</m:t>
                            </m:r>
                          </m:sup>
                        </m:sSubSup>
                        <m:r>
                          <a:rPr lang="en-US" sz="2000" b="1" i="1">
                            <a:effectLst/>
                            <a:latin typeface="Cambria Math" panose="02040503050406030204" pitchFamily="18" charset="0"/>
                            <a:ea typeface="Times New Roman" panose="02020603050405020304" pitchFamily="18" charset="0"/>
                          </a:rPr>
                          <m:t>−</m:t>
                        </m:r>
                        <m:sSubSup>
                          <m:sSubSupPr>
                            <m:ctrlPr>
                              <a:rPr lang="cs-CZ" sz="2000" b="1" i="1">
                                <a:effectLst/>
                                <a:latin typeface="Cambria Math" panose="02040503050406030204" pitchFamily="18" charset="0"/>
                                <a:ea typeface="Times New Roman" panose="02020603050405020304" pitchFamily="18" charset="0"/>
                              </a:rPr>
                            </m:ctrlPr>
                          </m:sSubSupPr>
                          <m:e>
                            <m:r>
                              <a:rPr lang="en-US" sz="2000" b="1" i="1">
                                <a:effectLst/>
                                <a:latin typeface="Cambria Math" panose="02040503050406030204" pitchFamily="18" charset="0"/>
                                <a:ea typeface="Times New Roman" panose="02020603050405020304" pitchFamily="18" charset="0"/>
                              </a:rPr>
                              <m:t>𝑻</m:t>
                            </m:r>
                          </m:e>
                          <m:sub>
                            <m:r>
                              <a:rPr lang="en-US" sz="2000" b="1" i="1">
                                <a:effectLst/>
                                <a:latin typeface="Cambria Math" panose="02040503050406030204" pitchFamily="18" charset="0"/>
                                <a:ea typeface="Times New Roman" panose="02020603050405020304" pitchFamily="18" charset="0"/>
                              </a:rPr>
                              <m:t>𝒚𝒛</m:t>
                            </m:r>
                          </m:sub>
                          <m:sup>
                            <m:r>
                              <a:rPr lang="en-US" sz="2000" b="1" i="1">
                                <a:effectLst/>
                                <a:latin typeface="Cambria Math" panose="02040503050406030204" pitchFamily="18" charset="0"/>
                                <a:ea typeface="Times New Roman" panose="02020603050405020304" pitchFamily="18" charset="0"/>
                              </a:rPr>
                              <m:t>𝟐</m:t>
                            </m:r>
                          </m:sup>
                        </m:sSubSup>
                        <m:r>
                          <a:rPr lang="en-US" sz="2000" b="1" i="1">
                            <a:effectLst/>
                            <a:latin typeface="Cambria Math" panose="02040503050406030204" pitchFamily="18" charset="0"/>
                            <a:ea typeface="Times New Roman" panose="02020603050405020304" pitchFamily="18" charset="0"/>
                          </a:rPr>
                          <m:t>+</m:t>
                        </m:r>
                        <m:sSubSup>
                          <m:sSubSupPr>
                            <m:ctrlPr>
                              <a:rPr lang="cs-CZ" sz="2000" b="1" i="1">
                                <a:effectLst/>
                                <a:latin typeface="Cambria Math" panose="02040503050406030204" pitchFamily="18" charset="0"/>
                                <a:ea typeface="Times New Roman" panose="02020603050405020304" pitchFamily="18" charset="0"/>
                              </a:rPr>
                            </m:ctrlPr>
                          </m:sSubSupPr>
                          <m:e>
                            <m:sSubSup>
                              <m:sSubSupPr>
                                <m:ctrlPr>
                                  <a:rPr lang="cs-CZ" sz="2000" b="1" i="1">
                                    <a:effectLst/>
                                    <a:latin typeface="Cambria Math" panose="02040503050406030204" pitchFamily="18" charset="0"/>
                                    <a:ea typeface="Times New Roman" panose="02020603050405020304" pitchFamily="18" charset="0"/>
                                  </a:rPr>
                                </m:ctrlPr>
                              </m:sSubSupPr>
                              <m:e>
                                <m:r>
                                  <a:rPr lang="en-US" sz="2000" b="1" i="1">
                                    <a:effectLst/>
                                    <a:latin typeface="Cambria Math" panose="02040503050406030204" pitchFamily="18" charset="0"/>
                                    <a:ea typeface="Times New Roman" panose="02020603050405020304" pitchFamily="18" charset="0"/>
                                  </a:rPr>
                                  <m:t> </m:t>
                                </m:r>
                                <m:r>
                                  <a:rPr lang="en-US" sz="2000" b="1" i="1">
                                    <a:effectLst/>
                                    <a:latin typeface="Cambria Math" panose="02040503050406030204" pitchFamily="18" charset="0"/>
                                    <a:ea typeface="Times New Roman" panose="02020603050405020304" pitchFamily="18" charset="0"/>
                                  </a:rPr>
                                  <m:t>𝑻</m:t>
                                </m:r>
                              </m:e>
                              <m:sub>
                                <m:r>
                                  <a:rPr lang="en-US" sz="2000" b="1" i="1">
                                    <a:effectLst/>
                                    <a:latin typeface="Cambria Math" panose="02040503050406030204" pitchFamily="18" charset="0"/>
                                    <a:ea typeface="Times New Roman" panose="02020603050405020304" pitchFamily="18" charset="0"/>
                                  </a:rPr>
                                  <m:t>𝒛𝒛</m:t>
                                </m:r>
                              </m:sub>
                              <m:sup/>
                            </m:sSubSup>
                            <m:r>
                              <a:rPr lang="en-US" sz="2000" b="1">
                                <a:effectLst/>
                                <a:latin typeface="Cambria Math" panose="02040503050406030204" pitchFamily="18" charset="0"/>
                                <a:ea typeface="Times New Roman" panose="02020603050405020304" pitchFamily="18" charset="0"/>
                              </a:rPr>
                              <m:t>(</m:t>
                            </m:r>
                            <m:r>
                              <a:rPr lang="en-US" sz="2000" b="1" i="1">
                                <a:effectLst/>
                                <a:latin typeface="Cambria Math" panose="02040503050406030204" pitchFamily="18" charset="0"/>
                                <a:ea typeface="Times New Roman" panose="02020603050405020304" pitchFamily="18" charset="0"/>
                              </a:rPr>
                              <m:t>𝑻</m:t>
                            </m:r>
                          </m:e>
                          <m:sub>
                            <m:r>
                              <a:rPr lang="en-US" sz="2000" b="1" i="1">
                                <a:effectLst/>
                                <a:latin typeface="Cambria Math" panose="02040503050406030204" pitchFamily="18" charset="0"/>
                                <a:ea typeface="Times New Roman" panose="02020603050405020304" pitchFamily="18" charset="0"/>
                              </a:rPr>
                              <m:t>𝒙𝒙</m:t>
                            </m:r>
                          </m:sub>
                          <m:sup/>
                        </m:sSubSup>
                        <m:r>
                          <a:rPr lang="en-US" sz="2000" b="1" i="1">
                            <a:effectLst/>
                            <a:latin typeface="Cambria Math" panose="02040503050406030204" pitchFamily="18" charset="0"/>
                            <a:ea typeface="Times New Roman" panose="02020603050405020304" pitchFamily="18" charset="0"/>
                          </a:rPr>
                          <m:t>−</m:t>
                        </m:r>
                        <m:sSubSup>
                          <m:sSubSupPr>
                            <m:ctrlPr>
                              <a:rPr lang="cs-CZ" sz="2000" b="1" i="1">
                                <a:effectLst/>
                                <a:latin typeface="Cambria Math" panose="02040503050406030204" pitchFamily="18" charset="0"/>
                                <a:ea typeface="Times New Roman" panose="02020603050405020304" pitchFamily="18" charset="0"/>
                              </a:rPr>
                            </m:ctrlPr>
                          </m:sSubSupPr>
                          <m:e>
                            <m:r>
                              <a:rPr lang="en-US" sz="2000" b="1" i="1">
                                <a:effectLst/>
                                <a:latin typeface="Cambria Math" panose="02040503050406030204" pitchFamily="18" charset="0"/>
                                <a:ea typeface="Times New Roman" panose="02020603050405020304" pitchFamily="18" charset="0"/>
                              </a:rPr>
                              <m:t>𝑻</m:t>
                            </m:r>
                          </m:e>
                          <m:sub>
                            <m:r>
                              <a:rPr lang="en-US" sz="2000" b="1" i="1">
                                <a:effectLst/>
                                <a:latin typeface="Cambria Math" panose="02040503050406030204" pitchFamily="18" charset="0"/>
                                <a:ea typeface="Times New Roman" panose="02020603050405020304" pitchFamily="18" charset="0"/>
                              </a:rPr>
                              <m:t>𝒚𝒚</m:t>
                            </m:r>
                          </m:sub>
                          <m:sup/>
                        </m:sSubSup>
                        <m:r>
                          <a:rPr lang="en-US" sz="2000" b="1" i="1">
                            <a:effectLst/>
                            <a:latin typeface="Cambria Math" panose="02040503050406030204" pitchFamily="18" charset="0"/>
                            <a:ea typeface="Times New Roman" panose="02020603050405020304" pitchFamily="18" charset="0"/>
                          </a:rPr>
                          <m:t>)</m:t>
                        </m:r>
                      </m:den>
                    </m:f>
                  </m:oMath>
                </a14:m>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cs-CZ"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595"/>
                  </a:spcAft>
                </a:pP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595"/>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ambiguous within a multiple of π/2; </a:t>
                </a:r>
                <a:endParaRPr lang="cs-CZ"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595"/>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where </a:t>
                </a:r>
                <a:r>
                  <a:rPr lang="en-US" i="1"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i="1"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ij</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are the components of the </a:t>
                </a:r>
                <a:r>
                  <a:rPr lang="en-US" i="1" dirty="0" err="1">
                    <a:effectLst/>
                    <a:latin typeface="Times New Roman" panose="02020603050405020304" pitchFamily="18" charset="0"/>
                    <a:ea typeface="Times New Roman" panose="02020603050405020304" pitchFamily="18" charset="0"/>
                    <a:cs typeface="Times New Roman" panose="02020603050405020304" pitchFamily="18" charset="0"/>
                  </a:rPr>
                  <a:t>Marussi</a:t>
                </a: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 tensor </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Γ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(i.e. the </a:t>
                </a: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tensor of </a:t>
                </a:r>
              </a:p>
              <a:p>
                <a:pPr algn="just">
                  <a:lnSpc>
                    <a:spcPct val="150000"/>
                  </a:lnSpc>
                  <a:spcAft>
                    <a:spcPts val="595"/>
                  </a:spcAft>
                </a:pP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the gravity gradients or second derivatives of the disturbing potential</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spcAft>
                    <a:spcPts val="595"/>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These are non-linear combinations of</a:t>
                </a:r>
                <a:r>
                  <a:rPr lang="en-US"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the harmonic geopotential coefficients. </a:t>
                </a:r>
                <a:endParaRPr lang="cs-CZ"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cs-CZ" dirty="0"/>
              </a:p>
            </p:txBody>
          </p:sp>
        </mc:Choice>
        <mc:Fallback xmlns="">
          <p:sp>
            <p:nvSpPr>
              <p:cNvPr id="2" name="TextovéPole 1">
                <a:extLst>
                  <a:ext uri="{FF2B5EF4-FFF2-40B4-BE49-F238E27FC236}">
                    <a16:creationId xmlns:a16="http://schemas.microsoft.com/office/drawing/2014/main" id="{84E56E3E-6F99-35FB-D988-DE3CAD58D2E4}"/>
                  </a:ext>
                </a:extLst>
              </p:cNvPr>
              <p:cNvSpPr txBox="1">
                <a:spLocks noRot="1" noChangeAspect="1" noMove="1" noResize="1" noEditPoints="1" noAdjustHandles="1" noChangeArrowheads="1" noChangeShapeType="1" noTextEdit="1"/>
              </p:cNvSpPr>
              <p:nvPr/>
            </p:nvSpPr>
            <p:spPr>
              <a:xfrm>
                <a:off x="683568" y="1124744"/>
                <a:ext cx="9896940" cy="5537926"/>
              </a:xfrm>
              <a:prstGeom prst="rect">
                <a:avLst/>
              </a:prstGeom>
              <a:blipFill>
                <a:blip r:embed="rId2"/>
                <a:stretch>
                  <a:fillRect l="-493" t="-661"/>
                </a:stretch>
              </a:blipFill>
            </p:spPr>
            <p:txBody>
              <a:bodyPr/>
              <a:lstStyle/>
              <a:p>
                <a:r>
                  <a:rPr lang="cs-CZ">
                    <a:noFill/>
                  </a:rPr>
                  <a:t> </a:t>
                </a:r>
              </a:p>
            </p:txBody>
          </p:sp>
        </mc:Fallback>
      </mc:AlternateContent>
    </p:spTree>
    <p:extLst>
      <p:ext uri="{BB962C8B-B14F-4D97-AF65-F5344CB8AC3E}">
        <p14:creationId xmlns:p14="http://schemas.microsoft.com/office/powerpoint/2010/main" val="723646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Obrázek 3">
            <a:extLst>
              <a:ext uri="{FF2B5EF4-FFF2-40B4-BE49-F238E27FC236}">
                <a16:creationId xmlns:a16="http://schemas.microsoft.com/office/drawing/2014/main" id="{9CB3432A-3209-4FBD-B6E2-5A69EA7F7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72" t="46085" r="44994" b="35017"/>
          <a:stretch>
            <a:fillRect/>
          </a:stretch>
        </p:blipFill>
        <p:spPr bwMode="auto">
          <a:xfrm>
            <a:off x="3617251" y="278622"/>
            <a:ext cx="3236014" cy="29316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Obrázek 2">
            <a:extLst>
              <a:ext uri="{FF2B5EF4-FFF2-40B4-BE49-F238E27FC236}">
                <a16:creationId xmlns:a16="http://schemas.microsoft.com/office/drawing/2014/main" id="{B19E7455-6EE3-4DAE-B86C-78742D3BD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776" t="52388" r="38074" b="35182"/>
          <a:stretch>
            <a:fillRect/>
          </a:stretch>
        </p:blipFill>
        <p:spPr bwMode="auto">
          <a:xfrm>
            <a:off x="182076" y="294646"/>
            <a:ext cx="3320906" cy="29903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0">
            <a:extLst>
              <a:ext uri="{FF2B5EF4-FFF2-40B4-BE49-F238E27FC236}">
                <a16:creationId xmlns:a16="http://schemas.microsoft.com/office/drawing/2014/main" id="{C770F24D-AEB4-4647-8C6B-8C1C3CAF2100}"/>
              </a:ext>
            </a:extLst>
          </p:cNvPr>
          <p:cNvSpPr>
            <a:spLocks noChangeArrowheads="1"/>
          </p:cNvSpPr>
          <p:nvPr/>
        </p:nvSpPr>
        <p:spPr bwMode="auto">
          <a:xfrm>
            <a:off x="747038" y="1668550"/>
            <a:ext cx="1016497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400" b="1"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GB" altLang="cs-CZ" sz="1800" b="0" i="0" u="none" strike="noStrike" cap="none" normalizeH="0" baseline="0">
              <a:ln>
                <a:noFill/>
              </a:ln>
              <a:solidFill>
                <a:schemeClr val="tx1"/>
              </a:solidFill>
              <a:effectLst/>
              <a:latin typeface="Arial" panose="020B0604020202020204" pitchFamily="34" charset="0"/>
            </a:endParaRPr>
          </a:p>
        </p:txBody>
      </p:sp>
      <p:pic>
        <p:nvPicPr>
          <p:cNvPr id="14" name="Obrázek 13">
            <a:extLst>
              <a:ext uri="{FF2B5EF4-FFF2-40B4-BE49-F238E27FC236}">
                <a16:creationId xmlns:a16="http://schemas.microsoft.com/office/drawing/2014/main" id="{76A2CF24-EA81-4E6D-8FE5-42CD055AEDA5}"/>
              </a:ext>
            </a:extLst>
          </p:cNvPr>
          <p:cNvPicPr/>
          <p:nvPr/>
        </p:nvPicPr>
        <p:blipFill rotWithShape="1">
          <a:blip r:embed="rId5" cstate="print">
            <a:extLst>
              <a:ext uri="{28A0092B-C50C-407E-A947-70E740481C1C}">
                <a14:useLocalDpi xmlns:a14="http://schemas.microsoft.com/office/drawing/2010/main" val="0"/>
              </a:ext>
            </a:extLst>
          </a:blip>
          <a:srcRect l="14653" t="20972" r="8110" b="10761"/>
          <a:stretch/>
        </p:blipFill>
        <p:spPr bwMode="auto">
          <a:xfrm>
            <a:off x="-217025" y="3410024"/>
            <a:ext cx="3456384" cy="2931680"/>
          </a:xfrm>
          <a:prstGeom prst="rect">
            <a:avLst/>
          </a:prstGeom>
          <a:ln>
            <a:noFill/>
          </a:ln>
          <a:extLst>
            <a:ext uri="{53640926-AAD7-44D8-BBD7-CCE9431645EC}">
              <a14:shadowObscured xmlns:a14="http://schemas.microsoft.com/office/drawing/2010/main"/>
            </a:ext>
          </a:extLst>
        </p:spPr>
      </p:pic>
      <p:sp>
        <p:nvSpPr>
          <p:cNvPr id="15" name="TextovéPole 14">
            <a:extLst>
              <a:ext uri="{FF2B5EF4-FFF2-40B4-BE49-F238E27FC236}">
                <a16:creationId xmlns:a16="http://schemas.microsoft.com/office/drawing/2014/main" id="{6FBAD47A-8010-4B5F-BC94-49876A5CD7FC}"/>
              </a:ext>
            </a:extLst>
          </p:cNvPr>
          <p:cNvSpPr txBox="1"/>
          <p:nvPr/>
        </p:nvSpPr>
        <p:spPr>
          <a:xfrm>
            <a:off x="7020272" y="175833"/>
            <a:ext cx="2123728" cy="2985433"/>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Combed strike angles Comments:</a:t>
            </a:r>
          </a:p>
          <a:p>
            <a:endParaRPr lang="en-US" sz="2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Left </a:t>
            </a:r>
          </a:p>
          <a:p>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hi</a:t>
            </a:r>
            <a:r>
              <a:rPr lang="en-US" dirty="0" err="1">
                <a:latin typeface="Times New Roman" panose="02020603050405020304" pitchFamily="18" charset="0"/>
                <a:cs typeface="Times New Roman" panose="02020603050405020304" pitchFamily="18" charset="0"/>
              </a:rPr>
              <a:t>ghly</a:t>
            </a:r>
            <a:r>
              <a:rPr lang="en-US" dirty="0">
                <a:latin typeface="Times New Roman" panose="02020603050405020304" pitchFamily="18" charset="0"/>
                <a:cs typeface="Times New Roman" panose="02020603050405020304" pitchFamily="18" charset="0"/>
              </a:rPr>
              <a:t> combed</a:t>
            </a:r>
            <a:r>
              <a:rPr lang="cs-CZ" dirty="0">
                <a:latin typeface="Times New Roman" panose="02020603050405020304" pitchFamily="18" charset="0"/>
                <a:cs typeface="Times New Roman" panose="02020603050405020304" pitchFamily="18" charset="0"/>
              </a:rPr>
              <a:t>,</a:t>
            </a:r>
          </a:p>
          <a:p>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linearl</a:t>
            </a:r>
            <a:r>
              <a:rPr lang="en-US" dirty="0">
                <a:latin typeface="Times New Roman" panose="02020603050405020304" pitchFamily="18" charset="0"/>
                <a:cs typeface="Times New Roman" panose="02020603050405020304" pitchFamily="18" charset="0"/>
              </a:rPr>
              <a:t>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Right</a:t>
            </a:r>
          </a:p>
          <a:p>
            <a:r>
              <a:rPr lang="cs-CZ"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dishevelled</a:t>
            </a:r>
            <a:endParaRPr lang="cs-CZ" dirty="0">
              <a:latin typeface="Times New Roman" panose="02020603050405020304" pitchFamily="18" charset="0"/>
              <a:cs typeface="Times New Roman" panose="02020603050405020304" pitchFamily="18" charset="0"/>
            </a:endParaRPr>
          </a:p>
        </p:txBody>
      </p:sp>
      <p:sp>
        <p:nvSpPr>
          <p:cNvPr id="2" name="Obdélník 1">
            <a:extLst>
              <a:ext uri="{FF2B5EF4-FFF2-40B4-BE49-F238E27FC236}">
                <a16:creationId xmlns:a16="http://schemas.microsoft.com/office/drawing/2014/main" id="{56EEB25A-0D67-449A-B079-75310EAD4FFD}"/>
              </a:ext>
            </a:extLst>
          </p:cNvPr>
          <p:cNvSpPr/>
          <p:nvPr/>
        </p:nvSpPr>
        <p:spPr>
          <a:xfrm>
            <a:off x="7441176" y="3320088"/>
            <a:ext cx="3236014" cy="2831544"/>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Left </a:t>
            </a:r>
          </a:p>
          <a:p>
            <a:r>
              <a:rPr lang="cs-CZ"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combed</a:t>
            </a:r>
            <a:r>
              <a:rPr lang="cs-CZ" sz="1600" dirty="0">
                <a:latin typeface="Times New Roman" panose="02020603050405020304" pitchFamily="18" charset="0"/>
                <a:cs typeface="Times New Roman" panose="02020603050405020304" pitchFamily="18" charset="0"/>
              </a:rPr>
              <a:t>,</a:t>
            </a:r>
          </a:p>
          <a:p>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creating</a:t>
            </a:r>
            <a:r>
              <a:rPr lang="cs-CZ" sz="1600" dirty="0">
                <a:latin typeface="Times New Roman" panose="02020603050405020304" pitchFamily="18" charset="0"/>
                <a:cs typeface="Times New Roman" panose="02020603050405020304" pitchFamily="18" charset="0"/>
              </a:rPr>
              <a:t> a halo</a:t>
            </a:r>
          </a:p>
          <a:p>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around</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crater</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segments </a:t>
            </a:r>
          </a:p>
          <a:p>
            <a:r>
              <a:rPr lang="en-US" sz="1600" dirty="0">
                <a:latin typeface="Times New Roman" panose="02020603050405020304" pitchFamily="18" charset="0"/>
                <a:cs typeface="Times New Roman" panose="02020603050405020304" pitchFamily="18" charset="0"/>
              </a:rPr>
              <a:t>    in color</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Right</a:t>
            </a:r>
          </a:p>
          <a:p>
            <a:r>
              <a:rPr lang="en-US" sz="1600" dirty="0">
                <a:latin typeface="Times New Roman" panose="02020603050405020304" pitchFamily="18" charset="0"/>
                <a:cs typeface="Times New Roman" panose="02020603050405020304" pitchFamily="18" charset="0"/>
              </a:rPr>
              <a:t>    halo </a:t>
            </a:r>
          </a:p>
          <a:p>
            <a:r>
              <a:rPr lang="en-US" sz="1600" dirty="0">
                <a:latin typeface="Times New Roman" panose="02020603050405020304" pitchFamily="18" charset="0"/>
                <a:cs typeface="Times New Roman" panose="02020603050405020304" pitchFamily="18" charset="0"/>
              </a:rPr>
              <a:t>    in </a:t>
            </a:r>
            <a:r>
              <a:rPr lang="en-US" sz="1600" dirty="0" err="1">
                <a:latin typeface="Times New Roman" panose="02020603050405020304" pitchFamily="18" charset="0"/>
                <a:cs typeface="Times New Roman" panose="02020603050405020304" pitchFamily="18" charset="0"/>
              </a:rPr>
              <a:t>black&amp;white</a:t>
            </a:r>
            <a:endParaRPr lang="en-US" sz="1600" dirty="0">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CF139A5C-B957-43F5-9B0C-AD43DB40CE6A}"/>
              </a:ext>
            </a:extLst>
          </p:cNvPr>
          <p:cNvSpPr/>
          <p:nvPr/>
        </p:nvSpPr>
        <p:spPr>
          <a:xfrm>
            <a:off x="727319" y="6479533"/>
            <a:ext cx="5551325"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 the Moon/Copernicus                       Hellas basin on Mars</a:t>
            </a:r>
            <a:endParaRPr lang="cs-CZ" dirty="0"/>
          </a:p>
        </p:txBody>
      </p:sp>
      <p:pic>
        <p:nvPicPr>
          <p:cNvPr id="11" name="Obrázek 10">
            <a:extLst>
              <a:ext uri="{FF2B5EF4-FFF2-40B4-BE49-F238E27FC236}">
                <a16:creationId xmlns:a16="http://schemas.microsoft.com/office/drawing/2014/main" id="{CEA31701-7F73-46A5-B764-0381825E74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449" r="2487"/>
          <a:stretch/>
        </p:blipFill>
        <p:spPr>
          <a:xfrm>
            <a:off x="3239359" y="3410024"/>
            <a:ext cx="4255408" cy="3094437"/>
          </a:xfrm>
          <a:prstGeom prst="rect">
            <a:avLst/>
          </a:prstGeom>
        </p:spPr>
      </p:pic>
      <p:sp>
        <p:nvSpPr>
          <p:cNvPr id="8" name="TextovéPole 7">
            <a:extLst>
              <a:ext uri="{FF2B5EF4-FFF2-40B4-BE49-F238E27FC236}">
                <a16:creationId xmlns:a16="http://schemas.microsoft.com/office/drawing/2014/main" id="{114C35F1-A64B-06E4-E65E-F75C815EB0D6}"/>
              </a:ext>
            </a:extLst>
          </p:cNvPr>
          <p:cNvSpPr txBox="1"/>
          <p:nvPr/>
        </p:nvSpPr>
        <p:spPr>
          <a:xfrm>
            <a:off x="7669059" y="6266574"/>
            <a:ext cx="184731" cy="369332"/>
          </a:xfrm>
          <a:prstGeom prst="rect">
            <a:avLst/>
          </a:prstGeom>
          <a:noFill/>
        </p:spPr>
        <p:txBody>
          <a:bodyPr wrap="none" rtlCol="0">
            <a:spAutoFit/>
          </a:bodyPr>
          <a:lstStyle/>
          <a:p>
            <a:endParaRPr lang="cs-CZ" dirty="0"/>
          </a:p>
        </p:txBody>
      </p:sp>
    </p:spTree>
    <p:extLst>
      <p:ext uri="{BB962C8B-B14F-4D97-AF65-F5344CB8AC3E}">
        <p14:creationId xmlns:p14="http://schemas.microsoft.com/office/powerpoint/2010/main" val="1695400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A2C5AD32-AEAD-6831-54A5-ADB92D457B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62"/>
          <a:stretch/>
        </p:blipFill>
        <p:spPr>
          <a:xfrm>
            <a:off x="107504" y="573250"/>
            <a:ext cx="6738999" cy="5254009"/>
          </a:xfrm>
          <a:prstGeom prst="rect">
            <a:avLst/>
          </a:prstGeom>
        </p:spPr>
      </p:pic>
      <p:sp>
        <p:nvSpPr>
          <p:cNvPr id="9" name="TextovéPole 8">
            <a:extLst>
              <a:ext uri="{FF2B5EF4-FFF2-40B4-BE49-F238E27FC236}">
                <a16:creationId xmlns:a16="http://schemas.microsoft.com/office/drawing/2014/main" id="{F8EDC9DD-A4AC-F434-C1DE-645E08F474EB}"/>
              </a:ext>
            </a:extLst>
          </p:cNvPr>
          <p:cNvSpPr txBox="1"/>
          <p:nvPr/>
        </p:nvSpPr>
        <p:spPr>
          <a:xfrm>
            <a:off x="2555776" y="5932203"/>
            <a:ext cx="8857313" cy="338554"/>
          </a:xfrm>
          <a:prstGeom prst="rect">
            <a:avLst/>
          </a:prstGeom>
          <a:noFill/>
        </p:spPr>
        <p:txBody>
          <a:bodyPr wrap="square" rtlCol="0">
            <a:spAutoFit/>
          </a:bodyPr>
          <a:lstStyle/>
          <a:p>
            <a:r>
              <a:rPr lang="en-US" sz="1600" dirty="0">
                <a:solidFill>
                  <a:schemeClr val="bg1"/>
                </a:solidFill>
                <a:highlight>
                  <a:srgbClr val="000080"/>
                </a:highlight>
                <a:latin typeface="Times New Roman" panose="02020603050405020304" pitchFamily="18" charset="0"/>
                <a:cs typeface="Times New Roman" panose="02020603050405020304" pitchFamily="18" charset="0"/>
              </a:rPr>
              <a:t>Strike angles [deg], </a:t>
            </a:r>
            <a:r>
              <a:rPr lang="en-US" sz="1600" i="1" dirty="0">
                <a:solidFill>
                  <a:schemeClr val="bg1"/>
                </a:solidFill>
                <a:highlight>
                  <a:srgbClr val="000080"/>
                </a:highlight>
                <a:latin typeface="Times New Roman" panose="02020603050405020304" pitchFamily="18" charset="0"/>
                <a:cs typeface="Times New Roman" panose="02020603050405020304" pitchFamily="18" charset="0"/>
              </a:rPr>
              <a:t>I</a:t>
            </a:r>
            <a:r>
              <a:rPr lang="en-US" sz="1600" dirty="0">
                <a:solidFill>
                  <a:schemeClr val="bg1"/>
                </a:solidFill>
                <a:highlight>
                  <a:srgbClr val="000080"/>
                </a:highlight>
                <a:latin typeface="Times New Roman" panose="02020603050405020304" pitchFamily="18" charset="0"/>
                <a:cs typeface="Times New Roman" panose="02020603050405020304" pitchFamily="18" charset="0"/>
              </a:rPr>
              <a:t>&lt;0.9, with </a:t>
            </a:r>
            <a:r>
              <a:rPr lang="en-US" sz="1600" i="1" dirty="0" err="1">
                <a:solidFill>
                  <a:schemeClr val="bg1"/>
                </a:solidFill>
                <a:highlight>
                  <a:srgbClr val="000080"/>
                </a:highlight>
                <a:latin typeface="Times New Roman" panose="02020603050405020304" pitchFamily="18" charset="0"/>
                <a:cs typeface="Times New Roman" panose="02020603050405020304" pitchFamily="18" charset="0"/>
              </a:rPr>
              <a:t>T</a:t>
            </a:r>
            <a:r>
              <a:rPr lang="en-US" sz="1100" i="1" dirty="0" err="1">
                <a:solidFill>
                  <a:schemeClr val="bg1"/>
                </a:solidFill>
                <a:highlight>
                  <a:srgbClr val="000080"/>
                </a:highlight>
                <a:latin typeface="Times New Roman" panose="02020603050405020304" pitchFamily="18" charset="0"/>
                <a:cs typeface="Times New Roman" panose="02020603050405020304" pitchFamily="18" charset="0"/>
              </a:rPr>
              <a:t>zz</a:t>
            </a:r>
            <a:r>
              <a:rPr lang="en-US" sz="1600" i="1" dirty="0">
                <a:solidFill>
                  <a:schemeClr val="bg1"/>
                </a:solidFill>
                <a:highlight>
                  <a:srgbClr val="000080"/>
                </a:highlight>
                <a:latin typeface="Times New Roman" panose="02020603050405020304" pitchFamily="18" charset="0"/>
                <a:cs typeface="Times New Roman" panose="02020603050405020304" pitchFamily="18" charset="0"/>
              </a:rPr>
              <a:t> </a:t>
            </a:r>
            <a:r>
              <a:rPr lang="en-US" sz="1600" dirty="0">
                <a:solidFill>
                  <a:schemeClr val="bg1"/>
                </a:solidFill>
                <a:highlight>
                  <a:srgbClr val="000080"/>
                </a:highlight>
                <a:latin typeface="Times New Roman" panose="02020603050405020304" pitchFamily="18" charset="0"/>
                <a:cs typeface="Times New Roman" panose="02020603050405020304" pitchFamily="18" charset="0"/>
              </a:rPr>
              <a:t>[E]</a:t>
            </a:r>
            <a:r>
              <a:rPr lang="en-US" sz="1600" dirty="0">
                <a:highlight>
                  <a:srgbClr val="000080"/>
                </a:highlight>
                <a:latin typeface="Times New Roman" panose="02020603050405020304" pitchFamily="18" charset="0"/>
                <a:cs typeface="Times New Roman" panose="02020603050405020304" pitchFamily="18" charset="0"/>
              </a:rPr>
              <a:t>)</a:t>
            </a:r>
            <a:endParaRPr lang="cs-CZ" sz="1600" dirty="0">
              <a:highlight>
                <a:srgbClr val="000080"/>
              </a:highlight>
              <a:latin typeface="Times New Roman" panose="02020603050405020304" pitchFamily="18" charset="0"/>
              <a:cs typeface="Times New Roman" panose="02020603050405020304" pitchFamily="18" charset="0"/>
            </a:endParaRPr>
          </a:p>
        </p:txBody>
      </p:sp>
      <p:sp>
        <p:nvSpPr>
          <p:cNvPr id="10" name="Ovál 9">
            <a:extLst>
              <a:ext uri="{FF2B5EF4-FFF2-40B4-BE49-F238E27FC236}">
                <a16:creationId xmlns:a16="http://schemas.microsoft.com/office/drawing/2014/main" id="{C9D804F0-1418-8C5C-2ABA-5B9A18F7FFA0}"/>
              </a:ext>
            </a:extLst>
          </p:cNvPr>
          <p:cNvSpPr/>
          <p:nvPr/>
        </p:nvSpPr>
        <p:spPr>
          <a:xfrm>
            <a:off x="2411760" y="1772644"/>
            <a:ext cx="1361325" cy="1346448"/>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a:extLst>
              <a:ext uri="{FF2B5EF4-FFF2-40B4-BE49-F238E27FC236}">
                <a16:creationId xmlns:a16="http://schemas.microsoft.com/office/drawing/2014/main" id="{8613DC4F-6157-7875-17D5-9D78273BB262}"/>
              </a:ext>
            </a:extLst>
          </p:cNvPr>
          <p:cNvSpPr txBox="1"/>
          <p:nvPr/>
        </p:nvSpPr>
        <p:spPr>
          <a:xfrm>
            <a:off x="7309142" y="908720"/>
            <a:ext cx="576064" cy="369332"/>
          </a:xfrm>
          <a:prstGeom prst="rect">
            <a:avLst/>
          </a:prstGeom>
          <a:solidFill>
            <a:schemeClr val="bg1"/>
          </a:solidFill>
        </p:spPr>
        <p:txBody>
          <a:bodyPr wrap="square" rtlCol="0">
            <a:spAutoFit/>
          </a:bodyPr>
          <a:lstStyle/>
          <a:p>
            <a:endParaRPr lang="cs-CZ" dirty="0"/>
          </a:p>
        </p:txBody>
      </p:sp>
      <p:sp>
        <p:nvSpPr>
          <p:cNvPr id="22" name="TextovéPole 21">
            <a:extLst>
              <a:ext uri="{FF2B5EF4-FFF2-40B4-BE49-F238E27FC236}">
                <a16:creationId xmlns:a16="http://schemas.microsoft.com/office/drawing/2014/main" id="{24FA671D-0C04-7480-5548-BF8BADF2F32A}"/>
              </a:ext>
            </a:extLst>
          </p:cNvPr>
          <p:cNvSpPr txBox="1"/>
          <p:nvPr/>
        </p:nvSpPr>
        <p:spPr>
          <a:xfrm>
            <a:off x="6300192" y="661618"/>
            <a:ext cx="43204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a:t>
            </a:r>
            <a:endParaRPr lang="cs-CZ" dirty="0">
              <a:latin typeface="Times New Roman" panose="02020603050405020304" pitchFamily="18" charset="0"/>
              <a:cs typeface="Times New Roman" panose="02020603050405020304" pitchFamily="18" charset="0"/>
            </a:endParaRPr>
          </a:p>
        </p:txBody>
      </p:sp>
      <p:sp>
        <p:nvSpPr>
          <p:cNvPr id="2" name="TextovéPole 1">
            <a:extLst>
              <a:ext uri="{FF2B5EF4-FFF2-40B4-BE49-F238E27FC236}">
                <a16:creationId xmlns:a16="http://schemas.microsoft.com/office/drawing/2014/main" id="{8EA11F19-BAF4-C6D7-5086-F88960CB52F3}"/>
              </a:ext>
            </a:extLst>
          </p:cNvPr>
          <p:cNvSpPr txBox="1"/>
          <p:nvPr/>
        </p:nvSpPr>
        <p:spPr>
          <a:xfrm>
            <a:off x="7336223" y="1245909"/>
            <a:ext cx="1388522" cy="1015663"/>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Chicxulub</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Yucatan</a:t>
            </a:r>
          </a:p>
          <a:p>
            <a:r>
              <a:rPr lang="en-US" sz="2000" dirty="0">
                <a:latin typeface="Times New Roman" panose="02020603050405020304" pitchFamily="18" charset="0"/>
                <a:cs typeface="Times New Roman" panose="02020603050405020304" pitchFamily="18" charset="0"/>
              </a:rPr>
              <a:t>Mexico</a:t>
            </a:r>
            <a:endParaRPr lang="cs-CZ" sz="2000" dirty="0">
              <a:latin typeface="Times New Roman" panose="02020603050405020304" pitchFamily="18" charset="0"/>
              <a:cs typeface="Times New Roman" panose="02020603050405020304" pitchFamily="18" charset="0"/>
            </a:endParaRPr>
          </a:p>
        </p:txBody>
      </p:sp>
      <p:sp>
        <p:nvSpPr>
          <p:cNvPr id="3" name="TextovéPole 2">
            <a:extLst>
              <a:ext uri="{FF2B5EF4-FFF2-40B4-BE49-F238E27FC236}">
                <a16:creationId xmlns:a16="http://schemas.microsoft.com/office/drawing/2014/main" id="{930C2130-8C18-1101-6E22-8EECA2B6DD43}"/>
              </a:ext>
            </a:extLst>
          </p:cNvPr>
          <p:cNvSpPr txBox="1"/>
          <p:nvPr/>
        </p:nvSpPr>
        <p:spPr>
          <a:xfrm>
            <a:off x="6763996" y="4971578"/>
            <a:ext cx="196074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Strike angles </a:t>
            </a:r>
            <a:endParaRPr lang="cs-CZ"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7018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BC1D0D1-1595-B26D-3E72-925DE38F45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01" y="404664"/>
            <a:ext cx="4330110" cy="4578027"/>
          </a:xfrm>
          <a:prstGeom prst="rect">
            <a:avLst/>
          </a:prstGeom>
        </p:spPr>
      </p:pic>
      <p:sp>
        <p:nvSpPr>
          <p:cNvPr id="7" name="TextovéPole 6">
            <a:extLst>
              <a:ext uri="{FF2B5EF4-FFF2-40B4-BE49-F238E27FC236}">
                <a16:creationId xmlns:a16="http://schemas.microsoft.com/office/drawing/2014/main" id="{68B69E4A-0699-73DA-9E6D-599FC63A6CF2}"/>
              </a:ext>
            </a:extLst>
          </p:cNvPr>
          <p:cNvSpPr txBox="1"/>
          <p:nvPr/>
        </p:nvSpPr>
        <p:spPr>
          <a:xfrm>
            <a:off x="-1791362" y="5200325"/>
            <a:ext cx="12726724" cy="646331"/>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                                                  CHICXULUB:</a:t>
            </a:r>
          </a:p>
          <a:p>
            <a:r>
              <a:rPr lang="en-US" dirty="0">
                <a:latin typeface="Times New Roman" panose="02020603050405020304" pitchFamily="18" charset="0"/>
                <a:cs typeface="Times New Roman" panose="02020603050405020304" pitchFamily="18" charset="0"/>
              </a:rPr>
              <a:t>                                                  gravity anomalies [</a:t>
            </a:r>
            <a:r>
              <a:rPr lang="en-US" dirty="0" err="1">
                <a:latin typeface="Times New Roman" panose="02020603050405020304" pitchFamily="18" charset="0"/>
                <a:cs typeface="Times New Roman" panose="02020603050405020304" pitchFamily="18" charset="0"/>
              </a:rPr>
              <a:t>mGal</a:t>
            </a:r>
            <a:r>
              <a:rPr lang="en-US" dirty="0">
                <a:latin typeface="Times New Roman" panose="02020603050405020304" pitchFamily="18" charset="0"/>
                <a:cs typeface="Times New Roman" panose="02020603050405020304" pitchFamily="18" charset="0"/>
              </a:rPr>
              <a:t>] from EIGEN 6C4, left: strike angles and cenotes </a:t>
            </a:r>
            <a:endParaRPr lang="cs-CZ" dirty="0"/>
          </a:p>
        </p:txBody>
      </p:sp>
      <p:pic>
        <p:nvPicPr>
          <p:cNvPr id="8" name="Obrázek 7">
            <a:extLst>
              <a:ext uri="{FF2B5EF4-FFF2-40B4-BE49-F238E27FC236}">
                <a16:creationId xmlns:a16="http://schemas.microsoft.com/office/drawing/2014/main" id="{5CDA97DC-F37B-801B-6CEC-C15BF727EE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30" t="23750"/>
          <a:stretch/>
        </p:blipFill>
        <p:spPr>
          <a:xfrm>
            <a:off x="4402711" y="620688"/>
            <a:ext cx="4668688" cy="3772029"/>
          </a:xfrm>
          <a:prstGeom prst="rect">
            <a:avLst/>
          </a:prstGeom>
        </p:spPr>
      </p:pic>
    </p:spTree>
    <p:extLst>
      <p:ext uri="{BB962C8B-B14F-4D97-AF65-F5344CB8AC3E}">
        <p14:creationId xmlns:p14="http://schemas.microsoft.com/office/powerpoint/2010/main" val="4024080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88C3EBB-8E10-B3C4-691A-C5C41313B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497" y="1895912"/>
            <a:ext cx="4283144" cy="3947152"/>
          </a:xfrm>
          <a:prstGeom prst="rect">
            <a:avLst/>
          </a:prstGeom>
        </p:spPr>
      </p:pic>
      <p:pic>
        <p:nvPicPr>
          <p:cNvPr id="3" name="Obrázek 2">
            <a:extLst>
              <a:ext uri="{FF2B5EF4-FFF2-40B4-BE49-F238E27FC236}">
                <a16:creationId xmlns:a16="http://schemas.microsoft.com/office/drawing/2014/main" id="{4E798A2A-1F4F-44B4-F3B9-46DC11D7DF14}"/>
              </a:ext>
            </a:extLst>
          </p:cNvPr>
          <p:cNvPicPr>
            <a:picLocks noChangeAspect="1"/>
          </p:cNvPicPr>
          <p:nvPr/>
        </p:nvPicPr>
        <p:blipFill rotWithShape="1">
          <a:blip r:embed="rId4"/>
          <a:srcRect l="14563" t="27981" r="23225" b="7430"/>
          <a:stretch/>
        </p:blipFill>
        <p:spPr>
          <a:xfrm>
            <a:off x="107504" y="120671"/>
            <a:ext cx="5149080" cy="2867842"/>
          </a:xfrm>
          <a:prstGeom prst="rect">
            <a:avLst/>
          </a:prstGeom>
        </p:spPr>
      </p:pic>
      <p:pic>
        <p:nvPicPr>
          <p:cNvPr id="5" name="Obrázek 4">
            <a:extLst>
              <a:ext uri="{FF2B5EF4-FFF2-40B4-BE49-F238E27FC236}">
                <a16:creationId xmlns:a16="http://schemas.microsoft.com/office/drawing/2014/main" id="{F0A667A1-01C8-262C-FFBB-CE280B7B4A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314"/>
          <a:stretch/>
        </p:blipFill>
        <p:spPr>
          <a:xfrm>
            <a:off x="-288857" y="4023457"/>
            <a:ext cx="5199530" cy="2708920"/>
          </a:xfrm>
          <a:prstGeom prst="rect">
            <a:avLst/>
          </a:prstGeom>
        </p:spPr>
      </p:pic>
      <p:sp>
        <p:nvSpPr>
          <p:cNvPr id="6" name="TextovéPole 5">
            <a:extLst>
              <a:ext uri="{FF2B5EF4-FFF2-40B4-BE49-F238E27FC236}">
                <a16:creationId xmlns:a16="http://schemas.microsoft.com/office/drawing/2014/main" id="{09D2EB30-6662-62B4-7EC8-3FE8C925D975}"/>
              </a:ext>
            </a:extLst>
          </p:cNvPr>
          <p:cNvSpPr txBox="1"/>
          <p:nvPr/>
        </p:nvSpPr>
        <p:spPr>
          <a:xfrm>
            <a:off x="5796136" y="514466"/>
            <a:ext cx="2553007" cy="738664"/>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Mexico</a:t>
            </a:r>
          </a:p>
          <a:p>
            <a:r>
              <a:rPr lang="en-US" dirty="0"/>
              <a:t>Villahermosa, Veracruz</a:t>
            </a:r>
            <a:endParaRPr lang="cs-CZ" dirty="0"/>
          </a:p>
        </p:txBody>
      </p:sp>
      <p:sp>
        <p:nvSpPr>
          <p:cNvPr id="2" name="TextovéPole 1">
            <a:extLst>
              <a:ext uri="{FF2B5EF4-FFF2-40B4-BE49-F238E27FC236}">
                <a16:creationId xmlns:a16="http://schemas.microsoft.com/office/drawing/2014/main" id="{09BA18FB-A145-7817-E899-8286743F37D4}"/>
              </a:ext>
            </a:extLst>
          </p:cNvPr>
          <p:cNvSpPr txBox="1"/>
          <p:nvPr/>
        </p:nvSpPr>
        <p:spPr>
          <a:xfrm>
            <a:off x="5364088" y="6004265"/>
            <a:ext cx="196074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strike angles </a:t>
            </a:r>
            <a:endParaRPr lang="cs-CZ"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9202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4593D-0889-BE99-9476-C1438BC396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39"/>
          <a:stretch/>
        </p:blipFill>
        <p:spPr>
          <a:xfrm>
            <a:off x="4810126" y="1702259"/>
            <a:ext cx="4249881" cy="5051806"/>
          </a:xfrm>
          <a:prstGeom prst="rect">
            <a:avLst/>
          </a:prstGeom>
        </p:spPr>
      </p:pic>
      <p:pic>
        <p:nvPicPr>
          <p:cNvPr id="193" name="Obrázek 192">
            <a:extLst>
              <a:ext uri="{FF2B5EF4-FFF2-40B4-BE49-F238E27FC236}">
                <a16:creationId xmlns:a16="http://schemas.microsoft.com/office/drawing/2014/main" id="{B4607AF2-4602-4FEC-52C1-8570F534A1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16632"/>
            <a:ext cx="4638893" cy="5267830"/>
          </a:xfrm>
          <a:prstGeom prst="rect">
            <a:avLst/>
          </a:prstGeom>
        </p:spPr>
      </p:pic>
      <p:sp>
        <p:nvSpPr>
          <p:cNvPr id="194" name="TextovéPole 193">
            <a:extLst>
              <a:ext uri="{FF2B5EF4-FFF2-40B4-BE49-F238E27FC236}">
                <a16:creationId xmlns:a16="http://schemas.microsoft.com/office/drawing/2014/main" id="{D464F090-9E9C-66A5-DB82-F1FE619BCB61}"/>
              </a:ext>
            </a:extLst>
          </p:cNvPr>
          <p:cNvSpPr txBox="1"/>
          <p:nvPr/>
        </p:nvSpPr>
        <p:spPr>
          <a:xfrm>
            <a:off x="7039230" y="116632"/>
            <a:ext cx="1569660" cy="738664"/>
          </a:xfrm>
          <a:prstGeom prst="rect">
            <a:avLst/>
          </a:prstGeom>
          <a:noFill/>
        </p:spPr>
        <p:txBody>
          <a:bodyPr wrap="none" rtlCol="0">
            <a:spAutoFit/>
          </a:bodyPr>
          <a:lstStyle/>
          <a:p>
            <a:r>
              <a:rPr lang="en-US" sz="2400" b="1" dirty="0" err="1">
                <a:latin typeface="Times New Roman" panose="02020603050405020304" pitchFamily="18" charset="0"/>
                <a:cs typeface="Times New Roman" panose="02020603050405020304" pitchFamily="18" charset="0"/>
              </a:rPr>
              <a:t>Popiga</a:t>
            </a:r>
            <a:r>
              <a:rPr lang="en-US" dirty="0" err="1">
                <a:latin typeface="Times New Roman" panose="02020603050405020304" pitchFamily="18" charset="0"/>
                <a:cs typeface="Times New Roman" panose="02020603050405020304" pitchFamily="18" charset="0"/>
              </a:rPr>
              <a:t>j</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the main crater</a:t>
            </a:r>
            <a:endParaRPr lang="cs-CZ" dirty="0">
              <a:latin typeface="Times New Roman" panose="02020603050405020304" pitchFamily="18" charset="0"/>
              <a:cs typeface="Times New Roman" panose="02020603050405020304" pitchFamily="18" charset="0"/>
            </a:endParaRPr>
          </a:p>
        </p:txBody>
      </p:sp>
      <p:cxnSp>
        <p:nvCxnSpPr>
          <p:cNvPr id="196" name="Přímá spojnice se šipkou 195">
            <a:extLst>
              <a:ext uri="{FF2B5EF4-FFF2-40B4-BE49-F238E27FC236}">
                <a16:creationId xmlns:a16="http://schemas.microsoft.com/office/drawing/2014/main" id="{3F0FA2EA-2E81-40FC-665F-C020EA361311}"/>
              </a:ext>
            </a:extLst>
          </p:cNvPr>
          <p:cNvCxnSpPr/>
          <p:nvPr/>
        </p:nvCxnSpPr>
        <p:spPr>
          <a:xfrm flipH="1">
            <a:off x="1835696" y="620688"/>
            <a:ext cx="4608512" cy="13681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Přímá spojnice se šipkou 196">
            <a:extLst>
              <a:ext uri="{FF2B5EF4-FFF2-40B4-BE49-F238E27FC236}">
                <a16:creationId xmlns:a16="http://schemas.microsoft.com/office/drawing/2014/main" id="{C70814C9-9685-50FD-5B22-EFB7EFBF6163}"/>
              </a:ext>
            </a:extLst>
          </p:cNvPr>
          <p:cNvCxnSpPr/>
          <p:nvPr/>
        </p:nvCxnSpPr>
        <p:spPr>
          <a:xfrm flipH="1">
            <a:off x="5796987" y="855296"/>
            <a:ext cx="800472" cy="10717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0" name="TextovéPole 199">
            <a:extLst>
              <a:ext uri="{FF2B5EF4-FFF2-40B4-BE49-F238E27FC236}">
                <a16:creationId xmlns:a16="http://schemas.microsoft.com/office/drawing/2014/main" id="{840DC3A6-FA6F-BC5B-C9F5-49957E2D0C69}"/>
              </a:ext>
            </a:extLst>
          </p:cNvPr>
          <p:cNvSpPr txBox="1"/>
          <p:nvPr/>
        </p:nvSpPr>
        <p:spPr>
          <a:xfrm>
            <a:off x="537552" y="5469541"/>
            <a:ext cx="4249881" cy="1138773"/>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 whole set (left)</a:t>
            </a:r>
          </a:p>
          <a:p>
            <a:r>
              <a:rPr lang="en-US" dirty="0">
                <a:latin typeface="Times New Roman" panose="02020603050405020304" pitchFamily="18" charset="0"/>
                <a:cs typeface="Times New Roman" panose="02020603050405020304" pitchFamily="18" charset="0"/>
              </a:rPr>
              <a:t>southern-east part with possible craters</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Popigaj</a:t>
            </a:r>
            <a:r>
              <a:rPr lang="en-US" dirty="0">
                <a:latin typeface="Times New Roman" panose="02020603050405020304" pitchFamily="18" charset="0"/>
                <a:cs typeface="Times New Roman" panose="02020603050405020304" pitchFamily="18" charset="0"/>
              </a:rPr>
              <a:t> II, II, and IV </a:t>
            </a:r>
          </a:p>
          <a:p>
            <a:r>
              <a:rPr lang="en-US" sz="1400" dirty="0">
                <a:latin typeface="Times New Roman" panose="02020603050405020304" pitchFamily="18" charset="0"/>
                <a:cs typeface="Times New Roman" panose="02020603050405020304" pitchFamily="18" charset="0"/>
              </a:rPr>
              <a:t>(see ©</a:t>
            </a:r>
            <a:r>
              <a:rPr lang="en-US" sz="1400" dirty="0" err="1">
                <a:latin typeface="Times New Roman" panose="02020603050405020304" pitchFamily="18" charset="0"/>
                <a:cs typeface="Times New Roman" panose="02020603050405020304" pitchFamily="18" charset="0"/>
              </a:rPr>
              <a:t>Kloko</a:t>
            </a:r>
            <a:r>
              <a:rPr lang="cs-CZ" sz="1400" dirty="0">
                <a:latin typeface="Times New Roman" panose="02020603050405020304" pitchFamily="18" charset="0"/>
                <a:cs typeface="Times New Roman" panose="02020603050405020304" pitchFamily="18" charset="0"/>
              </a:rPr>
              <a:t>ční</a:t>
            </a:r>
            <a:r>
              <a:rPr lang="en-US" sz="1400" dirty="0">
                <a:latin typeface="Times New Roman" panose="02020603050405020304" pitchFamily="18" charset="0"/>
                <a:cs typeface="Times New Roman" panose="02020603050405020304" pitchFamily="18" charset="0"/>
              </a:rPr>
              <a:t>k et al 2010, SE EGU and Google Earth)</a:t>
            </a:r>
            <a:endParaRPr lang="cs-CZ"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5654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CD8ABF6-4BCE-A14B-AAFD-0FE7BD000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9790" y="846733"/>
            <a:ext cx="3745177" cy="5492204"/>
          </a:xfrm>
          <a:prstGeom prst="rect">
            <a:avLst/>
          </a:prstGeom>
        </p:spPr>
      </p:pic>
      <p:pic>
        <p:nvPicPr>
          <p:cNvPr id="4" name="Obrázek 3">
            <a:extLst>
              <a:ext uri="{FF2B5EF4-FFF2-40B4-BE49-F238E27FC236}">
                <a16:creationId xmlns:a16="http://schemas.microsoft.com/office/drawing/2014/main" id="{2A235DE6-18A1-2699-E7CA-7B701E4048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10" y="713693"/>
            <a:ext cx="4622286" cy="5625244"/>
          </a:xfrm>
          <a:prstGeom prst="rect">
            <a:avLst/>
          </a:prstGeom>
        </p:spPr>
      </p:pic>
      <p:sp>
        <p:nvSpPr>
          <p:cNvPr id="5" name="TextovéPole 4">
            <a:extLst>
              <a:ext uri="{FF2B5EF4-FFF2-40B4-BE49-F238E27FC236}">
                <a16:creationId xmlns:a16="http://schemas.microsoft.com/office/drawing/2014/main" id="{96B2BBD1-96F0-ACCE-BD19-07C528F15708}"/>
              </a:ext>
            </a:extLst>
          </p:cNvPr>
          <p:cNvSpPr txBox="1"/>
          <p:nvPr/>
        </p:nvSpPr>
        <p:spPr>
          <a:xfrm>
            <a:off x="1763688" y="252028"/>
            <a:ext cx="709228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Impact craters </a:t>
            </a:r>
            <a:r>
              <a:rPr lang="en-US" sz="2400" b="1" dirty="0" err="1">
                <a:latin typeface="Times New Roman" panose="02020603050405020304" pitchFamily="18" charset="0"/>
                <a:cs typeface="Times New Roman" panose="02020603050405020304" pitchFamily="18" charset="0"/>
              </a:rPr>
              <a:t>Ries</a:t>
            </a:r>
            <a:r>
              <a:rPr lang="en-US" sz="2400" b="1" dirty="0">
                <a:latin typeface="Times New Roman" panose="02020603050405020304" pitchFamily="18" charset="0"/>
                <a:cs typeface="Times New Roman" panose="02020603050405020304" pitchFamily="18" charset="0"/>
              </a:rPr>
              <a:t> and </a:t>
            </a:r>
            <a:r>
              <a:rPr lang="en-US" sz="2400" b="1" dirty="0" err="1">
                <a:latin typeface="Times New Roman" panose="02020603050405020304" pitchFamily="18" charset="0"/>
                <a:cs typeface="Times New Roman" panose="02020603050405020304" pitchFamily="18" charset="0"/>
              </a:rPr>
              <a:t>Steinheim</a:t>
            </a:r>
            <a:r>
              <a:rPr lang="en-US" sz="2400" b="1" dirty="0">
                <a:latin typeface="Times New Roman" panose="02020603050405020304" pitchFamily="18" charset="0"/>
                <a:cs typeface="Times New Roman" panose="02020603050405020304" pitchFamily="18" charset="0"/>
              </a:rPr>
              <a:t>, Germany</a:t>
            </a:r>
            <a:endParaRPr lang="cs-CZ" sz="2400" b="1" dirty="0">
              <a:latin typeface="Times New Roman" panose="02020603050405020304" pitchFamily="18" charset="0"/>
              <a:cs typeface="Times New Roman" panose="02020603050405020304" pitchFamily="18" charset="0"/>
            </a:endParaRPr>
          </a:p>
        </p:txBody>
      </p:sp>
      <p:sp>
        <p:nvSpPr>
          <p:cNvPr id="2" name="TextovéPole 1">
            <a:extLst>
              <a:ext uri="{FF2B5EF4-FFF2-40B4-BE49-F238E27FC236}">
                <a16:creationId xmlns:a16="http://schemas.microsoft.com/office/drawing/2014/main" id="{CDA3B149-1B76-5C2D-58ED-EBE049657E80}"/>
              </a:ext>
            </a:extLst>
          </p:cNvPr>
          <p:cNvSpPr txBox="1"/>
          <p:nvPr/>
        </p:nvSpPr>
        <p:spPr>
          <a:xfrm>
            <a:off x="603519" y="1175358"/>
            <a:ext cx="8065554" cy="646331"/>
          </a:xfrm>
          <a:prstGeom prst="rect">
            <a:avLst/>
          </a:prstGeom>
          <a:noFill/>
        </p:spPr>
        <p:txBody>
          <a:bodyPr wrap="square" rtlCol="0">
            <a:spAutoFit/>
          </a:bodyPr>
          <a:lstStyle/>
          <a:p>
            <a:r>
              <a:rPr lang="en-US" dirty="0">
                <a:solidFill>
                  <a:schemeClr val="bg1"/>
                </a:solidFill>
                <a:highlight>
                  <a:srgbClr val="000080"/>
                </a:highlight>
                <a:latin typeface="Times New Roman" panose="02020603050405020304" pitchFamily="18" charset="0"/>
                <a:cs typeface="Times New Roman" panose="02020603050405020304" pitchFamily="18" charset="0"/>
              </a:rPr>
              <a:t>Strike angles [deg] with ETOPO 1 topography [m] (left)       Strike angles (right)   </a:t>
            </a:r>
          </a:p>
          <a:p>
            <a:r>
              <a:rPr lang="en-US" sz="1800" dirty="0">
                <a:solidFill>
                  <a:schemeClr val="bg1"/>
                </a:solidFill>
                <a:latin typeface="Times New Roman" panose="02020603050405020304" pitchFamily="18" charset="0"/>
                <a:cs typeface="Times New Roman" panose="02020603050405020304" pitchFamily="18" charset="0"/>
              </a:rPr>
              <a:t>      </a:t>
            </a:r>
            <a:r>
              <a:rPr lang="en-US" sz="1800" i="1" dirty="0">
                <a:solidFill>
                  <a:schemeClr val="bg1"/>
                </a:solidFill>
                <a:latin typeface="Times New Roman" panose="02020603050405020304" pitchFamily="18" charset="0"/>
                <a:cs typeface="Times New Roman" panose="02020603050405020304" pitchFamily="18" charset="0"/>
              </a:rPr>
              <a:t>                                                     </a:t>
            </a:r>
            <a:r>
              <a:rPr lang="en-US" sz="1800" i="1" dirty="0">
                <a:solidFill>
                  <a:schemeClr val="bg1"/>
                </a:solidFill>
                <a:highlight>
                  <a:srgbClr val="000080"/>
                </a:highlight>
                <a:latin typeface="Times New Roman" panose="02020603050405020304" pitchFamily="18" charset="0"/>
                <a:cs typeface="Times New Roman" panose="02020603050405020304" pitchFamily="18" charset="0"/>
              </a:rPr>
              <a:t> I</a:t>
            </a:r>
            <a:r>
              <a:rPr lang="en-US" sz="1800" dirty="0">
                <a:solidFill>
                  <a:schemeClr val="bg1"/>
                </a:solidFill>
                <a:highlight>
                  <a:srgbClr val="000080"/>
                </a:highlight>
                <a:latin typeface="Times New Roman" panose="02020603050405020304" pitchFamily="18" charset="0"/>
                <a:cs typeface="Times New Roman" panose="02020603050405020304" pitchFamily="18" charset="0"/>
              </a:rPr>
              <a:t>&lt;0.3</a:t>
            </a:r>
            <a:r>
              <a:rPr lang="en-US" dirty="0">
                <a:highlight>
                  <a:srgbClr val="000080"/>
                </a:highlight>
                <a:latin typeface="Times New Roman" panose="02020603050405020304" pitchFamily="18" charset="0"/>
                <a:cs typeface="Times New Roman" panose="02020603050405020304" pitchFamily="18" charset="0"/>
              </a:rPr>
              <a:t>)</a:t>
            </a:r>
            <a:endParaRPr lang="cs-CZ" dirty="0">
              <a:highlight>
                <a:srgbClr val="000080"/>
              </a:highlight>
              <a:latin typeface="Times New Roman" panose="02020603050405020304" pitchFamily="18" charset="0"/>
              <a:cs typeface="Times New Roman" panose="02020603050405020304" pitchFamily="18" charset="0"/>
            </a:endParaRPr>
          </a:p>
        </p:txBody>
      </p:sp>
      <p:sp>
        <p:nvSpPr>
          <p:cNvPr id="6" name="TextovéPole 5">
            <a:extLst>
              <a:ext uri="{FF2B5EF4-FFF2-40B4-BE49-F238E27FC236}">
                <a16:creationId xmlns:a16="http://schemas.microsoft.com/office/drawing/2014/main" id="{7365F888-AECC-DF0C-A1D7-939755975FBC}"/>
              </a:ext>
            </a:extLst>
          </p:cNvPr>
          <p:cNvSpPr txBox="1"/>
          <p:nvPr/>
        </p:nvSpPr>
        <p:spPr>
          <a:xfrm>
            <a:off x="3851920" y="6306763"/>
            <a:ext cx="196074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Strike angles </a:t>
            </a:r>
            <a:endParaRPr lang="cs-CZ"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8657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6B2BBD1-96F0-ACCE-BD19-07C528F15708}"/>
              </a:ext>
            </a:extLst>
          </p:cNvPr>
          <p:cNvSpPr txBox="1"/>
          <p:nvPr/>
        </p:nvSpPr>
        <p:spPr>
          <a:xfrm>
            <a:off x="1763688" y="252028"/>
            <a:ext cx="709228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Impact craters </a:t>
            </a:r>
            <a:r>
              <a:rPr lang="en-US" sz="2400" b="1" dirty="0" err="1">
                <a:latin typeface="Times New Roman" panose="02020603050405020304" pitchFamily="18" charset="0"/>
                <a:cs typeface="Times New Roman" panose="02020603050405020304" pitchFamily="18" charset="0"/>
              </a:rPr>
              <a:t>Ries</a:t>
            </a:r>
            <a:r>
              <a:rPr lang="en-US" sz="2400" b="1" dirty="0">
                <a:latin typeface="Times New Roman" panose="02020603050405020304" pitchFamily="18" charset="0"/>
                <a:cs typeface="Times New Roman" panose="02020603050405020304" pitchFamily="18" charset="0"/>
              </a:rPr>
              <a:t> and </a:t>
            </a:r>
            <a:r>
              <a:rPr lang="en-US" sz="2400" b="1" dirty="0" err="1">
                <a:latin typeface="Times New Roman" panose="02020603050405020304" pitchFamily="18" charset="0"/>
                <a:cs typeface="Times New Roman" panose="02020603050405020304" pitchFamily="18" charset="0"/>
              </a:rPr>
              <a:t>Steinheim</a:t>
            </a:r>
            <a:r>
              <a:rPr lang="en-US" sz="2400" b="1" dirty="0">
                <a:latin typeface="Times New Roman" panose="02020603050405020304" pitchFamily="18" charset="0"/>
                <a:cs typeface="Times New Roman" panose="02020603050405020304" pitchFamily="18" charset="0"/>
              </a:rPr>
              <a:t>, Germany</a:t>
            </a:r>
            <a:endParaRPr lang="cs-CZ" sz="2400" b="1" dirty="0">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E402F211-54B9-F84F-4FF5-A7049B217C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277" y="836186"/>
            <a:ext cx="4449723" cy="5592986"/>
          </a:xfrm>
          <a:prstGeom prst="rect">
            <a:avLst/>
          </a:prstGeom>
        </p:spPr>
      </p:pic>
      <p:pic>
        <p:nvPicPr>
          <p:cNvPr id="6" name="Obrázek 5">
            <a:extLst>
              <a:ext uri="{FF2B5EF4-FFF2-40B4-BE49-F238E27FC236}">
                <a16:creationId xmlns:a16="http://schemas.microsoft.com/office/drawing/2014/main" id="{A464E4CF-EE7E-20DD-D798-6873B7A124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36"/>
          <a:stretch/>
        </p:blipFill>
        <p:spPr>
          <a:xfrm>
            <a:off x="4716016" y="836186"/>
            <a:ext cx="4305707" cy="5624501"/>
          </a:xfrm>
          <a:prstGeom prst="rect">
            <a:avLst/>
          </a:prstGeom>
        </p:spPr>
      </p:pic>
      <p:sp>
        <p:nvSpPr>
          <p:cNvPr id="7" name="TextovéPole 6">
            <a:extLst>
              <a:ext uri="{FF2B5EF4-FFF2-40B4-BE49-F238E27FC236}">
                <a16:creationId xmlns:a16="http://schemas.microsoft.com/office/drawing/2014/main" id="{573B49F2-B7CB-24A2-B3E9-58BB264B34A7}"/>
              </a:ext>
            </a:extLst>
          </p:cNvPr>
          <p:cNvSpPr txBox="1"/>
          <p:nvPr/>
        </p:nvSpPr>
        <p:spPr>
          <a:xfrm>
            <a:off x="122277" y="5683260"/>
            <a:ext cx="8857313" cy="338554"/>
          </a:xfrm>
          <a:prstGeom prst="rect">
            <a:avLst/>
          </a:prstGeom>
          <a:noFill/>
        </p:spPr>
        <p:txBody>
          <a:bodyPr wrap="square" rtlCol="0">
            <a:spAutoFit/>
          </a:bodyPr>
          <a:lstStyle/>
          <a:p>
            <a:r>
              <a:rPr lang="en-US" sz="1600" dirty="0">
                <a:solidFill>
                  <a:schemeClr val="bg1"/>
                </a:solidFill>
                <a:highlight>
                  <a:srgbClr val="000080"/>
                </a:highlight>
                <a:latin typeface="Times New Roman" panose="02020603050405020304" pitchFamily="18" charset="0"/>
                <a:cs typeface="Times New Roman" panose="02020603050405020304" pitchFamily="18" charset="0"/>
              </a:rPr>
              <a:t>Strike angles [deg], </a:t>
            </a:r>
            <a:r>
              <a:rPr lang="en-US" sz="1600" i="1" dirty="0">
                <a:solidFill>
                  <a:schemeClr val="bg1"/>
                </a:solidFill>
                <a:highlight>
                  <a:srgbClr val="000080"/>
                </a:highlight>
                <a:latin typeface="Times New Roman" panose="02020603050405020304" pitchFamily="18" charset="0"/>
                <a:cs typeface="Times New Roman" panose="02020603050405020304" pitchFamily="18" charset="0"/>
              </a:rPr>
              <a:t>I</a:t>
            </a:r>
            <a:r>
              <a:rPr lang="en-US" sz="1600" dirty="0">
                <a:solidFill>
                  <a:schemeClr val="bg1"/>
                </a:solidFill>
                <a:highlight>
                  <a:srgbClr val="000080"/>
                </a:highlight>
                <a:latin typeface="Times New Roman" panose="02020603050405020304" pitchFamily="18" charset="0"/>
                <a:cs typeface="Times New Roman" panose="02020603050405020304" pitchFamily="18" charset="0"/>
              </a:rPr>
              <a:t>&lt;0.9, with ETOPO 1 topography [m] (left)         Strike angles, </a:t>
            </a:r>
            <a:r>
              <a:rPr lang="en-US" sz="1600" i="1" dirty="0">
                <a:solidFill>
                  <a:schemeClr val="bg1"/>
                </a:solidFill>
                <a:highlight>
                  <a:srgbClr val="000080"/>
                </a:highlight>
                <a:latin typeface="Times New Roman" panose="02020603050405020304" pitchFamily="18" charset="0"/>
                <a:cs typeface="Times New Roman" panose="02020603050405020304" pitchFamily="18" charset="0"/>
              </a:rPr>
              <a:t>I</a:t>
            </a:r>
            <a:r>
              <a:rPr lang="en-US" sz="1600" dirty="0">
                <a:solidFill>
                  <a:schemeClr val="bg1"/>
                </a:solidFill>
                <a:highlight>
                  <a:srgbClr val="000080"/>
                </a:highlight>
                <a:latin typeface="Times New Roman" panose="02020603050405020304" pitchFamily="18" charset="0"/>
                <a:cs typeface="Times New Roman" panose="02020603050405020304" pitchFamily="18" charset="0"/>
              </a:rPr>
              <a:t>&lt;0.9, with ∆</a:t>
            </a:r>
            <a:r>
              <a:rPr lang="en-US" sz="1600" i="1" dirty="0">
                <a:solidFill>
                  <a:schemeClr val="bg1"/>
                </a:solidFill>
                <a:highlight>
                  <a:srgbClr val="000080"/>
                </a:highlight>
                <a:latin typeface="Times New Roman" panose="02020603050405020304" pitchFamily="18" charset="0"/>
                <a:cs typeface="Times New Roman" panose="02020603050405020304" pitchFamily="18" charset="0"/>
              </a:rPr>
              <a:t>g </a:t>
            </a:r>
            <a:r>
              <a:rPr lang="en-US" sz="1600" dirty="0">
                <a:solidFill>
                  <a:schemeClr val="bg1"/>
                </a:solidFill>
                <a:highlight>
                  <a:srgbClr val="000080"/>
                </a:highlight>
                <a:latin typeface="Times New Roman" panose="02020603050405020304" pitchFamily="18" charset="0"/>
                <a:cs typeface="Times New Roman" panose="02020603050405020304" pitchFamily="18" charset="0"/>
              </a:rPr>
              <a:t>(right)</a:t>
            </a:r>
            <a:r>
              <a:rPr lang="en-US" sz="1600" dirty="0">
                <a:highlight>
                  <a:srgbClr val="000080"/>
                </a:highlight>
                <a:latin typeface="Times New Roman" panose="02020603050405020304" pitchFamily="18" charset="0"/>
                <a:cs typeface="Times New Roman" panose="02020603050405020304" pitchFamily="18" charset="0"/>
              </a:rPr>
              <a:t>)</a:t>
            </a:r>
            <a:endParaRPr lang="cs-CZ" sz="1600" dirty="0">
              <a:highlight>
                <a:srgbClr val="00008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4746819"/>
      </p:ext>
    </p:extLst>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7086</TotalTime>
  <Words>747</Words>
  <Application>Microsoft Office PowerPoint</Application>
  <PresentationFormat>Předvádění na obrazovce (4:3)</PresentationFormat>
  <Paragraphs>85</Paragraphs>
  <Slides>16</Slides>
  <Notes>5</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16</vt:i4>
      </vt:variant>
    </vt:vector>
  </HeadingPairs>
  <TitlesOfParts>
    <vt:vector size="21" baseType="lpstr">
      <vt:lpstr>Arial</vt:lpstr>
      <vt:lpstr>Calibri</vt:lpstr>
      <vt:lpstr>Cambria Math</vt:lpstr>
      <vt:lpstr>Times New Roman</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ASU AV CR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Jaroslav Klokocnik</dc:creator>
  <cp:lastModifiedBy>Jaroslav Klokocnik</cp:lastModifiedBy>
  <cp:revision>337</cp:revision>
  <cp:lastPrinted>2023-04-14T13:45:40Z</cp:lastPrinted>
  <dcterms:created xsi:type="dcterms:W3CDTF">2015-02-14T16:23:34Z</dcterms:created>
  <dcterms:modified xsi:type="dcterms:W3CDTF">2023-06-25T11:52:50Z</dcterms:modified>
</cp:coreProperties>
</file>