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5122525" cy="10693400"/>
  <p:notesSz cx="6858000" cy="9144000"/>
  <p:defaultTextStyle>
    <a:defPPr>
      <a:defRPr lang="cs-CZ"/>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CD"/>
    <a:srgbClr val="FFE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4" d="100"/>
          <a:sy n="144" d="100"/>
        </p:scale>
        <p:origin x="-7400" y="-6276"/>
      </p:cViewPr>
      <p:guideLst>
        <p:guide orient="horz" pos="3368"/>
        <p:guide pos="47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34190" y="3321886"/>
            <a:ext cx="12854146" cy="2292150"/>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0946A62-C800-4B2F-BD19-0660A12FD104}" type="datetimeFigureOut">
              <a:rPr lang="cs-CZ" smtClean="0"/>
              <a:pPr/>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946A62-C800-4B2F-BD19-0660A12FD104}" type="datetimeFigureOut">
              <a:rPr lang="cs-CZ" smtClean="0"/>
              <a:pPr/>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0963831" y="428232"/>
            <a:ext cx="3402568" cy="912404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56126" y="428232"/>
            <a:ext cx="9955662" cy="912404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946A62-C800-4B2F-BD19-0660A12FD104}" type="datetimeFigureOut">
              <a:rPr lang="cs-CZ" smtClean="0"/>
              <a:pPr/>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0946A62-C800-4B2F-BD19-0660A12FD104}" type="datetimeFigureOut">
              <a:rPr lang="cs-CZ" smtClean="0"/>
              <a:pPr/>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194575" y="6871500"/>
            <a:ext cx="12854146" cy="2123828"/>
          </a:xfrm>
        </p:spPr>
        <p:txBody>
          <a:bodyPr anchor="t"/>
          <a:lstStyle>
            <a:lvl1pPr algn="l">
              <a:defRPr sz="65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0946A62-C800-4B2F-BD19-0660A12FD104}" type="datetimeFigureOut">
              <a:rPr lang="cs-CZ" smtClean="0"/>
              <a:pPr/>
              <a:t>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56126"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7687284"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0946A62-C800-4B2F-BD19-0660A12FD104}" type="datetimeFigureOut">
              <a:rPr lang="cs-CZ" smtClean="0"/>
              <a:pPr/>
              <a:t>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56126" y="2393639"/>
            <a:ext cx="6681741"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cs-CZ" smtClean="0"/>
              <a:t>Klepnutím lze upravit styly předlohy textu.</a:t>
            </a:r>
          </a:p>
        </p:txBody>
      </p:sp>
      <p:sp>
        <p:nvSpPr>
          <p:cNvPr id="4" name="Zástupný symbol pro obsah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7682034" y="2393639"/>
            <a:ext cx="6684366"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7682034"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0946A62-C800-4B2F-BD19-0660A12FD104}" type="datetimeFigureOut">
              <a:rPr lang="cs-CZ" smtClean="0"/>
              <a:pPr/>
              <a:t>6.3.2015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0946A62-C800-4B2F-BD19-0660A12FD104}" type="datetimeFigureOut">
              <a:rPr lang="cs-CZ" smtClean="0"/>
              <a:pPr/>
              <a:t>6.3.2015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0946A62-C800-4B2F-BD19-0660A12FD104}" type="datetimeFigureOut">
              <a:rPr lang="cs-CZ" smtClean="0"/>
              <a:pPr/>
              <a:t>6.3.2015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56127" y="425756"/>
            <a:ext cx="4975207" cy="1811937"/>
          </a:xfrm>
        </p:spPr>
        <p:txBody>
          <a:bodyPr anchor="b"/>
          <a:lstStyle>
            <a:lvl1pPr algn="l">
              <a:defRPr sz="32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5912487" y="425756"/>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756127" y="2237694"/>
            <a:ext cx="4975207" cy="7314583"/>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0946A62-C800-4B2F-BD19-0660A12FD104}" type="datetimeFigureOut">
              <a:rPr lang="cs-CZ" smtClean="0"/>
              <a:pPr/>
              <a:t>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964121" y="7485380"/>
            <a:ext cx="9073515" cy="883691"/>
          </a:xfrm>
        </p:spPr>
        <p:txBody>
          <a:bodyPr anchor="b"/>
          <a:lstStyle>
            <a:lvl1pPr algn="l">
              <a:defRPr sz="32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964121" y="955475"/>
            <a:ext cx="9073515" cy="6416040"/>
          </a:xfrm>
        </p:spPr>
        <p:txBody>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endParaRPr lang="cs-CZ"/>
          </a:p>
        </p:txBody>
      </p:sp>
      <p:sp>
        <p:nvSpPr>
          <p:cNvPr id="4" name="Zástupný symbol pro text 3"/>
          <p:cNvSpPr>
            <a:spLocks noGrp="1"/>
          </p:cNvSpPr>
          <p:nvPr>
            <p:ph type="body" sz="half" idx="2"/>
          </p:nvPr>
        </p:nvSpPr>
        <p:spPr>
          <a:xfrm>
            <a:off x="2964121" y="8369071"/>
            <a:ext cx="9073515" cy="1254989"/>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0946A62-C800-4B2F-BD19-0660A12FD104}" type="datetimeFigureOut">
              <a:rPr lang="cs-CZ" smtClean="0"/>
              <a:pPr/>
              <a:t>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5127E8B-494B-4EF9-AFF0-818FF106BA7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756126" y="428232"/>
            <a:ext cx="13610273" cy="1782233"/>
          </a:xfrm>
          <a:prstGeom prst="rect">
            <a:avLst/>
          </a:prstGeom>
        </p:spPr>
        <p:txBody>
          <a:bodyPr vert="horz" lIns="147511" tIns="73756" rIns="147511" bIns="73756"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56126" y="2495127"/>
            <a:ext cx="13610273" cy="7057150"/>
          </a:xfrm>
          <a:prstGeom prst="rect">
            <a:avLst/>
          </a:prstGeom>
        </p:spPr>
        <p:txBody>
          <a:bodyPr vert="horz" lIns="147511" tIns="73756" rIns="147511" bIns="73756"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756126" y="9911198"/>
            <a:ext cx="3528589" cy="569325"/>
          </a:xfrm>
          <a:prstGeom prst="rect">
            <a:avLst/>
          </a:prstGeom>
        </p:spPr>
        <p:txBody>
          <a:bodyPr vert="horz" lIns="147511" tIns="73756" rIns="147511" bIns="73756" rtlCol="0" anchor="ctr"/>
          <a:lstStyle>
            <a:lvl1pPr algn="l">
              <a:defRPr sz="1900">
                <a:solidFill>
                  <a:schemeClr val="tx1">
                    <a:tint val="75000"/>
                  </a:schemeClr>
                </a:solidFill>
              </a:defRPr>
            </a:lvl1pPr>
          </a:lstStyle>
          <a:p>
            <a:fld id="{90946A62-C800-4B2F-BD19-0660A12FD104}" type="datetimeFigureOut">
              <a:rPr lang="cs-CZ" smtClean="0"/>
              <a:pPr/>
              <a:t>6.3.2015</a:t>
            </a:fld>
            <a:endParaRPr lang="cs-CZ"/>
          </a:p>
        </p:txBody>
      </p:sp>
      <p:sp>
        <p:nvSpPr>
          <p:cNvPr id="5" name="Zástupný symbol pro zápatí 4"/>
          <p:cNvSpPr>
            <a:spLocks noGrp="1"/>
          </p:cNvSpPr>
          <p:nvPr>
            <p:ph type="ftr" sz="quarter" idx="3"/>
          </p:nvPr>
        </p:nvSpPr>
        <p:spPr>
          <a:xfrm>
            <a:off x="5166863" y="9911198"/>
            <a:ext cx="4788800" cy="569325"/>
          </a:xfrm>
          <a:prstGeom prst="rect">
            <a:avLst/>
          </a:prstGeom>
        </p:spPr>
        <p:txBody>
          <a:bodyPr vert="horz" lIns="147511" tIns="73756" rIns="147511" bIns="73756" rtlCol="0" anchor="ctr"/>
          <a:lstStyle>
            <a:lvl1pPr algn="ctr">
              <a:defRPr sz="1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10837810" y="9911198"/>
            <a:ext cx="3528589" cy="569325"/>
          </a:xfrm>
          <a:prstGeom prst="rect">
            <a:avLst/>
          </a:prstGeom>
        </p:spPr>
        <p:txBody>
          <a:bodyPr vert="horz" lIns="147511" tIns="73756" rIns="147511" bIns="73756" rtlCol="0" anchor="ctr"/>
          <a:lstStyle>
            <a:lvl1pPr algn="r">
              <a:defRPr sz="1900">
                <a:solidFill>
                  <a:schemeClr val="tx1">
                    <a:tint val="75000"/>
                  </a:schemeClr>
                </a:solidFill>
              </a:defRPr>
            </a:lvl1pPr>
          </a:lstStyle>
          <a:p>
            <a:fld id="{E5127E8B-494B-4EF9-AFF0-818FF106BA7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10" rtl="0" eaLnBrk="1" latinLnBrk="0" hangingPunct="1">
        <a:spcBef>
          <a:spcPct val="0"/>
        </a:spcBef>
        <a:buNone/>
        <a:defRPr sz="7100" kern="1200">
          <a:solidFill>
            <a:schemeClr val="tx1"/>
          </a:solidFill>
          <a:latin typeface="+mj-lt"/>
          <a:ea typeface="+mj-ea"/>
          <a:cs typeface="+mj-cs"/>
        </a:defRPr>
      </a:lvl1pPr>
    </p:titleStyle>
    <p:bodyStyle>
      <a:lvl1pPr marL="553166" indent="-553166" algn="l" defTabSz="1475110"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98527" indent="-460972" algn="l" defTabSz="147511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43888" indent="-368778" algn="l" defTabSz="1475110"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58144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31899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5655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9410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3166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6921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cs-CZ"/>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28614" y="545391"/>
            <a:ext cx="11728596" cy="984885"/>
          </a:xfrm>
          <a:prstGeom prst="rect">
            <a:avLst/>
          </a:prstGeom>
          <a:solidFill>
            <a:schemeClr val="tx2">
              <a:lumMod val="40000"/>
              <a:lumOff val="60000"/>
            </a:schemeClr>
          </a:solidFill>
        </p:spPr>
        <p:txBody>
          <a:bodyPr wrap="none" rtlCol="0">
            <a:spAutoFit/>
          </a:bodyPr>
          <a:lstStyle/>
          <a:p>
            <a:pPr algn="ctr"/>
            <a:r>
              <a:rPr lang="en-US" b="1" dirty="0" smtClean="0">
                <a:solidFill>
                  <a:srgbClr val="FF0000"/>
                </a:solidFill>
              </a:rPr>
              <a:t>Evaluation of EIGEN-6C4 by means of various functions of gravity potential,</a:t>
            </a:r>
          </a:p>
          <a:p>
            <a:pPr algn="ctr"/>
            <a:r>
              <a:rPr lang="en-US" b="1" dirty="0">
                <a:solidFill>
                  <a:srgbClr val="FF0000"/>
                </a:solidFill>
              </a:rPr>
              <a:t>a</a:t>
            </a:r>
            <a:r>
              <a:rPr lang="en-US" b="1" dirty="0" smtClean="0">
                <a:solidFill>
                  <a:srgbClr val="FF0000"/>
                </a:solidFill>
              </a:rPr>
              <a:t>nd by GNSS/</a:t>
            </a:r>
            <a:r>
              <a:rPr lang="en-US" b="1" dirty="0" err="1" smtClean="0">
                <a:solidFill>
                  <a:srgbClr val="FF0000"/>
                </a:solidFill>
              </a:rPr>
              <a:t>levelling</a:t>
            </a:r>
            <a:endParaRPr lang="cs-CZ" b="1" dirty="0">
              <a:solidFill>
                <a:srgbClr val="FF0000"/>
              </a:solidFill>
            </a:endParaRPr>
          </a:p>
        </p:txBody>
      </p:sp>
      <p:sp>
        <p:nvSpPr>
          <p:cNvPr id="3" name="TextovéPole 2"/>
          <p:cNvSpPr txBox="1"/>
          <p:nvPr/>
        </p:nvSpPr>
        <p:spPr>
          <a:xfrm>
            <a:off x="5112990" y="1582539"/>
            <a:ext cx="4973028" cy="307777"/>
          </a:xfrm>
          <a:prstGeom prst="rect">
            <a:avLst/>
          </a:prstGeom>
          <a:noFill/>
        </p:spPr>
        <p:txBody>
          <a:bodyPr wrap="none" rtlCol="0">
            <a:spAutoFit/>
          </a:bodyPr>
          <a:lstStyle/>
          <a:p>
            <a:r>
              <a:rPr lang="cs-CZ" sz="1400" b="1" dirty="0" smtClean="0"/>
              <a:t>J. Klokočník</a:t>
            </a:r>
            <a:r>
              <a:rPr lang="cs-CZ" sz="1400" b="1" baseline="30000" dirty="0"/>
              <a:t>1</a:t>
            </a:r>
            <a:r>
              <a:rPr lang="cs-CZ" sz="1400" b="1" dirty="0" smtClean="0"/>
              <a:t>, J. Kostelecký</a:t>
            </a:r>
            <a:r>
              <a:rPr lang="cs-CZ" sz="1400" b="1" baseline="30000" dirty="0" smtClean="0"/>
              <a:t>2,3</a:t>
            </a:r>
            <a:r>
              <a:rPr lang="cs-CZ" sz="1400" b="1" dirty="0" smtClean="0"/>
              <a:t> , B. Bucha</a:t>
            </a:r>
            <a:r>
              <a:rPr lang="cs-CZ" sz="1400" b="1" baseline="30000" dirty="0" smtClean="0"/>
              <a:t>4</a:t>
            </a:r>
            <a:r>
              <a:rPr lang="cs-CZ" sz="1400" b="1" dirty="0" smtClean="0"/>
              <a:t>, A. Bezděk</a:t>
            </a:r>
            <a:r>
              <a:rPr lang="cs-CZ" sz="1400" b="1" baseline="30000" dirty="0" smtClean="0"/>
              <a:t>1</a:t>
            </a:r>
            <a:r>
              <a:rPr lang="cs-CZ" sz="1400" b="1" dirty="0" smtClean="0"/>
              <a:t>, Ch. Foerste</a:t>
            </a:r>
            <a:r>
              <a:rPr lang="cs-CZ" sz="1400" b="1" baseline="30000" dirty="0" smtClean="0"/>
              <a:t>5</a:t>
            </a:r>
            <a:endParaRPr lang="cs-CZ" sz="1400" b="1" dirty="0"/>
          </a:p>
        </p:txBody>
      </p:sp>
      <p:sp>
        <p:nvSpPr>
          <p:cNvPr id="4" name="TextovéPole 3"/>
          <p:cNvSpPr txBox="1"/>
          <p:nvPr/>
        </p:nvSpPr>
        <p:spPr>
          <a:xfrm>
            <a:off x="2592711" y="1892638"/>
            <a:ext cx="9865096" cy="861774"/>
          </a:xfrm>
          <a:prstGeom prst="rect">
            <a:avLst/>
          </a:prstGeom>
          <a:noFill/>
        </p:spPr>
        <p:txBody>
          <a:bodyPr wrap="square" rtlCol="0">
            <a:spAutoFit/>
          </a:bodyPr>
          <a:lstStyle/>
          <a:p>
            <a:pPr algn="ctr"/>
            <a:r>
              <a:rPr lang="en-US" sz="1000" baseline="30000" dirty="0" smtClean="0">
                <a:latin typeface="Times New Roman" pitchFamily="18" charset="0"/>
                <a:cs typeface="Times New Roman" pitchFamily="18" charset="0"/>
              </a:rPr>
              <a:t>1</a:t>
            </a:r>
            <a:r>
              <a:rPr lang="en-US" sz="1000" dirty="0" smtClean="0">
                <a:latin typeface="Times New Roman" pitchFamily="18" charset="0"/>
                <a:cs typeface="Times New Roman" pitchFamily="18" charset="0"/>
              </a:rPr>
              <a:t>Astronomical Institute, Academy of Sciences of the Czech Republic, </a:t>
            </a:r>
            <a:r>
              <a:rPr lang="en-US" sz="1000" dirty="0" err="1" smtClean="0">
                <a:latin typeface="Times New Roman" pitchFamily="18" charset="0"/>
                <a:cs typeface="Times New Roman" pitchFamily="18" charset="0"/>
              </a:rPr>
              <a:t>p.r.i</a:t>
            </a:r>
            <a:r>
              <a:rPr lang="en-US" sz="1000" dirty="0" smtClean="0">
                <a:latin typeface="Times New Roman" pitchFamily="18" charset="0"/>
                <a:cs typeface="Times New Roman" pitchFamily="18" charset="0"/>
              </a:rPr>
              <a:t>. (ASÚ),CZ – 251 65 </a:t>
            </a:r>
            <a:r>
              <a:rPr lang="en-US" sz="1000" dirty="0" err="1" smtClean="0">
                <a:latin typeface="Times New Roman" pitchFamily="18" charset="0"/>
                <a:cs typeface="Times New Roman" pitchFamily="18" charset="0"/>
              </a:rPr>
              <a:t>Ondřejov</a:t>
            </a:r>
            <a:r>
              <a:rPr lang="en-US" sz="1000" dirty="0" smtClean="0">
                <a:latin typeface="Times New Roman" pitchFamily="18" charset="0"/>
                <a:cs typeface="Times New Roman" pitchFamily="18" charset="0"/>
              </a:rPr>
              <a:t> Observatory, </a:t>
            </a:r>
            <a:r>
              <a:rPr lang="de-DE" sz="1000" dirty="0" smtClean="0">
                <a:latin typeface="Times New Roman" pitchFamily="18" charset="0"/>
                <a:cs typeface="Times New Roman" pitchFamily="18" charset="0"/>
              </a:rPr>
              <a:t>e-</a:t>
            </a:r>
            <a:r>
              <a:rPr lang="de-DE" sz="1000" dirty="0" err="1" smtClean="0">
                <a:latin typeface="Times New Roman" pitchFamily="18" charset="0"/>
                <a:cs typeface="Times New Roman" pitchFamily="18" charset="0"/>
              </a:rPr>
              <a:t>mail</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jklokocn</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asu.cas.cz</a:t>
            </a:r>
            <a:r>
              <a:rPr lang="de-DE" sz="1000" dirty="0" smtClean="0">
                <a:latin typeface="Times New Roman" pitchFamily="18" charset="0"/>
                <a:cs typeface="Times New Roman" pitchFamily="18" charset="0"/>
              </a:rPr>
              <a:t>, bezdek@asu.cas.cz</a:t>
            </a:r>
            <a:endParaRPr lang="cs-CZ" sz="1000" dirty="0" smtClean="0">
              <a:latin typeface="Times New Roman" pitchFamily="18" charset="0"/>
              <a:cs typeface="Times New Roman" pitchFamily="18" charset="0"/>
            </a:endParaRPr>
          </a:p>
          <a:p>
            <a:pPr algn="ctr"/>
            <a:r>
              <a:rPr lang="de-DE" sz="1000" dirty="0" smtClean="0">
                <a:latin typeface="Times New Roman" pitchFamily="18" charset="0"/>
                <a:cs typeface="Times New Roman" pitchFamily="18" charset="0"/>
              </a:rPr>
              <a:t> </a:t>
            </a:r>
            <a:r>
              <a:rPr lang="en-US" sz="1000" baseline="30000" dirty="0" smtClean="0">
                <a:latin typeface="Times New Roman" pitchFamily="18" charset="0"/>
                <a:cs typeface="Times New Roman" pitchFamily="18" charset="0"/>
              </a:rPr>
              <a:t>2</a:t>
            </a:r>
            <a:r>
              <a:rPr lang="en-US" sz="1000" dirty="0" smtClean="0">
                <a:latin typeface="Times New Roman" pitchFamily="18" charset="0"/>
                <a:cs typeface="Times New Roman" pitchFamily="18" charset="0"/>
              </a:rPr>
              <a:t>Research Institute of Geodesy, Topography and Cartography (VÚGTK) </a:t>
            </a:r>
            <a:r>
              <a:rPr lang="en-US" sz="1000" dirty="0" err="1" smtClean="0">
                <a:latin typeface="Times New Roman" pitchFamily="18" charset="0"/>
                <a:cs typeface="Times New Roman" pitchFamily="18" charset="0"/>
              </a:rPr>
              <a:t>p.r.i</a:t>
            </a:r>
            <a:r>
              <a:rPr lang="en-US" sz="1000" dirty="0" smtClean="0">
                <a:latin typeface="Times New Roman" pitchFamily="18" charset="0"/>
                <a:cs typeface="Times New Roman" pitchFamily="18" charset="0"/>
              </a:rPr>
              <a:t>., CZ – 250 66 </a:t>
            </a:r>
            <a:r>
              <a:rPr lang="en-US" sz="1000" dirty="0" err="1" smtClean="0">
                <a:latin typeface="Times New Roman" pitchFamily="18" charset="0"/>
                <a:cs typeface="Times New Roman" pitchFamily="18" charset="0"/>
              </a:rPr>
              <a:t>Zdiby</a:t>
            </a:r>
            <a:r>
              <a:rPr lang="en-US" sz="1000" dirty="0" smtClean="0">
                <a:latin typeface="Times New Roman" pitchFamily="18" charset="0"/>
                <a:cs typeface="Times New Roman" pitchFamily="18" charset="0"/>
              </a:rPr>
              <a:t> </a:t>
            </a:r>
            <a:endParaRPr lang="cs-CZ" sz="1000" dirty="0" smtClean="0">
              <a:latin typeface="Times New Roman" pitchFamily="18" charset="0"/>
              <a:cs typeface="Times New Roman" pitchFamily="18" charset="0"/>
            </a:endParaRPr>
          </a:p>
          <a:p>
            <a:pPr algn="ctr"/>
            <a:r>
              <a:rPr lang="en-US" sz="1000" baseline="30000" dirty="0" smtClean="0">
                <a:latin typeface="Times New Roman" pitchFamily="18" charset="0"/>
                <a:cs typeface="Times New Roman" pitchFamily="18" charset="0"/>
              </a:rPr>
              <a:t>3 </a:t>
            </a:r>
            <a:r>
              <a:rPr lang="en-US" sz="1000" dirty="0" smtClean="0">
                <a:latin typeface="Times New Roman" pitchFamily="18" charset="0"/>
                <a:cs typeface="Times New Roman" pitchFamily="18" charset="0"/>
              </a:rPr>
              <a:t>Institute of Geodesy and Mining Surveying, HGF TU Ostrava, CZ – 708 33 Ostrava-</a:t>
            </a:r>
            <a:r>
              <a:rPr lang="en-US" sz="1000" dirty="0" err="1" smtClean="0">
                <a:latin typeface="Times New Roman" pitchFamily="18" charset="0"/>
                <a:cs typeface="Times New Roman" pitchFamily="18" charset="0"/>
              </a:rPr>
              <a:t>Poruba</a:t>
            </a:r>
            <a:r>
              <a:rPr lang="en-US" sz="1000" dirty="0" smtClean="0">
                <a:latin typeface="Times New Roman" pitchFamily="18" charset="0"/>
                <a:cs typeface="Times New Roman" pitchFamily="18" charset="0"/>
              </a:rPr>
              <a:t>, Czech Republic,  </a:t>
            </a:r>
            <a:r>
              <a:rPr lang="de-DE" sz="1000" dirty="0" smtClean="0">
                <a:latin typeface="Times New Roman" pitchFamily="18" charset="0"/>
                <a:cs typeface="Times New Roman" pitchFamily="18" charset="0"/>
              </a:rPr>
              <a:t>e-</a:t>
            </a:r>
            <a:r>
              <a:rPr lang="de-DE" sz="1000" dirty="0" err="1" smtClean="0">
                <a:latin typeface="Times New Roman" pitchFamily="18" charset="0"/>
                <a:cs typeface="Times New Roman" pitchFamily="18" charset="0"/>
              </a:rPr>
              <a:t>mail</a:t>
            </a:r>
            <a:r>
              <a:rPr lang="de-DE" sz="1000" dirty="0" smtClean="0">
                <a:latin typeface="Times New Roman" pitchFamily="18" charset="0"/>
                <a:cs typeface="Times New Roman" pitchFamily="18" charset="0"/>
              </a:rPr>
              <a:t>: kost@fsv.cvut.cz</a:t>
            </a:r>
            <a:endParaRPr lang="cs-CZ" sz="1000" dirty="0" smtClean="0">
              <a:latin typeface="Times New Roman" pitchFamily="18" charset="0"/>
              <a:cs typeface="Times New Roman" pitchFamily="18" charset="0"/>
            </a:endParaRPr>
          </a:p>
          <a:p>
            <a:pPr algn="ctr"/>
            <a:r>
              <a:rPr lang="de-DE" sz="1000" baseline="30000" dirty="0" smtClean="0">
                <a:latin typeface="Times New Roman" pitchFamily="18" charset="0"/>
                <a:cs typeface="Times New Roman" pitchFamily="18" charset="0"/>
              </a:rPr>
              <a:t>4</a:t>
            </a:r>
            <a:r>
              <a:rPr lang="de-DE" sz="1000" dirty="0" smtClean="0">
                <a:latin typeface="Times New Roman" pitchFamily="18" charset="0"/>
                <a:cs typeface="Times New Roman" pitchFamily="18" charset="0"/>
              </a:rPr>
              <a:t>Department </a:t>
            </a:r>
            <a:r>
              <a:rPr lang="de-DE" sz="1000" dirty="0" err="1" smtClean="0">
                <a:latin typeface="Times New Roman" pitchFamily="18" charset="0"/>
                <a:cs typeface="Times New Roman" pitchFamily="18" charset="0"/>
              </a:rPr>
              <a:t>of</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Theoretical</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Geodesy</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Faculty</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of</a:t>
            </a:r>
            <a:r>
              <a:rPr lang="de-DE" sz="1000" dirty="0" smtClean="0">
                <a:latin typeface="Times New Roman" pitchFamily="18" charset="0"/>
                <a:cs typeface="Times New Roman" pitchFamily="18" charset="0"/>
              </a:rPr>
              <a:t> </a:t>
            </a:r>
            <a:r>
              <a:rPr lang="de-DE" sz="1000" dirty="0" err="1" smtClean="0">
                <a:latin typeface="Times New Roman" pitchFamily="18" charset="0"/>
                <a:cs typeface="Times New Roman" pitchFamily="18" charset="0"/>
              </a:rPr>
              <a:t>Civil</a:t>
            </a:r>
            <a:r>
              <a:rPr lang="de-DE" sz="1000" dirty="0" smtClean="0">
                <a:latin typeface="Times New Roman" pitchFamily="18" charset="0"/>
                <a:cs typeface="Times New Roman" pitchFamily="18" charset="0"/>
              </a:rPr>
              <a:t> Engineering, STU in Bratislava , SK – 810 05 Bratislava</a:t>
            </a:r>
            <a:r>
              <a:rPr lang="en-US" sz="1000" dirty="0" smtClean="0">
                <a:latin typeface="Times New Roman" pitchFamily="18" charset="0"/>
                <a:cs typeface="Times New Roman" pitchFamily="18" charset="0"/>
              </a:rPr>
              <a:t>, </a:t>
            </a:r>
            <a:r>
              <a:rPr lang="de-DE" sz="1000" dirty="0" smtClean="0">
                <a:latin typeface="Times New Roman" pitchFamily="18" charset="0"/>
                <a:cs typeface="Times New Roman" pitchFamily="18" charset="0"/>
              </a:rPr>
              <a:t>e-</a:t>
            </a:r>
            <a:r>
              <a:rPr lang="de-DE" sz="1000" dirty="0" err="1" smtClean="0">
                <a:latin typeface="Times New Roman" pitchFamily="18" charset="0"/>
                <a:cs typeface="Times New Roman" pitchFamily="18" charset="0"/>
              </a:rPr>
              <a:t>mail</a:t>
            </a:r>
            <a:r>
              <a:rPr lang="de-DE" sz="1000" dirty="0" smtClean="0">
                <a:latin typeface="Times New Roman" pitchFamily="18" charset="0"/>
                <a:cs typeface="Times New Roman" pitchFamily="18" charset="0"/>
              </a:rPr>
              <a:t>: blazej.bucha@gmail.com</a:t>
            </a:r>
            <a:endParaRPr lang="cs-CZ" sz="1000" dirty="0" smtClean="0">
              <a:latin typeface="Times New Roman" pitchFamily="18" charset="0"/>
              <a:cs typeface="Times New Roman" pitchFamily="18" charset="0"/>
            </a:endParaRPr>
          </a:p>
          <a:p>
            <a:pPr algn="ctr"/>
            <a:r>
              <a:rPr lang="en-US" sz="1000" baseline="30000" dirty="0" smtClean="0">
                <a:latin typeface="Times New Roman" pitchFamily="18" charset="0"/>
                <a:cs typeface="Times New Roman" pitchFamily="18" charset="0"/>
              </a:rPr>
              <a:t>5</a:t>
            </a:r>
            <a:r>
              <a:rPr lang="en-US" sz="1000" dirty="0" smtClean="0">
                <a:latin typeface="Times New Roman" pitchFamily="18" charset="0"/>
                <a:cs typeface="Times New Roman" pitchFamily="18" charset="0"/>
              </a:rPr>
              <a:t> GFZ Potsdam, Dept. Geodesy and Remote Sensing, </a:t>
            </a:r>
            <a:r>
              <a:rPr lang="en-US" sz="1000" dirty="0" err="1" smtClean="0">
                <a:latin typeface="Times New Roman" pitchFamily="18" charset="0"/>
                <a:cs typeface="Times New Roman" pitchFamily="18" charset="0"/>
              </a:rPr>
              <a:t>Telegrafenberg</a:t>
            </a:r>
            <a:r>
              <a:rPr lang="en-US" sz="1000" dirty="0" smtClean="0">
                <a:latin typeface="Times New Roman" pitchFamily="18" charset="0"/>
                <a:cs typeface="Times New Roman" pitchFamily="18" charset="0"/>
              </a:rPr>
              <a:t>, D – 14473 Potsdam, Germany, e-mail: foer@gfz-potsdam.de</a:t>
            </a:r>
            <a:endParaRPr lang="cs-CZ" sz="1000" dirty="0" smtClean="0">
              <a:latin typeface="Times New Roman" pitchFamily="18" charset="0"/>
              <a:cs typeface="Times New Roman" pitchFamily="18" charset="0"/>
            </a:endParaRPr>
          </a:p>
        </p:txBody>
      </p:sp>
      <p:graphicFrame>
        <p:nvGraphicFramePr>
          <p:cNvPr id="6" name="Tabulka 5"/>
          <p:cNvGraphicFramePr>
            <a:graphicFrameLocks noGrp="1"/>
          </p:cNvGraphicFramePr>
          <p:nvPr/>
        </p:nvGraphicFramePr>
        <p:xfrm>
          <a:off x="432990" y="3042660"/>
          <a:ext cx="4680000" cy="1944000"/>
        </p:xfrm>
        <a:graphic>
          <a:graphicData uri="http://schemas.openxmlformats.org/drawingml/2006/table">
            <a:tbl>
              <a:tblPr/>
              <a:tblGrid>
                <a:gridCol w="4680000"/>
              </a:tblGrid>
              <a:tr h="1944000">
                <a:tc>
                  <a:txBody>
                    <a:bodyPr/>
                    <a:lstStyle/>
                    <a:p>
                      <a:pPr algn="ctr">
                        <a:lnSpc>
                          <a:spcPct val="100000"/>
                        </a:lnSpc>
                        <a:spcBef>
                          <a:spcPts val="0"/>
                        </a:spcBef>
                        <a:spcAft>
                          <a:spcPts val="0"/>
                        </a:spcAft>
                      </a:pPr>
                      <a:endParaRPr lang="en-US" sz="500" b="1" baseline="0" dirty="0" smtClean="0">
                        <a:latin typeface="Times New Roman" pitchFamily="18" charset="0"/>
                        <a:ea typeface="Times New Roman"/>
                        <a:cs typeface="Times New Roman"/>
                      </a:endParaRPr>
                    </a:p>
                    <a:p>
                      <a:pPr algn="ctr">
                        <a:lnSpc>
                          <a:spcPct val="100000"/>
                        </a:lnSpc>
                        <a:spcBef>
                          <a:spcPts val="0"/>
                        </a:spcBef>
                        <a:spcAft>
                          <a:spcPts val="0"/>
                        </a:spcAft>
                      </a:pPr>
                      <a:r>
                        <a:rPr lang="en-US" sz="900" b="1" dirty="0" smtClean="0">
                          <a:latin typeface="Times New Roman" pitchFamily="18" charset="0"/>
                          <a:ea typeface="Times New Roman"/>
                          <a:cs typeface="Times New Roman"/>
                        </a:rPr>
                        <a:t>Abstract</a:t>
                      </a:r>
                      <a:endParaRPr lang="cs-CZ" sz="900" dirty="0">
                        <a:latin typeface="Times New Roman" pitchFamily="18" charset="0"/>
                        <a:ea typeface="Calibri"/>
                        <a:cs typeface="Times New Roman"/>
                      </a:endParaRPr>
                    </a:p>
                    <a:p>
                      <a:pPr algn="just">
                        <a:lnSpc>
                          <a:spcPct val="100000"/>
                        </a:lnSpc>
                        <a:spcAft>
                          <a:spcPts val="0"/>
                        </a:spcAft>
                      </a:pPr>
                      <a:endParaRPr lang="en-US" sz="900" dirty="0" smtClean="0">
                        <a:latin typeface="Times New Roman" pitchFamily="18" charset="0"/>
                        <a:ea typeface="Times New Roman"/>
                        <a:cs typeface="Times New Roman"/>
                      </a:endParaRPr>
                    </a:p>
                    <a:p>
                      <a:pPr algn="just">
                        <a:lnSpc>
                          <a:spcPct val="100000"/>
                        </a:lnSpc>
                        <a:spcAft>
                          <a:spcPts val="0"/>
                        </a:spcAft>
                      </a:pPr>
                      <a:r>
                        <a:rPr lang="en-US" sz="900" dirty="0" smtClean="0">
                          <a:latin typeface="Times New Roman" pitchFamily="18" charset="0"/>
                          <a:ea typeface="Times New Roman"/>
                          <a:cs typeface="Times New Roman"/>
                        </a:rPr>
                        <a:t>The </a:t>
                      </a:r>
                      <a:r>
                        <a:rPr lang="en-US" sz="900" dirty="0">
                          <a:latin typeface="Times New Roman" pitchFamily="18" charset="0"/>
                          <a:ea typeface="Times New Roman"/>
                          <a:cs typeface="Times New Roman"/>
                        </a:rPr>
                        <a:t>combined gravity field model EIGEN-6C4 (</a:t>
                      </a:r>
                      <a:r>
                        <a:rPr lang="en-US" sz="900" dirty="0" err="1">
                          <a:latin typeface="Times New Roman" pitchFamily="18" charset="0"/>
                          <a:ea typeface="Times New Roman"/>
                          <a:cs typeface="Times New Roman"/>
                        </a:rPr>
                        <a:t>Förste</a:t>
                      </a:r>
                      <a:r>
                        <a:rPr lang="en-US" sz="900" dirty="0">
                          <a:latin typeface="Times New Roman" pitchFamily="18" charset="0"/>
                          <a:ea typeface="Times New Roman"/>
                          <a:cs typeface="Times New Roman"/>
                        </a:rPr>
                        <a:t> et al., 2014) is the latest combined global gravity field model of GFZ Potsdam and GRGS Toulouse. EIGEN-6C4 has been generated including the satellite gravity </a:t>
                      </a:r>
                      <a:r>
                        <a:rPr lang="en-US" sz="900" dirty="0" err="1">
                          <a:latin typeface="Times New Roman" pitchFamily="18" charset="0"/>
                          <a:ea typeface="Times New Roman"/>
                          <a:cs typeface="Times New Roman"/>
                        </a:rPr>
                        <a:t>gradiometry</a:t>
                      </a:r>
                      <a:r>
                        <a:rPr lang="en-US" sz="900" dirty="0">
                          <a:latin typeface="Times New Roman" pitchFamily="18" charset="0"/>
                          <a:ea typeface="Times New Roman"/>
                          <a:cs typeface="Times New Roman"/>
                        </a:rPr>
                        <a:t> data of the entire GOCE mission </a:t>
                      </a:r>
                      <a:r>
                        <a:rPr lang="en-US" sz="900" dirty="0">
                          <a:latin typeface="Times New Roman" pitchFamily="18" charset="0"/>
                          <a:ea typeface="Calibri"/>
                          <a:cs typeface="Times New Roman"/>
                        </a:rPr>
                        <a:t>(November 2009 till October 2013) </a:t>
                      </a:r>
                      <a:r>
                        <a:rPr lang="en-US" sz="900" dirty="0">
                          <a:latin typeface="Times New Roman" pitchFamily="18" charset="0"/>
                          <a:ea typeface="Times New Roman"/>
                          <a:cs typeface="Times New Roman"/>
                        </a:rPr>
                        <a:t>and is of maximum spherical degree and order 2190. In this study EIGEN-6C4 has been compared with </a:t>
                      </a:r>
                      <a:r>
                        <a:rPr lang="en-US" sz="900" dirty="0" smtClean="0">
                          <a:latin typeface="Times New Roman" pitchFamily="18" charset="0"/>
                          <a:ea typeface="Times New Roman"/>
                          <a:cs typeface="Times New Roman"/>
                        </a:rPr>
                        <a:t>EGM2008 </a:t>
                      </a:r>
                      <a:r>
                        <a:rPr lang="en-US" sz="900" dirty="0">
                          <a:latin typeface="Times New Roman" pitchFamily="18" charset="0"/>
                          <a:ea typeface="Times New Roman"/>
                          <a:cs typeface="Times New Roman"/>
                        </a:rPr>
                        <a:t>to its maximum degree and order </a:t>
                      </a:r>
                      <a:r>
                        <a:rPr lang="en-US" sz="900" dirty="0" smtClean="0">
                          <a:latin typeface="Times New Roman" pitchFamily="18" charset="0"/>
                          <a:ea typeface="Times New Roman"/>
                          <a:cs typeface="Times New Roman"/>
                        </a:rPr>
                        <a:t>via </a:t>
                      </a:r>
                      <a:r>
                        <a:rPr lang="en-US" sz="900" dirty="0">
                          <a:latin typeface="Times New Roman" pitchFamily="18" charset="0"/>
                          <a:ea typeface="Times New Roman"/>
                          <a:cs typeface="Times New Roman"/>
                        </a:rPr>
                        <a:t>gravity </a:t>
                      </a:r>
                      <a:r>
                        <a:rPr lang="en-US" sz="900" dirty="0" smtClean="0">
                          <a:latin typeface="Times New Roman" pitchFamily="18" charset="0"/>
                          <a:ea typeface="Times New Roman"/>
                          <a:cs typeface="Times New Roman"/>
                        </a:rPr>
                        <a:t>disturbances</a:t>
                      </a:r>
                      <a:r>
                        <a:rPr lang="en-US" sz="900" baseline="0" dirty="0" smtClean="0">
                          <a:latin typeface="Times New Roman" pitchFamily="18" charset="0"/>
                          <a:ea typeface="Times New Roman"/>
                          <a:cs typeface="Times New Roman"/>
                        </a:rPr>
                        <a:t> and</a:t>
                      </a:r>
                      <a:r>
                        <a:rPr lang="en-US" sz="900" dirty="0" smtClean="0">
                          <a:latin typeface="Times New Roman" pitchFamily="18" charset="0"/>
                          <a:ea typeface="Times New Roman"/>
                          <a:cs typeface="Times New Roman"/>
                        </a:rPr>
                        <a:t> </a:t>
                      </a:r>
                      <a:r>
                        <a:rPr lang="en-US" sz="900" dirty="0" err="1" smtClean="0">
                          <a:latin typeface="Times New Roman" pitchFamily="18" charset="0"/>
                          <a:ea typeface="Times New Roman"/>
                          <a:cs typeface="Times New Roman"/>
                        </a:rPr>
                        <a:t>T</a:t>
                      </a:r>
                      <a:r>
                        <a:rPr lang="en-US" sz="900" baseline="-25000" dirty="0" err="1" smtClean="0">
                          <a:latin typeface="Times New Roman" pitchFamily="18" charset="0"/>
                          <a:ea typeface="Times New Roman"/>
                          <a:cs typeface="Times New Roman"/>
                        </a:rPr>
                        <a:t>zz</a:t>
                      </a:r>
                      <a:r>
                        <a:rPr lang="en-US" sz="900" dirty="0" smtClean="0">
                          <a:latin typeface="Times New Roman" pitchFamily="18" charset="0"/>
                          <a:ea typeface="Times New Roman"/>
                          <a:cs typeface="Times New Roman"/>
                        </a:rPr>
                        <a:t> part of the </a:t>
                      </a:r>
                      <a:r>
                        <a:rPr lang="en-US" sz="900" dirty="0" err="1">
                          <a:latin typeface="Times New Roman" pitchFamily="18" charset="0"/>
                          <a:ea typeface="Times New Roman"/>
                          <a:cs typeface="Times New Roman"/>
                        </a:rPr>
                        <a:t>Marussi</a:t>
                      </a:r>
                      <a:r>
                        <a:rPr lang="en-US" sz="900" dirty="0">
                          <a:latin typeface="Times New Roman" pitchFamily="18" charset="0"/>
                          <a:ea typeface="Times New Roman"/>
                          <a:cs typeface="Times New Roman"/>
                        </a:rPr>
                        <a:t> tensor of the second derivatives of the disturbing </a:t>
                      </a:r>
                      <a:r>
                        <a:rPr lang="en-US" sz="900" dirty="0" smtClean="0">
                          <a:latin typeface="Times New Roman" pitchFamily="18" charset="0"/>
                          <a:ea typeface="Times New Roman"/>
                          <a:cs typeface="Times New Roman"/>
                        </a:rPr>
                        <a:t>potential.</a:t>
                      </a:r>
                      <a:r>
                        <a:rPr lang="en-US" sz="900" baseline="0" dirty="0" smtClean="0">
                          <a:latin typeface="Times New Roman" pitchFamily="18" charset="0"/>
                          <a:ea typeface="Times New Roman"/>
                          <a:cs typeface="Times New Roman"/>
                        </a:rPr>
                        <a:t> </a:t>
                      </a:r>
                      <a:r>
                        <a:rPr lang="en-US" sz="900" dirty="0" smtClean="0">
                          <a:latin typeface="Times New Roman" pitchFamily="18" charset="0"/>
                          <a:ea typeface="Times New Roman"/>
                          <a:cs typeface="Times New Roman"/>
                        </a:rPr>
                        <a:t>The </a:t>
                      </a:r>
                      <a:r>
                        <a:rPr lang="en-US" sz="900" dirty="0">
                          <a:latin typeface="Times New Roman" pitchFamily="18" charset="0"/>
                          <a:ea typeface="Times New Roman"/>
                          <a:cs typeface="Times New Roman"/>
                        </a:rPr>
                        <a:t>emphasis is put on such areas where GOCE data (complete set of </a:t>
                      </a:r>
                      <a:r>
                        <a:rPr lang="en-US" sz="900" dirty="0" err="1">
                          <a:latin typeface="Times New Roman" pitchFamily="18" charset="0"/>
                          <a:ea typeface="Times New Roman"/>
                          <a:cs typeface="Times New Roman"/>
                        </a:rPr>
                        <a:t>gradiometry</a:t>
                      </a:r>
                      <a:r>
                        <a:rPr lang="en-US" sz="900" dirty="0">
                          <a:latin typeface="Times New Roman" pitchFamily="18" charset="0"/>
                          <a:ea typeface="Times New Roman"/>
                          <a:cs typeface="Times New Roman"/>
                        </a:rPr>
                        <a:t> measurements after reductions) in EIGEN-6C4 obviously contributes to an improvement of the gravity field description.  </a:t>
                      </a:r>
                      <a:endParaRPr lang="cs-CZ" sz="900" dirty="0">
                        <a:latin typeface="Times New Roman" pitchFamily="18" charset="0"/>
                        <a:ea typeface="Calibri"/>
                        <a:cs typeface="Times New Roman"/>
                      </a:endParaRPr>
                    </a:p>
                    <a:p>
                      <a:pPr algn="just">
                        <a:lnSpc>
                          <a:spcPct val="100000"/>
                        </a:lnSpc>
                        <a:spcAft>
                          <a:spcPts val="0"/>
                        </a:spcAft>
                      </a:pPr>
                      <a:r>
                        <a:rPr lang="en-US" sz="900" dirty="0" smtClean="0">
                          <a:latin typeface="Times New Roman" pitchFamily="18" charset="0"/>
                          <a:ea typeface="Times New Roman"/>
                          <a:cs typeface="Times New Roman"/>
                        </a:rPr>
                        <a:t>GNSS/</a:t>
                      </a:r>
                      <a:r>
                        <a:rPr lang="en-US" sz="900" dirty="0" err="1" smtClean="0">
                          <a:latin typeface="Times New Roman" pitchFamily="18" charset="0"/>
                          <a:ea typeface="Times New Roman"/>
                          <a:cs typeface="Times New Roman"/>
                        </a:rPr>
                        <a:t>levelling</a:t>
                      </a:r>
                      <a:r>
                        <a:rPr lang="en-US" sz="900" dirty="0" smtClean="0">
                          <a:latin typeface="Times New Roman" pitchFamily="18" charset="0"/>
                          <a:ea typeface="Times New Roman"/>
                          <a:cs typeface="Times New Roman"/>
                        </a:rPr>
                        <a:t> </a:t>
                      </a:r>
                      <a:r>
                        <a:rPr lang="en-US" sz="900" dirty="0" err="1">
                          <a:latin typeface="Times New Roman" pitchFamily="18" charset="0"/>
                          <a:ea typeface="Times New Roman"/>
                          <a:cs typeface="Times New Roman"/>
                        </a:rPr>
                        <a:t>geoid</a:t>
                      </a:r>
                      <a:r>
                        <a:rPr lang="en-US" sz="900" dirty="0">
                          <a:latin typeface="Times New Roman" pitchFamily="18" charset="0"/>
                          <a:ea typeface="Times New Roman"/>
                          <a:cs typeface="Times New Roman"/>
                        </a:rPr>
                        <a:t> heights are independent data source for the evaluation of gravity field models. Therefore, we use the </a:t>
                      </a:r>
                      <a:r>
                        <a:rPr lang="en-US" sz="900" dirty="0" smtClean="0">
                          <a:latin typeface="Times New Roman" pitchFamily="18" charset="0"/>
                          <a:ea typeface="Times New Roman"/>
                          <a:cs typeface="Times New Roman"/>
                        </a:rPr>
                        <a:t>GNSS/</a:t>
                      </a:r>
                      <a:r>
                        <a:rPr lang="en-US" sz="900" dirty="0" err="1" smtClean="0">
                          <a:latin typeface="Times New Roman" pitchFamily="18" charset="0"/>
                          <a:ea typeface="Times New Roman"/>
                          <a:cs typeface="Times New Roman"/>
                        </a:rPr>
                        <a:t>levelling</a:t>
                      </a:r>
                      <a:r>
                        <a:rPr lang="en-US" sz="900" dirty="0" smtClean="0">
                          <a:latin typeface="Times New Roman" pitchFamily="18" charset="0"/>
                          <a:ea typeface="Times New Roman"/>
                          <a:cs typeface="Times New Roman"/>
                        </a:rPr>
                        <a:t> </a:t>
                      </a:r>
                      <a:r>
                        <a:rPr lang="en-US" sz="900" dirty="0">
                          <a:latin typeface="Times New Roman" pitchFamily="18" charset="0"/>
                          <a:ea typeface="Times New Roman"/>
                          <a:cs typeface="Times New Roman"/>
                        </a:rPr>
                        <a:t>data sets over the territories </a:t>
                      </a:r>
                      <a:r>
                        <a:rPr lang="en-US" sz="900" dirty="0" smtClean="0">
                          <a:latin typeface="Times New Roman" pitchFamily="18" charset="0"/>
                          <a:ea typeface="Times New Roman"/>
                          <a:cs typeface="Times New Roman"/>
                        </a:rPr>
                        <a:t>of </a:t>
                      </a:r>
                      <a:r>
                        <a:rPr lang="en-US" sz="900" dirty="0">
                          <a:latin typeface="Times New Roman" pitchFamily="18" charset="0"/>
                          <a:ea typeface="Times New Roman"/>
                          <a:cs typeface="Times New Roman"/>
                        </a:rPr>
                        <a:t>Europe, </a:t>
                      </a:r>
                      <a:r>
                        <a:rPr lang="en-US" sz="900" dirty="0" smtClean="0">
                          <a:latin typeface="Times New Roman" pitchFamily="18" charset="0"/>
                          <a:ea typeface="Times New Roman"/>
                          <a:cs typeface="Times New Roman"/>
                        </a:rPr>
                        <a:t>Czech Republic and Slovakia </a:t>
                      </a:r>
                      <a:r>
                        <a:rPr lang="en-US" sz="900" dirty="0">
                          <a:latin typeface="Times New Roman" pitchFamily="18" charset="0"/>
                          <a:ea typeface="Times New Roman"/>
                          <a:cs typeface="Times New Roman"/>
                        </a:rPr>
                        <a:t>for the evaluation of EIGEN-6C4 </a:t>
                      </a:r>
                      <a:r>
                        <a:rPr lang="en-US" sz="900" dirty="0" err="1">
                          <a:latin typeface="Times New Roman" pitchFamily="18" charset="0"/>
                          <a:ea typeface="Times New Roman"/>
                          <a:cs typeface="Times New Roman"/>
                        </a:rPr>
                        <a:t>w.r.t</a:t>
                      </a:r>
                      <a:r>
                        <a:rPr lang="en-US" sz="900" dirty="0">
                          <a:latin typeface="Times New Roman" pitchFamily="18" charset="0"/>
                          <a:ea typeface="Times New Roman"/>
                          <a:cs typeface="Times New Roman"/>
                        </a:rPr>
                        <a:t>. </a:t>
                      </a:r>
                      <a:r>
                        <a:rPr lang="en-US" sz="900" dirty="0" smtClean="0">
                          <a:latin typeface="Times New Roman" pitchFamily="18" charset="0"/>
                          <a:ea typeface="Times New Roman"/>
                          <a:cs typeface="Times New Roman"/>
                        </a:rPr>
                        <a:t>EGM2008.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0" y="0"/>
            <a:ext cx="15122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ázek 7" descr="Eigen-6C4-Himalaje_dg.png"/>
          <p:cNvPicPr>
            <a:picLocks noChangeAspect="1"/>
          </p:cNvPicPr>
          <p:nvPr/>
        </p:nvPicPr>
        <p:blipFill>
          <a:blip r:embed="rId2" cstate="print"/>
          <a:stretch>
            <a:fillRect/>
          </a:stretch>
        </p:blipFill>
        <p:spPr>
          <a:xfrm>
            <a:off x="5689054" y="2826420"/>
            <a:ext cx="2880000" cy="2000628"/>
          </a:xfrm>
          <a:prstGeom prst="rect">
            <a:avLst/>
          </a:prstGeom>
        </p:spPr>
      </p:pic>
      <p:pic>
        <p:nvPicPr>
          <p:cNvPr id="9" name="Obrázek 8" descr="Eigen-6C4-Himalaje_Tzz.png"/>
          <p:cNvPicPr>
            <a:picLocks noChangeAspect="1"/>
          </p:cNvPicPr>
          <p:nvPr/>
        </p:nvPicPr>
        <p:blipFill>
          <a:blip r:embed="rId3" cstate="print"/>
          <a:stretch>
            <a:fillRect/>
          </a:stretch>
        </p:blipFill>
        <p:spPr>
          <a:xfrm>
            <a:off x="8785718" y="2797927"/>
            <a:ext cx="2880000" cy="2044717"/>
          </a:xfrm>
          <a:prstGeom prst="rect">
            <a:avLst/>
          </a:prstGeom>
        </p:spPr>
      </p:pic>
      <p:pic>
        <p:nvPicPr>
          <p:cNvPr id="10" name="Obrázek 9" descr="Eigen-6C4-minus-EGM2008-Himalaje_dg.png"/>
          <p:cNvPicPr>
            <a:picLocks noChangeAspect="1"/>
          </p:cNvPicPr>
          <p:nvPr/>
        </p:nvPicPr>
        <p:blipFill>
          <a:blip r:embed="rId4" cstate="print"/>
          <a:stretch>
            <a:fillRect/>
          </a:stretch>
        </p:blipFill>
        <p:spPr>
          <a:xfrm>
            <a:off x="11882062" y="2826420"/>
            <a:ext cx="2880000" cy="2046443"/>
          </a:xfrm>
          <a:prstGeom prst="rect">
            <a:avLst/>
          </a:prstGeom>
        </p:spPr>
      </p:pic>
      <p:pic>
        <p:nvPicPr>
          <p:cNvPr id="11" name="Obrázek 10" descr="Eigen-6C4-minus-EGM2008-Himalaje_Tzz.png"/>
          <p:cNvPicPr>
            <a:picLocks noChangeAspect="1"/>
          </p:cNvPicPr>
          <p:nvPr/>
        </p:nvPicPr>
        <p:blipFill>
          <a:blip r:embed="rId5" cstate="print"/>
          <a:stretch>
            <a:fillRect/>
          </a:stretch>
        </p:blipFill>
        <p:spPr>
          <a:xfrm>
            <a:off x="11882062" y="5130676"/>
            <a:ext cx="2880000" cy="2046443"/>
          </a:xfrm>
          <a:prstGeom prst="rect">
            <a:avLst/>
          </a:prstGeom>
        </p:spPr>
      </p:pic>
      <p:pic>
        <p:nvPicPr>
          <p:cNvPr id="12" name="Obrázek 11" descr="Eigen-6C4-Etiopie_dg.png"/>
          <p:cNvPicPr>
            <a:picLocks noChangeAspect="1"/>
          </p:cNvPicPr>
          <p:nvPr/>
        </p:nvPicPr>
        <p:blipFill>
          <a:blip r:embed="rId6" cstate="print"/>
          <a:stretch>
            <a:fillRect/>
          </a:stretch>
        </p:blipFill>
        <p:spPr>
          <a:xfrm>
            <a:off x="5761062" y="7903424"/>
            <a:ext cx="2160000" cy="2411828"/>
          </a:xfrm>
          <a:prstGeom prst="rect">
            <a:avLst/>
          </a:prstGeom>
        </p:spPr>
      </p:pic>
      <p:pic>
        <p:nvPicPr>
          <p:cNvPr id="13" name="Obrázek 12" descr="Eigen-6C4-Etiopie_Tzz.png"/>
          <p:cNvPicPr>
            <a:picLocks noChangeAspect="1"/>
          </p:cNvPicPr>
          <p:nvPr/>
        </p:nvPicPr>
        <p:blipFill>
          <a:blip r:embed="rId7" cstate="print"/>
          <a:stretch>
            <a:fillRect/>
          </a:stretch>
        </p:blipFill>
        <p:spPr>
          <a:xfrm>
            <a:off x="7993310" y="7903424"/>
            <a:ext cx="2160000" cy="2411828"/>
          </a:xfrm>
          <a:prstGeom prst="rect">
            <a:avLst/>
          </a:prstGeom>
        </p:spPr>
      </p:pic>
      <p:pic>
        <p:nvPicPr>
          <p:cNvPr id="14" name="Obrázek 13" descr="Eigen-6C4-minus-EGM2008-Etiopie_dg.png"/>
          <p:cNvPicPr>
            <a:picLocks noChangeAspect="1"/>
          </p:cNvPicPr>
          <p:nvPr/>
        </p:nvPicPr>
        <p:blipFill>
          <a:blip r:embed="rId8" cstate="print"/>
          <a:stretch>
            <a:fillRect/>
          </a:stretch>
        </p:blipFill>
        <p:spPr>
          <a:xfrm>
            <a:off x="10225558" y="7938988"/>
            <a:ext cx="2096604" cy="2381426"/>
          </a:xfrm>
          <a:prstGeom prst="rect">
            <a:avLst/>
          </a:prstGeom>
        </p:spPr>
      </p:pic>
      <p:pic>
        <p:nvPicPr>
          <p:cNvPr id="15" name="Obrázek 14" descr="Eigen-6C4-minus-EGM2008-Etiopie_Tzz.png"/>
          <p:cNvPicPr>
            <a:picLocks noChangeAspect="1"/>
          </p:cNvPicPr>
          <p:nvPr/>
        </p:nvPicPr>
        <p:blipFill>
          <a:blip r:embed="rId9" cstate="print"/>
          <a:stretch>
            <a:fillRect/>
          </a:stretch>
        </p:blipFill>
        <p:spPr>
          <a:xfrm>
            <a:off x="12385798" y="7933826"/>
            <a:ext cx="2160000" cy="2453434"/>
          </a:xfrm>
          <a:prstGeom prst="rect">
            <a:avLst/>
          </a:prstGeom>
        </p:spPr>
      </p:pic>
      <p:graphicFrame>
        <p:nvGraphicFramePr>
          <p:cNvPr id="16" name="Tabulka 15"/>
          <p:cNvGraphicFramePr>
            <a:graphicFrameLocks noGrp="1"/>
          </p:cNvGraphicFramePr>
          <p:nvPr/>
        </p:nvGraphicFramePr>
        <p:xfrm>
          <a:off x="432470" y="5562724"/>
          <a:ext cx="4680000" cy="4248000"/>
        </p:xfrm>
        <a:graphic>
          <a:graphicData uri="http://schemas.openxmlformats.org/drawingml/2006/table">
            <a:tbl>
              <a:tblPr/>
              <a:tblGrid>
                <a:gridCol w="4680000"/>
              </a:tblGrid>
              <a:tr h="4248000">
                <a:tc>
                  <a:txBody>
                    <a:bodyPr/>
                    <a:lstStyle/>
                    <a:p>
                      <a:pPr algn="ctr">
                        <a:lnSpc>
                          <a:spcPct val="100000"/>
                        </a:lnSpc>
                        <a:spcBef>
                          <a:spcPts val="0"/>
                        </a:spcBef>
                        <a:spcAft>
                          <a:spcPts val="0"/>
                        </a:spcAft>
                      </a:pPr>
                      <a:r>
                        <a:rPr lang="en-US" sz="900" b="1" dirty="0" smtClean="0">
                          <a:solidFill>
                            <a:srgbClr val="000000"/>
                          </a:solidFill>
                          <a:latin typeface="Times New Roman"/>
                          <a:ea typeface="Calibri"/>
                          <a:cs typeface="Calibri"/>
                        </a:rPr>
                        <a:t>Models </a:t>
                      </a:r>
                      <a:r>
                        <a:rPr lang="en-US" sz="900" b="1" dirty="0">
                          <a:solidFill>
                            <a:srgbClr val="000000"/>
                          </a:solidFill>
                          <a:latin typeface="Times New Roman"/>
                          <a:ea typeface="Calibri"/>
                          <a:cs typeface="Calibri"/>
                        </a:rPr>
                        <a:t>tested and differences between them</a:t>
                      </a:r>
                      <a:endParaRPr lang="cs-CZ" sz="900" dirty="0">
                        <a:latin typeface="Calibri"/>
                        <a:ea typeface="Calibri"/>
                        <a:cs typeface="Calibri"/>
                      </a:endParaRPr>
                    </a:p>
                    <a:p>
                      <a:pPr algn="just">
                        <a:lnSpc>
                          <a:spcPct val="100000"/>
                        </a:lnSpc>
                        <a:spcBef>
                          <a:spcPts val="600"/>
                        </a:spcBef>
                        <a:spcAft>
                          <a:spcPts val="600"/>
                        </a:spcAft>
                      </a:pPr>
                      <a:r>
                        <a:rPr lang="en-US" sz="900" dirty="0">
                          <a:solidFill>
                            <a:srgbClr val="000000"/>
                          </a:solidFill>
                          <a:latin typeface="Times New Roman"/>
                          <a:ea typeface="Calibri"/>
                          <a:cs typeface="Calibri"/>
                        </a:rPr>
                        <a:t>The topic and the method are </a:t>
                      </a:r>
                      <a:r>
                        <a:rPr lang="en-US" sz="900" dirty="0" smtClean="0">
                          <a:solidFill>
                            <a:srgbClr val="000000"/>
                          </a:solidFill>
                          <a:latin typeface="Times New Roman"/>
                          <a:ea typeface="Calibri"/>
                          <a:cs typeface="Calibri"/>
                        </a:rPr>
                        <a:t>well-established. </a:t>
                      </a:r>
                      <a:r>
                        <a:rPr lang="en-US" sz="900" dirty="0">
                          <a:solidFill>
                            <a:srgbClr val="000000"/>
                          </a:solidFill>
                          <a:latin typeface="Times New Roman"/>
                          <a:ea typeface="Calibri"/>
                          <a:cs typeface="Calibri"/>
                        </a:rPr>
                        <a:t>We continue </a:t>
                      </a:r>
                      <a:r>
                        <a:rPr lang="en-US" sz="900" dirty="0" smtClean="0">
                          <a:solidFill>
                            <a:srgbClr val="000000"/>
                          </a:solidFill>
                          <a:latin typeface="Times New Roman"/>
                          <a:ea typeface="Calibri"/>
                          <a:cs typeface="Calibri"/>
                        </a:rPr>
                        <a:t>the </a:t>
                      </a:r>
                      <a:r>
                        <a:rPr lang="en-US" sz="900" dirty="0">
                          <a:solidFill>
                            <a:srgbClr val="000000"/>
                          </a:solidFill>
                          <a:latin typeface="Times New Roman"/>
                          <a:ea typeface="Calibri"/>
                          <a:cs typeface="Calibri"/>
                        </a:rPr>
                        <a:t>work of many other authors. Here we report about our recent tests with </a:t>
                      </a:r>
                      <a:r>
                        <a:rPr lang="en-US" sz="900" dirty="0" smtClean="0">
                          <a:solidFill>
                            <a:srgbClr val="000000"/>
                          </a:solidFill>
                          <a:latin typeface="Times New Roman"/>
                          <a:ea typeface="Calibri"/>
                          <a:cs typeface="Calibri"/>
                        </a:rPr>
                        <a:t>EGM2008 </a:t>
                      </a:r>
                      <a:r>
                        <a:rPr lang="en-US" sz="900" dirty="0">
                          <a:solidFill>
                            <a:srgbClr val="000000"/>
                          </a:solidFill>
                          <a:latin typeface="Times New Roman"/>
                          <a:ea typeface="Calibri"/>
                          <a:cs typeface="Calibri"/>
                        </a:rPr>
                        <a:t>(</a:t>
                      </a:r>
                      <a:r>
                        <a:rPr lang="en-US" sz="900" dirty="0" err="1">
                          <a:solidFill>
                            <a:srgbClr val="000000"/>
                          </a:solidFill>
                          <a:latin typeface="Times New Roman"/>
                          <a:ea typeface="Calibri"/>
                          <a:cs typeface="Calibri"/>
                        </a:rPr>
                        <a:t>Pavlis</a:t>
                      </a:r>
                      <a:r>
                        <a:rPr lang="en-US" sz="900" dirty="0">
                          <a:solidFill>
                            <a:srgbClr val="000000"/>
                          </a:solidFill>
                          <a:latin typeface="Times New Roman"/>
                          <a:ea typeface="Calibri"/>
                          <a:cs typeface="Calibri"/>
                        </a:rPr>
                        <a:t> et al 2008, 2012) and </a:t>
                      </a:r>
                      <a:r>
                        <a:rPr lang="en-US" sz="900" dirty="0" smtClean="0">
                          <a:solidFill>
                            <a:srgbClr val="000000"/>
                          </a:solidFill>
                          <a:latin typeface="Times New Roman"/>
                          <a:ea typeface="Calibri"/>
                          <a:cs typeface="Calibri"/>
                        </a:rPr>
                        <a:t>EIGEN-6C4 </a:t>
                      </a:r>
                      <a:r>
                        <a:rPr lang="en-US" sz="900" dirty="0">
                          <a:solidFill>
                            <a:srgbClr val="000000"/>
                          </a:solidFill>
                          <a:latin typeface="Times New Roman"/>
                          <a:ea typeface="Calibri"/>
                          <a:cs typeface="Calibri"/>
                        </a:rPr>
                        <a:t>(</a:t>
                      </a:r>
                      <a:r>
                        <a:rPr lang="en-US" sz="900" dirty="0" err="1">
                          <a:latin typeface="Times New Roman"/>
                          <a:ea typeface="Calibri"/>
                          <a:cs typeface="Calibri"/>
                        </a:rPr>
                        <a:t>Förste</a:t>
                      </a:r>
                      <a:r>
                        <a:rPr lang="en-US" sz="900" dirty="0">
                          <a:latin typeface="Times New Roman"/>
                          <a:ea typeface="Calibri"/>
                          <a:cs typeface="Calibri"/>
                        </a:rPr>
                        <a:t> et al. 2014)</a:t>
                      </a:r>
                      <a:r>
                        <a:rPr lang="en-US" sz="900" i="1" dirty="0">
                          <a:latin typeface="Times New Roman"/>
                          <a:ea typeface="Calibri"/>
                          <a:cs typeface="Calibri"/>
                        </a:rPr>
                        <a:t>.</a:t>
                      </a:r>
                      <a:r>
                        <a:rPr lang="en-US" sz="900" b="1" i="1" dirty="0">
                          <a:latin typeface="Times New Roman"/>
                          <a:ea typeface="Calibri"/>
                          <a:cs typeface="Calibri"/>
                        </a:rPr>
                        <a:t> </a:t>
                      </a:r>
                      <a:endParaRPr lang="cs-CZ" sz="900" dirty="0">
                        <a:latin typeface="Calibri"/>
                        <a:ea typeface="Calibri"/>
                        <a:cs typeface="Calibri"/>
                      </a:endParaRPr>
                    </a:p>
                    <a:p>
                      <a:pPr algn="just">
                        <a:lnSpc>
                          <a:spcPct val="100000"/>
                        </a:lnSpc>
                        <a:spcBef>
                          <a:spcPts val="600"/>
                        </a:spcBef>
                        <a:spcAft>
                          <a:spcPts val="600"/>
                        </a:spcAft>
                      </a:pPr>
                      <a:r>
                        <a:rPr lang="en-US" sz="900" dirty="0">
                          <a:solidFill>
                            <a:srgbClr val="000000"/>
                          </a:solidFill>
                          <a:latin typeface="Times New Roman"/>
                          <a:ea typeface="Calibri"/>
                          <a:cs typeface="Calibri"/>
                        </a:rPr>
                        <a:t>The models are compared by means of gravity </a:t>
                      </a:r>
                      <a:r>
                        <a:rPr lang="en-US" sz="900" dirty="0" smtClean="0">
                          <a:solidFill>
                            <a:srgbClr val="000000"/>
                          </a:solidFill>
                          <a:latin typeface="Times New Roman"/>
                          <a:ea typeface="Calibri"/>
                          <a:cs typeface="Calibri"/>
                        </a:rPr>
                        <a:t>disturbances, part</a:t>
                      </a:r>
                      <a:r>
                        <a:rPr lang="en-US" sz="900" baseline="0" dirty="0" smtClean="0">
                          <a:solidFill>
                            <a:srgbClr val="000000"/>
                          </a:solidFill>
                          <a:latin typeface="Times New Roman"/>
                          <a:ea typeface="Calibri"/>
                          <a:cs typeface="Calibri"/>
                        </a:rPr>
                        <a:t> of </a:t>
                      </a:r>
                      <a:r>
                        <a:rPr lang="en-US" sz="900" dirty="0" err="1" smtClean="0">
                          <a:solidFill>
                            <a:srgbClr val="000000"/>
                          </a:solidFill>
                          <a:latin typeface="Times New Roman"/>
                          <a:ea typeface="Calibri"/>
                          <a:cs typeface="Calibri"/>
                        </a:rPr>
                        <a:t>Marussi</a:t>
                      </a:r>
                      <a:r>
                        <a:rPr lang="en-US" sz="900" dirty="0" smtClean="0">
                          <a:solidFill>
                            <a:srgbClr val="000000"/>
                          </a:solidFill>
                          <a:latin typeface="Times New Roman"/>
                          <a:ea typeface="Calibri"/>
                          <a:cs typeface="Calibri"/>
                        </a:rPr>
                        <a:t> tensor elements, (</a:t>
                      </a:r>
                      <a:r>
                        <a:rPr lang="en-US" sz="900" dirty="0">
                          <a:solidFill>
                            <a:srgbClr val="000000"/>
                          </a:solidFill>
                          <a:latin typeface="Times New Roman"/>
                          <a:ea typeface="Calibri"/>
                          <a:cs typeface="Calibri"/>
                        </a:rPr>
                        <a:t>for theory and examples of various applications see </a:t>
                      </a:r>
                      <a:r>
                        <a:rPr lang="en-US" sz="900" dirty="0" err="1">
                          <a:solidFill>
                            <a:srgbClr val="000000"/>
                          </a:solidFill>
                          <a:latin typeface="Times New Roman"/>
                          <a:ea typeface="Calibri"/>
                          <a:cs typeface="Calibri"/>
                        </a:rPr>
                        <a:t>Kalvoda</a:t>
                      </a:r>
                      <a:r>
                        <a:rPr lang="en-US" sz="900" dirty="0">
                          <a:solidFill>
                            <a:srgbClr val="000000"/>
                          </a:solidFill>
                          <a:latin typeface="Times New Roman"/>
                          <a:ea typeface="Calibri"/>
                          <a:cs typeface="Calibri"/>
                        </a:rPr>
                        <a:t> et al. 2013; </a:t>
                      </a:r>
                      <a:r>
                        <a:rPr lang="en-US" sz="900" dirty="0" err="1">
                          <a:solidFill>
                            <a:srgbClr val="000000"/>
                          </a:solidFill>
                          <a:latin typeface="Times New Roman"/>
                          <a:ea typeface="Calibri"/>
                          <a:cs typeface="Calibri"/>
                        </a:rPr>
                        <a:t>Kloko</a:t>
                      </a:r>
                      <a:r>
                        <a:rPr lang="cs-CZ" sz="900" dirty="0" err="1">
                          <a:solidFill>
                            <a:srgbClr val="000000"/>
                          </a:solidFill>
                          <a:latin typeface="Times New Roman"/>
                          <a:ea typeface="Calibri"/>
                          <a:cs typeface="Calibri"/>
                        </a:rPr>
                        <a:t>čník</a:t>
                      </a:r>
                      <a:r>
                        <a:rPr lang="en-US" sz="900" dirty="0">
                          <a:solidFill>
                            <a:srgbClr val="000000"/>
                          </a:solidFill>
                          <a:latin typeface="Times New Roman"/>
                          <a:ea typeface="Calibri"/>
                          <a:cs typeface="Calibri"/>
                        </a:rPr>
                        <a:t> et al. 2014</a:t>
                      </a:r>
                      <a:r>
                        <a:rPr lang="en-US" sz="900" dirty="0" smtClean="0">
                          <a:solidFill>
                            <a:srgbClr val="000000"/>
                          </a:solidFill>
                          <a:latin typeface="Times New Roman"/>
                          <a:ea typeface="Calibri"/>
                          <a:cs typeface="Calibri"/>
                        </a:rPr>
                        <a:t>)</a:t>
                      </a:r>
                      <a:r>
                        <a:rPr lang="en-US" sz="900" baseline="0" dirty="0" smtClean="0">
                          <a:solidFill>
                            <a:srgbClr val="000000"/>
                          </a:solidFill>
                          <a:latin typeface="Times New Roman"/>
                          <a:ea typeface="Calibri"/>
                          <a:cs typeface="Calibri"/>
                        </a:rPr>
                        <a:t> and via GNSS/</a:t>
                      </a:r>
                      <a:r>
                        <a:rPr lang="en-US" sz="900" baseline="0" dirty="0" err="1" smtClean="0">
                          <a:solidFill>
                            <a:srgbClr val="000000"/>
                          </a:solidFill>
                          <a:latin typeface="Times New Roman"/>
                          <a:ea typeface="Calibri"/>
                          <a:cs typeface="Calibri"/>
                        </a:rPr>
                        <a:t>levelling</a:t>
                      </a:r>
                      <a:r>
                        <a:rPr lang="en-US" sz="900" baseline="0" dirty="0" smtClean="0">
                          <a:solidFill>
                            <a:srgbClr val="000000"/>
                          </a:solidFill>
                          <a:latin typeface="Times New Roman"/>
                          <a:ea typeface="Calibri"/>
                          <a:cs typeface="Calibri"/>
                        </a:rPr>
                        <a:t>.</a:t>
                      </a:r>
                      <a:endParaRPr lang="cs-CZ" sz="900" dirty="0">
                        <a:latin typeface="Calibri"/>
                        <a:ea typeface="Calibri"/>
                        <a:cs typeface="Calibri"/>
                      </a:endParaRPr>
                    </a:p>
                    <a:p>
                      <a:pPr algn="just">
                        <a:lnSpc>
                          <a:spcPct val="100000"/>
                        </a:lnSpc>
                        <a:spcBef>
                          <a:spcPts val="600"/>
                        </a:spcBef>
                        <a:spcAft>
                          <a:spcPts val="600"/>
                        </a:spcAft>
                      </a:pPr>
                      <a:r>
                        <a:rPr lang="en-US" sz="900" dirty="0" smtClean="0">
                          <a:solidFill>
                            <a:srgbClr val="000000"/>
                          </a:solidFill>
                          <a:latin typeface="Times New Roman"/>
                          <a:ea typeface="Calibri"/>
                          <a:cs typeface="Calibri"/>
                        </a:rPr>
                        <a:t>We present regional </a:t>
                      </a:r>
                      <a:r>
                        <a:rPr lang="en-US" sz="900" dirty="0">
                          <a:solidFill>
                            <a:srgbClr val="000000"/>
                          </a:solidFill>
                          <a:latin typeface="Times New Roman"/>
                          <a:ea typeface="Calibri"/>
                          <a:cs typeface="Calibri"/>
                        </a:rPr>
                        <a:t>differences</a:t>
                      </a:r>
                      <a:r>
                        <a:rPr lang="en-US" sz="900" dirty="0">
                          <a:solidFill>
                            <a:srgbClr val="FF0000"/>
                          </a:solidFill>
                          <a:latin typeface="Times New Roman"/>
                          <a:ea typeface="Calibri"/>
                          <a:cs typeface="Calibri"/>
                        </a:rPr>
                        <a:t> </a:t>
                      </a:r>
                      <a:r>
                        <a:rPr lang="en-US" sz="900" dirty="0" smtClean="0">
                          <a:solidFill>
                            <a:srgbClr val="000000"/>
                          </a:solidFill>
                          <a:latin typeface="Times New Roman"/>
                          <a:ea typeface="Calibri"/>
                          <a:cs typeface="Calibri"/>
                        </a:rPr>
                        <a:t>for</a:t>
                      </a:r>
                      <a:r>
                        <a:rPr lang="en-US" sz="900" dirty="0" smtClean="0">
                          <a:latin typeface="Times New Roman"/>
                          <a:ea typeface="Calibri"/>
                          <a:cs typeface="Calibri"/>
                        </a:rPr>
                        <a:t> </a:t>
                      </a:r>
                      <a:r>
                        <a:rPr lang="en-US" sz="900" dirty="0">
                          <a:latin typeface="Times New Roman"/>
                          <a:ea typeface="Calibri"/>
                          <a:cs typeface="Calibri"/>
                        </a:rPr>
                        <a:t>Himalaya, Ethiopia, Europe, and specifically for the Czech </a:t>
                      </a:r>
                      <a:r>
                        <a:rPr lang="en-US" sz="900" dirty="0" smtClean="0">
                          <a:latin typeface="Times New Roman"/>
                          <a:ea typeface="Calibri"/>
                          <a:cs typeface="Calibri"/>
                        </a:rPr>
                        <a:t>Republic. </a:t>
                      </a:r>
                      <a:r>
                        <a:rPr lang="en-US" sz="900" dirty="0">
                          <a:latin typeface="Times New Roman"/>
                          <a:ea typeface="Calibri"/>
                          <a:cs typeface="Calibri"/>
                        </a:rPr>
                        <a:t>Much more examples are available but cannot be presented </a:t>
                      </a:r>
                      <a:r>
                        <a:rPr lang="en-US" sz="900" dirty="0" smtClean="0">
                          <a:latin typeface="Times New Roman"/>
                          <a:ea typeface="Calibri"/>
                          <a:cs typeface="Calibri"/>
                        </a:rPr>
                        <a:t>due to the lack of space. </a:t>
                      </a:r>
                      <a:r>
                        <a:rPr lang="en-US" sz="900" dirty="0">
                          <a:latin typeface="Times New Roman"/>
                          <a:ea typeface="Calibri"/>
                          <a:cs typeface="Calibri"/>
                        </a:rPr>
                        <a:t>We selected the following </a:t>
                      </a:r>
                      <a:r>
                        <a:rPr lang="en-US" sz="900" dirty="0" smtClean="0">
                          <a:latin typeface="Times New Roman"/>
                          <a:ea typeface="Calibri"/>
                          <a:cs typeface="Calibri"/>
                        </a:rPr>
                        <a:t>examples</a:t>
                      </a:r>
                      <a:r>
                        <a:rPr lang="en-US" sz="900" dirty="0">
                          <a:latin typeface="Times New Roman"/>
                          <a:ea typeface="Calibri"/>
                          <a:cs typeface="Calibri"/>
                        </a:rPr>
                        <a:t>: </a:t>
                      </a:r>
                      <a:r>
                        <a:rPr lang="en-US" sz="900" dirty="0" smtClean="0">
                          <a:latin typeface="Times New Roman"/>
                          <a:ea typeface="Calibri"/>
                          <a:cs typeface="Calibri"/>
                        </a:rPr>
                        <a:t>first </a:t>
                      </a:r>
                      <a:r>
                        <a:rPr lang="en-US" sz="900" dirty="0">
                          <a:latin typeface="Times New Roman"/>
                          <a:ea typeface="Calibri"/>
                          <a:cs typeface="Calibri"/>
                        </a:rPr>
                        <a:t>for </a:t>
                      </a:r>
                      <a:r>
                        <a:rPr lang="en-US" sz="900" dirty="0" smtClean="0">
                          <a:latin typeface="Times New Roman"/>
                          <a:ea typeface="Calibri"/>
                          <a:cs typeface="Calibri"/>
                        </a:rPr>
                        <a:t>an </a:t>
                      </a:r>
                      <a:r>
                        <a:rPr lang="en-US" sz="900" dirty="0">
                          <a:latin typeface="Times New Roman"/>
                          <a:ea typeface="Calibri"/>
                          <a:cs typeface="Calibri"/>
                        </a:rPr>
                        <a:t>area </a:t>
                      </a:r>
                      <a:r>
                        <a:rPr lang="en-US" sz="900" dirty="0" smtClean="0">
                          <a:latin typeface="Times New Roman"/>
                          <a:ea typeface="Calibri"/>
                          <a:cs typeface="Calibri"/>
                        </a:rPr>
                        <a:t>Himalaya with </a:t>
                      </a:r>
                      <a:r>
                        <a:rPr lang="en-US" sz="900" dirty="0">
                          <a:latin typeface="Times New Roman"/>
                          <a:ea typeface="Calibri"/>
                          <a:cs typeface="Calibri"/>
                        </a:rPr>
                        <a:t>a low quality of terrestrial data in both models (fill-in data) in a remote area with mountains, </a:t>
                      </a:r>
                      <a:r>
                        <a:rPr lang="en-US" sz="900" dirty="0" smtClean="0">
                          <a:latin typeface="Times New Roman"/>
                          <a:ea typeface="Calibri"/>
                          <a:cs typeface="Calibri"/>
                        </a:rPr>
                        <a:t>Ethiopia -</a:t>
                      </a:r>
                      <a:r>
                        <a:rPr lang="en-US" sz="900" baseline="0" dirty="0" smtClean="0">
                          <a:latin typeface="Times New Roman"/>
                          <a:ea typeface="Calibri"/>
                          <a:cs typeface="Calibri"/>
                        </a:rPr>
                        <a:t> </a:t>
                      </a:r>
                      <a:r>
                        <a:rPr lang="en-US" sz="900" dirty="0" smtClean="0">
                          <a:latin typeface="Times New Roman"/>
                          <a:ea typeface="Calibri"/>
                          <a:cs typeface="Calibri"/>
                        </a:rPr>
                        <a:t>one </a:t>
                      </a:r>
                      <a:r>
                        <a:rPr lang="en-US" sz="900" dirty="0">
                          <a:latin typeface="Times New Roman"/>
                          <a:ea typeface="Calibri"/>
                          <a:cs typeface="Calibri"/>
                        </a:rPr>
                        <a:t>in the area with better data, outside Europe with very rich river system and </a:t>
                      </a:r>
                      <a:r>
                        <a:rPr lang="en-US" sz="900" dirty="0" smtClean="0">
                          <a:latin typeface="Times New Roman"/>
                          <a:ea typeface="Calibri"/>
                          <a:cs typeface="Calibri"/>
                        </a:rPr>
                        <a:t>erosion</a:t>
                      </a:r>
                      <a:r>
                        <a:rPr lang="en-US" sz="900" baseline="0" dirty="0" smtClean="0">
                          <a:latin typeface="Times New Roman"/>
                          <a:ea typeface="Calibri"/>
                          <a:cs typeface="Calibri"/>
                        </a:rPr>
                        <a:t> and for</a:t>
                      </a:r>
                      <a:r>
                        <a:rPr lang="en-US" sz="900" dirty="0" smtClean="0">
                          <a:latin typeface="Times New Roman"/>
                          <a:ea typeface="Calibri"/>
                          <a:cs typeface="Calibri"/>
                        </a:rPr>
                        <a:t> Europe. GNSS/leveling data</a:t>
                      </a:r>
                      <a:r>
                        <a:rPr lang="en-US" sz="900" baseline="0" dirty="0" smtClean="0">
                          <a:latin typeface="Times New Roman"/>
                          <a:ea typeface="Calibri"/>
                          <a:cs typeface="Calibri"/>
                        </a:rPr>
                        <a:t> </a:t>
                      </a:r>
                      <a:r>
                        <a:rPr lang="en-US" sz="900" dirty="0" smtClean="0">
                          <a:latin typeface="Times New Roman"/>
                          <a:ea typeface="Calibri"/>
                          <a:cs typeface="Calibri"/>
                        </a:rPr>
                        <a:t>for Europe comes</a:t>
                      </a:r>
                      <a:r>
                        <a:rPr lang="en-US" sz="900" baseline="0" dirty="0" smtClean="0">
                          <a:latin typeface="Times New Roman"/>
                          <a:ea typeface="Calibri"/>
                          <a:cs typeface="Calibri"/>
                        </a:rPr>
                        <a:t> from EVRS 1997 campaign, and for </a:t>
                      </a:r>
                      <a:r>
                        <a:rPr lang="en-US" sz="900" dirty="0" smtClean="0">
                          <a:latin typeface="Times New Roman"/>
                          <a:ea typeface="Calibri"/>
                          <a:cs typeface="Calibri"/>
                        </a:rPr>
                        <a:t>the </a:t>
                      </a:r>
                      <a:r>
                        <a:rPr lang="en-US" sz="900" dirty="0">
                          <a:latin typeface="Times New Roman"/>
                          <a:ea typeface="Calibri"/>
                          <a:cs typeface="Calibri"/>
                        </a:rPr>
                        <a:t>Czech </a:t>
                      </a:r>
                      <a:r>
                        <a:rPr lang="en-US" sz="900" dirty="0" smtClean="0">
                          <a:latin typeface="Times New Roman"/>
                          <a:ea typeface="Calibri"/>
                          <a:cs typeface="Calibri"/>
                        </a:rPr>
                        <a:t>Republic and Slovakia the high </a:t>
                      </a:r>
                      <a:r>
                        <a:rPr lang="en-US" sz="900" dirty="0">
                          <a:latin typeface="Times New Roman"/>
                          <a:ea typeface="Calibri"/>
                          <a:cs typeface="Calibri"/>
                        </a:rPr>
                        <a:t>quality terrestrial </a:t>
                      </a:r>
                      <a:r>
                        <a:rPr lang="en-US" sz="900" dirty="0" smtClean="0">
                          <a:latin typeface="Times New Roman"/>
                          <a:ea typeface="Calibri"/>
                          <a:cs typeface="Calibri"/>
                        </a:rPr>
                        <a:t>data comes from national GNSS/leveling campaigns. </a:t>
                      </a:r>
                      <a:r>
                        <a:rPr lang="en-US" sz="900" dirty="0">
                          <a:latin typeface="Times New Roman"/>
                          <a:ea typeface="Calibri"/>
                          <a:cs typeface="Calibri"/>
                        </a:rPr>
                        <a:t>In the differences shown by our figures we see long wavelength </a:t>
                      </a:r>
                      <a:r>
                        <a:rPr lang="en-US" sz="900" dirty="0" smtClean="0">
                          <a:latin typeface="Times New Roman"/>
                          <a:ea typeface="Calibri"/>
                          <a:cs typeface="Calibri"/>
                        </a:rPr>
                        <a:t>discrepancies </a:t>
                      </a:r>
                      <a:r>
                        <a:rPr lang="en-US" sz="900" dirty="0">
                          <a:latin typeface="Times New Roman"/>
                          <a:ea typeface="Calibri"/>
                          <a:cs typeface="Calibri"/>
                        </a:rPr>
                        <a:t>between the two models, where we anticipate a role of the GOCE data</a:t>
                      </a:r>
                      <a:r>
                        <a:rPr lang="en-US" sz="900" dirty="0" smtClean="0">
                          <a:latin typeface="Times New Roman"/>
                          <a:ea typeface="Calibri"/>
                          <a:cs typeface="Calibri"/>
                        </a:rPr>
                        <a:t>. </a:t>
                      </a:r>
                      <a:r>
                        <a:rPr lang="en-US" sz="900" kern="1200" dirty="0" smtClean="0">
                          <a:solidFill>
                            <a:schemeClr val="tx1"/>
                          </a:solidFill>
                          <a:latin typeface="Times New Roman" pitchFamily="18" charset="0"/>
                          <a:ea typeface="+mn-ea"/>
                          <a:cs typeface="Times New Roman" pitchFamily="18" charset="0"/>
                        </a:rPr>
                        <a:t>The differences over Europe (for delta g as well as </a:t>
                      </a:r>
                      <a:r>
                        <a:rPr lang="en-US" sz="900" kern="1200" dirty="0" err="1" smtClean="0">
                          <a:solidFill>
                            <a:schemeClr val="tx1"/>
                          </a:solidFill>
                          <a:latin typeface="Times New Roman" pitchFamily="18" charset="0"/>
                          <a:ea typeface="+mn-ea"/>
                          <a:cs typeface="Times New Roman" pitchFamily="18" charset="0"/>
                        </a:rPr>
                        <a:t>T</a:t>
                      </a:r>
                      <a:r>
                        <a:rPr lang="en-US" sz="900" kern="1200" baseline="-25000" dirty="0" err="1" smtClean="0">
                          <a:solidFill>
                            <a:schemeClr val="tx1"/>
                          </a:solidFill>
                          <a:latin typeface="Times New Roman" pitchFamily="18" charset="0"/>
                          <a:ea typeface="+mn-ea"/>
                          <a:cs typeface="Times New Roman" pitchFamily="18" charset="0"/>
                        </a:rPr>
                        <a:t>zz</a:t>
                      </a:r>
                      <a:r>
                        <a:rPr lang="en-US" sz="900" kern="1200" dirty="0" smtClean="0">
                          <a:solidFill>
                            <a:schemeClr val="tx1"/>
                          </a:solidFill>
                          <a:latin typeface="Times New Roman" pitchFamily="18" charset="0"/>
                          <a:ea typeface="+mn-ea"/>
                          <a:cs typeface="Times New Roman" pitchFamily="18" charset="0"/>
                        </a:rPr>
                        <a:t> show significant values for the oceans while the differences over land are small. This is caused by the fact, that EIGEN-6C4 still contains EGM2008 over the continents while recent altimetry-based gravity data were taken for the ocean and sea area. The differences between both models for </a:t>
                      </a:r>
                      <a:r>
                        <a:rPr lang="en-US" sz="900" kern="1200" dirty="0" err="1" smtClean="0">
                          <a:solidFill>
                            <a:schemeClr val="tx1"/>
                          </a:solidFill>
                          <a:latin typeface="Times New Roman" pitchFamily="18" charset="0"/>
                          <a:ea typeface="+mn-ea"/>
                          <a:cs typeface="Times New Roman" pitchFamily="18" charset="0"/>
                        </a:rPr>
                        <a:t>T</a:t>
                      </a:r>
                      <a:r>
                        <a:rPr lang="en-US" sz="900" kern="1200" baseline="-25000" dirty="0" err="1" smtClean="0">
                          <a:solidFill>
                            <a:schemeClr val="tx1"/>
                          </a:solidFill>
                          <a:latin typeface="Times New Roman" pitchFamily="18" charset="0"/>
                          <a:ea typeface="+mn-ea"/>
                          <a:cs typeface="Times New Roman" pitchFamily="18" charset="0"/>
                        </a:rPr>
                        <a:t>zz</a:t>
                      </a:r>
                      <a:r>
                        <a:rPr lang="en-US" sz="900" kern="1200" dirty="0" smtClean="0">
                          <a:solidFill>
                            <a:schemeClr val="tx1"/>
                          </a:solidFill>
                          <a:latin typeface="Times New Roman" pitchFamily="18" charset="0"/>
                          <a:ea typeface="+mn-ea"/>
                          <a:cs typeface="Times New Roman" pitchFamily="18" charset="0"/>
                        </a:rPr>
                        <a:t> also show a </a:t>
                      </a:r>
                      <a:r>
                        <a:rPr lang="en-US" sz="900" kern="1200" dirty="0" err="1" smtClean="0">
                          <a:solidFill>
                            <a:schemeClr val="tx1"/>
                          </a:solidFill>
                          <a:latin typeface="Times New Roman" pitchFamily="18" charset="0"/>
                          <a:ea typeface="+mn-ea"/>
                          <a:cs typeface="Times New Roman" pitchFamily="18" charset="0"/>
                        </a:rPr>
                        <a:t>pixelated</a:t>
                      </a:r>
                      <a:r>
                        <a:rPr lang="en-US" sz="900" kern="1200" dirty="0" smtClean="0">
                          <a:solidFill>
                            <a:schemeClr val="tx1"/>
                          </a:solidFill>
                          <a:latin typeface="Times New Roman" pitchFamily="18" charset="0"/>
                          <a:ea typeface="+mn-ea"/>
                          <a:cs typeface="Times New Roman" pitchFamily="18" charset="0"/>
                        </a:rPr>
                        <a:t> pattern (see the figure for Bohemia). We think this phenomenon is caused by noise of the GOCE data which appears more in the second radial derivative of the potential than in the gravity anomaly.</a:t>
                      </a:r>
                      <a:endParaRPr lang="cs-CZ" sz="900" dirty="0">
                        <a:latin typeface="Times New Roman" pitchFamily="18" charset="0"/>
                        <a:ea typeface="Calibri"/>
                        <a:cs typeface="Times New Roman" pitchFamily="18" charset="0"/>
                      </a:endParaRPr>
                    </a:p>
                    <a:p>
                      <a:pPr algn="just">
                        <a:lnSpc>
                          <a:spcPct val="100000"/>
                        </a:lnSpc>
                        <a:spcBef>
                          <a:spcPts val="600"/>
                        </a:spcBef>
                        <a:spcAft>
                          <a:spcPts val="600"/>
                        </a:spcAft>
                      </a:pPr>
                      <a:r>
                        <a:rPr lang="en-US" sz="900" dirty="0" smtClean="0">
                          <a:latin typeface="Times New Roman"/>
                          <a:ea typeface="Calibri"/>
                          <a:cs typeface="Calibri"/>
                        </a:rPr>
                        <a:t>Obviously,</a:t>
                      </a:r>
                      <a:r>
                        <a:rPr lang="en-US" sz="900" baseline="0" dirty="0" smtClean="0">
                          <a:latin typeface="Times New Roman"/>
                          <a:ea typeface="Calibri"/>
                          <a:cs typeface="Calibri"/>
                        </a:rPr>
                        <a:t> </a:t>
                      </a:r>
                      <a:r>
                        <a:rPr lang="en-US" sz="900" dirty="0" smtClean="0">
                          <a:latin typeface="Times New Roman"/>
                          <a:ea typeface="Calibri"/>
                          <a:cs typeface="Calibri"/>
                        </a:rPr>
                        <a:t>these </a:t>
                      </a:r>
                      <a:r>
                        <a:rPr lang="en-US" sz="900" dirty="0">
                          <a:latin typeface="Times New Roman"/>
                          <a:ea typeface="Calibri"/>
                          <a:cs typeface="Calibri"/>
                        </a:rPr>
                        <a:t>differences </a:t>
                      </a:r>
                      <a:r>
                        <a:rPr lang="en-US" sz="900" dirty="0" smtClean="0">
                          <a:latin typeface="Times New Roman"/>
                          <a:ea typeface="Calibri"/>
                          <a:cs typeface="Calibri"/>
                        </a:rPr>
                        <a:t>give no quantitative measure about </a:t>
                      </a:r>
                      <a:r>
                        <a:rPr lang="en-US" sz="900" dirty="0">
                          <a:latin typeface="Times New Roman"/>
                          <a:ea typeface="Calibri"/>
                          <a:cs typeface="Calibri"/>
                        </a:rPr>
                        <a:t>the accuracy of the </a:t>
                      </a:r>
                      <a:r>
                        <a:rPr lang="en-US" sz="900" dirty="0" smtClean="0">
                          <a:latin typeface="Times New Roman"/>
                          <a:ea typeface="Calibri"/>
                          <a:cs typeface="Calibri"/>
                        </a:rPr>
                        <a:t>compared models. </a:t>
                      </a:r>
                      <a:r>
                        <a:rPr lang="en-US" sz="900" dirty="0">
                          <a:latin typeface="Times New Roman"/>
                          <a:ea typeface="Calibri"/>
                          <a:cs typeface="Calibri"/>
                        </a:rPr>
                        <a:t>For such a purpose, </a:t>
                      </a:r>
                      <a:r>
                        <a:rPr lang="en-US" sz="900" dirty="0" smtClean="0">
                          <a:latin typeface="Times New Roman"/>
                          <a:ea typeface="Calibri"/>
                          <a:cs typeface="Calibri"/>
                        </a:rPr>
                        <a:t>independent</a:t>
                      </a:r>
                      <a:r>
                        <a:rPr lang="en-US" sz="900" dirty="0">
                          <a:latin typeface="Times New Roman"/>
                          <a:ea typeface="Calibri"/>
                          <a:cs typeface="Calibri"/>
                        </a:rPr>
                        <a:t>, sufficiently precise and as global as possible data </a:t>
                      </a:r>
                      <a:r>
                        <a:rPr lang="en-US" sz="900" dirty="0" smtClean="0">
                          <a:latin typeface="Times New Roman"/>
                          <a:ea typeface="Calibri"/>
                          <a:cs typeface="Calibri"/>
                        </a:rPr>
                        <a:t>sets are needed. Here in our study we used GNSS/</a:t>
                      </a:r>
                      <a:r>
                        <a:rPr lang="en-US" sz="900" dirty="0" err="1" smtClean="0">
                          <a:latin typeface="Times New Roman"/>
                          <a:ea typeface="Calibri"/>
                          <a:cs typeface="Calibri"/>
                        </a:rPr>
                        <a:t>levelling</a:t>
                      </a:r>
                      <a:r>
                        <a:rPr lang="en-US" sz="900" dirty="0" smtClean="0">
                          <a:latin typeface="Times New Roman"/>
                          <a:ea typeface="Calibri"/>
                          <a:cs typeface="Calibri"/>
                        </a:rPr>
                        <a:t> </a:t>
                      </a:r>
                      <a:r>
                        <a:rPr lang="en-US" sz="900" dirty="0">
                          <a:latin typeface="Times New Roman"/>
                          <a:ea typeface="Calibri"/>
                          <a:cs typeface="Calibri"/>
                        </a:rPr>
                        <a:t>data, </a:t>
                      </a:r>
                      <a:r>
                        <a:rPr lang="en-US" sz="900" dirty="0" smtClean="0">
                          <a:latin typeface="Times New Roman"/>
                          <a:ea typeface="Calibri"/>
                          <a:cs typeface="Calibri"/>
                        </a:rPr>
                        <a:t>which are independent </a:t>
                      </a:r>
                      <a:r>
                        <a:rPr lang="en-US" sz="900" dirty="0">
                          <a:latin typeface="Times New Roman"/>
                          <a:ea typeface="Calibri"/>
                          <a:cs typeface="Calibri"/>
                        </a:rPr>
                        <a:t>of the </a:t>
                      </a:r>
                      <a:r>
                        <a:rPr lang="en-US" sz="900" dirty="0" smtClean="0">
                          <a:latin typeface="Times New Roman"/>
                          <a:ea typeface="Calibri"/>
                          <a:cs typeface="Calibri"/>
                        </a:rPr>
                        <a:t>models.</a:t>
                      </a:r>
                      <a:r>
                        <a:rPr lang="en-US" sz="900" baseline="0" dirty="0" smtClean="0">
                          <a:latin typeface="Times New Roman"/>
                          <a:ea typeface="Calibri"/>
                          <a:cs typeface="Calibri"/>
                        </a:rPr>
                        <a:t> These data are very precise but not of global expansion</a:t>
                      </a:r>
                      <a:r>
                        <a:rPr lang="en-US" sz="900" dirty="0" smtClean="0">
                          <a:latin typeface="Times New Roman"/>
                          <a:ea typeface="Calibri"/>
                          <a:cs typeface="Calibri"/>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0"/>
            <a:ext cx="15122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Obdélník 17"/>
          <p:cNvSpPr/>
          <p:nvPr/>
        </p:nvSpPr>
        <p:spPr>
          <a:xfrm>
            <a:off x="216024" y="378148"/>
            <a:ext cx="14690054" cy="1008112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pic>
        <p:nvPicPr>
          <p:cNvPr id="20" name="Obrázek 19" descr="logovugtk.png"/>
          <p:cNvPicPr>
            <a:picLocks noChangeAspect="1"/>
          </p:cNvPicPr>
          <p:nvPr/>
        </p:nvPicPr>
        <p:blipFill>
          <a:blip r:embed="rId10" cstate="print"/>
          <a:stretch>
            <a:fillRect/>
          </a:stretch>
        </p:blipFill>
        <p:spPr>
          <a:xfrm>
            <a:off x="360462" y="1170236"/>
            <a:ext cx="648072" cy="393573"/>
          </a:xfrm>
          <a:prstGeom prst="rect">
            <a:avLst/>
          </a:prstGeom>
        </p:spPr>
      </p:pic>
      <p:pic>
        <p:nvPicPr>
          <p:cNvPr id="21" name="Obrázek 20" descr="HGF-VSB.jpg"/>
          <p:cNvPicPr>
            <a:picLocks noChangeAspect="1"/>
          </p:cNvPicPr>
          <p:nvPr/>
        </p:nvPicPr>
        <p:blipFill>
          <a:blip r:embed="rId11" cstate="print"/>
          <a:stretch>
            <a:fillRect/>
          </a:stretch>
        </p:blipFill>
        <p:spPr>
          <a:xfrm>
            <a:off x="1080542" y="738188"/>
            <a:ext cx="504056" cy="594152"/>
          </a:xfrm>
          <a:prstGeom prst="rect">
            <a:avLst/>
          </a:prstGeom>
        </p:spPr>
      </p:pic>
      <p:pic>
        <p:nvPicPr>
          <p:cNvPr id="22" name="Obrázek 21" descr="Logo_NTIS_POZ.jpg"/>
          <p:cNvPicPr>
            <a:picLocks noChangeAspect="1"/>
          </p:cNvPicPr>
          <p:nvPr/>
        </p:nvPicPr>
        <p:blipFill>
          <a:blip r:embed="rId12" cstate="print"/>
          <a:stretch>
            <a:fillRect/>
          </a:stretch>
        </p:blipFill>
        <p:spPr>
          <a:xfrm>
            <a:off x="13897966" y="1818308"/>
            <a:ext cx="722660" cy="541199"/>
          </a:xfrm>
          <a:prstGeom prst="rect">
            <a:avLst/>
          </a:prstGeom>
        </p:spPr>
      </p:pic>
      <p:pic>
        <p:nvPicPr>
          <p:cNvPr id="23" name="Obrázek 22" descr="logo-asu_1220902945.jpg"/>
          <p:cNvPicPr>
            <a:picLocks noChangeAspect="1"/>
          </p:cNvPicPr>
          <p:nvPr/>
        </p:nvPicPr>
        <p:blipFill>
          <a:blip r:embed="rId13" cstate="print"/>
          <a:stretch>
            <a:fillRect/>
          </a:stretch>
        </p:blipFill>
        <p:spPr>
          <a:xfrm>
            <a:off x="432470" y="525532"/>
            <a:ext cx="470570" cy="572696"/>
          </a:xfrm>
          <a:prstGeom prst="rect">
            <a:avLst/>
          </a:prstGeom>
        </p:spPr>
      </p:pic>
      <p:graphicFrame>
        <p:nvGraphicFramePr>
          <p:cNvPr id="24" name="Tabulka 23"/>
          <p:cNvGraphicFramePr>
            <a:graphicFrameLocks noGrp="1"/>
          </p:cNvGraphicFramePr>
          <p:nvPr/>
        </p:nvGraphicFramePr>
        <p:xfrm>
          <a:off x="5689054" y="4986660"/>
          <a:ext cx="5849620" cy="2772000"/>
        </p:xfrm>
        <a:graphic>
          <a:graphicData uri="http://schemas.openxmlformats.org/drawingml/2006/table">
            <a:tbl>
              <a:tblPr/>
              <a:tblGrid>
                <a:gridCol w="5849620"/>
              </a:tblGrid>
              <a:tr h="2772000">
                <a:tc>
                  <a:txBody>
                    <a:bodyPr/>
                    <a:lstStyle/>
                    <a:p>
                      <a:pPr algn="ctr">
                        <a:lnSpc>
                          <a:spcPct val="100000"/>
                        </a:lnSpc>
                        <a:spcAft>
                          <a:spcPts val="300"/>
                        </a:spcAft>
                      </a:pPr>
                      <a:endParaRPr lang="en-US" sz="300" b="1" dirty="0" smtClean="0">
                        <a:solidFill>
                          <a:srgbClr val="1F497D"/>
                        </a:solidFill>
                        <a:latin typeface="Times New Roman"/>
                        <a:ea typeface="Calibri"/>
                        <a:cs typeface="Calibri"/>
                      </a:endParaRPr>
                    </a:p>
                    <a:p>
                      <a:pPr algn="ctr">
                        <a:lnSpc>
                          <a:spcPct val="100000"/>
                        </a:lnSpc>
                        <a:spcAft>
                          <a:spcPts val="300"/>
                        </a:spcAft>
                      </a:pPr>
                      <a:r>
                        <a:rPr lang="en-US" sz="1000" b="1" dirty="0" smtClean="0">
                          <a:solidFill>
                            <a:srgbClr val="1F497D"/>
                          </a:solidFill>
                          <a:latin typeface="Times New Roman"/>
                          <a:ea typeface="Calibri"/>
                          <a:cs typeface="Calibri"/>
                        </a:rPr>
                        <a:t>The </a:t>
                      </a:r>
                      <a:r>
                        <a:rPr lang="en-US" sz="1000" b="1" dirty="0">
                          <a:solidFill>
                            <a:srgbClr val="1F497D"/>
                          </a:solidFill>
                          <a:latin typeface="Times New Roman"/>
                          <a:ea typeface="Calibri"/>
                          <a:cs typeface="Calibri"/>
                        </a:rPr>
                        <a:t>Gravity Field Model </a:t>
                      </a:r>
                      <a:r>
                        <a:rPr lang="en-US" sz="1000" b="1" dirty="0" smtClean="0">
                          <a:solidFill>
                            <a:srgbClr val="1F497D"/>
                          </a:solidFill>
                          <a:latin typeface="Times New Roman"/>
                          <a:ea typeface="Calibri"/>
                          <a:cs typeface="Calibri"/>
                        </a:rPr>
                        <a:t>EIGEN-6C4</a:t>
                      </a:r>
                    </a:p>
                    <a:p>
                      <a:pPr algn="just">
                        <a:lnSpc>
                          <a:spcPct val="100000"/>
                        </a:lnSpc>
                        <a:spcAft>
                          <a:spcPts val="0"/>
                        </a:spcAft>
                      </a:pPr>
                      <a:r>
                        <a:rPr lang="en-US" sz="1000" dirty="0" smtClean="0">
                          <a:solidFill>
                            <a:schemeClr val="tx2"/>
                          </a:solidFill>
                          <a:latin typeface="Times New Roman"/>
                          <a:ea typeface="Calibri"/>
                          <a:cs typeface="Calibri"/>
                        </a:rPr>
                        <a:t>EIGEN-6C4 </a:t>
                      </a:r>
                      <a:r>
                        <a:rPr lang="en-US" sz="1000" dirty="0">
                          <a:solidFill>
                            <a:schemeClr val="tx2"/>
                          </a:solidFill>
                          <a:latin typeface="Times New Roman"/>
                          <a:ea typeface="Calibri"/>
                          <a:cs typeface="Calibri"/>
                        </a:rPr>
                        <a:t>is a static global combined gravity field </a:t>
                      </a:r>
                      <a:r>
                        <a:rPr lang="en-US" sz="1000" dirty="0" smtClean="0">
                          <a:solidFill>
                            <a:schemeClr val="tx2"/>
                          </a:solidFill>
                          <a:latin typeface="Times New Roman"/>
                          <a:ea typeface="Calibri"/>
                          <a:cs typeface="Calibri"/>
                        </a:rPr>
                        <a:t>model up </a:t>
                      </a:r>
                      <a:r>
                        <a:rPr lang="en-US" sz="1000" dirty="0">
                          <a:solidFill>
                            <a:schemeClr val="tx2"/>
                          </a:solidFill>
                          <a:latin typeface="Times New Roman"/>
                          <a:ea typeface="Calibri"/>
                          <a:cs typeface="Calibri"/>
                        </a:rPr>
                        <a:t>to degree and order 2190. It has been elaborated jointly  by GFZ Potsdam and GRGS Toulouse and contains the following  satellite and ground data:</a:t>
                      </a:r>
                      <a:endParaRPr lang="cs-CZ" sz="1100" dirty="0">
                        <a:solidFill>
                          <a:schemeClr val="tx2"/>
                        </a:solidFill>
                        <a:latin typeface="Calibri"/>
                        <a:ea typeface="Calibri"/>
                        <a:cs typeface="Calibri"/>
                      </a:endParaRPr>
                    </a:p>
                    <a:p>
                      <a:pPr algn="just">
                        <a:lnSpc>
                          <a:spcPct val="100000"/>
                        </a:lnSpc>
                        <a:spcAft>
                          <a:spcPts val="0"/>
                        </a:spcAft>
                      </a:pPr>
                      <a:r>
                        <a:rPr lang="en-US" sz="1000" dirty="0">
                          <a:solidFill>
                            <a:schemeClr val="tx2"/>
                          </a:solidFill>
                          <a:latin typeface="Times New Roman"/>
                          <a:ea typeface="Calibri"/>
                          <a:cs typeface="Calibri"/>
                        </a:rPr>
                        <a:t>- LAGEOS (deg. 2 - 30): 1985 - 2010</a:t>
                      </a:r>
                      <a:endParaRPr lang="cs-CZ" sz="1100" dirty="0">
                        <a:solidFill>
                          <a:schemeClr val="tx2"/>
                        </a:solidFill>
                        <a:latin typeface="Calibri"/>
                        <a:ea typeface="Calibri"/>
                        <a:cs typeface="Calibri"/>
                      </a:endParaRPr>
                    </a:p>
                    <a:p>
                      <a:pPr algn="just">
                        <a:lnSpc>
                          <a:spcPct val="100000"/>
                        </a:lnSpc>
                        <a:spcAft>
                          <a:spcPts val="0"/>
                        </a:spcAft>
                      </a:pPr>
                      <a:r>
                        <a:rPr lang="en-US" sz="1000" dirty="0">
                          <a:solidFill>
                            <a:schemeClr val="tx2"/>
                          </a:solidFill>
                          <a:latin typeface="Times New Roman"/>
                          <a:ea typeface="Calibri"/>
                          <a:cs typeface="Calibri"/>
                        </a:rPr>
                        <a:t>- GRACE RL03 GRGS (deg. 2 - 130): ten years 2003 - 2012</a:t>
                      </a:r>
                      <a:endParaRPr lang="cs-CZ" sz="1100" dirty="0">
                        <a:solidFill>
                          <a:schemeClr val="tx2"/>
                        </a:solidFill>
                        <a:latin typeface="Calibri"/>
                        <a:ea typeface="Calibri"/>
                        <a:cs typeface="Calibri"/>
                      </a:endParaRPr>
                    </a:p>
                    <a:p>
                      <a:pPr algn="just">
                        <a:lnSpc>
                          <a:spcPct val="100000"/>
                        </a:lnSpc>
                        <a:spcAft>
                          <a:spcPts val="0"/>
                        </a:spcAft>
                      </a:pPr>
                      <a:r>
                        <a:rPr lang="en-US" sz="1000" dirty="0">
                          <a:solidFill>
                            <a:schemeClr val="tx2"/>
                          </a:solidFill>
                          <a:latin typeface="Times New Roman"/>
                          <a:ea typeface="Calibri"/>
                          <a:cs typeface="Calibri"/>
                        </a:rPr>
                        <a:t>- GOCE-SGG data, processed by the direct approach incl. the gravity gradient components </a:t>
                      </a:r>
                      <a:r>
                        <a:rPr lang="en-US" sz="1000" dirty="0" err="1">
                          <a:solidFill>
                            <a:schemeClr val="tx2"/>
                          </a:solidFill>
                          <a:latin typeface="Times New Roman"/>
                          <a:ea typeface="Calibri"/>
                          <a:cs typeface="Calibri"/>
                        </a:rPr>
                        <a:t>T</a:t>
                      </a:r>
                      <a:r>
                        <a:rPr lang="en-US" sz="1000" baseline="-25000" dirty="0" err="1">
                          <a:solidFill>
                            <a:schemeClr val="tx2"/>
                          </a:solidFill>
                          <a:latin typeface="Times New Roman"/>
                          <a:ea typeface="Calibri"/>
                          <a:cs typeface="Calibri"/>
                        </a:rPr>
                        <a:t>xx</a:t>
                      </a:r>
                      <a:r>
                        <a:rPr lang="en-US" sz="1000" dirty="0">
                          <a:solidFill>
                            <a:schemeClr val="tx2"/>
                          </a:solidFill>
                          <a:latin typeface="Times New Roman"/>
                          <a:ea typeface="Calibri"/>
                          <a:cs typeface="Calibri"/>
                        </a:rPr>
                        <a:t>, </a:t>
                      </a:r>
                      <a:r>
                        <a:rPr lang="en-US" sz="1000" dirty="0" err="1">
                          <a:solidFill>
                            <a:schemeClr val="tx2"/>
                          </a:solidFill>
                          <a:latin typeface="Times New Roman"/>
                          <a:ea typeface="Calibri"/>
                          <a:cs typeface="Calibri"/>
                        </a:rPr>
                        <a:t>T</a:t>
                      </a:r>
                      <a:r>
                        <a:rPr lang="en-US" sz="1000" baseline="-25000" dirty="0" err="1">
                          <a:solidFill>
                            <a:schemeClr val="tx2"/>
                          </a:solidFill>
                          <a:latin typeface="Times New Roman"/>
                          <a:ea typeface="Calibri"/>
                          <a:cs typeface="Calibri"/>
                        </a:rPr>
                        <a:t>yy</a:t>
                      </a:r>
                      <a:r>
                        <a:rPr lang="en-US" sz="1000" dirty="0">
                          <a:solidFill>
                            <a:schemeClr val="tx2"/>
                          </a:solidFill>
                          <a:latin typeface="Times New Roman"/>
                          <a:ea typeface="Calibri"/>
                          <a:cs typeface="Calibri"/>
                        </a:rPr>
                        <a:t>, </a:t>
                      </a:r>
                      <a:r>
                        <a:rPr lang="en-US" sz="1000" dirty="0" err="1">
                          <a:solidFill>
                            <a:schemeClr val="tx2"/>
                          </a:solidFill>
                          <a:latin typeface="Times New Roman"/>
                          <a:ea typeface="Calibri"/>
                          <a:cs typeface="Calibri"/>
                        </a:rPr>
                        <a:t>T</a:t>
                      </a:r>
                      <a:r>
                        <a:rPr lang="en-US" sz="1000" baseline="-25000" dirty="0" err="1">
                          <a:solidFill>
                            <a:schemeClr val="tx2"/>
                          </a:solidFill>
                          <a:latin typeface="Times New Roman"/>
                          <a:ea typeface="Calibri"/>
                          <a:cs typeface="Calibri"/>
                        </a:rPr>
                        <a:t>zz</a:t>
                      </a:r>
                      <a:r>
                        <a:rPr lang="en-US" sz="1000" dirty="0">
                          <a:solidFill>
                            <a:schemeClr val="tx2"/>
                          </a:solidFill>
                          <a:latin typeface="Times New Roman"/>
                          <a:ea typeface="Calibri"/>
                          <a:cs typeface="Calibri"/>
                        </a:rPr>
                        <a:t> and </a:t>
                      </a:r>
                      <a:r>
                        <a:rPr lang="en-US" sz="1000" dirty="0" err="1">
                          <a:solidFill>
                            <a:schemeClr val="tx2"/>
                          </a:solidFill>
                          <a:latin typeface="Times New Roman"/>
                          <a:ea typeface="Calibri"/>
                          <a:cs typeface="Calibri"/>
                        </a:rPr>
                        <a:t>T</a:t>
                      </a:r>
                      <a:r>
                        <a:rPr lang="en-US" sz="1000" baseline="-25000" dirty="0" err="1">
                          <a:solidFill>
                            <a:schemeClr val="tx2"/>
                          </a:solidFill>
                          <a:latin typeface="Times New Roman"/>
                          <a:ea typeface="Calibri"/>
                          <a:cs typeface="Calibri"/>
                        </a:rPr>
                        <a:t>xz</a:t>
                      </a:r>
                      <a:r>
                        <a:rPr lang="en-US" sz="1000" dirty="0">
                          <a:solidFill>
                            <a:schemeClr val="tx2"/>
                          </a:solidFill>
                          <a:latin typeface="Times New Roman"/>
                          <a:ea typeface="Calibri"/>
                          <a:cs typeface="Calibri"/>
                        </a:rPr>
                        <a:t> out of the following time spans: 837 days out of the nominal mission time span 20091101 – 20120801, 422 days out of the lower orbit phase between </a:t>
                      </a:r>
                      <a:r>
                        <a:rPr lang="en-US" sz="1000" dirty="0" smtClean="0">
                          <a:solidFill>
                            <a:schemeClr val="tx2"/>
                          </a:solidFill>
                          <a:latin typeface="Times New Roman"/>
                          <a:ea typeface="Calibri"/>
                          <a:cs typeface="Calibri"/>
                        </a:rPr>
                        <a:t>20120801 </a:t>
                      </a:r>
                      <a:r>
                        <a:rPr lang="en-US" sz="1000" dirty="0">
                          <a:solidFill>
                            <a:schemeClr val="tx2"/>
                          </a:solidFill>
                          <a:latin typeface="Times New Roman"/>
                          <a:ea typeface="Calibri"/>
                          <a:cs typeface="Calibri"/>
                        </a:rPr>
                        <a:t>– </a:t>
                      </a:r>
                      <a:r>
                        <a:rPr lang="en-US" sz="1000" dirty="0" smtClean="0">
                          <a:solidFill>
                            <a:schemeClr val="tx2"/>
                          </a:solidFill>
                          <a:latin typeface="Times New Roman"/>
                          <a:ea typeface="Calibri"/>
                          <a:cs typeface="Calibri"/>
                        </a:rPr>
                        <a:t>20131020. </a:t>
                      </a:r>
                      <a:r>
                        <a:rPr lang="en-US" sz="1000" kern="1200" dirty="0" smtClean="0">
                          <a:solidFill>
                            <a:schemeClr val="tx2"/>
                          </a:solidFill>
                          <a:latin typeface="Times New Roman" pitchFamily="18" charset="0"/>
                          <a:ea typeface="+mn-ea"/>
                          <a:cs typeface="Times New Roman" pitchFamily="18" charset="0"/>
                        </a:rPr>
                        <a:t>These GOCE data as well as the LAGEOS and GRACE data are the same as used for the 5</a:t>
                      </a:r>
                      <a:r>
                        <a:rPr lang="en-US" sz="1000" kern="1200" baseline="30000" dirty="0" smtClean="0">
                          <a:solidFill>
                            <a:schemeClr val="tx2"/>
                          </a:solidFill>
                          <a:latin typeface="Times New Roman" pitchFamily="18" charset="0"/>
                          <a:ea typeface="+mn-ea"/>
                          <a:cs typeface="Times New Roman" pitchFamily="18" charset="0"/>
                        </a:rPr>
                        <a:t>th</a:t>
                      </a:r>
                      <a:r>
                        <a:rPr lang="en-US" sz="1000" kern="1200" dirty="0" smtClean="0">
                          <a:solidFill>
                            <a:schemeClr val="tx2"/>
                          </a:solidFill>
                          <a:latin typeface="Times New Roman" pitchFamily="18" charset="0"/>
                          <a:ea typeface="+mn-ea"/>
                          <a:cs typeface="Times New Roman" pitchFamily="18" charset="0"/>
                        </a:rPr>
                        <a:t> release of ESA’s satellite-only gravity field model via the direct approach GO_CONS_GCF_2_DIR_R5 (</a:t>
                      </a:r>
                      <a:r>
                        <a:rPr lang="en-US" sz="1000" kern="1200" dirty="0" err="1" smtClean="0">
                          <a:solidFill>
                            <a:schemeClr val="tx2"/>
                          </a:solidFill>
                          <a:latin typeface="Times New Roman" pitchFamily="18" charset="0"/>
                          <a:ea typeface="+mn-ea"/>
                          <a:cs typeface="Times New Roman" pitchFamily="18" charset="0"/>
                        </a:rPr>
                        <a:t>Bruinsma</a:t>
                      </a:r>
                      <a:r>
                        <a:rPr lang="en-US" sz="1000" kern="1200" dirty="0" smtClean="0">
                          <a:solidFill>
                            <a:schemeClr val="tx2"/>
                          </a:solidFill>
                          <a:latin typeface="Times New Roman" pitchFamily="18" charset="0"/>
                          <a:ea typeface="+mn-ea"/>
                          <a:cs typeface="Times New Roman" pitchFamily="18" charset="0"/>
                        </a:rPr>
                        <a:t> et al. 2014).  For EIGEN-6C4, t</a:t>
                      </a:r>
                      <a:r>
                        <a:rPr lang="en-US" sz="1000" dirty="0" smtClean="0">
                          <a:solidFill>
                            <a:schemeClr val="tx2"/>
                          </a:solidFill>
                          <a:latin typeface="Times New Roman" pitchFamily="18" charset="0"/>
                          <a:ea typeface="Calibri"/>
                          <a:cs typeface="Times New Roman" pitchFamily="18" charset="0"/>
                        </a:rPr>
                        <a:t>he </a:t>
                      </a:r>
                      <a:r>
                        <a:rPr lang="en-US" sz="1000" dirty="0">
                          <a:solidFill>
                            <a:schemeClr val="tx2"/>
                          </a:solidFill>
                          <a:latin typeface="Times New Roman" pitchFamily="18" charset="0"/>
                          <a:ea typeface="Calibri"/>
                          <a:cs typeface="Times New Roman" pitchFamily="18" charset="0"/>
                        </a:rPr>
                        <a:t>GOCE polar gaps were stabilized by the Spherical Ca</a:t>
                      </a:r>
                      <a:r>
                        <a:rPr lang="en-US" sz="1000" dirty="0">
                          <a:solidFill>
                            <a:schemeClr val="tx2"/>
                          </a:solidFill>
                          <a:latin typeface="Times New Roman"/>
                          <a:ea typeface="Calibri"/>
                          <a:cs typeface="Calibri"/>
                        </a:rPr>
                        <a:t>p Regularization using the combined gravity field model EIGEN-6C3stat</a:t>
                      </a:r>
                      <a:endParaRPr lang="cs-CZ" sz="1100" dirty="0">
                        <a:solidFill>
                          <a:schemeClr val="tx2"/>
                        </a:solidFill>
                        <a:latin typeface="Calibri"/>
                        <a:ea typeface="Calibri"/>
                        <a:cs typeface="Calibri"/>
                      </a:endParaRPr>
                    </a:p>
                    <a:p>
                      <a:pPr algn="just">
                        <a:lnSpc>
                          <a:spcPct val="100000"/>
                        </a:lnSpc>
                        <a:spcAft>
                          <a:spcPts val="0"/>
                        </a:spcAft>
                      </a:pPr>
                      <a:r>
                        <a:rPr lang="en-US" sz="1000" dirty="0">
                          <a:solidFill>
                            <a:schemeClr val="tx2"/>
                          </a:solidFill>
                          <a:latin typeface="Times New Roman"/>
                          <a:ea typeface="Calibri"/>
                          <a:cs typeface="Calibri"/>
                        </a:rPr>
                        <a:t>  - Terrestrial data (max degree 370): DTU12 ocean </a:t>
                      </a:r>
                      <a:r>
                        <a:rPr lang="en-US" sz="1000" dirty="0" err="1">
                          <a:solidFill>
                            <a:schemeClr val="tx2"/>
                          </a:solidFill>
                          <a:latin typeface="Times New Roman"/>
                          <a:ea typeface="Calibri"/>
                          <a:cs typeface="Calibri"/>
                        </a:rPr>
                        <a:t>geoid</a:t>
                      </a:r>
                      <a:r>
                        <a:rPr lang="en-US" sz="1000" dirty="0">
                          <a:solidFill>
                            <a:schemeClr val="tx2"/>
                          </a:solidFill>
                          <a:latin typeface="Times New Roman"/>
                          <a:ea typeface="Calibri"/>
                          <a:cs typeface="Calibri"/>
                        </a:rPr>
                        <a:t> data and an EGM2008 </a:t>
                      </a:r>
                      <a:r>
                        <a:rPr lang="en-US" sz="1000" dirty="0" err="1">
                          <a:solidFill>
                            <a:schemeClr val="tx2"/>
                          </a:solidFill>
                          <a:latin typeface="Times New Roman"/>
                          <a:ea typeface="Calibri"/>
                          <a:cs typeface="Calibri"/>
                        </a:rPr>
                        <a:t>geoid</a:t>
                      </a:r>
                      <a:r>
                        <a:rPr lang="en-US" sz="1000" dirty="0">
                          <a:solidFill>
                            <a:schemeClr val="tx2"/>
                          </a:solidFill>
                          <a:latin typeface="Times New Roman"/>
                          <a:ea typeface="Calibri"/>
                          <a:cs typeface="Calibri"/>
                        </a:rPr>
                        <a:t> height grid for the continents.</a:t>
                      </a:r>
                      <a:endParaRPr lang="cs-CZ" sz="1100" dirty="0">
                        <a:solidFill>
                          <a:schemeClr val="tx2"/>
                        </a:solidFill>
                        <a:latin typeface="Calibri"/>
                        <a:ea typeface="Calibri"/>
                        <a:cs typeface="Calibri"/>
                      </a:endParaRPr>
                    </a:p>
                    <a:p>
                      <a:pPr algn="just">
                        <a:lnSpc>
                          <a:spcPct val="100000"/>
                        </a:lnSpc>
                        <a:spcAft>
                          <a:spcPts val="0"/>
                        </a:spcAft>
                      </a:pPr>
                      <a:r>
                        <a:rPr lang="en-US" sz="1000" dirty="0">
                          <a:solidFill>
                            <a:schemeClr val="tx2"/>
                          </a:solidFill>
                          <a:latin typeface="Times New Roman"/>
                          <a:ea typeface="Calibri"/>
                          <a:cs typeface="Calibri"/>
                        </a:rPr>
                        <a:t>The combination of these different satellite and surface data sets has been done by a band-limited combination of </a:t>
                      </a:r>
                      <a:r>
                        <a:rPr lang="en-US" sz="1000" dirty="0" smtClean="0">
                          <a:solidFill>
                            <a:schemeClr val="tx2"/>
                          </a:solidFill>
                          <a:latin typeface="Times New Roman"/>
                          <a:ea typeface="Calibri"/>
                          <a:cs typeface="Calibri"/>
                        </a:rPr>
                        <a:t>normal </a:t>
                      </a:r>
                      <a:r>
                        <a:rPr lang="en-US" sz="1000" dirty="0">
                          <a:solidFill>
                            <a:schemeClr val="tx2"/>
                          </a:solidFill>
                          <a:latin typeface="Times New Roman"/>
                          <a:ea typeface="Calibri"/>
                          <a:cs typeface="Calibri"/>
                        </a:rPr>
                        <a:t>equations (to max degree 370), which are generated from observation equations for the spherical harmonic </a:t>
                      </a:r>
                      <a:r>
                        <a:rPr lang="en-US" sz="1000" dirty="0" smtClean="0">
                          <a:solidFill>
                            <a:schemeClr val="tx2"/>
                          </a:solidFill>
                          <a:latin typeface="Times New Roman"/>
                          <a:ea typeface="Calibri"/>
                          <a:cs typeface="Calibri"/>
                        </a:rPr>
                        <a:t>coefficients (e. g. Shako et al.,</a:t>
                      </a:r>
                      <a:r>
                        <a:rPr lang="en-US" sz="1000" baseline="0" dirty="0" smtClean="0">
                          <a:solidFill>
                            <a:schemeClr val="tx2"/>
                          </a:solidFill>
                          <a:latin typeface="Times New Roman"/>
                          <a:ea typeface="Calibri"/>
                          <a:cs typeface="Calibri"/>
                        </a:rPr>
                        <a:t> 2013)</a:t>
                      </a:r>
                      <a:r>
                        <a:rPr lang="en-US" sz="1000" dirty="0" smtClean="0">
                          <a:solidFill>
                            <a:schemeClr val="tx2"/>
                          </a:solidFill>
                          <a:latin typeface="Times New Roman"/>
                          <a:ea typeface="Calibri"/>
                          <a:cs typeface="Calibri"/>
                        </a:rPr>
                        <a:t> </a:t>
                      </a:r>
                      <a:r>
                        <a:rPr lang="en-US" sz="1000" dirty="0">
                          <a:solidFill>
                            <a:schemeClr val="tx2"/>
                          </a:solidFill>
                          <a:latin typeface="Times New Roman"/>
                          <a:ea typeface="Calibri"/>
                          <a:cs typeface="Calibri"/>
                        </a:rPr>
                        <a:t>The resulted solution to degree/order 370 has been extended to degree/order 2190 by </a:t>
                      </a:r>
                      <a:r>
                        <a:rPr lang="en-US" sz="1000" dirty="0" smtClean="0">
                          <a:solidFill>
                            <a:schemeClr val="tx2"/>
                          </a:solidFill>
                          <a:latin typeface="Times New Roman"/>
                          <a:ea typeface="Calibri"/>
                          <a:cs typeface="Calibri"/>
                        </a:rPr>
                        <a:t>a </a:t>
                      </a:r>
                      <a:r>
                        <a:rPr lang="en-US" sz="1000" dirty="0">
                          <a:solidFill>
                            <a:schemeClr val="tx2"/>
                          </a:solidFill>
                          <a:latin typeface="Times New Roman"/>
                          <a:ea typeface="Calibri"/>
                          <a:cs typeface="Calibri"/>
                        </a:rPr>
                        <a:t>block diagonal solution using the DTU10 global gravity anomaly data grid.</a:t>
                      </a:r>
                      <a:endParaRPr lang="cs-CZ" sz="1100" dirty="0">
                        <a:solidFill>
                          <a:schemeClr val="tx2"/>
                        </a:solidFill>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r>
            </a:tbl>
          </a:graphicData>
        </a:graphic>
      </p:graphicFrame>
      <p:sp>
        <p:nvSpPr>
          <p:cNvPr id="5" name="Rectangle 1"/>
          <p:cNvSpPr>
            <a:spLocks noChangeArrowheads="1"/>
          </p:cNvSpPr>
          <p:nvPr/>
        </p:nvSpPr>
        <p:spPr bwMode="auto">
          <a:xfrm>
            <a:off x="0" y="0"/>
            <a:ext cx="15122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25" name="Obrázek 24" descr="GFZ.jpg"/>
          <p:cNvPicPr>
            <a:picLocks noChangeAspect="1"/>
          </p:cNvPicPr>
          <p:nvPr/>
        </p:nvPicPr>
        <p:blipFill>
          <a:blip r:embed="rId14" cstate="print"/>
          <a:stretch>
            <a:fillRect/>
          </a:stretch>
        </p:blipFill>
        <p:spPr>
          <a:xfrm>
            <a:off x="13609934" y="522164"/>
            <a:ext cx="1115566" cy="617937"/>
          </a:xfrm>
          <a:prstGeom prst="rect">
            <a:avLst/>
          </a:prstGeom>
        </p:spPr>
      </p:pic>
      <p:sp>
        <p:nvSpPr>
          <p:cNvPr id="26" name="TextovéPole 25"/>
          <p:cNvSpPr txBox="1"/>
          <p:nvPr/>
        </p:nvSpPr>
        <p:spPr>
          <a:xfrm>
            <a:off x="12889854" y="7312982"/>
            <a:ext cx="899605" cy="507831"/>
          </a:xfrm>
          <a:prstGeom prst="rect">
            <a:avLst/>
          </a:prstGeom>
          <a:solidFill>
            <a:schemeClr val="accent2">
              <a:lumMod val="40000"/>
              <a:lumOff val="60000"/>
            </a:schemeClr>
          </a:solidFill>
        </p:spPr>
        <p:txBody>
          <a:bodyPr wrap="none" rtlCol="0">
            <a:spAutoFit/>
          </a:bodyPr>
          <a:lstStyle/>
          <a:p>
            <a:r>
              <a:rPr lang="en-US" sz="900" dirty="0" smtClean="0">
                <a:latin typeface="Times New Roman" pitchFamily="18" charset="0"/>
                <a:cs typeface="Times New Roman" pitchFamily="18" charset="0"/>
              </a:rPr>
              <a:t>All figures:</a:t>
            </a:r>
          </a:p>
          <a:p>
            <a:r>
              <a:rPr lang="en-US" sz="900" dirty="0" smtClean="0">
                <a:latin typeface="Times New Roman" pitchFamily="18" charset="0"/>
                <a:cs typeface="Times New Roman" pitchFamily="18" charset="0"/>
              </a:rPr>
              <a:t>delta g in </a:t>
            </a:r>
            <a:r>
              <a:rPr lang="en-US" sz="900" dirty="0" err="1" smtClean="0">
                <a:latin typeface="Times New Roman" pitchFamily="18" charset="0"/>
                <a:cs typeface="Times New Roman" pitchFamily="18" charset="0"/>
              </a:rPr>
              <a:t>mGal</a:t>
            </a:r>
            <a:endParaRPr lang="en-US" sz="900" dirty="0" smtClean="0">
              <a:latin typeface="Times New Roman" pitchFamily="18" charset="0"/>
              <a:cs typeface="Times New Roman" pitchFamily="18" charset="0"/>
            </a:endParaRPr>
          </a:p>
          <a:p>
            <a:r>
              <a:rPr lang="en-US" sz="900" dirty="0" err="1" smtClean="0">
                <a:latin typeface="Times New Roman" pitchFamily="18" charset="0"/>
                <a:cs typeface="Times New Roman" pitchFamily="18" charset="0"/>
              </a:rPr>
              <a:t>T</a:t>
            </a:r>
            <a:r>
              <a:rPr lang="en-US" sz="900" baseline="-25000" dirty="0" err="1" smtClean="0">
                <a:latin typeface="Times New Roman" pitchFamily="18" charset="0"/>
                <a:cs typeface="Times New Roman" pitchFamily="18" charset="0"/>
              </a:rPr>
              <a:t>zz</a:t>
            </a:r>
            <a:r>
              <a:rPr lang="en-US" sz="900" baseline="-25000" dirty="0" smtClean="0">
                <a:latin typeface="Times New Roman" pitchFamily="18" charset="0"/>
                <a:cs typeface="Times New Roman" pitchFamily="18" charset="0"/>
              </a:rPr>
              <a:t>  </a:t>
            </a:r>
            <a:r>
              <a:rPr lang="en-US" sz="900" dirty="0" smtClean="0">
                <a:latin typeface="Times New Roman" pitchFamily="18" charset="0"/>
                <a:cs typeface="Times New Roman" pitchFamily="18" charset="0"/>
              </a:rPr>
              <a:t> in </a:t>
            </a:r>
            <a:r>
              <a:rPr lang="en-US" sz="900" dirty="0" err="1" smtClean="0">
                <a:latin typeface="Times New Roman" pitchFamily="18" charset="0"/>
                <a:cs typeface="Times New Roman" pitchFamily="18" charset="0"/>
              </a:rPr>
              <a:t>Eötvös</a:t>
            </a:r>
            <a:endParaRPr lang="cs-CZ" sz="900" dirty="0">
              <a:latin typeface="Times New Roman" pitchFamily="18" charset="0"/>
              <a:cs typeface="Times New Roman" pitchFamily="18" charset="0"/>
            </a:endParaRPr>
          </a:p>
        </p:txBody>
      </p:sp>
      <p:pic>
        <p:nvPicPr>
          <p:cNvPr id="28" name="Obrázek 27" descr="logo_KGZA_priesvitne_pozadie.gif"/>
          <p:cNvPicPr>
            <a:picLocks noChangeAspect="1"/>
          </p:cNvPicPr>
          <p:nvPr/>
        </p:nvPicPr>
        <p:blipFill>
          <a:blip r:embed="rId15" cstate="print"/>
          <a:stretch>
            <a:fillRect/>
          </a:stretch>
        </p:blipFill>
        <p:spPr>
          <a:xfrm>
            <a:off x="13681942" y="1170236"/>
            <a:ext cx="936104" cy="654942"/>
          </a:xfrm>
          <a:prstGeom prst="rect">
            <a:avLst/>
          </a:prstGeom>
        </p:spPr>
      </p:pic>
      <p:graphicFrame>
        <p:nvGraphicFramePr>
          <p:cNvPr id="27" name="Tabulka 26"/>
          <p:cNvGraphicFramePr>
            <a:graphicFrameLocks noGrp="1"/>
          </p:cNvGraphicFramePr>
          <p:nvPr/>
        </p:nvGraphicFramePr>
        <p:xfrm>
          <a:off x="360462" y="1818380"/>
          <a:ext cx="2520280" cy="648000"/>
        </p:xfrm>
        <a:graphic>
          <a:graphicData uri="http://schemas.openxmlformats.org/drawingml/2006/table">
            <a:tbl>
              <a:tblPr/>
              <a:tblGrid>
                <a:gridCol w="2520280"/>
              </a:tblGrid>
              <a:tr h="648000">
                <a:tc>
                  <a:txBody>
                    <a:bodyPr/>
                    <a:lstStyle/>
                    <a:p>
                      <a:pPr algn="ctr">
                        <a:lnSpc>
                          <a:spcPct val="100000"/>
                        </a:lnSpc>
                        <a:spcBef>
                          <a:spcPts val="300"/>
                        </a:spcBef>
                        <a:spcAft>
                          <a:spcPts val="300"/>
                        </a:spcAft>
                      </a:pPr>
                      <a:r>
                        <a:rPr lang="en-US" sz="600" b="1" dirty="0" smtClean="0">
                          <a:solidFill>
                            <a:srgbClr val="000000"/>
                          </a:solidFill>
                          <a:latin typeface="Times New Roman"/>
                          <a:ea typeface="Calibri"/>
                          <a:cs typeface="Calibri"/>
                        </a:rPr>
                        <a:t>Acknowledgments</a:t>
                      </a:r>
                      <a:endParaRPr lang="cs-CZ" sz="600" dirty="0">
                        <a:latin typeface="Calibri"/>
                        <a:ea typeface="Calibri"/>
                        <a:cs typeface="Calibri"/>
                      </a:endParaRPr>
                    </a:p>
                    <a:p>
                      <a:pPr algn="ctr">
                        <a:lnSpc>
                          <a:spcPct val="100000"/>
                        </a:lnSpc>
                        <a:spcAft>
                          <a:spcPts val="0"/>
                        </a:spcAft>
                      </a:pPr>
                      <a:r>
                        <a:rPr lang="en-US" sz="600" dirty="0">
                          <a:solidFill>
                            <a:srgbClr val="000000"/>
                          </a:solidFill>
                          <a:latin typeface="Times New Roman"/>
                          <a:ea typeface="Calibri"/>
                          <a:cs typeface="Calibri"/>
                        </a:rPr>
                        <a:t>This report has been worked out in the frame of the GA CR grant #13-36843S and program RVO 67985815, project Center of excellence NTIS - CZ.1.05/1.1.00/02.0090 </a:t>
                      </a:r>
                      <a:endParaRPr lang="en-US" sz="600" dirty="0" smtClean="0">
                        <a:solidFill>
                          <a:srgbClr val="000000"/>
                        </a:solidFill>
                        <a:latin typeface="Times New Roman"/>
                        <a:ea typeface="Calibri"/>
                        <a:cs typeface="Calibri"/>
                      </a:endParaRPr>
                    </a:p>
                    <a:p>
                      <a:pPr algn="ctr">
                        <a:lnSpc>
                          <a:spcPct val="100000"/>
                        </a:lnSpc>
                        <a:spcAft>
                          <a:spcPts val="0"/>
                        </a:spcAft>
                      </a:pPr>
                      <a:r>
                        <a:rPr lang="en-US" sz="600" dirty="0" smtClean="0">
                          <a:solidFill>
                            <a:srgbClr val="000000"/>
                          </a:solidFill>
                          <a:latin typeface="Times New Roman"/>
                          <a:ea typeface="Calibri"/>
                          <a:cs typeface="Calibri"/>
                        </a:rPr>
                        <a:t>and  LM2010008 (</a:t>
                      </a:r>
                      <a:r>
                        <a:rPr lang="en-US" sz="600" dirty="0" err="1">
                          <a:solidFill>
                            <a:srgbClr val="000000"/>
                          </a:solidFill>
                          <a:latin typeface="Times New Roman"/>
                          <a:ea typeface="Calibri"/>
                          <a:cs typeface="Calibri"/>
                        </a:rPr>
                        <a:t>CzechGeo</a:t>
                      </a:r>
                      <a:r>
                        <a:rPr lang="en-US" sz="600" dirty="0">
                          <a:solidFill>
                            <a:srgbClr val="000000"/>
                          </a:solidFill>
                          <a:latin typeface="Times New Roman"/>
                          <a:ea typeface="Calibri"/>
                          <a:cs typeface="Calibri"/>
                        </a:rPr>
                        <a:t> EPOS).</a:t>
                      </a:r>
                      <a:endParaRPr lang="cs-CZ" sz="600" dirty="0">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Eigen-6C4-Evropa_dg.png"/>
          <p:cNvPicPr>
            <a:picLocks noChangeAspect="1"/>
          </p:cNvPicPr>
          <p:nvPr/>
        </p:nvPicPr>
        <p:blipFill>
          <a:blip r:embed="rId2" cstate="print"/>
          <a:stretch>
            <a:fillRect/>
          </a:stretch>
        </p:blipFill>
        <p:spPr>
          <a:xfrm>
            <a:off x="5329014" y="370195"/>
            <a:ext cx="2160000" cy="2024177"/>
          </a:xfrm>
          <a:prstGeom prst="rect">
            <a:avLst/>
          </a:prstGeom>
        </p:spPr>
      </p:pic>
      <p:pic>
        <p:nvPicPr>
          <p:cNvPr id="3" name="Obrázek 2" descr="Eigen-6C4-Evropa_Tzz.png"/>
          <p:cNvPicPr>
            <a:picLocks noChangeAspect="1"/>
          </p:cNvPicPr>
          <p:nvPr/>
        </p:nvPicPr>
        <p:blipFill>
          <a:blip r:embed="rId3" cstate="print"/>
          <a:stretch>
            <a:fillRect/>
          </a:stretch>
        </p:blipFill>
        <p:spPr>
          <a:xfrm>
            <a:off x="7633270" y="378427"/>
            <a:ext cx="2160000" cy="2015945"/>
          </a:xfrm>
          <a:prstGeom prst="rect">
            <a:avLst/>
          </a:prstGeom>
        </p:spPr>
      </p:pic>
      <p:pic>
        <p:nvPicPr>
          <p:cNvPr id="4" name="Obrázek 3" descr="Eigen-6C4-minus-EGM2008-Evropa_dg.png"/>
          <p:cNvPicPr>
            <a:picLocks noChangeAspect="1"/>
          </p:cNvPicPr>
          <p:nvPr/>
        </p:nvPicPr>
        <p:blipFill>
          <a:blip r:embed="rId4" cstate="print"/>
          <a:stretch>
            <a:fillRect/>
          </a:stretch>
        </p:blipFill>
        <p:spPr>
          <a:xfrm>
            <a:off x="5329014" y="2466380"/>
            <a:ext cx="2160000" cy="2040833"/>
          </a:xfrm>
          <a:prstGeom prst="rect">
            <a:avLst/>
          </a:prstGeom>
        </p:spPr>
      </p:pic>
      <p:pic>
        <p:nvPicPr>
          <p:cNvPr id="5" name="Obrázek 4" descr="Eigen-6C4-minus-EGM2008-Evropa_Tzz.png"/>
          <p:cNvPicPr>
            <a:picLocks noChangeAspect="1"/>
          </p:cNvPicPr>
          <p:nvPr/>
        </p:nvPicPr>
        <p:blipFill>
          <a:blip r:embed="rId5" cstate="print"/>
          <a:stretch>
            <a:fillRect/>
          </a:stretch>
        </p:blipFill>
        <p:spPr>
          <a:xfrm>
            <a:off x="7633270" y="2466380"/>
            <a:ext cx="2160000" cy="2040833"/>
          </a:xfrm>
          <a:prstGeom prst="rect">
            <a:avLst/>
          </a:prstGeom>
        </p:spPr>
      </p:pic>
      <p:pic>
        <p:nvPicPr>
          <p:cNvPr id="6" name="Obrázek 5" descr="Europe-GPS-levelin-vs-Geoid-EGM2008.png"/>
          <p:cNvPicPr>
            <a:picLocks noChangeAspect="1"/>
          </p:cNvPicPr>
          <p:nvPr/>
        </p:nvPicPr>
        <p:blipFill>
          <a:blip r:embed="rId6" cstate="print"/>
          <a:stretch>
            <a:fillRect/>
          </a:stretch>
        </p:blipFill>
        <p:spPr>
          <a:xfrm>
            <a:off x="5329014" y="4650830"/>
            <a:ext cx="2160000" cy="2208038"/>
          </a:xfrm>
          <a:prstGeom prst="rect">
            <a:avLst/>
          </a:prstGeom>
        </p:spPr>
      </p:pic>
      <p:pic>
        <p:nvPicPr>
          <p:cNvPr id="7" name="Obrázek 6" descr="Europe-GPS-levelin-vs-Geoid-Eigen-6C4.png"/>
          <p:cNvPicPr>
            <a:picLocks noChangeAspect="1"/>
          </p:cNvPicPr>
          <p:nvPr/>
        </p:nvPicPr>
        <p:blipFill>
          <a:blip r:embed="rId7" cstate="print"/>
          <a:stretch>
            <a:fillRect/>
          </a:stretch>
        </p:blipFill>
        <p:spPr>
          <a:xfrm>
            <a:off x="7633270" y="4650830"/>
            <a:ext cx="2160000" cy="2208038"/>
          </a:xfrm>
          <a:prstGeom prst="rect">
            <a:avLst/>
          </a:prstGeom>
        </p:spPr>
      </p:pic>
      <p:pic>
        <p:nvPicPr>
          <p:cNvPr id="13" name="Obrázek 12" descr="Eigen-6C4-minus-EGM2008-Bohemia_dg.dat.png"/>
          <p:cNvPicPr>
            <a:picLocks noChangeAspect="1"/>
          </p:cNvPicPr>
          <p:nvPr/>
        </p:nvPicPr>
        <p:blipFill>
          <a:blip r:embed="rId8" cstate="print"/>
          <a:stretch>
            <a:fillRect/>
          </a:stretch>
        </p:blipFill>
        <p:spPr>
          <a:xfrm>
            <a:off x="10081542" y="1962324"/>
            <a:ext cx="2160000" cy="1521038"/>
          </a:xfrm>
          <a:prstGeom prst="rect">
            <a:avLst/>
          </a:prstGeom>
        </p:spPr>
      </p:pic>
      <p:pic>
        <p:nvPicPr>
          <p:cNvPr id="15" name="Obrázek 14" descr="Eigen-6C4-minus-EGM2008-Bohemia_Tzz..png"/>
          <p:cNvPicPr>
            <a:picLocks noChangeAspect="1"/>
          </p:cNvPicPr>
          <p:nvPr/>
        </p:nvPicPr>
        <p:blipFill>
          <a:blip r:embed="rId9" cstate="print"/>
          <a:stretch>
            <a:fillRect/>
          </a:stretch>
        </p:blipFill>
        <p:spPr>
          <a:xfrm>
            <a:off x="12385798" y="1962324"/>
            <a:ext cx="2160000" cy="1500941"/>
          </a:xfrm>
          <a:prstGeom prst="rect">
            <a:avLst/>
          </a:prstGeom>
        </p:spPr>
      </p:pic>
      <p:pic>
        <p:nvPicPr>
          <p:cNvPr id="17" name="Obrázek 16" descr="Eigen-6C4-Bohemia_dg.png"/>
          <p:cNvPicPr>
            <a:picLocks noChangeAspect="1"/>
          </p:cNvPicPr>
          <p:nvPr/>
        </p:nvPicPr>
        <p:blipFill>
          <a:blip r:embed="rId10" cstate="print"/>
          <a:stretch>
            <a:fillRect/>
          </a:stretch>
        </p:blipFill>
        <p:spPr>
          <a:xfrm>
            <a:off x="10081542" y="378148"/>
            <a:ext cx="2160000" cy="1522949"/>
          </a:xfrm>
          <a:prstGeom prst="rect">
            <a:avLst/>
          </a:prstGeom>
        </p:spPr>
      </p:pic>
      <p:pic>
        <p:nvPicPr>
          <p:cNvPr id="18" name="Obrázek 17" descr="Eigen-6C4-Bohemia_Tzz.png"/>
          <p:cNvPicPr>
            <a:picLocks noChangeAspect="1"/>
          </p:cNvPicPr>
          <p:nvPr/>
        </p:nvPicPr>
        <p:blipFill>
          <a:blip r:embed="rId11" cstate="print"/>
          <a:stretch>
            <a:fillRect/>
          </a:stretch>
        </p:blipFill>
        <p:spPr>
          <a:xfrm>
            <a:off x="12385798" y="378148"/>
            <a:ext cx="2160000" cy="1510923"/>
          </a:xfrm>
          <a:prstGeom prst="rect">
            <a:avLst/>
          </a:prstGeom>
        </p:spPr>
      </p:pic>
      <p:graphicFrame>
        <p:nvGraphicFramePr>
          <p:cNvPr id="19" name="Tabulka 18"/>
          <p:cNvGraphicFramePr>
            <a:graphicFrameLocks noGrp="1"/>
          </p:cNvGraphicFramePr>
          <p:nvPr>
            <p:extLst>
              <p:ext uri="{D42A27DB-BD31-4B8C-83A1-F6EECF244321}">
                <p14:modId xmlns:p14="http://schemas.microsoft.com/office/powerpoint/2010/main" val="830560338"/>
              </p:ext>
            </p:extLst>
          </p:nvPr>
        </p:nvGraphicFramePr>
        <p:xfrm>
          <a:off x="360982" y="415044"/>
          <a:ext cx="4680000" cy="8172000"/>
        </p:xfrm>
        <a:graphic>
          <a:graphicData uri="http://schemas.openxmlformats.org/drawingml/2006/table">
            <a:tbl>
              <a:tblPr/>
              <a:tblGrid>
                <a:gridCol w="4680000"/>
              </a:tblGrid>
              <a:tr h="8172000">
                <a:tc>
                  <a:txBody>
                    <a:bodyPr/>
                    <a:lstStyle/>
                    <a:p>
                      <a:pPr algn="ctr">
                        <a:lnSpc>
                          <a:spcPct val="100000"/>
                        </a:lnSpc>
                        <a:spcBef>
                          <a:spcPts val="600"/>
                        </a:spcBef>
                        <a:spcAft>
                          <a:spcPts val="0"/>
                        </a:spcAft>
                      </a:pPr>
                      <a:r>
                        <a:rPr lang="en-US" sz="900" b="1" dirty="0" smtClean="0">
                          <a:solidFill>
                            <a:schemeClr val="tx1"/>
                          </a:solidFill>
                          <a:latin typeface="Times New Roman"/>
                          <a:ea typeface="Calibri"/>
                          <a:cs typeface="Calibri"/>
                        </a:rPr>
                        <a:t>GNSS/</a:t>
                      </a:r>
                      <a:r>
                        <a:rPr lang="en-US" sz="900" b="1" dirty="0" err="1" smtClean="0">
                          <a:solidFill>
                            <a:schemeClr val="tx1"/>
                          </a:solidFill>
                          <a:latin typeface="Times New Roman"/>
                          <a:ea typeface="Calibri"/>
                          <a:cs typeface="Calibri"/>
                        </a:rPr>
                        <a:t>levelling</a:t>
                      </a:r>
                      <a:endParaRPr lang="cs-CZ" sz="900" dirty="0">
                        <a:solidFill>
                          <a:schemeClr val="tx1"/>
                        </a:solidFill>
                        <a:latin typeface="Calibri"/>
                        <a:ea typeface="Calibri"/>
                        <a:cs typeface="Calibri"/>
                      </a:endParaRPr>
                    </a:p>
                    <a:p>
                      <a:pPr>
                        <a:lnSpc>
                          <a:spcPct val="100000"/>
                        </a:lnSpc>
                        <a:spcAft>
                          <a:spcPts val="600"/>
                        </a:spcAft>
                      </a:pPr>
                      <a:r>
                        <a:rPr lang="en-US" sz="900" b="1" i="1" dirty="0">
                          <a:solidFill>
                            <a:schemeClr val="tx1"/>
                          </a:solidFill>
                          <a:latin typeface="Times New Roman"/>
                          <a:ea typeface="Calibri"/>
                          <a:cs typeface="Calibri"/>
                        </a:rPr>
                        <a:t>Method and data</a:t>
                      </a:r>
                      <a:endParaRPr lang="cs-CZ" sz="900" dirty="0">
                        <a:solidFill>
                          <a:schemeClr val="tx1"/>
                        </a:solidFill>
                        <a:latin typeface="Calibri"/>
                        <a:ea typeface="Calibri"/>
                        <a:cs typeface="Calibri"/>
                      </a:endParaRPr>
                    </a:p>
                    <a:p>
                      <a:pPr algn="just">
                        <a:lnSpc>
                          <a:spcPct val="100000"/>
                        </a:lnSpc>
                        <a:spcAft>
                          <a:spcPts val="0"/>
                        </a:spcAft>
                      </a:pPr>
                      <a:r>
                        <a:rPr lang="en-US" sz="900" dirty="0">
                          <a:solidFill>
                            <a:schemeClr val="tx1"/>
                          </a:solidFill>
                          <a:latin typeface="Times New Roman"/>
                          <a:ea typeface="Calibri"/>
                          <a:cs typeface="Calibri"/>
                        </a:rPr>
                        <a:t>A network of geodetic points has been established on the territory of the Czech Republic during 1996–2006. It enables a direct computation of the </a:t>
                      </a:r>
                      <a:r>
                        <a:rPr lang="en-US" sz="900" dirty="0" err="1">
                          <a:solidFill>
                            <a:schemeClr val="tx1"/>
                          </a:solidFill>
                          <a:latin typeface="Times New Roman"/>
                          <a:ea typeface="Calibri"/>
                          <a:cs typeface="Calibri"/>
                        </a:rPr>
                        <a:t>geoid</a:t>
                      </a:r>
                      <a:r>
                        <a:rPr lang="en-US" sz="900" dirty="0">
                          <a:solidFill>
                            <a:schemeClr val="tx1"/>
                          </a:solidFill>
                          <a:latin typeface="Times New Roman"/>
                          <a:ea typeface="Calibri"/>
                          <a:cs typeface="Calibri"/>
                        </a:rPr>
                        <a:t> (</a:t>
                      </a:r>
                      <a:r>
                        <a:rPr lang="en-US" sz="900" dirty="0" err="1">
                          <a:solidFill>
                            <a:schemeClr val="tx1"/>
                          </a:solidFill>
                          <a:latin typeface="Times New Roman"/>
                          <a:ea typeface="Calibri"/>
                          <a:cs typeface="Calibri"/>
                        </a:rPr>
                        <a:t>quasigeoid</a:t>
                      </a:r>
                      <a:r>
                        <a:rPr lang="en-US" sz="900" dirty="0">
                          <a:solidFill>
                            <a:schemeClr val="tx1"/>
                          </a:solidFill>
                          <a:latin typeface="Times New Roman"/>
                          <a:ea typeface="Calibri"/>
                          <a:cs typeface="Calibri"/>
                        </a:rPr>
                        <a:t>) undulation </a:t>
                      </a:r>
                      <a:r>
                        <a:rPr lang="en-US" sz="900" i="1" dirty="0">
                          <a:solidFill>
                            <a:schemeClr val="tx1"/>
                          </a:solidFill>
                          <a:latin typeface="Times New Roman"/>
                          <a:ea typeface="Calibri"/>
                          <a:cs typeface="Calibri"/>
                        </a:rPr>
                        <a:t>ξ </a:t>
                      </a:r>
                      <a:r>
                        <a:rPr lang="en-US" sz="900" dirty="0">
                          <a:solidFill>
                            <a:schemeClr val="tx1"/>
                          </a:solidFill>
                          <a:latin typeface="Times New Roman"/>
                          <a:ea typeface="Calibri"/>
                          <a:cs typeface="Calibri"/>
                        </a:rPr>
                        <a:t>according to a simple </a:t>
                      </a:r>
                      <a:r>
                        <a:rPr lang="en-US" sz="900" dirty="0" smtClean="0">
                          <a:solidFill>
                            <a:schemeClr val="tx1"/>
                          </a:solidFill>
                          <a:latin typeface="Times New Roman"/>
                          <a:ea typeface="Calibri"/>
                          <a:cs typeface="Calibri"/>
                        </a:rPr>
                        <a:t>formula</a:t>
                      </a:r>
                    </a:p>
                    <a:p>
                      <a:pPr algn="just">
                        <a:lnSpc>
                          <a:spcPct val="100000"/>
                        </a:lnSpc>
                        <a:spcAft>
                          <a:spcPts val="0"/>
                        </a:spcAft>
                      </a:pPr>
                      <a:endParaRPr lang="en-US" sz="900" dirty="0" smtClean="0">
                        <a:solidFill>
                          <a:schemeClr val="tx1"/>
                        </a:solidFill>
                        <a:latin typeface="Times New Roman"/>
                        <a:ea typeface="Calibri"/>
                        <a:cs typeface="Calibri"/>
                      </a:endParaRPr>
                    </a:p>
                    <a:p>
                      <a:pPr algn="just">
                        <a:lnSpc>
                          <a:spcPct val="100000"/>
                        </a:lnSpc>
                        <a:spcAft>
                          <a:spcPts val="0"/>
                        </a:spcAft>
                      </a:pPr>
                      <a:r>
                        <a:rPr lang="en-US" sz="900" dirty="0" smtClean="0">
                          <a:solidFill>
                            <a:schemeClr val="tx1"/>
                          </a:solidFill>
                          <a:latin typeface="Times New Roman"/>
                          <a:ea typeface="Calibri"/>
                          <a:cs typeface="Calibri"/>
                        </a:rPr>
                        <a:t>(1)                                                       </a:t>
                      </a:r>
                      <a:r>
                        <a:rPr lang="en-US" sz="900" i="1" dirty="0" smtClean="0">
                          <a:solidFill>
                            <a:schemeClr val="tx1"/>
                          </a:solidFill>
                          <a:latin typeface="Times New Roman"/>
                          <a:ea typeface="Calibri"/>
                          <a:cs typeface="Calibri"/>
                        </a:rPr>
                        <a:t>ξ</a:t>
                      </a:r>
                      <a:r>
                        <a:rPr lang="en-US" sz="900" dirty="0" smtClean="0">
                          <a:solidFill>
                            <a:schemeClr val="tx1"/>
                          </a:solidFill>
                          <a:latin typeface="Times New Roman"/>
                          <a:ea typeface="Calibri"/>
                          <a:cs typeface="Calibri"/>
                        </a:rPr>
                        <a:t>  = </a:t>
                      </a:r>
                      <a:r>
                        <a:rPr lang="en-US" sz="900" i="1" dirty="0" err="1" smtClean="0">
                          <a:solidFill>
                            <a:schemeClr val="tx1"/>
                          </a:solidFill>
                          <a:latin typeface="Times New Roman"/>
                          <a:ea typeface="Calibri"/>
                          <a:cs typeface="Calibri"/>
                        </a:rPr>
                        <a:t>h</a:t>
                      </a:r>
                      <a:r>
                        <a:rPr lang="en-US" sz="900" i="1" baseline="-25000" dirty="0" err="1" smtClean="0">
                          <a:solidFill>
                            <a:schemeClr val="tx1"/>
                          </a:solidFill>
                          <a:latin typeface="Times New Roman"/>
                          <a:ea typeface="Calibri"/>
                          <a:cs typeface="Calibri"/>
                        </a:rPr>
                        <a:t>GNSS</a:t>
                      </a:r>
                      <a:r>
                        <a:rPr lang="en-US" sz="900" i="1" baseline="0" dirty="0" smtClean="0">
                          <a:solidFill>
                            <a:schemeClr val="tx1"/>
                          </a:solidFill>
                          <a:latin typeface="Times New Roman"/>
                          <a:ea typeface="Calibri"/>
                          <a:cs typeface="Calibri"/>
                        </a:rPr>
                        <a:t> - </a:t>
                      </a:r>
                      <a:r>
                        <a:rPr lang="en-US" sz="900" i="1" baseline="0" dirty="0" err="1" smtClean="0">
                          <a:solidFill>
                            <a:schemeClr val="tx1"/>
                          </a:solidFill>
                          <a:latin typeface="Times New Roman"/>
                          <a:ea typeface="Calibri"/>
                          <a:cs typeface="Calibri"/>
                        </a:rPr>
                        <a:t>h</a:t>
                      </a:r>
                      <a:r>
                        <a:rPr lang="en-US" sz="900" i="1" baseline="-250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a:t>
                      </a:r>
                      <a:r>
                        <a:rPr lang="en-US" sz="900" i="1" dirty="0">
                          <a:solidFill>
                            <a:schemeClr val="tx1"/>
                          </a:solidFill>
                          <a:latin typeface="Times New Roman"/>
                          <a:ea typeface="Calibri"/>
                          <a:cs typeface="Calibri"/>
                        </a:rPr>
                        <a:t>2</a:t>
                      </a:r>
                      <a:r>
                        <a:rPr lang="en-US" sz="900" dirty="0">
                          <a:solidFill>
                            <a:schemeClr val="tx1"/>
                          </a:solidFill>
                          <a:latin typeface="Times New Roman"/>
                          <a:ea typeface="Calibri"/>
                          <a:cs typeface="Calibri"/>
                        </a:rPr>
                        <a:t>},                          </a:t>
                      </a:r>
                      <a:endParaRPr lang="cs-CZ" sz="900" dirty="0">
                        <a:solidFill>
                          <a:schemeClr val="tx1"/>
                        </a:solidFill>
                        <a:latin typeface="Calibri"/>
                        <a:ea typeface="Calibri"/>
                        <a:cs typeface="Calibri"/>
                      </a:endParaRPr>
                    </a:p>
                    <a:p>
                      <a:pPr algn="just">
                        <a:lnSpc>
                          <a:spcPct val="100000"/>
                        </a:lnSpc>
                        <a:spcAft>
                          <a:spcPts val="0"/>
                        </a:spcAft>
                      </a:pPr>
                      <a:endParaRPr lang="en-US" sz="900" dirty="0" smtClean="0">
                        <a:solidFill>
                          <a:schemeClr val="tx1"/>
                        </a:solidFill>
                        <a:latin typeface="Times New Roman"/>
                        <a:ea typeface="Calibri"/>
                        <a:cs typeface="Calibri"/>
                      </a:endParaRPr>
                    </a:p>
                    <a:p>
                      <a:pPr algn="just">
                        <a:lnSpc>
                          <a:spcPct val="100000"/>
                        </a:lnSpc>
                        <a:spcAft>
                          <a:spcPts val="600"/>
                        </a:spcAft>
                      </a:pPr>
                      <a:r>
                        <a:rPr lang="en-US" sz="900" dirty="0" smtClean="0">
                          <a:solidFill>
                            <a:schemeClr val="tx1"/>
                          </a:solidFill>
                          <a:latin typeface="Times New Roman"/>
                          <a:ea typeface="Calibri"/>
                          <a:cs typeface="Calibri"/>
                        </a:rPr>
                        <a:t>where </a:t>
                      </a:r>
                      <a:r>
                        <a:rPr lang="en-US" sz="900" i="1" dirty="0" err="1">
                          <a:solidFill>
                            <a:schemeClr val="tx1"/>
                          </a:solidFill>
                          <a:latin typeface="Times New Roman"/>
                          <a:ea typeface="Calibri"/>
                          <a:cs typeface="Calibri"/>
                        </a:rPr>
                        <a:t>h</a:t>
                      </a:r>
                      <a:r>
                        <a:rPr lang="en-US" sz="900" i="1" baseline="-25000" dirty="0" err="1">
                          <a:solidFill>
                            <a:schemeClr val="tx1"/>
                          </a:solidFill>
                          <a:latin typeface="Times New Roman"/>
                          <a:ea typeface="Calibri"/>
                          <a:cs typeface="Calibri"/>
                        </a:rPr>
                        <a:t>GNSS</a:t>
                      </a:r>
                      <a:r>
                        <a:rPr lang="en-US" sz="900" baseline="-25000" dirty="0">
                          <a:solidFill>
                            <a:schemeClr val="tx1"/>
                          </a:solidFill>
                          <a:latin typeface="Times New Roman"/>
                          <a:ea typeface="Calibri"/>
                          <a:cs typeface="Calibri"/>
                        </a:rPr>
                        <a:t> </a:t>
                      </a:r>
                      <a:r>
                        <a:rPr lang="en-US" sz="900" dirty="0">
                          <a:solidFill>
                            <a:schemeClr val="tx1"/>
                          </a:solidFill>
                          <a:latin typeface="Times New Roman"/>
                          <a:ea typeface="Calibri"/>
                          <a:cs typeface="Calibri"/>
                        </a:rPr>
                        <a:t>is the ellipsoidal height with respect to a reference ellipsoid (here GRS80) derived from measurements by the GNSS technology, </a:t>
                      </a:r>
                      <a:r>
                        <a:rPr lang="en-US" sz="900" i="1" dirty="0" err="1" smtClean="0">
                          <a:solidFill>
                            <a:schemeClr val="tx1"/>
                          </a:solidFill>
                          <a:latin typeface="Times New Roman"/>
                          <a:ea typeface="Calibri"/>
                          <a:cs typeface="Calibri"/>
                        </a:rPr>
                        <a:t>h</a:t>
                      </a:r>
                      <a:r>
                        <a:rPr lang="en-US" sz="900" i="1" baseline="-250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is the physical (sea-level) height derived from the </a:t>
                      </a:r>
                      <a:r>
                        <a:rPr lang="en-US" sz="900" dirty="0" err="1" smtClean="0">
                          <a:solidFill>
                            <a:schemeClr val="tx1"/>
                          </a:solidFill>
                          <a:latin typeface="Times New Roman"/>
                          <a:ea typeface="Calibri"/>
                          <a:cs typeface="Calibri"/>
                        </a:rPr>
                        <a:t>levelling</a:t>
                      </a:r>
                      <a:r>
                        <a:rPr lang="en-US" sz="900" dirty="0">
                          <a:solidFill>
                            <a:schemeClr val="tx1"/>
                          </a:solidFill>
                          <a:latin typeface="Times New Roman"/>
                          <a:ea typeface="Calibri"/>
                          <a:cs typeface="Calibri"/>
                        </a:rPr>
                        <a:t>, here the normal height according to </a:t>
                      </a:r>
                      <a:r>
                        <a:rPr lang="en-US" sz="900" dirty="0" err="1">
                          <a:solidFill>
                            <a:schemeClr val="tx1"/>
                          </a:solidFill>
                          <a:latin typeface="Times New Roman"/>
                          <a:ea typeface="Calibri"/>
                          <a:cs typeface="Calibri"/>
                        </a:rPr>
                        <a:t>Molodensky</a:t>
                      </a:r>
                      <a:r>
                        <a:rPr lang="en-US" sz="900" dirty="0">
                          <a:solidFill>
                            <a:schemeClr val="tx1"/>
                          </a:solidFill>
                          <a:latin typeface="Times New Roman"/>
                          <a:ea typeface="Calibri"/>
                          <a:cs typeface="Calibri"/>
                        </a:rPr>
                        <a:t> in the Baltic vertical </a:t>
                      </a:r>
                      <a:r>
                        <a:rPr lang="en-US" sz="900" dirty="0" smtClean="0">
                          <a:solidFill>
                            <a:schemeClr val="tx1"/>
                          </a:solidFill>
                          <a:latin typeface="Times New Roman"/>
                          <a:ea typeface="Calibri"/>
                          <a:cs typeface="Calibri"/>
                        </a:rPr>
                        <a:t>datum, </a:t>
                      </a:r>
                      <a:r>
                        <a:rPr lang="en-US" sz="900" dirty="0">
                          <a:solidFill>
                            <a:schemeClr val="tx1"/>
                          </a:solidFill>
                          <a:latin typeface="Times New Roman"/>
                          <a:ea typeface="Calibri"/>
                          <a:cs typeface="Calibri"/>
                        </a:rPr>
                        <a:t>and {</a:t>
                      </a:r>
                      <a:r>
                        <a:rPr lang="en-US" sz="900" i="1" dirty="0">
                          <a:solidFill>
                            <a:schemeClr val="tx1"/>
                          </a:solidFill>
                          <a:latin typeface="Times New Roman"/>
                          <a:ea typeface="Calibri"/>
                          <a:cs typeface="Calibri"/>
                        </a:rPr>
                        <a:t>2</a:t>
                      </a:r>
                      <a:r>
                        <a:rPr lang="en-US" sz="900" dirty="0">
                          <a:solidFill>
                            <a:schemeClr val="tx1"/>
                          </a:solidFill>
                          <a:latin typeface="Times New Roman"/>
                          <a:ea typeface="Calibri"/>
                          <a:cs typeface="Calibri"/>
                        </a:rPr>
                        <a:t>} are small terms of second order, accounting for the curvature of the plumb line.</a:t>
                      </a:r>
                      <a:endParaRPr lang="cs-CZ" sz="900" dirty="0">
                        <a:solidFill>
                          <a:schemeClr val="tx1"/>
                        </a:solidFill>
                        <a:latin typeface="Calibri"/>
                        <a:ea typeface="Calibri"/>
                        <a:cs typeface="Calibri"/>
                      </a:endParaRPr>
                    </a:p>
                    <a:p>
                      <a:pPr algn="just">
                        <a:lnSpc>
                          <a:spcPct val="100000"/>
                        </a:lnSpc>
                        <a:spcAft>
                          <a:spcPts val="1000"/>
                        </a:spcAft>
                      </a:pPr>
                      <a:r>
                        <a:rPr lang="en-US" sz="900" dirty="0">
                          <a:solidFill>
                            <a:schemeClr val="tx1"/>
                          </a:solidFill>
                          <a:latin typeface="Times New Roman"/>
                          <a:ea typeface="Calibri"/>
                          <a:cs typeface="Calibri"/>
                        </a:rPr>
                        <a:t>The method and results are described in </a:t>
                      </a:r>
                      <a:r>
                        <a:rPr lang="en-US" sz="900" dirty="0" err="1">
                          <a:solidFill>
                            <a:schemeClr val="tx1"/>
                          </a:solidFill>
                          <a:latin typeface="Times New Roman"/>
                          <a:ea typeface="Calibri"/>
                          <a:cs typeface="Calibri"/>
                        </a:rPr>
                        <a:t>Kostelecký</a:t>
                      </a:r>
                      <a:r>
                        <a:rPr lang="en-US" sz="900" dirty="0">
                          <a:solidFill>
                            <a:schemeClr val="tx1"/>
                          </a:solidFill>
                          <a:latin typeface="Times New Roman"/>
                          <a:ea typeface="Calibri"/>
                          <a:cs typeface="Calibri"/>
                        </a:rPr>
                        <a:t> et al (2012). The network containing 1024 points regularly covering the territory of the Czech Republic has been surveyed by Land Survey Office with the aim to rectify the gravimetric </a:t>
                      </a:r>
                      <a:r>
                        <a:rPr lang="en-US" sz="900" dirty="0" err="1">
                          <a:solidFill>
                            <a:schemeClr val="tx1"/>
                          </a:solidFill>
                          <a:latin typeface="Times New Roman"/>
                          <a:ea typeface="Calibri"/>
                          <a:cs typeface="Calibri"/>
                        </a:rPr>
                        <a:t>quasigeoid</a:t>
                      </a:r>
                      <a:r>
                        <a:rPr lang="en-US" sz="900" dirty="0">
                          <a:solidFill>
                            <a:schemeClr val="tx1"/>
                          </a:solidFill>
                          <a:latin typeface="Times New Roman"/>
                          <a:ea typeface="Calibri"/>
                          <a:cs typeface="Calibri"/>
                        </a:rPr>
                        <a:t>. The GNSS coordinates were measured on selected trigonometric points of the Czech Geodetic Control. The height of these points was already known from trigonometry with </a:t>
                      </a:r>
                      <a:r>
                        <a:rPr lang="en-US" sz="900" dirty="0" smtClean="0">
                          <a:solidFill>
                            <a:schemeClr val="tx1"/>
                          </a:solidFill>
                          <a:latin typeface="Times New Roman"/>
                          <a:ea typeface="Calibri"/>
                          <a:cs typeface="Calibri"/>
                        </a:rPr>
                        <a:t>accuracy</a:t>
                      </a:r>
                      <a:r>
                        <a:rPr lang="en-US" sz="900" baseline="0" dirty="0" smtClean="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of </a:t>
                      </a:r>
                      <a:r>
                        <a:rPr lang="en-US" sz="900" dirty="0">
                          <a:solidFill>
                            <a:schemeClr val="tx1"/>
                          </a:solidFill>
                          <a:latin typeface="Times New Roman"/>
                          <a:ea typeface="Calibri"/>
                          <a:cs typeface="Calibri"/>
                        </a:rPr>
                        <a:t>decimeters; thus, the most precise heights of these points were determined by the method known as “precise geometric </a:t>
                      </a:r>
                      <a:r>
                        <a:rPr lang="en-US" sz="900" dirty="0" err="1" smtClean="0">
                          <a:solidFill>
                            <a:schemeClr val="tx1"/>
                          </a:solidFill>
                          <a:latin typeface="Times New Roman"/>
                          <a:ea typeface="Calibri"/>
                          <a:cs typeface="Calibri"/>
                        </a:rPr>
                        <a:t>levelling</a:t>
                      </a:r>
                      <a:r>
                        <a:rPr lang="en-US" sz="900" dirty="0">
                          <a:solidFill>
                            <a:schemeClr val="tx1"/>
                          </a:solidFill>
                          <a:latin typeface="Times New Roman"/>
                          <a:ea typeface="Calibri"/>
                          <a:cs typeface="Calibri"/>
                        </a:rPr>
                        <a:t>” using the nearest points of the Czech State </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Network. The accuracy of the physical heights is better than 0.5 cm with respect to the nearest points of the State </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Network. For all 1024 points we can then compute the </a:t>
                      </a:r>
                      <a:r>
                        <a:rPr lang="en-US" sz="900" dirty="0" err="1">
                          <a:solidFill>
                            <a:schemeClr val="tx1"/>
                          </a:solidFill>
                          <a:latin typeface="Times New Roman"/>
                          <a:ea typeface="Calibri"/>
                          <a:cs typeface="Calibri"/>
                        </a:rPr>
                        <a:t>geoid</a:t>
                      </a:r>
                      <a:r>
                        <a:rPr lang="en-US" sz="900" dirty="0">
                          <a:solidFill>
                            <a:schemeClr val="tx1"/>
                          </a:solidFill>
                          <a:latin typeface="Times New Roman"/>
                          <a:ea typeface="Calibri"/>
                          <a:cs typeface="Calibri"/>
                        </a:rPr>
                        <a:t> (</a:t>
                      </a:r>
                      <a:r>
                        <a:rPr lang="en-US" sz="900" dirty="0" err="1">
                          <a:solidFill>
                            <a:schemeClr val="tx1"/>
                          </a:solidFill>
                          <a:latin typeface="Times New Roman"/>
                          <a:ea typeface="Calibri"/>
                          <a:cs typeface="Calibri"/>
                        </a:rPr>
                        <a:t>quasigeoid</a:t>
                      </a:r>
                      <a:r>
                        <a:rPr lang="en-US" sz="900" dirty="0">
                          <a:solidFill>
                            <a:schemeClr val="tx1"/>
                          </a:solidFill>
                          <a:latin typeface="Times New Roman"/>
                          <a:ea typeface="Calibri"/>
                          <a:cs typeface="Calibri"/>
                        </a:rPr>
                        <a:t>) undulations by Eq. (1). The accuracy of the GNSS ellipsoidal heights is 1.5 – 2.0 cm. The total error of the height anomaly varies between 1.6 and </a:t>
                      </a:r>
                      <a:r>
                        <a:rPr lang="en-US" sz="900" dirty="0" smtClean="0">
                          <a:solidFill>
                            <a:schemeClr val="tx1"/>
                          </a:solidFill>
                          <a:latin typeface="Times New Roman"/>
                          <a:ea typeface="Calibri"/>
                          <a:cs typeface="Calibri"/>
                        </a:rPr>
                        <a:t> 2.1 cm, see, e.g., </a:t>
                      </a:r>
                      <a:r>
                        <a:rPr lang="en-US" sz="900" dirty="0" err="1">
                          <a:solidFill>
                            <a:schemeClr val="tx1"/>
                          </a:solidFill>
                          <a:latin typeface="Times New Roman"/>
                          <a:ea typeface="Calibri"/>
                          <a:cs typeface="Calibri"/>
                        </a:rPr>
                        <a:t>Kosteleck</a:t>
                      </a:r>
                      <a:r>
                        <a:rPr lang="cs-CZ" sz="900" dirty="0">
                          <a:solidFill>
                            <a:schemeClr val="tx1"/>
                          </a:solidFill>
                          <a:latin typeface="Times New Roman"/>
                          <a:ea typeface="Calibri"/>
                          <a:cs typeface="Calibri"/>
                        </a:rPr>
                        <a:t>ý </a:t>
                      </a:r>
                      <a:r>
                        <a:rPr lang="cs-CZ" sz="900" dirty="0" err="1">
                          <a:solidFill>
                            <a:schemeClr val="tx1"/>
                          </a:solidFill>
                          <a:latin typeface="Times New Roman"/>
                          <a:ea typeface="Calibri"/>
                          <a:cs typeface="Calibri"/>
                        </a:rPr>
                        <a:t>et</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al</a:t>
                      </a:r>
                      <a:r>
                        <a:rPr lang="cs-CZ" sz="900" dirty="0">
                          <a:solidFill>
                            <a:schemeClr val="tx1"/>
                          </a:solidFill>
                          <a:latin typeface="Times New Roman"/>
                          <a:ea typeface="Calibri"/>
                          <a:cs typeface="Calibri"/>
                        </a:rPr>
                        <a:t>. (2012). </a:t>
                      </a:r>
                      <a:r>
                        <a:rPr lang="cs-CZ" sz="900" dirty="0" err="1">
                          <a:solidFill>
                            <a:schemeClr val="tx1"/>
                          </a:solidFill>
                          <a:latin typeface="Times New Roman"/>
                          <a:ea typeface="Calibri"/>
                          <a:cs typeface="Calibri"/>
                        </a:rPr>
                        <a:t>For</a:t>
                      </a:r>
                      <a:r>
                        <a:rPr lang="cs-CZ"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the </a:t>
                      </a:r>
                      <a:r>
                        <a:rPr lang="cs-CZ" sz="900" dirty="0" err="1" smtClean="0">
                          <a:solidFill>
                            <a:schemeClr val="tx1"/>
                          </a:solidFill>
                          <a:latin typeface="Times New Roman"/>
                          <a:ea typeface="Calibri"/>
                          <a:cs typeface="Calibri"/>
                        </a:rPr>
                        <a:t>territory</a:t>
                      </a:r>
                      <a:r>
                        <a:rPr lang="cs-CZ" sz="900" dirty="0" smtClean="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of</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Slovakia</a:t>
                      </a:r>
                      <a:r>
                        <a:rPr lang="cs-CZ"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the </a:t>
                      </a:r>
                      <a:r>
                        <a:rPr lang="cs-CZ" sz="900" dirty="0" smtClean="0">
                          <a:solidFill>
                            <a:schemeClr val="tx1"/>
                          </a:solidFill>
                          <a:latin typeface="Times New Roman"/>
                          <a:ea typeface="Calibri"/>
                          <a:cs typeface="Calibri"/>
                        </a:rPr>
                        <a:t>network </a:t>
                      </a:r>
                      <a:r>
                        <a:rPr lang="cs-CZ" sz="900" dirty="0" err="1">
                          <a:solidFill>
                            <a:schemeClr val="tx1"/>
                          </a:solidFill>
                          <a:latin typeface="Times New Roman"/>
                          <a:ea typeface="Calibri"/>
                          <a:cs typeface="Calibri"/>
                        </a:rPr>
                        <a:t>consists</a:t>
                      </a:r>
                      <a:r>
                        <a:rPr lang="cs-CZ"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of </a:t>
                      </a:r>
                      <a:r>
                        <a:rPr lang="cs-CZ" sz="900" dirty="0" smtClean="0">
                          <a:solidFill>
                            <a:schemeClr val="tx1"/>
                          </a:solidFill>
                          <a:latin typeface="Times New Roman"/>
                          <a:ea typeface="Calibri"/>
                          <a:cs typeface="Calibri"/>
                        </a:rPr>
                        <a:t>64 </a:t>
                      </a:r>
                      <a:r>
                        <a:rPr lang="cs-CZ" sz="900" dirty="0" err="1" smtClean="0">
                          <a:solidFill>
                            <a:schemeClr val="tx1"/>
                          </a:solidFill>
                          <a:latin typeface="Times New Roman"/>
                          <a:ea typeface="Calibri"/>
                          <a:cs typeface="Calibri"/>
                        </a:rPr>
                        <a:t>points</a:t>
                      </a:r>
                      <a:r>
                        <a:rPr lang="en-US" sz="900" dirty="0" smtClean="0">
                          <a:solidFill>
                            <a:schemeClr val="tx1"/>
                          </a:solidFill>
                          <a:latin typeface="Times New Roman"/>
                          <a:ea typeface="Calibri"/>
                          <a:cs typeface="Calibri"/>
                        </a:rPr>
                        <a:t> </a:t>
                      </a:r>
                      <a:r>
                        <a:rPr lang="cs-CZ" sz="900" dirty="0" err="1" smtClean="0">
                          <a:solidFill>
                            <a:schemeClr val="tx1"/>
                          </a:solidFill>
                          <a:latin typeface="Times New Roman"/>
                          <a:ea typeface="Calibri"/>
                          <a:cs typeface="Calibri"/>
                        </a:rPr>
                        <a:t>measured</a:t>
                      </a:r>
                      <a:r>
                        <a:rPr lang="cs-CZ" sz="900" dirty="0" smtClean="0">
                          <a:solidFill>
                            <a:schemeClr val="tx1"/>
                          </a:solidFill>
                          <a:latin typeface="Times New Roman"/>
                          <a:ea typeface="Calibri"/>
                          <a:cs typeface="Calibri"/>
                        </a:rPr>
                        <a:t> </a:t>
                      </a:r>
                      <a:r>
                        <a:rPr lang="cs-CZ" sz="900" dirty="0">
                          <a:solidFill>
                            <a:schemeClr val="tx1"/>
                          </a:solidFill>
                          <a:latin typeface="Times New Roman"/>
                          <a:ea typeface="Calibri"/>
                          <a:cs typeface="Calibri"/>
                        </a:rPr>
                        <a:t>by </a:t>
                      </a:r>
                      <a:r>
                        <a:rPr lang="cs-CZ" sz="900" dirty="0" err="1">
                          <a:solidFill>
                            <a:schemeClr val="tx1"/>
                          </a:solidFill>
                          <a:latin typeface="Times New Roman"/>
                          <a:ea typeface="Calibri"/>
                          <a:cs typeface="Calibri"/>
                        </a:rPr>
                        <a:t>Geodetic</a:t>
                      </a:r>
                      <a:r>
                        <a:rPr lang="cs-CZ" sz="900" dirty="0">
                          <a:solidFill>
                            <a:schemeClr val="tx1"/>
                          </a:solidFill>
                          <a:latin typeface="Times New Roman"/>
                          <a:ea typeface="Calibri"/>
                          <a:cs typeface="Calibri"/>
                        </a:rPr>
                        <a:t> and </a:t>
                      </a:r>
                      <a:r>
                        <a:rPr lang="cs-CZ" sz="900" dirty="0" err="1">
                          <a:solidFill>
                            <a:schemeClr val="tx1"/>
                          </a:solidFill>
                          <a:latin typeface="Times New Roman"/>
                          <a:ea typeface="Calibri"/>
                          <a:cs typeface="Calibri"/>
                        </a:rPr>
                        <a:t>Cartographic</a:t>
                      </a:r>
                      <a:r>
                        <a:rPr lang="cs-CZ" sz="900" dirty="0">
                          <a:solidFill>
                            <a:schemeClr val="tx1"/>
                          </a:solidFill>
                          <a:latin typeface="Times New Roman"/>
                          <a:ea typeface="Calibri"/>
                          <a:cs typeface="Calibri"/>
                        </a:rPr>
                        <a:t> Institute in </a:t>
                      </a:r>
                      <a:r>
                        <a:rPr lang="cs-CZ" sz="900" dirty="0" err="1" smtClean="0">
                          <a:solidFill>
                            <a:schemeClr val="tx1"/>
                          </a:solidFill>
                          <a:latin typeface="Times New Roman"/>
                          <a:ea typeface="Calibri"/>
                          <a:cs typeface="Calibri"/>
                        </a:rPr>
                        <a:t>Bratisl</a:t>
                      </a:r>
                      <a:r>
                        <a:rPr lang="en-US" sz="900" dirty="0" smtClean="0">
                          <a:solidFill>
                            <a:schemeClr val="tx1"/>
                          </a:solidFill>
                          <a:latin typeface="Times New Roman"/>
                          <a:ea typeface="Calibri"/>
                          <a:cs typeface="Calibri"/>
                        </a:rPr>
                        <a:t>a</a:t>
                      </a:r>
                      <a:r>
                        <a:rPr lang="cs-CZ" sz="900" dirty="0" err="1" smtClean="0">
                          <a:solidFill>
                            <a:schemeClr val="tx1"/>
                          </a:solidFill>
                          <a:latin typeface="Times New Roman"/>
                          <a:ea typeface="Calibri"/>
                          <a:cs typeface="Calibri"/>
                        </a:rPr>
                        <a:t>va</a:t>
                      </a:r>
                      <a:r>
                        <a:rPr lang="cs-CZ" sz="900" dirty="0" smtClean="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at</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the</a:t>
                      </a:r>
                      <a:r>
                        <a:rPr lang="cs-CZ" sz="900" dirty="0">
                          <a:solidFill>
                            <a:schemeClr val="tx1"/>
                          </a:solidFill>
                          <a:latin typeface="Times New Roman"/>
                          <a:ea typeface="Calibri"/>
                          <a:cs typeface="Calibri"/>
                        </a:rPr>
                        <a:t> SLOVGERENET </a:t>
                      </a:r>
                      <a:r>
                        <a:rPr lang="en-US" sz="900" dirty="0" smtClean="0">
                          <a:solidFill>
                            <a:schemeClr val="tx1"/>
                          </a:solidFill>
                          <a:latin typeface="Times New Roman"/>
                          <a:ea typeface="Calibri"/>
                          <a:cs typeface="Calibri"/>
                        </a:rPr>
                        <a:t>(</a:t>
                      </a:r>
                      <a:r>
                        <a:rPr lang="en-US" sz="900" dirty="0" err="1" smtClean="0">
                          <a:solidFill>
                            <a:schemeClr val="tx1"/>
                          </a:solidFill>
                          <a:latin typeface="Times New Roman"/>
                          <a:ea typeface="Calibri"/>
                          <a:cs typeface="Calibri"/>
                        </a:rPr>
                        <a:t>SLOVak</a:t>
                      </a:r>
                      <a:r>
                        <a:rPr lang="en-US" sz="900" dirty="0" smtClean="0">
                          <a:solidFill>
                            <a:schemeClr val="tx1"/>
                          </a:solidFill>
                          <a:latin typeface="Times New Roman"/>
                          <a:ea typeface="Calibri"/>
                          <a:cs typeface="Calibri"/>
                        </a:rPr>
                        <a:t> </a:t>
                      </a:r>
                      <a:r>
                        <a:rPr lang="en-US" sz="900" dirty="0" err="1" smtClean="0">
                          <a:solidFill>
                            <a:schemeClr val="tx1"/>
                          </a:solidFill>
                          <a:latin typeface="Times New Roman"/>
                          <a:ea typeface="Calibri"/>
                          <a:cs typeface="Calibri"/>
                        </a:rPr>
                        <a:t>GEOdynamic</a:t>
                      </a:r>
                      <a:r>
                        <a:rPr lang="en-US" sz="900" baseline="0" dirty="0" smtClean="0">
                          <a:solidFill>
                            <a:schemeClr val="tx1"/>
                          </a:solidFill>
                          <a:latin typeface="Times New Roman"/>
                          <a:ea typeface="Calibri"/>
                          <a:cs typeface="Calibri"/>
                        </a:rPr>
                        <a:t> </a:t>
                      </a:r>
                      <a:r>
                        <a:rPr lang="en-US" sz="900" baseline="0" dirty="0" err="1" smtClean="0">
                          <a:solidFill>
                            <a:schemeClr val="tx1"/>
                          </a:solidFill>
                          <a:latin typeface="Times New Roman"/>
                          <a:ea typeface="Calibri"/>
                          <a:cs typeface="Calibri"/>
                        </a:rPr>
                        <a:t>REference</a:t>
                      </a:r>
                      <a:r>
                        <a:rPr lang="en-US" sz="900" baseline="0" dirty="0" smtClean="0">
                          <a:solidFill>
                            <a:schemeClr val="tx1"/>
                          </a:solidFill>
                          <a:latin typeface="Times New Roman"/>
                          <a:ea typeface="Calibri"/>
                          <a:cs typeface="Calibri"/>
                        </a:rPr>
                        <a:t> NET</a:t>
                      </a:r>
                      <a:r>
                        <a:rPr lang="cs-CZ" sz="900" dirty="0" err="1" smtClean="0">
                          <a:solidFill>
                            <a:schemeClr val="tx1"/>
                          </a:solidFill>
                          <a:latin typeface="Times New Roman"/>
                          <a:ea typeface="Calibri"/>
                          <a:cs typeface="Calibri"/>
                        </a:rPr>
                        <a:t>twork</a:t>
                      </a:r>
                      <a:r>
                        <a:rPr lang="en-US" sz="900" dirty="0" smtClean="0">
                          <a:solidFill>
                            <a:schemeClr val="tx1"/>
                          </a:solidFill>
                          <a:latin typeface="Times New Roman"/>
                          <a:ea typeface="Calibri"/>
                          <a:cs typeface="Calibri"/>
                        </a:rPr>
                        <a:t>)</a:t>
                      </a:r>
                      <a:r>
                        <a:rPr lang="cs-CZ" sz="900" dirty="0" smtClean="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The a</a:t>
                      </a:r>
                      <a:r>
                        <a:rPr lang="cs-CZ" sz="900" dirty="0" err="1" smtClean="0">
                          <a:solidFill>
                            <a:schemeClr val="tx1"/>
                          </a:solidFill>
                          <a:latin typeface="Times New Roman"/>
                          <a:ea typeface="Calibri"/>
                          <a:cs typeface="Calibri"/>
                        </a:rPr>
                        <a:t>ccuracy</a:t>
                      </a:r>
                      <a:r>
                        <a:rPr lang="cs-CZ" sz="900" dirty="0" smtClean="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is</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approximately</a:t>
                      </a:r>
                      <a:r>
                        <a:rPr lang="cs-CZ"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the </a:t>
                      </a:r>
                      <a:r>
                        <a:rPr lang="cs-CZ" sz="900" dirty="0" err="1" smtClean="0">
                          <a:solidFill>
                            <a:schemeClr val="tx1"/>
                          </a:solidFill>
                          <a:latin typeface="Times New Roman"/>
                          <a:ea typeface="Calibri"/>
                          <a:cs typeface="Calibri"/>
                        </a:rPr>
                        <a:t>same</a:t>
                      </a:r>
                      <a:r>
                        <a:rPr lang="cs-CZ" sz="900" dirty="0" smtClean="0">
                          <a:solidFill>
                            <a:schemeClr val="tx1"/>
                          </a:solidFill>
                          <a:latin typeface="Times New Roman"/>
                          <a:ea typeface="Calibri"/>
                          <a:cs typeface="Calibri"/>
                        </a:rPr>
                        <a:t> </a:t>
                      </a:r>
                      <a:r>
                        <a:rPr lang="cs-CZ" sz="900" dirty="0">
                          <a:solidFill>
                            <a:schemeClr val="tx1"/>
                          </a:solidFill>
                          <a:latin typeface="Times New Roman"/>
                          <a:ea typeface="Calibri"/>
                          <a:cs typeface="Calibri"/>
                        </a:rPr>
                        <a:t>as in </a:t>
                      </a:r>
                      <a:r>
                        <a:rPr lang="cs-CZ" sz="900" dirty="0" err="1">
                          <a:solidFill>
                            <a:schemeClr val="tx1"/>
                          </a:solidFill>
                          <a:latin typeface="Times New Roman"/>
                          <a:ea typeface="Calibri"/>
                          <a:cs typeface="Calibri"/>
                        </a:rPr>
                        <a:t>the</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Czech</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Republic</a:t>
                      </a:r>
                      <a:r>
                        <a:rPr lang="cs-CZ"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The a</a:t>
                      </a:r>
                      <a:r>
                        <a:rPr lang="cs-CZ" sz="900" dirty="0" err="1" smtClean="0">
                          <a:solidFill>
                            <a:schemeClr val="tx1"/>
                          </a:solidFill>
                          <a:latin typeface="Times New Roman"/>
                          <a:ea typeface="Calibri"/>
                          <a:cs typeface="Calibri"/>
                        </a:rPr>
                        <a:t>ccuracy</a:t>
                      </a:r>
                      <a:r>
                        <a:rPr lang="cs-CZ" sz="900" dirty="0" smtClean="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of</a:t>
                      </a:r>
                      <a:r>
                        <a:rPr lang="cs-CZ"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the </a:t>
                      </a:r>
                      <a:r>
                        <a:rPr lang="cs-CZ" sz="900" dirty="0" smtClean="0">
                          <a:solidFill>
                            <a:schemeClr val="tx1"/>
                          </a:solidFill>
                          <a:latin typeface="Times New Roman"/>
                          <a:ea typeface="Calibri"/>
                          <a:cs typeface="Calibri"/>
                        </a:rPr>
                        <a:t>EGG97 </a:t>
                      </a:r>
                      <a:r>
                        <a:rPr lang="cs-CZ" sz="900" dirty="0" err="1">
                          <a:solidFill>
                            <a:schemeClr val="tx1"/>
                          </a:solidFill>
                          <a:latin typeface="Times New Roman"/>
                          <a:ea typeface="Calibri"/>
                          <a:cs typeface="Calibri"/>
                        </a:rPr>
                        <a:t>quasigeoid</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is</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about</a:t>
                      </a:r>
                      <a:r>
                        <a:rPr lang="cs-CZ" sz="900" dirty="0">
                          <a:solidFill>
                            <a:schemeClr val="tx1"/>
                          </a:solidFill>
                          <a:latin typeface="Times New Roman"/>
                          <a:ea typeface="Calibri"/>
                          <a:cs typeface="Calibri"/>
                        </a:rPr>
                        <a:t> 3 to 5 cm per 100 km - </a:t>
                      </a:r>
                      <a:r>
                        <a:rPr lang="cs-CZ" sz="900" dirty="0" err="1">
                          <a:solidFill>
                            <a:schemeClr val="tx1"/>
                          </a:solidFill>
                          <a:latin typeface="Times New Roman"/>
                          <a:ea typeface="Calibri"/>
                          <a:cs typeface="Calibri"/>
                        </a:rPr>
                        <a:t>see</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Denker</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et</a:t>
                      </a:r>
                      <a:r>
                        <a:rPr lang="cs-CZ" sz="900" dirty="0">
                          <a:solidFill>
                            <a:schemeClr val="tx1"/>
                          </a:solidFill>
                          <a:latin typeface="Times New Roman"/>
                          <a:ea typeface="Calibri"/>
                          <a:cs typeface="Calibri"/>
                        </a:rPr>
                        <a:t> </a:t>
                      </a:r>
                      <a:r>
                        <a:rPr lang="cs-CZ" sz="900" dirty="0" err="1">
                          <a:solidFill>
                            <a:schemeClr val="tx1"/>
                          </a:solidFill>
                          <a:latin typeface="Times New Roman"/>
                          <a:ea typeface="Calibri"/>
                          <a:cs typeface="Calibri"/>
                        </a:rPr>
                        <a:t>al</a:t>
                      </a:r>
                      <a:r>
                        <a:rPr lang="cs-CZ" sz="900" dirty="0">
                          <a:solidFill>
                            <a:schemeClr val="tx1"/>
                          </a:solidFill>
                          <a:latin typeface="Times New Roman"/>
                          <a:ea typeface="Calibri"/>
                          <a:cs typeface="Calibri"/>
                        </a:rPr>
                        <a:t>. (2008). </a:t>
                      </a:r>
                      <a:endParaRPr lang="cs-CZ" sz="900" dirty="0">
                        <a:solidFill>
                          <a:schemeClr val="tx1"/>
                        </a:solidFill>
                        <a:latin typeface="Calibri"/>
                        <a:ea typeface="Calibri"/>
                        <a:cs typeface="Calibri"/>
                      </a:endParaRPr>
                    </a:p>
                    <a:p>
                      <a:pPr>
                        <a:lnSpc>
                          <a:spcPct val="100000"/>
                        </a:lnSpc>
                        <a:spcAft>
                          <a:spcPts val="600"/>
                        </a:spcAft>
                      </a:pPr>
                      <a:r>
                        <a:rPr lang="en-US" sz="900" b="1" i="1" dirty="0">
                          <a:solidFill>
                            <a:schemeClr val="tx1"/>
                          </a:solidFill>
                          <a:latin typeface="Times New Roman"/>
                          <a:ea typeface="Calibri"/>
                          <a:cs typeface="Calibri"/>
                        </a:rPr>
                        <a:t>Evaluation of results</a:t>
                      </a:r>
                      <a:endParaRPr lang="cs-CZ" sz="900" dirty="0">
                        <a:solidFill>
                          <a:schemeClr val="tx1"/>
                        </a:solidFill>
                        <a:latin typeface="Calibri"/>
                        <a:ea typeface="Calibri"/>
                        <a:cs typeface="Calibri"/>
                      </a:endParaRPr>
                    </a:p>
                    <a:p>
                      <a:pPr algn="just">
                        <a:lnSpc>
                          <a:spcPct val="100000"/>
                        </a:lnSpc>
                        <a:spcAft>
                          <a:spcPts val="1000"/>
                        </a:spcAft>
                      </a:pPr>
                      <a:r>
                        <a:rPr lang="en-US" sz="900" dirty="0" smtClean="0">
                          <a:solidFill>
                            <a:schemeClr val="tx1"/>
                          </a:solidFill>
                          <a:latin typeface="Times New Roman"/>
                          <a:ea typeface="Calibri"/>
                          <a:cs typeface="Calibri"/>
                        </a:rPr>
                        <a:t>GNSS/</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data sets (with the accuracy </a:t>
                      </a:r>
                      <a:r>
                        <a:rPr lang="en-US" sz="900" dirty="0">
                          <a:solidFill>
                            <a:schemeClr val="tx1"/>
                          </a:solidFill>
                          <a:latin typeface="Times New Roman"/>
                          <a:ea typeface="Calibri"/>
                          <a:cs typeface="Calibri"/>
                        </a:rPr>
                        <a:t>about 2 cm) have been used to </a:t>
                      </a:r>
                      <a:r>
                        <a:rPr lang="en-US" sz="900" dirty="0" smtClean="0">
                          <a:solidFill>
                            <a:schemeClr val="tx1"/>
                          </a:solidFill>
                          <a:latin typeface="Times New Roman"/>
                          <a:ea typeface="Calibri"/>
                          <a:cs typeface="Calibri"/>
                        </a:rPr>
                        <a:t>evaluate EGM2008 </a:t>
                      </a:r>
                      <a:r>
                        <a:rPr lang="en-US" sz="900" dirty="0">
                          <a:solidFill>
                            <a:schemeClr val="tx1"/>
                          </a:solidFill>
                          <a:latin typeface="Times New Roman"/>
                          <a:ea typeface="Calibri"/>
                          <a:cs typeface="Calibri"/>
                        </a:rPr>
                        <a:t>and </a:t>
                      </a:r>
                      <a:r>
                        <a:rPr lang="en-US" sz="900" dirty="0" smtClean="0">
                          <a:solidFill>
                            <a:schemeClr val="tx1"/>
                          </a:solidFill>
                          <a:latin typeface="Times New Roman"/>
                          <a:ea typeface="Calibri"/>
                          <a:cs typeface="Calibri"/>
                        </a:rPr>
                        <a:t>EIGEN-6C4 </a:t>
                      </a:r>
                      <a:r>
                        <a:rPr lang="en-US" sz="900" dirty="0">
                          <a:solidFill>
                            <a:schemeClr val="tx1"/>
                          </a:solidFill>
                          <a:latin typeface="Times New Roman"/>
                          <a:ea typeface="Calibri"/>
                          <a:cs typeface="Calibri"/>
                        </a:rPr>
                        <a:t>on the </a:t>
                      </a:r>
                      <a:r>
                        <a:rPr lang="en-US" sz="900" dirty="0" smtClean="0">
                          <a:solidFill>
                            <a:schemeClr val="tx1"/>
                          </a:solidFill>
                          <a:latin typeface="Times New Roman"/>
                          <a:ea typeface="Calibri"/>
                          <a:cs typeface="Calibri"/>
                        </a:rPr>
                        <a:t>territories </a:t>
                      </a:r>
                      <a:r>
                        <a:rPr lang="en-US" sz="900" dirty="0">
                          <a:solidFill>
                            <a:schemeClr val="tx1"/>
                          </a:solidFill>
                          <a:latin typeface="Times New Roman"/>
                          <a:ea typeface="Calibri"/>
                          <a:cs typeface="Calibri"/>
                        </a:rPr>
                        <a:t>of the Czech Republic (CZ) and Slovakia (SK) </a:t>
                      </a:r>
                      <a:r>
                        <a:rPr lang="en-US" sz="900" dirty="0" smtClean="0">
                          <a:solidFill>
                            <a:schemeClr val="tx1"/>
                          </a:solidFill>
                          <a:latin typeface="Times New Roman"/>
                          <a:ea typeface="Calibri"/>
                          <a:cs typeface="Calibri"/>
                        </a:rPr>
                        <a:t>as well as over Europe. While the Czech Republic (CZ)</a:t>
                      </a:r>
                      <a:r>
                        <a:rPr lang="en-US" sz="900" baseline="0" dirty="0" smtClean="0">
                          <a:solidFill>
                            <a:schemeClr val="tx1"/>
                          </a:solidFill>
                          <a:latin typeface="Times New Roman"/>
                          <a:ea typeface="Calibri"/>
                          <a:cs typeface="Calibri"/>
                        </a:rPr>
                        <a:t> and Slovakia have very dense GNSS/</a:t>
                      </a:r>
                      <a:r>
                        <a:rPr lang="en-US" sz="900" baseline="0" dirty="0" err="1" smtClean="0">
                          <a:solidFill>
                            <a:schemeClr val="tx1"/>
                          </a:solidFill>
                          <a:latin typeface="Times New Roman"/>
                          <a:ea typeface="Calibri"/>
                          <a:cs typeface="Calibri"/>
                        </a:rPr>
                        <a:t>levelling</a:t>
                      </a:r>
                      <a:r>
                        <a:rPr lang="en-US" sz="900" baseline="0" dirty="0" smtClean="0">
                          <a:solidFill>
                            <a:schemeClr val="tx1"/>
                          </a:solidFill>
                          <a:latin typeface="Times New Roman"/>
                          <a:ea typeface="Calibri"/>
                          <a:cs typeface="Calibri"/>
                        </a:rPr>
                        <a:t> points, for </a:t>
                      </a:r>
                      <a:r>
                        <a:rPr lang="en-US" sz="900" baseline="0" dirty="0" err="1" smtClean="0">
                          <a:solidFill>
                            <a:schemeClr val="tx1"/>
                          </a:solidFill>
                          <a:latin typeface="Times New Roman"/>
                          <a:ea typeface="Calibri"/>
                          <a:cs typeface="Calibri"/>
                        </a:rPr>
                        <a:t>Europa</a:t>
                      </a:r>
                      <a:r>
                        <a:rPr lang="en-US" sz="900" baseline="0" dirty="0" smtClean="0">
                          <a:solidFill>
                            <a:schemeClr val="tx1"/>
                          </a:solidFill>
                          <a:latin typeface="Times New Roman"/>
                          <a:ea typeface="Calibri"/>
                          <a:cs typeface="Calibri"/>
                        </a:rPr>
                        <a:t> only those with much less density are available for us</a:t>
                      </a:r>
                      <a:r>
                        <a:rPr lang="en-US" sz="900" dirty="0" smtClean="0">
                          <a:solidFill>
                            <a:schemeClr val="tx1"/>
                          </a:solidFill>
                          <a:latin typeface="Times New Roman"/>
                          <a:ea typeface="Calibri"/>
                          <a:cs typeface="Calibri"/>
                        </a:rPr>
                        <a:t>. </a:t>
                      </a:r>
                      <a:endParaRPr lang="cs-CZ" sz="900" dirty="0">
                        <a:solidFill>
                          <a:schemeClr val="tx1"/>
                        </a:solidFill>
                        <a:latin typeface="Calibri"/>
                        <a:ea typeface="Calibri"/>
                        <a:cs typeface="Calibri"/>
                      </a:endParaRPr>
                    </a:p>
                    <a:p>
                      <a:pPr algn="just">
                        <a:lnSpc>
                          <a:spcPct val="100000"/>
                        </a:lnSpc>
                        <a:spcAft>
                          <a:spcPts val="600"/>
                        </a:spcAft>
                      </a:pPr>
                      <a:r>
                        <a:rPr lang="en-US" sz="900" dirty="0" smtClean="0">
                          <a:solidFill>
                            <a:schemeClr val="tx1"/>
                          </a:solidFill>
                          <a:latin typeface="Times New Roman"/>
                        </a:rPr>
                        <a:t>For GNSS/</a:t>
                      </a:r>
                      <a:r>
                        <a:rPr lang="en-US" sz="900" dirty="0" err="1" smtClean="0">
                          <a:solidFill>
                            <a:schemeClr val="tx1"/>
                          </a:solidFill>
                          <a:latin typeface="Times New Roman"/>
                        </a:rPr>
                        <a:t>levelling</a:t>
                      </a:r>
                      <a:r>
                        <a:rPr lang="en-US" sz="900" dirty="0" smtClean="0">
                          <a:solidFill>
                            <a:schemeClr val="tx1"/>
                          </a:solidFill>
                          <a:latin typeface="Times New Roman"/>
                        </a:rPr>
                        <a:t> heights </a:t>
                      </a:r>
                      <a:r>
                        <a:rPr lang="en-US" sz="900" dirty="0">
                          <a:solidFill>
                            <a:schemeClr val="tx1"/>
                          </a:solidFill>
                          <a:latin typeface="Times New Roman"/>
                        </a:rPr>
                        <a:t>minus </a:t>
                      </a:r>
                      <a:r>
                        <a:rPr lang="en-US" sz="900" dirty="0" err="1" smtClean="0">
                          <a:solidFill>
                            <a:schemeClr val="tx1"/>
                          </a:solidFill>
                          <a:latin typeface="Times New Roman"/>
                        </a:rPr>
                        <a:t>geoid</a:t>
                      </a:r>
                      <a:r>
                        <a:rPr lang="en-US" sz="900" dirty="0" smtClean="0">
                          <a:solidFill>
                            <a:schemeClr val="tx1"/>
                          </a:solidFill>
                          <a:latin typeface="Times New Roman"/>
                        </a:rPr>
                        <a:t> values from EGM2008 and EIGEN-6C4 we obtained: </a:t>
                      </a:r>
                      <a:r>
                        <a:rPr lang="en-US" sz="900" dirty="0">
                          <a:solidFill>
                            <a:schemeClr val="tx1"/>
                          </a:solidFill>
                          <a:latin typeface="Times New Roman"/>
                        </a:rPr>
                        <a:t>RMS of the differences </a:t>
                      </a:r>
                      <a:r>
                        <a:rPr lang="en-US" sz="900" dirty="0" smtClean="0">
                          <a:solidFill>
                            <a:schemeClr val="tx1"/>
                          </a:solidFill>
                          <a:latin typeface="Times New Roman"/>
                        </a:rPr>
                        <a:t>of </a:t>
                      </a:r>
                      <a:r>
                        <a:rPr lang="en-US" sz="900" dirty="0">
                          <a:solidFill>
                            <a:schemeClr val="tx1"/>
                          </a:solidFill>
                          <a:latin typeface="Times New Roman"/>
                        </a:rPr>
                        <a:t>3.3/4.0 cm (CZ), </a:t>
                      </a:r>
                      <a:r>
                        <a:rPr lang="en-US" sz="900" dirty="0" smtClean="0">
                          <a:solidFill>
                            <a:schemeClr val="tx1"/>
                          </a:solidFill>
                          <a:latin typeface="Times New Roman"/>
                        </a:rPr>
                        <a:t>and </a:t>
                      </a:r>
                      <a:r>
                        <a:rPr lang="en-US" sz="900" dirty="0">
                          <a:solidFill>
                            <a:schemeClr val="tx1"/>
                          </a:solidFill>
                          <a:latin typeface="Times New Roman"/>
                        </a:rPr>
                        <a:t>5.0/4.2 cm (SK) respectively. </a:t>
                      </a:r>
                      <a:r>
                        <a:rPr lang="cs-CZ" sz="900" dirty="0" err="1">
                          <a:solidFill>
                            <a:schemeClr val="tx1"/>
                          </a:solidFill>
                          <a:latin typeface="Times New Roman"/>
                          <a:ea typeface="Times New Roman"/>
                        </a:rPr>
                        <a:t>The</a:t>
                      </a:r>
                      <a:r>
                        <a:rPr lang="cs-CZ" sz="900" dirty="0">
                          <a:solidFill>
                            <a:schemeClr val="tx1"/>
                          </a:solidFill>
                          <a:latin typeface="Times New Roman"/>
                          <a:ea typeface="Times New Roman"/>
                        </a:rPr>
                        <a:t> </a:t>
                      </a:r>
                      <a:r>
                        <a:rPr lang="cs-CZ" sz="900" dirty="0" err="1">
                          <a:solidFill>
                            <a:schemeClr val="tx1"/>
                          </a:solidFill>
                          <a:latin typeface="Times New Roman"/>
                          <a:ea typeface="Times New Roman"/>
                        </a:rPr>
                        <a:t>semi</a:t>
                      </a:r>
                      <a:r>
                        <a:rPr lang="cs-CZ" sz="900" dirty="0">
                          <a:solidFill>
                            <a:schemeClr val="tx1"/>
                          </a:solidFill>
                          <a:latin typeface="Times New Roman"/>
                          <a:ea typeface="Times New Roman"/>
                        </a:rPr>
                        <a:t>-major axis </a:t>
                      </a:r>
                      <a:r>
                        <a:rPr lang="cs-CZ" sz="900" dirty="0" err="1">
                          <a:solidFill>
                            <a:schemeClr val="tx1"/>
                          </a:solidFill>
                          <a:latin typeface="Times New Roman"/>
                          <a:ea typeface="Times New Roman"/>
                        </a:rPr>
                        <a:t>of</a:t>
                      </a:r>
                      <a:r>
                        <a:rPr lang="cs-CZ" sz="900" dirty="0">
                          <a:solidFill>
                            <a:schemeClr val="tx1"/>
                          </a:solidFill>
                          <a:latin typeface="Times New Roman"/>
                          <a:ea typeface="Times New Roman"/>
                        </a:rPr>
                        <a:t> </a:t>
                      </a:r>
                      <a:r>
                        <a:rPr lang="en-US" sz="900" dirty="0" smtClean="0">
                          <a:solidFill>
                            <a:schemeClr val="tx1"/>
                          </a:solidFill>
                          <a:latin typeface="Times New Roman"/>
                          <a:ea typeface="Times New Roman"/>
                        </a:rPr>
                        <a:t>the </a:t>
                      </a:r>
                      <a:r>
                        <a:rPr lang="cs-CZ" sz="900" dirty="0" err="1" smtClean="0">
                          <a:solidFill>
                            <a:schemeClr val="tx1"/>
                          </a:solidFill>
                          <a:latin typeface="Times New Roman"/>
                          <a:ea typeface="Times New Roman"/>
                        </a:rPr>
                        <a:t>ellipsoid</a:t>
                      </a:r>
                      <a:r>
                        <a:rPr lang="cs-CZ" sz="900" dirty="0" smtClean="0">
                          <a:solidFill>
                            <a:schemeClr val="tx1"/>
                          </a:solidFill>
                          <a:latin typeface="Times New Roman"/>
                          <a:ea typeface="Times New Roman"/>
                        </a:rPr>
                        <a:t> </a:t>
                      </a:r>
                      <a:r>
                        <a:rPr lang="cs-CZ" sz="900" dirty="0" err="1">
                          <a:solidFill>
                            <a:schemeClr val="tx1"/>
                          </a:solidFill>
                          <a:latin typeface="Times New Roman"/>
                          <a:ea typeface="Times New Roman"/>
                        </a:rPr>
                        <a:t>used</a:t>
                      </a:r>
                      <a:r>
                        <a:rPr lang="cs-CZ" sz="900" dirty="0">
                          <a:solidFill>
                            <a:schemeClr val="tx1"/>
                          </a:solidFill>
                          <a:latin typeface="Times New Roman"/>
                          <a:ea typeface="Times New Roman"/>
                        </a:rPr>
                        <a:t> to </a:t>
                      </a:r>
                      <a:r>
                        <a:rPr lang="cs-CZ" sz="900" dirty="0" err="1">
                          <a:solidFill>
                            <a:schemeClr val="tx1"/>
                          </a:solidFill>
                          <a:latin typeface="Times New Roman"/>
                          <a:ea typeface="Times New Roman"/>
                        </a:rPr>
                        <a:t>compute</a:t>
                      </a:r>
                      <a:r>
                        <a:rPr lang="cs-CZ" sz="900" dirty="0">
                          <a:solidFill>
                            <a:schemeClr val="tx1"/>
                          </a:solidFill>
                          <a:latin typeface="Times New Roman"/>
                          <a:ea typeface="Times New Roman"/>
                        </a:rPr>
                        <a:t> </a:t>
                      </a:r>
                      <a:r>
                        <a:rPr lang="en-US" sz="900" dirty="0" smtClean="0">
                          <a:solidFill>
                            <a:schemeClr val="tx1"/>
                          </a:solidFill>
                          <a:latin typeface="Times New Roman"/>
                          <a:ea typeface="Times New Roman"/>
                        </a:rPr>
                        <a:t>the </a:t>
                      </a:r>
                      <a:r>
                        <a:rPr lang="cs-CZ" sz="900" dirty="0" smtClean="0">
                          <a:solidFill>
                            <a:schemeClr val="tx1"/>
                          </a:solidFill>
                          <a:latin typeface="Times New Roman"/>
                          <a:ea typeface="Times New Roman"/>
                        </a:rPr>
                        <a:t>geoid </a:t>
                      </a:r>
                      <a:r>
                        <a:rPr lang="cs-CZ" sz="900" dirty="0" err="1">
                          <a:solidFill>
                            <a:schemeClr val="tx1"/>
                          </a:solidFill>
                          <a:latin typeface="Times New Roman"/>
                          <a:ea typeface="Times New Roman"/>
                        </a:rPr>
                        <a:t>from</a:t>
                      </a:r>
                      <a:r>
                        <a:rPr lang="cs-CZ" sz="900" dirty="0">
                          <a:solidFill>
                            <a:schemeClr val="tx1"/>
                          </a:solidFill>
                          <a:latin typeface="Times New Roman"/>
                          <a:ea typeface="Times New Roman"/>
                        </a:rPr>
                        <a:t> </a:t>
                      </a:r>
                      <a:r>
                        <a:rPr lang="en-US" sz="900" dirty="0" smtClean="0">
                          <a:solidFill>
                            <a:schemeClr val="tx1"/>
                          </a:solidFill>
                          <a:latin typeface="Times New Roman"/>
                          <a:ea typeface="Times New Roman"/>
                        </a:rPr>
                        <a:t>respective </a:t>
                      </a:r>
                      <a:r>
                        <a:rPr lang="cs-CZ" sz="900" dirty="0" smtClean="0">
                          <a:solidFill>
                            <a:schemeClr val="tx1"/>
                          </a:solidFill>
                          <a:latin typeface="Times New Roman"/>
                          <a:ea typeface="Times New Roman"/>
                        </a:rPr>
                        <a:t>model </a:t>
                      </a:r>
                      <a:r>
                        <a:rPr lang="cs-CZ" sz="900" dirty="0" err="1">
                          <a:solidFill>
                            <a:schemeClr val="tx1"/>
                          </a:solidFill>
                          <a:latin typeface="Times New Roman"/>
                          <a:ea typeface="Times New Roman"/>
                        </a:rPr>
                        <a:t>is</a:t>
                      </a:r>
                      <a:r>
                        <a:rPr lang="cs-CZ" sz="900" dirty="0">
                          <a:solidFill>
                            <a:schemeClr val="tx1"/>
                          </a:solidFill>
                          <a:latin typeface="Times New Roman"/>
                          <a:ea typeface="Times New Roman"/>
                        </a:rPr>
                        <a:t> 6378136.3 m </a:t>
                      </a:r>
                      <a:r>
                        <a:rPr lang="cs-CZ" sz="900" dirty="0" err="1">
                          <a:solidFill>
                            <a:schemeClr val="tx1"/>
                          </a:solidFill>
                          <a:latin typeface="Times New Roman"/>
                          <a:ea typeface="Times New Roman"/>
                        </a:rPr>
                        <a:t>for</a:t>
                      </a:r>
                      <a:r>
                        <a:rPr lang="cs-CZ" sz="900" dirty="0">
                          <a:solidFill>
                            <a:schemeClr val="tx1"/>
                          </a:solidFill>
                          <a:latin typeface="Times New Roman"/>
                          <a:ea typeface="Times New Roman"/>
                        </a:rPr>
                        <a:t> </a:t>
                      </a:r>
                      <a:r>
                        <a:rPr lang="cs-CZ" sz="900" dirty="0" err="1">
                          <a:solidFill>
                            <a:schemeClr val="tx1"/>
                          </a:solidFill>
                          <a:latin typeface="Times New Roman"/>
                          <a:ea typeface="Times New Roman"/>
                        </a:rPr>
                        <a:t>both</a:t>
                      </a:r>
                      <a:r>
                        <a:rPr lang="cs-CZ" sz="900" dirty="0">
                          <a:solidFill>
                            <a:schemeClr val="tx1"/>
                          </a:solidFill>
                          <a:latin typeface="Times New Roman"/>
                          <a:ea typeface="Times New Roman"/>
                        </a:rPr>
                        <a:t> </a:t>
                      </a:r>
                      <a:r>
                        <a:rPr lang="cs-CZ" sz="900" dirty="0" err="1" smtClean="0">
                          <a:solidFill>
                            <a:schemeClr val="tx1"/>
                          </a:solidFill>
                          <a:latin typeface="Times New Roman"/>
                          <a:ea typeface="Times New Roman"/>
                        </a:rPr>
                        <a:t>models</a:t>
                      </a:r>
                      <a:r>
                        <a:rPr lang="en-US" sz="900" dirty="0" smtClean="0">
                          <a:solidFill>
                            <a:schemeClr val="tx1"/>
                          </a:solidFill>
                          <a:latin typeface="Times New Roman"/>
                          <a:ea typeface="Times New Roman"/>
                        </a:rPr>
                        <a:t>.</a:t>
                      </a:r>
                      <a:r>
                        <a:rPr lang="cs-CZ" sz="900" dirty="0" smtClean="0">
                          <a:solidFill>
                            <a:schemeClr val="tx1"/>
                          </a:solidFill>
                          <a:latin typeface="Times New Roman"/>
                          <a:ea typeface="Times New Roman"/>
                        </a:rPr>
                        <a:t> </a:t>
                      </a:r>
                      <a:r>
                        <a:rPr lang="en-US" sz="900" dirty="0" smtClean="0">
                          <a:solidFill>
                            <a:schemeClr val="tx1"/>
                          </a:solidFill>
                          <a:latin typeface="Times New Roman"/>
                          <a:ea typeface="Times New Roman"/>
                        </a:rPr>
                        <a:t>The o</a:t>
                      </a:r>
                      <a:r>
                        <a:rPr lang="cs-CZ" sz="900" dirty="0" err="1" smtClean="0">
                          <a:solidFill>
                            <a:schemeClr val="tx1"/>
                          </a:solidFill>
                          <a:latin typeface="Times New Roman"/>
                          <a:ea typeface="Times New Roman"/>
                        </a:rPr>
                        <a:t>ffset</a:t>
                      </a:r>
                      <a:r>
                        <a:rPr lang="cs-CZ" sz="900" dirty="0" smtClean="0">
                          <a:solidFill>
                            <a:schemeClr val="tx1"/>
                          </a:solidFill>
                          <a:latin typeface="Times New Roman"/>
                          <a:ea typeface="Times New Roman"/>
                        </a:rPr>
                        <a:t> </a:t>
                      </a:r>
                      <a:r>
                        <a:rPr lang="en-US" sz="900" dirty="0" smtClean="0">
                          <a:solidFill>
                            <a:schemeClr val="tx1"/>
                          </a:solidFill>
                          <a:latin typeface="Times New Roman"/>
                          <a:ea typeface="Times New Roman"/>
                        </a:rPr>
                        <a:t>(subtracted mean in Figures) </a:t>
                      </a:r>
                      <a:r>
                        <a:rPr lang="cs-CZ" sz="900" dirty="0" err="1" smtClean="0">
                          <a:solidFill>
                            <a:schemeClr val="tx1"/>
                          </a:solidFill>
                          <a:latin typeface="Times New Roman"/>
                          <a:ea typeface="Times New Roman"/>
                        </a:rPr>
                        <a:t>about</a:t>
                      </a:r>
                      <a:r>
                        <a:rPr lang="cs-CZ" sz="900" dirty="0" smtClean="0">
                          <a:solidFill>
                            <a:schemeClr val="tx1"/>
                          </a:solidFill>
                          <a:latin typeface="Times New Roman"/>
                          <a:ea typeface="Times New Roman"/>
                        </a:rPr>
                        <a:t> </a:t>
                      </a:r>
                      <a:r>
                        <a:rPr lang="cs-CZ" sz="900" dirty="0">
                          <a:solidFill>
                            <a:schemeClr val="tx1"/>
                          </a:solidFill>
                          <a:latin typeface="Times New Roman"/>
                          <a:ea typeface="Times New Roman"/>
                        </a:rPr>
                        <a:t>40 cm </a:t>
                      </a:r>
                      <a:r>
                        <a:rPr lang="cs-CZ" sz="900" dirty="0" err="1">
                          <a:solidFill>
                            <a:schemeClr val="tx1"/>
                          </a:solidFill>
                          <a:latin typeface="Times New Roman"/>
                          <a:ea typeface="Times New Roman"/>
                        </a:rPr>
                        <a:t>for</a:t>
                      </a:r>
                      <a:r>
                        <a:rPr lang="cs-CZ" sz="900" dirty="0">
                          <a:solidFill>
                            <a:schemeClr val="tx1"/>
                          </a:solidFill>
                          <a:latin typeface="Times New Roman"/>
                          <a:ea typeface="Times New Roman"/>
                        </a:rPr>
                        <a:t> CZ and SK </a:t>
                      </a:r>
                      <a:r>
                        <a:rPr lang="cs-CZ" sz="900" dirty="0" err="1">
                          <a:solidFill>
                            <a:schemeClr val="tx1"/>
                          </a:solidFill>
                          <a:latin typeface="Times New Roman"/>
                          <a:ea typeface="Times New Roman"/>
                        </a:rPr>
                        <a:t>is</a:t>
                      </a:r>
                      <a:r>
                        <a:rPr lang="cs-CZ" sz="900" dirty="0">
                          <a:solidFill>
                            <a:schemeClr val="tx1"/>
                          </a:solidFill>
                          <a:latin typeface="Times New Roman"/>
                          <a:ea typeface="Times New Roman"/>
                        </a:rPr>
                        <a:t> </a:t>
                      </a:r>
                      <a:r>
                        <a:rPr lang="cs-CZ" sz="900" dirty="0" err="1">
                          <a:solidFill>
                            <a:schemeClr val="tx1"/>
                          </a:solidFill>
                          <a:latin typeface="Times New Roman"/>
                          <a:ea typeface="Times New Roman"/>
                        </a:rPr>
                        <a:t>caused</a:t>
                      </a:r>
                      <a:r>
                        <a:rPr lang="cs-CZ" sz="900" dirty="0">
                          <a:solidFill>
                            <a:schemeClr val="tx1"/>
                          </a:solidFill>
                          <a:latin typeface="Times New Roman"/>
                          <a:ea typeface="Times New Roman"/>
                        </a:rPr>
                        <a:t> by </a:t>
                      </a:r>
                      <a:r>
                        <a:rPr lang="cs-CZ" sz="900" dirty="0" err="1">
                          <a:solidFill>
                            <a:schemeClr val="tx1"/>
                          </a:solidFill>
                          <a:latin typeface="Times New Roman"/>
                          <a:ea typeface="Times New Roman"/>
                        </a:rPr>
                        <a:t>using</a:t>
                      </a:r>
                      <a:r>
                        <a:rPr lang="cs-CZ" sz="900" dirty="0">
                          <a:solidFill>
                            <a:schemeClr val="tx1"/>
                          </a:solidFill>
                          <a:latin typeface="Times New Roman"/>
                          <a:ea typeface="Times New Roman"/>
                        </a:rPr>
                        <a:t> </a:t>
                      </a:r>
                      <a:r>
                        <a:rPr lang="cs-CZ" sz="900" dirty="0" err="1">
                          <a:solidFill>
                            <a:schemeClr val="tx1"/>
                          </a:solidFill>
                          <a:latin typeface="Times New Roman"/>
                          <a:ea typeface="Times New Roman"/>
                        </a:rPr>
                        <a:t>different</a:t>
                      </a:r>
                      <a:r>
                        <a:rPr lang="cs-CZ" sz="900" dirty="0">
                          <a:solidFill>
                            <a:schemeClr val="tx1"/>
                          </a:solidFill>
                          <a:latin typeface="Times New Roman"/>
                          <a:ea typeface="Times New Roman"/>
                        </a:rPr>
                        <a:t> </a:t>
                      </a:r>
                      <a:r>
                        <a:rPr lang="cs-CZ" sz="900" dirty="0" err="1">
                          <a:solidFill>
                            <a:schemeClr val="tx1"/>
                          </a:solidFill>
                          <a:latin typeface="Times New Roman"/>
                          <a:ea typeface="Times New Roman"/>
                        </a:rPr>
                        <a:t>ellipsoids</a:t>
                      </a:r>
                      <a:r>
                        <a:rPr lang="cs-CZ" sz="900" dirty="0">
                          <a:solidFill>
                            <a:schemeClr val="tx1"/>
                          </a:solidFill>
                          <a:latin typeface="Times New Roman"/>
                          <a:ea typeface="Times New Roman"/>
                        </a:rPr>
                        <a:t> </a:t>
                      </a:r>
                      <a:r>
                        <a:rPr lang="cs-CZ" sz="900" dirty="0" smtClean="0">
                          <a:solidFill>
                            <a:schemeClr val="tx1"/>
                          </a:solidFill>
                          <a:latin typeface="Times New Roman"/>
                          <a:ea typeface="Times New Roman"/>
                        </a:rPr>
                        <a:t>in</a:t>
                      </a:r>
                      <a:r>
                        <a:rPr lang="en-US" sz="900" dirty="0" smtClean="0">
                          <a:solidFill>
                            <a:schemeClr val="tx1"/>
                          </a:solidFill>
                          <a:latin typeface="Times New Roman"/>
                          <a:ea typeface="Times New Roman"/>
                        </a:rPr>
                        <a:t> the</a:t>
                      </a:r>
                      <a:r>
                        <a:rPr lang="cs-CZ" sz="900" dirty="0" smtClean="0">
                          <a:solidFill>
                            <a:schemeClr val="tx1"/>
                          </a:solidFill>
                          <a:latin typeface="Times New Roman"/>
                          <a:ea typeface="Times New Roman"/>
                        </a:rPr>
                        <a:t> </a:t>
                      </a:r>
                      <a:r>
                        <a:rPr lang="cs-CZ" sz="900" dirty="0">
                          <a:solidFill>
                            <a:schemeClr val="tx1"/>
                          </a:solidFill>
                          <a:latin typeface="Times New Roman"/>
                          <a:ea typeface="Times New Roman"/>
                        </a:rPr>
                        <a:t>geoid </a:t>
                      </a:r>
                      <a:r>
                        <a:rPr lang="cs-CZ" sz="900" dirty="0" err="1">
                          <a:solidFill>
                            <a:schemeClr val="tx1"/>
                          </a:solidFill>
                          <a:latin typeface="Times New Roman"/>
                          <a:ea typeface="Times New Roman"/>
                        </a:rPr>
                        <a:t>and</a:t>
                      </a:r>
                      <a:r>
                        <a:rPr lang="cs-CZ" sz="900" dirty="0">
                          <a:solidFill>
                            <a:schemeClr val="tx1"/>
                          </a:solidFill>
                          <a:latin typeface="Times New Roman"/>
                          <a:ea typeface="Times New Roman"/>
                        </a:rPr>
                        <a:t> </a:t>
                      </a:r>
                      <a:r>
                        <a:rPr lang="en-US" sz="900" dirty="0" smtClean="0">
                          <a:solidFill>
                            <a:schemeClr val="tx1"/>
                          </a:solidFill>
                          <a:latin typeface="Times New Roman"/>
                          <a:ea typeface="Times New Roman"/>
                        </a:rPr>
                        <a:t>the </a:t>
                      </a:r>
                      <a:r>
                        <a:rPr lang="cs-CZ" sz="900" dirty="0" smtClean="0">
                          <a:solidFill>
                            <a:schemeClr val="tx1"/>
                          </a:solidFill>
                          <a:latin typeface="Times New Roman"/>
                          <a:ea typeface="Times New Roman"/>
                        </a:rPr>
                        <a:t>GNSS/</a:t>
                      </a:r>
                      <a:r>
                        <a:rPr lang="cs-CZ" sz="900" dirty="0" err="1" smtClean="0">
                          <a:solidFill>
                            <a:schemeClr val="tx1"/>
                          </a:solidFill>
                          <a:latin typeface="Times New Roman"/>
                          <a:ea typeface="Times New Roman"/>
                        </a:rPr>
                        <a:t>leve</a:t>
                      </a:r>
                      <a:r>
                        <a:rPr lang="en-US" sz="900" dirty="0" smtClean="0">
                          <a:solidFill>
                            <a:schemeClr val="tx1"/>
                          </a:solidFill>
                          <a:latin typeface="Times New Roman"/>
                          <a:ea typeface="Times New Roman"/>
                        </a:rPr>
                        <a:t>l</a:t>
                      </a:r>
                      <a:r>
                        <a:rPr lang="cs-CZ" sz="900" dirty="0" err="1" smtClean="0">
                          <a:solidFill>
                            <a:schemeClr val="tx1"/>
                          </a:solidFill>
                          <a:latin typeface="Times New Roman"/>
                          <a:ea typeface="Times New Roman"/>
                        </a:rPr>
                        <a:t>ling</a:t>
                      </a:r>
                      <a:r>
                        <a:rPr lang="cs-CZ" sz="900" dirty="0" smtClean="0">
                          <a:solidFill>
                            <a:schemeClr val="tx1"/>
                          </a:solidFill>
                          <a:latin typeface="Times New Roman"/>
                          <a:ea typeface="Times New Roman"/>
                        </a:rPr>
                        <a:t> </a:t>
                      </a:r>
                      <a:r>
                        <a:rPr lang="cs-CZ" sz="900" dirty="0" err="1" smtClean="0">
                          <a:solidFill>
                            <a:schemeClr val="tx1"/>
                          </a:solidFill>
                          <a:latin typeface="Times New Roman"/>
                          <a:ea typeface="Times New Roman"/>
                        </a:rPr>
                        <a:t>computation</a:t>
                      </a:r>
                      <a:r>
                        <a:rPr lang="en-US" sz="900" dirty="0" smtClean="0">
                          <a:solidFill>
                            <a:schemeClr val="tx1"/>
                          </a:solidFill>
                          <a:latin typeface="Times New Roman"/>
                          <a:ea typeface="Times New Roman"/>
                        </a:rPr>
                        <a:t>s</a:t>
                      </a:r>
                      <a:r>
                        <a:rPr lang="cs-CZ" sz="900" dirty="0" smtClean="0">
                          <a:solidFill>
                            <a:schemeClr val="tx1"/>
                          </a:solidFill>
                          <a:latin typeface="Times New Roman"/>
                          <a:ea typeface="Times New Roman"/>
                        </a:rPr>
                        <a:t> </a:t>
                      </a:r>
                      <a:r>
                        <a:rPr lang="cs-CZ" sz="900" dirty="0" err="1">
                          <a:solidFill>
                            <a:schemeClr val="tx1"/>
                          </a:solidFill>
                          <a:latin typeface="Times New Roman"/>
                          <a:ea typeface="Times New Roman"/>
                        </a:rPr>
                        <a:t>and</a:t>
                      </a:r>
                      <a:r>
                        <a:rPr lang="cs-CZ" sz="900" dirty="0">
                          <a:solidFill>
                            <a:schemeClr val="tx1"/>
                          </a:solidFill>
                          <a:latin typeface="Times New Roman"/>
                          <a:ea typeface="Times New Roman"/>
                        </a:rPr>
                        <a:t> by </a:t>
                      </a:r>
                      <a:r>
                        <a:rPr lang="cs-CZ" sz="900" dirty="0" err="1">
                          <a:solidFill>
                            <a:schemeClr val="tx1"/>
                          </a:solidFill>
                          <a:latin typeface="Times New Roman"/>
                          <a:ea typeface="Times New Roman"/>
                        </a:rPr>
                        <a:t>using</a:t>
                      </a:r>
                      <a:r>
                        <a:rPr lang="cs-CZ" sz="900" dirty="0">
                          <a:solidFill>
                            <a:schemeClr val="tx1"/>
                          </a:solidFill>
                          <a:latin typeface="Times New Roman"/>
                          <a:ea typeface="Times New Roman"/>
                        </a:rPr>
                        <a:t> </a:t>
                      </a:r>
                      <a:r>
                        <a:rPr lang="cs-CZ" sz="900" dirty="0" err="1">
                          <a:solidFill>
                            <a:schemeClr val="tx1"/>
                          </a:solidFill>
                          <a:latin typeface="Times New Roman"/>
                          <a:ea typeface="Times New Roman"/>
                        </a:rPr>
                        <a:t>different</a:t>
                      </a:r>
                      <a:r>
                        <a:rPr lang="cs-CZ" sz="900" dirty="0">
                          <a:solidFill>
                            <a:schemeClr val="tx1"/>
                          </a:solidFill>
                          <a:latin typeface="Times New Roman"/>
                          <a:ea typeface="Times New Roman"/>
                        </a:rPr>
                        <a:t> </a:t>
                      </a:r>
                      <a:r>
                        <a:rPr lang="cs-CZ" sz="900" dirty="0" smtClean="0">
                          <a:solidFill>
                            <a:schemeClr val="tx1"/>
                          </a:solidFill>
                          <a:latin typeface="Times New Roman"/>
                          <a:ea typeface="Times New Roman"/>
                        </a:rPr>
                        <a:t>h</a:t>
                      </a:r>
                      <a:r>
                        <a:rPr lang="en-US" sz="900" dirty="0" smtClean="0">
                          <a:solidFill>
                            <a:schemeClr val="tx1"/>
                          </a:solidFill>
                          <a:latin typeface="Times New Roman"/>
                          <a:ea typeface="Times New Roman"/>
                        </a:rPr>
                        <a:t>e</a:t>
                      </a:r>
                      <a:r>
                        <a:rPr lang="cs-CZ" sz="900" dirty="0" err="1" smtClean="0">
                          <a:solidFill>
                            <a:schemeClr val="tx1"/>
                          </a:solidFill>
                          <a:latin typeface="Times New Roman"/>
                          <a:ea typeface="Times New Roman"/>
                        </a:rPr>
                        <a:t>ight</a:t>
                      </a:r>
                      <a:r>
                        <a:rPr lang="cs-CZ" sz="900" dirty="0" smtClean="0">
                          <a:solidFill>
                            <a:schemeClr val="tx1"/>
                          </a:solidFill>
                          <a:latin typeface="Times New Roman"/>
                          <a:ea typeface="Times New Roman"/>
                        </a:rPr>
                        <a:t> </a:t>
                      </a:r>
                      <a:r>
                        <a:rPr lang="cs-CZ" sz="900" dirty="0" err="1" smtClean="0">
                          <a:solidFill>
                            <a:schemeClr val="tx1"/>
                          </a:solidFill>
                          <a:latin typeface="Times New Roman"/>
                          <a:ea typeface="Times New Roman"/>
                        </a:rPr>
                        <a:t>systems</a:t>
                      </a:r>
                      <a:r>
                        <a:rPr lang="cs-CZ" sz="900" dirty="0" smtClean="0">
                          <a:solidFill>
                            <a:schemeClr val="tx1"/>
                          </a:solidFill>
                          <a:latin typeface="Times New Roman"/>
                          <a:ea typeface="Times New Roman"/>
                        </a:rPr>
                        <a:t>. </a:t>
                      </a:r>
                      <a:r>
                        <a:rPr lang="en-US" sz="900" dirty="0" smtClean="0">
                          <a:solidFill>
                            <a:schemeClr val="tx1"/>
                          </a:solidFill>
                          <a:latin typeface="Times New Roman"/>
                          <a:ea typeface="Times New Roman"/>
                        </a:rPr>
                        <a:t>For the Czech Republic our </a:t>
                      </a:r>
                      <a:r>
                        <a:rPr lang="en-US" sz="900" dirty="0" smtClean="0">
                          <a:solidFill>
                            <a:schemeClr val="tx1"/>
                          </a:solidFill>
                          <a:latin typeface="Times New Roman"/>
                          <a:ea typeface="Calibri"/>
                          <a:cs typeface="Calibri"/>
                        </a:rPr>
                        <a:t>Figures </a:t>
                      </a:r>
                      <a:r>
                        <a:rPr lang="en-US" sz="900" dirty="0">
                          <a:solidFill>
                            <a:schemeClr val="tx1"/>
                          </a:solidFill>
                          <a:latin typeface="Times New Roman"/>
                          <a:ea typeface="Calibri"/>
                          <a:cs typeface="Calibri"/>
                        </a:rPr>
                        <a:t>show a </a:t>
                      </a:r>
                      <a:r>
                        <a:rPr lang="en-US" sz="900" dirty="0" smtClean="0">
                          <a:solidFill>
                            <a:schemeClr val="tx1"/>
                          </a:solidFill>
                          <a:latin typeface="Times New Roman"/>
                          <a:ea typeface="Calibri"/>
                          <a:cs typeface="Calibri"/>
                        </a:rPr>
                        <a:t>significant hollow </a:t>
                      </a:r>
                      <a:r>
                        <a:rPr lang="en-US" sz="900" dirty="0">
                          <a:solidFill>
                            <a:schemeClr val="tx1"/>
                          </a:solidFill>
                          <a:latin typeface="Times New Roman"/>
                          <a:ea typeface="Calibri"/>
                          <a:cs typeface="Calibri"/>
                        </a:rPr>
                        <a:t>in </a:t>
                      </a:r>
                      <a:r>
                        <a:rPr lang="en-US" sz="900" dirty="0" smtClean="0">
                          <a:solidFill>
                            <a:schemeClr val="tx1"/>
                          </a:solidFill>
                          <a:latin typeface="Times New Roman"/>
                          <a:ea typeface="Calibri"/>
                          <a:cs typeface="Calibri"/>
                        </a:rPr>
                        <a:t>the northern part. </a:t>
                      </a:r>
                      <a:r>
                        <a:rPr lang="en-US" sz="900" dirty="0">
                          <a:solidFill>
                            <a:schemeClr val="tx1"/>
                          </a:solidFill>
                          <a:latin typeface="Times New Roman"/>
                          <a:ea typeface="Calibri"/>
                          <a:cs typeface="Calibri"/>
                        </a:rPr>
                        <a:t>We are sure that </a:t>
                      </a:r>
                      <a:r>
                        <a:rPr lang="en-US" sz="900" dirty="0" smtClean="0">
                          <a:solidFill>
                            <a:schemeClr val="tx1"/>
                          </a:solidFill>
                          <a:latin typeface="Times New Roman"/>
                          <a:ea typeface="Calibri"/>
                          <a:cs typeface="Calibri"/>
                        </a:rPr>
                        <a:t>this finding </a:t>
                      </a:r>
                      <a:r>
                        <a:rPr lang="en-US" sz="900" dirty="0">
                          <a:solidFill>
                            <a:schemeClr val="tx1"/>
                          </a:solidFill>
                          <a:latin typeface="Times New Roman"/>
                          <a:ea typeface="Calibri"/>
                          <a:cs typeface="Calibri"/>
                        </a:rPr>
                        <a:t>is not an artifact of method or computations. To </a:t>
                      </a:r>
                      <a:r>
                        <a:rPr lang="en-US" sz="900" dirty="0" smtClean="0">
                          <a:solidFill>
                            <a:schemeClr val="tx1"/>
                          </a:solidFill>
                          <a:latin typeface="Times New Roman"/>
                          <a:ea typeface="Calibri"/>
                          <a:cs typeface="Calibri"/>
                        </a:rPr>
                        <a:t>clear up this phenomenon we </a:t>
                      </a:r>
                      <a:r>
                        <a:rPr lang="en-US" sz="900" dirty="0">
                          <a:solidFill>
                            <a:schemeClr val="tx1"/>
                          </a:solidFill>
                          <a:latin typeface="Times New Roman"/>
                          <a:ea typeface="Calibri"/>
                          <a:cs typeface="Calibri"/>
                        </a:rPr>
                        <a:t>added </a:t>
                      </a:r>
                      <a:r>
                        <a:rPr lang="en-US" sz="900" dirty="0" smtClean="0">
                          <a:solidFill>
                            <a:schemeClr val="tx1"/>
                          </a:solidFill>
                          <a:latin typeface="Times New Roman"/>
                          <a:ea typeface="Calibri"/>
                          <a:cs typeface="Calibri"/>
                        </a:rPr>
                        <a:t>a Figure </a:t>
                      </a:r>
                      <a:r>
                        <a:rPr lang="en-US" sz="900" dirty="0">
                          <a:solidFill>
                            <a:schemeClr val="tx1"/>
                          </a:solidFill>
                          <a:latin typeface="Times New Roman"/>
                          <a:ea typeface="Calibri"/>
                          <a:cs typeface="Calibri"/>
                        </a:rPr>
                        <a:t>with differences </a:t>
                      </a:r>
                      <a:r>
                        <a:rPr lang="en-US" sz="900" dirty="0" smtClean="0">
                          <a:solidFill>
                            <a:schemeClr val="tx1"/>
                          </a:solidFill>
                          <a:latin typeface="Times New Roman"/>
                          <a:ea typeface="Calibri"/>
                          <a:cs typeface="Calibri"/>
                        </a:rPr>
                        <a:t>between the GNSS/</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heights and the </a:t>
                      </a:r>
                      <a:r>
                        <a:rPr lang="en-US" sz="900" dirty="0" err="1" smtClean="0">
                          <a:solidFill>
                            <a:schemeClr val="tx1"/>
                          </a:solidFill>
                          <a:latin typeface="Times New Roman"/>
                          <a:ea typeface="Calibri"/>
                          <a:cs typeface="Calibri"/>
                        </a:rPr>
                        <a:t>quasigeoid</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model EGG97 (</a:t>
                      </a:r>
                      <a:r>
                        <a:rPr lang="en-US" sz="900" dirty="0" err="1">
                          <a:solidFill>
                            <a:schemeClr val="tx1"/>
                          </a:solidFill>
                          <a:latin typeface="Times New Roman"/>
                          <a:ea typeface="Calibri"/>
                          <a:cs typeface="Calibri"/>
                        </a:rPr>
                        <a:t>Denker</a:t>
                      </a:r>
                      <a:r>
                        <a:rPr lang="en-US" sz="900" dirty="0">
                          <a:solidFill>
                            <a:schemeClr val="tx1"/>
                          </a:solidFill>
                          <a:latin typeface="Times New Roman"/>
                          <a:ea typeface="Calibri"/>
                          <a:cs typeface="Calibri"/>
                        </a:rPr>
                        <a:t> et al., 2008). This </a:t>
                      </a:r>
                      <a:r>
                        <a:rPr lang="en-US" sz="900" dirty="0" smtClean="0">
                          <a:solidFill>
                            <a:schemeClr val="tx1"/>
                          </a:solidFill>
                          <a:latin typeface="Times New Roman"/>
                          <a:ea typeface="Calibri"/>
                          <a:cs typeface="Calibri"/>
                        </a:rPr>
                        <a:t>figure </a:t>
                      </a:r>
                      <a:r>
                        <a:rPr lang="en-US" sz="900" dirty="0">
                          <a:solidFill>
                            <a:schemeClr val="tx1"/>
                          </a:solidFill>
                          <a:latin typeface="Times New Roman"/>
                          <a:ea typeface="Calibri"/>
                          <a:cs typeface="Calibri"/>
                        </a:rPr>
                        <a:t>shows a systematic trend, but the differences between </a:t>
                      </a:r>
                      <a:r>
                        <a:rPr lang="en-US" sz="900" dirty="0" smtClean="0">
                          <a:solidFill>
                            <a:schemeClr val="tx1"/>
                          </a:solidFill>
                          <a:latin typeface="Times New Roman"/>
                          <a:ea typeface="Calibri"/>
                          <a:cs typeface="Calibri"/>
                        </a:rPr>
                        <a:t>GNSS/</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and </a:t>
                      </a:r>
                      <a:r>
                        <a:rPr lang="en-US" sz="900" dirty="0" err="1">
                          <a:solidFill>
                            <a:schemeClr val="tx1"/>
                          </a:solidFill>
                          <a:latin typeface="Times New Roman"/>
                          <a:ea typeface="Calibri"/>
                          <a:cs typeface="Calibri"/>
                        </a:rPr>
                        <a:t>quasigeoid</a:t>
                      </a:r>
                      <a:r>
                        <a:rPr lang="en-US" sz="900" dirty="0">
                          <a:solidFill>
                            <a:schemeClr val="tx1"/>
                          </a:solidFill>
                          <a:latin typeface="Times New Roman"/>
                          <a:ea typeface="Calibri"/>
                          <a:cs typeface="Calibri"/>
                        </a:rPr>
                        <a:t> </a:t>
                      </a:r>
                      <a:r>
                        <a:rPr lang="en-US" sz="900" dirty="0" smtClean="0">
                          <a:solidFill>
                            <a:schemeClr val="tx1"/>
                          </a:solidFill>
                          <a:latin typeface="Times New Roman"/>
                          <a:ea typeface="Calibri"/>
                          <a:cs typeface="Calibri"/>
                        </a:rPr>
                        <a:t>EGG97 a little </a:t>
                      </a:r>
                      <a:r>
                        <a:rPr lang="en-US" sz="900" dirty="0">
                          <a:solidFill>
                            <a:schemeClr val="tx1"/>
                          </a:solidFill>
                          <a:latin typeface="Times New Roman"/>
                          <a:ea typeface="Calibri"/>
                          <a:cs typeface="Calibri"/>
                        </a:rPr>
                        <a:t>bit lower than </a:t>
                      </a:r>
                      <a:r>
                        <a:rPr lang="en-US" sz="900" dirty="0" smtClean="0">
                          <a:solidFill>
                            <a:schemeClr val="tx1"/>
                          </a:solidFill>
                          <a:latin typeface="Times New Roman"/>
                          <a:ea typeface="Calibri"/>
                          <a:cs typeface="Calibri"/>
                        </a:rPr>
                        <a:t>those for </a:t>
                      </a:r>
                      <a:r>
                        <a:rPr lang="en-US" sz="900" dirty="0">
                          <a:solidFill>
                            <a:schemeClr val="tx1"/>
                          </a:solidFill>
                          <a:latin typeface="Times New Roman"/>
                          <a:ea typeface="Calibri"/>
                          <a:cs typeface="Calibri"/>
                        </a:rPr>
                        <a:t>the </a:t>
                      </a:r>
                      <a:r>
                        <a:rPr lang="en-US" sz="900" dirty="0" smtClean="0">
                          <a:solidFill>
                            <a:schemeClr val="tx1"/>
                          </a:solidFill>
                          <a:latin typeface="Times New Roman"/>
                          <a:ea typeface="Calibri"/>
                          <a:cs typeface="Calibri"/>
                        </a:rPr>
                        <a:t>two gravity </a:t>
                      </a:r>
                      <a:r>
                        <a:rPr lang="en-US" sz="900" dirty="0">
                          <a:solidFill>
                            <a:schemeClr val="tx1"/>
                          </a:solidFill>
                          <a:latin typeface="Times New Roman"/>
                          <a:ea typeface="Calibri"/>
                          <a:cs typeface="Calibri"/>
                        </a:rPr>
                        <a:t>models. </a:t>
                      </a:r>
                      <a:r>
                        <a:rPr lang="en-US" sz="900" dirty="0" smtClean="0">
                          <a:solidFill>
                            <a:schemeClr val="tx1"/>
                          </a:solidFill>
                          <a:latin typeface="Times New Roman"/>
                          <a:ea typeface="Calibri"/>
                          <a:cs typeface="Calibri"/>
                        </a:rPr>
                        <a:t>This </a:t>
                      </a:r>
                      <a:r>
                        <a:rPr lang="en-US" sz="900" dirty="0">
                          <a:solidFill>
                            <a:schemeClr val="tx1"/>
                          </a:solidFill>
                          <a:latin typeface="Times New Roman"/>
                          <a:ea typeface="Calibri"/>
                          <a:cs typeface="Calibri"/>
                        </a:rPr>
                        <a:t>depression </a:t>
                      </a:r>
                      <a:r>
                        <a:rPr lang="en-US" sz="900" dirty="0" smtClean="0">
                          <a:solidFill>
                            <a:schemeClr val="tx1"/>
                          </a:solidFill>
                          <a:latin typeface="Times New Roman"/>
                          <a:ea typeface="Calibri"/>
                          <a:cs typeface="Calibri"/>
                        </a:rPr>
                        <a:t>could </a:t>
                      </a:r>
                      <a:r>
                        <a:rPr lang="en-US" sz="900" dirty="0">
                          <a:solidFill>
                            <a:schemeClr val="tx1"/>
                          </a:solidFill>
                          <a:latin typeface="Times New Roman"/>
                          <a:ea typeface="Calibri"/>
                          <a:cs typeface="Calibri"/>
                        </a:rPr>
                        <a:t>be caused by a) </a:t>
                      </a:r>
                      <a:r>
                        <a:rPr lang="en-US" sz="900" dirty="0" smtClean="0">
                          <a:solidFill>
                            <a:schemeClr val="tx1"/>
                          </a:solidFill>
                          <a:latin typeface="Times New Roman"/>
                          <a:ea typeface="Calibri"/>
                          <a:cs typeface="Calibri"/>
                        </a:rPr>
                        <a:t>an inaccuracy </a:t>
                      </a:r>
                      <a:r>
                        <a:rPr lang="en-US" sz="900" dirty="0">
                          <a:solidFill>
                            <a:schemeClr val="tx1"/>
                          </a:solidFill>
                          <a:latin typeface="Times New Roman"/>
                          <a:ea typeface="Calibri"/>
                          <a:cs typeface="Calibri"/>
                        </a:rPr>
                        <a:t>of </a:t>
                      </a:r>
                      <a:r>
                        <a:rPr lang="en-US" sz="900" dirty="0" smtClean="0">
                          <a:solidFill>
                            <a:schemeClr val="tx1"/>
                          </a:solidFill>
                          <a:latin typeface="Times New Roman"/>
                          <a:ea typeface="Calibri"/>
                          <a:cs typeface="Calibri"/>
                        </a:rPr>
                        <a:t>the terrain </a:t>
                      </a:r>
                      <a:r>
                        <a:rPr lang="en-US" sz="900" dirty="0">
                          <a:solidFill>
                            <a:schemeClr val="tx1"/>
                          </a:solidFill>
                          <a:latin typeface="Times New Roman"/>
                          <a:ea typeface="Calibri"/>
                          <a:cs typeface="Calibri"/>
                        </a:rPr>
                        <a:t>gravity measurements and/or b) by local recent </a:t>
                      </a:r>
                      <a:r>
                        <a:rPr lang="en-US" sz="900" dirty="0" smtClean="0">
                          <a:solidFill>
                            <a:schemeClr val="tx1"/>
                          </a:solidFill>
                          <a:latin typeface="Times New Roman"/>
                          <a:ea typeface="Calibri"/>
                          <a:cs typeface="Calibri"/>
                        </a:rPr>
                        <a:t>local deformations </a:t>
                      </a:r>
                      <a:r>
                        <a:rPr lang="en-US" sz="900" dirty="0">
                          <a:solidFill>
                            <a:schemeClr val="tx1"/>
                          </a:solidFill>
                          <a:latin typeface="Times New Roman"/>
                          <a:ea typeface="Calibri"/>
                          <a:cs typeface="Calibri"/>
                        </a:rPr>
                        <a:t>(</a:t>
                      </a:r>
                      <a:r>
                        <a:rPr lang="en-US" sz="900" dirty="0" smtClean="0">
                          <a:solidFill>
                            <a:schemeClr val="tx1"/>
                          </a:solidFill>
                          <a:latin typeface="Times New Roman"/>
                          <a:ea typeface="Calibri"/>
                          <a:cs typeface="Calibri"/>
                        </a:rPr>
                        <a:t>GNSS/</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observations are from the epoch 2003 and the </a:t>
                      </a:r>
                      <a:r>
                        <a:rPr lang="en-US" sz="900" dirty="0" err="1" smtClean="0">
                          <a:solidFill>
                            <a:schemeClr val="tx1"/>
                          </a:solidFill>
                          <a:latin typeface="Times New Roman"/>
                          <a:ea typeface="Calibri"/>
                          <a:cs typeface="Calibri"/>
                        </a:rPr>
                        <a:t>levelling</a:t>
                      </a:r>
                      <a:r>
                        <a:rPr lang="en-US" sz="900" dirty="0" smtClean="0">
                          <a:solidFill>
                            <a:schemeClr val="tx1"/>
                          </a:solidFill>
                          <a:latin typeface="Times New Roman"/>
                          <a:ea typeface="Calibri"/>
                          <a:cs typeface="Calibri"/>
                        </a:rPr>
                        <a:t> </a:t>
                      </a:r>
                      <a:r>
                        <a:rPr lang="en-US" sz="900" dirty="0">
                          <a:solidFill>
                            <a:schemeClr val="tx1"/>
                          </a:solidFill>
                          <a:latin typeface="Times New Roman"/>
                          <a:ea typeface="Calibri"/>
                          <a:cs typeface="Calibri"/>
                        </a:rPr>
                        <a:t>heights are from 1986 and older). Note also that </a:t>
                      </a:r>
                      <a:r>
                        <a:rPr lang="en-US" sz="900" dirty="0" smtClean="0">
                          <a:solidFill>
                            <a:schemeClr val="tx1"/>
                          </a:solidFill>
                          <a:latin typeface="Times New Roman"/>
                          <a:ea typeface="Calibri"/>
                          <a:cs typeface="Calibri"/>
                        </a:rPr>
                        <a:t>the authors </a:t>
                      </a:r>
                      <a:r>
                        <a:rPr lang="en-US" sz="900" dirty="0">
                          <a:solidFill>
                            <a:schemeClr val="tx1"/>
                          </a:solidFill>
                          <a:latin typeface="Times New Roman"/>
                          <a:ea typeface="Calibri"/>
                          <a:cs typeface="Calibri"/>
                        </a:rPr>
                        <a:t>of both models </a:t>
                      </a:r>
                      <a:r>
                        <a:rPr lang="en-US" sz="900" dirty="0" smtClean="0">
                          <a:solidFill>
                            <a:schemeClr val="tx1"/>
                          </a:solidFill>
                          <a:latin typeface="Times New Roman"/>
                          <a:ea typeface="Calibri"/>
                          <a:cs typeface="Calibri"/>
                        </a:rPr>
                        <a:t>estimated </a:t>
                      </a:r>
                      <a:r>
                        <a:rPr lang="en-US" sz="900" dirty="0">
                          <a:solidFill>
                            <a:schemeClr val="tx1"/>
                          </a:solidFill>
                          <a:latin typeface="Times New Roman"/>
                          <a:ea typeface="Calibri"/>
                          <a:cs typeface="Calibri"/>
                        </a:rPr>
                        <a:t>precision of </a:t>
                      </a:r>
                      <a:r>
                        <a:rPr lang="en-US" sz="900" dirty="0" err="1">
                          <a:solidFill>
                            <a:schemeClr val="tx1"/>
                          </a:solidFill>
                          <a:latin typeface="Times New Roman"/>
                          <a:ea typeface="Calibri"/>
                          <a:cs typeface="Calibri"/>
                        </a:rPr>
                        <a:t>geoid</a:t>
                      </a:r>
                      <a:r>
                        <a:rPr lang="en-US" sz="900" dirty="0">
                          <a:solidFill>
                            <a:schemeClr val="tx1"/>
                          </a:solidFill>
                          <a:latin typeface="Times New Roman"/>
                          <a:ea typeface="Calibri"/>
                          <a:cs typeface="Calibri"/>
                        </a:rPr>
                        <a:t> undulations computed from them in Europe to 0.10–0.15 m </a:t>
                      </a:r>
                      <a:r>
                        <a:rPr lang="en-US" sz="900" dirty="0" smtClean="0">
                          <a:solidFill>
                            <a:schemeClr val="tx1"/>
                          </a:solidFill>
                          <a:latin typeface="Times New Roman"/>
                          <a:ea typeface="Calibri"/>
                          <a:cs typeface="Calibri"/>
                        </a:rPr>
                        <a:t> RMSE </a:t>
                      </a:r>
                      <a:r>
                        <a:rPr lang="en-US" sz="900" dirty="0">
                          <a:solidFill>
                            <a:schemeClr val="tx1"/>
                          </a:solidFill>
                          <a:latin typeface="Times New Roman"/>
                          <a:ea typeface="Calibri"/>
                          <a:cs typeface="Calibri"/>
                        </a:rPr>
                        <a:t>(</a:t>
                      </a:r>
                      <a:r>
                        <a:rPr lang="en-US" sz="900" dirty="0" err="1">
                          <a:solidFill>
                            <a:schemeClr val="tx1"/>
                          </a:solidFill>
                          <a:latin typeface="Times New Roman"/>
                          <a:ea typeface="Calibri"/>
                          <a:cs typeface="Calibri"/>
                        </a:rPr>
                        <a:t>Foerste</a:t>
                      </a:r>
                      <a:r>
                        <a:rPr lang="en-US" sz="900" dirty="0">
                          <a:solidFill>
                            <a:schemeClr val="tx1"/>
                          </a:solidFill>
                          <a:latin typeface="Times New Roman"/>
                          <a:ea typeface="Calibri"/>
                          <a:cs typeface="Calibri"/>
                        </a:rPr>
                        <a:t> et al. 2014</a:t>
                      </a:r>
                      <a:r>
                        <a:rPr lang="en-US" sz="900" dirty="0" smtClean="0">
                          <a:solidFill>
                            <a:schemeClr val="tx1"/>
                          </a:solidFill>
                          <a:latin typeface="Times New Roman"/>
                          <a:ea typeface="Calibri"/>
                          <a:cs typeface="Calibri"/>
                        </a:rPr>
                        <a:t>).</a:t>
                      </a:r>
                      <a:endParaRPr lang="en-US" sz="900" dirty="0" smtClean="0">
                        <a:solidFill>
                          <a:schemeClr val="tx1"/>
                        </a:solidFill>
                        <a:latin typeface="Times New Roman" pitchFamily="18" charset="0"/>
                        <a:ea typeface="Calibri"/>
                        <a:cs typeface="Times New Roman" pitchFamily="18" charset="0"/>
                      </a:endParaRPr>
                    </a:p>
                    <a:p>
                      <a:pPr marL="0" marR="0" indent="0" algn="just" defTabSz="1475110" rtl="0" eaLnBrk="1" fontAlgn="auto" latinLnBrk="0" hangingPunct="1">
                        <a:lnSpc>
                          <a:spcPct val="100000"/>
                        </a:lnSpc>
                        <a:spcBef>
                          <a:spcPts val="0"/>
                        </a:spcBef>
                        <a:spcAft>
                          <a:spcPts val="600"/>
                        </a:spcAft>
                        <a:buClrTx/>
                        <a:buSzTx/>
                        <a:buFontTx/>
                        <a:buNone/>
                        <a:tabLst/>
                        <a:defRPr/>
                      </a:pPr>
                      <a:r>
                        <a:rPr lang="cs-CZ" sz="900" kern="1200" dirty="0" err="1" smtClean="0">
                          <a:solidFill>
                            <a:schemeClr val="tx1"/>
                          </a:solidFill>
                          <a:latin typeface="Times New Roman" pitchFamily="18" charset="0"/>
                          <a:ea typeface="+mn-ea"/>
                          <a:cs typeface="Times New Roman" pitchFamily="18" charset="0"/>
                        </a:rPr>
                        <a:t>For</a:t>
                      </a:r>
                      <a:r>
                        <a:rPr lang="cs-CZ" sz="900" kern="1200" dirty="0" smtClean="0">
                          <a:solidFill>
                            <a:schemeClr val="tx1"/>
                          </a:solidFill>
                          <a:latin typeface="Times New Roman" pitchFamily="18" charset="0"/>
                          <a:ea typeface="+mn-ea"/>
                          <a:cs typeface="Times New Roman" pitchFamily="18" charset="0"/>
                        </a:rPr>
                        <a:t> </a:t>
                      </a:r>
                      <a:r>
                        <a:rPr lang="cs-CZ" sz="900" kern="1200" dirty="0" err="1" smtClean="0">
                          <a:solidFill>
                            <a:schemeClr val="tx1"/>
                          </a:solidFill>
                          <a:latin typeface="Times New Roman" pitchFamily="18" charset="0"/>
                          <a:ea typeface="+mn-ea"/>
                          <a:cs typeface="Times New Roman" pitchFamily="18" charset="0"/>
                        </a:rPr>
                        <a:t>the</a:t>
                      </a:r>
                      <a:r>
                        <a:rPr lang="cs-CZ" sz="900" kern="1200" dirty="0" smtClean="0">
                          <a:solidFill>
                            <a:schemeClr val="tx1"/>
                          </a:solidFill>
                          <a:latin typeface="Times New Roman" pitchFamily="18" charset="0"/>
                          <a:ea typeface="+mn-ea"/>
                          <a:cs typeface="Times New Roman" pitchFamily="18" charset="0"/>
                        </a:rPr>
                        <a:t> </a:t>
                      </a:r>
                      <a:r>
                        <a:rPr lang="cs-CZ" sz="900" kern="1200" dirty="0" err="1" smtClean="0">
                          <a:solidFill>
                            <a:schemeClr val="tx1"/>
                          </a:solidFill>
                          <a:latin typeface="Times New Roman" pitchFamily="18" charset="0"/>
                          <a:ea typeface="+mn-ea"/>
                          <a:cs typeface="Times New Roman" pitchFamily="18" charset="0"/>
                        </a:rPr>
                        <a:t>European</a:t>
                      </a:r>
                      <a:r>
                        <a:rPr lang="cs-CZ" sz="900" kern="1200" dirty="0" smtClean="0">
                          <a:solidFill>
                            <a:schemeClr val="tx1"/>
                          </a:solidFill>
                          <a:latin typeface="Times New Roman" pitchFamily="18" charset="0"/>
                          <a:ea typeface="+mn-ea"/>
                          <a:cs typeface="Times New Roman" pitchFamily="18" charset="0"/>
                        </a:rPr>
                        <a:t> </a:t>
                      </a:r>
                      <a:r>
                        <a:rPr lang="cs-CZ" sz="900" kern="1200" dirty="0" err="1" smtClean="0">
                          <a:solidFill>
                            <a:schemeClr val="tx1"/>
                          </a:solidFill>
                          <a:latin typeface="Times New Roman" pitchFamily="18" charset="0"/>
                          <a:ea typeface="+mn-ea"/>
                          <a:cs typeface="Times New Roman" pitchFamily="18" charset="0"/>
                        </a:rPr>
                        <a:t>quasigeoid</a:t>
                      </a:r>
                      <a:r>
                        <a:rPr lang="cs-CZ" sz="900" kern="1200" dirty="0" smtClean="0">
                          <a:solidFill>
                            <a:schemeClr val="tx1"/>
                          </a:solidFill>
                          <a:latin typeface="Times New Roman" pitchFamily="18" charset="0"/>
                          <a:ea typeface="+mn-ea"/>
                          <a:cs typeface="Times New Roman" pitchFamily="18" charset="0"/>
                        </a:rPr>
                        <a:t> EGG97 </a:t>
                      </a:r>
                      <a:r>
                        <a:rPr lang="cs-CZ" sz="900" kern="1200" dirty="0" err="1" smtClean="0">
                          <a:solidFill>
                            <a:schemeClr val="tx1"/>
                          </a:solidFill>
                          <a:latin typeface="Times New Roman" pitchFamily="18" charset="0"/>
                          <a:ea typeface="+mn-ea"/>
                          <a:cs typeface="Times New Roman" pitchFamily="18" charset="0"/>
                        </a:rPr>
                        <a:t>the</a:t>
                      </a:r>
                      <a:r>
                        <a:rPr lang="cs-CZ" sz="900" kern="1200" dirty="0" smtClean="0">
                          <a:solidFill>
                            <a:schemeClr val="tx1"/>
                          </a:solidFill>
                          <a:latin typeface="Times New Roman" pitchFamily="18" charset="0"/>
                          <a:ea typeface="+mn-ea"/>
                          <a:cs typeface="Times New Roman" pitchFamily="18" charset="0"/>
                        </a:rPr>
                        <a:t> RMS </a:t>
                      </a:r>
                      <a:r>
                        <a:rPr lang="cs-CZ" sz="900" kern="1200" dirty="0" err="1" smtClean="0">
                          <a:solidFill>
                            <a:schemeClr val="tx1"/>
                          </a:solidFill>
                          <a:latin typeface="Times New Roman" pitchFamily="18" charset="0"/>
                          <a:ea typeface="+mn-ea"/>
                          <a:cs typeface="Times New Roman" pitchFamily="18" charset="0"/>
                        </a:rPr>
                        <a:t>difference</a:t>
                      </a:r>
                      <a:r>
                        <a:rPr lang="en-US" sz="900" kern="1200" dirty="0" smtClean="0">
                          <a:solidFill>
                            <a:schemeClr val="tx1"/>
                          </a:solidFill>
                          <a:latin typeface="Times New Roman" pitchFamily="18" charset="0"/>
                          <a:ea typeface="+mn-ea"/>
                          <a:cs typeface="Times New Roman" pitchFamily="18" charset="0"/>
                        </a:rPr>
                        <a:t>s</a:t>
                      </a:r>
                      <a:r>
                        <a:rPr lang="cs-CZ" sz="900" kern="1200" dirty="0" smtClean="0">
                          <a:solidFill>
                            <a:schemeClr val="tx1"/>
                          </a:solidFill>
                          <a:latin typeface="Times New Roman" pitchFamily="18" charset="0"/>
                          <a:ea typeface="+mn-ea"/>
                          <a:cs typeface="Times New Roman" pitchFamily="18" charset="0"/>
                        </a:rPr>
                        <a:t> </a:t>
                      </a:r>
                      <a:r>
                        <a:rPr lang="cs-CZ" sz="900" kern="1200" dirty="0" err="1" smtClean="0">
                          <a:solidFill>
                            <a:schemeClr val="tx1"/>
                          </a:solidFill>
                          <a:latin typeface="Times New Roman" pitchFamily="18" charset="0"/>
                          <a:ea typeface="+mn-ea"/>
                          <a:cs typeface="Times New Roman" pitchFamily="18" charset="0"/>
                        </a:rPr>
                        <a:t>between</a:t>
                      </a:r>
                      <a:r>
                        <a:rPr lang="cs-CZ" sz="900" kern="1200" dirty="0" smtClean="0">
                          <a:solidFill>
                            <a:schemeClr val="tx1"/>
                          </a:solidFill>
                          <a:latin typeface="Times New Roman" pitchFamily="18" charset="0"/>
                          <a:ea typeface="+mn-ea"/>
                          <a:cs typeface="Times New Roman" pitchFamily="18" charset="0"/>
                        </a:rPr>
                        <a:t> </a:t>
                      </a:r>
                      <a:r>
                        <a:rPr lang="en-US" sz="900" kern="1200" dirty="0" smtClean="0">
                          <a:solidFill>
                            <a:schemeClr val="tx1"/>
                          </a:solidFill>
                          <a:latin typeface="Times New Roman" pitchFamily="18" charset="0"/>
                          <a:ea typeface="+mn-ea"/>
                          <a:cs typeface="Times New Roman" pitchFamily="18" charset="0"/>
                        </a:rPr>
                        <a:t>GNSS/</a:t>
                      </a:r>
                      <a:r>
                        <a:rPr lang="en-US" sz="900" kern="1200" dirty="0" err="1" smtClean="0">
                          <a:solidFill>
                            <a:schemeClr val="tx1"/>
                          </a:solidFill>
                          <a:latin typeface="Times New Roman" pitchFamily="18" charset="0"/>
                          <a:ea typeface="+mn-ea"/>
                          <a:cs typeface="Times New Roman" pitchFamily="18" charset="0"/>
                        </a:rPr>
                        <a:t>levelling</a:t>
                      </a:r>
                      <a:r>
                        <a:rPr lang="en-US" sz="900" kern="1200" dirty="0" smtClean="0">
                          <a:solidFill>
                            <a:schemeClr val="tx1"/>
                          </a:solidFill>
                          <a:latin typeface="Times New Roman" pitchFamily="18" charset="0"/>
                          <a:ea typeface="+mn-ea"/>
                          <a:cs typeface="Times New Roman" pitchFamily="18" charset="0"/>
                        </a:rPr>
                        <a:t> height  and EGM2008 or EIGEN-6C4 respectively are 9.0/8.4 cm which means an improvement of EIGEN-6C4 vs. EGM2008. This finding is confirmed by additional tests computed for further, larger regions (Canada, USA, Japan, Australia and Brazil). Again, EGEN2008 and EIGEN-6C4 were taken to their maximum degree and order and RMS of differences were computed. The obtained RMS of </a:t>
                      </a:r>
                      <a:r>
                        <a:rPr lang="en-US" sz="900" kern="1200" dirty="0" err="1" smtClean="0">
                          <a:solidFill>
                            <a:schemeClr val="tx1"/>
                          </a:solidFill>
                          <a:latin typeface="Times New Roman" pitchFamily="18" charset="0"/>
                          <a:ea typeface="+mn-ea"/>
                          <a:cs typeface="Times New Roman" pitchFamily="18" charset="0"/>
                        </a:rPr>
                        <a:t>geoid</a:t>
                      </a:r>
                      <a:r>
                        <a:rPr lang="en-US" sz="900" kern="1200" dirty="0" smtClean="0">
                          <a:solidFill>
                            <a:schemeClr val="tx1"/>
                          </a:solidFill>
                          <a:latin typeface="Times New Roman" pitchFamily="18" charset="0"/>
                          <a:ea typeface="+mn-ea"/>
                          <a:cs typeface="Times New Roman" pitchFamily="18" charset="0"/>
                        </a:rPr>
                        <a:t> </a:t>
                      </a:r>
                      <a:r>
                        <a:rPr lang="en-US" sz="900" kern="1200" dirty="0" err="1" smtClean="0">
                          <a:solidFill>
                            <a:schemeClr val="tx1"/>
                          </a:solidFill>
                          <a:latin typeface="Times New Roman" pitchFamily="18" charset="0"/>
                          <a:ea typeface="+mn-ea"/>
                          <a:cs typeface="Times New Roman" pitchFamily="18" charset="0"/>
                        </a:rPr>
                        <a:t>heigth</a:t>
                      </a:r>
                      <a:r>
                        <a:rPr lang="en-US" sz="900" kern="1200" dirty="0" smtClean="0">
                          <a:solidFill>
                            <a:schemeClr val="tx1"/>
                          </a:solidFill>
                          <a:latin typeface="Times New Roman" pitchFamily="18" charset="0"/>
                          <a:ea typeface="+mn-ea"/>
                          <a:cs typeface="Times New Roman" pitchFamily="18" charset="0"/>
                        </a:rPr>
                        <a:t> differences after subtraction of the mean are given in the presented table. The results show an improvement of EIGEN-6C4 vs. EGM2008 for most of the tested regions which should be caused by the inclusion of the novel GOCE satellite data.</a:t>
                      </a:r>
                      <a:endParaRPr lang="cs-CZ" sz="900" dirty="0">
                        <a:solidFill>
                          <a:schemeClr val="tx1"/>
                        </a:solidFill>
                        <a:latin typeface="Calibri"/>
                        <a:ea typeface="Calibri"/>
                        <a:cs typeface="Calibri"/>
                      </a:endParaRPr>
                    </a:p>
                  </a:txBody>
                  <a:tcPr marL="62075" marR="62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Tabulka 20"/>
          <p:cNvGraphicFramePr>
            <a:graphicFrameLocks noGrp="1"/>
          </p:cNvGraphicFramePr>
          <p:nvPr/>
        </p:nvGraphicFramePr>
        <p:xfrm>
          <a:off x="10081542" y="3690700"/>
          <a:ext cx="4680000" cy="1656000"/>
        </p:xfrm>
        <a:graphic>
          <a:graphicData uri="http://schemas.openxmlformats.org/drawingml/2006/table">
            <a:tbl>
              <a:tblPr/>
              <a:tblGrid>
                <a:gridCol w="4680000"/>
              </a:tblGrid>
              <a:tr h="1656000">
                <a:tc>
                  <a:txBody>
                    <a:bodyPr/>
                    <a:lstStyle/>
                    <a:p>
                      <a:pPr algn="ctr">
                        <a:lnSpc>
                          <a:spcPct val="100000"/>
                        </a:lnSpc>
                        <a:spcBef>
                          <a:spcPts val="600"/>
                        </a:spcBef>
                        <a:spcAft>
                          <a:spcPts val="300"/>
                        </a:spcAft>
                      </a:pPr>
                      <a:r>
                        <a:rPr lang="en-US" sz="1100" b="1" baseline="0" dirty="0" smtClean="0">
                          <a:solidFill>
                            <a:srgbClr val="000000"/>
                          </a:solidFill>
                          <a:latin typeface="Times New Roman" pitchFamily="18" charset="0"/>
                          <a:ea typeface="Calibri"/>
                          <a:cs typeface="Times New Roman" pitchFamily="18" charset="0"/>
                        </a:rPr>
                        <a:t> </a:t>
                      </a:r>
                      <a:r>
                        <a:rPr lang="en-US" sz="900" b="1" dirty="0" smtClean="0">
                          <a:solidFill>
                            <a:srgbClr val="000000"/>
                          </a:solidFill>
                          <a:latin typeface="Times New Roman" pitchFamily="18" charset="0"/>
                          <a:ea typeface="Calibri"/>
                          <a:cs typeface="Times New Roman" pitchFamily="18" charset="0"/>
                        </a:rPr>
                        <a:t>Conclusions</a:t>
                      </a:r>
                      <a:endParaRPr lang="cs-CZ" sz="900" dirty="0">
                        <a:latin typeface="Times New Roman" pitchFamily="18" charset="0"/>
                        <a:ea typeface="Calibri"/>
                        <a:cs typeface="Times New Roman" pitchFamily="18" charset="0"/>
                      </a:endParaRPr>
                    </a:p>
                    <a:p>
                      <a:pPr algn="just">
                        <a:lnSpc>
                          <a:spcPct val="100000"/>
                        </a:lnSpc>
                        <a:spcAft>
                          <a:spcPts val="500"/>
                        </a:spcAft>
                      </a:pPr>
                      <a:r>
                        <a:rPr lang="en-US" sz="900" dirty="0">
                          <a:solidFill>
                            <a:srgbClr val="000000"/>
                          </a:solidFill>
                          <a:latin typeface="Times New Roman" pitchFamily="18" charset="0"/>
                          <a:ea typeface="Calibri"/>
                          <a:cs typeface="Times New Roman" pitchFamily="18" charset="0"/>
                        </a:rPr>
                        <a:t>The global combined high-resolution gravity field models </a:t>
                      </a:r>
                      <a:r>
                        <a:rPr lang="en-US" sz="900" dirty="0" smtClean="0">
                          <a:solidFill>
                            <a:srgbClr val="000000"/>
                          </a:solidFill>
                          <a:latin typeface="Times New Roman" pitchFamily="18" charset="0"/>
                          <a:ea typeface="Calibri"/>
                          <a:cs typeface="Times New Roman" pitchFamily="18" charset="0"/>
                        </a:rPr>
                        <a:t>EGM2008 </a:t>
                      </a:r>
                      <a:r>
                        <a:rPr lang="en-US" sz="900" dirty="0">
                          <a:solidFill>
                            <a:srgbClr val="000000"/>
                          </a:solidFill>
                          <a:latin typeface="Times New Roman" pitchFamily="18" charset="0"/>
                          <a:ea typeface="Calibri"/>
                          <a:cs typeface="Times New Roman" pitchFamily="18" charset="0"/>
                        </a:rPr>
                        <a:t>and </a:t>
                      </a:r>
                      <a:r>
                        <a:rPr lang="en-US" sz="900" dirty="0" smtClean="0">
                          <a:solidFill>
                            <a:srgbClr val="000000"/>
                          </a:solidFill>
                          <a:latin typeface="Times New Roman" pitchFamily="18" charset="0"/>
                          <a:ea typeface="Calibri"/>
                          <a:cs typeface="Times New Roman" pitchFamily="18" charset="0"/>
                        </a:rPr>
                        <a:t>EIGEN-6C4 </a:t>
                      </a:r>
                      <a:r>
                        <a:rPr lang="en-US" sz="900" dirty="0">
                          <a:solidFill>
                            <a:srgbClr val="000000"/>
                          </a:solidFill>
                          <a:latin typeface="Times New Roman" pitchFamily="18" charset="0"/>
                          <a:ea typeface="Calibri"/>
                          <a:cs typeface="Times New Roman" pitchFamily="18" charset="0"/>
                        </a:rPr>
                        <a:t>have been compared by means of </a:t>
                      </a:r>
                      <a:r>
                        <a:rPr lang="en-US" sz="900" dirty="0" smtClean="0">
                          <a:solidFill>
                            <a:srgbClr val="000000"/>
                          </a:solidFill>
                          <a:latin typeface="Times New Roman" pitchFamily="18" charset="0"/>
                          <a:ea typeface="Calibri"/>
                          <a:cs typeface="Times New Roman" pitchFamily="18" charset="0"/>
                        </a:rPr>
                        <a:t>two </a:t>
                      </a:r>
                      <a:r>
                        <a:rPr lang="en-US" sz="900" dirty="0">
                          <a:solidFill>
                            <a:srgbClr val="000000"/>
                          </a:solidFill>
                          <a:latin typeface="Times New Roman" pitchFamily="18" charset="0"/>
                          <a:ea typeface="Calibri"/>
                          <a:cs typeface="Times New Roman" pitchFamily="18" charset="0"/>
                        </a:rPr>
                        <a:t>functions of the disturbing </a:t>
                      </a:r>
                      <a:r>
                        <a:rPr lang="en-US" sz="900" dirty="0" smtClean="0">
                          <a:solidFill>
                            <a:srgbClr val="000000"/>
                          </a:solidFill>
                          <a:latin typeface="Times New Roman" pitchFamily="18" charset="0"/>
                          <a:ea typeface="Calibri"/>
                          <a:cs typeface="Times New Roman" pitchFamily="18" charset="0"/>
                        </a:rPr>
                        <a:t>gravitational </a:t>
                      </a:r>
                      <a:r>
                        <a:rPr lang="en-US" sz="900" dirty="0">
                          <a:solidFill>
                            <a:srgbClr val="000000"/>
                          </a:solidFill>
                          <a:latin typeface="Times New Roman" pitchFamily="18" charset="0"/>
                          <a:ea typeface="Calibri"/>
                          <a:cs typeface="Times New Roman" pitchFamily="18" charset="0"/>
                        </a:rPr>
                        <a:t>potential. </a:t>
                      </a:r>
                      <a:r>
                        <a:rPr lang="en-US" sz="900" dirty="0" smtClean="0">
                          <a:solidFill>
                            <a:srgbClr val="000000"/>
                          </a:solidFill>
                          <a:latin typeface="Times New Roman" pitchFamily="18" charset="0"/>
                          <a:ea typeface="Calibri"/>
                          <a:cs typeface="Times New Roman" pitchFamily="18" charset="0"/>
                        </a:rPr>
                        <a:t>Here we </a:t>
                      </a:r>
                      <a:r>
                        <a:rPr lang="en-US" sz="900" dirty="0">
                          <a:solidFill>
                            <a:srgbClr val="000000"/>
                          </a:solidFill>
                          <a:latin typeface="Times New Roman" pitchFamily="18" charset="0"/>
                          <a:ea typeface="Calibri"/>
                          <a:cs typeface="Times New Roman" pitchFamily="18" charset="0"/>
                        </a:rPr>
                        <a:t>show </a:t>
                      </a:r>
                      <a:r>
                        <a:rPr lang="en-US" sz="900" dirty="0" smtClean="0">
                          <a:solidFill>
                            <a:srgbClr val="000000"/>
                          </a:solidFill>
                          <a:latin typeface="Times New Roman" pitchFamily="18" charset="0"/>
                          <a:ea typeface="Calibri"/>
                          <a:cs typeface="Times New Roman" pitchFamily="18" charset="0"/>
                        </a:rPr>
                        <a:t>examples </a:t>
                      </a:r>
                      <a:r>
                        <a:rPr lang="en-US" sz="900" dirty="0">
                          <a:solidFill>
                            <a:srgbClr val="000000"/>
                          </a:solidFill>
                          <a:latin typeface="Times New Roman" pitchFamily="18" charset="0"/>
                          <a:ea typeface="Calibri"/>
                          <a:cs typeface="Times New Roman" pitchFamily="18" charset="0"/>
                        </a:rPr>
                        <a:t>of differences in </a:t>
                      </a:r>
                      <a:r>
                        <a:rPr lang="en-US" sz="900" i="0" dirty="0" smtClean="0">
                          <a:solidFill>
                            <a:srgbClr val="000000"/>
                          </a:solidFill>
                          <a:latin typeface="Times New Roman" pitchFamily="18" charset="0"/>
                          <a:ea typeface="Calibri"/>
                          <a:cs typeface="Times New Roman" pitchFamily="18" charset="0"/>
                        </a:rPr>
                        <a:t>delta</a:t>
                      </a:r>
                      <a:r>
                        <a:rPr lang="en-US" sz="900" i="0" baseline="0" dirty="0" smtClean="0">
                          <a:solidFill>
                            <a:srgbClr val="000000"/>
                          </a:solidFill>
                          <a:latin typeface="Times New Roman" pitchFamily="18" charset="0"/>
                          <a:ea typeface="Calibri"/>
                          <a:cs typeface="Times New Roman" pitchFamily="18" charset="0"/>
                        </a:rPr>
                        <a:t> </a:t>
                      </a:r>
                      <a:r>
                        <a:rPr lang="en-US" sz="900" i="0" dirty="0" smtClean="0">
                          <a:solidFill>
                            <a:srgbClr val="000000"/>
                          </a:solidFill>
                          <a:latin typeface="Times New Roman" pitchFamily="18" charset="0"/>
                          <a:ea typeface="Calibri"/>
                          <a:cs typeface="Times New Roman" pitchFamily="18" charset="0"/>
                        </a:rPr>
                        <a:t>g</a:t>
                      </a:r>
                      <a:r>
                        <a:rPr lang="en-US" sz="900" dirty="0" smtClean="0">
                          <a:solidFill>
                            <a:srgbClr val="000000"/>
                          </a:solidFill>
                          <a:latin typeface="Times New Roman" pitchFamily="18" charset="0"/>
                          <a:ea typeface="Calibri"/>
                          <a:cs typeface="Times New Roman" pitchFamily="18" charset="0"/>
                        </a:rPr>
                        <a:t> </a:t>
                      </a:r>
                      <a:r>
                        <a:rPr lang="en-US" sz="900" dirty="0">
                          <a:solidFill>
                            <a:srgbClr val="000000"/>
                          </a:solidFill>
                          <a:latin typeface="Times New Roman" pitchFamily="18" charset="0"/>
                          <a:ea typeface="Calibri"/>
                          <a:cs typeface="Times New Roman" pitchFamily="18" charset="0"/>
                        </a:rPr>
                        <a:t>and in </a:t>
                      </a:r>
                      <a:r>
                        <a:rPr lang="en-US" sz="900" i="0" dirty="0" err="1">
                          <a:solidFill>
                            <a:srgbClr val="000000"/>
                          </a:solidFill>
                          <a:latin typeface="Times New Roman" pitchFamily="18" charset="0"/>
                          <a:ea typeface="Calibri"/>
                          <a:cs typeface="Times New Roman" pitchFamily="18" charset="0"/>
                        </a:rPr>
                        <a:t>T</a:t>
                      </a:r>
                      <a:r>
                        <a:rPr lang="en-US" sz="900" i="0" baseline="-25000" dirty="0" err="1">
                          <a:solidFill>
                            <a:srgbClr val="000000"/>
                          </a:solidFill>
                          <a:latin typeface="Times New Roman" pitchFamily="18" charset="0"/>
                          <a:ea typeface="Calibri"/>
                          <a:cs typeface="Times New Roman" pitchFamily="18" charset="0"/>
                        </a:rPr>
                        <a:t>zz</a:t>
                      </a:r>
                      <a:r>
                        <a:rPr lang="en-US" sz="900" dirty="0">
                          <a:solidFill>
                            <a:srgbClr val="000000"/>
                          </a:solidFill>
                          <a:latin typeface="Times New Roman" pitchFamily="18" charset="0"/>
                          <a:ea typeface="Calibri"/>
                          <a:cs typeface="Times New Roman" pitchFamily="18" charset="0"/>
                        </a:rPr>
                        <a:t> for Himalaya, Ethiopia, Europe, and namely for the Czech </a:t>
                      </a:r>
                      <a:r>
                        <a:rPr lang="en-US" sz="900" dirty="0" smtClean="0">
                          <a:solidFill>
                            <a:srgbClr val="000000"/>
                          </a:solidFill>
                          <a:latin typeface="Times New Roman" pitchFamily="18" charset="0"/>
                          <a:ea typeface="Calibri"/>
                          <a:cs typeface="Times New Roman" pitchFamily="18" charset="0"/>
                        </a:rPr>
                        <a:t>Republic. In our evaluation</a:t>
                      </a:r>
                      <a:r>
                        <a:rPr lang="en-US" sz="900" dirty="0" smtClean="0">
                          <a:latin typeface="Times New Roman" pitchFamily="18" charset="0"/>
                          <a:ea typeface="Calibri"/>
                          <a:cs typeface="Times New Roman" pitchFamily="18" charset="0"/>
                        </a:rPr>
                        <a:t> we see long </a:t>
                      </a:r>
                      <a:r>
                        <a:rPr lang="en-US" sz="900" dirty="0">
                          <a:latin typeface="Times New Roman" pitchFamily="18" charset="0"/>
                          <a:ea typeface="Calibri"/>
                          <a:cs typeface="Times New Roman" pitchFamily="18" charset="0"/>
                        </a:rPr>
                        <a:t>wave differences between the two models in remote areas </a:t>
                      </a:r>
                      <a:r>
                        <a:rPr lang="en-US" sz="900" dirty="0" smtClean="0">
                          <a:latin typeface="Times New Roman" pitchFamily="18" charset="0"/>
                          <a:ea typeface="Calibri"/>
                          <a:cs typeface="Times New Roman" pitchFamily="18" charset="0"/>
                        </a:rPr>
                        <a:t>of </a:t>
                      </a:r>
                      <a:r>
                        <a:rPr lang="en-US" sz="900" dirty="0">
                          <a:latin typeface="Times New Roman" pitchFamily="18" charset="0"/>
                          <a:ea typeface="Calibri"/>
                          <a:cs typeface="Times New Roman" pitchFamily="18" charset="0"/>
                        </a:rPr>
                        <a:t>worse terrestrial </a:t>
                      </a:r>
                      <a:r>
                        <a:rPr lang="en-US" sz="900" dirty="0" smtClean="0">
                          <a:latin typeface="Times New Roman" pitchFamily="18" charset="0"/>
                          <a:ea typeface="Calibri"/>
                          <a:cs typeface="Times New Roman" pitchFamily="18" charset="0"/>
                        </a:rPr>
                        <a:t>data. For these regions </a:t>
                      </a:r>
                      <a:r>
                        <a:rPr lang="en-US" sz="900" dirty="0">
                          <a:latin typeface="Times New Roman" pitchFamily="18" charset="0"/>
                          <a:ea typeface="Calibri"/>
                          <a:cs typeface="Times New Roman" pitchFamily="18" charset="0"/>
                        </a:rPr>
                        <a:t>we </a:t>
                      </a:r>
                      <a:r>
                        <a:rPr lang="en-US" sz="900" dirty="0" smtClean="0">
                          <a:latin typeface="Times New Roman" pitchFamily="18" charset="0"/>
                          <a:ea typeface="Calibri"/>
                          <a:cs typeface="Times New Roman" pitchFamily="18" charset="0"/>
                        </a:rPr>
                        <a:t>assume </a:t>
                      </a:r>
                      <a:r>
                        <a:rPr lang="en-US" sz="900" dirty="0">
                          <a:latin typeface="Times New Roman" pitchFamily="18" charset="0"/>
                          <a:ea typeface="Calibri"/>
                          <a:cs typeface="Times New Roman" pitchFamily="18" charset="0"/>
                        </a:rPr>
                        <a:t>a positive </a:t>
                      </a:r>
                      <a:r>
                        <a:rPr lang="en-US" sz="900" dirty="0" smtClean="0">
                          <a:latin typeface="Times New Roman" pitchFamily="18" charset="0"/>
                          <a:ea typeface="Calibri"/>
                          <a:cs typeface="Times New Roman" pitchFamily="18" charset="0"/>
                        </a:rPr>
                        <a:t>effect </a:t>
                      </a:r>
                      <a:r>
                        <a:rPr lang="en-US" sz="900" dirty="0">
                          <a:latin typeface="Times New Roman" pitchFamily="18" charset="0"/>
                          <a:ea typeface="Calibri"/>
                          <a:cs typeface="Times New Roman" pitchFamily="18" charset="0"/>
                        </a:rPr>
                        <a:t>of the GOCE data. </a:t>
                      </a:r>
                      <a:endParaRPr lang="cs-CZ" sz="900" dirty="0">
                        <a:latin typeface="Times New Roman" pitchFamily="18" charset="0"/>
                        <a:ea typeface="Calibri"/>
                        <a:cs typeface="Times New Roman" pitchFamily="18" charset="0"/>
                      </a:endParaRPr>
                    </a:p>
                    <a:p>
                      <a:pPr algn="just">
                        <a:lnSpc>
                          <a:spcPct val="100000"/>
                        </a:lnSpc>
                        <a:spcAft>
                          <a:spcPts val="500"/>
                        </a:spcAft>
                      </a:pPr>
                      <a:r>
                        <a:rPr lang="en-US" sz="900" dirty="0" smtClean="0">
                          <a:latin typeface="Times New Roman" pitchFamily="18" charset="0"/>
                          <a:ea typeface="Calibri"/>
                          <a:cs typeface="Times New Roman" pitchFamily="18" charset="0"/>
                        </a:rPr>
                        <a:t>The GNSS/</a:t>
                      </a:r>
                      <a:r>
                        <a:rPr lang="en-US" sz="900" dirty="0" err="1" smtClean="0">
                          <a:latin typeface="Times New Roman" pitchFamily="18" charset="0"/>
                          <a:ea typeface="Calibri"/>
                          <a:cs typeface="Times New Roman" pitchFamily="18" charset="0"/>
                        </a:rPr>
                        <a:t>levelling</a:t>
                      </a:r>
                      <a:r>
                        <a:rPr lang="en-US" sz="900" dirty="0" smtClean="0">
                          <a:latin typeface="Times New Roman" pitchFamily="18" charset="0"/>
                          <a:ea typeface="Calibri"/>
                          <a:cs typeface="Times New Roman" pitchFamily="18" charset="0"/>
                        </a:rPr>
                        <a:t> </a:t>
                      </a:r>
                      <a:r>
                        <a:rPr lang="en-US" sz="900" dirty="0">
                          <a:latin typeface="Times New Roman" pitchFamily="18" charset="0"/>
                          <a:ea typeface="Calibri"/>
                          <a:cs typeface="Times New Roman" pitchFamily="18" charset="0"/>
                        </a:rPr>
                        <a:t>data over the </a:t>
                      </a:r>
                      <a:r>
                        <a:rPr lang="en-US" sz="900" dirty="0" smtClean="0">
                          <a:latin typeface="Times New Roman" pitchFamily="18" charset="0"/>
                          <a:ea typeface="Calibri"/>
                          <a:cs typeface="Times New Roman" pitchFamily="18" charset="0"/>
                        </a:rPr>
                        <a:t>territories </a:t>
                      </a:r>
                      <a:r>
                        <a:rPr lang="en-US" sz="900" dirty="0">
                          <a:latin typeface="Times New Roman" pitchFamily="18" charset="0"/>
                          <a:ea typeface="Calibri"/>
                          <a:cs typeface="Times New Roman" pitchFamily="18" charset="0"/>
                        </a:rPr>
                        <a:t>of </a:t>
                      </a:r>
                      <a:r>
                        <a:rPr lang="en-US" sz="900" dirty="0" smtClean="0">
                          <a:latin typeface="Times New Roman" pitchFamily="18" charset="0"/>
                          <a:ea typeface="Calibri"/>
                          <a:cs typeface="Times New Roman" pitchFamily="18" charset="0"/>
                        </a:rPr>
                        <a:t>Europe, the </a:t>
                      </a:r>
                      <a:r>
                        <a:rPr lang="en-US" sz="900" dirty="0">
                          <a:latin typeface="Times New Roman" pitchFamily="18" charset="0"/>
                          <a:ea typeface="Calibri"/>
                          <a:cs typeface="Times New Roman" pitchFamily="18" charset="0"/>
                        </a:rPr>
                        <a:t>Czech Republic and Slovakia </a:t>
                      </a:r>
                      <a:r>
                        <a:rPr lang="en-US" sz="900" dirty="0" smtClean="0">
                          <a:latin typeface="Times New Roman" pitchFamily="18" charset="0"/>
                          <a:ea typeface="Calibri"/>
                          <a:cs typeface="Times New Roman" pitchFamily="18" charset="0"/>
                        </a:rPr>
                        <a:t>as well as  for further larger regions has </a:t>
                      </a:r>
                      <a:r>
                        <a:rPr lang="en-US" sz="900" dirty="0">
                          <a:latin typeface="Times New Roman" pitchFamily="18" charset="0"/>
                          <a:ea typeface="Calibri"/>
                          <a:cs typeface="Times New Roman" pitchFamily="18" charset="0"/>
                        </a:rPr>
                        <a:t>been used </a:t>
                      </a:r>
                      <a:r>
                        <a:rPr lang="en-US" sz="900" dirty="0" smtClean="0">
                          <a:latin typeface="Times New Roman" pitchFamily="18" charset="0"/>
                          <a:ea typeface="Calibri"/>
                          <a:cs typeface="Times New Roman" pitchFamily="18" charset="0"/>
                        </a:rPr>
                        <a:t>as an </a:t>
                      </a:r>
                      <a:r>
                        <a:rPr lang="en-US" sz="900" dirty="0">
                          <a:latin typeface="Times New Roman" pitchFamily="18" charset="0"/>
                          <a:ea typeface="Calibri"/>
                          <a:cs typeface="Times New Roman" pitchFamily="18" charset="0"/>
                        </a:rPr>
                        <a:t>independent data source to evaluate </a:t>
                      </a:r>
                      <a:r>
                        <a:rPr lang="en-US" sz="900" dirty="0" smtClean="0">
                          <a:latin typeface="Times New Roman" pitchFamily="18" charset="0"/>
                          <a:ea typeface="Calibri"/>
                          <a:cs typeface="Times New Roman" pitchFamily="18" charset="0"/>
                        </a:rPr>
                        <a:t>EGM2008 </a:t>
                      </a:r>
                      <a:r>
                        <a:rPr lang="en-US" sz="900" dirty="0">
                          <a:latin typeface="Times New Roman" pitchFamily="18" charset="0"/>
                          <a:ea typeface="Calibri"/>
                          <a:cs typeface="Times New Roman" pitchFamily="18" charset="0"/>
                        </a:rPr>
                        <a:t>(without GOCE </a:t>
                      </a:r>
                      <a:r>
                        <a:rPr lang="en-US" sz="900" dirty="0" err="1">
                          <a:latin typeface="Times New Roman" pitchFamily="18" charset="0"/>
                          <a:ea typeface="Calibri"/>
                          <a:cs typeface="Times New Roman" pitchFamily="18" charset="0"/>
                        </a:rPr>
                        <a:t>gradiometry</a:t>
                      </a:r>
                      <a:r>
                        <a:rPr lang="en-US" sz="900" dirty="0">
                          <a:latin typeface="Times New Roman" pitchFamily="18" charset="0"/>
                          <a:ea typeface="Calibri"/>
                          <a:cs typeface="Times New Roman" pitchFamily="18" charset="0"/>
                        </a:rPr>
                        <a:t> measurements) and </a:t>
                      </a:r>
                      <a:r>
                        <a:rPr lang="en-US" sz="900" dirty="0" smtClean="0">
                          <a:latin typeface="Times New Roman" pitchFamily="18" charset="0"/>
                          <a:ea typeface="Calibri"/>
                          <a:cs typeface="Times New Roman" pitchFamily="18" charset="0"/>
                        </a:rPr>
                        <a:t>EIGEN-6C4 </a:t>
                      </a:r>
                      <a:r>
                        <a:rPr lang="en-US" sz="900" dirty="0">
                          <a:latin typeface="Times New Roman" pitchFamily="18" charset="0"/>
                          <a:ea typeface="Calibri"/>
                          <a:cs typeface="Times New Roman" pitchFamily="18" charset="0"/>
                        </a:rPr>
                        <a:t>(already </a:t>
                      </a:r>
                      <a:r>
                        <a:rPr lang="en-US" sz="900" dirty="0" smtClean="0">
                          <a:latin typeface="Times New Roman" pitchFamily="18" charset="0"/>
                          <a:ea typeface="Calibri"/>
                          <a:cs typeface="Times New Roman" pitchFamily="18" charset="0"/>
                        </a:rPr>
                        <a:t>include </a:t>
                      </a:r>
                      <a:r>
                        <a:rPr lang="en-US" sz="900" dirty="0">
                          <a:latin typeface="Times New Roman" pitchFamily="18" charset="0"/>
                          <a:ea typeface="Calibri"/>
                          <a:cs typeface="Times New Roman" pitchFamily="18" charset="0"/>
                        </a:rPr>
                        <a:t>them). </a:t>
                      </a:r>
                      <a:r>
                        <a:rPr lang="en-US" sz="900" kern="1200" dirty="0" smtClean="0">
                          <a:solidFill>
                            <a:schemeClr val="tx1"/>
                          </a:solidFill>
                          <a:latin typeface="Times New Roman" pitchFamily="18" charset="0"/>
                          <a:ea typeface="+mn-ea"/>
                          <a:cs typeface="Times New Roman" pitchFamily="18" charset="0"/>
                        </a:rPr>
                        <a:t>These tests show an improvement for EIGEN-6C4 compared to EGM2008 for most of the included GPS/</a:t>
                      </a:r>
                      <a:r>
                        <a:rPr lang="en-US" sz="900" kern="1200" dirty="0" err="1" smtClean="0">
                          <a:solidFill>
                            <a:schemeClr val="tx1"/>
                          </a:solidFill>
                          <a:latin typeface="Times New Roman" pitchFamily="18" charset="0"/>
                          <a:ea typeface="+mn-ea"/>
                          <a:cs typeface="Times New Roman" pitchFamily="18" charset="0"/>
                        </a:rPr>
                        <a:t>Levelling</a:t>
                      </a:r>
                      <a:r>
                        <a:rPr lang="en-US" sz="900" kern="1200" dirty="0" smtClean="0">
                          <a:solidFill>
                            <a:schemeClr val="tx1"/>
                          </a:solidFill>
                          <a:latin typeface="Times New Roman" pitchFamily="18" charset="0"/>
                          <a:ea typeface="+mn-ea"/>
                          <a:cs typeface="Times New Roman" pitchFamily="18" charset="0"/>
                        </a:rPr>
                        <a:t> data sets.</a:t>
                      </a:r>
                      <a:endParaRPr lang="en-US" sz="9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0" y="0"/>
            <a:ext cx="15122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Tabulka 24"/>
          <p:cNvGraphicFramePr>
            <a:graphicFrameLocks noGrp="1"/>
          </p:cNvGraphicFramePr>
          <p:nvPr/>
        </p:nvGraphicFramePr>
        <p:xfrm>
          <a:off x="10081542" y="5657532"/>
          <a:ext cx="4680000" cy="4392000"/>
        </p:xfrm>
        <a:graphic>
          <a:graphicData uri="http://schemas.openxmlformats.org/drawingml/2006/table">
            <a:tbl>
              <a:tblPr/>
              <a:tblGrid>
                <a:gridCol w="4680000"/>
              </a:tblGrid>
              <a:tr h="4392000">
                <a:tc>
                  <a:txBody>
                    <a:bodyPr/>
                    <a:lstStyle/>
                    <a:p>
                      <a:pPr algn="ctr">
                        <a:lnSpc>
                          <a:spcPct val="100000"/>
                        </a:lnSpc>
                        <a:spcBef>
                          <a:spcPts val="300"/>
                        </a:spcBef>
                        <a:spcAft>
                          <a:spcPts val="0"/>
                        </a:spcAft>
                      </a:pPr>
                      <a:endParaRPr lang="en-US" sz="300" b="1" dirty="0" smtClean="0">
                        <a:solidFill>
                          <a:srgbClr val="000000"/>
                        </a:solidFill>
                        <a:latin typeface="Times New Roman" pitchFamily="18" charset="0"/>
                        <a:ea typeface="Calibri"/>
                        <a:cs typeface="Times New Roman" pitchFamily="18" charset="0"/>
                      </a:endParaRPr>
                    </a:p>
                    <a:p>
                      <a:pPr algn="ctr">
                        <a:lnSpc>
                          <a:spcPct val="100000"/>
                        </a:lnSpc>
                        <a:spcBef>
                          <a:spcPts val="0"/>
                        </a:spcBef>
                        <a:spcAft>
                          <a:spcPts val="0"/>
                        </a:spcAft>
                      </a:pPr>
                      <a:r>
                        <a:rPr lang="en-US" sz="700" b="1" dirty="0" smtClean="0">
                          <a:solidFill>
                            <a:srgbClr val="000000"/>
                          </a:solidFill>
                          <a:latin typeface="Times New Roman" pitchFamily="18" charset="0"/>
                          <a:ea typeface="Calibri"/>
                          <a:cs typeface="Times New Roman" pitchFamily="18" charset="0"/>
                        </a:rPr>
                        <a:t>References</a:t>
                      </a:r>
                    </a:p>
                    <a:p>
                      <a:pPr marL="0" marR="0" indent="0" algn="l" defTabSz="1475110" rtl="0" eaLnBrk="1" fontAlgn="auto" latinLnBrk="0" hangingPunct="1">
                        <a:lnSpc>
                          <a:spcPct val="100000"/>
                        </a:lnSpc>
                        <a:spcBef>
                          <a:spcPts val="0"/>
                        </a:spcBef>
                        <a:spcAft>
                          <a:spcPts val="200"/>
                        </a:spcAft>
                        <a:buClrTx/>
                        <a:buSzTx/>
                        <a:buFontTx/>
                        <a:buNone/>
                        <a:tabLst/>
                        <a:defRPr/>
                      </a:pPr>
                      <a:r>
                        <a:rPr lang="en-US" sz="700" b="1" kern="1200" dirty="0" err="1" smtClean="0">
                          <a:solidFill>
                            <a:schemeClr val="tx1"/>
                          </a:solidFill>
                          <a:latin typeface="Times New Roman" pitchFamily="18" charset="0"/>
                          <a:ea typeface="+mn-ea"/>
                          <a:cs typeface="Times New Roman" pitchFamily="18" charset="0"/>
                        </a:rPr>
                        <a:t>Bruinsma</a:t>
                      </a:r>
                      <a:r>
                        <a:rPr lang="en-US" sz="700" b="1" kern="1200" dirty="0" smtClean="0">
                          <a:solidFill>
                            <a:schemeClr val="tx1"/>
                          </a:solidFill>
                          <a:latin typeface="Times New Roman" pitchFamily="18" charset="0"/>
                          <a:ea typeface="+mn-ea"/>
                          <a:cs typeface="Times New Roman" pitchFamily="18" charset="0"/>
                        </a:rPr>
                        <a:t> SL, </a:t>
                      </a:r>
                      <a:r>
                        <a:rPr lang="en-US" sz="700" b="1" kern="1200" dirty="0" err="1" smtClean="0">
                          <a:solidFill>
                            <a:schemeClr val="tx1"/>
                          </a:solidFill>
                          <a:latin typeface="Times New Roman" pitchFamily="18" charset="0"/>
                          <a:ea typeface="+mn-ea"/>
                          <a:cs typeface="Times New Roman" pitchFamily="18" charset="0"/>
                        </a:rPr>
                        <a:t>Förste</a:t>
                      </a:r>
                      <a:r>
                        <a:rPr lang="en-US" sz="700" b="1" kern="1200" dirty="0" smtClean="0">
                          <a:solidFill>
                            <a:schemeClr val="tx1"/>
                          </a:solidFill>
                          <a:latin typeface="Times New Roman" pitchFamily="18" charset="0"/>
                          <a:ea typeface="+mn-ea"/>
                          <a:cs typeface="Times New Roman" pitchFamily="18" charset="0"/>
                        </a:rPr>
                        <a:t> Ch, </a:t>
                      </a:r>
                      <a:r>
                        <a:rPr lang="en-US" sz="700" b="1" kern="1200" dirty="0" err="1" smtClean="0">
                          <a:solidFill>
                            <a:schemeClr val="tx1"/>
                          </a:solidFill>
                          <a:latin typeface="Times New Roman" pitchFamily="18" charset="0"/>
                          <a:ea typeface="+mn-ea"/>
                          <a:cs typeface="Times New Roman" pitchFamily="18" charset="0"/>
                        </a:rPr>
                        <a:t>Abrikosov</a:t>
                      </a:r>
                      <a:r>
                        <a:rPr lang="en-US" sz="700" b="1" kern="1200" dirty="0" smtClean="0">
                          <a:solidFill>
                            <a:schemeClr val="tx1"/>
                          </a:solidFill>
                          <a:latin typeface="Times New Roman" pitchFamily="18" charset="0"/>
                          <a:ea typeface="+mn-ea"/>
                          <a:cs typeface="Times New Roman" pitchFamily="18" charset="0"/>
                        </a:rPr>
                        <a:t> O, </a:t>
                      </a:r>
                      <a:r>
                        <a:rPr lang="en-US" sz="700" b="1" kern="1200" dirty="0" err="1" smtClean="0">
                          <a:solidFill>
                            <a:schemeClr val="tx1"/>
                          </a:solidFill>
                          <a:latin typeface="Times New Roman" pitchFamily="18" charset="0"/>
                          <a:ea typeface="+mn-ea"/>
                          <a:cs typeface="Times New Roman" pitchFamily="18" charset="0"/>
                        </a:rPr>
                        <a:t>Lemoine</a:t>
                      </a:r>
                      <a:r>
                        <a:rPr lang="en-US" sz="700" b="1" kern="1200" dirty="0" smtClean="0">
                          <a:solidFill>
                            <a:schemeClr val="tx1"/>
                          </a:solidFill>
                          <a:latin typeface="Times New Roman" pitchFamily="18" charset="0"/>
                          <a:ea typeface="+mn-ea"/>
                          <a:cs typeface="Times New Roman" pitchFamily="18" charset="0"/>
                        </a:rPr>
                        <a:t> J-M, Marty J-Ch, </a:t>
                      </a:r>
                      <a:r>
                        <a:rPr lang="en-US" sz="700" b="1" kern="1200" dirty="0" err="1" smtClean="0">
                          <a:solidFill>
                            <a:schemeClr val="tx1"/>
                          </a:solidFill>
                          <a:latin typeface="Times New Roman" pitchFamily="18" charset="0"/>
                          <a:ea typeface="+mn-ea"/>
                          <a:cs typeface="Times New Roman" pitchFamily="18" charset="0"/>
                        </a:rPr>
                        <a:t>Mulet</a:t>
                      </a:r>
                      <a:r>
                        <a:rPr lang="en-US" sz="700" b="1" kern="1200" dirty="0" smtClean="0">
                          <a:solidFill>
                            <a:schemeClr val="tx1"/>
                          </a:solidFill>
                          <a:latin typeface="Times New Roman" pitchFamily="18" charset="0"/>
                          <a:ea typeface="+mn-ea"/>
                          <a:cs typeface="Times New Roman" pitchFamily="18" charset="0"/>
                        </a:rPr>
                        <a:t> S, Rio M-H, </a:t>
                      </a:r>
                      <a:r>
                        <a:rPr lang="en-US" sz="700" b="1" kern="1200" dirty="0" err="1" smtClean="0">
                          <a:solidFill>
                            <a:schemeClr val="tx1"/>
                          </a:solidFill>
                          <a:latin typeface="Times New Roman" pitchFamily="18" charset="0"/>
                          <a:ea typeface="+mn-ea"/>
                          <a:cs typeface="Times New Roman" pitchFamily="18" charset="0"/>
                        </a:rPr>
                        <a:t>Bonvalot</a:t>
                      </a:r>
                      <a:r>
                        <a:rPr lang="en-US" sz="700" b="1" kern="1200" dirty="0" smtClean="0">
                          <a:solidFill>
                            <a:schemeClr val="tx1"/>
                          </a:solidFill>
                          <a:latin typeface="Times New Roman" pitchFamily="18" charset="0"/>
                          <a:ea typeface="+mn-ea"/>
                          <a:cs typeface="Times New Roman" pitchFamily="18" charset="0"/>
                        </a:rPr>
                        <a:t> S</a:t>
                      </a:r>
                      <a:r>
                        <a:rPr lang="en-US" sz="700" kern="1200" dirty="0" smtClean="0">
                          <a:solidFill>
                            <a:schemeClr val="tx1"/>
                          </a:solidFill>
                          <a:latin typeface="Times New Roman" pitchFamily="18" charset="0"/>
                          <a:ea typeface="+mn-ea"/>
                          <a:cs typeface="Times New Roman" pitchFamily="18" charset="0"/>
                        </a:rPr>
                        <a:t> (2014) ESA’s satellite-only gravity field model via the direct approach based on all GOCE data, </a:t>
                      </a:r>
                      <a:r>
                        <a:rPr lang="en-US" sz="700" kern="1200" dirty="0" err="1" smtClean="0">
                          <a:solidFill>
                            <a:schemeClr val="tx1"/>
                          </a:solidFill>
                          <a:latin typeface="Times New Roman" pitchFamily="18" charset="0"/>
                          <a:ea typeface="+mn-ea"/>
                          <a:cs typeface="Times New Roman" pitchFamily="18" charset="0"/>
                        </a:rPr>
                        <a:t>Geoph</a:t>
                      </a:r>
                      <a:r>
                        <a:rPr lang="en-US" sz="700" kern="1200" dirty="0" smtClean="0">
                          <a:solidFill>
                            <a:schemeClr val="tx1"/>
                          </a:solidFill>
                          <a:latin typeface="Times New Roman" pitchFamily="18" charset="0"/>
                          <a:ea typeface="+mn-ea"/>
                          <a:cs typeface="Times New Roman" pitchFamily="18" charset="0"/>
                        </a:rPr>
                        <a:t>. Res. </a:t>
                      </a:r>
                      <a:r>
                        <a:rPr lang="en-US" sz="700" kern="1200" dirty="0" err="1" smtClean="0">
                          <a:solidFill>
                            <a:schemeClr val="tx1"/>
                          </a:solidFill>
                          <a:latin typeface="Times New Roman" pitchFamily="18" charset="0"/>
                          <a:ea typeface="+mn-ea"/>
                          <a:cs typeface="Times New Roman" pitchFamily="18" charset="0"/>
                        </a:rPr>
                        <a:t>Lett</a:t>
                      </a:r>
                      <a:r>
                        <a:rPr lang="en-US" sz="700" kern="1200" dirty="0" smtClean="0">
                          <a:solidFill>
                            <a:schemeClr val="tx1"/>
                          </a:solidFill>
                          <a:latin typeface="Times New Roman" pitchFamily="18" charset="0"/>
                          <a:ea typeface="+mn-ea"/>
                          <a:cs typeface="Times New Roman" pitchFamily="18" charset="0"/>
                        </a:rPr>
                        <a:t>., DOI 10.1002/2014GL062045</a:t>
                      </a:r>
                      <a:endParaRPr lang="cs-CZ" sz="700" kern="1200" dirty="0" smtClean="0">
                        <a:solidFill>
                          <a:schemeClr val="tx1"/>
                        </a:solidFill>
                        <a:latin typeface="Times New Roman" pitchFamily="18" charset="0"/>
                        <a:ea typeface="+mn-ea"/>
                        <a:cs typeface="Times New Roman" pitchFamily="18" charset="0"/>
                      </a:endParaRPr>
                    </a:p>
                    <a:p>
                      <a:pPr marL="0" marR="0" indent="0" algn="l" defTabSz="1475110" rtl="0" eaLnBrk="1" fontAlgn="auto" latinLnBrk="0" hangingPunct="1">
                        <a:lnSpc>
                          <a:spcPct val="100000"/>
                        </a:lnSpc>
                        <a:spcBef>
                          <a:spcPts val="0"/>
                        </a:spcBef>
                        <a:spcAft>
                          <a:spcPts val="200"/>
                        </a:spcAft>
                        <a:buClrTx/>
                        <a:buSzTx/>
                        <a:buFontTx/>
                        <a:buNone/>
                        <a:tabLst/>
                        <a:defRPr/>
                      </a:pPr>
                      <a:r>
                        <a:rPr lang="cs-CZ" sz="700" b="1" kern="1200" dirty="0" err="1" smtClean="0">
                          <a:solidFill>
                            <a:schemeClr val="tx1"/>
                          </a:solidFill>
                          <a:latin typeface="Times New Roman" pitchFamily="18" charset="0"/>
                          <a:ea typeface="+mn-ea"/>
                          <a:cs typeface="Times New Roman" pitchFamily="18" charset="0"/>
                        </a:rPr>
                        <a:t>Bucha</a:t>
                      </a:r>
                      <a:r>
                        <a:rPr lang="cs-CZ" sz="700" b="1" kern="1200" dirty="0" smtClean="0">
                          <a:solidFill>
                            <a:schemeClr val="tx1"/>
                          </a:solidFill>
                          <a:latin typeface="Times New Roman" pitchFamily="18" charset="0"/>
                          <a:ea typeface="+mn-ea"/>
                          <a:cs typeface="Times New Roman" pitchFamily="18" charset="0"/>
                        </a:rPr>
                        <a:t> B, Janák J </a:t>
                      </a:r>
                      <a:r>
                        <a:rPr lang="cs-CZ" sz="700" kern="1200" dirty="0" smtClean="0">
                          <a:solidFill>
                            <a:schemeClr val="tx1"/>
                          </a:solidFill>
                          <a:latin typeface="Times New Roman" pitchFamily="18" charset="0"/>
                          <a:ea typeface="+mn-ea"/>
                          <a:cs typeface="Times New Roman" pitchFamily="18" charset="0"/>
                        </a:rPr>
                        <a:t>(2013)</a:t>
                      </a:r>
                      <a:r>
                        <a:rPr lang="cs-CZ" sz="700" b="1" kern="1200" dirty="0" smtClean="0">
                          <a:solidFill>
                            <a:schemeClr val="tx1"/>
                          </a:solidFill>
                          <a:latin typeface="Times New Roman" pitchFamily="18" charset="0"/>
                          <a:ea typeface="+mn-ea"/>
                          <a:cs typeface="Times New Roman" pitchFamily="18" charset="0"/>
                        </a:rPr>
                        <a:t>: </a:t>
                      </a:r>
                      <a:r>
                        <a:rPr lang="cs-CZ" sz="700" kern="1200" dirty="0" smtClean="0">
                          <a:solidFill>
                            <a:schemeClr val="tx1"/>
                          </a:solidFill>
                          <a:latin typeface="Times New Roman" pitchFamily="18" charset="0"/>
                          <a:ea typeface="+mn-ea"/>
                          <a:cs typeface="Times New Roman" pitchFamily="18" charset="0"/>
                        </a:rPr>
                        <a:t>A MATLAB-</a:t>
                      </a:r>
                      <a:r>
                        <a:rPr lang="cs-CZ" sz="700" kern="1200" dirty="0" err="1" smtClean="0">
                          <a:solidFill>
                            <a:schemeClr val="tx1"/>
                          </a:solidFill>
                          <a:latin typeface="Times New Roman" pitchFamily="18" charset="0"/>
                          <a:ea typeface="+mn-ea"/>
                          <a:cs typeface="Times New Roman" pitchFamily="18" charset="0"/>
                        </a:rPr>
                        <a:t>based</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graphical</a:t>
                      </a:r>
                      <a:r>
                        <a:rPr lang="cs-CZ" sz="700" kern="1200" dirty="0" smtClean="0">
                          <a:solidFill>
                            <a:schemeClr val="tx1"/>
                          </a:solidFill>
                          <a:latin typeface="Times New Roman" pitchFamily="18" charset="0"/>
                          <a:ea typeface="+mn-ea"/>
                          <a:cs typeface="Times New Roman" pitchFamily="18" charset="0"/>
                        </a:rPr>
                        <a:t> user interface program </a:t>
                      </a:r>
                      <a:r>
                        <a:rPr lang="cs-CZ" sz="700" kern="1200" dirty="0" err="1" smtClean="0">
                          <a:solidFill>
                            <a:schemeClr val="tx1"/>
                          </a:solidFill>
                          <a:latin typeface="Times New Roman" pitchFamily="18" charset="0"/>
                          <a:ea typeface="+mn-ea"/>
                          <a:cs typeface="Times New Roman" pitchFamily="18" charset="0"/>
                        </a:rPr>
                        <a:t>for</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computing</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functionals</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of</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the</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geopotential</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up</a:t>
                      </a:r>
                      <a:r>
                        <a:rPr lang="cs-CZ" sz="700" kern="1200" dirty="0" smtClean="0">
                          <a:solidFill>
                            <a:schemeClr val="tx1"/>
                          </a:solidFill>
                          <a:latin typeface="Times New Roman" pitchFamily="18" charset="0"/>
                          <a:ea typeface="+mn-ea"/>
                          <a:cs typeface="Times New Roman" pitchFamily="18" charset="0"/>
                        </a:rPr>
                        <a:t> to ultra-</a:t>
                      </a:r>
                      <a:r>
                        <a:rPr lang="cs-CZ" sz="700" kern="1200" dirty="0" err="1" smtClean="0">
                          <a:solidFill>
                            <a:schemeClr val="tx1"/>
                          </a:solidFill>
                          <a:latin typeface="Times New Roman" pitchFamily="18" charset="0"/>
                          <a:ea typeface="+mn-ea"/>
                          <a:cs typeface="Times New Roman" pitchFamily="18" charset="0"/>
                        </a:rPr>
                        <a:t>high</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degrees</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and</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orders</a:t>
                      </a:r>
                      <a:r>
                        <a:rPr lang="cs-CZ" sz="700" kern="1200" dirty="0" smtClean="0">
                          <a:solidFill>
                            <a:schemeClr val="tx1"/>
                          </a:solidFill>
                          <a:latin typeface="Times New Roman" pitchFamily="18" charset="0"/>
                          <a:ea typeface="+mn-ea"/>
                          <a:cs typeface="Times New Roman" pitchFamily="18" charset="0"/>
                        </a:rPr>
                        <a:t>, </a:t>
                      </a:r>
                      <a:r>
                        <a:rPr lang="cs-CZ" sz="700" kern="1200" dirty="0" err="1" smtClean="0">
                          <a:solidFill>
                            <a:schemeClr val="tx1"/>
                          </a:solidFill>
                          <a:latin typeface="Times New Roman" pitchFamily="18" charset="0"/>
                          <a:ea typeface="+mn-ea"/>
                          <a:cs typeface="Times New Roman" pitchFamily="18" charset="0"/>
                        </a:rPr>
                        <a:t>Computers</a:t>
                      </a:r>
                      <a:r>
                        <a:rPr lang="cs-CZ" sz="700" kern="1200" dirty="0" smtClean="0">
                          <a:solidFill>
                            <a:schemeClr val="tx1"/>
                          </a:solidFill>
                          <a:latin typeface="Times New Roman" pitchFamily="18" charset="0"/>
                          <a:ea typeface="+mn-ea"/>
                          <a:cs typeface="Times New Roman" pitchFamily="18" charset="0"/>
                        </a:rPr>
                        <a:t> </a:t>
                      </a:r>
                      <a:r>
                        <a:rPr lang="en-US" sz="700" kern="1200" dirty="0" smtClean="0">
                          <a:solidFill>
                            <a:schemeClr val="tx1"/>
                          </a:solidFill>
                          <a:latin typeface="Times New Roman" pitchFamily="18" charset="0"/>
                          <a:ea typeface="+mn-ea"/>
                          <a:cs typeface="Times New Roman" pitchFamily="18" charset="0"/>
                        </a:rPr>
                        <a:t>&amp; Geosciences, 56, p. 186-196.</a:t>
                      </a:r>
                      <a:endParaRPr lang="cs-CZ" sz="700" kern="1200" dirty="0" smtClean="0">
                        <a:solidFill>
                          <a:schemeClr val="tx1"/>
                        </a:solidFill>
                        <a:latin typeface="Times New Roman" pitchFamily="18" charset="0"/>
                        <a:ea typeface="+mn-ea"/>
                        <a:cs typeface="Times New Roman" pitchFamily="18" charset="0"/>
                      </a:endParaRPr>
                    </a:p>
                    <a:p>
                      <a:pPr marL="0" marR="0" indent="0" algn="l" defTabSz="1475110" rtl="0" eaLnBrk="1" fontAlgn="auto" latinLnBrk="0" hangingPunct="1">
                        <a:lnSpc>
                          <a:spcPct val="100000"/>
                        </a:lnSpc>
                        <a:spcBef>
                          <a:spcPts val="0"/>
                        </a:spcBef>
                        <a:spcAft>
                          <a:spcPts val="200"/>
                        </a:spcAft>
                        <a:buClrTx/>
                        <a:buSzTx/>
                        <a:buFontTx/>
                        <a:buNone/>
                        <a:tabLst/>
                        <a:defRPr/>
                      </a:pPr>
                      <a:r>
                        <a:rPr lang="cs-CZ" sz="700" b="1" dirty="0" err="1" smtClean="0">
                          <a:latin typeface="Times New Roman" pitchFamily="18" charset="0"/>
                          <a:ea typeface="Calibri"/>
                          <a:cs typeface="Times New Roman" pitchFamily="18" charset="0"/>
                        </a:rPr>
                        <a:t>Denker</a:t>
                      </a:r>
                      <a:r>
                        <a:rPr lang="cs-CZ" sz="700" b="1" dirty="0" smtClean="0">
                          <a:latin typeface="Times New Roman" pitchFamily="18" charset="0"/>
                          <a:ea typeface="Calibri"/>
                          <a:cs typeface="Times New Roman" pitchFamily="18" charset="0"/>
                        </a:rPr>
                        <a:t> H,  </a:t>
                      </a:r>
                      <a:r>
                        <a:rPr lang="cs-CZ" sz="700" b="1" dirty="0" err="1" smtClean="0">
                          <a:latin typeface="Times New Roman" pitchFamily="18" charset="0"/>
                          <a:ea typeface="Calibri"/>
                          <a:cs typeface="Times New Roman" pitchFamily="18" charset="0"/>
                        </a:rPr>
                        <a:t>Barriot</a:t>
                      </a:r>
                      <a:r>
                        <a:rPr lang="cs-CZ" sz="700" b="1" dirty="0" smtClean="0">
                          <a:latin typeface="Times New Roman" pitchFamily="18" charset="0"/>
                          <a:ea typeface="Calibri"/>
                          <a:cs typeface="Times New Roman" pitchFamily="18" charset="0"/>
                        </a:rPr>
                        <a:t> J-P, </a:t>
                      </a:r>
                      <a:r>
                        <a:rPr lang="cs-CZ" sz="700" b="1" dirty="0" err="1" smtClean="0">
                          <a:latin typeface="Times New Roman" pitchFamily="18" charset="0"/>
                          <a:ea typeface="Calibri"/>
                          <a:cs typeface="Times New Roman" pitchFamily="18" charset="0"/>
                        </a:rPr>
                        <a:t>Barzaghi</a:t>
                      </a:r>
                      <a:r>
                        <a:rPr lang="cs-CZ" sz="700" b="1" dirty="0" smtClean="0">
                          <a:latin typeface="Times New Roman" pitchFamily="18" charset="0"/>
                          <a:ea typeface="Calibri"/>
                          <a:cs typeface="Times New Roman" pitchFamily="18" charset="0"/>
                        </a:rPr>
                        <a:t> R, </a:t>
                      </a:r>
                      <a:r>
                        <a:rPr lang="cs-CZ" sz="700" b="1" dirty="0" err="1" smtClean="0">
                          <a:latin typeface="Times New Roman" pitchFamily="18" charset="0"/>
                          <a:ea typeface="Calibri"/>
                          <a:cs typeface="Times New Roman" pitchFamily="18" charset="0"/>
                        </a:rPr>
                        <a:t>Fairhead</a:t>
                      </a:r>
                      <a:r>
                        <a:rPr lang="cs-CZ" sz="700" b="1" dirty="0" smtClean="0">
                          <a:latin typeface="Times New Roman" pitchFamily="18" charset="0"/>
                          <a:ea typeface="Calibri"/>
                          <a:cs typeface="Times New Roman" pitchFamily="18" charset="0"/>
                        </a:rPr>
                        <a:t> D, </a:t>
                      </a:r>
                      <a:r>
                        <a:rPr lang="cs-CZ" sz="700" b="1" dirty="0" err="1" smtClean="0">
                          <a:latin typeface="Times New Roman" pitchFamily="18" charset="0"/>
                          <a:ea typeface="Calibri"/>
                          <a:cs typeface="Times New Roman" pitchFamily="18" charset="0"/>
                        </a:rPr>
                        <a:t>Forsberg</a:t>
                      </a:r>
                      <a:r>
                        <a:rPr lang="cs-CZ" sz="700" b="1" dirty="0" smtClean="0">
                          <a:latin typeface="Times New Roman" pitchFamily="18" charset="0"/>
                          <a:ea typeface="Calibri"/>
                          <a:cs typeface="Times New Roman" pitchFamily="18" charset="0"/>
                        </a:rPr>
                        <a:t> R,  </a:t>
                      </a:r>
                      <a:r>
                        <a:rPr lang="cs-CZ" sz="700" b="1" dirty="0" err="1" smtClean="0">
                          <a:latin typeface="Times New Roman" pitchFamily="18" charset="0"/>
                          <a:ea typeface="Calibri"/>
                          <a:cs typeface="Times New Roman" pitchFamily="18" charset="0"/>
                        </a:rPr>
                        <a:t>Ihde</a:t>
                      </a:r>
                      <a:r>
                        <a:rPr lang="cs-CZ" sz="700" b="1" dirty="0" smtClean="0">
                          <a:latin typeface="Times New Roman" pitchFamily="18" charset="0"/>
                          <a:ea typeface="Calibri"/>
                          <a:cs typeface="Times New Roman" pitchFamily="18" charset="0"/>
                        </a:rPr>
                        <a:t> J, </a:t>
                      </a:r>
                      <a:r>
                        <a:rPr lang="cs-CZ" sz="700" b="1" dirty="0" err="1" smtClean="0">
                          <a:latin typeface="Times New Roman" pitchFamily="18" charset="0"/>
                          <a:ea typeface="Calibri"/>
                          <a:cs typeface="Times New Roman" pitchFamily="18" charset="0"/>
                        </a:rPr>
                        <a:t>Kenyeres</a:t>
                      </a:r>
                      <a:r>
                        <a:rPr lang="cs-CZ" sz="700" b="1" dirty="0" smtClean="0">
                          <a:latin typeface="Times New Roman" pitchFamily="18" charset="0"/>
                          <a:ea typeface="Calibri"/>
                          <a:cs typeface="Times New Roman" pitchFamily="18" charset="0"/>
                        </a:rPr>
                        <a:t> A,  </a:t>
                      </a:r>
                      <a:r>
                        <a:rPr lang="cs-CZ" sz="700" b="1" dirty="0" err="1" smtClean="0">
                          <a:latin typeface="Times New Roman" pitchFamily="18" charset="0"/>
                          <a:ea typeface="Calibri"/>
                          <a:cs typeface="Times New Roman" pitchFamily="18" charset="0"/>
                        </a:rPr>
                        <a:t>Marti</a:t>
                      </a:r>
                      <a:r>
                        <a:rPr lang="cs-CZ" sz="700" b="1" dirty="0" smtClean="0">
                          <a:latin typeface="Times New Roman" pitchFamily="18" charset="0"/>
                          <a:ea typeface="Calibri"/>
                          <a:cs typeface="Times New Roman" pitchFamily="18" charset="0"/>
                        </a:rPr>
                        <a:t> U, </a:t>
                      </a:r>
                      <a:r>
                        <a:rPr lang="cs-CZ" sz="700" b="1" dirty="0" err="1" smtClean="0">
                          <a:latin typeface="Times New Roman" pitchFamily="18" charset="0"/>
                          <a:ea typeface="Calibri"/>
                          <a:cs typeface="Times New Roman" pitchFamily="18" charset="0"/>
                        </a:rPr>
                        <a:t>Sarrailh</a:t>
                      </a:r>
                      <a:r>
                        <a:rPr lang="cs-CZ" sz="700" b="1" dirty="0" smtClean="0">
                          <a:latin typeface="Times New Roman" pitchFamily="18" charset="0"/>
                          <a:ea typeface="Calibri"/>
                          <a:cs typeface="Times New Roman" pitchFamily="18" charset="0"/>
                        </a:rPr>
                        <a:t> M, </a:t>
                      </a:r>
                      <a:r>
                        <a:rPr lang="cs-CZ" sz="700" b="1" dirty="0" err="1" smtClean="0">
                          <a:latin typeface="Times New Roman" pitchFamily="18" charset="0"/>
                          <a:ea typeface="Calibri"/>
                          <a:cs typeface="Times New Roman" pitchFamily="18" charset="0"/>
                        </a:rPr>
                        <a:t>Tziavos</a:t>
                      </a:r>
                      <a:r>
                        <a:rPr lang="cs-CZ" sz="700" b="1" dirty="0" smtClean="0">
                          <a:latin typeface="Times New Roman" pitchFamily="18" charset="0"/>
                          <a:ea typeface="Calibri"/>
                          <a:cs typeface="Times New Roman" pitchFamily="18" charset="0"/>
                        </a:rPr>
                        <a:t> I N (2008)</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The</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Development</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of</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the</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European</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Gravimetric</a:t>
                      </a:r>
                      <a:r>
                        <a:rPr lang="cs-CZ" sz="700" dirty="0" smtClean="0">
                          <a:latin typeface="Times New Roman" pitchFamily="18" charset="0"/>
                          <a:ea typeface="Calibri"/>
                          <a:cs typeface="Times New Roman" pitchFamily="18" charset="0"/>
                        </a:rPr>
                        <a:t> Geoid Model EGG07. Institut </a:t>
                      </a:r>
                      <a:r>
                        <a:rPr lang="cs-CZ" sz="700" dirty="0" err="1" smtClean="0">
                          <a:latin typeface="Times New Roman" pitchFamily="18" charset="0"/>
                          <a:ea typeface="Calibri"/>
                          <a:cs typeface="Times New Roman" pitchFamily="18" charset="0"/>
                        </a:rPr>
                        <a:t>für</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Erdmessung</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Leibniz</a:t>
                      </a:r>
                      <a:r>
                        <a:rPr lang="cs-CZ" sz="700" dirty="0" smtClean="0">
                          <a:latin typeface="Times New Roman" pitchFamily="18" charset="0"/>
                          <a:ea typeface="Calibri"/>
                          <a:cs typeface="Times New Roman" pitchFamily="18" charset="0"/>
                        </a:rPr>
                        <a:t> </a:t>
                      </a:r>
                      <a:r>
                        <a:rPr lang="cs-CZ" sz="700" dirty="0" err="1" smtClean="0">
                          <a:latin typeface="Times New Roman" pitchFamily="18" charset="0"/>
                          <a:ea typeface="Calibri"/>
                          <a:cs typeface="Times New Roman" pitchFamily="18" charset="0"/>
                        </a:rPr>
                        <a:t>Universität</a:t>
                      </a:r>
                      <a:r>
                        <a:rPr lang="cs-CZ" sz="700" dirty="0" smtClean="0">
                          <a:latin typeface="Times New Roman" pitchFamily="18" charset="0"/>
                          <a:ea typeface="Calibri"/>
                          <a:cs typeface="Times New Roman" pitchFamily="18" charset="0"/>
                        </a:rPr>
                        <a:t> Hannover, </a:t>
                      </a:r>
                      <a:r>
                        <a:rPr lang="cs-CZ" sz="700" dirty="0" err="1" smtClean="0">
                          <a:latin typeface="Times New Roman" pitchFamily="18" charset="0"/>
                          <a:ea typeface="Calibri"/>
                          <a:cs typeface="Times New Roman" pitchFamily="18" charset="0"/>
                        </a:rPr>
                        <a:t>Schneiderberg</a:t>
                      </a:r>
                      <a:r>
                        <a:rPr lang="cs-CZ" sz="700" dirty="0" smtClean="0">
                          <a:latin typeface="Times New Roman" pitchFamily="18" charset="0"/>
                          <a:ea typeface="Calibri"/>
                          <a:cs typeface="Times New Roman" pitchFamily="18" charset="0"/>
                        </a:rPr>
                        <a:t> 50, D-30167 Hannover, </a:t>
                      </a:r>
                      <a:r>
                        <a:rPr lang="cs-CZ" sz="700" dirty="0" err="1" smtClean="0">
                          <a:latin typeface="Times New Roman" pitchFamily="18" charset="0"/>
                          <a:ea typeface="Calibri"/>
                          <a:cs typeface="Times New Roman" pitchFamily="18" charset="0"/>
                        </a:rPr>
                        <a:t>Germany</a:t>
                      </a:r>
                      <a:r>
                        <a:rPr lang="cs-CZ" sz="700" dirty="0" smtClean="0">
                          <a:latin typeface="Times New Roman" pitchFamily="18" charset="0"/>
                          <a:ea typeface="Calibri"/>
                          <a:cs typeface="Times New Roman" pitchFamily="18" charset="0"/>
                        </a:rPr>
                        <a:t>.</a:t>
                      </a:r>
                    </a:p>
                    <a:p>
                      <a:pPr>
                        <a:lnSpc>
                          <a:spcPct val="100000"/>
                        </a:lnSpc>
                        <a:spcAft>
                          <a:spcPts val="200"/>
                        </a:spcAft>
                      </a:pPr>
                      <a:r>
                        <a:rPr lang="en-US" sz="700" b="1" dirty="0" err="1" smtClean="0">
                          <a:latin typeface="Times New Roman" pitchFamily="18" charset="0"/>
                          <a:ea typeface="Calibri"/>
                          <a:cs typeface="Times New Roman" pitchFamily="18" charset="0"/>
                        </a:rPr>
                        <a:t>Förste</a:t>
                      </a:r>
                      <a:r>
                        <a:rPr lang="en-US" sz="700" b="1" dirty="0" smtClean="0">
                          <a:latin typeface="Times New Roman" pitchFamily="18" charset="0"/>
                          <a:ea typeface="Calibri"/>
                          <a:cs typeface="Times New Roman" pitchFamily="18" charset="0"/>
                        </a:rPr>
                        <a:t> </a:t>
                      </a:r>
                      <a:r>
                        <a:rPr lang="en-US" sz="700" b="1" dirty="0">
                          <a:latin typeface="Times New Roman" pitchFamily="18" charset="0"/>
                          <a:ea typeface="Calibri"/>
                          <a:cs typeface="Times New Roman" pitchFamily="18" charset="0"/>
                        </a:rPr>
                        <a:t>C, </a:t>
                      </a:r>
                      <a:r>
                        <a:rPr lang="en-US" sz="700" b="1" dirty="0" err="1">
                          <a:latin typeface="Times New Roman" pitchFamily="18" charset="0"/>
                          <a:ea typeface="Calibri"/>
                          <a:cs typeface="Times New Roman" pitchFamily="18" charset="0"/>
                        </a:rPr>
                        <a:t>Bruinsma</a:t>
                      </a:r>
                      <a:r>
                        <a:rPr lang="en-US" sz="700" b="1" dirty="0">
                          <a:latin typeface="Times New Roman" pitchFamily="18" charset="0"/>
                          <a:ea typeface="Calibri"/>
                          <a:cs typeface="Times New Roman" pitchFamily="18" charset="0"/>
                        </a:rPr>
                        <a:t> S, </a:t>
                      </a:r>
                      <a:r>
                        <a:rPr lang="en-US" sz="700" b="1" dirty="0" err="1">
                          <a:latin typeface="Times New Roman" pitchFamily="18" charset="0"/>
                          <a:ea typeface="Calibri"/>
                          <a:cs typeface="Times New Roman" pitchFamily="18" charset="0"/>
                        </a:rPr>
                        <a:t>Abrykosov</a:t>
                      </a:r>
                      <a:r>
                        <a:rPr lang="en-US" sz="700" b="1" dirty="0">
                          <a:latin typeface="Times New Roman" pitchFamily="18" charset="0"/>
                          <a:ea typeface="Calibri"/>
                          <a:cs typeface="Times New Roman" pitchFamily="18" charset="0"/>
                        </a:rPr>
                        <a:t> O, </a:t>
                      </a:r>
                      <a:r>
                        <a:rPr lang="en-US" sz="700" b="1" dirty="0" err="1" smtClean="0">
                          <a:latin typeface="Times New Roman" pitchFamily="18" charset="0"/>
                          <a:ea typeface="Calibri"/>
                          <a:cs typeface="Times New Roman" pitchFamily="18" charset="0"/>
                        </a:rPr>
                        <a:t>Lemoine</a:t>
                      </a:r>
                      <a:r>
                        <a:rPr lang="en-US" sz="700" b="1" baseline="0" dirty="0" smtClean="0">
                          <a:latin typeface="Times New Roman" pitchFamily="18" charset="0"/>
                          <a:ea typeface="Calibri"/>
                          <a:cs typeface="Times New Roman" pitchFamily="18" charset="0"/>
                        </a:rPr>
                        <a:t> J-M</a:t>
                      </a:r>
                      <a:r>
                        <a:rPr lang="en-US" sz="700" b="1" dirty="0" smtClean="0">
                          <a:latin typeface="Times New Roman" pitchFamily="18" charset="0"/>
                          <a:ea typeface="Calibri"/>
                          <a:cs typeface="Times New Roman" pitchFamily="18" charset="0"/>
                        </a:rPr>
                        <a:t>, </a:t>
                      </a:r>
                      <a:r>
                        <a:rPr lang="en-US" sz="700" b="1" dirty="0">
                          <a:latin typeface="Times New Roman" pitchFamily="18" charset="0"/>
                          <a:ea typeface="Calibri"/>
                          <a:cs typeface="Times New Roman" pitchFamily="18" charset="0"/>
                        </a:rPr>
                        <a:t>et al (2014)</a:t>
                      </a:r>
                      <a:r>
                        <a:rPr lang="en-US" sz="700" dirty="0">
                          <a:latin typeface="Times New Roman" pitchFamily="18" charset="0"/>
                          <a:ea typeface="Calibri"/>
                          <a:cs typeface="Times New Roman" pitchFamily="18" charset="0"/>
                        </a:rPr>
                        <a:t>  </a:t>
                      </a:r>
                      <a:r>
                        <a:rPr lang="en-US" sz="700" dirty="0" err="1" smtClean="0">
                          <a:latin typeface="Times New Roman" pitchFamily="18" charset="0"/>
                          <a:ea typeface="Calibri"/>
                          <a:cs typeface="Times New Roman" pitchFamily="18" charset="0"/>
                        </a:rPr>
                        <a:t>Tha</a:t>
                      </a:r>
                      <a:r>
                        <a:rPr lang="en-US" sz="700" dirty="0" smtClean="0">
                          <a:latin typeface="Times New Roman" pitchFamily="18" charset="0"/>
                          <a:ea typeface="Calibri"/>
                          <a:cs typeface="Times New Roman" pitchFamily="18" charset="0"/>
                        </a:rPr>
                        <a:t> latest combined global gravity field model including GOCE data up to</a:t>
                      </a:r>
                      <a:r>
                        <a:rPr lang="en-US" sz="700" baseline="0" dirty="0" smtClean="0">
                          <a:latin typeface="Times New Roman" pitchFamily="18" charset="0"/>
                          <a:ea typeface="Calibri"/>
                          <a:cs typeface="Times New Roman" pitchFamily="18" charset="0"/>
                        </a:rPr>
                        <a:t> degree and order 2190 of GFZ Potsdam and GRGS Toulouse</a:t>
                      </a:r>
                      <a:r>
                        <a:rPr lang="en-US" sz="700" dirty="0" smtClean="0">
                          <a:latin typeface="Times New Roman" pitchFamily="18" charset="0"/>
                          <a:ea typeface="Calibri"/>
                          <a:cs typeface="Times New Roman" pitchFamily="18" charset="0"/>
                        </a:rPr>
                        <a:t>,</a:t>
                      </a:r>
                      <a:r>
                        <a:rPr lang="en-US" sz="700" baseline="0" dirty="0" smtClean="0">
                          <a:latin typeface="Times New Roman" pitchFamily="18" charset="0"/>
                          <a:ea typeface="Calibri"/>
                          <a:cs typeface="Times New Roman" pitchFamily="18" charset="0"/>
                        </a:rPr>
                        <a:t> 5</a:t>
                      </a:r>
                      <a:r>
                        <a:rPr lang="en-US" sz="700" baseline="30000" dirty="0" smtClean="0">
                          <a:latin typeface="Times New Roman" pitchFamily="18" charset="0"/>
                          <a:ea typeface="Calibri"/>
                          <a:cs typeface="Times New Roman" pitchFamily="18" charset="0"/>
                        </a:rPr>
                        <a:t>th</a:t>
                      </a:r>
                      <a:r>
                        <a:rPr lang="en-US" sz="700" baseline="0" dirty="0" smtClean="0">
                          <a:latin typeface="Times New Roman" pitchFamily="18" charset="0"/>
                          <a:ea typeface="Calibri"/>
                          <a:cs typeface="Times New Roman" pitchFamily="18" charset="0"/>
                        </a:rPr>
                        <a:t> GOCE User Workshop, Paris 25 – 28 Nov. 2014</a:t>
                      </a:r>
                      <a:endParaRPr lang="cs-CZ" sz="700" dirty="0">
                        <a:latin typeface="Times New Roman" pitchFamily="18" charset="0"/>
                        <a:ea typeface="Calibri"/>
                        <a:cs typeface="Times New Roman" pitchFamily="18" charset="0"/>
                      </a:endParaRPr>
                    </a:p>
                    <a:p>
                      <a:pPr>
                        <a:lnSpc>
                          <a:spcPct val="100000"/>
                        </a:lnSpc>
                        <a:spcAft>
                          <a:spcPts val="200"/>
                        </a:spcAft>
                      </a:pPr>
                      <a:r>
                        <a:rPr lang="en-US" sz="700" b="1" dirty="0" err="1">
                          <a:latin typeface="Times New Roman" pitchFamily="18" charset="0"/>
                          <a:ea typeface="Calibri"/>
                          <a:cs typeface="Times New Roman" pitchFamily="18" charset="0"/>
                        </a:rPr>
                        <a:t>Floberghagen</a:t>
                      </a:r>
                      <a:r>
                        <a:rPr lang="en-US" sz="700" b="1" dirty="0">
                          <a:latin typeface="Times New Roman" pitchFamily="18" charset="0"/>
                          <a:ea typeface="Calibri"/>
                          <a:cs typeface="Times New Roman" pitchFamily="18" charset="0"/>
                        </a:rPr>
                        <a:t> R, </a:t>
                      </a:r>
                      <a:r>
                        <a:rPr lang="en-US" sz="700" b="1" dirty="0" err="1">
                          <a:latin typeface="Times New Roman" pitchFamily="18" charset="0"/>
                          <a:ea typeface="Calibri"/>
                          <a:cs typeface="Times New Roman" pitchFamily="18" charset="0"/>
                        </a:rPr>
                        <a:t>Fehringer</a:t>
                      </a:r>
                      <a:r>
                        <a:rPr lang="en-US" sz="700" b="1" dirty="0">
                          <a:latin typeface="Times New Roman" pitchFamily="18" charset="0"/>
                          <a:ea typeface="Calibri"/>
                          <a:cs typeface="Times New Roman" pitchFamily="18" charset="0"/>
                        </a:rPr>
                        <a:t> M, </a:t>
                      </a:r>
                      <a:r>
                        <a:rPr lang="en-US" sz="700" b="1" dirty="0" err="1">
                          <a:latin typeface="Times New Roman" pitchFamily="18" charset="0"/>
                          <a:ea typeface="Calibri"/>
                          <a:cs typeface="Times New Roman" pitchFamily="18" charset="0"/>
                        </a:rPr>
                        <a:t>Lamarre</a:t>
                      </a:r>
                      <a:r>
                        <a:rPr lang="en-US" sz="700" b="1" dirty="0">
                          <a:latin typeface="Times New Roman" pitchFamily="18" charset="0"/>
                          <a:ea typeface="Calibri"/>
                          <a:cs typeface="Times New Roman" pitchFamily="18" charset="0"/>
                        </a:rPr>
                        <a:t> D, </a:t>
                      </a:r>
                      <a:r>
                        <a:rPr lang="en-US" sz="700" b="1" dirty="0" err="1">
                          <a:latin typeface="Times New Roman" pitchFamily="18" charset="0"/>
                          <a:ea typeface="Calibri"/>
                          <a:cs typeface="Times New Roman" pitchFamily="18" charset="0"/>
                        </a:rPr>
                        <a:t>Muzi</a:t>
                      </a:r>
                      <a:r>
                        <a:rPr lang="en-US" sz="700" b="1" dirty="0">
                          <a:latin typeface="Times New Roman" pitchFamily="18" charset="0"/>
                          <a:ea typeface="Calibri"/>
                          <a:cs typeface="Times New Roman" pitchFamily="18" charset="0"/>
                        </a:rPr>
                        <a:t> D, </a:t>
                      </a:r>
                      <a:r>
                        <a:rPr lang="en-US" sz="700" b="1" dirty="0" err="1">
                          <a:latin typeface="Times New Roman" pitchFamily="18" charset="0"/>
                          <a:ea typeface="Calibri"/>
                          <a:cs typeface="Times New Roman" pitchFamily="18" charset="0"/>
                        </a:rPr>
                        <a:t>Frommknecht</a:t>
                      </a:r>
                      <a:r>
                        <a:rPr lang="en-US" sz="700" b="1" dirty="0">
                          <a:latin typeface="Times New Roman" pitchFamily="18" charset="0"/>
                          <a:ea typeface="Calibri"/>
                          <a:cs typeface="Times New Roman" pitchFamily="18" charset="0"/>
                        </a:rPr>
                        <a:t> B, </a:t>
                      </a:r>
                      <a:r>
                        <a:rPr lang="en-US" sz="700" b="1" dirty="0" err="1">
                          <a:latin typeface="Times New Roman" pitchFamily="18" charset="0"/>
                          <a:ea typeface="Calibri"/>
                          <a:cs typeface="Times New Roman" pitchFamily="18" charset="0"/>
                        </a:rPr>
                        <a:t>Steiger</a:t>
                      </a:r>
                      <a:r>
                        <a:rPr lang="en-US" sz="700" b="1" dirty="0">
                          <a:latin typeface="Times New Roman" pitchFamily="18" charset="0"/>
                          <a:ea typeface="Calibri"/>
                          <a:cs typeface="Times New Roman" pitchFamily="18" charset="0"/>
                        </a:rPr>
                        <a:t> C, </a:t>
                      </a:r>
                      <a:r>
                        <a:rPr lang="en-US" sz="700" b="1" dirty="0" err="1">
                          <a:latin typeface="Times New Roman" pitchFamily="18" charset="0"/>
                          <a:ea typeface="Calibri"/>
                          <a:cs typeface="Times New Roman" pitchFamily="18" charset="0"/>
                        </a:rPr>
                        <a:t>Pineiro</a:t>
                      </a:r>
                      <a:r>
                        <a:rPr lang="en-US" sz="700" b="1" dirty="0">
                          <a:latin typeface="Times New Roman" pitchFamily="18" charset="0"/>
                          <a:ea typeface="Calibri"/>
                          <a:cs typeface="Times New Roman" pitchFamily="18" charset="0"/>
                        </a:rPr>
                        <a:t> J,  </a:t>
                      </a:r>
                      <a:r>
                        <a:rPr lang="en-US" sz="700" b="1" dirty="0" err="1">
                          <a:latin typeface="Times New Roman" pitchFamily="18" charset="0"/>
                          <a:ea typeface="Calibri"/>
                          <a:cs typeface="Times New Roman" pitchFamily="18" charset="0"/>
                        </a:rPr>
                        <a:t>da</a:t>
                      </a:r>
                      <a:r>
                        <a:rPr lang="en-US" sz="700" b="1" dirty="0">
                          <a:latin typeface="Times New Roman" pitchFamily="18" charset="0"/>
                          <a:ea typeface="Calibri"/>
                          <a:cs typeface="Times New Roman" pitchFamily="18" charset="0"/>
                        </a:rPr>
                        <a:t> Costa A</a:t>
                      </a:r>
                      <a:r>
                        <a:rPr lang="en-US" sz="700" dirty="0">
                          <a:latin typeface="Times New Roman" pitchFamily="18" charset="0"/>
                          <a:ea typeface="Calibri"/>
                          <a:cs typeface="Times New Roman" pitchFamily="18" charset="0"/>
                        </a:rPr>
                        <a:t> </a:t>
                      </a:r>
                      <a:r>
                        <a:rPr lang="en-US" sz="700" b="1" dirty="0">
                          <a:latin typeface="Times New Roman" pitchFamily="18" charset="0"/>
                          <a:ea typeface="Calibri"/>
                          <a:cs typeface="Times New Roman" pitchFamily="18" charset="0"/>
                        </a:rPr>
                        <a:t>(2011)</a:t>
                      </a:r>
                      <a:r>
                        <a:rPr lang="en-US" sz="700" dirty="0">
                          <a:latin typeface="Times New Roman" pitchFamily="18" charset="0"/>
                          <a:ea typeface="Calibri"/>
                          <a:cs typeface="Times New Roman" pitchFamily="18" charset="0"/>
                        </a:rPr>
                        <a:t>  Mission design, operation and exploitation of the gravity field and steady-state ocean circulation explorer mission, J </a:t>
                      </a:r>
                      <a:r>
                        <a:rPr lang="en-US" sz="700" dirty="0" err="1">
                          <a:latin typeface="Times New Roman" pitchFamily="18" charset="0"/>
                          <a:ea typeface="Calibri"/>
                          <a:cs typeface="Times New Roman" pitchFamily="18" charset="0"/>
                        </a:rPr>
                        <a:t>Geod</a:t>
                      </a:r>
                      <a:r>
                        <a:rPr lang="en-US" sz="700" dirty="0">
                          <a:latin typeface="Times New Roman" pitchFamily="18" charset="0"/>
                          <a:ea typeface="Calibri"/>
                          <a:cs typeface="Times New Roman" pitchFamily="18" charset="0"/>
                        </a:rPr>
                        <a:t> 85: 749–758, </a:t>
                      </a:r>
                      <a:r>
                        <a:rPr lang="en-US" sz="700" dirty="0" err="1">
                          <a:latin typeface="Times New Roman" pitchFamily="18" charset="0"/>
                          <a:ea typeface="Calibri"/>
                          <a:cs typeface="Times New Roman" pitchFamily="18" charset="0"/>
                        </a:rPr>
                        <a:t>doi</a:t>
                      </a:r>
                      <a:r>
                        <a:rPr lang="en-US" sz="700" dirty="0">
                          <a:latin typeface="Times New Roman" pitchFamily="18" charset="0"/>
                          <a:ea typeface="Calibri"/>
                          <a:cs typeface="Times New Roman" pitchFamily="18" charset="0"/>
                        </a:rPr>
                        <a:t>: 10.1007/s00190-011-0498-3SATELLTE.</a:t>
                      </a:r>
                      <a:endParaRPr lang="cs-CZ" sz="700" dirty="0">
                        <a:latin typeface="Times New Roman" pitchFamily="18" charset="0"/>
                        <a:ea typeface="Calibri"/>
                        <a:cs typeface="Times New Roman" pitchFamily="18" charset="0"/>
                      </a:endParaRPr>
                    </a:p>
                    <a:p>
                      <a:pPr>
                        <a:lnSpc>
                          <a:spcPct val="100000"/>
                        </a:lnSpc>
                        <a:spcAft>
                          <a:spcPts val="200"/>
                        </a:spcAft>
                      </a:pPr>
                      <a:r>
                        <a:rPr lang="cs-CZ" sz="700" b="1" dirty="0">
                          <a:latin typeface="Times New Roman" pitchFamily="18" charset="0"/>
                          <a:ea typeface="Calibri"/>
                          <a:cs typeface="Times New Roman" pitchFamily="18" charset="0"/>
                        </a:rPr>
                        <a:t>Kalvoda J, </a:t>
                      </a:r>
                      <a:r>
                        <a:rPr lang="cs-CZ" sz="700" b="1" dirty="0" err="1">
                          <a:latin typeface="Times New Roman" pitchFamily="18" charset="0"/>
                          <a:ea typeface="Calibri"/>
                          <a:cs typeface="Times New Roman" pitchFamily="18" charset="0"/>
                        </a:rPr>
                        <a:t>Klokočník</a:t>
                      </a:r>
                      <a:r>
                        <a:rPr lang="cs-CZ" sz="700" b="1" dirty="0">
                          <a:latin typeface="Times New Roman" pitchFamily="18" charset="0"/>
                          <a:ea typeface="Calibri"/>
                          <a:cs typeface="Times New Roman" pitchFamily="18" charset="0"/>
                        </a:rPr>
                        <a:t> J, Kostelecký J, Bezděk A (2013)</a:t>
                      </a:r>
                      <a:r>
                        <a:rPr lang="cs-CZ" sz="700" dirty="0">
                          <a:latin typeface="Times New Roman" pitchFamily="18" charset="0"/>
                          <a:ea typeface="Calibri"/>
                          <a:cs typeface="Times New Roman" pitchFamily="18" charset="0"/>
                        </a:rPr>
                        <a:t> A. </a:t>
                      </a:r>
                      <a:r>
                        <a:rPr lang="cs-CZ" sz="700" dirty="0" err="1">
                          <a:latin typeface="Times New Roman" pitchFamily="18" charset="0"/>
                          <a:ea typeface="Calibri"/>
                          <a:cs typeface="Times New Roman" pitchFamily="18" charset="0"/>
                        </a:rPr>
                        <a:t>Mass</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distribution</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of</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Earth</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landforms</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determined</a:t>
                      </a:r>
                      <a:r>
                        <a:rPr lang="cs-CZ" sz="700" dirty="0">
                          <a:latin typeface="Times New Roman" pitchFamily="18" charset="0"/>
                          <a:ea typeface="Calibri"/>
                          <a:cs typeface="Times New Roman" pitchFamily="18" charset="0"/>
                        </a:rPr>
                        <a:t> by </a:t>
                      </a:r>
                      <a:r>
                        <a:rPr lang="cs-CZ" sz="700" dirty="0" err="1">
                          <a:latin typeface="Times New Roman" pitchFamily="18" charset="0"/>
                          <a:ea typeface="Calibri"/>
                          <a:cs typeface="Times New Roman" pitchFamily="18" charset="0"/>
                        </a:rPr>
                        <a:t>aspects</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of</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the</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geopotential</a:t>
                      </a:r>
                      <a:r>
                        <a:rPr lang="cs-CZ" sz="700" dirty="0">
                          <a:latin typeface="Times New Roman" pitchFamily="18" charset="0"/>
                          <a:ea typeface="Calibri"/>
                          <a:cs typeface="Times New Roman" pitchFamily="18" charset="0"/>
                        </a:rPr>
                        <a:t> as </a:t>
                      </a:r>
                      <a:r>
                        <a:rPr lang="cs-CZ" sz="700" dirty="0" err="1">
                          <a:latin typeface="Times New Roman" pitchFamily="18" charset="0"/>
                          <a:ea typeface="Calibri"/>
                          <a:cs typeface="Times New Roman" pitchFamily="18" charset="0"/>
                        </a:rPr>
                        <a:t>computed</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from</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the</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global</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gravity</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field</a:t>
                      </a:r>
                      <a:r>
                        <a:rPr lang="cs-CZ" sz="700" dirty="0">
                          <a:latin typeface="Times New Roman" pitchFamily="18" charset="0"/>
                          <a:ea typeface="Calibri"/>
                          <a:cs typeface="Times New Roman" pitchFamily="18" charset="0"/>
                        </a:rPr>
                        <a:t> model EGM 2008. </a:t>
                      </a:r>
                      <a:r>
                        <a:rPr lang="cs-CZ" sz="700" dirty="0" err="1">
                          <a:latin typeface="Times New Roman" pitchFamily="18" charset="0"/>
                          <a:ea typeface="Calibri"/>
                          <a:cs typeface="Times New Roman" pitchFamily="18" charset="0"/>
                        </a:rPr>
                        <a:t>Acta</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Univ</a:t>
                      </a:r>
                      <a:r>
                        <a:rPr lang="cs-CZ" sz="700" dirty="0">
                          <a:latin typeface="Times New Roman" pitchFamily="18" charset="0"/>
                          <a:ea typeface="Calibri"/>
                          <a:cs typeface="Times New Roman" pitchFamily="18" charset="0"/>
                        </a:rPr>
                        <a:t>. </a:t>
                      </a:r>
                      <a:r>
                        <a:rPr lang="cs-CZ" sz="700" dirty="0" err="1">
                          <a:latin typeface="Times New Roman" pitchFamily="18" charset="0"/>
                          <a:ea typeface="Calibri"/>
                          <a:cs typeface="Times New Roman" pitchFamily="18" charset="0"/>
                        </a:rPr>
                        <a:t>Carolinae</a:t>
                      </a:r>
                      <a:r>
                        <a:rPr lang="cs-CZ" sz="700" dirty="0">
                          <a:latin typeface="Times New Roman" pitchFamily="18" charset="0"/>
                          <a:ea typeface="Calibri"/>
                          <a:cs typeface="Times New Roman" pitchFamily="18" charset="0"/>
                        </a:rPr>
                        <a:t>-</a:t>
                      </a:r>
                      <a:r>
                        <a:rPr lang="cs-CZ" sz="700" dirty="0" err="1">
                          <a:latin typeface="Times New Roman" pitchFamily="18" charset="0"/>
                          <a:ea typeface="Calibri"/>
                          <a:cs typeface="Times New Roman" pitchFamily="18" charset="0"/>
                        </a:rPr>
                        <a:t>Geogr</a:t>
                      </a:r>
                      <a:r>
                        <a:rPr lang="cs-CZ" sz="700" dirty="0">
                          <a:latin typeface="Times New Roman" pitchFamily="18" charset="0"/>
                          <a:ea typeface="Calibri"/>
                          <a:cs typeface="Times New Roman" pitchFamily="18" charset="0"/>
                        </a:rPr>
                        <a:t>., 48, 17-25. ISSN 0300-5402.</a:t>
                      </a:r>
                    </a:p>
                    <a:p>
                      <a:pPr>
                        <a:lnSpc>
                          <a:spcPct val="100000"/>
                        </a:lnSpc>
                        <a:spcAft>
                          <a:spcPts val="200"/>
                        </a:spcAft>
                      </a:pPr>
                      <a:r>
                        <a:rPr lang="en-GB" sz="700" b="1" dirty="0" err="1">
                          <a:latin typeface="Times New Roman" pitchFamily="18" charset="0"/>
                          <a:ea typeface="Calibri"/>
                          <a:cs typeface="Times New Roman" pitchFamily="18" charset="0"/>
                        </a:rPr>
                        <a:t>Klokočník</a:t>
                      </a:r>
                      <a:r>
                        <a:rPr lang="en-GB" sz="700" b="1" dirty="0">
                          <a:latin typeface="Times New Roman" pitchFamily="18" charset="0"/>
                          <a:ea typeface="Calibri"/>
                          <a:cs typeface="Times New Roman" pitchFamily="18" charset="0"/>
                        </a:rPr>
                        <a:t> J,  </a:t>
                      </a:r>
                      <a:r>
                        <a:rPr lang="en-GB" sz="700" b="1" dirty="0" err="1">
                          <a:latin typeface="Times New Roman" pitchFamily="18" charset="0"/>
                          <a:ea typeface="Calibri"/>
                          <a:cs typeface="Times New Roman" pitchFamily="18" charset="0"/>
                        </a:rPr>
                        <a:t>Kalvoda</a:t>
                      </a:r>
                      <a:r>
                        <a:rPr lang="en-GB" sz="700" b="1" dirty="0">
                          <a:latin typeface="Times New Roman" pitchFamily="18" charset="0"/>
                          <a:ea typeface="Calibri"/>
                          <a:cs typeface="Times New Roman" pitchFamily="18" charset="0"/>
                        </a:rPr>
                        <a:t> J,  </a:t>
                      </a:r>
                      <a:r>
                        <a:rPr lang="en-GB" sz="700" b="1" dirty="0" err="1">
                          <a:latin typeface="Times New Roman" pitchFamily="18" charset="0"/>
                          <a:ea typeface="Calibri"/>
                          <a:cs typeface="Times New Roman" pitchFamily="18" charset="0"/>
                        </a:rPr>
                        <a:t>Kostelecký</a:t>
                      </a:r>
                      <a:r>
                        <a:rPr lang="en-GB" sz="700" b="1" dirty="0">
                          <a:latin typeface="Times New Roman" pitchFamily="18" charset="0"/>
                          <a:ea typeface="Calibri"/>
                          <a:cs typeface="Times New Roman" pitchFamily="18" charset="0"/>
                        </a:rPr>
                        <a:t> J, </a:t>
                      </a:r>
                      <a:r>
                        <a:rPr lang="en-GB" sz="700" b="1" dirty="0" err="1">
                          <a:latin typeface="Times New Roman" pitchFamily="18" charset="0"/>
                          <a:ea typeface="Calibri"/>
                          <a:cs typeface="Times New Roman" pitchFamily="18" charset="0"/>
                        </a:rPr>
                        <a:t>Bezděk</a:t>
                      </a:r>
                      <a:r>
                        <a:rPr lang="en-GB" sz="700" b="1" dirty="0">
                          <a:latin typeface="Times New Roman" pitchFamily="18" charset="0"/>
                          <a:ea typeface="Calibri"/>
                          <a:cs typeface="Times New Roman" pitchFamily="18" charset="0"/>
                        </a:rPr>
                        <a:t> A  (2013)</a:t>
                      </a:r>
                      <a:r>
                        <a:rPr lang="en-GB" sz="700" dirty="0">
                          <a:latin typeface="Times New Roman" pitchFamily="18" charset="0"/>
                          <a:ea typeface="Calibri"/>
                          <a:cs typeface="Times New Roman" pitchFamily="18" charset="0"/>
                        </a:rPr>
                        <a:t> </a:t>
                      </a:r>
                      <a:r>
                        <a:rPr lang="en-GB" sz="700" baseline="30000" dirty="0">
                          <a:latin typeface="Times New Roman" pitchFamily="18" charset="0"/>
                          <a:ea typeface="Calibri"/>
                          <a:cs typeface="Times New Roman" pitchFamily="18" charset="0"/>
                        </a:rPr>
                        <a:t> </a:t>
                      </a:r>
                      <a:r>
                        <a:rPr lang="en-GB" sz="700" dirty="0">
                          <a:latin typeface="Times New Roman" pitchFamily="18" charset="0"/>
                          <a:ea typeface="Calibri"/>
                          <a:cs typeface="Times New Roman" pitchFamily="18" charset="0"/>
                        </a:rPr>
                        <a:t>Gravity Disturbances, </a:t>
                      </a:r>
                      <a:r>
                        <a:rPr lang="en-GB" sz="700" dirty="0" err="1">
                          <a:latin typeface="Times New Roman" pitchFamily="18" charset="0"/>
                          <a:ea typeface="Calibri"/>
                          <a:cs typeface="Times New Roman" pitchFamily="18" charset="0"/>
                        </a:rPr>
                        <a:t>Marussi</a:t>
                      </a:r>
                      <a:r>
                        <a:rPr lang="en-GB" sz="700" dirty="0">
                          <a:latin typeface="Times New Roman" pitchFamily="18" charset="0"/>
                          <a:ea typeface="Calibri"/>
                          <a:cs typeface="Times New Roman" pitchFamily="18" charset="0"/>
                        </a:rPr>
                        <a:t> Tensor, Invariants and Other Functions of the </a:t>
                      </a:r>
                      <a:r>
                        <a:rPr lang="en-GB" sz="700" dirty="0" err="1">
                          <a:latin typeface="Times New Roman" pitchFamily="18" charset="0"/>
                          <a:ea typeface="Calibri"/>
                          <a:cs typeface="Times New Roman" pitchFamily="18" charset="0"/>
                        </a:rPr>
                        <a:t>Geopotential</a:t>
                      </a:r>
                      <a:r>
                        <a:rPr lang="en-GB" sz="700" dirty="0">
                          <a:latin typeface="Times New Roman" pitchFamily="18" charset="0"/>
                          <a:ea typeface="Calibri"/>
                          <a:cs typeface="Times New Roman" pitchFamily="18" charset="0"/>
                        </a:rPr>
                        <a:t>  Represented by EGM 2008,  Presented at </a:t>
                      </a:r>
                      <a:r>
                        <a:rPr lang="en-GB" sz="700" i="1" dirty="0">
                          <a:latin typeface="Times New Roman" pitchFamily="18" charset="0"/>
                          <a:ea typeface="Calibri"/>
                          <a:cs typeface="Times New Roman" pitchFamily="18" charset="0"/>
                        </a:rPr>
                        <a:t>ESA Living Planet </a:t>
                      </a:r>
                      <a:r>
                        <a:rPr lang="en-GB" sz="700" i="1" dirty="0" err="1">
                          <a:latin typeface="Times New Roman" pitchFamily="18" charset="0"/>
                          <a:ea typeface="Calibri"/>
                          <a:cs typeface="Times New Roman" pitchFamily="18" charset="0"/>
                        </a:rPr>
                        <a:t>Symp</a:t>
                      </a:r>
                      <a:r>
                        <a:rPr lang="en-GB" sz="700" dirty="0">
                          <a:latin typeface="Times New Roman" pitchFamily="18" charset="0"/>
                          <a:ea typeface="Calibri"/>
                          <a:cs typeface="Times New Roman" pitchFamily="18" charset="0"/>
                        </a:rPr>
                        <a:t>. 9-13 Sept. 2013, Edinburgh, Scotland.  Publ. in: August 2014: J Earth Sci. Res 2, 88–101.</a:t>
                      </a:r>
                      <a:endParaRPr lang="cs-CZ" sz="700" dirty="0">
                        <a:latin typeface="Times New Roman" pitchFamily="18" charset="0"/>
                        <a:ea typeface="Calibri"/>
                        <a:cs typeface="Times New Roman" pitchFamily="18" charset="0"/>
                      </a:endParaRPr>
                    </a:p>
                    <a:p>
                      <a:pPr>
                        <a:lnSpc>
                          <a:spcPct val="100000"/>
                        </a:lnSpc>
                        <a:spcAft>
                          <a:spcPts val="200"/>
                        </a:spcAft>
                      </a:pPr>
                      <a:r>
                        <a:rPr lang="en-US" sz="700" b="1" dirty="0" err="1">
                          <a:latin typeface="Times New Roman" pitchFamily="18" charset="0"/>
                          <a:ea typeface="Calibri"/>
                          <a:cs typeface="Times New Roman" pitchFamily="18" charset="0"/>
                        </a:rPr>
                        <a:t>Kostelecký</a:t>
                      </a:r>
                      <a:r>
                        <a:rPr lang="en-US" sz="700" b="1" dirty="0">
                          <a:latin typeface="Times New Roman" pitchFamily="18" charset="0"/>
                          <a:ea typeface="Calibri"/>
                          <a:cs typeface="Times New Roman" pitchFamily="18" charset="0"/>
                        </a:rPr>
                        <a:t> J, </a:t>
                      </a:r>
                      <a:r>
                        <a:rPr lang="en-US" sz="700" b="1" dirty="0" err="1">
                          <a:latin typeface="Times New Roman" pitchFamily="18" charset="0"/>
                          <a:ea typeface="Calibri"/>
                          <a:cs typeface="Times New Roman" pitchFamily="18" charset="0"/>
                        </a:rPr>
                        <a:t>Cimbálník</a:t>
                      </a:r>
                      <a:r>
                        <a:rPr lang="en-US" sz="700" b="1" dirty="0">
                          <a:latin typeface="Times New Roman" pitchFamily="18" charset="0"/>
                          <a:ea typeface="Calibri"/>
                          <a:cs typeface="Times New Roman" pitchFamily="18" charset="0"/>
                        </a:rPr>
                        <a:t> M, </a:t>
                      </a:r>
                      <a:r>
                        <a:rPr lang="en-US" sz="700" b="1" dirty="0" err="1">
                          <a:latin typeface="Times New Roman" pitchFamily="18" charset="0"/>
                          <a:ea typeface="Calibri"/>
                          <a:cs typeface="Times New Roman" pitchFamily="18" charset="0"/>
                        </a:rPr>
                        <a:t>Čepek</a:t>
                      </a:r>
                      <a:r>
                        <a:rPr lang="en-US" sz="700" b="1" dirty="0">
                          <a:latin typeface="Times New Roman" pitchFamily="18" charset="0"/>
                          <a:ea typeface="Calibri"/>
                          <a:cs typeface="Times New Roman" pitchFamily="18" charset="0"/>
                        </a:rPr>
                        <a:t> A, </a:t>
                      </a:r>
                      <a:r>
                        <a:rPr lang="en-US" sz="700" b="1" dirty="0" err="1">
                          <a:latin typeface="Times New Roman" pitchFamily="18" charset="0"/>
                          <a:ea typeface="Calibri"/>
                          <a:cs typeface="Times New Roman" pitchFamily="18" charset="0"/>
                        </a:rPr>
                        <a:t>Douša</a:t>
                      </a:r>
                      <a:r>
                        <a:rPr lang="en-US" sz="700" b="1" dirty="0">
                          <a:latin typeface="Times New Roman" pitchFamily="18" charset="0"/>
                          <a:ea typeface="Calibri"/>
                          <a:cs typeface="Times New Roman" pitchFamily="18" charset="0"/>
                        </a:rPr>
                        <a:t> J, Filler V, </a:t>
                      </a:r>
                      <a:r>
                        <a:rPr lang="en-US" sz="700" b="1" dirty="0" err="1">
                          <a:latin typeface="Times New Roman" pitchFamily="18" charset="0"/>
                          <a:ea typeface="Calibri"/>
                          <a:cs typeface="Times New Roman" pitchFamily="18" charset="0"/>
                        </a:rPr>
                        <a:t>Kostelecký</a:t>
                      </a:r>
                      <a:r>
                        <a:rPr lang="en-US" sz="700" b="1" dirty="0">
                          <a:latin typeface="Times New Roman" pitchFamily="18" charset="0"/>
                          <a:ea typeface="Calibri"/>
                          <a:cs typeface="Times New Roman" pitchFamily="18" charset="0"/>
                        </a:rPr>
                        <a:t> J. </a:t>
                      </a:r>
                      <a:r>
                        <a:rPr lang="en-US" sz="700" b="1" dirty="0" err="1">
                          <a:latin typeface="Times New Roman" pitchFamily="18" charset="0"/>
                          <a:ea typeface="Calibri"/>
                          <a:cs typeface="Times New Roman" pitchFamily="18" charset="0"/>
                        </a:rPr>
                        <a:t>jr</a:t>
                      </a:r>
                      <a:r>
                        <a:rPr lang="en-US" sz="700" b="1" dirty="0">
                          <a:latin typeface="Times New Roman" pitchFamily="18" charset="0"/>
                          <a:ea typeface="Calibri"/>
                          <a:cs typeface="Times New Roman" pitchFamily="18" charset="0"/>
                        </a:rPr>
                        <a:t>., </a:t>
                      </a:r>
                      <a:r>
                        <a:rPr lang="en-US" sz="700" b="1" dirty="0" err="1">
                          <a:latin typeface="Times New Roman" pitchFamily="18" charset="0"/>
                          <a:ea typeface="Calibri"/>
                          <a:cs typeface="Times New Roman" pitchFamily="18" charset="0"/>
                        </a:rPr>
                        <a:t>Nágl</a:t>
                      </a:r>
                      <a:r>
                        <a:rPr lang="en-US" sz="700" b="1" dirty="0">
                          <a:latin typeface="Times New Roman" pitchFamily="18" charset="0"/>
                          <a:ea typeface="Calibri"/>
                          <a:cs typeface="Times New Roman" pitchFamily="18" charset="0"/>
                        </a:rPr>
                        <a:t> J, </a:t>
                      </a:r>
                      <a:r>
                        <a:rPr lang="en-US" sz="700" b="1" dirty="0" err="1">
                          <a:latin typeface="Times New Roman" pitchFamily="18" charset="0"/>
                          <a:ea typeface="Calibri"/>
                          <a:cs typeface="Times New Roman" pitchFamily="18" charset="0"/>
                        </a:rPr>
                        <a:t>Pešek</a:t>
                      </a:r>
                      <a:r>
                        <a:rPr lang="en-US" sz="700" b="1" dirty="0">
                          <a:latin typeface="Times New Roman" pitchFamily="18" charset="0"/>
                          <a:ea typeface="Calibri"/>
                          <a:cs typeface="Times New Roman" pitchFamily="18" charset="0"/>
                        </a:rPr>
                        <a:t> I, </a:t>
                      </a:r>
                      <a:r>
                        <a:rPr lang="en-US" sz="700" b="1" dirty="0" err="1">
                          <a:latin typeface="Times New Roman" pitchFamily="18" charset="0"/>
                          <a:ea typeface="Calibri"/>
                          <a:cs typeface="Times New Roman" pitchFamily="18" charset="0"/>
                        </a:rPr>
                        <a:t>Šimek</a:t>
                      </a:r>
                      <a:r>
                        <a:rPr lang="en-US" sz="700" b="1" dirty="0">
                          <a:latin typeface="Times New Roman" pitchFamily="18" charset="0"/>
                          <a:ea typeface="Calibri"/>
                          <a:cs typeface="Times New Roman" pitchFamily="18" charset="0"/>
                        </a:rPr>
                        <a:t> J (2012) </a:t>
                      </a:r>
                      <a:r>
                        <a:rPr lang="en-US" sz="700" dirty="0">
                          <a:latin typeface="Times New Roman" pitchFamily="18" charset="0"/>
                          <a:ea typeface="Calibri"/>
                          <a:cs typeface="Times New Roman" pitchFamily="18" charset="0"/>
                        </a:rPr>
                        <a:t> Realization of S-JTSK/05. </a:t>
                      </a:r>
                      <a:r>
                        <a:rPr lang="en-US" sz="700" dirty="0" err="1">
                          <a:latin typeface="Times New Roman" pitchFamily="18" charset="0"/>
                          <a:ea typeface="Calibri"/>
                          <a:cs typeface="Times New Roman" pitchFamily="18" charset="0"/>
                        </a:rPr>
                        <a:t>Geodetick</a:t>
                      </a:r>
                      <a:r>
                        <a:rPr lang="cs-CZ" sz="700" dirty="0">
                          <a:latin typeface="Times New Roman" pitchFamily="18" charset="0"/>
                          <a:ea typeface="Calibri"/>
                          <a:cs typeface="Times New Roman" pitchFamily="18" charset="0"/>
                        </a:rPr>
                        <a:t>ý a kartografický obzor</a:t>
                      </a:r>
                      <a:r>
                        <a:rPr lang="en-US" sz="700" dirty="0">
                          <a:latin typeface="Times New Roman" pitchFamily="18" charset="0"/>
                          <a:ea typeface="Calibri"/>
                          <a:cs typeface="Times New Roman" pitchFamily="18" charset="0"/>
                        </a:rPr>
                        <a:t> 58/100, 7, 145–154 (in Czech).</a:t>
                      </a:r>
                      <a:endParaRPr lang="cs-CZ" sz="700" dirty="0">
                        <a:latin typeface="Times New Roman" pitchFamily="18" charset="0"/>
                        <a:ea typeface="Calibri"/>
                        <a:cs typeface="Times New Roman" pitchFamily="18" charset="0"/>
                      </a:endParaRPr>
                    </a:p>
                    <a:p>
                      <a:pPr>
                        <a:lnSpc>
                          <a:spcPct val="100000"/>
                        </a:lnSpc>
                        <a:spcAft>
                          <a:spcPts val="200"/>
                        </a:spcAft>
                      </a:pPr>
                      <a:r>
                        <a:rPr lang="en-US" sz="700" b="1" dirty="0" err="1">
                          <a:latin typeface="Times New Roman" pitchFamily="18" charset="0"/>
                          <a:ea typeface="Calibri"/>
                          <a:cs typeface="Times New Roman" pitchFamily="18" charset="0"/>
                        </a:rPr>
                        <a:t>Pavlis</a:t>
                      </a:r>
                      <a:r>
                        <a:rPr lang="en-US" sz="700" b="1" dirty="0">
                          <a:latin typeface="Times New Roman" pitchFamily="18" charset="0"/>
                          <a:ea typeface="Calibri"/>
                          <a:cs typeface="Times New Roman" pitchFamily="18" charset="0"/>
                        </a:rPr>
                        <a:t> NK, Holmes SA, Kenyon SC, Factor JK (2008)</a:t>
                      </a:r>
                      <a:r>
                        <a:rPr lang="en-US" sz="700" dirty="0">
                          <a:latin typeface="Times New Roman" pitchFamily="18" charset="0"/>
                          <a:ea typeface="Calibri"/>
                          <a:cs typeface="Times New Roman" pitchFamily="18" charset="0"/>
                        </a:rPr>
                        <a:t> EGM2008: An overview of its development and evaluation, National Geospatial-Intelligence Agency, USA, presented at conference: Gravity, </a:t>
                      </a:r>
                      <a:r>
                        <a:rPr lang="en-US" sz="700" dirty="0" err="1">
                          <a:latin typeface="Times New Roman" pitchFamily="18" charset="0"/>
                          <a:ea typeface="Calibri"/>
                          <a:cs typeface="Times New Roman" pitchFamily="18" charset="0"/>
                        </a:rPr>
                        <a:t>Geoid</a:t>
                      </a:r>
                      <a:r>
                        <a:rPr lang="en-US" sz="700" dirty="0">
                          <a:latin typeface="Times New Roman" pitchFamily="18" charset="0"/>
                          <a:ea typeface="Calibri"/>
                          <a:cs typeface="Times New Roman" pitchFamily="18" charset="0"/>
                        </a:rPr>
                        <a:t> and Earth Observation 2008, </a:t>
                      </a:r>
                      <a:r>
                        <a:rPr lang="en-US" sz="700" dirty="0" err="1">
                          <a:latin typeface="Times New Roman" pitchFamily="18" charset="0"/>
                          <a:ea typeface="Calibri"/>
                          <a:cs typeface="Times New Roman" pitchFamily="18" charset="0"/>
                        </a:rPr>
                        <a:t>Chania</a:t>
                      </a:r>
                      <a:r>
                        <a:rPr lang="en-US" sz="700" dirty="0">
                          <a:latin typeface="Times New Roman" pitchFamily="18" charset="0"/>
                          <a:ea typeface="Calibri"/>
                          <a:cs typeface="Times New Roman" pitchFamily="18" charset="0"/>
                        </a:rPr>
                        <a:t>, Crete, Greece, 23–27 June.</a:t>
                      </a:r>
                      <a:endParaRPr lang="cs-CZ" sz="700" dirty="0">
                        <a:latin typeface="Times New Roman" pitchFamily="18" charset="0"/>
                        <a:ea typeface="Calibri"/>
                        <a:cs typeface="Times New Roman" pitchFamily="18" charset="0"/>
                      </a:endParaRPr>
                    </a:p>
                    <a:p>
                      <a:pPr>
                        <a:lnSpc>
                          <a:spcPct val="100000"/>
                        </a:lnSpc>
                        <a:spcAft>
                          <a:spcPts val="200"/>
                        </a:spcAft>
                      </a:pPr>
                      <a:r>
                        <a:rPr lang="en-US" sz="700" b="1" dirty="0" err="1">
                          <a:latin typeface="Times New Roman" pitchFamily="18" charset="0"/>
                          <a:ea typeface="Calibri"/>
                          <a:cs typeface="Times New Roman" pitchFamily="18" charset="0"/>
                        </a:rPr>
                        <a:t>Pavlis</a:t>
                      </a:r>
                      <a:r>
                        <a:rPr lang="en-US" sz="700" b="1" dirty="0">
                          <a:latin typeface="Times New Roman" pitchFamily="18" charset="0"/>
                          <a:ea typeface="Calibri"/>
                          <a:cs typeface="Times New Roman" pitchFamily="18" charset="0"/>
                        </a:rPr>
                        <a:t> NK, Holmes SA, Kenyon SC, Factor JK (2012) </a:t>
                      </a:r>
                      <a:r>
                        <a:rPr lang="en-US" sz="700" dirty="0">
                          <a:latin typeface="Times New Roman" pitchFamily="18" charset="0"/>
                          <a:ea typeface="Calibri"/>
                          <a:cs typeface="Times New Roman" pitchFamily="18" charset="0"/>
                        </a:rPr>
                        <a:t>The development and evaluation of the Earth Gravitational Model 2008 (EGM 2008), J </a:t>
                      </a:r>
                      <a:r>
                        <a:rPr lang="en-US" sz="700" dirty="0" err="1">
                          <a:latin typeface="Times New Roman" pitchFamily="18" charset="0"/>
                          <a:ea typeface="Calibri"/>
                          <a:cs typeface="Times New Roman" pitchFamily="18" charset="0"/>
                        </a:rPr>
                        <a:t>Geophys</a:t>
                      </a:r>
                      <a:r>
                        <a:rPr lang="en-US" sz="700" dirty="0">
                          <a:latin typeface="Times New Roman" pitchFamily="18" charset="0"/>
                          <a:ea typeface="Calibri"/>
                          <a:cs typeface="Times New Roman" pitchFamily="18" charset="0"/>
                        </a:rPr>
                        <a:t> Res 17: B04406, doi:10.1029/2011JB008916.</a:t>
                      </a:r>
                      <a:endParaRPr lang="cs-CZ" sz="700" dirty="0">
                        <a:latin typeface="Times New Roman" pitchFamily="18" charset="0"/>
                        <a:ea typeface="Calibri"/>
                        <a:cs typeface="Times New Roman" pitchFamily="18" charset="0"/>
                      </a:endParaRPr>
                    </a:p>
                    <a:p>
                      <a:pPr>
                        <a:lnSpc>
                          <a:spcPct val="100000"/>
                        </a:lnSpc>
                        <a:spcAft>
                          <a:spcPts val="200"/>
                        </a:spcAft>
                      </a:pPr>
                      <a:r>
                        <a:rPr lang="cs-CZ" sz="700" b="1" dirty="0" err="1">
                          <a:solidFill>
                            <a:srgbClr val="000000"/>
                          </a:solidFill>
                          <a:latin typeface="Times New Roman" pitchFamily="18" charset="0"/>
                          <a:ea typeface="Calibri"/>
                          <a:cs typeface="Times New Roman" pitchFamily="18" charset="0"/>
                        </a:rPr>
                        <a:t>Reigber</a:t>
                      </a:r>
                      <a:r>
                        <a:rPr lang="cs-CZ" sz="700" b="1" dirty="0">
                          <a:solidFill>
                            <a:srgbClr val="000000"/>
                          </a:solidFill>
                          <a:latin typeface="Times New Roman" pitchFamily="18" charset="0"/>
                          <a:ea typeface="Calibri"/>
                          <a:cs typeface="Times New Roman" pitchFamily="18" charset="0"/>
                        </a:rPr>
                        <a:t> C, </a:t>
                      </a:r>
                      <a:r>
                        <a:rPr lang="cs-CZ" sz="700" b="1" dirty="0" err="1">
                          <a:solidFill>
                            <a:srgbClr val="000000"/>
                          </a:solidFill>
                          <a:latin typeface="Times New Roman" pitchFamily="18" charset="0"/>
                          <a:ea typeface="Calibri"/>
                          <a:cs typeface="Times New Roman" pitchFamily="18" charset="0"/>
                        </a:rPr>
                        <a:t>Luehr</a:t>
                      </a:r>
                      <a:r>
                        <a:rPr lang="cs-CZ" sz="700" b="1" dirty="0">
                          <a:solidFill>
                            <a:srgbClr val="000000"/>
                          </a:solidFill>
                          <a:latin typeface="Times New Roman" pitchFamily="18" charset="0"/>
                          <a:ea typeface="Calibri"/>
                          <a:cs typeface="Times New Roman" pitchFamily="18" charset="0"/>
                        </a:rPr>
                        <a:t> H, </a:t>
                      </a:r>
                      <a:r>
                        <a:rPr lang="cs-CZ" sz="700" b="1" dirty="0" err="1">
                          <a:solidFill>
                            <a:srgbClr val="000000"/>
                          </a:solidFill>
                          <a:latin typeface="Times New Roman" pitchFamily="18" charset="0"/>
                          <a:ea typeface="Calibri"/>
                          <a:cs typeface="Times New Roman" pitchFamily="18" charset="0"/>
                        </a:rPr>
                        <a:t>Schwintzer</a:t>
                      </a:r>
                      <a:r>
                        <a:rPr lang="cs-CZ" sz="700" b="1" dirty="0">
                          <a:solidFill>
                            <a:srgbClr val="000000"/>
                          </a:solidFill>
                          <a:latin typeface="Times New Roman" pitchFamily="18" charset="0"/>
                          <a:ea typeface="Calibri"/>
                          <a:cs typeface="Times New Roman" pitchFamily="18" charset="0"/>
                        </a:rPr>
                        <a:t> P (2002) </a:t>
                      </a:r>
                      <a:r>
                        <a:rPr lang="cs-CZ" sz="700" dirty="0" err="1">
                          <a:solidFill>
                            <a:srgbClr val="000000"/>
                          </a:solidFill>
                          <a:latin typeface="Times New Roman" pitchFamily="18" charset="0"/>
                          <a:ea typeface="Calibri"/>
                          <a:cs typeface="Times New Roman" pitchFamily="18" charset="0"/>
                        </a:rPr>
                        <a:t>Goce</a:t>
                      </a:r>
                      <a:r>
                        <a:rPr lang="cs-CZ" sz="700" dirty="0">
                          <a:solidFill>
                            <a:srgbClr val="000000"/>
                          </a:solidFill>
                          <a:latin typeface="Times New Roman" pitchFamily="18" charset="0"/>
                          <a:ea typeface="Calibri"/>
                          <a:cs typeface="Times New Roman" pitchFamily="18" charset="0"/>
                        </a:rPr>
                        <a:t> </a:t>
                      </a:r>
                      <a:r>
                        <a:rPr lang="cs-CZ" sz="700" dirty="0" err="1">
                          <a:solidFill>
                            <a:srgbClr val="000000"/>
                          </a:solidFill>
                          <a:latin typeface="Times New Roman" pitchFamily="18" charset="0"/>
                          <a:ea typeface="Calibri"/>
                          <a:cs typeface="Times New Roman" pitchFamily="18" charset="0"/>
                        </a:rPr>
                        <a:t>gravitational</a:t>
                      </a:r>
                      <a:r>
                        <a:rPr lang="cs-CZ" sz="700" dirty="0">
                          <a:solidFill>
                            <a:srgbClr val="000000"/>
                          </a:solidFill>
                          <a:latin typeface="Times New Roman" pitchFamily="18" charset="0"/>
                          <a:ea typeface="Calibri"/>
                          <a:cs typeface="Times New Roman" pitchFamily="18" charset="0"/>
                        </a:rPr>
                        <a:t> </a:t>
                      </a:r>
                      <a:r>
                        <a:rPr lang="cs-CZ" sz="700" dirty="0" err="1">
                          <a:solidFill>
                            <a:srgbClr val="000000"/>
                          </a:solidFill>
                          <a:latin typeface="Times New Roman" pitchFamily="18" charset="0"/>
                          <a:ea typeface="Calibri"/>
                          <a:cs typeface="Times New Roman" pitchFamily="18" charset="0"/>
                        </a:rPr>
                        <a:t>gradiometry</a:t>
                      </a:r>
                      <a:r>
                        <a:rPr lang="cs-CZ" sz="700" dirty="0">
                          <a:solidFill>
                            <a:srgbClr val="000000"/>
                          </a:solidFill>
                          <a:latin typeface="Times New Roman" pitchFamily="18" charset="0"/>
                          <a:ea typeface="Calibri"/>
                          <a:cs typeface="Times New Roman" pitchFamily="18" charset="0"/>
                        </a:rPr>
                        <a:t>. J Geod 85:777–790. </a:t>
                      </a:r>
                      <a:r>
                        <a:rPr lang="cs-CZ" sz="700" dirty="0" err="1" smtClean="0">
                          <a:solidFill>
                            <a:srgbClr val="000000"/>
                          </a:solidFill>
                          <a:latin typeface="Times New Roman" pitchFamily="18" charset="0"/>
                          <a:ea typeface="Calibri"/>
                          <a:cs typeface="Times New Roman" pitchFamily="18" charset="0"/>
                        </a:rPr>
                        <a:t>doi</a:t>
                      </a:r>
                      <a:r>
                        <a:rPr lang="cs-CZ" sz="700" dirty="0" smtClean="0">
                          <a:solidFill>
                            <a:srgbClr val="000000"/>
                          </a:solidFill>
                          <a:latin typeface="Times New Roman" pitchFamily="18" charset="0"/>
                          <a:ea typeface="Calibri"/>
                          <a:cs typeface="Times New Roman" pitchFamily="18" charset="0"/>
                        </a:rPr>
                        <a:t>:</a:t>
                      </a:r>
                      <a:r>
                        <a:rPr lang="cs-CZ" sz="700" dirty="0" smtClean="0">
                          <a:solidFill>
                            <a:schemeClr val="tx1"/>
                          </a:solidFill>
                          <a:latin typeface="Times New Roman" pitchFamily="18" charset="0"/>
                          <a:ea typeface="Calibri"/>
                          <a:cs typeface="Times New Roman" pitchFamily="18" charset="0"/>
                        </a:rPr>
                        <a:t>10.1007/s00190-011-0500-0</a:t>
                      </a:r>
                      <a:endParaRPr lang="en-US" sz="700" dirty="0" smtClean="0">
                        <a:solidFill>
                          <a:schemeClr val="tx1"/>
                        </a:solidFill>
                        <a:latin typeface="Times New Roman" pitchFamily="18" charset="0"/>
                        <a:ea typeface="Calibri"/>
                        <a:cs typeface="Times New Roman" pitchFamily="18" charset="0"/>
                      </a:endParaRPr>
                    </a:p>
                    <a:p>
                      <a:pPr marL="0" marR="0" indent="0" algn="l" defTabSz="1475110" rtl="0" eaLnBrk="1" fontAlgn="auto" latinLnBrk="0" hangingPunct="1">
                        <a:lnSpc>
                          <a:spcPct val="100000"/>
                        </a:lnSpc>
                        <a:spcBef>
                          <a:spcPts val="0"/>
                        </a:spcBef>
                        <a:spcAft>
                          <a:spcPts val="200"/>
                        </a:spcAft>
                        <a:buClrTx/>
                        <a:buSzTx/>
                        <a:buFontTx/>
                        <a:buNone/>
                        <a:tabLst/>
                        <a:defRPr/>
                      </a:pPr>
                      <a:r>
                        <a:rPr lang="en-US" sz="700" b="1" kern="1200" dirty="0" smtClean="0">
                          <a:solidFill>
                            <a:schemeClr val="tx1"/>
                          </a:solidFill>
                          <a:latin typeface="Times New Roman" pitchFamily="18" charset="0"/>
                          <a:ea typeface="+mn-ea"/>
                          <a:cs typeface="Times New Roman" pitchFamily="18" charset="0"/>
                        </a:rPr>
                        <a:t>Shako R, </a:t>
                      </a:r>
                      <a:r>
                        <a:rPr lang="en-US" sz="700" b="1" kern="1200" dirty="0" err="1" smtClean="0">
                          <a:solidFill>
                            <a:schemeClr val="tx1"/>
                          </a:solidFill>
                          <a:latin typeface="Times New Roman" pitchFamily="18" charset="0"/>
                          <a:ea typeface="+mn-ea"/>
                          <a:cs typeface="Times New Roman" pitchFamily="18" charset="0"/>
                        </a:rPr>
                        <a:t>Förste</a:t>
                      </a:r>
                      <a:r>
                        <a:rPr lang="en-US" sz="700" b="1" kern="1200" dirty="0" smtClean="0">
                          <a:solidFill>
                            <a:schemeClr val="tx1"/>
                          </a:solidFill>
                          <a:latin typeface="Times New Roman" pitchFamily="18" charset="0"/>
                          <a:ea typeface="+mn-ea"/>
                          <a:cs typeface="Times New Roman" pitchFamily="18" charset="0"/>
                        </a:rPr>
                        <a:t> C, </a:t>
                      </a:r>
                      <a:r>
                        <a:rPr lang="en-US" sz="700" b="1" kern="1200" dirty="0" err="1" smtClean="0">
                          <a:solidFill>
                            <a:schemeClr val="tx1"/>
                          </a:solidFill>
                          <a:latin typeface="Times New Roman" pitchFamily="18" charset="0"/>
                          <a:ea typeface="+mn-ea"/>
                          <a:cs typeface="Times New Roman" pitchFamily="18" charset="0"/>
                        </a:rPr>
                        <a:t>Abrikosov</a:t>
                      </a:r>
                      <a:r>
                        <a:rPr lang="en-US" sz="700" b="1" kern="1200" dirty="0" smtClean="0">
                          <a:solidFill>
                            <a:schemeClr val="tx1"/>
                          </a:solidFill>
                          <a:latin typeface="Times New Roman" pitchFamily="18" charset="0"/>
                          <a:ea typeface="+mn-ea"/>
                          <a:cs typeface="Times New Roman" pitchFamily="18" charset="0"/>
                        </a:rPr>
                        <a:t> O, </a:t>
                      </a:r>
                      <a:r>
                        <a:rPr lang="en-US" sz="700" b="1" kern="1200" dirty="0" err="1" smtClean="0">
                          <a:solidFill>
                            <a:schemeClr val="tx1"/>
                          </a:solidFill>
                          <a:latin typeface="Times New Roman" pitchFamily="18" charset="0"/>
                          <a:ea typeface="+mn-ea"/>
                          <a:cs typeface="Times New Roman" pitchFamily="18" charset="0"/>
                        </a:rPr>
                        <a:t>Bruinsma</a:t>
                      </a:r>
                      <a:r>
                        <a:rPr lang="en-US" sz="700" b="1" kern="1200" dirty="0" smtClean="0">
                          <a:solidFill>
                            <a:schemeClr val="tx1"/>
                          </a:solidFill>
                          <a:latin typeface="Times New Roman" pitchFamily="18" charset="0"/>
                          <a:ea typeface="+mn-ea"/>
                          <a:cs typeface="Times New Roman" pitchFamily="18" charset="0"/>
                        </a:rPr>
                        <a:t> SL, Marty J-C, </a:t>
                      </a:r>
                      <a:r>
                        <a:rPr lang="en-US" sz="700" b="1" kern="1200" dirty="0" err="1" smtClean="0">
                          <a:solidFill>
                            <a:schemeClr val="tx1"/>
                          </a:solidFill>
                          <a:latin typeface="Times New Roman" pitchFamily="18" charset="0"/>
                          <a:ea typeface="+mn-ea"/>
                          <a:cs typeface="Times New Roman" pitchFamily="18" charset="0"/>
                        </a:rPr>
                        <a:t>Lemoine</a:t>
                      </a:r>
                      <a:r>
                        <a:rPr lang="en-US" sz="700" b="1" kern="1200" dirty="0" smtClean="0">
                          <a:solidFill>
                            <a:schemeClr val="tx1"/>
                          </a:solidFill>
                          <a:latin typeface="Times New Roman" pitchFamily="18" charset="0"/>
                          <a:ea typeface="+mn-ea"/>
                          <a:cs typeface="Times New Roman" pitchFamily="18" charset="0"/>
                        </a:rPr>
                        <a:t> J-M, </a:t>
                      </a:r>
                      <a:r>
                        <a:rPr lang="en-US" sz="700" b="1" kern="1200" dirty="0" err="1" smtClean="0">
                          <a:solidFill>
                            <a:schemeClr val="tx1"/>
                          </a:solidFill>
                          <a:latin typeface="Times New Roman" pitchFamily="18" charset="0"/>
                          <a:ea typeface="+mn-ea"/>
                          <a:cs typeface="Times New Roman" pitchFamily="18" charset="0"/>
                        </a:rPr>
                        <a:t>Flechtner</a:t>
                      </a:r>
                      <a:r>
                        <a:rPr lang="en-US" sz="700" b="1" kern="1200" dirty="0" smtClean="0">
                          <a:solidFill>
                            <a:schemeClr val="tx1"/>
                          </a:solidFill>
                          <a:latin typeface="Times New Roman" pitchFamily="18" charset="0"/>
                          <a:ea typeface="+mn-ea"/>
                          <a:cs typeface="Times New Roman" pitchFamily="18" charset="0"/>
                        </a:rPr>
                        <a:t> F, </a:t>
                      </a:r>
                      <a:r>
                        <a:rPr lang="en-US" sz="700" b="1" kern="1200" dirty="0" err="1" smtClean="0">
                          <a:solidFill>
                            <a:schemeClr val="tx1"/>
                          </a:solidFill>
                          <a:latin typeface="Times New Roman" pitchFamily="18" charset="0"/>
                          <a:ea typeface="+mn-ea"/>
                          <a:cs typeface="Times New Roman" pitchFamily="18" charset="0"/>
                        </a:rPr>
                        <a:t>Neumayer</a:t>
                      </a:r>
                      <a:r>
                        <a:rPr lang="en-US" sz="700" b="1" kern="1200" dirty="0" smtClean="0">
                          <a:solidFill>
                            <a:schemeClr val="tx1"/>
                          </a:solidFill>
                          <a:latin typeface="Times New Roman" pitchFamily="18" charset="0"/>
                          <a:ea typeface="+mn-ea"/>
                          <a:cs typeface="Times New Roman" pitchFamily="18" charset="0"/>
                        </a:rPr>
                        <a:t> KH and </a:t>
                      </a:r>
                      <a:r>
                        <a:rPr lang="en-US" sz="700" b="1" kern="1200" dirty="0" err="1" smtClean="0">
                          <a:solidFill>
                            <a:schemeClr val="tx1"/>
                          </a:solidFill>
                          <a:latin typeface="Times New Roman" pitchFamily="18" charset="0"/>
                          <a:ea typeface="+mn-ea"/>
                          <a:cs typeface="Times New Roman" pitchFamily="18" charset="0"/>
                        </a:rPr>
                        <a:t>Dahle</a:t>
                      </a:r>
                      <a:r>
                        <a:rPr lang="en-US" sz="700" b="1" kern="1200" dirty="0" smtClean="0">
                          <a:solidFill>
                            <a:schemeClr val="tx1"/>
                          </a:solidFill>
                          <a:latin typeface="Times New Roman" pitchFamily="18" charset="0"/>
                          <a:ea typeface="+mn-ea"/>
                          <a:cs typeface="Times New Roman" pitchFamily="18" charset="0"/>
                        </a:rPr>
                        <a:t> C.</a:t>
                      </a:r>
                      <a:r>
                        <a:rPr lang="en-US" sz="700" kern="1200" dirty="0" smtClean="0">
                          <a:solidFill>
                            <a:schemeClr val="tx1"/>
                          </a:solidFill>
                          <a:latin typeface="Times New Roman" pitchFamily="18" charset="0"/>
                          <a:ea typeface="+mn-ea"/>
                          <a:cs typeface="Times New Roman" pitchFamily="18" charset="0"/>
                        </a:rPr>
                        <a:t>(2013), EIGEN-6C: A High-Resolution Global Gravity Combination Model Including GOCE Data, in F. </a:t>
                      </a:r>
                      <a:r>
                        <a:rPr lang="en-US" sz="700" kern="1200" dirty="0" err="1" smtClean="0">
                          <a:solidFill>
                            <a:schemeClr val="tx1"/>
                          </a:solidFill>
                          <a:latin typeface="Times New Roman" pitchFamily="18" charset="0"/>
                          <a:ea typeface="+mn-ea"/>
                          <a:cs typeface="Times New Roman" pitchFamily="18" charset="0"/>
                        </a:rPr>
                        <a:t>Flechtner</a:t>
                      </a:r>
                      <a:r>
                        <a:rPr lang="en-US" sz="700" kern="1200" dirty="0" smtClean="0">
                          <a:solidFill>
                            <a:schemeClr val="tx1"/>
                          </a:solidFill>
                          <a:latin typeface="Times New Roman" pitchFamily="18" charset="0"/>
                          <a:ea typeface="+mn-ea"/>
                          <a:cs typeface="Times New Roman" pitchFamily="18" charset="0"/>
                        </a:rPr>
                        <a:t> et al. (eds.), Observation of the System Earth from Space – CHAMP, GRACE, GOCE and future missions, Advanced Technologies in Earth Sciences, DOI: 10.1007/978-3-642-32135-1_20, Springer-</a:t>
                      </a:r>
                      <a:r>
                        <a:rPr lang="en-US" sz="700" kern="1200" dirty="0" err="1" smtClean="0">
                          <a:solidFill>
                            <a:schemeClr val="tx1"/>
                          </a:solidFill>
                          <a:latin typeface="Times New Roman" pitchFamily="18" charset="0"/>
                          <a:ea typeface="+mn-ea"/>
                          <a:cs typeface="Times New Roman" pitchFamily="18" charset="0"/>
                        </a:rPr>
                        <a:t>Verlag</a:t>
                      </a:r>
                      <a:r>
                        <a:rPr lang="en-US" sz="700" kern="1200" dirty="0" smtClean="0">
                          <a:solidFill>
                            <a:schemeClr val="tx1"/>
                          </a:solidFill>
                          <a:latin typeface="Times New Roman" pitchFamily="18" charset="0"/>
                          <a:ea typeface="+mn-ea"/>
                          <a:cs typeface="Times New Roman" pitchFamily="18" charset="0"/>
                        </a:rPr>
                        <a:t> Berlin Heidelberg 2013</a:t>
                      </a:r>
                      <a:endParaRPr lang="cs-CZ" sz="700" kern="1200" dirty="0" smtClean="0">
                        <a:solidFill>
                          <a:schemeClr val="tx1"/>
                        </a:solidFill>
                        <a:latin typeface="Times New Roman" pitchFamily="18" charset="0"/>
                        <a:ea typeface="+mn-ea"/>
                        <a:cs typeface="Times New Roman" pitchFamily="18" charset="0"/>
                      </a:endParaRPr>
                    </a:p>
                    <a:p>
                      <a:pPr>
                        <a:lnSpc>
                          <a:spcPct val="100000"/>
                        </a:lnSpc>
                        <a:spcAft>
                          <a:spcPts val="200"/>
                        </a:spcAft>
                      </a:pPr>
                      <a:r>
                        <a:rPr lang="cs-CZ" sz="700" b="1" dirty="0" smtClean="0">
                          <a:solidFill>
                            <a:srgbClr val="333333"/>
                          </a:solidFill>
                          <a:latin typeface="Times New Roman" pitchFamily="18" charset="0"/>
                          <a:ea typeface="Times New Roman"/>
                          <a:cs typeface="Times New Roman" pitchFamily="18" charset="0"/>
                        </a:rPr>
                        <a:t>Zeman </a:t>
                      </a:r>
                      <a:r>
                        <a:rPr lang="cs-CZ" sz="700" b="1" dirty="0">
                          <a:solidFill>
                            <a:srgbClr val="333333"/>
                          </a:solidFill>
                          <a:latin typeface="Times New Roman" pitchFamily="18" charset="0"/>
                          <a:ea typeface="Times New Roman"/>
                          <a:cs typeface="Times New Roman" pitchFamily="18" charset="0"/>
                        </a:rPr>
                        <a:t>A, Kostelecký J, Kostelecký J </a:t>
                      </a:r>
                      <a:r>
                        <a:rPr lang="cs-CZ" sz="700" b="1" dirty="0" err="1">
                          <a:solidFill>
                            <a:srgbClr val="333333"/>
                          </a:solidFill>
                          <a:latin typeface="Times New Roman" pitchFamily="18" charset="0"/>
                          <a:ea typeface="Times New Roman"/>
                          <a:cs typeface="Times New Roman" pitchFamily="18" charset="0"/>
                        </a:rPr>
                        <a:t>jr</a:t>
                      </a:r>
                      <a:r>
                        <a:rPr lang="cs-CZ" sz="700" b="1" dirty="0">
                          <a:solidFill>
                            <a:srgbClr val="333333"/>
                          </a:solidFill>
                          <a:latin typeface="Times New Roman" pitchFamily="18" charset="0"/>
                          <a:ea typeface="Times New Roman"/>
                          <a:cs typeface="Times New Roman" pitchFamily="18" charset="0"/>
                        </a:rPr>
                        <a:t>, Ryšavý V (2007)</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Vertical</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component</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of</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the</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Earth</a:t>
                      </a:r>
                      <a:r>
                        <a:rPr lang="cs-CZ" sz="700" dirty="0">
                          <a:solidFill>
                            <a:srgbClr val="333333"/>
                          </a:solidFill>
                          <a:latin typeface="Times New Roman" pitchFamily="18" charset="0"/>
                          <a:ea typeface="Times New Roman"/>
                          <a:cs typeface="Times New Roman" pitchFamily="18" charset="0"/>
                        </a:rPr>
                        <a:t>'s </a:t>
                      </a:r>
                      <a:r>
                        <a:rPr lang="cs-CZ" sz="700" dirty="0" err="1">
                          <a:solidFill>
                            <a:srgbClr val="333333"/>
                          </a:solidFill>
                          <a:latin typeface="Times New Roman" pitchFamily="18" charset="0"/>
                          <a:ea typeface="Times New Roman"/>
                          <a:cs typeface="Times New Roman" pitchFamily="18" charset="0"/>
                        </a:rPr>
                        <a:t>surface</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movement</a:t>
                      </a:r>
                      <a:r>
                        <a:rPr lang="cs-CZ" sz="700" dirty="0">
                          <a:solidFill>
                            <a:srgbClr val="333333"/>
                          </a:solidFill>
                          <a:latin typeface="Times New Roman" pitchFamily="18" charset="0"/>
                          <a:ea typeface="Times New Roman"/>
                          <a:cs typeface="Times New Roman" pitchFamily="18" charset="0"/>
                        </a:rPr>
                        <a:t> in </a:t>
                      </a:r>
                      <a:r>
                        <a:rPr lang="cs-CZ" sz="700" dirty="0" err="1">
                          <a:solidFill>
                            <a:srgbClr val="333333"/>
                          </a:solidFill>
                          <a:latin typeface="Times New Roman" pitchFamily="18" charset="0"/>
                          <a:ea typeface="Times New Roman"/>
                          <a:cs typeface="Times New Roman" pitchFamily="18" charset="0"/>
                        </a:rPr>
                        <a:t>the</a:t>
                      </a:r>
                      <a:r>
                        <a:rPr lang="cs-CZ" sz="700" dirty="0">
                          <a:solidFill>
                            <a:srgbClr val="333333"/>
                          </a:solidFill>
                          <a:latin typeface="Times New Roman" pitchFamily="18" charset="0"/>
                          <a:ea typeface="Times New Roman"/>
                          <a:cs typeface="Times New Roman" pitchFamily="18" charset="0"/>
                        </a:rPr>
                        <a:t> region </a:t>
                      </a:r>
                      <a:r>
                        <a:rPr lang="cs-CZ" sz="700" dirty="0" err="1">
                          <a:solidFill>
                            <a:srgbClr val="333333"/>
                          </a:solidFill>
                          <a:latin typeface="Times New Roman" pitchFamily="18" charset="0"/>
                          <a:ea typeface="Times New Roman"/>
                          <a:cs typeface="Times New Roman" pitchFamily="18" charset="0"/>
                        </a:rPr>
                        <a:t>of</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Central</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Europe</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Czech</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Republic</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from</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the</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results</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of</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satellite</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geodesy</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methods</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and</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their</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comparison</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with</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the</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results</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of</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repeated</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terrestrial</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geodetic</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methods</a:t>
                      </a:r>
                      <a:r>
                        <a:rPr lang="cs-CZ" sz="700" dirty="0">
                          <a:solidFill>
                            <a:srgbClr val="333333"/>
                          </a:solidFill>
                          <a:latin typeface="Times New Roman" pitchFamily="18" charset="0"/>
                          <a:ea typeface="Times New Roman"/>
                          <a:cs typeface="Times New Roman" pitchFamily="18" charset="0"/>
                        </a:rPr>
                        <a:t>. Poster </a:t>
                      </a:r>
                      <a:r>
                        <a:rPr lang="cs-CZ" sz="700" dirty="0" err="1">
                          <a:solidFill>
                            <a:srgbClr val="333333"/>
                          </a:solidFill>
                          <a:latin typeface="Times New Roman" pitchFamily="18" charset="0"/>
                          <a:ea typeface="Times New Roman"/>
                          <a:cs typeface="Times New Roman" pitchFamily="18" charset="0"/>
                        </a:rPr>
                        <a:t>presentation</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at</a:t>
                      </a:r>
                      <a:r>
                        <a:rPr lang="cs-CZ" sz="700" dirty="0">
                          <a:solidFill>
                            <a:srgbClr val="333333"/>
                          </a:solidFill>
                          <a:latin typeface="Times New Roman" pitchFamily="18" charset="0"/>
                          <a:ea typeface="Times New Roman"/>
                          <a:cs typeface="Times New Roman" pitchFamily="18" charset="0"/>
                        </a:rPr>
                        <a:t> </a:t>
                      </a:r>
                      <a:r>
                        <a:rPr lang="cs-CZ" sz="700" dirty="0" err="1">
                          <a:solidFill>
                            <a:srgbClr val="333333"/>
                          </a:solidFill>
                          <a:latin typeface="Times New Roman" pitchFamily="18" charset="0"/>
                          <a:ea typeface="Times New Roman"/>
                          <a:cs typeface="Times New Roman" pitchFamily="18" charset="0"/>
                        </a:rPr>
                        <a:t>the</a:t>
                      </a:r>
                      <a:r>
                        <a:rPr lang="cs-CZ" sz="700" dirty="0">
                          <a:solidFill>
                            <a:srgbClr val="333333"/>
                          </a:solidFill>
                          <a:latin typeface="Times New Roman" pitchFamily="18" charset="0"/>
                          <a:ea typeface="Times New Roman"/>
                          <a:cs typeface="Times New Roman" pitchFamily="18" charset="0"/>
                        </a:rPr>
                        <a:t> AGU 2007 </a:t>
                      </a:r>
                      <a:r>
                        <a:rPr lang="cs-CZ" sz="700" dirty="0" err="1">
                          <a:solidFill>
                            <a:srgbClr val="333333"/>
                          </a:solidFill>
                          <a:latin typeface="Times New Roman" pitchFamily="18" charset="0"/>
                          <a:ea typeface="Times New Roman"/>
                          <a:cs typeface="Times New Roman" pitchFamily="18" charset="0"/>
                        </a:rPr>
                        <a:t>Fall</a:t>
                      </a:r>
                      <a:r>
                        <a:rPr lang="cs-CZ" sz="700" dirty="0">
                          <a:solidFill>
                            <a:srgbClr val="333333"/>
                          </a:solidFill>
                          <a:latin typeface="Times New Roman" pitchFamily="18" charset="0"/>
                          <a:ea typeface="Times New Roman"/>
                          <a:cs typeface="Times New Roman" pitchFamily="18" charset="0"/>
                        </a:rPr>
                        <a:t> meeting</a:t>
                      </a:r>
                      <a:r>
                        <a:rPr lang="cs-CZ" sz="700" dirty="0" smtClean="0">
                          <a:solidFill>
                            <a:srgbClr val="333333"/>
                          </a:solidFill>
                          <a:latin typeface="Times New Roman" pitchFamily="18" charset="0"/>
                          <a:ea typeface="Times New Roman"/>
                          <a:cs typeface="Times New Roman" pitchFamily="18" charset="0"/>
                        </a:rPr>
                        <a:t>.</a:t>
                      </a:r>
                      <a:endParaRPr lang="en-US" sz="700" dirty="0" smtClean="0">
                        <a:solidFill>
                          <a:srgbClr val="333333"/>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Obdélník 28"/>
          <p:cNvSpPr/>
          <p:nvPr/>
        </p:nvSpPr>
        <p:spPr>
          <a:xfrm>
            <a:off x="216024" y="234132"/>
            <a:ext cx="14690054" cy="1015312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pic>
        <p:nvPicPr>
          <p:cNvPr id="24" name="Obrázek 23" descr="EGG97-Cechy-nivel_geoid1-s-popisem.png"/>
          <p:cNvPicPr>
            <a:picLocks noChangeAspect="1"/>
          </p:cNvPicPr>
          <p:nvPr/>
        </p:nvPicPr>
        <p:blipFill>
          <a:blip r:embed="rId12" cstate="print"/>
          <a:stretch>
            <a:fillRect/>
          </a:stretch>
        </p:blipFill>
        <p:spPr>
          <a:xfrm>
            <a:off x="3169014" y="8801026"/>
            <a:ext cx="2160000" cy="1370210"/>
          </a:xfrm>
          <a:prstGeom prst="rect">
            <a:avLst/>
          </a:prstGeom>
        </p:spPr>
      </p:pic>
      <p:pic>
        <p:nvPicPr>
          <p:cNvPr id="26" name="Obrázek 25" descr="CZ-GPS-leveling-vs-geoid-EGM08.png"/>
          <p:cNvPicPr>
            <a:picLocks noChangeAspect="1"/>
          </p:cNvPicPr>
          <p:nvPr/>
        </p:nvPicPr>
        <p:blipFill>
          <a:blip r:embed="rId13" cstate="print"/>
          <a:stretch>
            <a:fillRect/>
          </a:stretch>
        </p:blipFill>
        <p:spPr>
          <a:xfrm>
            <a:off x="5473270" y="8731076"/>
            <a:ext cx="2160000" cy="1444493"/>
          </a:xfrm>
          <a:prstGeom prst="rect">
            <a:avLst/>
          </a:prstGeom>
        </p:spPr>
      </p:pic>
      <p:pic>
        <p:nvPicPr>
          <p:cNvPr id="27" name="Obrázek 26" descr="CZ-GPS-leveling-vs-geoid-Eigen-6C4.png"/>
          <p:cNvPicPr>
            <a:picLocks noChangeAspect="1"/>
          </p:cNvPicPr>
          <p:nvPr/>
        </p:nvPicPr>
        <p:blipFill>
          <a:blip r:embed="rId14" cstate="print"/>
          <a:stretch>
            <a:fillRect/>
          </a:stretch>
        </p:blipFill>
        <p:spPr>
          <a:xfrm>
            <a:off x="7705518" y="8794729"/>
            <a:ext cx="2160000" cy="1376507"/>
          </a:xfrm>
          <a:prstGeom prst="rect">
            <a:avLst/>
          </a:prstGeom>
        </p:spPr>
      </p:pic>
      <p:pic>
        <p:nvPicPr>
          <p:cNvPr id="28" name="Obrázek 27" descr="Slovakia-GPS-leveling-vs-Geoid-EGM2008.png"/>
          <p:cNvPicPr>
            <a:picLocks noChangeAspect="1"/>
          </p:cNvPicPr>
          <p:nvPr/>
        </p:nvPicPr>
        <p:blipFill>
          <a:blip r:embed="rId15" cstate="print"/>
          <a:stretch>
            <a:fillRect/>
          </a:stretch>
        </p:blipFill>
        <p:spPr>
          <a:xfrm>
            <a:off x="5329254" y="7150691"/>
            <a:ext cx="2160000" cy="1436369"/>
          </a:xfrm>
          <a:prstGeom prst="rect">
            <a:avLst/>
          </a:prstGeom>
        </p:spPr>
      </p:pic>
      <p:pic>
        <p:nvPicPr>
          <p:cNvPr id="30" name="Obrázek 29" descr="Slovakia-GPS-leveling-vs-Geoid-Eigen-6C4.png"/>
          <p:cNvPicPr>
            <a:picLocks noChangeAspect="1"/>
          </p:cNvPicPr>
          <p:nvPr/>
        </p:nvPicPr>
        <p:blipFill>
          <a:blip r:embed="rId16" cstate="print"/>
          <a:stretch>
            <a:fillRect/>
          </a:stretch>
        </p:blipFill>
        <p:spPr>
          <a:xfrm>
            <a:off x="7561502" y="7138363"/>
            <a:ext cx="2160000" cy="1448697"/>
          </a:xfrm>
          <a:prstGeom prst="rect">
            <a:avLst/>
          </a:prstGeom>
        </p:spPr>
      </p:pic>
      <p:graphicFrame>
        <p:nvGraphicFramePr>
          <p:cNvPr id="32" name="Tabulka 31"/>
          <p:cNvGraphicFramePr>
            <a:graphicFrameLocks noGrp="1"/>
          </p:cNvGraphicFramePr>
          <p:nvPr/>
        </p:nvGraphicFramePr>
        <p:xfrm>
          <a:off x="504638" y="9091116"/>
          <a:ext cx="2592128" cy="1027242"/>
        </p:xfrm>
        <a:graphic>
          <a:graphicData uri="http://schemas.openxmlformats.org/drawingml/2006/table">
            <a:tbl>
              <a:tblPr/>
              <a:tblGrid>
                <a:gridCol w="1152128"/>
                <a:gridCol w="720000"/>
                <a:gridCol w="720000"/>
              </a:tblGrid>
              <a:tr h="0">
                <a:tc>
                  <a:txBody>
                    <a:bodyPr/>
                    <a:lstStyle/>
                    <a:p>
                      <a:pPr algn="ctr">
                        <a:lnSpc>
                          <a:spcPct val="107000"/>
                        </a:lnSpc>
                        <a:spcAft>
                          <a:spcPts val="0"/>
                        </a:spcAft>
                      </a:pPr>
                      <a:r>
                        <a:rPr lang="en-US" sz="900" b="1" dirty="0">
                          <a:latin typeface="Times New Roman"/>
                          <a:ea typeface="Calibri"/>
                          <a:cs typeface="Times New Roman"/>
                        </a:rPr>
                        <a:t>GPS/</a:t>
                      </a:r>
                      <a:r>
                        <a:rPr lang="en-US" sz="900" b="1" dirty="0" err="1">
                          <a:latin typeface="Times New Roman"/>
                          <a:ea typeface="Calibri"/>
                          <a:cs typeface="Times New Roman"/>
                        </a:rPr>
                        <a:t>levelling</a:t>
                      </a:r>
                      <a:r>
                        <a:rPr lang="en-US" sz="900" b="1" dirty="0">
                          <a:latin typeface="Times New Roman"/>
                          <a:ea typeface="Calibri"/>
                          <a:cs typeface="Times New Roman"/>
                        </a:rPr>
                        <a:t> data set</a:t>
                      </a:r>
                      <a:endParaRPr lang="cs-CZ"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rgbClr val="0070C0"/>
                          </a:solidFill>
                          <a:latin typeface="Times New Roman"/>
                          <a:ea typeface="Calibri"/>
                          <a:cs typeface="Times New Roman"/>
                        </a:rPr>
                        <a:t>EGM2008</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chemeClr val="accent1"/>
                          </a:solidFill>
                          <a:latin typeface="Times New Roman"/>
                          <a:ea typeface="Calibri"/>
                          <a:cs typeface="Times New Roman"/>
                        </a:rPr>
                        <a:t>EIGEN-6C4</a:t>
                      </a:r>
                      <a:endParaRPr lang="cs-CZ" sz="1100" dirty="0">
                        <a:solidFill>
                          <a:schemeClr val="accent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900" b="1">
                          <a:latin typeface="Times New Roman"/>
                          <a:ea typeface="Calibri"/>
                          <a:cs typeface="Times New Roman"/>
                        </a:rPr>
                        <a:t>Canada (1930)</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rgbClr val="0070C0"/>
                          </a:solidFill>
                          <a:latin typeface="Times New Roman"/>
                          <a:ea typeface="Calibri"/>
                          <a:cs typeface="Times New Roman"/>
                        </a:rPr>
                        <a:t>12.6</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chemeClr val="accent1"/>
                          </a:solidFill>
                          <a:latin typeface="Times New Roman"/>
                          <a:ea typeface="Calibri"/>
                          <a:cs typeface="Times New Roman"/>
                        </a:rPr>
                        <a:t>12.4</a:t>
                      </a:r>
                      <a:endParaRPr lang="cs-CZ" sz="1100" dirty="0">
                        <a:solidFill>
                          <a:schemeClr val="accent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900" b="1">
                          <a:latin typeface="Times New Roman"/>
                          <a:ea typeface="Calibri"/>
                          <a:cs typeface="Times New Roman"/>
                        </a:rPr>
                        <a:t>USA (6169)</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rgbClr val="0070C0"/>
                          </a:solidFill>
                          <a:latin typeface="Times New Roman"/>
                          <a:ea typeface="Calibri"/>
                          <a:cs typeface="Times New Roman"/>
                        </a:rPr>
                        <a:t>24.6</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chemeClr val="accent1"/>
                          </a:solidFill>
                          <a:latin typeface="Times New Roman"/>
                          <a:ea typeface="Calibri"/>
                          <a:cs typeface="Times New Roman"/>
                        </a:rPr>
                        <a:t>24.5</a:t>
                      </a:r>
                      <a:endParaRPr lang="cs-CZ" sz="1100" dirty="0">
                        <a:solidFill>
                          <a:schemeClr val="accent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900" b="1">
                          <a:latin typeface="Times New Roman"/>
                          <a:ea typeface="Calibri"/>
                          <a:cs typeface="Times New Roman"/>
                        </a:rPr>
                        <a:t>Australia (201)</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rgbClr val="0070C0"/>
                          </a:solidFill>
                          <a:latin typeface="Times New Roman"/>
                          <a:ea typeface="Calibri"/>
                          <a:cs typeface="Times New Roman"/>
                        </a:rPr>
                        <a:t>21.5</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chemeClr val="accent1"/>
                          </a:solidFill>
                          <a:latin typeface="Times New Roman"/>
                          <a:ea typeface="Calibri"/>
                          <a:cs typeface="Times New Roman"/>
                        </a:rPr>
                        <a:t>21.1</a:t>
                      </a:r>
                      <a:endParaRPr lang="cs-CZ" sz="1100" dirty="0">
                        <a:solidFill>
                          <a:schemeClr val="accent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900" b="1">
                          <a:latin typeface="Times New Roman"/>
                          <a:ea typeface="Calibri"/>
                          <a:cs typeface="Times New Roman"/>
                        </a:rPr>
                        <a:t>Japan (816)</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rgbClr val="0070C0"/>
                          </a:solidFill>
                          <a:latin typeface="Times New Roman"/>
                          <a:ea typeface="Calibri"/>
                          <a:cs typeface="Times New Roman"/>
                        </a:rPr>
                        <a:t>8.2</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chemeClr val="accent1"/>
                          </a:solidFill>
                          <a:latin typeface="Times New Roman"/>
                          <a:ea typeface="Calibri"/>
                          <a:cs typeface="Times New Roman"/>
                        </a:rPr>
                        <a:t>7.8</a:t>
                      </a:r>
                      <a:endParaRPr lang="cs-CZ" sz="1100" dirty="0">
                        <a:solidFill>
                          <a:schemeClr val="accent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en-US" sz="900" b="1">
                          <a:latin typeface="Times New Roman"/>
                          <a:ea typeface="Calibri"/>
                          <a:cs typeface="Times New Roman"/>
                        </a:rPr>
                        <a:t>Brazil (672)</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rgbClr val="0070C0"/>
                          </a:solidFill>
                          <a:latin typeface="Times New Roman"/>
                          <a:ea typeface="Calibri"/>
                          <a:cs typeface="Times New Roman"/>
                        </a:rPr>
                        <a:t>36.6</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900" b="1" dirty="0">
                          <a:solidFill>
                            <a:schemeClr val="accent1"/>
                          </a:solidFill>
                          <a:latin typeface="Times New Roman"/>
                          <a:ea typeface="Calibri"/>
                          <a:cs typeface="Times New Roman"/>
                        </a:rPr>
                        <a:t>30.6</a:t>
                      </a:r>
                      <a:endParaRPr lang="cs-CZ" sz="1100" dirty="0">
                        <a:solidFill>
                          <a:schemeClr val="accent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 name="TextovéPole 32"/>
          <p:cNvSpPr txBox="1"/>
          <p:nvPr/>
        </p:nvSpPr>
        <p:spPr>
          <a:xfrm>
            <a:off x="432470" y="8659068"/>
            <a:ext cx="2736304" cy="600164"/>
          </a:xfrm>
          <a:prstGeom prst="rect">
            <a:avLst/>
          </a:prstGeom>
          <a:noFill/>
        </p:spPr>
        <p:txBody>
          <a:bodyPr wrap="square" rtlCol="0">
            <a:spAutoFit/>
          </a:bodyPr>
          <a:lstStyle/>
          <a:p>
            <a:pPr algn="ctr"/>
            <a:r>
              <a:rPr lang="en-US" sz="800" dirty="0" smtClean="0">
                <a:latin typeface="Times New Roman" pitchFamily="18" charset="0"/>
                <a:cs typeface="Times New Roman" pitchFamily="18" charset="0"/>
              </a:rPr>
              <a:t>Root mean square (cm) about mean of GPS/</a:t>
            </a:r>
            <a:r>
              <a:rPr lang="en-US" sz="800" dirty="0" err="1" smtClean="0">
                <a:latin typeface="Times New Roman" pitchFamily="18" charset="0"/>
                <a:cs typeface="Times New Roman" pitchFamily="18" charset="0"/>
              </a:rPr>
              <a:t>levelling</a:t>
            </a:r>
            <a:r>
              <a:rPr lang="en-US" sz="800" dirty="0" smtClean="0">
                <a:latin typeface="Times New Roman" pitchFamily="18" charset="0"/>
                <a:cs typeface="Times New Roman" pitchFamily="18" charset="0"/>
              </a:rPr>
              <a:t> minus model-derived </a:t>
            </a:r>
            <a:r>
              <a:rPr lang="en-US" sz="800" dirty="0" err="1" smtClean="0">
                <a:latin typeface="Times New Roman" pitchFamily="18" charset="0"/>
                <a:cs typeface="Times New Roman" pitchFamily="18" charset="0"/>
              </a:rPr>
              <a:t>geoid</a:t>
            </a:r>
            <a:r>
              <a:rPr lang="en-US" sz="800" dirty="0" smtClean="0">
                <a:latin typeface="Times New Roman" pitchFamily="18" charset="0"/>
                <a:cs typeface="Times New Roman" pitchFamily="18" charset="0"/>
              </a:rPr>
              <a:t> heights (number of points in brackets) for EGM2008 and EIGEN-6C4.</a:t>
            </a:r>
            <a:endParaRPr lang="cs-CZ" sz="800" dirty="0" smtClean="0">
              <a:latin typeface="Times New Roman" pitchFamily="18" charset="0"/>
              <a:cs typeface="Times New Roman" pitchFamily="18" charset="0"/>
            </a:endParaRPr>
          </a:p>
          <a:p>
            <a:endParaRPr lang="cs-CZ" sz="900"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2592</Words>
  <Application>Microsoft Office PowerPoint</Application>
  <PresentationFormat>Vlastní</PresentationFormat>
  <Paragraphs>81</Paragraphs>
  <Slides>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vt:i4>
      </vt:variant>
    </vt:vector>
  </HeadingPairs>
  <TitlesOfParts>
    <vt:vector size="6" baseType="lpstr">
      <vt:lpstr>Arial</vt:lpstr>
      <vt:lpstr>Calibri</vt:lpstr>
      <vt:lpstr>Times New Roman</vt:lpstr>
      <vt:lpstr>Motiv sady Office</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Valued Acer Customer</dc:creator>
  <cp:lastModifiedBy>Klokocnik</cp:lastModifiedBy>
  <cp:revision>85</cp:revision>
  <dcterms:created xsi:type="dcterms:W3CDTF">2015-02-06T10:43:57Z</dcterms:created>
  <dcterms:modified xsi:type="dcterms:W3CDTF">2015-03-06T09:10:32Z</dcterms:modified>
</cp:coreProperties>
</file>