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4" r:id="rId2"/>
    <p:sldId id="1716" r:id="rId3"/>
    <p:sldId id="379" r:id="rId4"/>
    <p:sldId id="1686" r:id="rId5"/>
    <p:sldId id="323" r:id="rId6"/>
    <p:sldId id="979" r:id="rId7"/>
    <p:sldId id="1728" r:id="rId8"/>
    <p:sldId id="1731" r:id="rId9"/>
    <p:sldId id="376" r:id="rId10"/>
    <p:sldId id="1729" r:id="rId11"/>
    <p:sldId id="1709" r:id="rId12"/>
    <p:sldId id="1710" r:id="rId13"/>
    <p:sldId id="620" r:id="rId14"/>
    <p:sldId id="1711" r:id="rId15"/>
    <p:sldId id="1698" r:id="rId16"/>
    <p:sldId id="1712" r:id="rId17"/>
    <p:sldId id="1059" r:id="rId18"/>
    <p:sldId id="1730" r:id="rId19"/>
    <p:sldId id="1718" r:id="rId20"/>
    <p:sldId id="1717" r:id="rId21"/>
    <p:sldId id="1719" r:id="rId22"/>
    <p:sldId id="1725" r:id="rId23"/>
    <p:sldId id="1727" r:id="rId24"/>
    <p:sldId id="1720" r:id="rId25"/>
    <p:sldId id="1721" r:id="rId26"/>
    <p:sldId id="375" r:id="rId27"/>
    <p:sldId id="1732" r:id="rId28"/>
    <p:sldId id="1734" r:id="rId29"/>
    <p:sldId id="1733" r:id="rId30"/>
    <p:sldId id="1722" r:id="rId31"/>
    <p:sldId id="288" r:id="rId32"/>
    <p:sldId id="1708" r:id="rId3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 snapToGrid="0">
      <p:cViewPr varScale="1">
        <p:scale>
          <a:sx n="50" d="100"/>
          <a:sy n="50" d="100"/>
        </p:scale>
        <p:origin x="38" y="61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1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F9B5E-3C56-4A45-8397-4F9C436CA471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31F22-45D2-480E-B85C-54003CADD1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103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3A923-A6B8-483A-90E6-0D95C15E4274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EAD5C-F767-4308-9FEB-4BBB1AA989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93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297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29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785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63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06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F818A0-3BA9-4014-9C68-6487CDF9AA6D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086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707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1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6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F818A0-3BA9-4014-9C68-6487CDF9AA6D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937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52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EAD5C-F767-4308-9FEB-4BBB1AA9891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21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59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53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1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01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53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02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87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72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76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17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27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5B824-FDB2-4712-AEE0-2C497D52FE4D}" type="datetimeFigureOut">
              <a:rPr lang="cs-CZ" smtClean="0"/>
              <a:t>06.02.2024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264C7-A4F0-4B06-A67D-CFD5DAA3CF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20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arviews.com/cap/earth/chicxulb.ht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chemeClr val="accent2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0436205-73BB-48CF-D758-6613354ED31B}"/>
              </a:ext>
            </a:extLst>
          </p:cNvPr>
          <p:cNvSpPr txBox="1"/>
          <p:nvPr/>
        </p:nvSpPr>
        <p:spPr>
          <a:xfrm>
            <a:off x="599087" y="399393"/>
            <a:ext cx="10773105" cy="62889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 and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Popigai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15 years*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or multiple impact craters?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Klokočník J., Kostelecký J., Pešek I., Novák P., Wagner C.A., Sebera J. 2010.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Candidates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multiple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craters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?: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Popigai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Chicxulub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global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resolution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gravitational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field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model EGM08, </a:t>
            </a:r>
            <a:r>
              <a:rPr lang="cs-CZ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 </a:t>
            </a:r>
            <a:r>
              <a:rPr lang="cs-CZ" sz="1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cs-CZ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EGU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71-83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DOI: 10.5194/se-1-71-2010.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 also: Is Chicxulub a double impact crater?  </a:t>
            </a:r>
            <a:r>
              <a:rPr lang="en-US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6th EGU A. von Humboldt </a:t>
            </a:r>
            <a:r>
              <a:rPr lang="en-US" sz="1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Interntl</a:t>
            </a:r>
            <a:r>
              <a:rPr lang="en-US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Conf. on Climate Change, Natural Hazards,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Societies,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rida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xico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Section: The Cretaceous/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Terti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Boundary and the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Chicxulub Impact Crater, paper AvH6-5, 15 March 201</a:t>
            </a:r>
            <a:r>
              <a:rPr lang="cs-CZ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F91191-BD82-C148-DDCD-FBF117CF3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11" y="1826085"/>
            <a:ext cx="8048641" cy="48111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B4F8CC4-C083-A529-84D5-5E7CEDABB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" y="-714704"/>
            <a:ext cx="3941228" cy="40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6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9843238-695B-F4B8-D4A6-63D0A78AF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322" y="129722"/>
            <a:ext cx="8864031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1558153-04DC-93C0-965F-2EB2BA40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7" y="4041262"/>
            <a:ext cx="4779302" cy="28167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755CEF6-0C3D-6F5E-6D71-33481C6927CB}"/>
              </a:ext>
            </a:extLst>
          </p:cNvPr>
          <p:cNvSpPr txBox="1"/>
          <p:nvPr/>
        </p:nvSpPr>
        <p:spPr>
          <a:xfrm>
            <a:off x="487881" y="674915"/>
            <a:ext cx="27334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 Yucatan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EIGEN6C4 series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gravity aspects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96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B4FF5F-A4AB-E08E-9E53-F4A9923293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47" y="0"/>
            <a:ext cx="8245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4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2C5AD32-AEAD-6831-54A5-ADB92D457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/>
          <a:stretch/>
        </p:blipFill>
        <p:spPr>
          <a:xfrm>
            <a:off x="241739" y="268429"/>
            <a:ext cx="8107746" cy="632114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8EDC9DD-A4AC-F434-C1DE-645E08F474EB}"/>
              </a:ext>
            </a:extLst>
          </p:cNvPr>
          <p:cNvSpPr txBox="1"/>
          <p:nvPr/>
        </p:nvSpPr>
        <p:spPr>
          <a:xfrm>
            <a:off x="8544713" y="5106388"/>
            <a:ext cx="885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Strike angles [deg], </a:t>
            </a:r>
            <a:r>
              <a:rPr lang="en-US" sz="1600" i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&lt;0.9, with </a:t>
            </a:r>
            <a:r>
              <a:rPr lang="en-US" sz="1600" i="1" dirty="0" err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100" i="1" dirty="0" err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r>
              <a:rPr lang="en-US" sz="1600" i="1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[E]</a:t>
            </a:r>
            <a:r>
              <a:rPr lang="en-US" sz="1600" dirty="0"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600" dirty="0">
              <a:highlight>
                <a:srgbClr val="000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613DC4F-6157-7875-17D5-9D78273BB262}"/>
              </a:ext>
            </a:extLst>
          </p:cNvPr>
          <p:cNvSpPr txBox="1"/>
          <p:nvPr/>
        </p:nvSpPr>
        <p:spPr>
          <a:xfrm>
            <a:off x="8833142" y="908720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4FA671D-0C04-7480-5548-BF8BADF2F32A}"/>
              </a:ext>
            </a:extLst>
          </p:cNvPr>
          <p:cNvSpPr txBox="1"/>
          <p:nvPr/>
        </p:nvSpPr>
        <p:spPr>
          <a:xfrm>
            <a:off x="7824192" y="66161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A11F19-BAF4-C6D7-5086-F88960CB52F3}"/>
              </a:ext>
            </a:extLst>
          </p:cNvPr>
          <p:cNvSpPr txBox="1"/>
          <p:nvPr/>
        </p:nvSpPr>
        <p:spPr>
          <a:xfrm>
            <a:off x="8860223" y="1245910"/>
            <a:ext cx="1388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Yucatan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30C2130-8C18-1101-6E22-8EECA2B6DD43}"/>
              </a:ext>
            </a:extLst>
          </p:cNvPr>
          <p:cNvSpPr txBox="1"/>
          <p:nvPr/>
        </p:nvSpPr>
        <p:spPr>
          <a:xfrm>
            <a:off x="8833142" y="3007554"/>
            <a:ext cx="296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Strike angles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endParaRPr lang="cs-CZ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18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E0F115-41F1-01F2-5664-8BBB0C387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" y="0"/>
            <a:ext cx="6067745" cy="48006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5B248A-6F0E-B0C1-271F-420E48010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2150"/>
            <a:ext cx="5794303" cy="464459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BA6C78B-0524-56C7-AB2C-7CB7CA3AD88E}"/>
              </a:ext>
            </a:extLst>
          </p:cNvPr>
          <p:cNvSpPr txBox="1"/>
          <p:nvPr/>
        </p:nvSpPr>
        <p:spPr>
          <a:xfrm>
            <a:off x="9906000" y="43096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Yucatan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261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632450-D0AE-2793-A613-147D03D6E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16" y="899784"/>
            <a:ext cx="5826369" cy="549680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148DD47-9CF9-4A8E-78F5-967D2B201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8" y="1067031"/>
            <a:ext cx="6465740" cy="532955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1A5D0A-DAA7-0196-82CD-DCEDCB3C4E0E}"/>
              </a:ext>
            </a:extLst>
          </p:cNvPr>
          <p:cNvSpPr txBox="1"/>
          <p:nvPr/>
        </p:nvSpPr>
        <p:spPr>
          <a:xfrm>
            <a:off x="5660572" y="143701"/>
            <a:ext cx="6139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Yucatan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E32A2F-C6DA-5E51-BAE3-951DDA0E0B34}"/>
              </a:ext>
            </a:extLst>
          </p:cNvPr>
          <p:cNvSpPr txBox="1"/>
          <p:nvPr/>
        </p:nvSpPr>
        <p:spPr>
          <a:xfrm>
            <a:off x="1992086" y="4207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invariants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CF82155-13AF-0F37-33F0-A421B01C3F1B}"/>
              </a:ext>
            </a:extLst>
          </p:cNvPr>
          <p:cNvSpPr txBox="1"/>
          <p:nvPr/>
        </p:nvSpPr>
        <p:spPr>
          <a:xfrm>
            <a:off x="8425544" y="42070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Strike angles 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[deg]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2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0EAF991-608D-241E-C667-66A623122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7" y="0"/>
            <a:ext cx="9955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0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8C3EBB-8E10-B3C4-691A-C5C41313B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97" y="1895912"/>
            <a:ext cx="4283144" cy="39471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E798A2A-1F4F-44B4-F3B9-46DC11D7DF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27981" r="23225" b="7430"/>
          <a:stretch/>
        </p:blipFill>
        <p:spPr>
          <a:xfrm>
            <a:off x="1631504" y="120671"/>
            <a:ext cx="5149080" cy="28678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A667A1-01C8-262C-FFBB-CE280B7B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"/>
          <a:stretch/>
        </p:blipFill>
        <p:spPr>
          <a:xfrm>
            <a:off x="1235143" y="4023457"/>
            <a:ext cx="5199530" cy="270892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D2EB30-6662-62B4-7EC8-3FE8C925D975}"/>
              </a:ext>
            </a:extLst>
          </p:cNvPr>
          <p:cNvSpPr txBox="1"/>
          <p:nvPr/>
        </p:nvSpPr>
        <p:spPr>
          <a:xfrm>
            <a:off x="7320136" y="514466"/>
            <a:ext cx="2332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</a:p>
          <a:p>
            <a:r>
              <a:rPr lang="en-US" dirty="0"/>
              <a:t>Villahermosa, Veracruz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9BA18FB-A145-7817-E899-8286743F37D4}"/>
              </a:ext>
            </a:extLst>
          </p:cNvPr>
          <p:cNvSpPr txBox="1"/>
          <p:nvPr/>
        </p:nvSpPr>
        <p:spPr>
          <a:xfrm>
            <a:off x="6888089" y="6004265"/>
            <a:ext cx="196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strike angles 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02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3BB8D49-B090-6C93-FE39-8805BA98B7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225"/>
          <a:stretch/>
        </p:blipFill>
        <p:spPr>
          <a:xfrm>
            <a:off x="675912" y="2340429"/>
            <a:ext cx="6181090" cy="402653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16922A4-319F-2E5B-2CB8-34D940543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"/>
          <a:stretch/>
        </p:blipFill>
        <p:spPr>
          <a:xfrm>
            <a:off x="767057" y="491036"/>
            <a:ext cx="5437799" cy="28330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8843AAE-77DF-EF81-DF22-2A3E2068F46C}"/>
              </a:ext>
            </a:extLst>
          </p:cNvPr>
          <p:cNvSpPr txBox="1"/>
          <p:nvPr/>
        </p:nvSpPr>
        <p:spPr>
          <a:xfrm>
            <a:off x="7685314" y="968828"/>
            <a:ext cx="334899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Olmecs locality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Strike angles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Strike angles together with ∆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cs-CZ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87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02BF43-23E1-9D08-3A51-214E4DE41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6" y="519587"/>
            <a:ext cx="5967644" cy="611655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56DEA7E-D130-7E68-9687-8105456BC6D6}"/>
              </a:ext>
            </a:extLst>
          </p:cNvPr>
          <p:cNvSpPr txBox="1"/>
          <p:nvPr/>
        </p:nvSpPr>
        <p:spPr>
          <a:xfrm>
            <a:off x="5544434" y="82621"/>
            <a:ext cx="71047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ditional and alternative view on gravity anomalies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Yucatan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3A14EE-308C-1EF7-DEEF-A44082F8D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79" y="471902"/>
            <a:ext cx="5372607" cy="616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4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4E11A27-6D03-A890-94C9-50EC953F4A14}"/>
              </a:ext>
            </a:extLst>
          </p:cNvPr>
          <p:cNvSpPr txBox="1"/>
          <p:nvPr/>
        </p:nvSpPr>
        <p:spPr>
          <a:xfrm>
            <a:off x="8387255" y="2858815"/>
            <a:ext cx="2066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  4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FE45EDA-E50A-5B17-CDAD-CB4638974A84}"/>
              </a:ext>
            </a:extLst>
          </p:cNvPr>
          <p:cNvSpPr txBox="1"/>
          <p:nvPr/>
        </p:nvSpPr>
        <p:spPr>
          <a:xfrm flipH="1">
            <a:off x="970629" y="5966198"/>
            <a:ext cx="521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ASU &amp; RIGTC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60AFE6-F34A-444B-8BD2-A8EF09623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522470"/>
            <a:ext cx="2827283" cy="12033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8EEFBB-DA38-6E38-423B-EE3E45B4F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84" y="630621"/>
            <a:ext cx="893334" cy="10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9FE2206-2F34-9641-890A-5B8C8AA56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634"/>
            <a:ext cx="5942278" cy="609055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F85F6FE-48EC-B907-9B85-53FD345D7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49"/>
            <a:ext cx="6011437" cy="616144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85651A-EDA2-C12E-7CBB-468612E1028D}"/>
              </a:ext>
            </a:extLst>
          </p:cNvPr>
          <p:cNvSpPr txBox="1"/>
          <p:nvPr/>
        </p:nvSpPr>
        <p:spPr>
          <a:xfrm>
            <a:off x="426831" y="6422510"/>
            <a:ext cx="11169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anomalies and strike angles, with 3D topography or contour lines for topography (ETOPO1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95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0CD811E-63DE-FC7D-CFC0-D320BABF9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81" y="0"/>
            <a:ext cx="6691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46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6A592E-5482-38A1-B071-4515A0958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1" y="145382"/>
            <a:ext cx="4060372" cy="41616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73EC61-DB7F-7C3D-9DE2-209040C33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/>
          <a:stretch/>
        </p:blipFill>
        <p:spPr>
          <a:xfrm>
            <a:off x="4378656" y="1121229"/>
            <a:ext cx="3669492" cy="38753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B77D74-B22B-9565-6FE7-98A24C195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/>
          <a:stretch/>
        </p:blipFill>
        <p:spPr>
          <a:xfrm>
            <a:off x="8264854" y="2759718"/>
            <a:ext cx="3752974" cy="39772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F976973-495A-70BA-C1F9-01E4477F5907}"/>
              </a:ext>
            </a:extLst>
          </p:cNvPr>
          <p:cNvSpPr txBox="1"/>
          <p:nvPr/>
        </p:nvSpPr>
        <p:spPr>
          <a:xfrm>
            <a:off x="9100458" y="841233"/>
            <a:ext cx="2612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Marussi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tensor</a:t>
            </a:r>
          </a:p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diagonal</a:t>
            </a:r>
          </a:p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components</a:t>
            </a:r>
          </a:p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[E]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76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EF78C2-F574-989F-9963-2E2097E63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02" y="540713"/>
            <a:ext cx="5954566" cy="60229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91F022-8F0D-FCB1-5273-9418F7FF8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2" y="503926"/>
            <a:ext cx="6027302" cy="609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16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C872293-5F29-3966-25B8-11D717BB4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91" y="98592"/>
            <a:ext cx="5805409" cy="666081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3F1B6D7-198A-0EF0-79AB-62367AE0B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8" y="170929"/>
            <a:ext cx="6514773" cy="668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51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E241B7-BFF8-F18D-1346-9D52F1753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5379544" cy="61722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E3A13E-0377-E12B-AA27-3A4DC9884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44" y="423441"/>
            <a:ext cx="6589719" cy="60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5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A54C9A-65DC-CF6D-2588-8E38E5AE4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86" y="231229"/>
            <a:ext cx="4207598" cy="66267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6A5540-42FB-819E-72A9-28CD86D88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9" y="290656"/>
            <a:ext cx="4132131" cy="65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74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D98A8AC-8544-961A-AD6E-56EF2737F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38" y="1319473"/>
            <a:ext cx="8984062" cy="53703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4148B4-D64E-CF32-451C-E294559E8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35" y="1311723"/>
            <a:ext cx="9278351" cy="55462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1F4BA09-2128-3ECB-1CBF-896B87609D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8" t="2546" b="5673"/>
          <a:stretch/>
        </p:blipFill>
        <p:spPr>
          <a:xfrm>
            <a:off x="-14333" y="1837357"/>
            <a:ext cx="3106657" cy="400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86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1C10E1C-5F43-B0C1-EB0F-DFEC7110782D}"/>
              </a:ext>
            </a:extLst>
          </p:cNvPr>
          <p:cNvSpPr txBox="1"/>
          <p:nvPr/>
        </p:nvSpPr>
        <p:spPr>
          <a:xfrm>
            <a:off x="9666515" y="1099457"/>
            <a:ext cx="207460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anomalies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strike angles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of cenotes as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 dots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C6E0F8-607C-ED30-0002-E2AEC73C9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52" y="0"/>
            <a:ext cx="6477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13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D6724A8-38CA-C76D-6A7C-B0AEBB9853C6}"/>
              </a:ext>
            </a:extLst>
          </p:cNvPr>
          <p:cNvSpPr txBox="1"/>
          <p:nvPr/>
        </p:nvSpPr>
        <p:spPr>
          <a:xfrm>
            <a:off x="9666515" y="1099457"/>
            <a:ext cx="207460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anomalies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strike angles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of cenotes as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 dots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0FE4EC-9C90-5F0C-8C76-5103096A4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4" y="0"/>
            <a:ext cx="6390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5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0355607-ADBC-5659-FC35-44D015E54C20}"/>
              </a:ext>
            </a:extLst>
          </p:cNvPr>
          <p:cNvSpPr txBox="1"/>
          <p:nvPr/>
        </p:nvSpPr>
        <p:spPr>
          <a:xfrm flipH="1">
            <a:off x="7828957" y="990207"/>
            <a:ext cx="397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  <a:endParaRPr lang="cs-CZ" sz="5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69CF55-D84E-650A-72E4-F8AA7AA29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09"/>
          <a:stretch/>
        </p:blipFill>
        <p:spPr>
          <a:xfrm>
            <a:off x="134924" y="149131"/>
            <a:ext cx="6181859" cy="352881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D07CEF-5CA7-CBE1-FC57-51BB707BE4A8}"/>
              </a:ext>
            </a:extLst>
          </p:cNvPr>
          <p:cNvSpPr txBox="1"/>
          <p:nvPr/>
        </p:nvSpPr>
        <p:spPr>
          <a:xfrm>
            <a:off x="6886574" y="5119128"/>
            <a:ext cx="60721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0" i="0" u="none" strike="noStrike" baseline="0" dirty="0" err="1">
                <a:latin typeface="Photina"/>
              </a:rPr>
              <a:t>Alvarez</a:t>
            </a:r>
            <a:r>
              <a:rPr lang="cs-CZ" sz="1800" b="0" i="0" u="none" strike="noStrike" baseline="0" dirty="0">
                <a:latin typeface="Photina"/>
              </a:rPr>
              <a:t>, L.W., </a:t>
            </a:r>
            <a:r>
              <a:rPr lang="cs-CZ" sz="1800" b="0" i="0" u="none" strike="noStrike" baseline="0" dirty="0" err="1">
                <a:latin typeface="Photina"/>
              </a:rPr>
              <a:t>Alvarez</a:t>
            </a:r>
            <a:r>
              <a:rPr lang="cs-CZ" sz="1800" b="0" i="0" u="none" strike="noStrike" baseline="0" dirty="0">
                <a:latin typeface="Photina"/>
              </a:rPr>
              <a:t>, W., </a:t>
            </a:r>
            <a:r>
              <a:rPr lang="cs-CZ" sz="1800" b="0" i="0" u="none" strike="noStrike" baseline="0" dirty="0" err="1">
                <a:latin typeface="Photina"/>
              </a:rPr>
              <a:t>Asaro</a:t>
            </a:r>
            <a:r>
              <a:rPr lang="cs-CZ" sz="1800" b="0" i="0" u="none" strike="noStrike" baseline="0" dirty="0">
                <a:latin typeface="Photina"/>
              </a:rPr>
              <a:t>, F. &amp; Michel, H.V.</a:t>
            </a:r>
          </a:p>
          <a:p>
            <a:pPr algn="l"/>
            <a:r>
              <a:rPr lang="en-US" sz="1800" b="0" i="0" u="none" strike="noStrike" baseline="0" dirty="0">
                <a:latin typeface="Photina"/>
              </a:rPr>
              <a:t>1980. Extraterrestrial cause for the Cretaceous–</a:t>
            </a:r>
          </a:p>
          <a:p>
            <a:pPr algn="l"/>
            <a:r>
              <a:rPr lang="cs-CZ" sz="1800" b="0" i="0" u="none" strike="noStrike" baseline="0" dirty="0" err="1">
                <a:latin typeface="Photina"/>
              </a:rPr>
              <a:t>Tertiary</a:t>
            </a:r>
            <a:r>
              <a:rPr lang="cs-CZ" sz="1800" b="0" i="0" u="none" strike="noStrike" baseline="0" dirty="0">
                <a:latin typeface="Photina"/>
              </a:rPr>
              <a:t> </a:t>
            </a:r>
            <a:r>
              <a:rPr lang="cs-CZ" sz="1800" b="0" i="0" u="none" strike="noStrike" baseline="0" dirty="0" err="1">
                <a:latin typeface="Photina"/>
              </a:rPr>
              <a:t>extinction</a:t>
            </a:r>
            <a:r>
              <a:rPr lang="cs-CZ" sz="1800" b="0" i="0" u="none" strike="noStrike" baseline="0" dirty="0">
                <a:latin typeface="Photina"/>
              </a:rPr>
              <a:t>. </a:t>
            </a:r>
            <a:r>
              <a:rPr lang="cs-CZ" sz="1800" b="0" i="1" u="none" strike="noStrike" baseline="0" dirty="0">
                <a:latin typeface="PhotinaMTItalic"/>
              </a:rPr>
              <a:t>Science</a:t>
            </a:r>
            <a:r>
              <a:rPr lang="cs-CZ" sz="1800" b="0" i="0" u="none" strike="noStrike" baseline="0" dirty="0">
                <a:latin typeface="Photina"/>
              </a:rPr>
              <a:t>, v.208, pp.1095–</a:t>
            </a:r>
          </a:p>
          <a:p>
            <a:pPr algn="l"/>
            <a:r>
              <a:rPr lang="cs-CZ" sz="1800" b="0" i="0" u="none" strike="noStrike" baseline="0" dirty="0">
                <a:latin typeface="Photina"/>
              </a:rPr>
              <a:t>1108.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FCCBE8-D4EF-4164-D17B-C15EA7670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69" y="4447260"/>
            <a:ext cx="3254058" cy="18721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8BE8C12-B061-A137-99A3-BF0249BF4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865" y="3467248"/>
            <a:ext cx="2547918" cy="33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14909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3A9BC9-C7B0-AC7E-D0EC-A0C34B5BD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53" t="23810" r="40838" b="7460"/>
          <a:stretch/>
        </p:blipFill>
        <p:spPr>
          <a:xfrm>
            <a:off x="968828" y="455620"/>
            <a:ext cx="6193971" cy="59467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EF51103-058B-B280-F11D-4BEBE23F1040}"/>
              </a:ext>
            </a:extLst>
          </p:cNvPr>
          <p:cNvSpPr txBox="1"/>
          <p:nvPr/>
        </p:nvSpPr>
        <p:spPr>
          <a:xfrm>
            <a:off x="7837714" y="838200"/>
            <a:ext cx="3794629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anomalies and strike angles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ETOPO 1 topography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Ticul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Fault,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Ticul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Sierra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coastal line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discussion about the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Southern anomaly (tail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0825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6" y="0"/>
            <a:ext cx="684396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60"/>
          <a:stretch/>
        </p:blipFill>
        <p:spPr>
          <a:xfrm>
            <a:off x="7629129" y="3535605"/>
            <a:ext cx="4305793" cy="284827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E3DA9E-7B99-3DE5-B7B2-17E00DFCC01C}"/>
              </a:ext>
            </a:extLst>
          </p:cNvPr>
          <p:cNvSpPr txBox="1"/>
          <p:nvPr/>
        </p:nvSpPr>
        <p:spPr>
          <a:xfrm>
            <a:off x="7881257" y="1240972"/>
            <a:ext cx="36166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intensities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EMAG2_V2 model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[nanotesla,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9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tx1"/>
            </a:gs>
            <a:gs pos="8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22025C2-CCA4-67C3-DE7D-FECC7C3B7B29}"/>
              </a:ext>
            </a:extLst>
          </p:cNvPr>
          <p:cNvSpPr txBox="1"/>
          <p:nvPr/>
        </p:nvSpPr>
        <p:spPr>
          <a:xfrm>
            <a:off x="7947887" y="5655810"/>
            <a:ext cx="3697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rush Script MT" panose="03060802040406070304" pitchFamily="66" charset="0"/>
              </a:rPr>
              <a:t>The End of S4</a:t>
            </a:r>
            <a:endParaRPr lang="cs-CZ" sz="4800" b="1" dirty="0">
              <a:latin typeface="Brush Script MT" panose="03060802040406070304" pitchFamily="66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6861EB0-9F73-7CA0-77C1-9466FBD96F1C}"/>
              </a:ext>
            </a:extLst>
          </p:cNvPr>
          <p:cNvSpPr txBox="1"/>
          <p:nvPr/>
        </p:nvSpPr>
        <p:spPr>
          <a:xfrm>
            <a:off x="442232" y="2122714"/>
            <a:ext cx="47532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www/asu.cas.cz/~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jklokocn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jklokocn@asu.cas.cz</a:t>
            </a:r>
            <a:endParaRPr lang="cs-CZ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0B5E0C-4C84-5DDA-04CD-8053D1A60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87" y="596573"/>
            <a:ext cx="2340428" cy="806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833748-61EB-FBFC-E813-B2C1E1DD5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96" y="596573"/>
            <a:ext cx="684485" cy="8068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C2B115-26F1-ACE7-29E1-A7F631C491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87" y="1586372"/>
            <a:ext cx="3185098" cy="23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2092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FC82400-E742-691C-1C7C-B18CB1BDD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50232" cy="38823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91D504F-F016-294A-1E30-E37AB9ED5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14" t="9142" r="23125" b="3101"/>
          <a:stretch/>
        </p:blipFill>
        <p:spPr>
          <a:xfrm>
            <a:off x="5649686" y="751114"/>
            <a:ext cx="6542314" cy="60089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51FBFF-9C5A-743B-2CC7-FF6FD5BF5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57302"/>
            <a:ext cx="5649686" cy="38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9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1"/>
          <a:stretch>
            <a:fillRect/>
          </a:stretch>
        </p:blipFill>
        <p:spPr bwMode="auto">
          <a:xfrm>
            <a:off x="4913742" y="-142240"/>
            <a:ext cx="7309011" cy="62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63782" y="949128"/>
            <a:ext cx="50045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94944" y="5806692"/>
            <a:ext cx="11809603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gravity anomalies</a:t>
            </a:r>
            <a:r>
              <a:rPr kumimoji="0" lang="en-US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with a well-</a:t>
            </a:r>
            <a:r>
              <a:rPr kumimoji="0" lang="en-GB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expressed</a:t>
            </a:r>
            <a:r>
              <a:rPr kumimoji="0" lang="en-US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gravitational trace of </a:t>
            </a:r>
            <a:r>
              <a:rPr kumimoji="0" lang="en-GB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kumimoji="0" lang="en-US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Chicxulub crater, D=180 km, age 65.2±4 Ma: 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according to Sharpton, LPI. (</a:t>
            </a:r>
            <a:r>
              <a:rPr kumimoji="0" lang="en-US" altLang="cs-CZ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http://www.solarviews.com/cap/earth/chicxulb.htm</a:t>
            </a:r>
            <a:r>
              <a:rPr kumimoji="0" lang="en-US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cs-CZ" sz="11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6DE95CD-57F4-783C-D70F-7EC57B3FD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8"/>
          <a:stretch/>
        </p:blipFill>
        <p:spPr>
          <a:xfrm>
            <a:off x="143292" y="0"/>
            <a:ext cx="4770450" cy="56024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8D65293-D7B2-6B0D-2B1F-2BA8C1736B56}"/>
              </a:ext>
            </a:extLst>
          </p:cNvPr>
          <p:cNvSpPr txBox="1"/>
          <p:nvPr/>
        </p:nvSpPr>
        <p:spPr>
          <a:xfrm>
            <a:off x="413150" y="5806692"/>
            <a:ext cx="5987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terrestrial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anomalies 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measured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PEMEX for oil prospection, white dots: cenotes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singholes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F2AF9F5-A226-DEA3-3C2A-4977921F27FC}"/>
              </a:ext>
            </a:extLst>
          </p:cNvPr>
          <p:cNvSpPr txBox="1"/>
          <p:nvPr/>
        </p:nvSpPr>
        <p:spPr>
          <a:xfrm flipH="1">
            <a:off x="8940994" y="5602431"/>
            <a:ext cx="409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historical material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25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15" y="3524666"/>
            <a:ext cx="4148366" cy="317514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44312" y="6545919"/>
            <a:ext cx="3459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locations of cenote (dots) versus strike angles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6D3E23F-558B-45AA-9219-164B51779AD0}"/>
              </a:ext>
            </a:extLst>
          </p:cNvPr>
          <p:cNvSpPr txBox="1"/>
          <p:nvPr/>
        </p:nvSpPr>
        <p:spPr>
          <a:xfrm>
            <a:off x="5303912" y="1664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</a:t>
            </a: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3E3D6B1F-E383-4533-745B-10D18CAFB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"/>
          <a:stretch/>
        </p:blipFill>
        <p:spPr bwMode="auto">
          <a:xfrm>
            <a:off x="1731646" y="142479"/>
            <a:ext cx="3572267" cy="305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C63AC925-2BAE-CFE1-A860-BE46D93D5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9"/>
          <a:stretch/>
        </p:blipFill>
        <p:spPr bwMode="auto">
          <a:xfrm>
            <a:off x="6226923" y="471507"/>
            <a:ext cx="3939139" cy="293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D294F7-C27B-09F1-5F0A-2AB60D3B4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24" y="3204886"/>
            <a:ext cx="3459601" cy="36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1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42CA51F-13DC-983D-29AC-9125825F74C1}"/>
              </a:ext>
            </a:extLst>
          </p:cNvPr>
          <p:cNvSpPr txBox="1"/>
          <p:nvPr/>
        </p:nvSpPr>
        <p:spPr>
          <a:xfrm flipH="1">
            <a:off x="6498771" y="5714050"/>
            <a:ext cx="5693229" cy="768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Ramos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E.L. (1975).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Geological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Yucatan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Peninsula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In: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Nairn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A.E.M.,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Stehli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F.G. (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eds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Gulf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Mexico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Caribbean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Springer</a:t>
            </a:r>
            <a:r>
              <a:rPr lang="cs-CZ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Boston, MA. https://doi.org/10.1007/978-1-4684-8535-6_7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C1060E-121B-0B06-AD5E-6E4D7589A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4" t="14388" r="26963" b="8665"/>
          <a:stretch/>
        </p:blipFill>
        <p:spPr>
          <a:xfrm>
            <a:off x="6444343" y="184107"/>
            <a:ext cx="5606143" cy="52686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14E975-D2DF-65F6-018F-EC8D2EF78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82" t="11368" r="25536" b="7075"/>
          <a:stretch/>
        </p:blipFill>
        <p:spPr>
          <a:xfrm>
            <a:off x="119743" y="184107"/>
            <a:ext cx="6193972" cy="61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424563-419C-DB81-64A7-B8847D54E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/>
          <a:stretch/>
        </p:blipFill>
        <p:spPr>
          <a:xfrm>
            <a:off x="119745" y="477189"/>
            <a:ext cx="5632818" cy="618320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AF43AF-B7AA-2B33-8FFA-499DF242E130}"/>
              </a:ext>
            </a:extLst>
          </p:cNvPr>
          <p:cNvSpPr txBox="1"/>
          <p:nvPr/>
        </p:nvSpPr>
        <p:spPr>
          <a:xfrm>
            <a:off x="2704563" y="63062"/>
            <a:ext cx="6295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Chicxulub ETOPO 1 3D topography (sunshine from South)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3965FFC-5BF7-2DFF-6EB9-5FFB81FB0F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3811"/>
          <a:stretch/>
        </p:blipFill>
        <p:spPr>
          <a:xfrm>
            <a:off x="6096000" y="480556"/>
            <a:ext cx="5427123" cy="627570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13BC5C6-965D-5465-1E95-37E710F17325}"/>
              </a:ext>
            </a:extLst>
          </p:cNvPr>
          <p:cNvSpPr txBox="1"/>
          <p:nvPr/>
        </p:nvSpPr>
        <p:spPr>
          <a:xfrm rot="2069806">
            <a:off x="8714912" y="4337095"/>
            <a:ext cx="2365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Ticul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fault</a:t>
            </a:r>
            <a:endParaRPr lang="cs-C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4DC3622-EADA-B59E-E63F-79C927FD7633}"/>
              </a:ext>
            </a:extLst>
          </p:cNvPr>
          <p:cNvSpPr txBox="1"/>
          <p:nvPr/>
        </p:nvSpPr>
        <p:spPr>
          <a:xfrm flipH="1">
            <a:off x="119745" y="6446908"/>
            <a:ext cx="220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topography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84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D70A13-75BC-A807-8B8B-5EA457E76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49" y="-1573494"/>
            <a:ext cx="7894851" cy="809516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85AFC35-C6F8-A076-75A8-D98855714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7149" cy="30652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765F6C-CE86-3731-CDA7-215391C7DCE5}"/>
              </a:ext>
            </a:extLst>
          </p:cNvPr>
          <p:cNvSpPr txBox="1"/>
          <p:nvPr/>
        </p:nvSpPr>
        <p:spPr>
          <a:xfrm>
            <a:off x="5712143" y="1117150"/>
            <a:ext cx="3929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of cenotes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singholes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4C75EE-8D3C-1EED-1233-8DB0AA6B3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827" y="3195145"/>
            <a:ext cx="3063239" cy="34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548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2661</TotalTime>
  <Words>555</Words>
  <Application>Microsoft Office PowerPoint</Application>
  <PresentationFormat>Širokoúhlá obrazovka</PresentationFormat>
  <Paragraphs>113</Paragraphs>
  <Slides>32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Arial</vt:lpstr>
      <vt:lpstr>Brush Script MT</vt:lpstr>
      <vt:lpstr>Calibri</vt:lpstr>
      <vt:lpstr>Calibri Light</vt:lpstr>
      <vt:lpstr>Photina</vt:lpstr>
      <vt:lpstr>PhotinaMTItalic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Burckle, Indian ocean  suspected/putative/hypothetical impact crater</dc:title>
  <dc:creator>Klokocnik</dc:creator>
  <cp:lastModifiedBy>Jaroslav Klokocnik</cp:lastModifiedBy>
  <cp:revision>121</cp:revision>
  <dcterms:created xsi:type="dcterms:W3CDTF">2019-01-28T12:03:58Z</dcterms:created>
  <dcterms:modified xsi:type="dcterms:W3CDTF">2024-02-06T17:38:06Z</dcterms:modified>
</cp:coreProperties>
</file>