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74" r:id="rId2"/>
    <p:sldId id="1719" r:id="rId3"/>
    <p:sldId id="1701" r:id="rId4"/>
    <p:sldId id="1693" r:id="rId5"/>
    <p:sldId id="1721" r:id="rId6"/>
    <p:sldId id="1697" r:id="rId7"/>
    <p:sldId id="1694" r:id="rId8"/>
    <p:sldId id="1696" r:id="rId9"/>
    <p:sldId id="1716" r:id="rId10"/>
    <p:sldId id="1722" r:id="rId11"/>
    <p:sldId id="1723" r:id="rId12"/>
    <p:sldId id="1703" r:id="rId13"/>
    <p:sldId id="1724" r:id="rId14"/>
    <p:sldId id="1725" r:id="rId15"/>
    <p:sldId id="1726" r:id="rId16"/>
    <p:sldId id="1728" r:id="rId17"/>
    <p:sldId id="1729" r:id="rId18"/>
    <p:sldId id="1730" r:id="rId19"/>
    <p:sldId id="377" r:id="rId20"/>
    <p:sldId id="1702" r:id="rId21"/>
    <p:sldId id="1720" r:id="rId22"/>
    <p:sldId id="1717" r:id="rId23"/>
    <p:sldId id="1691" r:id="rId24"/>
    <p:sldId id="1718" r:id="rId25"/>
    <p:sldId id="1700" r:id="rId26"/>
    <p:sldId id="1708" r:id="rId2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 snapToGrid="0">
      <p:cViewPr varScale="1">
        <p:scale>
          <a:sx n="50" d="100"/>
          <a:sy n="50" d="100"/>
        </p:scale>
        <p:origin x="38" y="61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F9B5E-3C56-4A45-8397-4F9C436CA471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31F22-45D2-480E-B85C-54003CADD1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103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3A923-A6B8-483A-90E6-0D95C15E4274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EAD5C-F767-4308-9FEB-4BBB1AA989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93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29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81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63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449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63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59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53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1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01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53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02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87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72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76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17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27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5B824-FDB2-4712-AEE0-2C497D52FE4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20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0-62998-6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chemeClr val="accent2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0436205-73BB-48CF-D758-6613354ED31B}"/>
              </a:ext>
            </a:extLst>
          </p:cNvPr>
          <p:cNvSpPr txBox="1"/>
          <p:nvPr/>
        </p:nvSpPr>
        <p:spPr>
          <a:xfrm>
            <a:off x="599087" y="399393"/>
            <a:ext cx="10773105" cy="62889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 and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15 years*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or multiple impact craters?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Klokočník J., Kostelecký J., Pešek I., Novák P., Wagner C.A., Sebera J. 2010.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Candidates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multiple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craters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?: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Popigai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Chicxulub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resolution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gravitational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field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model EGM08, </a:t>
            </a:r>
            <a:r>
              <a:rPr lang="cs-CZ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 </a:t>
            </a:r>
            <a:r>
              <a:rPr lang="cs-CZ" sz="1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cs-CZ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EGU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71-83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DOI: 10.5194/se-1-71-2010.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 also: Is Chicxulub a double impact crater?  </a:t>
            </a:r>
            <a:r>
              <a:rPr lang="en-US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6th EGU A. von Humboldt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Interntl</a:t>
            </a:r>
            <a:r>
              <a:rPr lang="en-US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Conf. on Climate Change, Natural Hazards,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Societies,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rida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xico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Section: The Cretaceous/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Terti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Boundary and the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Chicxulub Impact Crater, paper AvH6-5, 15 March 201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CE4CBD0-0A13-0065-B468-6B1FEEBFE87E}"/>
              </a:ext>
            </a:extLst>
          </p:cNvPr>
          <p:cNvSpPr txBox="1"/>
          <p:nvPr/>
        </p:nvSpPr>
        <p:spPr>
          <a:xfrm>
            <a:off x="6128407" y="1849821"/>
            <a:ext cx="39407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 of figures</a:t>
            </a:r>
          </a:p>
          <a:p>
            <a:pPr algn="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gravity aspects,</a:t>
            </a:r>
          </a:p>
          <a:p>
            <a:pPr algn="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with the strike angles</a:t>
            </a:r>
          </a:p>
          <a:p>
            <a:pPr algn="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surface topography ETOPO 1</a:t>
            </a:r>
          </a:p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(contour lines)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6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B6483F-F6C7-68DF-7781-9F87CA765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8" y="0"/>
            <a:ext cx="6046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8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DABA9B8-F3CD-58F2-08F7-795B0C427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5" y="550667"/>
            <a:ext cx="5542087" cy="619584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3DCDDC-F13B-A827-22E0-78BA6768F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90" y="632064"/>
            <a:ext cx="5384433" cy="61144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59E3E90-4306-8BCE-9A07-80ED40BCFCD5}"/>
              </a:ext>
            </a:extLst>
          </p:cNvPr>
          <p:cNvSpPr txBox="1"/>
          <p:nvPr/>
        </p:nvSpPr>
        <p:spPr>
          <a:xfrm>
            <a:off x="364725" y="35286"/>
            <a:ext cx="11696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anomalies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second radial derivative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[E]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together with the strike angles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[deg]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1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79F06D8-718E-77F5-2DB2-C942155C8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29" y="0"/>
            <a:ext cx="6039209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19DF112-1DD3-0638-027D-266C2FC5F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" y="0"/>
            <a:ext cx="6039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9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CB8E4FC-18AE-8371-2360-AB945CC7E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12" y="0"/>
            <a:ext cx="54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8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CF6ADE-E333-B43A-2B6C-584F62C59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72" y="0"/>
            <a:ext cx="538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36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A8A590-21FD-FAD7-5DB6-82AAB6AF1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77" y="0"/>
            <a:ext cx="6194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85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43E6E6-DB17-FAB3-5F2D-F999C2F82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44" y="0"/>
            <a:ext cx="619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4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062377-D846-0B10-5B55-E7BFDD42B4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89" y="0"/>
            <a:ext cx="610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1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42481E7-204D-5A7A-9994-AA2529F78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8" y="0"/>
            <a:ext cx="461896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0701FAA-A9BE-BBA0-B509-B72177F8F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92" y="0"/>
            <a:ext cx="612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6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4E11A27-6D03-A890-94C9-50EC953F4A14}"/>
              </a:ext>
            </a:extLst>
          </p:cNvPr>
          <p:cNvSpPr txBox="1"/>
          <p:nvPr/>
        </p:nvSpPr>
        <p:spPr>
          <a:xfrm>
            <a:off x="9440815" y="496844"/>
            <a:ext cx="2089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  3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FE45EDA-E50A-5B17-CDAD-CB4638974A84}"/>
              </a:ext>
            </a:extLst>
          </p:cNvPr>
          <p:cNvSpPr txBox="1"/>
          <p:nvPr/>
        </p:nvSpPr>
        <p:spPr>
          <a:xfrm flipH="1">
            <a:off x="523939" y="5858047"/>
            <a:ext cx="521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ASU &amp; RIGTC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60AFE6-F34A-444B-8BD2-A8EF09623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522470"/>
            <a:ext cx="2827283" cy="12033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8EEFBB-DA38-6E38-423B-EE3E45B4F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84" y="630621"/>
            <a:ext cx="893334" cy="10530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4A3701-963C-1FCE-6CE2-C8E62A0DA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96" t="25039" r="21379" b="5865"/>
          <a:stretch/>
        </p:blipFill>
        <p:spPr>
          <a:xfrm>
            <a:off x="5020483" y="1349753"/>
            <a:ext cx="4782208" cy="45192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870A979-DFCB-CB9C-3787-130C30287BB7}"/>
              </a:ext>
            </a:extLst>
          </p:cNvPr>
          <p:cNvSpPr txBox="1"/>
          <p:nvPr/>
        </p:nvSpPr>
        <p:spPr>
          <a:xfrm>
            <a:off x="2915228" y="5750325"/>
            <a:ext cx="81139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Reproduced from:</a:t>
            </a:r>
          </a:p>
          <a:p>
            <a:pPr algn="just"/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Mashchak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M.S.,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Masaitis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V.L.,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Raikhlin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A.I.,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Selivanovskaya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T.V., 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Naumov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M.V. 2019.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Ed.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Masaitis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V.L.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Popigai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Diamond-Bearing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Rocks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Springer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AG,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Springer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https://doi.org/10.1007/978-3-319-77988-1_2</a:t>
            </a:r>
            <a:endParaRPr lang="cs-CZ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7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FBA2DE-DD9A-0EAE-31A2-B183F20E2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47" y="0"/>
            <a:ext cx="4680961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278F1E-9020-83E1-AB58-A0585291C64D}"/>
              </a:ext>
            </a:extLst>
          </p:cNvPr>
          <p:cNvSpPr txBox="1"/>
          <p:nvPr/>
        </p:nvSpPr>
        <p:spPr>
          <a:xfrm>
            <a:off x="1434169" y="1051794"/>
            <a:ext cx="3995004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main crater: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 with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strike angles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[deg]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Daldyn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(in blue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flowing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tru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crater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exposes the impact features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9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4875CC-0AAD-6672-8FD0-948B17206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5" y="252248"/>
            <a:ext cx="5558304" cy="63535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58A33ED-3764-99F9-1FA8-EC846F969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2" y="252247"/>
            <a:ext cx="4965373" cy="635350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9127EFA-727A-7138-0980-55E6C6013255}"/>
              </a:ext>
            </a:extLst>
          </p:cNvPr>
          <p:cNvSpPr txBox="1"/>
          <p:nvPr/>
        </p:nvSpPr>
        <p:spPr>
          <a:xfrm>
            <a:off x="5150179" y="157654"/>
            <a:ext cx="20890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part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strike angles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[deg]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2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41580D-B668-96C8-D6E0-A6F1F5121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80" y="548084"/>
            <a:ext cx="6522963" cy="576183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F5F27E0-58FC-2366-1976-BDD095867125}"/>
              </a:ext>
            </a:extLst>
          </p:cNvPr>
          <p:cNvSpPr txBox="1"/>
          <p:nvPr/>
        </p:nvSpPr>
        <p:spPr>
          <a:xfrm>
            <a:off x="381000" y="881743"/>
            <a:ext cx="50016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Kotuyakanskaya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series, Siberia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ETOPO 1 topography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[m]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39EAEF6-48BD-A73E-BD86-5ED99A4DB17F}"/>
              </a:ext>
            </a:extLst>
          </p:cNvPr>
          <p:cNvSpPr txBox="1"/>
          <p:nvPr/>
        </p:nvSpPr>
        <p:spPr>
          <a:xfrm>
            <a:off x="381000" y="3712030"/>
            <a:ext cx="443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37C3E7E-9E11-7DDD-C495-89D964AE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5" y="4219130"/>
            <a:ext cx="550343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Klokočník J, Kostelecký J, Bezděk A,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Kletetschka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G, Staňková H, 2020.  </a:t>
            </a:r>
            <a:endParaRPr kumimoji="0" lang="en-US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200 km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suspected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crater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Kotuykanskaya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Siberia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EIGEN 6C4, and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data. </a:t>
            </a:r>
            <a:endParaRPr kumimoji="0" lang="en-US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Reports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cs-CZ" altLang="cs-CZ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10, 6093.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https://doi.org/10.1038/s41598-020-62998-6</a:t>
            </a:r>
            <a:r>
              <a:rPr kumimoji="0" lang="cs-CZ" altLang="cs-CZ" sz="12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cs-CZ" sz="12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Presentace: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Klokočník J, Kostelecký J, Bezděk A,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Kletetschka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G, Staňková H, 2020.  </a:t>
            </a:r>
            <a:endParaRPr kumimoji="0" lang="en-US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 km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suspected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crater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Kotuykanskaya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Siberia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by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EIGEN 6C4, and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EMAG 2. </a:t>
            </a:r>
            <a:endParaRPr kumimoji="0" lang="en-US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11th </a:t>
            </a:r>
            <a:r>
              <a:rPr kumimoji="0" lang="cs-CZ" altLang="cs-CZ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Planetary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Crater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Consortium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Honolulu,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Hawaii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49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C1BDE4-AE50-BF45-C8D9-DF31D07985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171538" y="794886"/>
            <a:ext cx="5924461" cy="59393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69458E-3C10-D540-5DD9-60848680407C}"/>
              </a:ext>
            </a:extLst>
          </p:cNvPr>
          <p:cNvSpPr txBox="1"/>
          <p:nvPr/>
        </p:nvSpPr>
        <p:spPr>
          <a:xfrm>
            <a:off x="4671236" y="15640"/>
            <a:ext cx="589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Kotuyakanskaya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26CA66-A96F-FA8B-42EF-64A4AC7E2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6096001" y="794886"/>
            <a:ext cx="5924461" cy="5939323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D1AFF3-F771-3314-80FA-8C2EB8AC1252}"/>
              </a:ext>
            </a:extLst>
          </p:cNvPr>
          <p:cNvCxnSpPr/>
          <p:nvPr/>
        </p:nvCxnSpPr>
        <p:spPr>
          <a:xfrm flipH="1">
            <a:off x="10025743" y="391886"/>
            <a:ext cx="631371" cy="1909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326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7C1727-66E3-7FE8-A6FB-26AE7C725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4749081" y="114300"/>
            <a:ext cx="5763609" cy="66294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2FD2A8D-CD2B-E8C6-35B6-0A5DECA5875E}"/>
              </a:ext>
            </a:extLst>
          </p:cNvPr>
          <p:cNvSpPr txBox="1"/>
          <p:nvPr/>
        </p:nvSpPr>
        <p:spPr>
          <a:xfrm>
            <a:off x="674914" y="903515"/>
            <a:ext cx="372570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Kotuyakanskaya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series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deformations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87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E4A7DCB-943F-EBD1-FC1A-34F15DDC0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/>
          <a:stretch/>
        </p:blipFill>
        <p:spPr>
          <a:xfrm>
            <a:off x="5086570" y="119743"/>
            <a:ext cx="6634400" cy="661851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5D9043D-D032-6D31-00B1-9455DA6D0523}"/>
              </a:ext>
            </a:extLst>
          </p:cNvPr>
          <p:cNvSpPr txBox="1"/>
          <p:nvPr/>
        </p:nvSpPr>
        <p:spPr>
          <a:xfrm>
            <a:off x="674914" y="903515"/>
            <a:ext cx="287129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Kotuyakanskaya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intensities [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1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tx1"/>
            </a:gs>
            <a:gs pos="8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22025C2-CCA4-67C3-DE7D-FECC7C3B7B29}"/>
              </a:ext>
            </a:extLst>
          </p:cNvPr>
          <p:cNvSpPr txBox="1"/>
          <p:nvPr/>
        </p:nvSpPr>
        <p:spPr>
          <a:xfrm>
            <a:off x="7947887" y="5699728"/>
            <a:ext cx="3739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rush Script MT" panose="03060802040406070304" pitchFamily="66" charset="0"/>
              </a:rPr>
              <a:t>The End of S3</a:t>
            </a:r>
            <a:endParaRPr lang="cs-CZ" sz="4800" b="1" dirty="0">
              <a:latin typeface="Brush Script MT" panose="03060802040406070304" pitchFamily="66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6861EB0-9F73-7CA0-77C1-9466FBD96F1C}"/>
              </a:ext>
            </a:extLst>
          </p:cNvPr>
          <p:cNvSpPr txBox="1"/>
          <p:nvPr/>
        </p:nvSpPr>
        <p:spPr>
          <a:xfrm>
            <a:off x="442232" y="2122714"/>
            <a:ext cx="47532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www/asu.cas.cz/~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jklokocn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jklokocn@asu.cas.cz</a:t>
            </a:r>
            <a:endParaRPr lang="cs-CZ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0B5E0C-4C84-5DDA-04CD-8053D1A60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87" y="596573"/>
            <a:ext cx="2340428" cy="806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833748-61EB-FBFC-E813-B2C1E1DD5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96" y="596573"/>
            <a:ext cx="684485" cy="8068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C2B115-26F1-ACE7-29E1-A7F631C491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87" y="1586372"/>
            <a:ext cx="3185098" cy="23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209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6F320F-BA43-2C31-C368-F48A5E836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4" y="-14780"/>
            <a:ext cx="7423773" cy="4752243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1B1BF52-0FCB-71BD-8FEB-B2D20EC8490F}"/>
              </a:ext>
            </a:extLst>
          </p:cNvPr>
          <p:cNvCxnSpPr/>
          <p:nvPr/>
        </p:nvCxnSpPr>
        <p:spPr>
          <a:xfrm flipV="1">
            <a:off x="6436360" y="1356361"/>
            <a:ext cx="680720" cy="1117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828CA78-5275-6068-898D-0EF0D76E59FD}"/>
              </a:ext>
            </a:extLst>
          </p:cNvPr>
          <p:cNvCxnSpPr/>
          <p:nvPr/>
        </p:nvCxnSpPr>
        <p:spPr>
          <a:xfrm flipV="1">
            <a:off x="6913698" y="1837739"/>
            <a:ext cx="680720" cy="1117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FE60EFA2-E02E-79C6-1203-3AA109A71AC8}"/>
              </a:ext>
            </a:extLst>
          </p:cNvPr>
          <p:cNvCxnSpPr/>
          <p:nvPr/>
        </p:nvCxnSpPr>
        <p:spPr>
          <a:xfrm flipV="1">
            <a:off x="7282905" y="2305462"/>
            <a:ext cx="680720" cy="1117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85C7E1C-F7EF-6A06-58A1-9E7038DC51CD}"/>
              </a:ext>
            </a:extLst>
          </p:cNvPr>
          <p:cNvCxnSpPr/>
          <p:nvPr/>
        </p:nvCxnSpPr>
        <p:spPr>
          <a:xfrm flipV="1">
            <a:off x="7594418" y="2815809"/>
            <a:ext cx="680720" cy="1117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932AC980-DDB8-7E3D-5213-0EB988E4E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5" t="8982" r="10604"/>
          <a:stretch/>
        </p:blipFill>
        <p:spPr>
          <a:xfrm>
            <a:off x="9662700" y="0"/>
            <a:ext cx="2540249" cy="18832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18206C-1F18-8551-0372-A845F439E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876" y="1893619"/>
            <a:ext cx="2708337" cy="2041512"/>
          </a:xfrm>
          <a:prstGeom prst="rect">
            <a:avLst/>
          </a:prstGeom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D9144549-BF4D-3A3A-47D5-0AD094082005}"/>
              </a:ext>
            </a:extLst>
          </p:cNvPr>
          <p:cNvSpPr/>
          <p:nvPr/>
        </p:nvSpPr>
        <p:spPr>
          <a:xfrm rot="10481284">
            <a:off x="11424129" y="277121"/>
            <a:ext cx="272427" cy="58782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2B934EB-4E7B-5A8D-9712-0B80AFD74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51516" y="2105137"/>
            <a:ext cx="4430859" cy="449653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FF21C27-E9FE-E6F9-80A7-32D7F93AA6E7}"/>
              </a:ext>
            </a:extLst>
          </p:cNvPr>
          <p:cNvSpPr txBox="1"/>
          <p:nvPr/>
        </p:nvSpPr>
        <p:spPr>
          <a:xfrm>
            <a:off x="4443886" y="5136050"/>
            <a:ext cx="714320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latin typeface="Times New Roman" panose="02020603050405020304" pitchFamily="18" charset="0"/>
              </a:rPr>
              <a:t>l</a:t>
            </a:r>
            <a:r>
              <a:rPr lang="en-US" sz="1400" i="1" u="none" strike="noStrike" baseline="0" dirty="0">
                <a:latin typeface="Times New Roman" panose="02020603050405020304" pitchFamily="18" charset="0"/>
              </a:rPr>
              <a:t>eft</a:t>
            </a:r>
          </a:p>
          <a:p>
            <a:pPr algn="l"/>
            <a:r>
              <a:rPr lang="en-US" sz="1400" b="1" u="none" strike="noStrike" baseline="0" dirty="0">
                <a:latin typeface="Times New Roman" panose="02020603050405020304" pitchFamily="18" charset="0"/>
              </a:rPr>
              <a:t>Geological sketch map of the </a:t>
            </a:r>
            <a:r>
              <a:rPr lang="en-US" sz="1400" b="1" u="none" strike="noStrike" baseline="0" dirty="0" err="1">
                <a:latin typeface="Times New Roman" panose="02020603050405020304" pitchFamily="18" charset="0"/>
              </a:rPr>
              <a:t>Popigai</a:t>
            </a:r>
            <a:r>
              <a:rPr lang="en-US" sz="1400" b="1" u="none" strike="noStrike" baseline="0" dirty="0">
                <a:latin typeface="Times New Roman" panose="02020603050405020304" pitchFamily="18" charset="0"/>
              </a:rPr>
              <a:t> impact structure, modified after </a:t>
            </a:r>
            <a:r>
              <a:rPr lang="en-US" sz="1400" b="1" u="none" strike="noStrike" baseline="0" dirty="0" err="1">
                <a:latin typeface="Times New Roman" panose="02020603050405020304" pitchFamily="18" charset="0"/>
              </a:rPr>
              <a:t>Masaitis</a:t>
            </a:r>
            <a:r>
              <a:rPr lang="en-US" sz="1400" b="1" u="none" strike="noStrike" baseline="0" dirty="0">
                <a:latin typeface="Times New Roman" panose="02020603050405020304" pitchFamily="18" charset="0"/>
              </a:rPr>
              <a:t> et al. (1980). (1) Archean gneisses and schists; (2) Upper Proterozoic and Cambrian quartzites, dolomites, and limestones; (3) Permian sandstones and argillites with sills and dikes of</a:t>
            </a:r>
          </a:p>
          <a:p>
            <a:pPr algn="l"/>
            <a:r>
              <a:rPr lang="en-US" sz="1400" b="1" u="none" strike="noStrike" baseline="0" dirty="0">
                <a:latin typeface="Times New Roman" panose="02020603050405020304" pitchFamily="18" charset="0"/>
              </a:rPr>
              <a:t>Triassic dolerites; (4) </a:t>
            </a:r>
            <a:r>
              <a:rPr lang="en-US" sz="1400" b="1" u="none" strike="noStrike" baseline="0" dirty="0" err="1">
                <a:latin typeface="Times New Roman" panose="02020603050405020304" pitchFamily="18" charset="0"/>
              </a:rPr>
              <a:t>tagamites</a:t>
            </a:r>
            <a:r>
              <a:rPr lang="en-US" sz="1400" b="1" u="none" strike="noStrike" baseline="0" dirty="0">
                <a:latin typeface="Times New Roman" panose="02020603050405020304" pitchFamily="18" charset="0"/>
              </a:rPr>
              <a:t>; (5) </a:t>
            </a:r>
            <a:r>
              <a:rPr lang="en-US" sz="1400" b="1" u="none" strike="noStrike" baseline="0" dirty="0" err="1">
                <a:latin typeface="Times New Roman" panose="02020603050405020304" pitchFamily="18" charset="0"/>
              </a:rPr>
              <a:t>suevites</a:t>
            </a:r>
            <a:r>
              <a:rPr lang="en-US" sz="1400" b="1" u="none" strike="noStrike" baseline="0" dirty="0">
                <a:latin typeface="Times New Roman" panose="02020603050405020304" pitchFamily="18" charset="0"/>
              </a:rPr>
              <a:t> with lenses of fine-grained allogenic breccia, (6) allogenic breccia; (7) center line of annular uplift; (8) center line of annular trough</a:t>
            </a:r>
            <a:r>
              <a:rPr lang="en-US" sz="1400" b="1" dirty="0">
                <a:latin typeface="Times New Roman" panose="02020603050405020304" pitchFamily="18" charset="0"/>
              </a:rPr>
              <a:t>,    </a:t>
            </a:r>
            <a:r>
              <a:rPr lang="en-US" sz="1400" b="1" u="none" strike="noStrike" baseline="0" dirty="0">
                <a:latin typeface="Times New Roman" panose="02020603050405020304" pitchFamily="18" charset="0"/>
              </a:rPr>
              <a:t> (9) axes of radial troughs; (10) thrusts, faults.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77133DF-C686-BB75-F7FA-CDFD1CC3F499}"/>
              </a:ext>
            </a:extLst>
          </p:cNvPr>
          <p:cNvSpPr txBox="1"/>
          <p:nvPr/>
        </p:nvSpPr>
        <p:spPr>
          <a:xfrm>
            <a:off x="4488806" y="4235829"/>
            <a:ext cx="20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Earth</a:t>
            </a:r>
            <a:endParaRPr lang="cs-C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5B3747E-1CF0-C045-A45E-AA0099064F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059"/>
          <a:stretch/>
        </p:blipFill>
        <p:spPr>
          <a:xfrm rot="5400000">
            <a:off x="1104292" y="-1204283"/>
            <a:ext cx="2195011" cy="45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7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310A0AD-79FD-D456-8720-319FB5DF518F}"/>
              </a:ext>
            </a:extLst>
          </p:cNvPr>
          <p:cNvSpPr txBox="1"/>
          <p:nvPr/>
        </p:nvSpPr>
        <p:spPr>
          <a:xfrm>
            <a:off x="4320823" y="114011"/>
            <a:ext cx="3454857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geology of the main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proved impact crater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38N. 111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11E 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crater center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Central Siberia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100 km from the coast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Laptev Sea,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embayment of the Arctic Ocean.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Eocene - 35.7 (± 0.2) May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[by stepwise heating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Ar-Ar].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E4134F-FD87-575A-D1F2-A1DD65382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9" y="114011"/>
            <a:ext cx="3894848" cy="62007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74DDAAA-E6D8-C66B-14C1-A2F13CF1691A}"/>
              </a:ext>
            </a:extLst>
          </p:cNvPr>
          <p:cNvSpPr txBox="1"/>
          <p:nvPr/>
        </p:nvSpPr>
        <p:spPr>
          <a:xfrm>
            <a:off x="384579" y="648866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Geology of the </a:t>
            </a:r>
            <a:r>
              <a:rPr lang="en-US" sz="1800" b="0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impact structure, after </a:t>
            </a:r>
            <a:r>
              <a:rPr lang="en-US" sz="1800" b="0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Masaitis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(1994). 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4F7CD6F-494D-852B-4615-9CC101E1BCE3}"/>
              </a:ext>
            </a:extLst>
          </p:cNvPr>
          <p:cNvSpPr txBox="1"/>
          <p:nvPr/>
        </p:nvSpPr>
        <p:spPr>
          <a:xfrm>
            <a:off x="6210811" y="4826675"/>
            <a:ext cx="59811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35.7-Ma-old and -100-km-wide multi-ring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well- preserved impact structure at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Anabar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shield, 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Arctic Siberia, filled with melted and shocked material 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included shock-generated impact diamonds.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the structure is exposed, but only slightly eroded, 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variety of impactites are preserved 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accessible for petrological studies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877BCA-5209-4F4D-F405-37ABFBA9E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89" y="245548"/>
            <a:ext cx="2575775" cy="29041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B2A1DEA-5BF2-4516-20A4-EE689E06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405" y="1464812"/>
            <a:ext cx="2666466" cy="29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CBA30E5-BE8B-B6C2-86D5-C1F7B83D3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31" y="0"/>
            <a:ext cx="8812686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2747AC9-6857-F697-3CD7-1D5906CEE9C9}"/>
              </a:ext>
            </a:extLst>
          </p:cNvPr>
          <p:cNvSpPr txBox="1"/>
          <p:nvPr/>
        </p:nvSpPr>
        <p:spPr>
          <a:xfrm>
            <a:off x="846090" y="807720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POPIGAI  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ETOPO 1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topography [m]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3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CE66EE5-E3C0-8E1D-6A3B-F5227FD6B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35" y="843872"/>
            <a:ext cx="5225143" cy="5933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A54FBD-CFA1-B9C6-77D0-A078F980C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03" y="843872"/>
            <a:ext cx="5175097" cy="5876732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0EB670E6-C9F9-F9AA-4C1B-7C5E88E2A68B}"/>
              </a:ext>
            </a:extLst>
          </p:cNvPr>
          <p:cNvSpPr/>
          <p:nvPr/>
        </p:nvSpPr>
        <p:spPr>
          <a:xfrm>
            <a:off x="7206342" y="2269371"/>
            <a:ext cx="1585913" cy="1600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33AB521-DC83-2C07-5A18-A0B4FAD4A23F}"/>
              </a:ext>
            </a:extLst>
          </p:cNvPr>
          <p:cNvSpPr txBox="1"/>
          <p:nvPr/>
        </p:nvSpPr>
        <p:spPr>
          <a:xfrm>
            <a:off x="1924026" y="202709"/>
            <a:ext cx="81483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family: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anomalies [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and second radial derivative [E]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0438DC8-C5CB-9089-CE1A-144CE6523B81}"/>
              </a:ext>
            </a:extLst>
          </p:cNvPr>
          <p:cNvSpPr/>
          <p:nvPr/>
        </p:nvSpPr>
        <p:spPr>
          <a:xfrm>
            <a:off x="1828798" y="2230788"/>
            <a:ext cx="1585913" cy="1600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EB8D54D-FE5A-B09F-EC8D-E84BAB469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56613"/>
            <a:ext cx="9228808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cs-CZ" altLang="cs-CZ" sz="27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3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803C26-9FB0-5B96-25A9-F3BB9C3D2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>
          <a:xfrm>
            <a:off x="6683714" y="664373"/>
            <a:ext cx="5608510" cy="59909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25C53-815B-F3C2-3CA8-BBC9101514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1294756" y="664373"/>
            <a:ext cx="5617558" cy="599091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7D88655-5016-31C6-0001-9F447D7E864D}"/>
              </a:ext>
            </a:extLst>
          </p:cNvPr>
          <p:cNvSpPr txBox="1"/>
          <p:nvPr/>
        </p:nvSpPr>
        <p:spPr>
          <a:xfrm>
            <a:off x="3023483" y="191822"/>
            <a:ext cx="600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invariants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[s-4]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[s-6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22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A78DB4-3A72-8ACB-5EF1-1CA5F40AC4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/>
          <a:stretch/>
        </p:blipFill>
        <p:spPr>
          <a:xfrm>
            <a:off x="960431" y="941373"/>
            <a:ext cx="5431361" cy="58286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B38BDB-BC8D-08C2-6FC8-B4F2194F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50" y="692150"/>
            <a:ext cx="4726748" cy="607788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FE70D07-BAE3-F718-B5CA-25803622DEDB}"/>
              </a:ext>
            </a:extLst>
          </p:cNvPr>
          <p:cNvSpPr txBox="1"/>
          <p:nvPr/>
        </p:nvSpPr>
        <p:spPr>
          <a:xfrm>
            <a:off x="1924026" y="202709"/>
            <a:ext cx="80393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family: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invariants, strike angles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[deg]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2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C3E811-D2FE-AE85-6E85-E8B103C0A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25" y="0"/>
            <a:ext cx="5578835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F1A1FA-B0F1-24C0-8073-E918EAC1B3BF}"/>
              </a:ext>
            </a:extLst>
          </p:cNvPr>
          <p:cNvSpPr txBox="1"/>
          <p:nvPr/>
        </p:nvSpPr>
        <p:spPr>
          <a:xfrm>
            <a:off x="1042284" y="1258623"/>
            <a:ext cx="3070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family: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deformations [-]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4804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756</Words>
  <Application>Microsoft Office PowerPoint</Application>
  <PresentationFormat>Širokoúhlá obrazovka</PresentationFormat>
  <Paragraphs>110</Paragraphs>
  <Slides>26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Brush Script MT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Burckle, Indian ocean  suspected/putative/hypothetical impact crater</dc:title>
  <dc:creator>Klokocnik</dc:creator>
  <cp:lastModifiedBy>Jaroslav Klokocnik</cp:lastModifiedBy>
  <cp:revision>129</cp:revision>
  <dcterms:created xsi:type="dcterms:W3CDTF">2019-01-28T12:03:58Z</dcterms:created>
  <dcterms:modified xsi:type="dcterms:W3CDTF">2024-03-12T22:04:11Z</dcterms:modified>
</cp:coreProperties>
</file>