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handoutMasterIdLst>
    <p:handoutMasterId r:id="rId85"/>
  </p:handoutMasterIdLst>
  <p:sldIdLst>
    <p:sldId id="262" r:id="rId2"/>
    <p:sldId id="441" r:id="rId3"/>
    <p:sldId id="443" r:id="rId4"/>
    <p:sldId id="423" r:id="rId5"/>
    <p:sldId id="442" r:id="rId6"/>
    <p:sldId id="455" r:id="rId7"/>
    <p:sldId id="456" r:id="rId8"/>
    <p:sldId id="457" r:id="rId9"/>
    <p:sldId id="462" r:id="rId10"/>
    <p:sldId id="458" r:id="rId11"/>
    <p:sldId id="460" r:id="rId12"/>
    <p:sldId id="461" r:id="rId13"/>
    <p:sldId id="387" r:id="rId14"/>
    <p:sldId id="407" r:id="rId15"/>
    <p:sldId id="259" r:id="rId16"/>
    <p:sldId id="436" r:id="rId17"/>
    <p:sldId id="388" r:id="rId18"/>
    <p:sldId id="435" r:id="rId19"/>
    <p:sldId id="389" r:id="rId20"/>
    <p:sldId id="454" r:id="rId21"/>
    <p:sldId id="322" r:id="rId22"/>
    <p:sldId id="376" r:id="rId23"/>
    <p:sldId id="390" r:id="rId24"/>
    <p:sldId id="434" r:id="rId25"/>
    <p:sldId id="444" r:id="rId26"/>
    <p:sldId id="399" r:id="rId27"/>
    <p:sldId id="400" r:id="rId28"/>
    <p:sldId id="401" r:id="rId29"/>
    <p:sldId id="402" r:id="rId30"/>
    <p:sldId id="403" r:id="rId31"/>
    <p:sldId id="276" r:id="rId32"/>
    <p:sldId id="274" r:id="rId33"/>
    <p:sldId id="327" r:id="rId34"/>
    <p:sldId id="463" r:id="rId35"/>
    <p:sldId id="377" r:id="rId36"/>
    <p:sldId id="339" r:id="rId37"/>
    <p:sldId id="375" r:id="rId38"/>
    <p:sldId id="314" r:id="rId39"/>
    <p:sldId id="385" r:id="rId40"/>
    <p:sldId id="465" r:id="rId41"/>
    <p:sldId id="323" r:id="rId42"/>
    <p:sldId id="437" r:id="rId43"/>
    <p:sldId id="464" r:id="rId44"/>
    <p:sldId id="372" r:id="rId45"/>
    <p:sldId id="265" r:id="rId46"/>
    <p:sldId id="467" r:id="rId47"/>
    <p:sldId id="468" r:id="rId48"/>
    <p:sldId id="411" r:id="rId49"/>
    <p:sldId id="416" r:id="rId50"/>
    <p:sldId id="473" r:id="rId51"/>
    <p:sldId id="472" r:id="rId52"/>
    <p:sldId id="431" r:id="rId53"/>
    <p:sldId id="419" r:id="rId54"/>
    <p:sldId id="415" r:id="rId55"/>
    <p:sldId id="414" r:id="rId56"/>
    <p:sldId id="432" r:id="rId57"/>
    <p:sldId id="433" r:id="rId58"/>
    <p:sldId id="413" r:id="rId59"/>
    <p:sldId id="417" r:id="rId60"/>
    <p:sldId id="418" r:id="rId61"/>
    <p:sldId id="420" r:id="rId62"/>
    <p:sldId id="421" r:id="rId63"/>
    <p:sldId id="422" r:id="rId64"/>
    <p:sldId id="452" r:id="rId65"/>
    <p:sldId id="453" r:id="rId66"/>
    <p:sldId id="427" r:id="rId67"/>
    <p:sldId id="424" r:id="rId68"/>
    <p:sldId id="425" r:id="rId69"/>
    <p:sldId id="426" r:id="rId70"/>
    <p:sldId id="429" r:id="rId71"/>
    <p:sldId id="445" r:id="rId72"/>
    <p:sldId id="446" r:id="rId73"/>
    <p:sldId id="447" r:id="rId74"/>
    <p:sldId id="451" r:id="rId75"/>
    <p:sldId id="450" r:id="rId76"/>
    <p:sldId id="449" r:id="rId77"/>
    <p:sldId id="448" r:id="rId78"/>
    <p:sldId id="471" r:id="rId79"/>
    <p:sldId id="470" r:id="rId80"/>
    <p:sldId id="430" r:id="rId81"/>
    <p:sldId id="466" r:id="rId82"/>
    <p:sldId id="406" r:id="rId83"/>
  </p:sldIdLst>
  <p:sldSz cx="9144000" cy="6858000" type="screen4x3"/>
  <p:notesSz cx="6797675" cy="9926638"/>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0000"/>
    <a:srgbClr val="0066FF"/>
    <a:srgbClr val="0099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09" autoAdjust="0"/>
    <p:restoredTop sz="86409" autoAdjust="0"/>
  </p:normalViewPr>
  <p:slideViewPr>
    <p:cSldViewPr>
      <p:cViewPr varScale="1">
        <p:scale>
          <a:sx n="68" d="100"/>
          <a:sy n="68" d="100"/>
        </p:scale>
        <p:origin x="1436" y="52"/>
      </p:cViewPr>
      <p:guideLst>
        <p:guide orient="horz" pos="2160"/>
        <p:guide pos="2880"/>
      </p:guideLst>
    </p:cSldViewPr>
  </p:slideViewPr>
  <p:outlineViewPr>
    <p:cViewPr>
      <p:scale>
        <a:sx n="33" d="100"/>
        <a:sy n="33" d="100"/>
      </p:scale>
      <p:origin x="0" y="-103952"/>
    </p:cViewPr>
  </p:outlineViewPr>
  <p:notesTextViewPr>
    <p:cViewPr>
      <p:scale>
        <a:sx n="100" d="100"/>
        <a:sy n="100" d="100"/>
      </p:scale>
      <p:origin x="0" y="0"/>
    </p:cViewPr>
  </p:notesTextViewPr>
  <p:sorterViewPr>
    <p:cViewPr varScale="1">
      <p:scale>
        <a:sx n="1" d="1"/>
        <a:sy n="1" d="1"/>
      </p:scale>
      <p:origin x="0" y="-36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09"/>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p:cNvSpPr>
            <a:spLocks noGrp="1"/>
          </p:cNvSpPr>
          <p:nvPr>
            <p:ph type="dt" sz="quarter" idx="1"/>
          </p:nvPr>
        </p:nvSpPr>
        <p:spPr>
          <a:xfrm>
            <a:off x="3849688" y="0"/>
            <a:ext cx="2946400" cy="496809"/>
          </a:xfrm>
          <a:prstGeom prst="rect">
            <a:avLst/>
          </a:prstGeom>
        </p:spPr>
        <p:txBody>
          <a:bodyPr vert="horz" lIns="91440" tIns="45720" rIns="91440" bIns="45720" rtlCol="0"/>
          <a:lstStyle>
            <a:lvl1pPr algn="r">
              <a:defRPr sz="1200"/>
            </a:lvl1pPr>
          </a:lstStyle>
          <a:p>
            <a:pPr>
              <a:defRPr/>
            </a:pPr>
            <a:fld id="{E7A7C48B-D8BA-41D6-AF00-1AD60D77F3E0}" type="datetimeFigureOut">
              <a:rPr lang="cs-CZ"/>
              <a:pPr>
                <a:defRPr/>
              </a:pPr>
              <a:t>7.11.2016</a:t>
            </a:fld>
            <a:endParaRPr lang="cs-CZ"/>
          </a:p>
        </p:txBody>
      </p:sp>
      <p:sp>
        <p:nvSpPr>
          <p:cNvPr id="4" name="Zástupný symbol pro zápatí 3"/>
          <p:cNvSpPr>
            <a:spLocks noGrp="1"/>
          </p:cNvSpPr>
          <p:nvPr>
            <p:ph type="ftr" sz="quarter" idx="2"/>
          </p:nvPr>
        </p:nvSpPr>
        <p:spPr>
          <a:xfrm>
            <a:off x="0" y="9429831"/>
            <a:ext cx="2946400" cy="496808"/>
          </a:xfrm>
          <a:prstGeom prst="rect">
            <a:avLst/>
          </a:prstGeom>
        </p:spPr>
        <p:txBody>
          <a:bodyPr vert="horz" lIns="91440" tIns="45720" rIns="91440" bIns="45720" rtlCol="0" anchor="b"/>
          <a:lstStyle>
            <a:lvl1pPr algn="l">
              <a:defRPr sz="1200"/>
            </a:lvl1pPr>
          </a:lstStyle>
          <a:p>
            <a:pPr>
              <a:defRPr/>
            </a:pPr>
            <a:endParaRPr lang="cs-CZ"/>
          </a:p>
        </p:txBody>
      </p:sp>
      <p:sp>
        <p:nvSpPr>
          <p:cNvPr id="5" name="Zástupný symbol pro číslo snímku 4"/>
          <p:cNvSpPr>
            <a:spLocks noGrp="1"/>
          </p:cNvSpPr>
          <p:nvPr>
            <p:ph type="sldNum" sz="quarter" idx="3"/>
          </p:nvPr>
        </p:nvSpPr>
        <p:spPr>
          <a:xfrm>
            <a:off x="3849688" y="9429831"/>
            <a:ext cx="2946400" cy="496808"/>
          </a:xfrm>
          <a:prstGeom prst="rect">
            <a:avLst/>
          </a:prstGeom>
        </p:spPr>
        <p:txBody>
          <a:bodyPr vert="horz" lIns="91440" tIns="45720" rIns="91440" bIns="45720" rtlCol="0" anchor="b"/>
          <a:lstStyle>
            <a:lvl1pPr algn="r">
              <a:defRPr sz="1200"/>
            </a:lvl1pPr>
          </a:lstStyle>
          <a:p>
            <a:pPr>
              <a:defRPr/>
            </a:pPr>
            <a:fld id="{AEEBC8BD-1068-4ECA-8827-56C396AE5CB8}" type="slidenum">
              <a:rPr lang="cs-CZ"/>
              <a:pPr>
                <a:defRPr/>
              </a:pPr>
              <a:t>‹#›</a:t>
            </a:fld>
            <a:endParaRPr lang="cs-CZ"/>
          </a:p>
        </p:txBody>
      </p:sp>
    </p:spTree>
    <p:extLst>
      <p:ext uri="{BB962C8B-B14F-4D97-AF65-F5344CB8AC3E}">
        <p14:creationId xmlns:p14="http://schemas.microsoft.com/office/powerpoint/2010/main" val="538760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2946400" cy="498395"/>
          </a:xfrm>
          <a:prstGeom prst="rect">
            <a:avLst/>
          </a:prstGeom>
        </p:spPr>
        <p:txBody>
          <a:bodyPr vert="horz" lIns="91440" tIns="45720" rIns="91440" bIns="45720" rtlCol="0"/>
          <a:lstStyle>
            <a:lvl1pPr algn="l" eaLnBrk="1" hangingPunct="1">
              <a:defRPr sz="1200"/>
            </a:lvl1pPr>
          </a:lstStyle>
          <a:p>
            <a:pPr>
              <a:defRPr/>
            </a:pPr>
            <a:endParaRPr lang="cs-CZ"/>
          </a:p>
        </p:txBody>
      </p:sp>
      <p:sp>
        <p:nvSpPr>
          <p:cNvPr id="3" name="Zástupný symbol pro datum 2"/>
          <p:cNvSpPr>
            <a:spLocks noGrp="1"/>
          </p:cNvSpPr>
          <p:nvPr>
            <p:ph type="dt" idx="1"/>
          </p:nvPr>
        </p:nvSpPr>
        <p:spPr>
          <a:xfrm>
            <a:off x="3849688" y="1"/>
            <a:ext cx="2946400" cy="498395"/>
          </a:xfrm>
          <a:prstGeom prst="rect">
            <a:avLst/>
          </a:prstGeom>
        </p:spPr>
        <p:txBody>
          <a:bodyPr vert="horz" lIns="91440" tIns="45720" rIns="91440" bIns="45720" rtlCol="0"/>
          <a:lstStyle>
            <a:lvl1pPr algn="r" eaLnBrk="1" hangingPunct="1">
              <a:defRPr sz="1200"/>
            </a:lvl1pPr>
          </a:lstStyle>
          <a:p>
            <a:pPr>
              <a:defRPr/>
            </a:pPr>
            <a:fld id="{290DCD50-5119-4715-BA8D-568E7CE3881B}" type="datetimeFigureOut">
              <a:rPr lang="cs-CZ"/>
              <a:pPr>
                <a:defRPr/>
              </a:pPr>
              <a:t>7.11.2016</a:t>
            </a:fld>
            <a:endParaRPr lang="cs-CZ"/>
          </a:p>
        </p:txBody>
      </p:sp>
      <p:sp>
        <p:nvSpPr>
          <p:cNvPr id="4" name="Zástupný symbol pro obrázek snímku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79450" y="4776024"/>
            <a:ext cx="5438775" cy="3909387"/>
          </a:xfrm>
          <a:prstGeom prst="rect">
            <a:avLst/>
          </a:prstGeom>
        </p:spPr>
        <p:txBody>
          <a:bodyPr vert="horz" lIns="91440" tIns="45720" rIns="91440" bIns="45720" rtlCol="0"/>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a:p>
        </p:txBody>
      </p:sp>
      <p:sp>
        <p:nvSpPr>
          <p:cNvPr id="6" name="Zástupný symbol pro zápatí 5"/>
          <p:cNvSpPr>
            <a:spLocks noGrp="1"/>
          </p:cNvSpPr>
          <p:nvPr>
            <p:ph type="ftr" sz="quarter" idx="4"/>
          </p:nvPr>
        </p:nvSpPr>
        <p:spPr>
          <a:xfrm>
            <a:off x="0" y="9428243"/>
            <a:ext cx="2946400" cy="498395"/>
          </a:xfrm>
          <a:prstGeom prst="rect">
            <a:avLst/>
          </a:prstGeom>
        </p:spPr>
        <p:txBody>
          <a:bodyPr vert="horz" lIns="91440" tIns="45720" rIns="91440" bIns="45720" rtlCol="0" anchor="b"/>
          <a:lstStyle>
            <a:lvl1pPr algn="l" eaLnBrk="1" hangingPunct="1">
              <a:defRPr sz="1200"/>
            </a:lvl1pPr>
          </a:lstStyle>
          <a:p>
            <a:pPr>
              <a:defRPr/>
            </a:pPr>
            <a:endParaRPr lang="cs-CZ"/>
          </a:p>
        </p:txBody>
      </p:sp>
      <p:sp>
        <p:nvSpPr>
          <p:cNvPr id="7" name="Zástupný symbol pro číslo snímku 6"/>
          <p:cNvSpPr>
            <a:spLocks noGrp="1"/>
          </p:cNvSpPr>
          <p:nvPr>
            <p:ph type="sldNum" sz="quarter" idx="5"/>
          </p:nvPr>
        </p:nvSpPr>
        <p:spPr>
          <a:xfrm>
            <a:off x="3849688" y="9428243"/>
            <a:ext cx="2946400" cy="498395"/>
          </a:xfrm>
          <a:prstGeom prst="rect">
            <a:avLst/>
          </a:prstGeom>
        </p:spPr>
        <p:txBody>
          <a:bodyPr vert="horz" lIns="91440" tIns="45720" rIns="91440" bIns="45720" rtlCol="0" anchor="b"/>
          <a:lstStyle>
            <a:lvl1pPr algn="r" eaLnBrk="1" hangingPunct="1">
              <a:defRPr sz="1200"/>
            </a:lvl1pPr>
          </a:lstStyle>
          <a:p>
            <a:pPr>
              <a:defRPr/>
            </a:pPr>
            <a:fld id="{48F818A0-3BA9-4014-9C68-6487CDF9AA6D}" type="slidenum">
              <a:rPr lang="cs-CZ"/>
              <a:pPr>
                <a:defRPr/>
              </a:pPr>
              <a:t>‹#›</a:t>
            </a:fld>
            <a:endParaRPr lang="cs-CZ"/>
          </a:p>
        </p:txBody>
      </p:sp>
    </p:spTree>
    <p:extLst>
      <p:ext uri="{BB962C8B-B14F-4D97-AF65-F5344CB8AC3E}">
        <p14:creationId xmlns:p14="http://schemas.microsoft.com/office/powerpoint/2010/main" val="1841586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Satellite dynamics (…) and physical geodesy, use of their theory</a:t>
            </a:r>
            <a:r>
              <a:rPr lang="en-US" baseline="0" dirty="0" smtClean="0"/>
              <a:t> and numerical results s/c….</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1</a:t>
            </a:fld>
            <a:endParaRPr lang="cs-CZ"/>
          </a:p>
        </p:txBody>
      </p:sp>
    </p:spTree>
    <p:extLst>
      <p:ext uri="{BB962C8B-B14F-4D97-AF65-F5344CB8AC3E}">
        <p14:creationId xmlns:p14="http://schemas.microsoft.com/office/powerpoint/2010/main" val="2456444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45</a:t>
            </a:fld>
            <a:endParaRPr lang="cs-CZ"/>
          </a:p>
        </p:txBody>
      </p:sp>
    </p:spTree>
    <p:extLst>
      <p:ext uri="{BB962C8B-B14F-4D97-AF65-F5344CB8AC3E}">
        <p14:creationId xmlns:p14="http://schemas.microsoft.com/office/powerpoint/2010/main" val="45572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58</a:t>
            </a:fld>
            <a:endParaRPr lang="cs-CZ"/>
          </a:p>
        </p:txBody>
      </p:sp>
    </p:spTree>
    <p:extLst>
      <p:ext uri="{BB962C8B-B14F-4D97-AF65-F5344CB8AC3E}">
        <p14:creationId xmlns:p14="http://schemas.microsoft.com/office/powerpoint/2010/main" val="312909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5</a:t>
            </a:fld>
            <a:endParaRPr lang="cs-CZ"/>
          </a:p>
        </p:txBody>
      </p:sp>
    </p:spTree>
    <p:extLst>
      <p:ext uri="{BB962C8B-B14F-4D97-AF65-F5344CB8AC3E}">
        <p14:creationId xmlns:p14="http://schemas.microsoft.com/office/powerpoint/2010/main" val="2218429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3B5CCB-15CB-4089-8C8A-230ACFF95E87}" type="slidenum">
              <a:rPr lang="en-GB" altLang="cs-CZ"/>
              <a:pPr/>
              <a:t>7</a:t>
            </a:fld>
            <a:endParaRPr lang="en-GB" altLang="cs-CZ"/>
          </a:p>
        </p:txBody>
      </p:sp>
      <p:sp>
        <p:nvSpPr>
          <p:cNvPr id="589826" name="Text Box 2"/>
          <p:cNvSpPr txBox="1">
            <a:spLocks noChangeArrowheads="1"/>
          </p:cNvSpPr>
          <p:nvPr/>
        </p:nvSpPr>
        <p:spPr bwMode="auto">
          <a:xfrm>
            <a:off x="1009650" y="749300"/>
            <a:ext cx="4814888" cy="37433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589827" name="Rectangle 3"/>
          <p:cNvSpPr txBox="1">
            <a:spLocks noGrp="1" noChangeArrowheads="1"/>
          </p:cNvSpPr>
          <p:nvPr>
            <p:ph type="body"/>
          </p:nvPr>
        </p:nvSpPr>
        <p:spPr>
          <a:xfrm>
            <a:off x="912813" y="4741863"/>
            <a:ext cx="5006975" cy="4486275"/>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ltLang="cs-CZ"/>
          </a:p>
        </p:txBody>
      </p:sp>
    </p:spTree>
    <p:extLst>
      <p:ext uri="{BB962C8B-B14F-4D97-AF65-F5344CB8AC3E}">
        <p14:creationId xmlns:p14="http://schemas.microsoft.com/office/powerpoint/2010/main" val="1977542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8</a:t>
            </a:fld>
            <a:endParaRPr lang="cs-CZ"/>
          </a:p>
        </p:txBody>
      </p:sp>
    </p:spTree>
    <p:extLst>
      <p:ext uri="{BB962C8B-B14F-4D97-AF65-F5344CB8AC3E}">
        <p14:creationId xmlns:p14="http://schemas.microsoft.com/office/powerpoint/2010/main" val="2927366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Legendre associated functions,… free-air</a:t>
            </a:r>
            <a:r>
              <a:rPr lang="en-US" baseline="0" dirty="0" smtClean="0"/>
              <a:t> gravity anomaly, gravity disturbance</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14</a:t>
            </a:fld>
            <a:endParaRPr lang="cs-CZ"/>
          </a:p>
        </p:txBody>
      </p:sp>
    </p:spTree>
    <p:extLst>
      <p:ext uri="{BB962C8B-B14F-4D97-AF65-F5344CB8AC3E}">
        <p14:creationId xmlns:p14="http://schemas.microsoft.com/office/powerpoint/2010/main" val="1418911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16</a:t>
            </a:fld>
            <a:endParaRPr lang="cs-CZ"/>
          </a:p>
        </p:txBody>
      </p:sp>
    </p:spTree>
    <p:extLst>
      <p:ext uri="{BB962C8B-B14F-4D97-AF65-F5344CB8AC3E}">
        <p14:creationId xmlns:p14="http://schemas.microsoft.com/office/powerpoint/2010/main" val="905689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8"/>
          <p:cNvSpPr>
            <a:spLocks noGrp="1" noChangeArrowheads="1"/>
          </p:cNvSpPr>
          <p:nvPr>
            <p:ph type="sldNum" sz="quarter"/>
          </p:nvPr>
        </p:nvSpPr>
        <p:spPr>
          <a:noFill/>
        </p:spPr>
        <p:txBody>
          <a:bodyPr/>
          <a:lstStyle>
            <a:lvl1pPr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1pPr>
            <a:lvl2pPr marL="742950" indent="-28575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2pPr>
            <a:lvl3pPr marL="11430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3pPr>
            <a:lvl4pPr marL="16002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4pPr>
            <a:lvl5pPr marL="20574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5pPr>
            <a:lvl6pPr marL="25146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6pPr>
            <a:lvl7pPr marL="29718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7pPr>
            <a:lvl8pPr marL="34290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8pPr>
            <a:lvl9pPr marL="38862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9pPr>
          </a:lstStyle>
          <a:p>
            <a:fld id="{E9B8897B-A670-4B14-9BA7-DB46E3FD2B09}" type="slidenum">
              <a:rPr lang="en-GB" sz="1300" b="0" smtClean="0">
                <a:solidFill>
                  <a:srgbClr val="3333CC"/>
                </a:solidFill>
              </a:rPr>
              <a:pPr/>
              <a:t>34</a:t>
            </a:fld>
            <a:endParaRPr lang="en-GB" sz="1300" b="0" smtClean="0">
              <a:solidFill>
                <a:srgbClr val="3333CC"/>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1130148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8"/>
          <p:cNvSpPr>
            <a:spLocks noGrp="1" noChangeArrowheads="1"/>
          </p:cNvSpPr>
          <p:nvPr>
            <p:ph type="sldNum" sz="quarter"/>
          </p:nvPr>
        </p:nvSpPr>
        <p:spPr>
          <a:noFill/>
        </p:spPr>
        <p:txBody>
          <a:bodyPr/>
          <a:lstStyle>
            <a:lvl1pPr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1pPr>
            <a:lvl2pPr marL="742950" indent="-28575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2pPr>
            <a:lvl3pPr marL="11430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3pPr>
            <a:lvl4pPr marL="16002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4pPr>
            <a:lvl5pPr marL="20574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5pPr>
            <a:lvl6pPr marL="25146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6pPr>
            <a:lvl7pPr marL="29718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7pPr>
            <a:lvl8pPr marL="34290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8pPr>
            <a:lvl9pPr marL="38862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9pPr>
          </a:lstStyle>
          <a:p>
            <a:fld id="{F8FDE8AE-3DAE-4171-A578-5414A7E66447}" type="slidenum">
              <a:rPr lang="en-GB" sz="1300" b="0" smtClean="0">
                <a:solidFill>
                  <a:srgbClr val="3333CC"/>
                </a:solidFill>
              </a:rPr>
              <a:pPr/>
              <a:t>40</a:t>
            </a:fld>
            <a:endParaRPr lang="en-GB" sz="1300" b="0" smtClean="0">
              <a:solidFill>
                <a:srgbClr val="3333CC"/>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711364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8"/>
          <p:cNvSpPr>
            <a:spLocks noGrp="1" noChangeArrowheads="1"/>
          </p:cNvSpPr>
          <p:nvPr>
            <p:ph type="sldNum" sz="quarter"/>
          </p:nvPr>
        </p:nvSpPr>
        <p:spPr>
          <a:noFill/>
        </p:spPr>
        <p:txBody>
          <a:bodyPr/>
          <a:lstStyle>
            <a:lvl1pPr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1pPr>
            <a:lvl2pPr marL="742950" indent="-28575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2pPr>
            <a:lvl3pPr marL="11430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3pPr>
            <a:lvl4pPr marL="16002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4pPr>
            <a:lvl5pPr marL="20574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5pPr>
            <a:lvl6pPr marL="25146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6pPr>
            <a:lvl7pPr marL="29718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7pPr>
            <a:lvl8pPr marL="34290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8pPr>
            <a:lvl9pPr marL="38862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9pPr>
          </a:lstStyle>
          <a:p>
            <a:fld id="{1CE0F750-C044-4F25-A14A-B104948A5D59}" type="slidenum">
              <a:rPr lang="en-GB" sz="1300" b="0" smtClean="0">
                <a:solidFill>
                  <a:srgbClr val="3333CC"/>
                </a:solidFill>
              </a:rPr>
              <a:pPr/>
              <a:t>43</a:t>
            </a:fld>
            <a:endParaRPr lang="en-GB" sz="1300" b="0" smtClean="0">
              <a:solidFill>
                <a:srgbClr val="3333CC"/>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76130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B0010A84-0C68-4DC4-AA81-EDBFE09DDECE}" type="slidenum">
              <a:rPr lang="cs-CZ" altLang="cs-CZ"/>
              <a:pPr>
                <a:defRPr/>
              </a:pPr>
              <a:t>‹#›</a:t>
            </a:fld>
            <a:endParaRPr lang="cs-CZ" altLang="cs-CZ"/>
          </a:p>
        </p:txBody>
      </p:sp>
    </p:spTree>
    <p:extLst>
      <p:ext uri="{BB962C8B-B14F-4D97-AF65-F5344CB8AC3E}">
        <p14:creationId xmlns:p14="http://schemas.microsoft.com/office/powerpoint/2010/main" val="222043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F5CCC69B-4686-4FCA-9E10-11D3EDEB399F}" type="slidenum">
              <a:rPr lang="cs-CZ" altLang="cs-CZ"/>
              <a:pPr>
                <a:defRPr/>
              </a:pPr>
              <a:t>‹#›</a:t>
            </a:fld>
            <a:endParaRPr lang="cs-CZ" altLang="cs-CZ"/>
          </a:p>
        </p:txBody>
      </p:sp>
    </p:spTree>
    <p:extLst>
      <p:ext uri="{BB962C8B-B14F-4D97-AF65-F5344CB8AC3E}">
        <p14:creationId xmlns:p14="http://schemas.microsoft.com/office/powerpoint/2010/main" val="326617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38F9891A-1B8F-4034-AC4F-33FC88BCE6EB}" type="slidenum">
              <a:rPr lang="cs-CZ" altLang="cs-CZ"/>
              <a:pPr>
                <a:defRPr/>
              </a:pPr>
              <a:t>‹#›</a:t>
            </a:fld>
            <a:endParaRPr lang="cs-CZ" altLang="cs-CZ"/>
          </a:p>
        </p:txBody>
      </p:sp>
    </p:spTree>
    <p:extLst>
      <p:ext uri="{BB962C8B-B14F-4D97-AF65-F5344CB8AC3E}">
        <p14:creationId xmlns:p14="http://schemas.microsoft.com/office/powerpoint/2010/main" val="240075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7EC2C81E-5E3B-459E-91B4-CEE1568EA8A1}" type="slidenum">
              <a:rPr lang="cs-CZ" altLang="cs-CZ"/>
              <a:pPr>
                <a:defRPr/>
              </a:pPr>
              <a:t>‹#›</a:t>
            </a:fld>
            <a:endParaRPr lang="cs-CZ" altLang="cs-CZ"/>
          </a:p>
        </p:txBody>
      </p:sp>
    </p:spTree>
    <p:extLst>
      <p:ext uri="{BB962C8B-B14F-4D97-AF65-F5344CB8AC3E}">
        <p14:creationId xmlns:p14="http://schemas.microsoft.com/office/powerpoint/2010/main" val="329941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C8056BAF-C16C-47C0-A51A-C1F523577D6C}" type="slidenum">
              <a:rPr lang="cs-CZ" altLang="cs-CZ"/>
              <a:pPr>
                <a:defRPr/>
              </a:pPr>
              <a:t>‹#›</a:t>
            </a:fld>
            <a:endParaRPr lang="cs-CZ" altLang="cs-CZ"/>
          </a:p>
        </p:txBody>
      </p:sp>
    </p:spTree>
    <p:extLst>
      <p:ext uri="{BB962C8B-B14F-4D97-AF65-F5344CB8AC3E}">
        <p14:creationId xmlns:p14="http://schemas.microsoft.com/office/powerpoint/2010/main" val="62402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04113D3A-478D-480E-B82F-AF33EE49C886}" type="slidenum">
              <a:rPr lang="cs-CZ" altLang="cs-CZ"/>
              <a:pPr>
                <a:defRPr/>
              </a:pPr>
              <a:t>‹#›</a:t>
            </a:fld>
            <a:endParaRPr lang="cs-CZ" altLang="cs-CZ"/>
          </a:p>
        </p:txBody>
      </p:sp>
    </p:spTree>
    <p:extLst>
      <p:ext uri="{BB962C8B-B14F-4D97-AF65-F5344CB8AC3E}">
        <p14:creationId xmlns:p14="http://schemas.microsoft.com/office/powerpoint/2010/main" val="403570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p:cNvSpPr>
            <a:spLocks noGrp="1" noChangeArrowheads="1"/>
          </p:cNvSpPr>
          <p:nvPr>
            <p:ph type="sldNum" sz="quarter" idx="12"/>
          </p:nvPr>
        </p:nvSpPr>
        <p:spPr>
          <a:ln/>
        </p:spPr>
        <p:txBody>
          <a:bodyPr/>
          <a:lstStyle>
            <a:lvl1pPr>
              <a:defRPr/>
            </a:lvl1pPr>
          </a:lstStyle>
          <a:p>
            <a:pPr>
              <a:defRPr/>
            </a:pPr>
            <a:fld id="{1543BDC9-298E-46A5-87A2-A625F6D3022F}" type="slidenum">
              <a:rPr lang="cs-CZ" altLang="cs-CZ"/>
              <a:pPr>
                <a:defRPr/>
              </a:pPr>
              <a:t>‹#›</a:t>
            </a:fld>
            <a:endParaRPr lang="cs-CZ" altLang="cs-CZ"/>
          </a:p>
        </p:txBody>
      </p:sp>
    </p:spTree>
    <p:extLst>
      <p:ext uri="{BB962C8B-B14F-4D97-AF65-F5344CB8AC3E}">
        <p14:creationId xmlns:p14="http://schemas.microsoft.com/office/powerpoint/2010/main" val="398563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D99A5A50-B84F-4549-836A-79DD866178BF}" type="slidenum">
              <a:rPr lang="cs-CZ" altLang="cs-CZ"/>
              <a:pPr>
                <a:defRPr/>
              </a:pPr>
              <a:t>‹#›</a:t>
            </a:fld>
            <a:endParaRPr lang="cs-CZ" altLang="cs-CZ"/>
          </a:p>
        </p:txBody>
      </p:sp>
    </p:spTree>
    <p:extLst>
      <p:ext uri="{BB962C8B-B14F-4D97-AF65-F5344CB8AC3E}">
        <p14:creationId xmlns:p14="http://schemas.microsoft.com/office/powerpoint/2010/main" val="167653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p:cNvSpPr>
            <a:spLocks noGrp="1" noChangeArrowheads="1"/>
          </p:cNvSpPr>
          <p:nvPr>
            <p:ph type="sldNum" sz="quarter" idx="12"/>
          </p:nvPr>
        </p:nvSpPr>
        <p:spPr>
          <a:ln/>
        </p:spPr>
        <p:txBody>
          <a:bodyPr/>
          <a:lstStyle>
            <a:lvl1pPr>
              <a:defRPr/>
            </a:lvl1pPr>
          </a:lstStyle>
          <a:p>
            <a:pPr>
              <a:defRPr/>
            </a:pPr>
            <a:fld id="{2FC4F09A-8822-4AE4-A1AA-2C61D054991D}" type="slidenum">
              <a:rPr lang="cs-CZ" altLang="cs-CZ"/>
              <a:pPr>
                <a:defRPr/>
              </a:pPr>
              <a:t>‹#›</a:t>
            </a:fld>
            <a:endParaRPr lang="cs-CZ" altLang="cs-CZ"/>
          </a:p>
        </p:txBody>
      </p:sp>
    </p:spTree>
    <p:extLst>
      <p:ext uri="{BB962C8B-B14F-4D97-AF65-F5344CB8AC3E}">
        <p14:creationId xmlns:p14="http://schemas.microsoft.com/office/powerpoint/2010/main" val="308073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A1837A0E-0C62-44CF-9F9F-27F5630B134D}" type="slidenum">
              <a:rPr lang="cs-CZ" altLang="cs-CZ"/>
              <a:pPr>
                <a:defRPr/>
              </a:pPr>
              <a:t>‹#›</a:t>
            </a:fld>
            <a:endParaRPr lang="cs-CZ" altLang="cs-CZ"/>
          </a:p>
        </p:txBody>
      </p:sp>
    </p:spTree>
    <p:extLst>
      <p:ext uri="{BB962C8B-B14F-4D97-AF65-F5344CB8AC3E}">
        <p14:creationId xmlns:p14="http://schemas.microsoft.com/office/powerpoint/2010/main" val="302372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EA729441-FCB2-47FC-BFCF-361C45CAC9D7}" type="slidenum">
              <a:rPr lang="cs-CZ" altLang="cs-CZ"/>
              <a:pPr>
                <a:defRPr/>
              </a:pPr>
              <a:t>‹#›</a:t>
            </a:fld>
            <a:endParaRPr lang="cs-CZ" altLang="cs-CZ"/>
          </a:p>
        </p:txBody>
      </p:sp>
    </p:spTree>
    <p:extLst>
      <p:ext uri="{BB962C8B-B14F-4D97-AF65-F5344CB8AC3E}">
        <p14:creationId xmlns:p14="http://schemas.microsoft.com/office/powerpoint/2010/main" val="47264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A30C12B-4BB1-4E52-89D2-42E00A472134}"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10.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0.png"/><Relationship Id="rId4" Type="http://schemas.openxmlformats.org/officeDocument/2006/relationships/image" Target="../media/image14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hyperlink" Target="https://secure.antarctica.ac.uk/data/-bedmap2/"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hyperlink" Target="https://commons.wikimedia.org/wiki/File:Grand_Canyon_cloud.jp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s://en.wikipedia.org/wiki/Ultra_mountain" TargetMode="External"/><Relationship Id="rId13" Type="http://schemas.openxmlformats.org/officeDocument/2006/relationships/hyperlink" Target="https://en.wikipedia.org/wiki/New_Mexico_Institute_of_Mining_and_Technology" TargetMode="External"/><Relationship Id="rId3" Type="http://schemas.openxmlformats.org/officeDocument/2006/relationships/image" Target="../media/image67.png"/><Relationship Id="rId7" Type="http://schemas.openxmlformats.org/officeDocument/2006/relationships/hyperlink" Target="https://en.wikipedia.org/wiki/List_of_islands_by_highest_point" TargetMode="External"/><Relationship Id="rId12" Type="http://schemas.openxmlformats.org/officeDocument/2006/relationships/hyperlink" Target="https://en.wikipedia.org/wiki/Mount_Terra_Nova" TargetMode="External"/><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hyperlink" Target="https://en.wikipedia.org/wiki/Mount_Sidley" TargetMode="External"/><Relationship Id="rId11" Type="http://schemas.openxmlformats.org/officeDocument/2006/relationships/hyperlink" Target="https://en.wikipedia.org/wiki/Mount_Bird" TargetMode="External"/><Relationship Id="rId5" Type="http://schemas.openxmlformats.org/officeDocument/2006/relationships/hyperlink" Target="https://en.wikipedia.org/wiki/Antarctica" TargetMode="External"/><Relationship Id="rId10" Type="http://schemas.openxmlformats.org/officeDocument/2006/relationships/hyperlink" Target="https://en.wikipedia.org/wiki/Mount_Terror_%28Antarctica%29" TargetMode="External"/><Relationship Id="rId4" Type="http://schemas.openxmlformats.org/officeDocument/2006/relationships/hyperlink" Target="https://en.wikipedia.org/wiki/Volcano" TargetMode="External"/><Relationship Id="rId9" Type="http://schemas.openxmlformats.org/officeDocument/2006/relationships/hyperlink" Target="https://en.wikipedia.org/wiki/Ross_Island" TargetMode="External"/><Relationship Id="rId14" Type="http://schemas.openxmlformats.org/officeDocument/2006/relationships/hyperlink" Target="https://en.wikipedia.org/wiki/Mount_Erebus#cite_note-5"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www.7summits-club.com/programs/all/difficulty_3/" TargetMode="External"/><Relationship Id="rId13" Type="http://schemas.openxmlformats.org/officeDocument/2006/relationships/image" Target="../media/image71.jpeg"/><Relationship Id="rId3" Type="http://schemas.openxmlformats.org/officeDocument/2006/relationships/hyperlink" Target="http://www.mountain-forecast.com/peaks/Mount-Sidley/forecasts/4285" TargetMode="External"/><Relationship Id="rId7" Type="http://schemas.openxmlformats.org/officeDocument/2006/relationships/hyperlink" Target="http://www.7summits-club.com/programs/all/category_5/" TargetMode="External"/><Relationship Id="rId12" Type="http://schemas.openxmlformats.org/officeDocument/2006/relationships/image" Target="../media/image70.png"/><Relationship Id="rId2" Type="http://schemas.openxmlformats.org/officeDocument/2006/relationships/hyperlink" Target="http://www.7summits-club.com/rtfs/eng/0/40.rtf" TargetMode="External"/><Relationship Id="rId1" Type="http://schemas.openxmlformats.org/officeDocument/2006/relationships/slideLayout" Target="../slideLayouts/slideLayout7.xml"/><Relationship Id="rId6" Type="http://schemas.openxmlformats.org/officeDocument/2006/relationships/hyperlink" Target="http://www.7summits-club.com/programs/all/touring_type_5/" TargetMode="External"/><Relationship Id="rId11" Type="http://schemas.openxmlformats.org/officeDocument/2006/relationships/image" Target="../media/image69.jpeg"/><Relationship Id="rId5" Type="http://schemas.openxmlformats.org/officeDocument/2006/relationships/hyperlink" Target="http://www.7summits-club.com/programs/all/object_34/" TargetMode="External"/><Relationship Id="rId10" Type="http://schemas.openxmlformats.org/officeDocument/2006/relationships/image" Target="../media/image68.gif"/><Relationship Id="rId4" Type="http://schemas.openxmlformats.org/officeDocument/2006/relationships/hyperlink" Target="http://www.7summits-club.com/programs/all/country_10/" TargetMode="External"/><Relationship Id="rId9" Type="http://schemas.openxmlformats.org/officeDocument/2006/relationships/hyperlink" Target="http://www.7summits-club.com/programs/all/program_5/" TargetMode="External"/><Relationship Id="rId14" Type="http://schemas.openxmlformats.org/officeDocument/2006/relationships/image" Target="../media/image7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66.png"/><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www.asu.cas.cz/~jklokocn" TargetMode="External"/><Relationship Id="rId2" Type="http://schemas.openxmlformats.org/officeDocument/2006/relationships/hyperlink" Target="mailto:jklokocn@asu.cas.cz" TargetMode="External"/><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39552" y="1977732"/>
            <a:ext cx="8604447" cy="2232247"/>
          </a:xfrm>
          <a:solidFill>
            <a:srgbClr val="FFC000">
              <a:alpha val="32156"/>
            </a:srgbClr>
          </a:solidFill>
        </p:spPr>
        <p:txBody>
          <a:bodyPr anchor="ctr"/>
          <a:lstStyle/>
          <a:p>
            <a:pPr lvl="0"/>
            <a:r>
              <a:rPr lang="en-US" altLang="cs-CZ" sz="2800" b="1" dirty="0" smtClean="0">
                <a:solidFill>
                  <a:srgbClr val="00B0F0"/>
                </a:solidFill>
              </a:rPr>
              <a:t/>
            </a:r>
            <a:br>
              <a:rPr lang="en-US" altLang="cs-CZ" sz="2800" b="1" dirty="0" smtClean="0">
                <a:solidFill>
                  <a:srgbClr val="00B0F0"/>
                </a:solidFill>
              </a:rPr>
            </a:br>
            <a:r>
              <a:rPr lang="en-US" altLang="cs-CZ" sz="2800" b="1" dirty="0" smtClean="0">
                <a:solidFill>
                  <a:srgbClr val="00B0F0"/>
                </a:solidFill>
              </a:rPr>
              <a:t/>
            </a:r>
            <a:br>
              <a:rPr lang="en-US" altLang="cs-CZ" sz="2800" b="1" dirty="0" smtClean="0">
                <a:solidFill>
                  <a:srgbClr val="00B0F0"/>
                </a:solidFill>
              </a:rPr>
            </a:br>
            <a:r>
              <a:rPr lang="en-US" altLang="cs-CZ" sz="2800" b="1" dirty="0" smtClean="0">
                <a:solidFill>
                  <a:srgbClr val="00B0F0"/>
                </a:solidFill>
              </a:rPr>
              <a:t/>
            </a:r>
            <a:br>
              <a:rPr lang="en-US" altLang="cs-CZ" sz="2800" b="1" dirty="0" smtClean="0">
                <a:solidFill>
                  <a:srgbClr val="00B0F0"/>
                </a:solidFill>
              </a:rPr>
            </a:br>
            <a:r>
              <a:rPr lang="en-US" altLang="cs-CZ" sz="2800" b="1" dirty="0" smtClean="0">
                <a:solidFill>
                  <a:srgbClr val="00B0F0"/>
                </a:solidFill>
              </a:rPr>
              <a:t/>
            </a:r>
            <a:br>
              <a:rPr lang="en-US" altLang="cs-CZ" sz="2800" b="1" dirty="0" smtClean="0">
                <a:solidFill>
                  <a:srgbClr val="00B0F0"/>
                </a:solidFill>
              </a:rPr>
            </a:br>
            <a:r>
              <a:rPr lang="en-US" altLang="cs-CZ" sz="2800" dirty="0" smtClean="0">
                <a:solidFill>
                  <a:srgbClr val="00B0F0"/>
                </a:solidFill>
              </a:rPr>
              <a:t/>
            </a:r>
            <a:br>
              <a:rPr lang="en-US" altLang="cs-CZ" sz="2800" dirty="0" smtClean="0">
                <a:solidFill>
                  <a:srgbClr val="00B0F0"/>
                </a:solidFill>
              </a:rPr>
            </a:br>
            <a:r>
              <a:rPr lang="cs-CZ" altLang="cs-CZ" sz="2800" dirty="0" smtClean="0">
                <a:solidFill>
                  <a:srgbClr val="00B0F0"/>
                </a:solidFill>
                <a:latin typeface="Times New Roman" panose="02020603050405020304" pitchFamily="18" charset="0"/>
              </a:rPr>
              <a:t/>
            </a:r>
            <a:br>
              <a:rPr lang="cs-CZ" altLang="cs-CZ" sz="2800" dirty="0" smtClean="0">
                <a:solidFill>
                  <a:srgbClr val="00B0F0"/>
                </a:solidFill>
                <a:latin typeface="Times New Roman" panose="02020603050405020304" pitchFamily="18" charset="0"/>
              </a:rPr>
            </a:br>
            <a:r>
              <a:rPr lang="en-US" altLang="cs-CZ" sz="4000" b="1" dirty="0" err="1" smtClean="0">
                <a:solidFill>
                  <a:srgbClr val="00B0F0"/>
                </a:solidFill>
                <a:latin typeface="Times New Roman" panose="02020603050405020304" pitchFamily="18" charset="0"/>
              </a:rPr>
              <a:t>Antarktida</a:t>
            </a:r>
            <a:r>
              <a:rPr lang="cs-CZ" altLang="cs-CZ" sz="2800" b="1" dirty="0" smtClean="0">
                <a:solidFill>
                  <a:srgbClr val="00B0F0"/>
                </a:solidFill>
                <a:latin typeface="Times New Roman" panose="02020603050405020304" pitchFamily="18" charset="0"/>
              </a:rPr>
              <a:t/>
            </a:r>
            <a:br>
              <a:rPr lang="cs-CZ" altLang="cs-CZ" sz="2800" b="1" dirty="0" smtClean="0">
                <a:solidFill>
                  <a:srgbClr val="00B0F0"/>
                </a:solidFill>
                <a:latin typeface="Times New Roman" panose="02020603050405020304" pitchFamily="18" charset="0"/>
              </a:rPr>
            </a:br>
            <a:r>
              <a:rPr lang="en-US" altLang="cs-CZ" sz="2800" b="1" dirty="0" smtClean="0">
                <a:solidFill>
                  <a:srgbClr val="00B0F0"/>
                </a:solidFill>
                <a:latin typeface="Times New Roman" panose="02020603050405020304" pitchFamily="18" charset="0"/>
              </a:rPr>
              <a:t/>
            </a:r>
            <a:br>
              <a:rPr lang="en-US" altLang="cs-CZ" sz="2800" b="1" dirty="0" smtClean="0">
                <a:solidFill>
                  <a:srgbClr val="00B0F0"/>
                </a:solidFill>
                <a:latin typeface="Times New Roman" panose="02020603050405020304" pitchFamily="18" charset="0"/>
              </a:rPr>
            </a:br>
            <a:r>
              <a:rPr lang="en-US" altLang="cs-CZ" sz="2800" b="1" dirty="0" smtClean="0">
                <a:solidFill>
                  <a:srgbClr val="00B0F0"/>
                </a:solidFill>
                <a:latin typeface="Times New Roman" panose="02020603050405020304" pitchFamily="18" charset="0"/>
              </a:rPr>
              <a:t>Co </a:t>
            </a:r>
            <a:r>
              <a:rPr lang="cs-CZ" altLang="cs-CZ" sz="2800" b="1" dirty="0" smtClean="0">
                <a:solidFill>
                  <a:srgbClr val="00B0F0"/>
                </a:solidFill>
                <a:latin typeface="Times New Roman" panose="02020603050405020304" pitchFamily="18" charset="0"/>
              </a:rPr>
              <a:t>družicová </a:t>
            </a:r>
            <a:r>
              <a:rPr lang="en-US" altLang="cs-CZ" sz="2800" b="1" dirty="0" err="1" smtClean="0">
                <a:solidFill>
                  <a:srgbClr val="00B0F0"/>
                </a:solidFill>
                <a:latin typeface="Times New Roman" panose="02020603050405020304" pitchFamily="18" charset="0"/>
              </a:rPr>
              <a:t>gravit</a:t>
            </a:r>
            <a:r>
              <a:rPr lang="cs-CZ" altLang="cs-CZ" sz="2800" b="1" dirty="0" err="1" smtClean="0">
                <a:solidFill>
                  <a:srgbClr val="00B0F0"/>
                </a:solidFill>
                <a:latin typeface="Times New Roman" panose="02020603050405020304" pitchFamily="18" charset="0"/>
              </a:rPr>
              <a:t>ační</a:t>
            </a:r>
            <a:r>
              <a:rPr lang="cs-CZ" altLang="cs-CZ" sz="2800" b="1" dirty="0" smtClean="0">
                <a:solidFill>
                  <a:srgbClr val="00B0F0"/>
                </a:solidFill>
                <a:latin typeface="Times New Roman" panose="02020603050405020304" pitchFamily="18" charset="0"/>
              </a:rPr>
              <a:t> </a:t>
            </a:r>
            <a:r>
              <a:rPr lang="en-US" altLang="cs-CZ" sz="2800" b="1" dirty="0" smtClean="0">
                <a:solidFill>
                  <a:srgbClr val="00B0F0"/>
                </a:solidFill>
                <a:latin typeface="Times New Roman" panose="02020603050405020304" pitchFamily="18" charset="0"/>
              </a:rPr>
              <a:t>a </a:t>
            </a:r>
            <a:r>
              <a:rPr lang="cs-CZ" altLang="cs-CZ" sz="2800" b="1" dirty="0" smtClean="0">
                <a:solidFill>
                  <a:srgbClr val="00B0F0"/>
                </a:solidFill>
                <a:latin typeface="Times New Roman" panose="02020603050405020304" pitchFamily="18" charset="0"/>
              </a:rPr>
              <a:t>další data prozrazují o tom, co je našim zrakům ukryto pod ledem Antarktidy</a:t>
            </a:r>
            <a:br>
              <a:rPr lang="cs-CZ" altLang="cs-CZ" sz="2800" b="1" dirty="0" smtClean="0">
                <a:solidFill>
                  <a:srgbClr val="00B0F0"/>
                </a:solidFill>
                <a:latin typeface="Times New Roman" panose="02020603050405020304" pitchFamily="18" charset="0"/>
              </a:rPr>
            </a:br>
            <a:r>
              <a:rPr lang="en-US" altLang="cs-CZ" sz="2800" dirty="0" smtClean="0">
                <a:solidFill>
                  <a:srgbClr val="00B0F0"/>
                </a:solidFill>
                <a:latin typeface="Times New Roman" panose="02020603050405020304" pitchFamily="18" charset="0"/>
              </a:rPr>
              <a:t/>
            </a:r>
            <a:br>
              <a:rPr lang="en-US" altLang="cs-CZ" sz="2800" dirty="0" smtClean="0">
                <a:solidFill>
                  <a:srgbClr val="00B0F0"/>
                </a:solidFill>
                <a:latin typeface="Times New Roman" panose="02020603050405020304" pitchFamily="18" charset="0"/>
              </a:rPr>
            </a:br>
            <a:r>
              <a:rPr lang="cs-CZ" altLang="cs-CZ" sz="2000" b="1" dirty="0" smtClean="0">
                <a:latin typeface="Times New Roman" panose="02020603050405020304" pitchFamily="18" charset="0"/>
              </a:rPr>
              <a:t>Jaroslav </a:t>
            </a:r>
            <a:r>
              <a:rPr lang="cs-CZ" altLang="cs-CZ" sz="2000" b="1" dirty="0" err="1" smtClean="0">
                <a:latin typeface="Times New Roman" panose="02020603050405020304" pitchFamily="18" charset="0"/>
              </a:rPr>
              <a:t>Klokočník</a:t>
            </a:r>
            <a:r>
              <a:rPr lang="cs-CZ" altLang="cs-CZ" sz="2000" b="1" dirty="0" smtClean="0">
                <a:latin typeface="Times New Roman" panose="02020603050405020304" pitchFamily="18" charset="0"/>
              </a:rPr>
              <a:t/>
            </a:r>
            <a:br>
              <a:rPr lang="cs-CZ" altLang="cs-CZ" sz="2000" b="1" dirty="0" smtClean="0">
                <a:latin typeface="Times New Roman" panose="02020603050405020304" pitchFamily="18" charset="0"/>
              </a:rPr>
            </a:br>
            <a:r>
              <a:rPr lang="cs-CZ" altLang="cs-CZ" sz="2000" i="1" dirty="0" smtClean="0">
                <a:latin typeface="Times New Roman" panose="02020603050405020304" pitchFamily="18" charset="0"/>
              </a:rPr>
              <a:t>a kolektiv:</a:t>
            </a:r>
            <a:r>
              <a:rPr lang="cs-CZ" altLang="cs-CZ" sz="2000" b="1" dirty="0">
                <a:latin typeface="Times New Roman" panose="02020603050405020304" pitchFamily="18" charset="0"/>
              </a:rPr>
              <a:t/>
            </a:r>
            <a:br>
              <a:rPr lang="cs-CZ" altLang="cs-CZ" sz="2000" b="1" dirty="0">
                <a:latin typeface="Times New Roman" panose="02020603050405020304" pitchFamily="18" charset="0"/>
              </a:rPr>
            </a:br>
            <a:r>
              <a:rPr lang="cs-CZ" altLang="cs-CZ" sz="2000" b="1" dirty="0" smtClean="0">
                <a:latin typeface="Times New Roman" panose="02020603050405020304" pitchFamily="18" charset="0"/>
              </a:rPr>
              <a:t>Jan Kostelecký,</a:t>
            </a:r>
            <a:r>
              <a:rPr lang="en-US" altLang="cs-CZ" sz="2000" b="1" dirty="0" smtClean="0">
                <a:latin typeface="Times New Roman" panose="02020603050405020304" pitchFamily="18" charset="0"/>
              </a:rPr>
              <a:t> </a:t>
            </a:r>
            <a:r>
              <a:rPr lang="cs-CZ" altLang="cs-CZ" sz="2000" b="1" dirty="0" smtClean="0">
                <a:latin typeface="Times New Roman" panose="02020603050405020304" pitchFamily="18" charset="0"/>
              </a:rPr>
              <a:t>Aleš Bezděk</a:t>
            </a:r>
            <a:r>
              <a:rPr lang="en-US" altLang="cs-CZ" sz="2000" b="1" dirty="0" smtClean="0">
                <a:latin typeface="Times New Roman" panose="02020603050405020304" pitchFamily="18" charset="0"/>
              </a:rPr>
              <a:t>,</a:t>
            </a:r>
            <a:r>
              <a:rPr lang="cs-CZ" altLang="cs-CZ" sz="2000" b="1" dirty="0" smtClean="0">
                <a:latin typeface="Times New Roman" panose="02020603050405020304" pitchFamily="18" charset="0"/>
              </a:rPr>
              <a:t> Blažej </a:t>
            </a:r>
            <a:r>
              <a:rPr lang="cs-CZ" altLang="cs-CZ" sz="2000" b="1" dirty="0" err="1" smtClean="0">
                <a:latin typeface="Times New Roman" panose="02020603050405020304" pitchFamily="18" charset="0"/>
              </a:rPr>
              <a:t>Bucha</a:t>
            </a:r>
            <a:r>
              <a:rPr lang="cs-CZ" altLang="cs-CZ" sz="2000" b="1" dirty="0" smtClean="0">
                <a:latin typeface="Times New Roman" panose="02020603050405020304" pitchFamily="18" charset="0"/>
              </a:rPr>
              <a:t> </a:t>
            </a:r>
            <a:r>
              <a:rPr lang="en-US" altLang="cs-CZ" sz="2000" b="1" dirty="0" smtClean="0">
                <a:latin typeface="Times New Roman" panose="02020603050405020304" pitchFamily="18" charset="0"/>
              </a:rPr>
              <a:t>a </a:t>
            </a:r>
            <a:r>
              <a:rPr lang="en-US" altLang="cs-CZ" sz="2000" b="1" dirty="0">
                <a:latin typeface="Times New Roman" panose="02020603050405020304" pitchFamily="18" charset="0"/>
              </a:rPr>
              <a:t>Ivan </a:t>
            </a:r>
            <a:r>
              <a:rPr lang="cs-CZ" altLang="cs-CZ" sz="2000" b="1" dirty="0" smtClean="0">
                <a:latin typeface="Times New Roman" panose="02020603050405020304" pitchFamily="18" charset="0"/>
              </a:rPr>
              <a:t>Pešek</a:t>
            </a:r>
            <a:br>
              <a:rPr lang="cs-CZ" altLang="cs-CZ" sz="2000" b="1" dirty="0" smtClean="0">
                <a:latin typeface="Times New Roman" panose="02020603050405020304" pitchFamily="18" charset="0"/>
              </a:rPr>
            </a:br>
            <a:r>
              <a:rPr lang="cs-CZ" altLang="cs-CZ" sz="2000" i="1" dirty="0" smtClean="0">
                <a:latin typeface="Times New Roman" panose="02020603050405020304" pitchFamily="18" charset="0"/>
              </a:rPr>
              <a:t>konzultace:</a:t>
            </a:r>
            <a:br>
              <a:rPr lang="cs-CZ" altLang="cs-CZ" sz="2000" i="1" dirty="0" smtClean="0">
                <a:latin typeface="Times New Roman" panose="02020603050405020304" pitchFamily="18" charset="0"/>
              </a:rPr>
            </a:br>
            <a:r>
              <a:rPr lang="cs-CZ" altLang="cs-CZ" sz="2000" b="1" dirty="0" err="1" smtClean="0">
                <a:latin typeface="Times New Roman" panose="02020603050405020304" pitchFamily="18" charset="0"/>
              </a:rPr>
              <a:t>Christoph</a:t>
            </a:r>
            <a:r>
              <a:rPr lang="cs-CZ" altLang="cs-CZ" sz="2000" b="1" dirty="0" smtClean="0">
                <a:latin typeface="Times New Roman" panose="02020603050405020304" pitchFamily="18" charset="0"/>
              </a:rPr>
              <a:t> </a:t>
            </a:r>
            <a:r>
              <a:rPr lang="cs-CZ" altLang="cs-CZ" sz="2000" b="1" dirty="0" err="1" smtClean="0">
                <a:latin typeface="Times New Roman" panose="02020603050405020304" pitchFamily="18" charset="0"/>
              </a:rPr>
              <a:t>Foerste</a:t>
            </a:r>
            <a:r>
              <a:rPr lang="cs-CZ" altLang="cs-CZ" sz="2000" b="1" dirty="0" smtClean="0">
                <a:latin typeface="Times New Roman" panose="02020603050405020304" pitchFamily="18" charset="0"/>
              </a:rPr>
              <a:t>, </a:t>
            </a:r>
            <a:r>
              <a:rPr lang="cs-CZ" altLang="cs-CZ" sz="2000" b="1" dirty="0" err="1" smtClean="0">
                <a:latin typeface="Times New Roman" panose="02020603050405020304" pitchFamily="18" charset="0"/>
              </a:rPr>
              <a:t>Nikolaos</a:t>
            </a:r>
            <a:r>
              <a:rPr lang="cs-CZ" altLang="cs-CZ" sz="2000" b="1" dirty="0" smtClean="0">
                <a:latin typeface="Times New Roman" panose="02020603050405020304" pitchFamily="18" charset="0"/>
              </a:rPr>
              <a:t> Pavlis, </a:t>
            </a:r>
            <a:r>
              <a:rPr lang="en-US" altLang="cs-CZ" sz="2000" b="1" dirty="0" smtClean="0">
                <a:latin typeface="Times New Roman" panose="02020603050405020304" pitchFamily="18" charset="0"/>
              </a:rPr>
              <a:t>Hamish D. Pritchard</a:t>
            </a:r>
            <a:r>
              <a:rPr lang="cs-CZ" altLang="cs-CZ" sz="2000" b="1" dirty="0" smtClean="0">
                <a:latin typeface="Times New Roman" panose="02020603050405020304" pitchFamily="18" charset="0"/>
              </a:rPr>
              <a:t>, Carl A. Wagner, </a:t>
            </a:r>
            <a:br>
              <a:rPr lang="cs-CZ" altLang="cs-CZ" sz="2000" b="1" dirty="0" smtClean="0">
                <a:latin typeface="Times New Roman" panose="02020603050405020304" pitchFamily="18" charset="0"/>
              </a:rPr>
            </a:br>
            <a:r>
              <a:rPr lang="cs-CZ" altLang="cs-CZ" sz="2000" b="1" dirty="0" smtClean="0">
                <a:latin typeface="Times New Roman" panose="02020603050405020304" pitchFamily="18" charset="0"/>
              </a:rPr>
              <a:t>Václav </a:t>
            </a:r>
            <a:r>
              <a:rPr lang="cs-CZ" altLang="cs-CZ" sz="2000" b="1" dirty="0" err="1" smtClean="0">
                <a:latin typeface="Times New Roman" panose="02020603050405020304" pitchFamily="18" charset="0"/>
              </a:rPr>
              <a:t>Cílek</a:t>
            </a:r>
            <a:r>
              <a:rPr lang="cs-CZ" altLang="cs-CZ" sz="2000" b="1" dirty="0" smtClean="0">
                <a:latin typeface="Times New Roman" panose="02020603050405020304" pitchFamily="18" charset="0"/>
              </a:rPr>
              <a:t>, Lev </a:t>
            </a:r>
            <a:r>
              <a:rPr lang="cs-CZ" altLang="cs-CZ" sz="2000" b="1" dirty="0" err="1" smtClean="0">
                <a:latin typeface="Times New Roman" panose="02020603050405020304" pitchFamily="18" charset="0"/>
              </a:rPr>
              <a:t>Eppelbaum</a:t>
            </a:r>
            <a:r>
              <a:rPr lang="cs-CZ" altLang="cs-CZ" sz="2000" b="1" dirty="0" smtClean="0">
                <a:latin typeface="Times New Roman" panose="02020603050405020304" pitchFamily="18" charset="0"/>
              </a:rPr>
              <a:t>, C. K. </a:t>
            </a:r>
            <a:r>
              <a:rPr lang="cs-CZ" altLang="cs-CZ" sz="2000" b="1" dirty="0" err="1" smtClean="0">
                <a:latin typeface="Times New Roman" panose="02020603050405020304" pitchFamily="18" charset="0"/>
              </a:rPr>
              <a:t>Shum</a:t>
            </a:r>
            <a:r>
              <a:rPr lang="cs-CZ" altLang="cs-CZ" sz="2000" b="1" dirty="0" smtClean="0">
                <a:latin typeface="Times New Roman" panose="02020603050405020304" pitchFamily="18" charset="0"/>
              </a:rPr>
              <a:t> a další</a:t>
            </a:r>
            <a:br>
              <a:rPr lang="cs-CZ" altLang="cs-CZ" sz="2000" b="1" dirty="0" smtClean="0">
                <a:latin typeface="Times New Roman" panose="02020603050405020304" pitchFamily="18" charset="0"/>
              </a:rPr>
            </a:br>
            <a:r>
              <a:rPr lang="cs-CZ" altLang="cs-CZ" sz="1600" dirty="0" smtClean="0">
                <a:latin typeface="Times New Roman" panose="02020603050405020304" pitchFamily="18" charset="0"/>
              </a:rPr>
              <a:t/>
            </a:r>
            <a:br>
              <a:rPr lang="cs-CZ" altLang="cs-CZ" sz="1600" dirty="0" smtClean="0">
                <a:latin typeface="Times New Roman" panose="02020603050405020304" pitchFamily="18" charset="0"/>
              </a:rPr>
            </a:br>
            <a:r>
              <a:rPr lang="cs-CZ" altLang="cs-CZ" sz="1600" dirty="0" err="1" smtClean="0">
                <a:latin typeface="Times New Roman" panose="02020603050405020304" pitchFamily="18" charset="0"/>
              </a:rPr>
              <a:t>stáhnutelné</a:t>
            </a:r>
            <a:r>
              <a:rPr lang="cs-CZ" altLang="cs-CZ" sz="1600" dirty="0" smtClean="0">
                <a:latin typeface="Times New Roman" panose="02020603050405020304" pitchFamily="18" charset="0"/>
              </a:rPr>
              <a:t> z</a:t>
            </a:r>
            <a:r>
              <a:rPr lang="en-US" altLang="cs-CZ" sz="2000" dirty="0" smtClean="0">
                <a:latin typeface="Times New Roman" panose="02020603050405020304" pitchFamily="18" charset="0"/>
              </a:rPr>
              <a:t> www.asu.cas.cz/~jklokocn</a:t>
            </a:r>
            <a:r>
              <a:rPr lang="cs-CZ" altLang="cs-CZ" sz="2000" dirty="0" smtClean="0">
                <a:solidFill>
                  <a:srgbClr val="FF0000"/>
                </a:solidFill>
                <a:latin typeface="Times New Roman" panose="02020603050405020304" pitchFamily="18" charset="0"/>
              </a:rPr>
              <a:t>/ANTARKTIDA</a:t>
            </a:r>
          </a:p>
        </p:txBody>
      </p:sp>
      <p:sp>
        <p:nvSpPr>
          <p:cNvPr id="4099" name="Rectangle 3"/>
          <p:cNvSpPr>
            <a:spLocks noGrp="1" noChangeArrowheads="1"/>
          </p:cNvSpPr>
          <p:nvPr>
            <p:ph type="subTitle" idx="1"/>
          </p:nvPr>
        </p:nvSpPr>
        <p:spPr>
          <a:xfrm>
            <a:off x="1401763" y="6524625"/>
            <a:ext cx="5257800" cy="333375"/>
          </a:xfrm>
        </p:spPr>
        <p:txBody>
          <a:bodyPr/>
          <a:lstStyle/>
          <a:p>
            <a:pPr eaLnBrk="1" hangingPunct="1"/>
            <a:endParaRPr lang="en-US" altLang="cs-CZ" sz="2800" dirty="0" smtClean="0"/>
          </a:p>
          <a:p>
            <a:pPr eaLnBrk="1" hangingPunct="1"/>
            <a:endParaRPr lang="en-US" altLang="cs-CZ" sz="2800" dirty="0" smtClean="0"/>
          </a:p>
          <a:p>
            <a:pPr eaLnBrk="1" hangingPunct="1"/>
            <a:endParaRPr lang="cs-CZ" altLang="cs-CZ" sz="2800" dirty="0" smtClean="0"/>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980728"/>
            <a:ext cx="1123212" cy="679276"/>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2934" y="980728"/>
            <a:ext cx="3555671" cy="734809"/>
          </a:xfrm>
          <a:prstGeom prst="rect">
            <a:avLst/>
          </a:prstGeom>
        </p:spPr>
      </p:pic>
      <p:sp>
        <p:nvSpPr>
          <p:cNvPr id="4" name="Rectangle 1"/>
          <p:cNvSpPr>
            <a:spLocks noChangeArrowheads="1"/>
          </p:cNvSpPr>
          <p:nvPr/>
        </p:nvSpPr>
        <p:spPr bwMode="auto">
          <a:xfrm>
            <a:off x="4484696" y="5761553"/>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cs-CZ" altLang="cs-CZ" sz="1400" b="0" i="0" u="none" strike="noStrike" cap="none" normalizeH="0" baseline="0" dirty="0" smtClean="0">
              <a:ln>
                <a:noFill/>
              </a:ln>
              <a:solidFill>
                <a:srgbClr val="00B0F0"/>
              </a:solidFill>
              <a:effectLst/>
              <a:latin typeface="Times New Roman" panose="02020603050405020304" pitchFamily="18" charset="0"/>
              <a:cs typeface="Times New Roman" panose="02020603050405020304" pitchFamily="18" charset="0"/>
            </a:endParaRPr>
          </a:p>
        </p:txBody>
      </p:sp>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750987"/>
            <a:ext cx="2574310" cy="109564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CE_gradiometer_anima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3608" y="476672"/>
            <a:ext cx="7272808" cy="5454606"/>
          </a:xfrm>
          <a:prstGeom prst="rect">
            <a:avLst/>
          </a:prstGeom>
        </p:spPr>
      </p:pic>
    </p:spTree>
    <p:extLst>
      <p:ext uri="{BB962C8B-B14F-4D97-AF65-F5344CB8AC3E}">
        <p14:creationId xmlns:p14="http://schemas.microsoft.com/office/powerpoint/2010/main" val="3336002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inciples_of_gradiomet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616" y="764704"/>
            <a:ext cx="7136680" cy="5352510"/>
          </a:xfrm>
          <a:prstGeom prst="rect">
            <a:avLst/>
          </a:prstGeom>
        </p:spPr>
      </p:pic>
    </p:spTree>
    <p:extLst>
      <p:ext uri="{BB962C8B-B14F-4D97-AF65-F5344CB8AC3E}">
        <p14:creationId xmlns:p14="http://schemas.microsoft.com/office/powerpoint/2010/main" val="3448401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03_006_AR_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3528" y="620688"/>
            <a:ext cx="8636000" cy="4857750"/>
          </a:xfrm>
          <a:prstGeom prst="rect">
            <a:avLst/>
          </a:prstGeom>
        </p:spPr>
      </p:pic>
    </p:spTree>
    <p:extLst>
      <p:ext uri="{BB962C8B-B14F-4D97-AF65-F5344CB8AC3E}">
        <p14:creationId xmlns:p14="http://schemas.microsoft.com/office/powerpoint/2010/main" val="3373292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82000">
              <a:schemeClr val="accent2">
                <a:lumMod val="60000"/>
                <a:lumOff val="40000"/>
              </a:schemeClr>
            </a:gs>
            <a:gs pos="48000">
              <a:srgbClr val="E0F1F2">
                <a:alpha val="96160"/>
              </a:srgbClr>
            </a:gs>
            <a:gs pos="81000">
              <a:srgbClr val="75C0C6">
                <a:alpha val="93520"/>
              </a:srgbClr>
            </a:gs>
            <a:gs pos="100000">
              <a:srgbClr val="75C0C6">
                <a:alpha val="92000"/>
              </a:srgbClr>
            </a:gs>
          </a:gsLst>
          <a:lin ang="5400000" scaled="1"/>
        </a:gradFill>
        <a:effectLst/>
      </p:bgPr>
    </p:bg>
    <p:spTree>
      <p:nvGrpSpPr>
        <p:cNvPr id="1" name=""/>
        <p:cNvGrpSpPr/>
        <p:nvPr/>
      </p:nvGrpSpPr>
      <p:grpSpPr>
        <a:xfrm>
          <a:off x="0" y="0"/>
          <a:ext cx="0" cy="0"/>
          <a:chOff x="0" y="0"/>
          <a:chExt cx="0" cy="0"/>
        </a:xfrm>
      </p:grpSpPr>
      <p:sp>
        <p:nvSpPr>
          <p:cNvPr id="2" name="TextovéPole 1"/>
          <p:cNvSpPr txBox="1"/>
          <p:nvPr/>
        </p:nvSpPr>
        <p:spPr>
          <a:xfrm>
            <a:off x="1475656" y="332656"/>
            <a:ext cx="6234271" cy="7478970"/>
          </a:xfrm>
          <a:prstGeom prst="rect">
            <a:avLst/>
          </a:prstGeom>
          <a:noFill/>
        </p:spPr>
        <p:txBody>
          <a:bodyPr wrap="none">
            <a:spAutoFit/>
          </a:bodyPr>
          <a:lstStyle/>
          <a:p>
            <a:pPr marL="342900" indent="-342900">
              <a:buFontTx/>
              <a:buAutoNum type="arabicPeriod"/>
              <a:defRPr/>
            </a:pPr>
            <a:r>
              <a:rPr lang="en-US" sz="2400" b="1" dirty="0">
                <a:solidFill>
                  <a:schemeClr val="accent4"/>
                </a:solidFill>
                <a:latin typeface="Times New Roman" panose="02020603050405020304" pitchFamily="18" charset="0"/>
                <a:cs typeface="Times New Roman" panose="02020603050405020304" pitchFamily="18" charset="0"/>
              </a:rPr>
              <a:t>Notes on </a:t>
            </a:r>
            <a:r>
              <a:rPr lang="en-US" sz="2400" b="1" dirty="0" smtClean="0">
                <a:solidFill>
                  <a:schemeClr val="accent4"/>
                </a:solidFill>
                <a:latin typeface="Times New Roman" panose="02020603050405020304" pitchFamily="18" charset="0"/>
                <a:cs typeface="Times New Roman" panose="02020603050405020304" pitchFamily="18" charset="0"/>
              </a:rPr>
              <a:t>theory</a:t>
            </a:r>
            <a:endParaRPr lang="cs-CZ" sz="2400" b="1" dirty="0" smtClean="0">
              <a:solidFill>
                <a:schemeClr val="accent4"/>
              </a:solidFill>
              <a:latin typeface="Times New Roman" panose="02020603050405020304" pitchFamily="18" charset="0"/>
              <a:cs typeface="Times New Roman" panose="02020603050405020304" pitchFamily="18" charset="0"/>
            </a:endParaRPr>
          </a:p>
          <a:p>
            <a:pPr>
              <a:defRPr/>
            </a:pPr>
            <a:r>
              <a:rPr lang="cs-CZ" sz="2400" b="1" dirty="0">
                <a:solidFill>
                  <a:schemeClr val="accent4"/>
                </a:solidFill>
                <a:latin typeface="Times New Roman" panose="02020603050405020304" pitchFamily="18" charset="0"/>
                <a:cs typeface="Times New Roman" panose="02020603050405020304" pitchFamily="18" charset="0"/>
              </a:rPr>
              <a:t> </a:t>
            </a:r>
            <a:r>
              <a:rPr lang="cs-CZ" sz="2400" b="1" dirty="0" smtClean="0">
                <a:solidFill>
                  <a:schemeClr val="accent4"/>
                </a:solidFill>
                <a:latin typeface="Times New Roman" panose="02020603050405020304" pitchFamily="18" charset="0"/>
                <a:cs typeface="Times New Roman" panose="02020603050405020304" pitchFamily="18" charset="0"/>
              </a:rPr>
              <a:t>   Poznámky k teorii</a:t>
            </a:r>
            <a:endParaRPr lang="en-US" sz="2400" b="1" dirty="0">
              <a:solidFill>
                <a:schemeClr val="accent4"/>
              </a:solidFill>
              <a:latin typeface="Times New Roman" panose="02020603050405020304" pitchFamily="18" charset="0"/>
              <a:cs typeface="Times New Roman" panose="02020603050405020304" pitchFamily="18" charset="0"/>
            </a:endParaRPr>
          </a:p>
          <a:p>
            <a:pPr marL="342900" indent="-342900">
              <a:buFontTx/>
              <a:buAutoNum type="arabicPeriod"/>
              <a:defRPr/>
            </a:pPr>
            <a:endParaRPr lang="en-US" sz="2400" b="1" dirty="0">
              <a:solidFill>
                <a:schemeClr val="accent4"/>
              </a:solidFill>
              <a:latin typeface="Times New Roman" panose="02020603050405020304" pitchFamily="18" charset="0"/>
              <a:cs typeface="Times New Roman" panose="02020603050405020304" pitchFamily="18" charset="0"/>
            </a:endParaRPr>
          </a:p>
          <a:p>
            <a:pPr>
              <a:defRPr/>
            </a:pPr>
            <a:r>
              <a:rPr lang="cs-CZ" sz="2400" b="1" dirty="0" smtClean="0">
                <a:solidFill>
                  <a:schemeClr val="accent4"/>
                </a:solidFill>
                <a:latin typeface="Times New Roman" panose="02020603050405020304" pitchFamily="18" charset="0"/>
                <a:cs typeface="Times New Roman" panose="02020603050405020304" pitchFamily="18" charset="0"/>
              </a:rPr>
              <a:t>2. </a:t>
            </a:r>
            <a:r>
              <a:rPr lang="en-US" sz="2400" b="1" dirty="0" smtClean="0">
                <a:solidFill>
                  <a:schemeClr val="accent4"/>
                </a:solidFill>
                <a:latin typeface="Times New Roman" panose="02020603050405020304" pitchFamily="18" charset="0"/>
                <a:cs typeface="Times New Roman" panose="02020603050405020304" pitchFamily="18" charset="0"/>
              </a:rPr>
              <a:t>Data </a:t>
            </a:r>
            <a:r>
              <a:rPr lang="en-US" sz="2400" b="1" dirty="0">
                <a:solidFill>
                  <a:schemeClr val="accent4"/>
                </a:solidFill>
                <a:latin typeface="Times New Roman" panose="02020603050405020304" pitchFamily="18" charset="0"/>
                <a:cs typeface="Times New Roman" panose="02020603050405020304" pitchFamily="18" charset="0"/>
              </a:rPr>
              <a:t>– </a:t>
            </a:r>
            <a:r>
              <a:rPr lang="cs-CZ" sz="2400" b="1" dirty="0" err="1" smtClean="0">
                <a:solidFill>
                  <a:schemeClr val="accent4"/>
                </a:solidFill>
                <a:latin typeface="Times New Roman" panose="02020603050405020304" pitchFamily="18" charset="0"/>
                <a:cs typeface="Times New Roman" panose="02020603050405020304" pitchFamily="18" charset="0"/>
              </a:rPr>
              <a:t>Earth´s</a:t>
            </a:r>
            <a:r>
              <a:rPr lang="cs-CZ" sz="2400" b="1" dirty="0" smtClean="0">
                <a:solidFill>
                  <a:schemeClr val="accent4"/>
                </a:solidFill>
                <a:latin typeface="Times New Roman" panose="02020603050405020304" pitchFamily="18" charset="0"/>
                <a:cs typeface="Times New Roman" panose="02020603050405020304" pitchFamily="18" charset="0"/>
              </a:rPr>
              <a:t> </a:t>
            </a:r>
            <a:r>
              <a:rPr lang="en-US" sz="2400" b="1" dirty="0" smtClean="0">
                <a:solidFill>
                  <a:schemeClr val="accent4"/>
                </a:solidFill>
                <a:latin typeface="Times New Roman" panose="02020603050405020304" pitchFamily="18" charset="0"/>
                <a:cs typeface="Times New Roman" panose="02020603050405020304" pitchFamily="18" charset="0"/>
              </a:rPr>
              <a:t>gravity </a:t>
            </a:r>
            <a:r>
              <a:rPr lang="en-US" sz="2400" b="1" dirty="0">
                <a:solidFill>
                  <a:schemeClr val="accent4"/>
                </a:solidFill>
                <a:latin typeface="Times New Roman" panose="02020603050405020304" pitchFamily="18" charset="0"/>
                <a:cs typeface="Times New Roman" panose="02020603050405020304" pitchFamily="18" charset="0"/>
              </a:rPr>
              <a:t>field </a:t>
            </a:r>
            <a:r>
              <a:rPr lang="en-US" sz="2400" b="1" dirty="0" smtClean="0">
                <a:solidFill>
                  <a:schemeClr val="accent4"/>
                </a:solidFill>
                <a:latin typeface="Times New Roman" panose="02020603050405020304" pitchFamily="18" charset="0"/>
                <a:cs typeface="Times New Roman" panose="02020603050405020304" pitchFamily="18" charset="0"/>
              </a:rPr>
              <a:t>models</a:t>
            </a:r>
            <a:r>
              <a:rPr lang="cs-CZ" sz="2400" b="1" dirty="0" smtClean="0">
                <a:solidFill>
                  <a:schemeClr val="accent4"/>
                </a:solidFill>
                <a:latin typeface="Times New Roman" panose="02020603050405020304" pitchFamily="18" charset="0"/>
                <a:cs typeface="Times New Roman" panose="02020603050405020304" pitchFamily="18" charset="0"/>
              </a:rPr>
              <a:t>,</a:t>
            </a:r>
            <a:endParaRPr lang="en-US" sz="2400" b="1" dirty="0" smtClean="0">
              <a:solidFill>
                <a:schemeClr val="accent4"/>
              </a:solidFill>
              <a:latin typeface="Times New Roman" panose="02020603050405020304" pitchFamily="18" charset="0"/>
              <a:cs typeface="Times New Roman" panose="02020603050405020304" pitchFamily="18" charset="0"/>
            </a:endParaRPr>
          </a:p>
          <a:p>
            <a:pPr>
              <a:defRPr/>
            </a:pP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smtClean="0">
                <a:solidFill>
                  <a:schemeClr val="accent4"/>
                </a:solidFill>
                <a:latin typeface="Times New Roman" panose="02020603050405020304" pitchFamily="18" charset="0"/>
                <a:cs typeface="Times New Roman" panose="02020603050405020304" pitchFamily="18" charset="0"/>
              </a:rPr>
              <a:t>               bedrock topography model</a:t>
            </a:r>
            <a:r>
              <a:rPr lang="cs-CZ" sz="2400" b="1" dirty="0" smtClean="0">
                <a:solidFill>
                  <a:schemeClr val="accent4"/>
                </a:solidFill>
                <a:latin typeface="Times New Roman" panose="02020603050405020304" pitchFamily="18" charset="0"/>
                <a:cs typeface="Times New Roman" panose="02020603050405020304" pitchFamily="18" charset="0"/>
              </a:rPr>
              <a:t> </a:t>
            </a:r>
            <a:r>
              <a:rPr lang="cs-CZ" sz="2400" b="1" dirty="0" err="1" smtClean="0">
                <a:solidFill>
                  <a:schemeClr val="accent4"/>
                </a:solidFill>
                <a:latin typeface="Times New Roman" panose="02020603050405020304" pitchFamily="18" charset="0"/>
                <a:cs typeface="Times New Roman" panose="02020603050405020304" pitchFamily="18" charset="0"/>
              </a:rPr>
              <a:t>of</a:t>
            </a:r>
            <a:r>
              <a:rPr lang="cs-CZ" sz="2400" b="1" dirty="0" smtClean="0">
                <a:solidFill>
                  <a:schemeClr val="accent4"/>
                </a:solidFill>
                <a:latin typeface="Times New Roman" panose="02020603050405020304" pitchFamily="18" charset="0"/>
                <a:cs typeface="Times New Roman" panose="02020603050405020304" pitchFamily="18" charset="0"/>
              </a:rPr>
              <a:t> A. and</a:t>
            </a:r>
          </a:p>
          <a:p>
            <a:pPr>
              <a:defRPr/>
            </a:pPr>
            <a:r>
              <a:rPr lang="cs-CZ" sz="2400" b="1" dirty="0">
                <a:solidFill>
                  <a:schemeClr val="accent4"/>
                </a:solidFill>
                <a:latin typeface="Times New Roman" panose="02020603050405020304" pitchFamily="18" charset="0"/>
                <a:cs typeface="Times New Roman" panose="02020603050405020304" pitchFamily="18" charset="0"/>
              </a:rPr>
              <a:t> </a:t>
            </a:r>
            <a:r>
              <a:rPr lang="cs-CZ" sz="2400" b="1" dirty="0" smtClean="0">
                <a:solidFill>
                  <a:schemeClr val="accent4"/>
                </a:solidFill>
                <a:latin typeface="Times New Roman" panose="02020603050405020304" pitchFamily="18" charset="0"/>
                <a:cs typeface="Times New Roman" panose="02020603050405020304" pitchFamily="18" charset="0"/>
              </a:rPr>
              <a:t>               </a:t>
            </a:r>
            <a:r>
              <a:rPr lang="cs-CZ" sz="2400" b="1" dirty="0" err="1" smtClean="0">
                <a:solidFill>
                  <a:schemeClr val="accent4"/>
                </a:solidFill>
                <a:latin typeface="Times New Roman" panose="02020603050405020304" pitchFamily="18" charset="0"/>
                <a:cs typeface="Times New Roman" panose="02020603050405020304" pitchFamily="18" charset="0"/>
              </a:rPr>
              <a:t>their</a:t>
            </a:r>
            <a:r>
              <a:rPr lang="cs-CZ" sz="2400" b="1" dirty="0" smtClean="0">
                <a:solidFill>
                  <a:schemeClr val="accent4"/>
                </a:solidFill>
                <a:latin typeface="Times New Roman" panose="02020603050405020304" pitchFamily="18" charset="0"/>
                <a:cs typeface="Times New Roman" panose="02020603050405020304" pitchFamily="18" charset="0"/>
              </a:rPr>
              <a:t> </a:t>
            </a:r>
            <a:r>
              <a:rPr lang="cs-CZ" sz="2400" b="1" dirty="0" err="1" smtClean="0">
                <a:solidFill>
                  <a:schemeClr val="accent4"/>
                </a:solidFill>
                <a:latin typeface="Times New Roman" panose="02020603050405020304" pitchFamily="18" charset="0"/>
                <a:cs typeface="Times New Roman" panose="02020603050405020304" pitchFamily="18" charset="0"/>
              </a:rPr>
              <a:t>combination</a:t>
            </a:r>
            <a:r>
              <a:rPr lang="cs-CZ" sz="2400" b="1" dirty="0" smtClean="0">
                <a:solidFill>
                  <a:schemeClr val="accent4"/>
                </a:solidFill>
                <a:latin typeface="Times New Roman" panose="02020603050405020304" pitchFamily="18" charset="0"/>
                <a:cs typeface="Times New Roman" panose="02020603050405020304" pitchFamily="18" charset="0"/>
              </a:rPr>
              <a:t>, GPR</a:t>
            </a:r>
          </a:p>
          <a:p>
            <a:pPr>
              <a:defRPr/>
            </a:pPr>
            <a:r>
              <a:rPr lang="cs-CZ" sz="2400" b="1" dirty="0">
                <a:solidFill>
                  <a:schemeClr val="accent4"/>
                </a:solidFill>
                <a:latin typeface="Times New Roman" panose="02020603050405020304" pitchFamily="18" charset="0"/>
                <a:cs typeface="Times New Roman" panose="02020603050405020304" pitchFamily="18" charset="0"/>
              </a:rPr>
              <a:t> </a:t>
            </a:r>
            <a:r>
              <a:rPr lang="cs-CZ" sz="2400" b="1" dirty="0" smtClean="0">
                <a:solidFill>
                  <a:schemeClr val="accent4"/>
                </a:solidFill>
                <a:latin typeface="Times New Roman" panose="02020603050405020304" pitchFamily="18" charset="0"/>
                <a:cs typeface="Times New Roman" panose="02020603050405020304" pitchFamily="18" charset="0"/>
              </a:rPr>
              <a:t>  Data -  modely tíhového  pole Země,</a:t>
            </a:r>
          </a:p>
          <a:p>
            <a:pPr>
              <a:defRPr/>
            </a:pPr>
            <a:r>
              <a:rPr lang="cs-CZ" sz="2400" b="1" dirty="0">
                <a:solidFill>
                  <a:schemeClr val="accent4"/>
                </a:solidFill>
                <a:latin typeface="Times New Roman" panose="02020603050405020304" pitchFamily="18" charset="0"/>
                <a:cs typeface="Times New Roman" panose="02020603050405020304" pitchFamily="18" charset="0"/>
              </a:rPr>
              <a:t> </a:t>
            </a:r>
            <a:r>
              <a:rPr lang="cs-CZ" sz="2400" b="1" dirty="0" smtClean="0">
                <a:solidFill>
                  <a:schemeClr val="accent4"/>
                </a:solidFill>
                <a:latin typeface="Times New Roman" panose="02020603050405020304" pitchFamily="18" charset="0"/>
                <a:cs typeface="Times New Roman" panose="02020603050405020304" pitchFamily="18" charset="0"/>
              </a:rPr>
              <a:t>               model topografie skalního podloží A.</a:t>
            </a:r>
          </a:p>
          <a:p>
            <a:pPr>
              <a:defRPr/>
            </a:pPr>
            <a:r>
              <a:rPr lang="cs-CZ" sz="2400" b="1" dirty="0">
                <a:solidFill>
                  <a:schemeClr val="accent4"/>
                </a:solidFill>
                <a:latin typeface="Times New Roman" panose="02020603050405020304" pitchFamily="18" charset="0"/>
                <a:cs typeface="Times New Roman" panose="02020603050405020304" pitchFamily="18" charset="0"/>
              </a:rPr>
              <a:t> </a:t>
            </a:r>
            <a:r>
              <a:rPr lang="cs-CZ" sz="2400" b="1" dirty="0" smtClean="0">
                <a:solidFill>
                  <a:schemeClr val="accent4"/>
                </a:solidFill>
                <a:latin typeface="Times New Roman" panose="02020603050405020304" pitchFamily="18" charset="0"/>
                <a:cs typeface="Times New Roman" panose="02020603050405020304" pitchFamily="18" charset="0"/>
              </a:rPr>
              <a:t>               a jejich kombinace, GPR</a:t>
            </a:r>
          </a:p>
          <a:p>
            <a:pPr>
              <a:defRPr/>
            </a:pPr>
            <a:r>
              <a:rPr lang="cs-CZ" sz="2400" b="1" dirty="0">
                <a:solidFill>
                  <a:schemeClr val="accent4"/>
                </a:solidFill>
                <a:latin typeface="Times New Roman" panose="02020603050405020304" pitchFamily="18" charset="0"/>
                <a:cs typeface="Times New Roman" panose="02020603050405020304" pitchFamily="18" charset="0"/>
              </a:rPr>
              <a:t> </a:t>
            </a:r>
            <a:r>
              <a:rPr lang="cs-CZ" sz="2400" b="1" dirty="0" smtClean="0">
                <a:solidFill>
                  <a:schemeClr val="accent4"/>
                </a:solidFill>
                <a:latin typeface="Times New Roman" panose="02020603050405020304" pitchFamily="18" charset="0"/>
                <a:cs typeface="Times New Roman" panose="02020603050405020304" pitchFamily="18" charset="0"/>
              </a:rPr>
              <a:t>  </a:t>
            </a:r>
            <a:endParaRPr lang="en-US" sz="2400" b="1" dirty="0">
              <a:solidFill>
                <a:schemeClr val="accent4"/>
              </a:solidFill>
              <a:latin typeface="Times New Roman" panose="02020603050405020304" pitchFamily="18" charset="0"/>
              <a:cs typeface="Times New Roman" panose="02020603050405020304" pitchFamily="18" charset="0"/>
            </a:endParaRPr>
          </a:p>
          <a:p>
            <a:pPr>
              <a:defRPr/>
            </a:pPr>
            <a:r>
              <a:rPr lang="en-US" altLang="cs-CZ" sz="2400" b="1" dirty="0" smtClean="0">
                <a:solidFill>
                  <a:schemeClr val="accent4"/>
                </a:solidFill>
                <a:latin typeface="Times New Roman" panose="02020603050405020304" pitchFamily="18" charset="0"/>
                <a:cs typeface="Times New Roman" panose="02020603050405020304" pitchFamily="18" charset="0"/>
              </a:rPr>
              <a:t>3. T</a:t>
            </a:r>
            <a:r>
              <a:rPr lang="cs-CZ" altLang="cs-CZ" sz="2400" b="1" dirty="0" err="1" smtClean="0">
                <a:solidFill>
                  <a:schemeClr val="accent4"/>
                </a:solidFill>
                <a:latin typeface="Times New Roman" panose="02020603050405020304" pitchFamily="18" charset="0"/>
                <a:cs typeface="Times New Roman" panose="02020603050405020304" pitchFamily="18" charset="0"/>
              </a:rPr>
              <a:t>ypical</a:t>
            </a:r>
            <a:r>
              <a:rPr lang="cs-CZ" altLang="cs-CZ" sz="2400" b="1" dirty="0" smtClean="0">
                <a:solidFill>
                  <a:schemeClr val="accent4"/>
                </a:solidFill>
                <a:latin typeface="Times New Roman" panose="02020603050405020304" pitchFamily="18" charset="0"/>
                <a:cs typeface="Times New Roman" panose="02020603050405020304" pitchFamily="18" charset="0"/>
              </a:rPr>
              <a:t> </a:t>
            </a:r>
            <a:r>
              <a:rPr lang="cs-CZ" altLang="cs-CZ" sz="2400" b="1" dirty="0" err="1" smtClean="0">
                <a:solidFill>
                  <a:schemeClr val="accent4"/>
                </a:solidFill>
                <a:latin typeface="Times New Roman" panose="02020603050405020304" pitchFamily="18" charset="0"/>
                <a:cs typeface="Times New Roman" panose="02020603050405020304" pitchFamily="18" charset="0"/>
              </a:rPr>
              <a:t>gravitational</a:t>
            </a:r>
            <a:r>
              <a:rPr lang="cs-CZ" altLang="cs-CZ" sz="2400" b="1" dirty="0" smtClean="0">
                <a:solidFill>
                  <a:schemeClr val="accent4"/>
                </a:solidFill>
                <a:latin typeface="Times New Roman" panose="02020603050405020304" pitchFamily="18" charset="0"/>
                <a:cs typeface="Times New Roman" panose="02020603050405020304" pitchFamily="18" charset="0"/>
              </a:rPr>
              <a:t> </a:t>
            </a:r>
            <a:r>
              <a:rPr lang="cs-CZ" altLang="cs-CZ" sz="2400" b="1" dirty="0" err="1" smtClean="0">
                <a:solidFill>
                  <a:schemeClr val="accent4"/>
                </a:solidFill>
                <a:latin typeface="Times New Roman" panose="02020603050405020304" pitchFamily="18" charset="0"/>
                <a:cs typeface="Times New Roman" panose="02020603050405020304" pitchFamily="18" charset="0"/>
              </a:rPr>
              <a:t>signal</a:t>
            </a:r>
            <a:r>
              <a:rPr lang="cs-CZ" altLang="cs-CZ" sz="2400" b="1" dirty="0" smtClean="0">
                <a:solidFill>
                  <a:schemeClr val="accent4"/>
                </a:solidFill>
                <a:latin typeface="Times New Roman" panose="02020603050405020304" pitchFamily="18" charset="0"/>
                <a:cs typeface="Times New Roman" panose="02020603050405020304" pitchFamily="18" charset="0"/>
              </a:rPr>
              <a:t> </a:t>
            </a:r>
            <a:r>
              <a:rPr lang="en-US" altLang="cs-CZ" sz="2400" b="1" dirty="0" smtClean="0">
                <a:solidFill>
                  <a:schemeClr val="accent4"/>
                </a:solidFill>
                <a:latin typeface="Times New Roman" panose="02020603050405020304" pitchFamily="18" charset="0"/>
                <a:cs typeface="Times New Roman" panose="02020603050405020304" pitchFamily="18" charset="0"/>
              </a:rPr>
              <a:t>of diverse</a:t>
            </a:r>
            <a:endParaRPr lang="cs-CZ" altLang="cs-CZ" sz="2400" b="1" dirty="0" smtClean="0">
              <a:solidFill>
                <a:schemeClr val="accent4"/>
              </a:solidFill>
              <a:latin typeface="Times New Roman" panose="02020603050405020304" pitchFamily="18" charset="0"/>
              <a:cs typeface="Times New Roman" panose="02020603050405020304" pitchFamily="18" charset="0"/>
            </a:endParaRPr>
          </a:p>
          <a:p>
            <a:pPr>
              <a:defRPr/>
            </a:pPr>
            <a:r>
              <a:rPr lang="en-US" sz="2400" b="1" dirty="0" smtClean="0">
                <a:latin typeface="Times New Roman" panose="02020603050405020304" pitchFamily="18" charset="0"/>
                <a:cs typeface="Times New Roman" panose="02020603050405020304" pitchFamily="18" charset="0"/>
              </a:rPr>
              <a:t>   </a:t>
            </a:r>
            <a:r>
              <a:rPr lang="cs-CZ" sz="2400" b="1"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 geological </a:t>
            </a:r>
            <a:r>
              <a:rPr lang="cs-CZ" sz="2400" b="1" dirty="0" smtClean="0">
                <a:latin typeface="Times New Roman" panose="02020603050405020304" pitchFamily="18" charset="0"/>
                <a:cs typeface="Times New Roman" panose="02020603050405020304" pitchFamily="18" charset="0"/>
              </a:rPr>
              <a:t>and </a:t>
            </a:r>
            <a:r>
              <a:rPr lang="cs-CZ" sz="2400" b="1" dirty="0" err="1" smtClean="0">
                <a:latin typeface="Times New Roman" panose="02020603050405020304" pitchFamily="18" charset="0"/>
                <a:cs typeface="Times New Roman" panose="02020603050405020304" pitchFamily="18" charset="0"/>
              </a:rPr>
              <a:t>geophysical</a:t>
            </a:r>
            <a:r>
              <a:rPr lang="cs-CZ" sz="2400" b="1"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structures</a:t>
            </a:r>
            <a:endParaRPr lang="cs-CZ" sz="2400" b="1" dirty="0" smtClean="0">
              <a:latin typeface="Times New Roman" panose="02020603050405020304" pitchFamily="18" charset="0"/>
              <a:cs typeface="Times New Roman" panose="02020603050405020304" pitchFamily="18" charset="0"/>
            </a:endParaRPr>
          </a:p>
          <a:p>
            <a:pPr>
              <a:defRPr/>
            </a:pPr>
            <a:r>
              <a:rPr lang="cs-CZ" sz="2400" b="1" dirty="0">
                <a:latin typeface="Times New Roman" panose="02020603050405020304" pitchFamily="18" charset="0"/>
                <a:cs typeface="Times New Roman" panose="02020603050405020304" pitchFamily="18" charset="0"/>
              </a:rPr>
              <a:t> </a:t>
            </a:r>
            <a:r>
              <a:rPr lang="cs-CZ" sz="2400" b="1" dirty="0" smtClean="0">
                <a:latin typeface="Times New Roman" panose="02020603050405020304" pitchFamily="18" charset="0"/>
                <a:cs typeface="Times New Roman" panose="02020603050405020304" pitchFamily="18" charset="0"/>
              </a:rPr>
              <a:t>   Typický gravitační signál rozmanitých</a:t>
            </a:r>
          </a:p>
          <a:p>
            <a:pPr>
              <a:defRPr/>
            </a:pPr>
            <a:r>
              <a:rPr lang="cs-CZ" sz="2400" b="1" dirty="0">
                <a:latin typeface="Times New Roman" panose="02020603050405020304" pitchFamily="18" charset="0"/>
                <a:cs typeface="Times New Roman" panose="02020603050405020304" pitchFamily="18" charset="0"/>
              </a:rPr>
              <a:t> </a:t>
            </a:r>
            <a:r>
              <a:rPr lang="cs-CZ" sz="2400" b="1" dirty="0" smtClean="0">
                <a:latin typeface="Times New Roman" panose="02020603050405020304" pitchFamily="18" charset="0"/>
                <a:cs typeface="Times New Roman" panose="02020603050405020304" pitchFamily="18" charset="0"/>
              </a:rPr>
              <a:t>     geologických a geofyzikálních struktur</a:t>
            </a:r>
            <a:endParaRPr lang="en-US" sz="2400" b="1" dirty="0" smtClean="0">
              <a:latin typeface="Times New Roman" panose="02020603050405020304" pitchFamily="18" charset="0"/>
              <a:cs typeface="Times New Roman" panose="02020603050405020304" pitchFamily="18" charset="0"/>
            </a:endParaRPr>
          </a:p>
          <a:p>
            <a:pPr>
              <a:defRPr/>
            </a:pPr>
            <a:endParaRPr lang="en-US" sz="2400" b="1" dirty="0">
              <a:latin typeface="Times New Roman" panose="02020603050405020304" pitchFamily="18" charset="0"/>
              <a:cs typeface="Times New Roman" panose="02020603050405020304" pitchFamily="18" charset="0"/>
            </a:endParaRPr>
          </a:p>
          <a:p>
            <a:pPr>
              <a:defRPr/>
            </a:pPr>
            <a:r>
              <a:rPr lang="en-US" sz="2400" b="1" dirty="0" smtClean="0">
                <a:latin typeface="Times New Roman" panose="02020603050405020304" pitchFamily="18" charset="0"/>
                <a:cs typeface="Times New Roman" panose="02020603050405020304" pitchFamily="18" charset="0"/>
              </a:rPr>
              <a:t>4. </a:t>
            </a:r>
            <a:r>
              <a:rPr lang="cs-CZ" sz="2400" b="1" dirty="0" smtClean="0">
                <a:latin typeface="Times New Roman" panose="02020603050405020304" pitchFamily="18" charset="0"/>
                <a:cs typeface="Times New Roman" panose="02020603050405020304" pitchFamily="18" charset="0"/>
              </a:rPr>
              <a:t>Aplikace: </a:t>
            </a:r>
            <a:r>
              <a:rPr lang="en-US" sz="2400" b="1" dirty="0" smtClean="0">
                <a:latin typeface="Times New Roman" panose="02020603050405020304" pitchFamily="18" charset="0"/>
                <a:cs typeface="Times New Roman" panose="02020603050405020304" pitchFamily="18" charset="0"/>
              </a:rPr>
              <a:t>Volcanoes in Antarctica</a:t>
            </a:r>
            <a:r>
              <a:rPr lang="cs-CZ" sz="2400" b="1" dirty="0" smtClean="0">
                <a:latin typeface="Times New Roman" panose="02020603050405020304" pitchFamily="18" charset="0"/>
                <a:cs typeface="Times New Roman" panose="02020603050405020304" pitchFamily="18" charset="0"/>
              </a:rPr>
              <a:t> </a:t>
            </a:r>
          </a:p>
          <a:p>
            <a:pPr>
              <a:defRPr/>
            </a:pPr>
            <a:r>
              <a:rPr lang="cs-CZ" sz="2400" b="1" dirty="0">
                <a:latin typeface="Times New Roman" panose="02020603050405020304" pitchFamily="18" charset="0"/>
                <a:cs typeface="Times New Roman" panose="02020603050405020304" pitchFamily="18" charset="0"/>
              </a:rPr>
              <a:t> </a:t>
            </a:r>
            <a:r>
              <a:rPr lang="cs-CZ" sz="2400" b="1" dirty="0" smtClean="0">
                <a:latin typeface="Times New Roman" panose="02020603050405020304" pitchFamily="18" charset="0"/>
                <a:cs typeface="Times New Roman" panose="02020603050405020304" pitchFamily="18" charset="0"/>
              </a:rPr>
              <a:t>   Ukázka použití: Sopky v Antarktidě</a:t>
            </a:r>
            <a:endParaRPr lang="en-US" sz="2400" b="1" dirty="0">
              <a:latin typeface="Times New Roman" panose="02020603050405020304" pitchFamily="18" charset="0"/>
              <a:cs typeface="Times New Roman" panose="02020603050405020304" pitchFamily="18" charset="0"/>
            </a:endParaRPr>
          </a:p>
          <a:p>
            <a:pPr marL="342900" indent="-342900">
              <a:buFontTx/>
              <a:buAutoNum type="arabicPeriod"/>
              <a:defRPr/>
            </a:pPr>
            <a:endParaRPr lang="en-US" sz="2400" b="1" dirty="0">
              <a:latin typeface="Times New Roman" panose="02020603050405020304" pitchFamily="18" charset="0"/>
              <a:cs typeface="Times New Roman" panose="02020603050405020304" pitchFamily="18" charset="0"/>
            </a:endParaRPr>
          </a:p>
          <a:p>
            <a:pPr marL="342900" indent="-342900">
              <a:buFontTx/>
              <a:buAutoNum type="arabicPeriod"/>
              <a:defRPr/>
            </a:pPr>
            <a:endParaRPr lang="en-US" sz="2400" b="1" dirty="0">
              <a:latin typeface="Times New Roman" panose="02020603050405020304" pitchFamily="18" charset="0"/>
              <a:cs typeface="Times New Roman" panose="02020603050405020304" pitchFamily="18" charset="0"/>
            </a:endParaRPr>
          </a:p>
          <a:p>
            <a:pPr marL="342900" indent="-342900">
              <a:buFontTx/>
              <a:buAutoNum type="arabicPeriod"/>
              <a:defRPr/>
            </a:pPr>
            <a:endParaRPr lang="cs-CZ" sz="2400" b="1" dirty="0">
              <a:latin typeface="Times New Roman" panose="02020603050405020304" pitchFamily="18"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ulka 1"/>
              <p:cNvGraphicFramePr>
                <a:graphicFrameLocks noGrp="1"/>
              </p:cNvGraphicFramePr>
              <p:nvPr>
                <p:extLst>
                  <p:ext uri="{D42A27DB-BD31-4B8C-83A1-F6EECF244321}">
                    <p14:modId xmlns:p14="http://schemas.microsoft.com/office/powerpoint/2010/main" val="3299577015"/>
                  </p:ext>
                </p:extLst>
              </p:nvPr>
            </p:nvGraphicFramePr>
            <p:xfrm>
              <a:off x="-180528" y="463609"/>
              <a:ext cx="9649072" cy="1241997"/>
            </p:xfrm>
            <a:graphic>
              <a:graphicData uri="http://schemas.openxmlformats.org/drawingml/2006/table">
                <a:tbl>
                  <a:tblPr firstRow="1" firstCol="1" bandRow="1" bandCol="1">
                    <a:tableStyleId>{5C22544A-7EE6-4342-B048-85BDC9FD1C3A}</a:tableStyleId>
                  </a:tblPr>
                  <a:tblGrid>
                    <a:gridCol w="1113183"/>
                    <a:gridCol w="7422706"/>
                    <a:gridCol w="1113183"/>
                  </a:tblGrid>
                  <a:tr h="1046926">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cs-CZ" sz="1800" smtClean="0">
                                    <a:solidFill>
                                      <a:schemeClr val="tx1"/>
                                    </a:solidFill>
                                    <a:effectLst/>
                                    <a:latin typeface="Cambria Math" panose="02040503050406030204" pitchFamily="18" charset="0"/>
                                  </a:rPr>
                                  <m:t>𝑇</m:t>
                                </m:r>
                                <m:d>
                                  <m:dPr>
                                    <m:ctrlPr>
                                      <a:rPr lang="cs-CZ" sz="1800" i="1">
                                        <a:solidFill>
                                          <a:schemeClr val="tx1"/>
                                        </a:solidFill>
                                        <a:effectLst/>
                                        <a:latin typeface="Cambria Math" panose="02040503050406030204" pitchFamily="18" charset="0"/>
                                      </a:rPr>
                                    </m:ctrlPr>
                                  </m:dPr>
                                  <m:e>
                                    <m:r>
                                      <a:rPr lang="cs-CZ" sz="1800">
                                        <a:solidFill>
                                          <a:schemeClr val="tx1"/>
                                        </a:solidFill>
                                        <a:effectLst/>
                                        <a:latin typeface="Cambria Math" panose="02040503050406030204" pitchFamily="18" charset="0"/>
                                      </a:rPr>
                                      <m:t>𝑟</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𝜑</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𝜆</m:t>
                                    </m:r>
                                  </m:e>
                                </m:d>
                                <m:r>
                                  <a:rPr lang="cs-CZ" sz="1800">
                                    <a:solidFill>
                                      <a:schemeClr val="tx1"/>
                                    </a:solidFill>
                                    <a:effectLst/>
                                    <a:latin typeface="Cambria Math" panose="02040503050406030204" pitchFamily="18" charset="0"/>
                                  </a:rPr>
                                  <m:t>=</m:t>
                                </m:r>
                                <m:f>
                                  <m:fPr>
                                    <m:ctrlPr>
                                      <a:rPr lang="cs-CZ" sz="1800" i="1">
                                        <a:solidFill>
                                          <a:schemeClr val="tx1"/>
                                        </a:solidFill>
                                        <a:effectLst/>
                                        <a:latin typeface="Cambria Math" panose="02040503050406030204" pitchFamily="18" charset="0"/>
                                      </a:rPr>
                                    </m:ctrlPr>
                                  </m:fPr>
                                  <m:num>
                                    <m:r>
                                      <a:rPr lang="cs-CZ" sz="1800">
                                        <a:solidFill>
                                          <a:schemeClr val="tx1"/>
                                        </a:solidFill>
                                        <a:effectLst/>
                                        <a:latin typeface="Cambria Math" panose="02040503050406030204" pitchFamily="18" charset="0"/>
                                      </a:rPr>
                                      <m:t>𝐺𝑀</m:t>
                                    </m:r>
                                  </m:num>
                                  <m:den>
                                    <m:r>
                                      <a:rPr lang="cs-CZ" sz="1800">
                                        <a:solidFill>
                                          <a:schemeClr val="tx1"/>
                                        </a:solidFill>
                                        <a:effectLst/>
                                        <a:latin typeface="Cambria Math" panose="02040503050406030204" pitchFamily="18" charset="0"/>
                                      </a:rPr>
                                      <m:t>𝑟</m:t>
                                    </m:r>
                                  </m:den>
                                </m:f>
                                <m:nary>
                                  <m:naryPr>
                                    <m:chr m:val="∑"/>
                                    <m:limLoc m:val="undOvr"/>
                                    <m:ctrlPr>
                                      <a:rPr lang="cs-CZ" sz="1800" i="1">
                                        <a:solidFill>
                                          <a:schemeClr val="tx1"/>
                                        </a:solidFill>
                                        <a:effectLst/>
                                        <a:latin typeface="Cambria Math" panose="02040503050406030204" pitchFamily="18" charset="0"/>
                                      </a:rPr>
                                    </m:ctrlPr>
                                  </m:naryPr>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=2</m:t>
                                    </m:r>
                                  </m:sub>
                                  <m:sup>
                                    <m:r>
                                      <a:rPr lang="cs-CZ" sz="1800">
                                        <a:solidFill>
                                          <a:schemeClr val="tx1"/>
                                        </a:solidFill>
                                        <a:effectLst/>
                                        <a:latin typeface="Cambria Math" panose="02040503050406030204" pitchFamily="18" charset="0"/>
                                      </a:rPr>
                                      <m:t>∞</m:t>
                                    </m:r>
                                  </m:sup>
                                  <m:e>
                                    <m:nary>
                                      <m:naryPr>
                                        <m:chr m:val="∑"/>
                                        <m:limLoc m:val="undOvr"/>
                                        <m:ctrlPr>
                                          <a:rPr lang="cs-CZ" sz="1800" i="1">
                                            <a:solidFill>
                                              <a:schemeClr val="tx1"/>
                                            </a:solidFill>
                                            <a:effectLst/>
                                            <a:latin typeface="Cambria Math" panose="02040503050406030204" pitchFamily="18" charset="0"/>
                                          </a:rPr>
                                        </m:ctrlPr>
                                      </m:naryPr>
                                      <m:sub>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=0</m:t>
                                        </m:r>
                                      </m:sub>
                                      <m:sup>
                                        <m:r>
                                          <a:rPr lang="cs-CZ" sz="1800">
                                            <a:solidFill>
                                              <a:schemeClr val="tx1"/>
                                            </a:solidFill>
                                            <a:effectLst/>
                                            <a:latin typeface="Cambria Math" panose="02040503050406030204" pitchFamily="18" charset="0"/>
                                          </a:rPr>
                                          <m:t>𝑙</m:t>
                                        </m:r>
                                      </m:sup>
                                      <m:e>
                                        <m:sSup>
                                          <m:sSupPr>
                                            <m:ctrlPr>
                                              <a:rPr lang="cs-CZ" sz="1800" i="1">
                                                <a:solidFill>
                                                  <a:schemeClr val="tx1"/>
                                                </a:solidFill>
                                                <a:effectLst/>
                                                <a:latin typeface="Cambria Math" panose="02040503050406030204" pitchFamily="18" charset="0"/>
                                              </a:rPr>
                                            </m:ctrlPr>
                                          </m:sSupPr>
                                          <m:e>
                                            <m:d>
                                              <m:dPr>
                                                <m:ctrlPr>
                                                  <a:rPr lang="cs-CZ" sz="1800" i="1">
                                                    <a:solidFill>
                                                      <a:schemeClr val="tx1"/>
                                                    </a:solidFill>
                                                    <a:effectLst/>
                                                    <a:latin typeface="Cambria Math" panose="02040503050406030204" pitchFamily="18" charset="0"/>
                                                  </a:rPr>
                                                </m:ctrlPr>
                                              </m:dPr>
                                              <m:e>
                                                <m:f>
                                                  <m:fPr>
                                                    <m:ctrlPr>
                                                      <a:rPr lang="cs-CZ" sz="1800" i="1">
                                                        <a:solidFill>
                                                          <a:schemeClr val="tx1"/>
                                                        </a:solidFill>
                                                        <a:effectLst/>
                                                        <a:latin typeface="Cambria Math" panose="02040503050406030204" pitchFamily="18" charset="0"/>
                                                      </a:rPr>
                                                    </m:ctrlPr>
                                                  </m:fPr>
                                                  <m:num>
                                                    <m:r>
                                                      <a:rPr lang="cs-CZ" sz="1800">
                                                        <a:solidFill>
                                                          <a:schemeClr val="tx1"/>
                                                        </a:solidFill>
                                                        <a:effectLst/>
                                                        <a:latin typeface="Cambria Math" panose="02040503050406030204" pitchFamily="18" charset="0"/>
                                                      </a:rPr>
                                                      <m:t>𝑅</m:t>
                                                    </m:r>
                                                  </m:num>
                                                  <m:den>
                                                    <m:r>
                                                      <a:rPr lang="cs-CZ" sz="1800">
                                                        <a:solidFill>
                                                          <a:schemeClr val="tx1"/>
                                                        </a:solidFill>
                                                        <a:effectLst/>
                                                        <a:latin typeface="Cambria Math" panose="02040503050406030204" pitchFamily="18" charset="0"/>
                                                      </a:rPr>
                                                      <m:t>𝑟</m:t>
                                                    </m:r>
                                                  </m:den>
                                                </m:f>
                                              </m:e>
                                            </m:d>
                                          </m:e>
                                          <m:sup>
                                            <m:r>
                                              <a:rPr lang="cs-CZ" sz="1800">
                                                <a:solidFill>
                                                  <a:schemeClr val="tx1"/>
                                                </a:solidFill>
                                                <a:effectLst/>
                                                <a:latin typeface="Cambria Math" panose="02040503050406030204" pitchFamily="18" charset="0"/>
                                              </a:rPr>
                                              <m:t>𝑙</m:t>
                                            </m:r>
                                          </m:sup>
                                        </m:sSup>
                                        <m:d>
                                          <m:dPr>
                                            <m:ctrlPr>
                                              <a:rPr lang="cs-CZ" sz="1800" i="1">
                                                <a:solidFill>
                                                  <a:schemeClr val="tx1"/>
                                                </a:solidFill>
                                                <a:effectLst/>
                                                <a:latin typeface="Cambria Math" panose="02040503050406030204" pitchFamily="18" charset="0"/>
                                              </a:rPr>
                                            </m:ctrlPr>
                                          </m:dPr>
                                          <m:e>
                                            <m:sSub>
                                              <m:sSubPr>
                                                <m:ctrlPr>
                                                  <a:rPr lang="cs-CZ" sz="1800" i="1">
                                                    <a:solidFill>
                                                      <a:schemeClr val="tx1"/>
                                                    </a:solidFill>
                                                    <a:effectLst/>
                                                    <a:latin typeface="Cambria Math" panose="02040503050406030204" pitchFamily="18" charset="0"/>
                                                  </a:rPr>
                                                </m:ctrlPr>
                                              </m:sSubPr>
                                              <m:e>
                                                <m:sSup>
                                                  <m:sSupPr>
                                                    <m:ctrlPr>
                                                      <a:rPr lang="cs-CZ" sz="1800" i="1">
                                                        <a:solidFill>
                                                          <a:schemeClr val="tx1"/>
                                                        </a:solidFill>
                                                        <a:effectLst/>
                                                        <a:latin typeface="Cambria Math" panose="02040503050406030204" pitchFamily="18" charset="0"/>
                                                      </a:rPr>
                                                    </m:ctrlPr>
                                                  </m:sSupPr>
                                                  <m:e>
                                                    <m:r>
                                                      <a:rPr lang="cs-CZ" sz="1800">
                                                        <a:solidFill>
                                                          <a:schemeClr val="tx1"/>
                                                        </a:solidFill>
                                                        <a:effectLst/>
                                                        <a:latin typeface="Cambria Math" panose="02040503050406030204" pitchFamily="18" charset="0"/>
                                                      </a:rPr>
                                                      <m:t>𝐶</m:t>
                                                    </m:r>
                                                  </m:e>
                                                  <m:sup>
                                                    <m:r>
                                                      <a:rPr lang="cs-CZ" sz="1800">
                                                        <a:solidFill>
                                                          <a:schemeClr val="tx1"/>
                                                        </a:solidFill>
                                                        <a:effectLst/>
                                                        <a:latin typeface="Cambria Math" panose="02040503050406030204" pitchFamily="18" charset="0"/>
                                                      </a:rPr>
                                                      <m:t>′</m:t>
                                                    </m:r>
                                                  </m:sup>
                                                </m:sSup>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𝑐𝑜𝑠</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m:t>
                                            </m:r>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𝑆</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 </m:t>
                                            </m:r>
                                          </m:e>
                                        </m:d>
                                      </m:e>
                                    </m:nary>
                                  </m:e>
                                </m:nary>
                                <m:r>
                                  <a:rPr lang="cs-CZ" sz="1800">
                                    <a:solidFill>
                                      <a:schemeClr val="tx1"/>
                                    </a:solidFill>
                                    <a:effectLst/>
                                    <a:latin typeface="Cambria Math" panose="02040503050406030204" pitchFamily="18" charset="0"/>
                                  </a:rPr>
                                  <m:t> </m:t>
                                </m:r>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𝑃</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d>
                                  <m:dPr>
                                    <m:ctrlPr>
                                      <a:rPr lang="cs-CZ" sz="1800" i="1">
                                        <a:solidFill>
                                          <a:schemeClr val="tx1"/>
                                        </a:solidFill>
                                        <a:effectLst/>
                                        <a:latin typeface="Cambria Math" panose="02040503050406030204" pitchFamily="18" charset="0"/>
                                      </a:rPr>
                                    </m:ctrlPr>
                                  </m:dPr>
                                  <m:e>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𝜑</m:t>
                                    </m:r>
                                  </m:e>
                                </m:d>
                              </m:oMath>
                            </m:oMathPara>
                          </a14:m>
                          <a:endParaRPr lang="cs-CZ" sz="18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no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tr>
                </a:tbl>
              </a:graphicData>
            </a:graphic>
          </p:graphicFrame>
        </mc:Choice>
        <mc:Fallback xmlns="">
          <p:graphicFrame>
            <p:nvGraphicFramePr>
              <p:cNvPr id="2" name="Tabulka 1"/>
              <p:cNvGraphicFramePr>
                <a:graphicFrameLocks noGrp="1"/>
              </p:cNvGraphicFramePr>
              <p:nvPr>
                <p:extLst>
                  <p:ext uri="{D42A27DB-BD31-4B8C-83A1-F6EECF244321}">
                    <p14:modId xmlns:p14="http://schemas.microsoft.com/office/powerpoint/2010/main" val="3299577015"/>
                  </p:ext>
                </p:extLst>
              </p:nvPr>
            </p:nvGraphicFramePr>
            <p:xfrm>
              <a:off x="-180528" y="463609"/>
              <a:ext cx="9649072" cy="1241997"/>
            </p:xfrm>
            <a:graphic>
              <a:graphicData uri="http://schemas.openxmlformats.org/drawingml/2006/table">
                <a:tbl>
                  <a:tblPr firstRow="1" firstCol="1" bandRow="1" bandCol="1">
                    <a:tableStyleId>{5C22544A-7EE6-4342-B048-85BDC9FD1C3A}</a:tableStyleId>
                  </a:tblPr>
                  <a:tblGrid>
                    <a:gridCol w="1113183"/>
                    <a:gridCol w="7422706"/>
                    <a:gridCol w="1113183"/>
                  </a:tblGrid>
                  <a:tr h="1241997">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endParaRPr lang="cs-CZ"/>
                        </a:p>
                      </a:txBody>
                      <a:tcPr marL="68580" marR="68580" marT="0" marB="0" anchor="ctr">
                        <a:blipFill rotWithShape="0">
                          <a:blip r:embed="rId3"/>
                          <a:stretch>
                            <a:fillRect l="-15107" t="-490" r="-15353" b="-1961"/>
                          </a:stretch>
                        </a:blip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tr>
                </a:tbl>
              </a:graphicData>
            </a:graphic>
          </p:graphicFrame>
        </mc:Fallback>
      </mc:AlternateContent>
      <mc:AlternateContent xmlns:mc="http://schemas.openxmlformats.org/markup-compatibility/2006" xmlns:a14="http://schemas.microsoft.com/office/drawing/2010/main">
        <mc:Choice Requires="a14">
          <p:sp>
            <p:nvSpPr>
              <p:cNvPr id="4" name="Obdélník 3"/>
              <p:cNvSpPr/>
              <p:nvPr/>
            </p:nvSpPr>
            <p:spPr>
              <a:xfrm>
                <a:off x="1402659" y="3381588"/>
                <a:ext cx="7832593" cy="771173"/>
              </a:xfrm>
              <a:prstGeom prst="rect">
                <a:avLst/>
              </a:prstGeom>
            </p:spPr>
            <p:txBody>
              <a:bodyPr wrap="square">
                <a:spAutoFit/>
              </a:bodyPr>
              <a:lstStyle/>
              <a:p>
                <a:pPr>
                  <a:lnSpc>
                    <a:spcPct val="150000"/>
                  </a:lnSpc>
                  <a:spcAft>
                    <a:spcPts val="0"/>
                  </a:spcAft>
                </a:pPr>
                <a:r>
                  <a:rPr lang="cs-CZ" dirty="0">
                    <a:effectLst/>
                    <a:latin typeface="Times New Roman" panose="02020603050405020304" pitchFamily="18" charset="0"/>
                    <a:ea typeface="MS Mincho" panose="02020609040205080304" pitchFamily="49" charset="-128"/>
                  </a:rPr>
                  <a:t> </a:t>
                </a:r>
                <a:r>
                  <a:rPr lang="cs-CZ" dirty="0" smtClean="0">
                    <a:effectLst/>
                    <a:latin typeface="Times New Roman" panose="02020603050405020304" pitchFamily="18" charset="0"/>
                    <a:ea typeface="MS Mincho" panose="02020609040205080304" pitchFamily="49" charset="-128"/>
                  </a:rPr>
                  <a:t>                               </a:t>
                </a:r>
                <a14:m>
                  <m:oMath xmlns:m="http://schemas.openxmlformats.org/officeDocument/2006/math">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𝑔</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cs-CZ" sz="2000" i="1">
                            <a:effectLst/>
                            <a:latin typeface="Cambria Math" panose="02040503050406030204" pitchFamily="18" charset="0"/>
                          </a:rPr>
                        </m:ctrlPr>
                      </m:fPr>
                      <m:num>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𝑟</m:t>
                        </m:r>
                      </m:den>
                    </m:f>
                    <m:r>
                      <a:rPr lang="en-GB" sz="2000" i="1">
                        <a:effectLst/>
                        <a:latin typeface="Cambria Math" panose="02040503050406030204" pitchFamily="18" charset="0"/>
                        <a:ea typeface="MS Mincho" panose="02020609040205080304" pitchFamily="49" charset="-128"/>
                        <a:cs typeface="Times New Roman" panose="02020603050405020304" pitchFamily="18" charset="0"/>
                      </a:rPr>
                      <m:t>−2</m:t>
                    </m:r>
                    <m:f>
                      <m:fPr>
                        <m:ctrlPr>
                          <a:rPr lang="cs-CZ" sz="2000" i="1">
                            <a:effectLst/>
                            <a:latin typeface="Cambria Math" panose="02040503050406030204" pitchFamily="18" charset="0"/>
                          </a:rPr>
                        </m:ctrlPr>
                      </m:fPr>
                      <m:num>
                        <m:r>
                          <a:rPr lang="en-GB" sz="2000" i="1">
                            <a:effectLst/>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effectLst/>
                            <a:latin typeface="Cambria Math" panose="02040503050406030204" pitchFamily="18" charset="0"/>
                            <a:ea typeface="MS Mincho" panose="02020609040205080304" pitchFamily="49" charset="-128"/>
                            <a:cs typeface="Times New Roman" panose="02020603050405020304" pitchFamily="18" charset="0"/>
                          </a:rPr>
                          <m:t>𝑟</m:t>
                        </m:r>
                      </m:den>
                    </m:f>
                  </m:oMath>
                </a14:m>
                <a:r>
                  <a:rPr lang="cs-CZ" sz="2000" dirty="0">
                    <a:effectLst/>
                    <a:latin typeface="Times New Roman" panose="02020603050405020304" pitchFamily="18" charset="0"/>
                    <a:ea typeface="MS Mincho" panose="02020609040205080304" pitchFamily="49" charset="-128"/>
                  </a:rPr>
                  <a:t>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1402659" y="3381588"/>
                <a:ext cx="7832593" cy="771173"/>
              </a:xfrm>
              <a:prstGeom prst="rect">
                <a:avLst/>
              </a:prstGeom>
              <a:blipFill rotWithShape="0">
                <a:blip r:embed="rId4"/>
                <a:stretch>
                  <a:fillRect/>
                </a:stretch>
              </a:blipFill>
            </p:spPr>
            <p:txBody>
              <a:bodyPr/>
              <a:lstStyle/>
              <a:p>
                <a:r>
                  <a:rPr lang="cs-CZ">
                    <a:noFill/>
                  </a:rPr>
                  <a:t> </a:t>
                </a:r>
              </a:p>
            </p:txBody>
          </p:sp>
        </mc:Fallback>
      </mc:AlternateContent>
      <p:sp>
        <p:nvSpPr>
          <p:cNvPr id="6" name="Rectangle 1"/>
          <p:cNvSpPr>
            <a:spLocks noChangeArrowheads="1"/>
          </p:cNvSpPr>
          <p:nvPr/>
        </p:nvSpPr>
        <p:spPr bwMode="auto">
          <a:xfrm>
            <a:off x="467544" y="3074372"/>
            <a:ext cx="66575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84150" algn="l" defTabSz="914400" rtl="0" eaLnBrk="0" fontAlgn="base" latinLnBrk="0" hangingPunct="0">
              <a:lnSpc>
                <a:spcPct val="100000"/>
              </a:lnSpc>
              <a:spcBef>
                <a:spcPct val="0"/>
              </a:spcBef>
              <a:spcAft>
                <a:spcPct val="0"/>
              </a:spcAft>
              <a:buClrTx/>
              <a:buSzTx/>
              <a:buFontTx/>
              <a:buNone/>
              <a:tabLst/>
            </a:pPr>
            <a:r>
              <a:rPr kumimoji="0" lang="en-GB" altLang="zh-CN" sz="1600" b="0" i="0" u="none" strike="noStrike" cap="none" normalizeH="0" baseline="0" dirty="0" smtClean="0">
                <a:ln>
                  <a:noFill/>
                </a:ln>
                <a:effectLst/>
                <a:latin typeface="Arial" panose="020B0604020202020204" pitchFamily="34" charset="0"/>
                <a:ea typeface="Times New Roman" panose="02020603050405020304" pitchFamily="18" charset="0"/>
              </a:rPr>
              <a:t>The spherical approximation of the </a:t>
            </a:r>
            <a:r>
              <a:rPr kumimoji="0" lang="en-GB" altLang="zh-CN" sz="1600" b="0" i="1" u="none" strike="noStrike" cap="none" normalizeH="0" baseline="0" dirty="0" smtClean="0">
                <a:ln>
                  <a:noFill/>
                </a:ln>
                <a:effectLst/>
                <a:latin typeface="Arial" panose="020B0604020202020204" pitchFamily="34" charset="0"/>
                <a:ea typeface="Times New Roman" panose="02020603050405020304" pitchFamily="18" charset="0"/>
              </a:rPr>
              <a:t>gravity anomaly</a:t>
            </a:r>
            <a:r>
              <a:rPr kumimoji="0" lang="en-GB" altLang="zh-CN" sz="1600" b="0" i="0" u="none" strike="noStrike" cap="none" normalizeH="0" baseline="0" dirty="0" smtClean="0">
                <a:ln>
                  <a:noFill/>
                </a:ln>
                <a:effectLst/>
                <a:latin typeface="Arial" panose="020B0604020202020204" pitchFamily="34" charset="0"/>
                <a:ea typeface="Times New Roman" panose="02020603050405020304" pitchFamily="18" charset="0"/>
              </a:rPr>
              <a:t>  </a:t>
            </a:r>
            <a:r>
              <a:rPr kumimoji="0" lang="en-GB" altLang="zh-CN" sz="1600" b="0" i="1" u="none" strike="noStrike" cap="none" normalizeH="0" baseline="0" dirty="0" err="1" smtClean="0">
                <a:ln>
                  <a:noFill/>
                </a:ln>
                <a:effectLst/>
                <a:latin typeface="Arial" panose="020B0604020202020204" pitchFamily="34" charset="0"/>
                <a:ea typeface="Times New Roman" panose="02020603050405020304" pitchFamily="18" charset="0"/>
              </a:rPr>
              <a:t>Δg</a:t>
            </a:r>
            <a:r>
              <a:rPr kumimoji="0" lang="en-GB" altLang="zh-CN" sz="1600" b="0" i="1" u="none" strike="noStrike" cap="none" normalizeH="0" baseline="0" dirty="0" smtClean="0">
                <a:ln>
                  <a:noFill/>
                </a:ln>
                <a:effectLst/>
                <a:latin typeface="Arial" panose="020B0604020202020204" pitchFamily="34" charset="0"/>
                <a:ea typeface="Times New Roman" panose="02020603050405020304" pitchFamily="18" charset="0"/>
              </a:rPr>
              <a:t>  </a:t>
            </a:r>
            <a:r>
              <a:rPr kumimoji="0" lang="en-GB" altLang="zh-CN" sz="1600" b="0" i="0" u="none" strike="noStrike" cap="none" normalizeH="0" baseline="0" dirty="0" smtClean="0">
                <a:ln>
                  <a:noFill/>
                </a:ln>
                <a:effectLst/>
                <a:latin typeface="Arial" panose="020B0604020202020204" pitchFamily="34" charset="0"/>
                <a:ea typeface="Times New Roman" panose="02020603050405020304" pitchFamily="18" charset="0"/>
              </a:rPr>
              <a:t>is computed </a:t>
            </a:r>
            <a:endParaRPr kumimoji="0" lang="cs-CZ" altLang="zh-CN" sz="1600" b="0" i="0" u="none" strike="noStrike" cap="none" normalizeH="0" baseline="0" dirty="0" smtClean="0">
              <a:ln>
                <a:noFill/>
              </a:ln>
              <a:effectLst/>
              <a:latin typeface="Arial" panose="020B0604020202020204" pitchFamily="34" charset="0"/>
            </a:endParaRPr>
          </a:p>
        </p:txBody>
      </p:sp>
      <p:sp>
        <p:nvSpPr>
          <p:cNvPr id="7" name="Obdélník 6"/>
          <p:cNvSpPr/>
          <p:nvPr/>
        </p:nvSpPr>
        <p:spPr>
          <a:xfrm>
            <a:off x="107504" y="188640"/>
            <a:ext cx="9851181" cy="338554"/>
          </a:xfrm>
          <a:prstGeom prst="rect">
            <a:avLst/>
          </a:prstGeom>
        </p:spPr>
        <p:txBody>
          <a:bodyPr wrap="square">
            <a:spAutoFit/>
          </a:bodyPr>
          <a:lstStyle/>
          <a:p>
            <a:r>
              <a:rPr lang="en-GB" sz="1600" i="1" dirty="0" smtClean="0">
                <a:ea typeface="Times New Roman" panose="02020603050405020304" pitchFamily="18" charset="0"/>
              </a:rPr>
              <a:t>Disturbing </a:t>
            </a:r>
            <a:r>
              <a:rPr lang="en-GB" sz="1600" i="1" dirty="0">
                <a:ea typeface="Times New Roman" panose="02020603050405020304" pitchFamily="18" charset="0"/>
              </a:rPr>
              <a:t>static gravitational potential </a:t>
            </a:r>
            <a:r>
              <a:rPr lang="en-GB" sz="1600" dirty="0">
                <a:ea typeface="Times New Roman" panose="02020603050405020304" pitchFamily="18" charset="0"/>
              </a:rPr>
              <a:t>outside the Earth masses in </a:t>
            </a:r>
            <a:r>
              <a:rPr lang="en-GB" sz="1600" dirty="0" smtClean="0">
                <a:ea typeface="Times New Roman" panose="02020603050405020304" pitchFamily="18" charset="0"/>
              </a:rPr>
              <a:t> </a:t>
            </a:r>
            <a:r>
              <a:rPr lang="en-GB" sz="1600" dirty="0">
                <a:ea typeface="Times New Roman" panose="02020603050405020304" pitchFamily="18" charset="0"/>
              </a:rPr>
              <a:t>spherical harmonic expansion </a:t>
            </a:r>
            <a:endParaRPr lang="cs-CZ" sz="1600" dirty="0"/>
          </a:p>
        </p:txBody>
      </p:sp>
      <p:sp>
        <p:nvSpPr>
          <p:cNvPr id="8" name="Obdélník 7"/>
          <p:cNvSpPr/>
          <p:nvPr/>
        </p:nvSpPr>
        <p:spPr>
          <a:xfrm>
            <a:off x="107504" y="1647480"/>
            <a:ext cx="10422904" cy="1384995"/>
          </a:xfrm>
          <a:prstGeom prst="rect">
            <a:avLst/>
          </a:prstGeom>
        </p:spPr>
        <p:txBody>
          <a:bodyPr wrap="square">
            <a:spAutoFit/>
          </a:bodyPr>
          <a:lstStyle/>
          <a:p>
            <a:pPr lvl="0" indent="184150"/>
            <a:r>
              <a:rPr lang="en-GB" altLang="zh-CN" sz="1400" dirty="0">
                <a:ea typeface="Times New Roman" panose="02020603050405020304" pitchFamily="18" charset="0"/>
              </a:rPr>
              <a:t>where </a:t>
            </a:r>
            <a:r>
              <a:rPr lang="en-GB" altLang="zh-CN" sz="1400" i="1" dirty="0">
                <a:ea typeface="Times New Roman" panose="02020603050405020304" pitchFamily="18" charset="0"/>
              </a:rPr>
              <a:t>GM</a:t>
            </a:r>
            <a:r>
              <a:rPr lang="en-GB" altLang="zh-CN" sz="1400" dirty="0">
                <a:ea typeface="Times New Roman" panose="02020603050405020304" pitchFamily="18" charset="0"/>
              </a:rPr>
              <a:t> is a product of the universal gravitational constant and the mass of the Earth (also known </a:t>
            </a:r>
            <a:r>
              <a:rPr lang="en-GB" altLang="zh-CN" sz="1400" dirty="0" smtClean="0">
                <a:ea typeface="Times New Roman" panose="02020603050405020304" pitchFamily="18" charset="0"/>
              </a:rPr>
              <a:t>as </a:t>
            </a:r>
          </a:p>
          <a:p>
            <a:pPr lvl="0" indent="184150"/>
            <a:r>
              <a:rPr lang="en-GB" altLang="zh-CN" sz="1400" dirty="0" smtClean="0">
                <a:ea typeface="Times New Roman" panose="02020603050405020304" pitchFamily="18" charset="0"/>
              </a:rPr>
              <a:t>the </a:t>
            </a:r>
            <a:r>
              <a:rPr lang="en-GB" altLang="zh-CN" sz="1400" dirty="0">
                <a:ea typeface="Times New Roman" panose="02020603050405020304" pitchFamily="18" charset="0"/>
              </a:rPr>
              <a:t>geocentric gravitational constant), </a:t>
            </a:r>
            <a:r>
              <a:rPr lang="en-GB" altLang="zh-CN" sz="1400" i="1" dirty="0">
                <a:ea typeface="Times New Roman" panose="02020603050405020304" pitchFamily="18" charset="0"/>
              </a:rPr>
              <a:t>r</a:t>
            </a:r>
            <a:r>
              <a:rPr lang="en-GB" altLang="zh-CN" sz="1400" dirty="0">
                <a:ea typeface="Times New Roman" panose="02020603050405020304" pitchFamily="18" charset="0"/>
              </a:rPr>
              <a:t> is the radial distance of an external point where </a:t>
            </a:r>
            <a:r>
              <a:rPr lang="en-GB" altLang="zh-CN" sz="1400" i="1" dirty="0">
                <a:ea typeface="Times New Roman" panose="02020603050405020304" pitchFamily="18" charset="0"/>
              </a:rPr>
              <a:t>T</a:t>
            </a:r>
            <a:r>
              <a:rPr lang="en-GB" altLang="zh-CN" sz="1400" dirty="0">
                <a:ea typeface="Times New Roman" panose="02020603050405020304" pitchFamily="18" charset="0"/>
              </a:rPr>
              <a:t> is computed, </a:t>
            </a:r>
            <a:endParaRPr lang="en-GB" altLang="zh-CN" sz="1400" dirty="0" smtClean="0">
              <a:ea typeface="Times New Roman" panose="02020603050405020304" pitchFamily="18" charset="0"/>
            </a:endParaRPr>
          </a:p>
          <a:p>
            <a:pPr lvl="0" indent="184150"/>
            <a:r>
              <a:rPr lang="en-GB" altLang="zh-CN" sz="1400" i="1" dirty="0" smtClean="0">
                <a:ea typeface="Times New Roman" panose="02020603050405020304" pitchFamily="18" charset="0"/>
              </a:rPr>
              <a:t>R</a:t>
            </a:r>
            <a:r>
              <a:rPr lang="en-GB" altLang="zh-CN" sz="1400" dirty="0" smtClean="0">
                <a:ea typeface="Times New Roman" panose="02020603050405020304" pitchFamily="18" charset="0"/>
              </a:rPr>
              <a:t> </a:t>
            </a:r>
            <a:r>
              <a:rPr lang="en-GB" altLang="zh-CN" sz="1400" dirty="0">
                <a:ea typeface="Times New Roman" panose="02020603050405020304" pitchFamily="18" charset="0"/>
              </a:rPr>
              <a:t>is the radius of the Earth (which can be approximated by the semi-major axis of a reference ellipsoid), </a:t>
            </a:r>
            <a:endParaRPr lang="en-GB" altLang="zh-CN" sz="1400" dirty="0" smtClean="0">
              <a:ea typeface="Times New Roman" panose="02020603050405020304" pitchFamily="18" charset="0"/>
            </a:endParaRPr>
          </a:p>
          <a:p>
            <a:pPr lvl="0" indent="184150"/>
            <a:r>
              <a:rPr lang="en-GB" altLang="zh-CN" sz="1400" i="1" dirty="0" err="1" smtClean="0">
                <a:ea typeface="Times New Roman" panose="02020603050405020304" pitchFamily="18" charset="0"/>
              </a:rPr>
              <a:t>P</a:t>
            </a:r>
            <a:r>
              <a:rPr lang="en-GB" altLang="zh-CN" sz="1400" i="1" baseline="-30000" dirty="0" err="1" smtClean="0">
                <a:ea typeface="Times New Roman" panose="02020603050405020304" pitchFamily="18" charset="0"/>
              </a:rPr>
              <a:t>l,m</a:t>
            </a:r>
            <a:r>
              <a:rPr lang="en-GB" altLang="zh-CN" sz="1400" dirty="0" smtClean="0">
                <a:ea typeface="Times New Roman" panose="02020603050405020304" pitchFamily="18" charset="0"/>
              </a:rPr>
              <a:t> </a:t>
            </a:r>
            <a:r>
              <a:rPr lang="en-GB" altLang="zh-CN" sz="1400" i="1" dirty="0">
                <a:ea typeface="Times New Roman" panose="02020603050405020304" pitchFamily="18" charset="0"/>
              </a:rPr>
              <a:t>(sin φ) </a:t>
            </a:r>
            <a:r>
              <a:rPr lang="en-GB" altLang="zh-CN" sz="1400" dirty="0">
                <a:ea typeface="Times New Roman" panose="02020603050405020304" pitchFamily="18" charset="0"/>
              </a:rPr>
              <a:t>are the Legendre associated functions, </a:t>
            </a:r>
            <a:r>
              <a:rPr lang="en-GB" altLang="zh-CN" sz="1400" i="1" dirty="0">
                <a:ea typeface="Times New Roman" panose="02020603050405020304" pitchFamily="18" charset="0"/>
              </a:rPr>
              <a:t>l </a:t>
            </a:r>
            <a:r>
              <a:rPr lang="en-GB" altLang="zh-CN" sz="1400" dirty="0">
                <a:ea typeface="Times New Roman" panose="02020603050405020304" pitchFamily="18" charset="0"/>
              </a:rPr>
              <a:t>and</a:t>
            </a:r>
            <a:r>
              <a:rPr lang="en-GB" altLang="zh-CN" sz="1400" i="1" dirty="0">
                <a:ea typeface="Times New Roman" panose="02020603050405020304" pitchFamily="18" charset="0"/>
              </a:rPr>
              <a:t> m </a:t>
            </a:r>
            <a:r>
              <a:rPr lang="en-GB" altLang="zh-CN" sz="1400" dirty="0">
                <a:ea typeface="Times New Roman" panose="02020603050405020304" pitchFamily="18" charset="0"/>
              </a:rPr>
              <a:t>are the degree and order of the harmonic expansion, </a:t>
            </a:r>
            <a:endParaRPr lang="en-GB" altLang="zh-CN" sz="1400" dirty="0" smtClean="0">
              <a:ea typeface="Times New Roman" panose="02020603050405020304" pitchFamily="18" charset="0"/>
            </a:endParaRPr>
          </a:p>
          <a:p>
            <a:pPr lvl="0" indent="184150"/>
            <a:r>
              <a:rPr lang="en-GB" altLang="zh-CN" sz="1400" dirty="0" smtClean="0">
                <a:ea typeface="Times New Roman" panose="02020603050405020304" pitchFamily="18" charset="0"/>
              </a:rPr>
              <a:t>(</a:t>
            </a:r>
            <a:r>
              <a:rPr lang="en-GB" altLang="zh-CN" sz="1400" i="1" dirty="0">
                <a:ea typeface="Times New Roman" panose="02020603050405020304" pitchFamily="18" charset="0"/>
              </a:rPr>
              <a:t>φ, λ</a:t>
            </a:r>
            <a:r>
              <a:rPr lang="en-GB" altLang="zh-CN" sz="1400" dirty="0">
                <a:ea typeface="Times New Roman" panose="02020603050405020304" pitchFamily="18" charset="0"/>
              </a:rPr>
              <a:t>) are the geocentric latitude and longitude,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and </a:t>
            </a:r>
            <a:r>
              <a:rPr lang="en-GB" altLang="zh-CN" sz="1400" i="1" dirty="0" err="1">
                <a:ea typeface="Times New Roman" panose="02020603050405020304" pitchFamily="18" charset="0"/>
              </a:rPr>
              <a:t>S</a:t>
            </a:r>
            <a:r>
              <a:rPr lang="en-GB" altLang="zh-CN" sz="1400" i="1" baseline="-30000" dirty="0" err="1">
                <a:ea typeface="Times New Roman" panose="02020603050405020304" pitchFamily="18" charset="0"/>
              </a:rPr>
              <a:t>l,m</a:t>
            </a:r>
            <a:r>
              <a:rPr lang="en-GB" altLang="zh-CN" sz="1400" dirty="0">
                <a:ea typeface="Times New Roman" panose="02020603050405020304" pitchFamily="18" charset="0"/>
              </a:rPr>
              <a:t> are the harmonic </a:t>
            </a:r>
            <a:r>
              <a:rPr lang="en-GB" altLang="zh-CN" sz="1400" dirty="0" err="1">
                <a:ea typeface="Times New Roman" panose="02020603050405020304" pitchFamily="18" charset="0"/>
              </a:rPr>
              <a:t>geopotential</a:t>
            </a:r>
            <a:r>
              <a:rPr lang="en-GB" altLang="zh-CN" sz="1400" dirty="0">
                <a:ea typeface="Times New Roman" panose="02020603050405020304" pitchFamily="18" charset="0"/>
              </a:rPr>
              <a:t> coefficients </a:t>
            </a:r>
            <a:endParaRPr lang="en-GB" altLang="zh-CN" sz="1400" dirty="0" smtClean="0">
              <a:ea typeface="Times New Roman" panose="02020603050405020304" pitchFamily="18" charset="0"/>
            </a:endParaRPr>
          </a:p>
          <a:p>
            <a:pPr lvl="0" indent="184150"/>
            <a:r>
              <a:rPr lang="en-GB" altLang="zh-CN" sz="1400" dirty="0" smtClean="0">
                <a:ea typeface="Times New Roman" panose="02020603050405020304" pitchFamily="18" charset="0"/>
              </a:rPr>
              <a:t>(</a:t>
            </a:r>
            <a:r>
              <a:rPr lang="en-GB" altLang="zh-CN" sz="1400" dirty="0">
                <a:ea typeface="Times New Roman" panose="02020603050405020304" pitchFamily="18" charset="0"/>
              </a:rPr>
              <a:t>Stokes parameters), fully normalized,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baseline="-30000" dirty="0">
                <a:ea typeface="Times New Roman" panose="02020603050405020304" pitchFamily="18" charset="0"/>
              </a:rPr>
              <a:t> </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baseline="-30000" dirty="0">
                <a:ea typeface="Times New Roman" panose="02020603050405020304" pitchFamily="18" charset="0"/>
              </a:rPr>
              <a:t> </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el</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where</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el</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belongs to the reference ellipsoid.</a:t>
            </a:r>
            <a:endParaRPr lang="cs-CZ" altLang="zh-CN" sz="1400" dirty="0"/>
          </a:p>
        </p:txBody>
      </p:sp>
      <p:sp>
        <p:nvSpPr>
          <p:cNvPr id="9" name="Obdélník 8"/>
          <p:cNvSpPr/>
          <p:nvPr/>
        </p:nvSpPr>
        <p:spPr>
          <a:xfrm>
            <a:off x="323528" y="4152761"/>
            <a:ext cx="8478688" cy="1077218"/>
          </a:xfrm>
          <a:prstGeom prst="rect">
            <a:avLst/>
          </a:prstGeom>
        </p:spPr>
        <p:txBody>
          <a:bodyPr wrap="square">
            <a:spAutoFit/>
          </a:bodyPr>
          <a:lstStyle/>
          <a:p>
            <a:pPr lvl="0" indent="184150"/>
            <a:r>
              <a:rPr lang="en-GB" altLang="zh-CN" sz="1600" dirty="0">
                <a:ea typeface="Times New Roman" panose="02020603050405020304" pitchFamily="18" charset="0"/>
              </a:rPr>
              <a:t>or one can use the </a:t>
            </a:r>
            <a:r>
              <a:rPr lang="en-GB" altLang="zh-CN" sz="1600" i="1" dirty="0">
                <a:ea typeface="Times New Roman" panose="02020603050405020304" pitchFamily="18" charset="0"/>
              </a:rPr>
              <a:t>gravity disturbance</a:t>
            </a:r>
            <a:r>
              <a:rPr lang="en-GB" altLang="zh-CN" sz="1600" dirty="0">
                <a:ea typeface="Times New Roman" panose="02020603050405020304" pitchFamily="18" charset="0"/>
              </a:rPr>
              <a:t> (it is the same </a:t>
            </a:r>
            <a:r>
              <a:rPr lang="en-GB" altLang="zh-CN" sz="1600" dirty="0" smtClean="0">
                <a:ea typeface="Times New Roman" panose="02020603050405020304" pitchFamily="18" charset="0"/>
              </a:rPr>
              <a:t>but </a:t>
            </a:r>
            <a:r>
              <a:rPr lang="en-GB" altLang="zh-CN" sz="1600" dirty="0">
                <a:ea typeface="Times New Roman" panose="02020603050405020304" pitchFamily="18" charset="0"/>
              </a:rPr>
              <a:t>without the second term</a:t>
            </a:r>
            <a:r>
              <a:rPr lang="en-GB" altLang="zh-CN" sz="1600" dirty="0" smtClean="0">
                <a:ea typeface="Times New Roman" panose="02020603050405020304" pitchFamily="18" charset="0"/>
              </a:rPr>
              <a:t>).</a:t>
            </a:r>
          </a:p>
          <a:p>
            <a:pPr lvl="0" indent="184150"/>
            <a:endParaRPr lang="en-GB" sz="1600" dirty="0"/>
          </a:p>
          <a:p>
            <a:pPr lvl="0" indent="184150"/>
            <a:r>
              <a:rPr lang="en-GB" sz="1600" i="1" dirty="0" smtClean="0"/>
              <a:t>Gravity </a:t>
            </a:r>
            <a:r>
              <a:rPr lang="en-GB" sz="1600" i="1" dirty="0"/>
              <a:t>gradient tensor</a:t>
            </a:r>
            <a:r>
              <a:rPr lang="en-GB" sz="1600" dirty="0"/>
              <a:t> </a:t>
            </a:r>
            <a:r>
              <a:rPr lang="en-GB" sz="1600" b="1" dirty="0"/>
              <a:t>Γ</a:t>
            </a:r>
            <a:r>
              <a:rPr lang="en-GB" sz="1600" dirty="0"/>
              <a:t> (the </a:t>
            </a:r>
            <a:r>
              <a:rPr lang="en-GB" sz="1600" dirty="0" err="1"/>
              <a:t>Marussi</a:t>
            </a:r>
            <a:r>
              <a:rPr lang="en-GB" sz="1600" dirty="0"/>
              <a:t> tensor) is a tensor of the second derivatives of </a:t>
            </a:r>
            <a:endParaRPr lang="en-GB" sz="1600" dirty="0" smtClean="0"/>
          </a:p>
          <a:p>
            <a:pPr lvl="0" indent="184150"/>
            <a:r>
              <a:rPr lang="en-GB" sz="1600" dirty="0" smtClean="0"/>
              <a:t>the </a:t>
            </a:r>
            <a:r>
              <a:rPr lang="en-GB" sz="1600" dirty="0"/>
              <a:t>disturbing potential </a:t>
            </a:r>
            <a:r>
              <a:rPr lang="en-GB" sz="1600" i="1" dirty="0" smtClean="0"/>
              <a:t>T:</a:t>
            </a:r>
            <a:r>
              <a:rPr lang="en-GB" sz="1600" dirty="0"/>
              <a:t> </a:t>
            </a:r>
            <a:r>
              <a:rPr lang="en-GB" altLang="zh-CN" sz="1600" dirty="0" smtClean="0">
                <a:ea typeface="Times New Roman" panose="02020603050405020304" pitchFamily="18" charset="0"/>
              </a:rPr>
              <a:t> </a:t>
            </a:r>
            <a:endParaRPr lang="en-GB" altLang="zh-CN" sz="1600" dirty="0"/>
          </a:p>
        </p:txBody>
      </p:sp>
      <mc:AlternateContent xmlns:mc="http://schemas.openxmlformats.org/markup-compatibility/2006" xmlns:a14="http://schemas.microsoft.com/office/drawing/2010/main">
        <mc:Choice Requires="a14">
          <p:graphicFrame>
            <p:nvGraphicFramePr>
              <p:cNvPr id="10" name="Tabulka 9"/>
              <p:cNvGraphicFramePr>
                <a:graphicFrameLocks noGrp="1"/>
              </p:cNvGraphicFramePr>
              <p:nvPr>
                <p:extLst>
                  <p:ext uri="{D42A27DB-BD31-4B8C-83A1-F6EECF244321}">
                    <p14:modId xmlns:p14="http://schemas.microsoft.com/office/powerpoint/2010/main" val="1661314936"/>
                  </p:ext>
                </p:extLst>
              </p:nvPr>
            </p:nvGraphicFramePr>
            <p:xfrm>
              <a:off x="2843808" y="5085184"/>
              <a:ext cx="7348286" cy="1486218"/>
            </p:xfrm>
            <a:graphic>
              <a:graphicData uri="http://schemas.openxmlformats.org/drawingml/2006/table">
                <a:tbl>
                  <a:tblPr firstRow="1" firstCol="1" bandRow="1" bandCol="1">
                    <a:tableStyleId>{5C22544A-7EE6-4342-B048-85BDC9FD1C3A}</a:tableStyleId>
                  </a:tblPr>
                  <a:tblGrid>
                    <a:gridCol w="191826"/>
                    <a:gridCol w="7156460"/>
                  </a:tblGrid>
                  <a:tr h="1422751">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pPr algn="just">
                            <a:lnSpc>
                              <a:spcPct val="115000"/>
                            </a:lnSpc>
                            <a:spcBef>
                              <a:spcPts val="720"/>
                            </a:spcBef>
                            <a:spcAft>
                              <a:spcPts val="0"/>
                            </a:spcAft>
                          </a:pPr>
                          <a14:m>
                            <m:oMath xmlns:m="http://schemas.openxmlformats.org/officeDocument/2006/math">
                              <m:r>
                                <a:rPr lang="cs-CZ" sz="1800" smtClean="0">
                                  <a:solidFill>
                                    <a:schemeClr val="tx1"/>
                                  </a:solidFill>
                                  <a:effectLst/>
                                  <a:latin typeface="Cambria Math" panose="02040503050406030204" pitchFamily="18" charset="0"/>
                                </a:rPr>
                                <m:t>𝚪</m:t>
                              </m:r>
                            </m:oMath>
                          </a14:m>
                          <a:r>
                            <a:rPr lang="en-US" sz="1800" dirty="0" smtClean="0">
                              <a:solidFill>
                                <a:schemeClr val="tx1"/>
                              </a:solidFill>
                              <a:effectLst/>
                            </a:rPr>
                            <a:t> </a:t>
                          </a:r>
                          <a:r>
                            <a:rPr lang="cs-CZ" sz="1800" b="0" dirty="0">
                              <a:solidFill>
                                <a:schemeClr val="tx1"/>
                              </a:solidFill>
                              <a:effectLst/>
                            </a:rPr>
                            <a:t>=</a:t>
                          </a:r>
                          <a:r>
                            <a:rPr lang="cs-CZ" sz="1800" dirty="0">
                              <a:solidFill>
                                <a:schemeClr val="tx1"/>
                              </a:solidFill>
                              <a:effectLst/>
                            </a:rPr>
                            <a:t> </a:t>
                          </a:r>
                          <a14:m>
                            <m:oMath xmlns:m="http://schemas.openxmlformats.org/officeDocument/2006/math">
                              <m:d>
                                <m:dPr>
                                  <m:begChr m:val="["/>
                                  <m:endChr m:val="]"/>
                                  <m:ctrlPr>
                                    <a:rPr lang="cs-CZ" sz="1800" i="1">
                                      <a:solidFill>
                                        <a:schemeClr val="tx1"/>
                                      </a:solidFill>
                                      <a:effectLst/>
                                      <a:latin typeface="Cambria Math" panose="02040503050406030204" pitchFamily="18" charset="0"/>
                                    </a:rPr>
                                  </m:ctrlPr>
                                </m:dPr>
                                <m:e>
                                  <m:m>
                                    <m:mPr>
                                      <m:mcs>
                                        <m:mc>
                                          <m:mcPr>
                                            <m:count m:val="3"/>
                                            <m:mcJc m:val="center"/>
                                          </m:mcPr>
                                        </m:mc>
                                      </m:mcs>
                                      <m:ctrlPr>
                                        <a:rPr lang="cs-CZ" sz="1800" i="1">
                                          <a:solidFill>
                                            <a:schemeClr val="tx1"/>
                                          </a:solidFill>
                                          <a:effectLst/>
                                          <a:latin typeface="Cambria Math" panose="02040503050406030204" pitchFamily="18" charset="0"/>
                                        </a:rPr>
                                      </m:ctrlPr>
                                    </m:mP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𝑥𝑧</m:t>
                                            </m:r>
                                          </m:sub>
                                        </m:sSub>
                                      </m:e>
                                    </m:m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𝑦𝑧</m:t>
                                            </m:r>
                                          </m:sub>
                                        </m:sSub>
                                      </m:e>
                                    </m:m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𝑧𝑧</m:t>
                                            </m:r>
                                          </m:sub>
                                        </m:sSub>
                                      </m:e>
                                    </m:mr>
                                  </m:m>
                                </m:e>
                              </m:d>
                            </m:oMath>
                          </a14:m>
                          <a:r>
                            <a:rPr lang="cs-CZ" sz="1600" dirty="0">
                              <a:solidFill>
                                <a:schemeClr val="tx1"/>
                              </a:solidFill>
                              <a:effectLst/>
                            </a:rPr>
                            <a:t> = </a:t>
                          </a:r>
                          <a14:m>
                            <m:oMath xmlns:m="http://schemas.openxmlformats.org/officeDocument/2006/math">
                              <m:d>
                                <m:dPr>
                                  <m:begChr m:val="["/>
                                  <m:endChr m:val="]"/>
                                  <m:ctrlPr>
                                    <a:rPr lang="cs-CZ" sz="1600" i="1">
                                      <a:solidFill>
                                        <a:schemeClr val="tx1"/>
                                      </a:solidFill>
                                      <a:effectLst/>
                                      <a:latin typeface="Cambria Math" panose="02040503050406030204" pitchFamily="18" charset="0"/>
                                    </a:rPr>
                                  </m:ctrlPr>
                                </m:dPr>
                                <m:e>
                                  <m:m>
                                    <m:mPr>
                                      <m:mcs>
                                        <m:mc>
                                          <m:mcPr>
                                            <m:count m:val="3"/>
                                            <m:mcJc m:val="center"/>
                                          </m:mcPr>
                                        </m:mc>
                                      </m:mcs>
                                      <m:ctrlPr>
                                        <a:rPr lang="cs-CZ" sz="1600" i="1">
                                          <a:solidFill>
                                            <a:schemeClr val="tx1"/>
                                          </a:solidFill>
                                          <a:effectLst/>
                                          <a:latin typeface="Cambria Math" panose="02040503050406030204" pitchFamily="18" charset="0"/>
                                        </a:rPr>
                                      </m:ctrlPr>
                                    </m:mP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𝑥</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𝑦</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𝑧</m:t>
                                                </m:r>
                                              </m:e>
                                              <m:sup>
                                                <m:r>
                                                  <a:rPr lang="cs-CZ" sz="1600">
                                                    <a:solidFill>
                                                      <a:schemeClr val="tx1"/>
                                                    </a:solidFill>
                                                    <a:effectLst/>
                                                    <a:latin typeface="Cambria Math" panose="02040503050406030204" pitchFamily="18" charset="0"/>
                                                  </a:rPr>
                                                  <m:t>2</m:t>
                                                </m:r>
                                              </m:sup>
                                            </m:sSup>
                                          </m:den>
                                        </m:f>
                                      </m:e>
                                    </m:mr>
                                  </m:m>
                                </m:e>
                              </m:d>
                              <m:r>
                                <a:rPr lang="cs-CZ" sz="1600">
                                  <a:solidFill>
                                    <a:schemeClr val="tx1"/>
                                  </a:solidFill>
                                  <a:effectLst/>
                                  <a:latin typeface="Cambria Math" panose="02040503050406030204" pitchFamily="18" charset="0"/>
                                </a:rPr>
                                <m:t> </m:t>
                              </m:r>
                            </m:oMath>
                          </a14:m>
                          <a:r>
                            <a:rPr lang="cs-CZ" sz="1600" dirty="0">
                              <a:solidFill>
                                <a:schemeClr val="tx1"/>
                              </a:solidFill>
                              <a:effectLst/>
                            </a:rPr>
                            <a:t> </a:t>
                          </a:r>
                          <a:r>
                            <a:rPr lang="cs-CZ" sz="1600" dirty="0" smtClean="0">
                              <a:solidFill>
                                <a:schemeClr val="tx1"/>
                              </a:solidFill>
                              <a:effectLst/>
                            </a:rPr>
                            <a:t>                                          </a:t>
                          </a:r>
                          <a:r>
                            <a:rPr lang="cs-CZ" sz="1600" dirty="0">
                              <a:solidFill>
                                <a:schemeClr val="tx1"/>
                              </a:solidFill>
                              <a:effectLst/>
                            </a:rPr>
                            <a:t>(2)</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nchor="ctr">
                        <a:noFill/>
                      </a:tcPr>
                    </a:tc>
                  </a:tr>
                </a:tbl>
              </a:graphicData>
            </a:graphic>
          </p:graphicFrame>
        </mc:Choice>
        <mc:Fallback xmlns="">
          <p:graphicFrame>
            <p:nvGraphicFramePr>
              <p:cNvPr id="10" name="Tabulka 9"/>
              <p:cNvGraphicFramePr>
                <a:graphicFrameLocks noGrp="1"/>
              </p:cNvGraphicFramePr>
              <p:nvPr>
                <p:extLst>
                  <p:ext uri="{D42A27DB-BD31-4B8C-83A1-F6EECF244321}">
                    <p14:modId xmlns:p14="http://schemas.microsoft.com/office/powerpoint/2010/main" val="1661314936"/>
                  </p:ext>
                </p:extLst>
              </p:nvPr>
            </p:nvGraphicFramePr>
            <p:xfrm>
              <a:off x="2843808" y="5085184"/>
              <a:ext cx="7348286" cy="1486218"/>
            </p:xfrm>
            <a:graphic>
              <a:graphicData uri="http://schemas.openxmlformats.org/drawingml/2006/table">
                <a:tbl>
                  <a:tblPr firstRow="1" firstCol="1" bandRow="1" bandCol="1">
                    <a:tableStyleId>{5C22544A-7EE6-4342-B048-85BDC9FD1C3A}</a:tableStyleId>
                  </a:tblPr>
                  <a:tblGrid>
                    <a:gridCol w="191826"/>
                    <a:gridCol w="7156460"/>
                  </a:tblGrid>
                  <a:tr h="1486218">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endParaRPr lang="cs-CZ"/>
                        </a:p>
                      </a:txBody>
                      <a:tcPr marL="38763" marR="38763" marT="0" marB="0" anchor="ctr">
                        <a:blipFill rotWithShape="0">
                          <a:blip r:embed="rId5"/>
                          <a:stretch>
                            <a:fillRect l="-2723" t="-410" r="-426" b="-2049"/>
                          </a:stretch>
                        </a:blipFill>
                      </a:tcPr>
                    </a:tc>
                  </a:tr>
                </a:tbl>
              </a:graphicData>
            </a:graphic>
          </p:graphicFrame>
        </mc:Fallback>
      </mc:AlternateContent>
    </p:spTree>
    <p:extLst>
      <p:ext uri="{BB962C8B-B14F-4D97-AF65-F5344CB8AC3E}">
        <p14:creationId xmlns:p14="http://schemas.microsoft.com/office/powerpoint/2010/main" val="29641252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850" y="908050"/>
            <a:ext cx="8518525" cy="360363"/>
          </a:xfrm>
        </p:spPr>
        <p:txBody>
          <a:bodyPr/>
          <a:lstStyle/>
          <a:p>
            <a:pPr algn="l" eaLnBrk="1" hangingPunct="1"/>
            <a:r>
              <a:rPr lang="cs-CZ" altLang="cs-CZ" sz="2800" dirty="0" smtClean="0">
                <a:latin typeface="Times New Roman" panose="02020603050405020304" pitchFamily="18" charset="0"/>
              </a:rPr>
              <a:t>Obsah obrázků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1800" dirty="0" smtClean="0">
                <a:latin typeface="Times New Roman" panose="02020603050405020304" pitchFamily="18" charset="0"/>
              </a:rPr>
              <a:t/>
            </a:r>
            <a:br>
              <a:rPr lang="cs-CZ" altLang="cs-CZ" sz="1800" dirty="0" smtClean="0">
                <a:latin typeface="Times New Roman" panose="02020603050405020304" pitchFamily="18" charset="0"/>
              </a:rPr>
            </a:br>
            <a:endParaRPr lang="cs-CZ" altLang="cs-CZ" sz="1800" i="1" dirty="0" smtClean="0">
              <a:solidFill>
                <a:srgbClr val="FF0000"/>
              </a:solidFill>
            </a:endParaRPr>
          </a:p>
        </p:txBody>
      </p:sp>
      <p:sp>
        <p:nvSpPr>
          <p:cNvPr id="10243" name="Rectangle 3"/>
          <p:cNvSpPr>
            <a:spLocks noGrp="1" noChangeArrowheads="1"/>
          </p:cNvSpPr>
          <p:nvPr>
            <p:ph type="body" idx="1"/>
          </p:nvPr>
        </p:nvSpPr>
        <p:spPr>
          <a:xfrm>
            <a:off x="250825" y="0"/>
            <a:ext cx="8302625" cy="1484313"/>
          </a:xfrm>
        </p:spPr>
        <p:txBody>
          <a:bodyPr/>
          <a:lstStyle/>
          <a:p>
            <a:pPr eaLnBrk="1" hangingPunct="1"/>
            <a:endParaRPr lang="cs-CZ" altLang="cs-CZ" smtClean="0"/>
          </a:p>
        </p:txBody>
      </p:sp>
      <p:pic>
        <p:nvPicPr>
          <p:cNvPr id="10244"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0"/>
            <a:ext cx="73533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ovéPole 2"/>
          <p:cNvSpPr txBox="1">
            <a:spLocks noChangeArrowheads="1"/>
          </p:cNvSpPr>
          <p:nvPr/>
        </p:nvSpPr>
        <p:spPr bwMode="auto">
          <a:xfrm>
            <a:off x="0" y="3429000"/>
            <a:ext cx="7056438" cy="40322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r>
              <a:rPr lang="en-GB" altLang="cs-CZ" sz="2000">
                <a:solidFill>
                  <a:schemeClr val="bg1"/>
                </a:solidFill>
                <a:latin typeface="Times New Roman" panose="02020603050405020304" pitchFamily="18" charset="0"/>
              </a:rPr>
              <a:t>The second order derivatives and the invariants provide evidence about details of near-surface (not deep) structures. The Marussi tensor was already used in local scales (a few kilometers) for petroleum, metal, diamond, ground water etc. explorations (e.g., Murphy and Dickinson, 2009; Mataragio and Kieley</a:t>
            </a:r>
            <a:r>
              <a:rPr lang="cs-CZ" altLang="cs-CZ" sz="2000">
                <a:solidFill>
                  <a:schemeClr val="bg1"/>
                </a:solidFill>
                <a:latin typeface="Times New Roman" panose="02020603050405020304" pitchFamily="18" charset="0"/>
              </a:rPr>
              <a:t>,</a:t>
            </a:r>
            <a:r>
              <a:rPr lang="en-GB" altLang="cs-CZ" sz="2000">
                <a:solidFill>
                  <a:schemeClr val="bg1"/>
                </a:solidFill>
                <a:latin typeface="Times New Roman" panose="02020603050405020304" pitchFamily="18" charset="0"/>
              </a:rPr>
              <a:t> 2009). The full Marussi tensor is a richer source of information than the standard single gravity anomalies. This extra information can be applied by tensor imaging techniques to enhance a target anomaly definition, as tested for local features (minerals, oil and gas    industry), e.g., by Saad (2006)</a:t>
            </a:r>
            <a:r>
              <a:rPr lang="en-GB" altLang="cs-CZ" sz="2000">
                <a:latin typeface="Times New Roman" panose="02020603050405020304" pitchFamily="18" charset="0"/>
              </a:rPr>
              <a:t>) or</a:t>
            </a:r>
            <a:br>
              <a:rPr lang="en-GB" altLang="cs-CZ" sz="2000">
                <a:latin typeface="Times New Roman" panose="02020603050405020304" pitchFamily="18" charset="0"/>
              </a:rPr>
            </a:br>
            <a:r>
              <a:rPr lang="en-GB" altLang="cs-CZ" sz="2000">
                <a:latin typeface="Times New Roman" panose="02020603050405020304" pitchFamily="18" charset="0"/>
              </a:rPr>
              <a:t>Dickinson et al. (2009).</a:t>
            </a:r>
            <a:r>
              <a:rPr lang="cs-CZ" altLang="cs-CZ" sz="2000">
                <a:latin typeface="Times New Roman" panose="02020603050405020304" pitchFamily="18" charset="0"/>
              </a:rPr>
              <a:t/>
            </a:r>
            <a:br>
              <a:rPr lang="cs-CZ" altLang="cs-CZ" sz="2000">
                <a:latin typeface="Times New Roman" panose="02020603050405020304" pitchFamily="18" charset="0"/>
              </a:rPr>
            </a:br>
            <a:r>
              <a:rPr lang="cs-CZ" altLang="cs-CZ" sz="1800">
                <a:latin typeface="Times New Roman" panose="02020603050405020304" pitchFamily="18" charset="0"/>
              </a:rPr>
              <a:t/>
            </a:r>
            <a:br>
              <a:rPr lang="cs-CZ" altLang="cs-CZ" sz="1800">
                <a:latin typeface="Times New Roman" panose="02020603050405020304" pitchFamily="18" charset="0"/>
              </a:rPr>
            </a:br>
            <a:endParaRPr lang="cs-CZ" altLang="cs-CZ" sz="18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2230231" y="116632"/>
            <a:ext cx="6913769" cy="6567799"/>
          </a:xfrm>
          <a:prstGeom prst="rect">
            <a:avLst/>
          </a:prstGeom>
        </p:spPr>
      </p:pic>
      <p:sp>
        <p:nvSpPr>
          <p:cNvPr id="3" name="TextovéPole 2"/>
          <p:cNvSpPr txBox="1"/>
          <p:nvPr/>
        </p:nvSpPr>
        <p:spPr>
          <a:xfrm>
            <a:off x="2411760" y="6165304"/>
            <a:ext cx="4464496" cy="307777"/>
          </a:xfrm>
          <a:prstGeom prst="rect">
            <a:avLst/>
          </a:prstGeom>
          <a:noFill/>
        </p:spPr>
        <p:txBody>
          <a:bodyPr wrap="square" rtlCol="0">
            <a:spAutoFit/>
          </a:bodyPr>
          <a:lstStyle/>
          <a:p>
            <a:r>
              <a:rPr lang="cs-CZ" sz="1400" dirty="0" err="1" smtClean="0">
                <a:solidFill>
                  <a:schemeClr val="bg1"/>
                </a:solidFill>
              </a:rPr>
              <a:t>A.H.Saad</a:t>
            </a:r>
            <a:r>
              <a:rPr lang="cs-CZ" sz="1400" dirty="0" smtClean="0">
                <a:solidFill>
                  <a:schemeClr val="bg1"/>
                </a:solidFill>
              </a:rPr>
              <a:t>, </a:t>
            </a:r>
            <a:r>
              <a:rPr lang="cs-CZ" sz="1400" dirty="0" err="1" smtClean="0">
                <a:solidFill>
                  <a:schemeClr val="bg1"/>
                </a:solidFill>
              </a:rPr>
              <a:t>The</a:t>
            </a:r>
            <a:r>
              <a:rPr lang="cs-CZ" sz="1400" dirty="0" smtClean="0">
                <a:solidFill>
                  <a:schemeClr val="bg1"/>
                </a:solidFill>
              </a:rPr>
              <a:t> </a:t>
            </a:r>
            <a:r>
              <a:rPr lang="cs-CZ" sz="1400" dirty="0" err="1" smtClean="0">
                <a:solidFill>
                  <a:schemeClr val="bg1"/>
                </a:solidFill>
              </a:rPr>
              <a:t>Leading</a:t>
            </a:r>
            <a:r>
              <a:rPr lang="cs-CZ" sz="1400" dirty="0" smtClean="0">
                <a:solidFill>
                  <a:schemeClr val="bg1"/>
                </a:solidFill>
              </a:rPr>
              <a:t> </a:t>
            </a:r>
            <a:r>
              <a:rPr lang="cs-CZ" sz="1400" dirty="0" err="1" smtClean="0">
                <a:solidFill>
                  <a:schemeClr val="bg1"/>
                </a:solidFill>
              </a:rPr>
              <a:t>Edge</a:t>
            </a:r>
            <a:r>
              <a:rPr lang="cs-CZ" sz="1400" dirty="0" smtClean="0">
                <a:solidFill>
                  <a:schemeClr val="bg1"/>
                </a:solidFill>
              </a:rPr>
              <a:t>, 942-950, </a:t>
            </a:r>
            <a:r>
              <a:rPr lang="cs-CZ" sz="1400" dirty="0" err="1" smtClean="0">
                <a:solidFill>
                  <a:schemeClr val="bg1"/>
                </a:solidFill>
              </a:rPr>
              <a:t>Aug</a:t>
            </a:r>
            <a:r>
              <a:rPr lang="cs-CZ" sz="1400" dirty="0" smtClean="0">
                <a:solidFill>
                  <a:schemeClr val="bg1"/>
                </a:solidFill>
              </a:rPr>
              <a:t>. 2006</a:t>
            </a:r>
            <a:endParaRPr lang="cs-CZ" sz="1400" dirty="0">
              <a:solidFill>
                <a:schemeClr val="bg1"/>
              </a:solidFill>
            </a:endParaRPr>
          </a:p>
        </p:txBody>
      </p:sp>
      <p:pic>
        <p:nvPicPr>
          <p:cNvPr id="4" name="Obrázek 3"/>
          <p:cNvPicPr>
            <a:picLocks noChangeAspect="1"/>
          </p:cNvPicPr>
          <p:nvPr/>
        </p:nvPicPr>
        <p:blipFill rotWithShape="1">
          <a:blip r:embed="rId4"/>
          <a:srcRect l="38961" t="51306" r="24675" b="1739"/>
          <a:stretch/>
        </p:blipFill>
        <p:spPr>
          <a:xfrm>
            <a:off x="107504" y="404664"/>
            <a:ext cx="2016225" cy="1944216"/>
          </a:xfrm>
          <a:prstGeom prst="rect">
            <a:avLst/>
          </a:prstGeom>
        </p:spPr>
      </p:pic>
    </p:spTree>
    <p:extLst>
      <p:ext uri="{BB962C8B-B14F-4D97-AF65-F5344CB8AC3E}">
        <p14:creationId xmlns:p14="http://schemas.microsoft.com/office/powerpoint/2010/main" val="1116873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obrázek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624" y="1509936"/>
            <a:ext cx="5505450" cy="47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Obdélník 3"/>
              <p:cNvSpPr/>
              <p:nvPr/>
            </p:nvSpPr>
            <p:spPr>
              <a:xfrm>
                <a:off x="2399646" y="805691"/>
                <a:ext cx="4271234" cy="428322"/>
              </a:xfrm>
              <a:prstGeom prst="rect">
                <a:avLst/>
              </a:prstGeom>
            </p:spPr>
            <p:txBody>
              <a:bodyPr wrap="none">
                <a:spAutoFit/>
              </a:bodyPr>
              <a:lstStyle/>
              <a:p>
                <a14:m>
                  <m:oMath xmlns:m="http://schemas.openxmlformats.org/officeDocument/2006/math">
                    <m:sSub>
                      <m:sSubPr>
                        <m:ctrlPr>
                          <a:rPr lang="cs-CZ" sz="2000" i="1" smtClean="0">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𝐼</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0</m:t>
                        </m:r>
                      </m:sub>
                    </m:sSub>
                    <m:r>
                      <a:rPr lang="cs-CZ" sz="2000" b="1"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𝑡𝑟𝑎𝑐𝑒</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 </m:t>
                    </m:r>
                    <m:d>
                      <m:dPr>
                        <m:ctrlPr>
                          <a:rPr lang="cs-CZ" sz="2000" i="1">
                            <a:effectLst/>
                            <a:latin typeface="Cambria Math" panose="02040503050406030204" pitchFamily="18" charset="0"/>
                          </a:rPr>
                        </m:ctrlPr>
                      </m:dPr>
                      <m:e>
                        <m:r>
                          <a:rPr lang="cs-CZ" sz="2000" b="1" i="1">
                            <a:effectLst/>
                            <a:latin typeface="Cambria Math" panose="02040503050406030204" pitchFamily="18" charset="0"/>
                            <a:ea typeface="MS Mincho" panose="02020609040205080304" pitchFamily="49" charset="-128"/>
                            <a:cs typeface="Times New Roman" panose="02020603050405020304" pitchFamily="18" charset="0"/>
                          </a:rPr>
                          <m:t>𝚪</m:t>
                        </m:r>
                      </m:e>
                    </m:d>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xx</m:t>
                        </m:r>
                      </m:sub>
                    </m:sSub>
                    <m:r>
                      <a:rPr lang="cs-CZ" sz="2000">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yy</m:t>
                        </m:r>
                      </m:sub>
                    </m:sSub>
                    <m:r>
                      <a:rPr lang="cs-CZ" sz="2000">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zz</m:t>
                        </m:r>
                      </m:sub>
                    </m:sSub>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oMath>
                </a14:m>
                <a:r>
                  <a:rPr lang="cs-CZ" sz="2000" dirty="0">
                    <a:effectLst/>
                    <a:latin typeface="Cambria" panose="02040503050406030204" pitchFamily="18" charset="0"/>
                    <a:ea typeface="MS Mincho" panose="02020609040205080304" pitchFamily="49" charset="-128"/>
                    <a:cs typeface="Times New Roman" panose="02020603050405020304" pitchFamily="18" charset="0"/>
                  </a:rPr>
                  <a:t>  0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2399646" y="805691"/>
                <a:ext cx="4271234" cy="428322"/>
              </a:xfrm>
              <a:prstGeom prst="rect">
                <a:avLst/>
              </a:prstGeom>
              <a:blipFill rotWithShape="0">
                <a:blip r:embed="rId3"/>
                <a:stretch>
                  <a:fillRect t="-8571" r="-571" b="-17143"/>
                </a:stretch>
              </a:blipFill>
            </p:spPr>
            <p:txBody>
              <a:bodyPr/>
              <a:lstStyle/>
              <a:p>
                <a:r>
                  <a:rPr lang="cs-CZ">
                    <a:noFill/>
                  </a:rPr>
                  <a:t> </a:t>
                </a:r>
              </a:p>
            </p:txBody>
          </p:sp>
        </mc:Fallback>
      </mc:AlternateContent>
      <p:sp>
        <p:nvSpPr>
          <p:cNvPr id="5" name="TextovéPole 4"/>
          <p:cNvSpPr txBox="1"/>
          <p:nvPr/>
        </p:nvSpPr>
        <p:spPr>
          <a:xfrm>
            <a:off x="5761945" y="300417"/>
            <a:ext cx="2219582" cy="369332"/>
          </a:xfrm>
          <a:prstGeom prst="rect">
            <a:avLst/>
          </a:prstGeom>
          <a:noFill/>
        </p:spPr>
        <p:txBody>
          <a:bodyPr wrap="none" rtlCol="0">
            <a:spAutoFit/>
          </a:bodyPr>
          <a:lstStyle/>
          <a:p>
            <a:r>
              <a:rPr lang="cs-CZ" dirty="0" smtClean="0"/>
              <a:t>just 3 </a:t>
            </a:r>
            <a:r>
              <a:rPr lang="cs-CZ" b="1" i="1" dirty="0" err="1" smtClean="0">
                <a:latin typeface="Times New Roman" panose="02020603050405020304" pitchFamily="18" charset="0"/>
                <a:cs typeface="Times New Roman" panose="02020603050405020304" pitchFamily="18" charset="0"/>
              </a:rPr>
              <a:t>INVARIANT</a:t>
            </a:r>
            <a:r>
              <a:rPr lang="cs-CZ" i="1" dirty="0" err="1" smtClean="0"/>
              <a:t>s</a:t>
            </a:r>
            <a:endParaRPr lang="cs-CZ" i="1" dirty="0"/>
          </a:p>
        </p:txBody>
      </p:sp>
      <mc:AlternateContent xmlns:mc="http://schemas.openxmlformats.org/markup-compatibility/2006" xmlns:a14="http://schemas.microsoft.com/office/drawing/2010/main">
        <mc:Choice Requires="a14">
          <p:sp>
            <p:nvSpPr>
              <p:cNvPr id="6" name="Obdélník 5"/>
              <p:cNvSpPr/>
              <p:nvPr/>
            </p:nvSpPr>
            <p:spPr>
              <a:xfrm>
                <a:off x="977219" y="1288993"/>
                <a:ext cx="8424936" cy="537135"/>
              </a:xfrm>
              <a:prstGeom prst="rect">
                <a:avLst/>
              </a:prstGeom>
            </p:spPr>
            <p:txBody>
              <a:bodyPr wrap="square">
                <a:spAutoFit/>
              </a:bodyPr>
              <a:lstStyle/>
              <a:p>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1 </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 (T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a:t>
                </a:r>
                <a:r>
                  <a:rPr lang="cs-CZ" sz="2000" dirty="0">
                    <a:effectLst/>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f>
                      <m:fPr>
                        <m:ctrlPr>
                          <a:rPr lang="cs-CZ" sz="2000" i="1">
                            <a:effectLst/>
                            <a:latin typeface="Cambria Math" panose="02040503050406030204" pitchFamily="18" charset="0"/>
                          </a:rPr>
                        </m:ctrlPr>
                      </m:fPr>
                      <m:num>
                        <m:r>
                          <a:rPr lang="cs-CZ" sz="2000" i="1">
                            <a:effectLst/>
                            <a:latin typeface="Cambria Math" panose="02040503050406030204" pitchFamily="18" charset="0"/>
                            <a:ea typeface="MS Mincho" panose="02020609040205080304" pitchFamily="49" charset="-128"/>
                            <a:cs typeface="Times New Roman" panose="02020603050405020304" pitchFamily="18" charset="0"/>
                          </a:rPr>
                          <m:t>1</m:t>
                        </m:r>
                      </m:num>
                      <m:den>
                        <m:r>
                          <a:rPr lang="cs-CZ" sz="2000" i="1">
                            <a:effectLst/>
                            <a:latin typeface="Cambria Math" panose="02040503050406030204" pitchFamily="18" charset="0"/>
                            <a:ea typeface="MS Mincho" panose="02020609040205080304" pitchFamily="49" charset="-128"/>
                            <a:cs typeface="Times New Roman" panose="02020603050405020304" pitchFamily="18" charset="0"/>
                          </a:rPr>
                          <m:t>2</m:t>
                        </m:r>
                      </m:den>
                    </m:f>
                    <m:nary>
                      <m:naryPr>
                        <m:chr m:val="∑"/>
                        <m:limLoc m:val="undOvr"/>
                        <m:supHide m:val="on"/>
                        <m:ctrlPr>
                          <a:rPr lang="cs-CZ" sz="2000" i="1">
                            <a:effectLst/>
                            <a:latin typeface="Cambria Math" panose="02040503050406030204" pitchFamily="18" charset="0"/>
                          </a:rPr>
                        </m:ctrlPr>
                      </m:naryPr>
                      <m:sub>
                        <m:d>
                          <m:dPr>
                            <m:begChr m:val="{"/>
                            <m:endChr m:val="}"/>
                            <m:ctrlPr>
                              <a:rPr lang="cs-CZ" sz="2000" i="1">
                                <a:effectLst/>
                                <a:latin typeface="Cambria Math" panose="02040503050406030204" pitchFamily="18" charset="0"/>
                              </a:rPr>
                            </m:ctrlPr>
                          </m:d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𝑗</m:t>
                            </m:r>
                          </m:e>
                        </m:d>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d>
                          <m:dPr>
                            <m:begChr m:val="{"/>
                            <m:endChr m:val="}"/>
                            <m:ctrlPr>
                              <a:rPr lang="cs-CZ" sz="2000" i="1">
                                <a:effectLst/>
                                <a:latin typeface="Cambria Math" panose="02040503050406030204" pitchFamily="18" charset="0"/>
                              </a:rPr>
                            </m:ctrlPr>
                          </m:d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𝑥</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𝑦</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𝑧</m:t>
                            </m:r>
                          </m:e>
                        </m:d>
                      </m:sub>
                      <m:sup/>
                      <m:e>
                        <m:sSub>
                          <m:sSubPr>
                            <m:ctrlPr>
                              <a:rPr lang="cs-CZ" sz="2000" i="1">
                                <a:effectLst/>
                                <a:latin typeface="Cambria Math" panose="02040503050406030204" pitchFamily="18" charset="0"/>
                              </a:rPr>
                            </m:ctrlPr>
                          </m:sSubPr>
                          <m:e>
                            <m:d>
                              <m:dPr>
                                <m:ctrlPr>
                                  <a:rPr lang="cs-CZ" sz="2000" i="1">
                                    <a:effectLst/>
                                    <a:latin typeface="Cambria Math" panose="02040503050406030204" pitchFamily="18" charset="0"/>
                                  </a:rPr>
                                </m:ctrlPr>
                              </m:dPr>
                              <m:e>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𝑖𝑖</m:t>
                                    </m:r>
                                  </m:sub>
                                </m:sSub>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𝑗𝑗</m:t>
                                    </m:r>
                                  </m:sub>
                                </m:sSub>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sSubSup>
                                  <m:sSubSupPr>
                                    <m:ctrlPr>
                                      <a:rPr lang="cs-CZ" sz="2000" i="1">
                                        <a:effectLst/>
                                        <a:latin typeface="Cambria Math" panose="02040503050406030204" pitchFamily="18" charset="0"/>
                                      </a:rPr>
                                    </m:ctrlPr>
                                  </m:sSubSup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𝑖𝑗</m:t>
                                    </m:r>
                                  </m:sub>
                                  <m:sup>
                                    <m:r>
                                      <a:rPr lang="cs-CZ" sz="2000" i="1">
                                        <a:effectLst/>
                                        <a:latin typeface="Cambria Math" panose="02040503050406030204" pitchFamily="18" charset="0"/>
                                        <a:ea typeface="MS Mincho" panose="02020609040205080304" pitchFamily="49" charset="-128"/>
                                        <a:cs typeface="Times New Roman" panose="02020603050405020304" pitchFamily="18" charset="0"/>
                                      </a:rPr>
                                      <m:t>2</m:t>
                                    </m:r>
                                  </m:sup>
                                </m:sSubSup>
                              </m:e>
                            </m:d>
                          </m:e>
                          <m:sub/>
                        </m:sSub>
                      </m:e>
                    </m:nary>
                  </m:oMath>
                </a14:m>
                <a:r>
                  <a:rPr lang="cs-CZ" dirty="0">
                    <a:effectLst/>
                    <a:latin typeface="Times New Roman" panose="02020603050405020304" pitchFamily="18" charset="0"/>
                    <a:ea typeface="MS Mincho" panose="02020609040205080304" pitchFamily="49" charset="-128"/>
                  </a:rPr>
                  <a:t> </a:t>
                </a:r>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977219" y="1288993"/>
                <a:ext cx="8424936" cy="537135"/>
              </a:xfrm>
              <a:prstGeom prst="rect">
                <a:avLst/>
              </a:prstGeom>
              <a:blipFill rotWithShape="0">
                <a:blip r:embed="rId4"/>
                <a:stretch>
                  <a:fillRect l="-724" t="-78652" b="-121348"/>
                </a:stretch>
              </a:blipFill>
            </p:spPr>
            <p:txBody>
              <a:bodyPr/>
              <a:lstStyle/>
              <a:p>
                <a:r>
                  <a:rPr lang="cs-CZ">
                    <a:noFill/>
                  </a:rPr>
                  <a:t> </a:t>
                </a:r>
              </a:p>
            </p:txBody>
          </p:sp>
        </mc:Fallback>
      </mc:AlternateContent>
      <p:sp>
        <p:nvSpPr>
          <p:cNvPr id="7" name="Obdélník 6"/>
          <p:cNvSpPr/>
          <p:nvPr/>
        </p:nvSpPr>
        <p:spPr>
          <a:xfrm>
            <a:off x="977219" y="1784150"/>
            <a:ext cx="7974632" cy="400110"/>
          </a:xfrm>
          <a:prstGeom prst="rect">
            <a:avLst/>
          </a:prstGeom>
        </p:spPr>
        <p:txBody>
          <a:bodyPr wrap="square">
            <a:spAutoFit/>
          </a:bodyPr>
          <a:lstStyle/>
          <a:p>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2 </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det</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b="1" i="1" dirty="0" smtClean="0">
                <a:effectLst/>
                <a:latin typeface="Cambria" panose="02040503050406030204" pitchFamily="18" charset="0"/>
                <a:ea typeface="MS Mincho" panose="02020609040205080304" pitchFamily="49" charset="-128"/>
                <a:cs typeface="Times New Roman" panose="02020603050405020304" pitchFamily="18" charset="0"/>
              </a:rPr>
              <a:t>Г</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smtClean="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a:t>
            </a:r>
            <a:r>
              <a:rPr lang="cs-CZ" sz="2000" dirty="0" smtClean="0">
                <a:effectLst/>
                <a:latin typeface="Times New Roman" panose="02020603050405020304" pitchFamily="18" charset="0"/>
                <a:ea typeface="MS Mincho" panose="02020609040205080304" pitchFamily="49" charset="-128"/>
              </a:rPr>
              <a:t> </a:t>
            </a:r>
            <a:endParaRPr lang="cs-CZ" sz="2000" dirty="0"/>
          </a:p>
        </p:txBody>
      </p:sp>
      <mc:AlternateContent xmlns:mc="http://schemas.openxmlformats.org/markup-compatibility/2006" xmlns:a14="http://schemas.microsoft.com/office/drawing/2010/main">
        <mc:Choice Requires="a14">
          <p:sp>
            <p:nvSpPr>
              <p:cNvPr id="10" name="Obdélník 9"/>
              <p:cNvSpPr/>
              <p:nvPr/>
            </p:nvSpPr>
            <p:spPr>
              <a:xfrm>
                <a:off x="3461742" y="2967076"/>
                <a:ext cx="2453364" cy="693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mtClean="0">
                          <a:latin typeface="Cambria Math" panose="02040503050406030204" pitchFamily="18" charset="0"/>
                        </a:rPr>
                        <m:t>0</m:t>
                      </m:r>
                      <m:r>
                        <a:rPr lang="cs-CZ" i="0">
                          <a:latin typeface="Cambria Math" panose="02040503050406030204" pitchFamily="18" charset="0"/>
                        </a:rPr>
                        <m:t>≤</m:t>
                      </m:r>
                      <m:r>
                        <a:rPr lang="cs-CZ" i="1">
                          <a:latin typeface="Cambria Math" panose="02040503050406030204" pitchFamily="18" charset="0"/>
                        </a:rPr>
                        <m:t>𝐼</m:t>
                      </m:r>
                      <m:r>
                        <a:rPr lang="cs-CZ" i="0">
                          <a:latin typeface="Cambria Math" panose="02040503050406030204" pitchFamily="18" charset="0"/>
                        </a:rPr>
                        <m:t>=−</m:t>
                      </m:r>
                      <m:f>
                        <m:fPr>
                          <m:ctrlPr>
                            <a:rPr lang="cs-CZ" i="1">
                              <a:latin typeface="Cambria Math" panose="02040503050406030204" pitchFamily="18" charset="0"/>
                            </a:rPr>
                          </m:ctrlPr>
                        </m:fPr>
                        <m:num>
                          <m:sSup>
                            <m:sSupPr>
                              <m:ctrlPr>
                                <a:rPr lang="cs-CZ" i="1">
                                  <a:latin typeface="Cambria Math" panose="02040503050406030204" pitchFamily="18" charset="0"/>
                                </a:rPr>
                              </m:ctrlPr>
                            </m:sSupPr>
                            <m:e>
                              <m:d>
                                <m:dPr>
                                  <m:ctrlPr>
                                    <a:rPr lang="cs-CZ" i="1">
                                      <a:latin typeface="Cambria Math" panose="02040503050406030204" pitchFamily="18" charset="0"/>
                                    </a:rPr>
                                  </m:ctrlPr>
                                </m:dPr>
                                <m:e>
                                  <m:f>
                                    <m:fPr>
                                      <m:type m:val="lin"/>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𝐼</m:t>
                                          </m:r>
                                        </m:e>
                                        <m:sub>
                                          <m:r>
                                            <a:rPr lang="cs-CZ" i="0">
                                              <a:latin typeface="Cambria Math" panose="02040503050406030204" pitchFamily="18" charset="0"/>
                                            </a:rPr>
                                            <m:t>2</m:t>
                                          </m:r>
                                        </m:sub>
                                      </m:sSub>
                                    </m:num>
                                    <m:den>
                                      <m:r>
                                        <a:rPr lang="cs-CZ" i="0">
                                          <a:latin typeface="Cambria Math" panose="02040503050406030204" pitchFamily="18" charset="0"/>
                                        </a:rPr>
                                        <m:t>2</m:t>
                                      </m:r>
                                    </m:den>
                                  </m:f>
                                </m:e>
                              </m:d>
                            </m:e>
                            <m:sup>
                              <m:r>
                                <a:rPr lang="cs-CZ" i="0">
                                  <a:latin typeface="Cambria Math" panose="02040503050406030204" pitchFamily="18" charset="0"/>
                                </a:rPr>
                                <m:t>2</m:t>
                              </m:r>
                            </m:sup>
                          </m:sSup>
                        </m:num>
                        <m:den>
                          <m:sSup>
                            <m:sSupPr>
                              <m:ctrlPr>
                                <a:rPr lang="cs-CZ" i="1">
                                  <a:latin typeface="Cambria Math" panose="02040503050406030204" pitchFamily="18" charset="0"/>
                                </a:rPr>
                              </m:ctrlPr>
                            </m:sSupPr>
                            <m:e>
                              <m:d>
                                <m:dPr>
                                  <m:ctrlPr>
                                    <a:rPr lang="cs-CZ" i="1">
                                      <a:latin typeface="Cambria Math" panose="02040503050406030204" pitchFamily="18" charset="0"/>
                                    </a:rPr>
                                  </m:ctrlPr>
                                </m:dPr>
                                <m:e>
                                  <m:f>
                                    <m:fPr>
                                      <m:type m:val="lin"/>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𝐼</m:t>
                                          </m:r>
                                        </m:e>
                                        <m:sub>
                                          <m:r>
                                            <a:rPr lang="cs-CZ" i="0">
                                              <a:latin typeface="Cambria Math" panose="02040503050406030204" pitchFamily="18" charset="0"/>
                                            </a:rPr>
                                            <m:t>1</m:t>
                                          </m:r>
                                        </m:sub>
                                      </m:sSub>
                                    </m:num>
                                    <m:den>
                                      <m:r>
                                        <a:rPr lang="cs-CZ" i="0">
                                          <a:latin typeface="Cambria Math" panose="02040503050406030204" pitchFamily="18" charset="0"/>
                                        </a:rPr>
                                        <m:t>3</m:t>
                                      </m:r>
                                    </m:den>
                                  </m:f>
                                </m:e>
                              </m:d>
                            </m:e>
                            <m:sup>
                              <m:r>
                                <a:rPr lang="cs-CZ" i="0">
                                  <a:latin typeface="Cambria Math" panose="02040503050406030204" pitchFamily="18" charset="0"/>
                                </a:rPr>
                                <m:t>3</m:t>
                              </m:r>
                            </m:sup>
                          </m:sSup>
                        </m:den>
                      </m:f>
                      <m:r>
                        <a:rPr lang="cs-CZ" i="0">
                          <a:latin typeface="Cambria Math" panose="02040503050406030204" pitchFamily="18" charset="0"/>
                        </a:rPr>
                        <m:t>≤1</m:t>
                      </m:r>
                    </m:oMath>
                  </m:oMathPara>
                </a14:m>
                <a:endParaRPr lang="cs-CZ" dirty="0"/>
              </a:p>
            </p:txBody>
          </p:sp>
        </mc:Choice>
        <mc:Fallback xmlns="">
          <p:sp>
            <p:nvSpPr>
              <p:cNvPr id="10" name="Obdélník 9"/>
              <p:cNvSpPr>
                <a:spLocks noRot="1" noChangeAspect="1" noMove="1" noResize="1" noEditPoints="1" noAdjustHandles="1" noChangeArrowheads="1" noChangeShapeType="1" noTextEdit="1"/>
              </p:cNvSpPr>
              <p:nvPr/>
            </p:nvSpPr>
            <p:spPr>
              <a:xfrm>
                <a:off x="3461742" y="2967076"/>
                <a:ext cx="2453364" cy="693460"/>
              </a:xfrm>
              <a:prstGeom prst="rect">
                <a:avLst/>
              </a:prstGeom>
              <a:blipFill rotWithShape="0">
                <a:blip r:embed="rId5"/>
                <a:stretch>
                  <a:fillRect/>
                </a:stretch>
              </a:blipFill>
            </p:spPr>
            <p:txBody>
              <a:bodyPr/>
              <a:lstStyle/>
              <a:p>
                <a:r>
                  <a:rPr lang="cs-CZ">
                    <a:noFill/>
                  </a:rPr>
                  <a:t> </a:t>
                </a:r>
              </a:p>
            </p:txBody>
          </p:sp>
        </mc:Fallback>
      </mc:AlternateContent>
      <p:sp>
        <p:nvSpPr>
          <p:cNvPr id="3" name="Rectangle 1"/>
          <p:cNvSpPr>
            <a:spLocks noChangeArrowheads="1"/>
          </p:cNvSpPr>
          <p:nvPr/>
        </p:nvSpPr>
        <p:spPr bwMode="auto">
          <a:xfrm>
            <a:off x="-1097296" y="3245420"/>
            <a:ext cx="112651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4150">
              <a:tabLst>
                <a:tab pos="733425" algn="l"/>
                <a:tab pos="5164138" algn="l"/>
              </a:tabLst>
              <a:defRPr>
                <a:solidFill>
                  <a:schemeClr val="tx1"/>
                </a:solidFill>
                <a:latin typeface="Arial" panose="020B0604020202020204" pitchFamily="34" charset="0"/>
              </a:defRPr>
            </a:lvl1pPr>
            <a:lvl2pPr>
              <a:tabLst>
                <a:tab pos="733425" algn="l"/>
                <a:tab pos="5164138" algn="l"/>
              </a:tabLst>
              <a:defRPr>
                <a:solidFill>
                  <a:schemeClr val="tx1"/>
                </a:solidFill>
                <a:latin typeface="Arial" panose="020B0604020202020204" pitchFamily="34" charset="0"/>
              </a:defRPr>
            </a:lvl2pPr>
            <a:lvl3pPr>
              <a:tabLst>
                <a:tab pos="733425" algn="l"/>
                <a:tab pos="5164138" algn="l"/>
              </a:tabLst>
              <a:defRPr>
                <a:solidFill>
                  <a:schemeClr val="tx1"/>
                </a:solidFill>
                <a:latin typeface="Arial" panose="020B0604020202020204" pitchFamily="34" charset="0"/>
              </a:defRPr>
            </a:lvl3pPr>
            <a:lvl4pPr>
              <a:tabLst>
                <a:tab pos="733425" algn="l"/>
                <a:tab pos="5164138" algn="l"/>
              </a:tabLst>
              <a:defRPr>
                <a:solidFill>
                  <a:schemeClr val="tx1"/>
                </a:solidFill>
                <a:latin typeface="Arial" panose="020B0604020202020204" pitchFamily="34" charset="0"/>
              </a:defRPr>
            </a:lvl4pPr>
            <a:lvl5pPr>
              <a:tabLst>
                <a:tab pos="733425" algn="l"/>
                <a:tab pos="5164138" algn="l"/>
              </a:tabLst>
              <a:defRPr>
                <a:solidFill>
                  <a:schemeClr val="tx1"/>
                </a:solidFill>
                <a:latin typeface="Arial" panose="020B0604020202020204" pitchFamily="34" charset="0"/>
              </a:defRPr>
            </a:lvl5pPr>
            <a:lvl6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6pPr>
            <a:lvl7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7pPr>
            <a:lvl8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8pPr>
            <a:lvl9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9pPr>
          </a:lstStyle>
          <a:p>
            <a:pPr marL="0" marR="0" lvl="0" indent="184150" algn="just" defTabSz="914400" rtl="0" eaLnBrk="0" fontAlgn="base" latinLnBrk="0" hangingPunct="0">
              <a:lnSpc>
                <a:spcPct val="100000"/>
              </a:lnSpc>
              <a:spcBef>
                <a:spcPct val="0"/>
              </a:spcBef>
              <a:spcAft>
                <a:spcPct val="0"/>
              </a:spcAft>
              <a:buClrTx/>
              <a:buSzTx/>
              <a:buFontTx/>
              <a:buNone/>
              <a:tabLst>
                <a:tab pos="733425" algn="l"/>
                <a:tab pos="5164138" algn="l"/>
              </a:tabLst>
            </a:pPr>
            <a:endParaRPr lang="en-GB"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tab pos="733425" algn="l"/>
                <a:tab pos="5164138" algn="l"/>
              </a:tabLst>
            </a:pPr>
            <a:endParaRPr kumimoji="0" lang="en-GB" b="0" i="0" u="none" strike="noStrike" cap="none" normalizeH="0" baseline="0" dirty="0" smtClean="0">
              <a:ln>
                <a:noFill/>
              </a:ln>
              <a:solidFill>
                <a:schemeClr val="tx1"/>
              </a:solidFill>
              <a:effectLst/>
              <a:ea typeface="Times New Roman" panose="02020603050405020304" pitchFamily="18" charset="0"/>
            </a:endParaRPr>
          </a:p>
        </p:txBody>
      </p:sp>
      <p:sp>
        <p:nvSpPr>
          <p:cNvPr id="12" name="Obdélník 11"/>
          <p:cNvSpPr/>
          <p:nvPr/>
        </p:nvSpPr>
        <p:spPr>
          <a:xfrm>
            <a:off x="570089" y="291309"/>
            <a:ext cx="5658095" cy="369332"/>
          </a:xfrm>
          <a:prstGeom prst="rect">
            <a:avLst/>
          </a:prstGeom>
        </p:spPr>
        <p:txBody>
          <a:bodyPr wrap="square">
            <a:spAutoFit/>
          </a:bodyPr>
          <a:lstStyle/>
          <a:p>
            <a:r>
              <a:rPr lang="en-GB" dirty="0">
                <a:ea typeface="Times New Roman" panose="02020603050405020304" pitchFamily="18" charset="0"/>
              </a:rPr>
              <a:t>Under any coordinate </a:t>
            </a:r>
            <a:r>
              <a:rPr lang="en-GB" dirty="0" smtClean="0">
                <a:ea typeface="Times New Roman" panose="02020603050405020304" pitchFamily="18" charset="0"/>
              </a:rPr>
              <a:t>transformation, </a:t>
            </a:r>
            <a:r>
              <a:rPr lang="en-GB" b="1" dirty="0" smtClean="0">
                <a:ea typeface="Times New Roman" panose="02020603050405020304" pitchFamily="18" charset="0"/>
              </a:rPr>
              <a:t>Γ</a:t>
            </a:r>
            <a:r>
              <a:rPr lang="en-GB" dirty="0" smtClean="0">
                <a:ea typeface="Times New Roman" panose="02020603050405020304" pitchFamily="18" charset="0"/>
              </a:rPr>
              <a:t> preserves</a:t>
            </a:r>
            <a:endParaRPr lang="cs-CZ" dirty="0"/>
          </a:p>
        </p:txBody>
      </p:sp>
      <p:sp>
        <p:nvSpPr>
          <p:cNvPr id="13" name="Obdélník 12"/>
          <p:cNvSpPr/>
          <p:nvPr/>
        </p:nvSpPr>
        <p:spPr>
          <a:xfrm>
            <a:off x="326223" y="2446861"/>
            <a:ext cx="8418080" cy="369332"/>
          </a:xfrm>
          <a:prstGeom prst="rect">
            <a:avLst/>
          </a:prstGeom>
        </p:spPr>
        <p:txBody>
          <a:bodyPr wrap="square">
            <a:spAutoFit/>
          </a:bodyPr>
          <a:lstStyle/>
          <a:p>
            <a:pPr lvl="0" indent="184150" algn="just">
              <a:tabLst>
                <a:tab pos="733425" algn="l"/>
                <a:tab pos="5164138" algn="l"/>
              </a:tabLst>
            </a:pPr>
            <a:r>
              <a:rPr lang="en-GB" dirty="0">
                <a:ea typeface="Times New Roman" panose="02020603050405020304" pitchFamily="18" charset="0"/>
              </a:rPr>
              <a:t>Pedersen &amp; Rasmussen (1990) showed that the </a:t>
            </a:r>
            <a:r>
              <a:rPr lang="en-GB" i="1" dirty="0">
                <a:ea typeface="Times New Roman" panose="02020603050405020304" pitchFamily="18" charset="0"/>
              </a:rPr>
              <a:t>ratio I of </a:t>
            </a:r>
            <a:r>
              <a:rPr lang="en-GB" b="1" i="1" dirty="0">
                <a:ea typeface="Times New Roman" panose="02020603050405020304" pitchFamily="18" charset="0"/>
              </a:rPr>
              <a:t>I</a:t>
            </a:r>
            <a:r>
              <a:rPr lang="en-GB" b="1" i="1" baseline="-30000" dirty="0">
                <a:ea typeface="Times New Roman" panose="02020603050405020304" pitchFamily="18" charset="0"/>
              </a:rPr>
              <a:t>1</a:t>
            </a:r>
            <a:r>
              <a:rPr lang="en-GB" i="1" dirty="0">
                <a:ea typeface="Times New Roman" panose="02020603050405020304" pitchFamily="18" charset="0"/>
              </a:rPr>
              <a:t> and </a:t>
            </a:r>
            <a:r>
              <a:rPr lang="en-GB" b="1" i="1" dirty="0">
                <a:ea typeface="Times New Roman" panose="02020603050405020304" pitchFamily="18" charset="0"/>
              </a:rPr>
              <a:t>I</a:t>
            </a:r>
            <a:r>
              <a:rPr lang="en-GB" b="1" i="1" baseline="-30000" dirty="0">
                <a:ea typeface="Times New Roman" panose="02020603050405020304" pitchFamily="18" charset="0"/>
              </a:rPr>
              <a:t>2</a:t>
            </a:r>
            <a:r>
              <a:rPr lang="en-GB" b="1" i="1" dirty="0">
                <a:ea typeface="Times New Roman" panose="02020603050405020304" pitchFamily="18" charset="0"/>
              </a:rPr>
              <a:t> </a:t>
            </a:r>
            <a:r>
              <a:rPr lang="en-GB" dirty="0">
                <a:ea typeface="Times New Roman" panose="02020603050405020304" pitchFamily="18" charset="0"/>
              </a:rPr>
              <a:t>defined as</a:t>
            </a:r>
          </a:p>
        </p:txBody>
      </p:sp>
      <p:sp>
        <p:nvSpPr>
          <p:cNvPr id="14" name="Obdélník 13"/>
          <p:cNvSpPr/>
          <p:nvPr/>
        </p:nvSpPr>
        <p:spPr>
          <a:xfrm>
            <a:off x="282123" y="3766597"/>
            <a:ext cx="8506280" cy="307777"/>
          </a:xfrm>
          <a:prstGeom prst="rect">
            <a:avLst/>
          </a:prstGeom>
        </p:spPr>
        <p:txBody>
          <a:bodyPr wrap="square">
            <a:spAutoFit/>
          </a:bodyPr>
          <a:lstStyle/>
          <a:p>
            <a:pPr lvl="0" indent="184150" algn="just">
              <a:tabLst>
                <a:tab pos="733425" algn="l"/>
                <a:tab pos="5164138" algn="l"/>
              </a:tabLst>
            </a:pPr>
            <a:r>
              <a:rPr lang="en-GB" sz="1400" dirty="0">
                <a:ea typeface="Times New Roman" panose="02020603050405020304" pitchFamily="18" charset="0"/>
              </a:rPr>
              <a:t>lies between zero and unity for any potential field. </a:t>
            </a:r>
            <a:r>
              <a:rPr lang="en-GB" sz="1400" dirty="0" smtClean="0">
                <a:ea typeface="Times New Roman" panose="02020603050405020304" pitchFamily="18" charset="0"/>
              </a:rPr>
              <a:t>If </a:t>
            </a:r>
            <a:r>
              <a:rPr lang="en-GB" sz="1400" dirty="0">
                <a:ea typeface="Times New Roman" panose="02020603050405020304" pitchFamily="18" charset="0"/>
              </a:rPr>
              <a:t>the causative body is strictly 2D, then </a:t>
            </a:r>
            <a:r>
              <a:rPr lang="en-GB" sz="1400" i="1" dirty="0">
                <a:ea typeface="Times New Roman" panose="02020603050405020304" pitchFamily="18" charset="0"/>
              </a:rPr>
              <a:t>I</a:t>
            </a:r>
            <a:r>
              <a:rPr lang="en-GB" sz="1400" dirty="0">
                <a:ea typeface="Times New Roman" panose="02020603050405020304" pitchFamily="18" charset="0"/>
              </a:rPr>
              <a:t> </a:t>
            </a:r>
            <a:r>
              <a:rPr lang="en-GB" sz="1400" dirty="0" smtClean="0">
                <a:ea typeface="Times New Roman" panose="02020603050405020304" pitchFamily="18" charset="0"/>
              </a:rPr>
              <a:t>=0.</a:t>
            </a:r>
            <a:endParaRPr lang="en-GB" sz="1400" dirty="0"/>
          </a:p>
        </p:txBody>
      </p:sp>
      <mc:AlternateContent xmlns:mc="http://schemas.openxmlformats.org/markup-compatibility/2006" xmlns:a14="http://schemas.microsoft.com/office/drawing/2010/main">
        <mc:Choice Requires="a14">
          <p:sp>
            <p:nvSpPr>
              <p:cNvPr id="15" name="Obdélník 14"/>
              <p:cNvSpPr/>
              <p:nvPr/>
            </p:nvSpPr>
            <p:spPr>
              <a:xfrm>
                <a:off x="195532" y="4235485"/>
                <a:ext cx="9988310" cy="2385077"/>
              </a:xfrm>
              <a:prstGeom prst="rect">
                <a:avLst/>
              </a:prstGeom>
            </p:spPr>
            <p:txBody>
              <a:bodyPr wrap="square">
                <a:spAutoFit/>
              </a:bodyPr>
              <a:lstStyle/>
              <a:p>
                <a:pPr indent="183515" algn="just">
                  <a:lnSpc>
                    <a:spcPct val="150000"/>
                  </a:lnSpc>
                  <a:spcAft>
                    <a:spcPts val="0"/>
                  </a:spcAft>
                </a:pPr>
                <a:r>
                  <a:rPr lang="en-GB" dirty="0">
                    <a:latin typeface="+mn-lt"/>
                    <a:ea typeface="Times New Roman" panose="02020603050405020304" pitchFamily="18" charset="0"/>
                  </a:rPr>
                  <a:t>The </a:t>
                </a:r>
                <a:r>
                  <a:rPr lang="en-GB" i="1" dirty="0">
                    <a:effectLst/>
                    <a:latin typeface="+mn-lt"/>
                    <a:ea typeface="Times New Roman" panose="02020603050405020304" pitchFamily="18" charset="0"/>
                  </a:rPr>
                  <a:t>strike angle</a:t>
                </a:r>
                <a:r>
                  <a:rPr lang="en-GB" dirty="0">
                    <a:effectLst/>
                    <a:latin typeface="+mn-lt"/>
                    <a:ea typeface="Times New Roman" panose="02020603050405020304" pitchFamily="18" charset="0"/>
                  </a:rPr>
                  <a:t> </a:t>
                </a:r>
                <a:r>
                  <a:rPr lang="en-GB" i="1" dirty="0" err="1">
                    <a:effectLst/>
                    <a:latin typeface="+mn-lt"/>
                    <a:ea typeface="Times New Roman" panose="02020603050405020304" pitchFamily="18" charset="0"/>
                  </a:rPr>
                  <a:t>θ</a:t>
                </a:r>
                <a:r>
                  <a:rPr lang="en-GB" i="1" baseline="-25000" dirty="0" err="1">
                    <a:effectLst/>
                    <a:latin typeface="+mn-lt"/>
                    <a:ea typeface="Times New Roman" panose="02020603050405020304" pitchFamily="18" charset="0"/>
                  </a:rPr>
                  <a:t>S</a:t>
                </a:r>
                <a:r>
                  <a:rPr lang="en-GB" dirty="0">
                    <a:effectLst/>
                    <a:latin typeface="+mn-lt"/>
                    <a:ea typeface="Times New Roman" panose="02020603050405020304" pitchFamily="18" charset="0"/>
                  </a:rPr>
                  <a:t> (also known as strike lineaments or strike direction) is defined as</a:t>
                </a:r>
                <a:endParaRPr lang="cs-CZ" dirty="0">
                  <a:effectLst/>
                  <a:latin typeface="+mn-lt"/>
                  <a:ea typeface="Times New Roman" panose="02020603050405020304" pitchFamily="18" charset="0"/>
                </a:endParaRPr>
              </a:p>
              <a:p>
                <a:pPr indent="183515" algn="just">
                  <a:lnSpc>
                    <a:spcPct val="150000"/>
                  </a:lnSpc>
                  <a:spcAft>
                    <a:spcPts val="0"/>
                  </a:spcAft>
                </a:pPr>
                <a:r>
                  <a:rPr lang="en-GB" dirty="0" smtClean="0">
                    <a:effectLst/>
                    <a:latin typeface="+mn-lt"/>
                    <a:ea typeface="Times New Roman" panose="02020603050405020304" pitchFamily="18" charset="0"/>
                  </a:rPr>
                  <a:t>       </a:t>
                </a:r>
                <a14:m>
                  <m:oMath xmlns:m="http://schemas.openxmlformats.org/officeDocument/2006/math">
                    <m:func>
                      <m:funcPr>
                        <m:ctrlPr>
                          <a:rPr lang="cs-CZ" sz="2000" i="1">
                            <a:effectLst/>
                            <a:latin typeface="Cambria Math" panose="02040503050406030204" pitchFamily="18" charset="0"/>
                            <a:ea typeface="Times New Roman" panose="02020603050405020304" pitchFamily="18" charset="0"/>
                          </a:rPr>
                        </m:ctrlPr>
                      </m:funcPr>
                      <m:fName>
                        <m:r>
                          <m:rPr>
                            <m:sty m:val="p"/>
                          </m:rPr>
                          <a:rPr lang="en-GB" sz="2000">
                            <a:effectLst/>
                            <a:latin typeface="Cambria Math" panose="02040503050406030204" pitchFamily="18" charset="0"/>
                            <a:ea typeface="Times New Roman" panose="02020603050405020304" pitchFamily="18" charset="0"/>
                          </a:rPr>
                          <m:t>tan</m:t>
                        </m:r>
                      </m:fName>
                      <m:e>
                        <m:r>
                          <a:rPr lang="en-GB" sz="2000" i="1">
                            <a:effectLst/>
                            <a:latin typeface="Cambria Math" panose="02040503050406030204" pitchFamily="18" charset="0"/>
                            <a:ea typeface="Times New Roman" panose="02020603050405020304" pitchFamily="18" charset="0"/>
                          </a:rPr>
                          <m:t>2</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𝜃</m:t>
                            </m:r>
                          </m:e>
                          <m:sub>
                            <m:r>
                              <a:rPr lang="en-GB" sz="2000" i="1">
                                <a:effectLst/>
                                <a:latin typeface="Cambria Math" panose="02040503050406030204" pitchFamily="18" charset="0"/>
                                <a:ea typeface="Times New Roman" panose="02020603050405020304" pitchFamily="18" charset="0"/>
                              </a:rPr>
                              <m:t>𝑠</m:t>
                            </m:r>
                          </m:sub>
                        </m:sSub>
                      </m:e>
                    </m:func>
                    <m:r>
                      <a:rPr lang="en-GB" sz="2000" b="1" i="1">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2 </m:t>
                    </m:r>
                    <m:f>
                      <m:fPr>
                        <m:ctrlPr>
                          <a:rPr lang="cs-CZ" sz="2000" b="1" i="1">
                            <a:effectLst/>
                            <a:latin typeface="Cambria Math" panose="02040503050406030204" pitchFamily="18" charset="0"/>
                            <a:ea typeface="Times New Roman" panose="02020603050405020304" pitchFamily="18" charset="0"/>
                          </a:rPr>
                        </m:ctrlPr>
                      </m:fPr>
                      <m:num>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𝑥𝑦</m:t>
                            </m:r>
                          </m:sub>
                        </m:sSub>
                        <m:d>
                          <m:dPr>
                            <m:ctrlPr>
                              <a:rPr lang="cs-CZ" sz="2000" i="1">
                                <a:effectLst/>
                                <a:latin typeface="Cambria Math" panose="02040503050406030204" pitchFamily="18" charset="0"/>
                                <a:ea typeface="Times New Roman" panose="02020603050405020304" pitchFamily="18" charset="0"/>
                              </a:rPr>
                            </m:ctrlPr>
                          </m:dPr>
                          <m:e>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Sub>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Sub>
                          </m:e>
                        </m:d>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Sub>
                      </m:num>
                      <m:den>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up>
                            <m:r>
                              <a:rPr lang="en-GB" sz="2000" i="1">
                                <a:effectLst/>
                                <a:latin typeface="Cambria Math" panose="02040503050406030204" pitchFamily="18" charset="0"/>
                                <a:ea typeface="Times New Roman" panose="02020603050405020304" pitchFamily="18" charset="0"/>
                              </a:rPr>
                              <m:t>2</m:t>
                            </m:r>
                          </m:sup>
                        </m:sSubSup>
                      </m:den>
                    </m:f>
                    <m:r>
                      <a:rPr lang="en-GB" sz="2000" i="1">
                        <a:effectLst/>
                        <a:latin typeface="Cambria Math" panose="02040503050406030204" pitchFamily="18" charset="0"/>
                        <a:ea typeface="Times New Roman" panose="02020603050405020304" pitchFamily="18" charset="0"/>
                      </a:rPr>
                      <m:t>=2</m:t>
                    </m:r>
                    <m:f>
                      <m:fPr>
                        <m:ctrlPr>
                          <a:rPr lang="cs-CZ" sz="2000" b="1" i="1">
                            <a:effectLst/>
                            <a:latin typeface="Cambria Math" panose="02040503050406030204" pitchFamily="18" charset="0"/>
                            <a:ea typeface="Times New Roman" panose="02020603050405020304" pitchFamily="18" charset="0"/>
                          </a:rPr>
                        </m:ctrlPr>
                      </m:fPr>
                      <m:num>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𝑥𝑦</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𝑧𝑧</m:t>
                            </m:r>
                          </m:sub>
                        </m:sSub>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Sub>
                      </m:num>
                      <m:den>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 </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𝑧𝑧</m:t>
                                </m:r>
                              </m:sub>
                              <m:sup/>
                            </m:sSubSup>
                            <m:r>
                              <a:rPr lang="en-GB" sz="2000">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up/>
                        </m:sSubSup>
                        <m:r>
                          <a:rPr lang="en-GB" sz="2000" i="1">
                            <a:effectLst/>
                            <a:latin typeface="Cambria Math" panose="02040503050406030204" pitchFamily="18" charset="0"/>
                            <a:ea typeface="Times New Roman" panose="02020603050405020304" pitchFamily="18" charset="0"/>
                          </a:rPr>
                          <m:t>)</m:t>
                        </m:r>
                      </m:den>
                    </m:f>
                  </m:oMath>
                </a14:m>
                <a:r>
                  <a:rPr lang="en-GB" sz="2000" b="1" dirty="0">
                    <a:effectLst/>
                    <a:latin typeface="+mn-lt"/>
                    <a:ea typeface="Times New Roman" panose="02020603050405020304" pitchFamily="18" charset="0"/>
                  </a:rPr>
                  <a:t>                                  </a:t>
                </a:r>
                <a:r>
                  <a:rPr lang="en-GB" sz="2000" b="1" dirty="0" smtClean="0">
                    <a:effectLst/>
                    <a:latin typeface="+mn-lt"/>
                    <a:ea typeface="Times New Roman" panose="02020603050405020304" pitchFamily="18" charset="0"/>
                  </a:rPr>
                  <a:t>       </a:t>
                </a:r>
              </a:p>
              <a:p>
                <a:pPr algn="just">
                  <a:spcAft>
                    <a:spcPts val="0"/>
                  </a:spcAft>
                </a:pPr>
                <a:endParaRPr lang="en-GB" sz="1400" dirty="0" smtClean="0">
                  <a:effectLst/>
                  <a:latin typeface="+mn-lt"/>
                  <a:ea typeface="Times New Roman" panose="02020603050405020304" pitchFamily="18" charset="0"/>
                </a:endParaRPr>
              </a:p>
              <a:p>
                <a:pPr algn="just">
                  <a:spcAft>
                    <a:spcPts val="0"/>
                  </a:spcAft>
                </a:pPr>
                <a:r>
                  <a:rPr lang="en-GB" sz="1400" dirty="0">
                    <a:latin typeface="+mn-lt"/>
                    <a:ea typeface="Times New Roman" panose="02020603050405020304" pitchFamily="18" charset="0"/>
                  </a:rPr>
                  <a:t> </a:t>
                </a:r>
                <a:r>
                  <a:rPr lang="en-GB" sz="1400" dirty="0" smtClean="0">
                    <a:latin typeface="+mn-lt"/>
                    <a:ea typeface="Times New Roman" panose="02020603050405020304" pitchFamily="18" charset="0"/>
                  </a:rPr>
                  <a:t>     </a:t>
                </a:r>
                <a:r>
                  <a:rPr lang="en-GB" sz="1400" dirty="0" smtClean="0">
                    <a:effectLst/>
                    <a:latin typeface="+mn-lt"/>
                    <a:ea typeface="Times New Roman" panose="02020603050405020304" pitchFamily="18" charset="0"/>
                  </a:rPr>
                  <a:t>within a multiple of π/2. The strike angle indicates how gradiometer measurements rotate within the main </a:t>
                </a:r>
              </a:p>
              <a:p>
                <a:pPr algn="just">
                  <a:spcAft>
                    <a:spcPts val="0"/>
                  </a:spcAft>
                </a:pPr>
                <a:r>
                  <a:rPr lang="en-GB" sz="1400" dirty="0" smtClean="0">
                    <a:effectLst/>
                    <a:latin typeface="+mn-lt"/>
                    <a:ea typeface="Times New Roman" panose="02020603050405020304" pitchFamily="18" charset="0"/>
                  </a:rPr>
                  <a:t>      directions of the underground structures. Provided that the ratio </a:t>
                </a:r>
                <a:r>
                  <a:rPr lang="en-GB" sz="1400" i="1" dirty="0" smtClean="0">
                    <a:effectLst/>
                    <a:latin typeface="+mn-lt"/>
                    <a:ea typeface="Times New Roman" panose="02020603050405020304" pitchFamily="18" charset="0"/>
                  </a:rPr>
                  <a:t>I</a:t>
                </a:r>
                <a:r>
                  <a:rPr lang="en-GB" sz="1400" dirty="0" smtClean="0">
                    <a:effectLst/>
                    <a:latin typeface="+mn-lt"/>
                    <a:ea typeface="Times New Roman" panose="02020603050405020304" pitchFamily="18" charset="0"/>
                  </a:rPr>
                  <a:t> is small, the strike angle may indicate </a:t>
                </a:r>
              </a:p>
              <a:p>
                <a:pPr algn="just">
                  <a:spcAft>
                    <a:spcPts val="0"/>
                  </a:spcAft>
                </a:pPr>
                <a:r>
                  <a:rPr lang="en-GB" sz="1400" dirty="0" smtClean="0">
                    <a:effectLst/>
                    <a:latin typeface="+mn-lt"/>
                    <a:ea typeface="Times New Roman" panose="02020603050405020304" pitchFamily="18" charset="0"/>
                  </a:rPr>
                  <a:t>      a dominant 2D structure. For more details see </a:t>
                </a:r>
                <a:r>
                  <a:rPr lang="en-GB" sz="1400" dirty="0" err="1" smtClean="0">
                    <a:effectLst/>
                    <a:latin typeface="+mn-lt"/>
                    <a:ea typeface="Times New Roman" panose="02020603050405020304" pitchFamily="18" charset="0"/>
                  </a:rPr>
                  <a:t>Beiki</a:t>
                </a:r>
                <a:r>
                  <a:rPr lang="en-GB" sz="1400" dirty="0" smtClean="0">
                    <a:effectLst/>
                    <a:latin typeface="+mn-lt"/>
                    <a:ea typeface="Times New Roman" panose="02020603050405020304" pitchFamily="18" charset="0"/>
                  </a:rPr>
                  <a:t> &amp; Pedersen (2010) or Murphy &amp; Dickinson (2009).</a:t>
                </a:r>
                <a:r>
                  <a:rPr lang="en-GB" sz="1400" dirty="0" smtClean="0">
                    <a:solidFill>
                      <a:srgbClr val="FF0000"/>
                    </a:solidFill>
                    <a:effectLst/>
                    <a:latin typeface="+mn-lt"/>
                    <a:ea typeface="Times New Roman" panose="02020603050405020304" pitchFamily="18" charset="0"/>
                  </a:rPr>
                  <a:t>  </a:t>
                </a:r>
                <a:endParaRPr lang="cs-CZ" sz="1400" dirty="0">
                  <a:effectLst/>
                  <a:latin typeface="+mn-lt"/>
                  <a:ea typeface="Times New Roman" panose="02020603050405020304" pitchFamily="18" charset="0"/>
                </a:endParaRPr>
              </a:p>
            </p:txBody>
          </p:sp>
        </mc:Choice>
        <mc:Fallback xmlns="">
          <p:sp>
            <p:nvSpPr>
              <p:cNvPr id="15" name="Obdélník 14"/>
              <p:cNvSpPr>
                <a:spLocks noRot="1" noChangeAspect="1" noMove="1" noResize="1" noEditPoints="1" noAdjustHandles="1" noChangeArrowheads="1" noChangeShapeType="1" noTextEdit="1"/>
              </p:cNvSpPr>
              <p:nvPr/>
            </p:nvSpPr>
            <p:spPr>
              <a:xfrm>
                <a:off x="195532" y="4235485"/>
                <a:ext cx="9988310" cy="2385077"/>
              </a:xfrm>
              <a:prstGeom prst="rect">
                <a:avLst/>
              </a:prstGeom>
              <a:blipFill rotWithShape="0">
                <a:blip r:embed="rId6"/>
                <a:stretch>
                  <a:fillRect b="-1790"/>
                </a:stretch>
              </a:blipFill>
            </p:spPr>
            <p:txBody>
              <a:bodyPr/>
              <a:lstStyle/>
              <a:p>
                <a:r>
                  <a:rPr lang="cs-CZ">
                    <a:noFill/>
                  </a:rPr>
                  <a:t> </a:t>
                </a:r>
              </a:p>
            </p:txBody>
          </p:sp>
        </mc:Fallback>
      </mc:AlternateContent>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920000">
            <a:off x="1068383" y="-3151337"/>
            <a:ext cx="6841884" cy="9792446"/>
          </a:xfrm>
          <a:prstGeom prst="rect">
            <a:avLst/>
          </a:prstGeom>
        </p:spPr>
      </p:pic>
      <p:sp>
        <p:nvSpPr>
          <p:cNvPr id="4" name="TextovéPole 3"/>
          <p:cNvSpPr txBox="1"/>
          <p:nvPr/>
        </p:nvSpPr>
        <p:spPr>
          <a:xfrm>
            <a:off x="2221072" y="682080"/>
            <a:ext cx="6311367" cy="461665"/>
          </a:xfrm>
          <a:prstGeom prst="rect">
            <a:avLst/>
          </a:prstGeom>
          <a:noFill/>
        </p:spPr>
        <p:txBody>
          <a:bodyPr wrap="square" rtlCol="0">
            <a:spAutoFit/>
          </a:bodyPr>
          <a:lstStyle/>
          <a:p>
            <a:r>
              <a:rPr lang="en-US" sz="2400" b="1" dirty="0" smtClean="0"/>
              <a:t>Huge impact crater </a:t>
            </a:r>
            <a:r>
              <a:rPr lang="en-US" sz="2400" b="1" dirty="0" err="1" smtClean="0"/>
              <a:t>Vredefort</a:t>
            </a:r>
            <a:r>
              <a:rPr lang="en-US" sz="2400" b="1" dirty="0" smtClean="0"/>
              <a:t>, Africa</a:t>
            </a:r>
            <a:endParaRPr lang="cs-CZ" sz="2400" b="1" dirty="0"/>
          </a:p>
        </p:txBody>
      </p:sp>
      <p:sp>
        <p:nvSpPr>
          <p:cNvPr id="5" name="TextovéPole 4"/>
          <p:cNvSpPr txBox="1"/>
          <p:nvPr/>
        </p:nvSpPr>
        <p:spPr>
          <a:xfrm>
            <a:off x="1619672" y="5589240"/>
            <a:ext cx="3240360" cy="369332"/>
          </a:xfrm>
          <a:prstGeom prst="rect">
            <a:avLst/>
          </a:prstGeom>
          <a:noFill/>
        </p:spPr>
        <p:txBody>
          <a:bodyPr wrap="square" rtlCol="0">
            <a:spAutoFit/>
          </a:bodyPr>
          <a:lstStyle/>
          <a:p>
            <a:r>
              <a:rPr lang="en-US" dirty="0" err="1" smtClean="0"/>
              <a:t>Beiki</a:t>
            </a:r>
            <a:r>
              <a:rPr lang="en-US" dirty="0" smtClean="0"/>
              <a:t> and Pedersen 2011</a:t>
            </a:r>
            <a:endParaRPr lang="cs-CZ" dirty="0"/>
          </a:p>
        </p:txBody>
      </p:sp>
    </p:spTree>
    <p:extLst>
      <p:ext uri="{BB962C8B-B14F-4D97-AF65-F5344CB8AC3E}">
        <p14:creationId xmlns:p14="http://schemas.microsoft.com/office/powerpoint/2010/main" val="11579103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Obdélník 5"/>
              <p:cNvSpPr/>
              <p:nvPr/>
            </p:nvSpPr>
            <p:spPr>
              <a:xfrm>
                <a:off x="1691680" y="1934128"/>
                <a:ext cx="1522148"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i="1">
                              <a:latin typeface="Cambria Math" panose="02040503050406030204" pitchFamily="18" charset="0"/>
                            </a:rPr>
                            <m:t>𝑢</m:t>
                          </m:r>
                        </m:e>
                        <m:sub>
                          <m:r>
                            <m:rPr>
                              <m:sty m:val="p"/>
                            </m:rPr>
                            <a:rPr lang="cs-CZ" i="0">
                              <a:latin typeface="Cambria Math" panose="02040503050406030204" pitchFamily="18" charset="0"/>
                            </a:rPr>
                            <m:t>Φ</m:t>
                          </m:r>
                        </m:sub>
                      </m:sSub>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panose="02040503050406030204" pitchFamily="18" charset="0"/>
                            </a:rPr>
                          </m:ctrlPr>
                        </m:fPr>
                        <m:num>
                          <m:r>
                            <a:rPr lang="cs-CZ" i="0">
                              <a:latin typeface="Cambria Math" panose="02040503050406030204" pitchFamily="18" charset="0"/>
                            </a:rPr>
                            <m:t>1</m:t>
                          </m:r>
                        </m:num>
                        <m:den>
                          <m:r>
                            <a:rPr lang="cs-CZ" i="1">
                              <a:latin typeface="Cambria Math" panose="02040503050406030204" pitchFamily="18" charset="0"/>
                            </a:rPr>
                            <m:t>𝑔</m:t>
                          </m:r>
                        </m:den>
                      </m:f>
                      <m:f>
                        <m:fPr>
                          <m:ctrlPr>
                            <a:rPr lang="cs-CZ" i="1">
                              <a:latin typeface="Cambria Math" panose="02040503050406030204" pitchFamily="18" charset="0"/>
                            </a:rPr>
                          </m:ctrlPr>
                        </m:fPr>
                        <m:num>
                          <m:r>
                            <a:rPr lang="cs-CZ" i="0">
                              <a:latin typeface="Cambria Math" panose="02040503050406030204" pitchFamily="18" charset="0"/>
                            </a:rPr>
                            <m:t>𝜕</m:t>
                          </m:r>
                          <m:r>
                            <a:rPr lang="cs-CZ" i="1">
                              <a:latin typeface="Cambria Math" panose="02040503050406030204" pitchFamily="18" charset="0"/>
                            </a:rPr>
                            <m:t>𝑇</m:t>
                          </m:r>
                        </m:num>
                        <m:den>
                          <m:r>
                            <a:rPr lang="cs-CZ" i="0">
                              <a:latin typeface="Cambria Math" panose="02040503050406030204" pitchFamily="18" charset="0"/>
                            </a:rPr>
                            <m:t>𝜕</m:t>
                          </m:r>
                          <m:r>
                            <m:rPr>
                              <m:sty m:val="p"/>
                            </m:rPr>
                            <a:rPr lang="cs-CZ" i="0">
                              <a:latin typeface="Cambria Math" panose="02040503050406030204" pitchFamily="18" charset="0"/>
                            </a:rPr>
                            <m:t>φ</m:t>
                          </m:r>
                        </m:den>
                      </m:f>
                    </m:oMath>
                  </m:oMathPara>
                </a14:m>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1691680" y="1934128"/>
                <a:ext cx="1522148" cy="667619"/>
              </a:xfrm>
              <a:prstGeom prst="rect">
                <a:avLst/>
              </a:prstGeom>
              <a:blipFill rotWithShape="0">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7" name="Obdélník 6"/>
              <p:cNvSpPr/>
              <p:nvPr/>
            </p:nvSpPr>
            <p:spPr>
              <a:xfrm>
                <a:off x="5220072" y="1934128"/>
                <a:ext cx="2020233"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i="1">
                              <a:latin typeface="Cambria Math" panose="02040503050406030204" pitchFamily="18" charset="0"/>
                            </a:rPr>
                            <m:t>𝑢</m:t>
                          </m:r>
                        </m:e>
                        <m:sub>
                          <m:r>
                            <m:rPr>
                              <m:sty m:val="p"/>
                            </m:rPr>
                            <a:rPr lang="cs-CZ" i="0">
                              <a:latin typeface="Cambria Math" panose="02040503050406030204" pitchFamily="18" charset="0"/>
                            </a:rPr>
                            <m:t>Λ</m:t>
                          </m:r>
                        </m:sub>
                      </m:sSub>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panose="02040503050406030204" pitchFamily="18" charset="0"/>
                            </a:rPr>
                          </m:ctrlPr>
                        </m:fPr>
                        <m:num>
                          <m:r>
                            <a:rPr lang="cs-CZ" i="0">
                              <a:latin typeface="Cambria Math" panose="02040503050406030204" pitchFamily="18" charset="0"/>
                            </a:rPr>
                            <m:t>1</m:t>
                          </m:r>
                        </m:num>
                        <m:den>
                          <m:r>
                            <a:rPr lang="cs-CZ" i="1">
                              <a:latin typeface="Cambria Math" panose="02040503050406030204" pitchFamily="18" charset="0"/>
                            </a:rPr>
                            <m:t>𝑔𝑐𝑜𝑠</m:t>
                          </m:r>
                          <m:r>
                            <a:rPr lang="cs-CZ" i="0">
                              <a:latin typeface="Cambria Math" panose="02040503050406030204" pitchFamily="18" charset="0"/>
                            </a:rPr>
                            <m:t> </m:t>
                          </m:r>
                          <m:r>
                            <a:rPr lang="cs-CZ" i="1">
                              <a:latin typeface="Cambria Math" panose="02040503050406030204" pitchFamily="18" charset="0"/>
                            </a:rPr>
                            <m:t>𝜑</m:t>
                          </m:r>
                        </m:den>
                      </m:f>
                      <m:f>
                        <m:fPr>
                          <m:ctrlPr>
                            <a:rPr lang="cs-CZ" i="1">
                              <a:latin typeface="Cambria Math" panose="02040503050406030204" pitchFamily="18" charset="0"/>
                            </a:rPr>
                          </m:ctrlPr>
                        </m:fPr>
                        <m:num>
                          <m:r>
                            <a:rPr lang="cs-CZ" i="0">
                              <a:latin typeface="Cambria Math" panose="02040503050406030204" pitchFamily="18" charset="0"/>
                            </a:rPr>
                            <m:t>𝜕</m:t>
                          </m:r>
                          <m:r>
                            <a:rPr lang="cs-CZ" i="1">
                              <a:latin typeface="Cambria Math" panose="02040503050406030204" pitchFamily="18" charset="0"/>
                            </a:rPr>
                            <m:t>𝑇</m:t>
                          </m:r>
                        </m:num>
                        <m:den>
                          <m:r>
                            <a:rPr lang="cs-CZ" i="0">
                              <a:latin typeface="Cambria Math" panose="02040503050406030204" pitchFamily="18" charset="0"/>
                            </a:rPr>
                            <m:t>𝜕</m:t>
                          </m:r>
                          <m:r>
                            <m:rPr>
                              <m:sty m:val="p"/>
                            </m:rPr>
                            <a:rPr lang="cs-CZ" i="0">
                              <a:latin typeface="Cambria Math" panose="02040503050406030204" pitchFamily="18" charset="0"/>
                            </a:rPr>
                            <m:t>λ</m:t>
                          </m:r>
                        </m:den>
                      </m:f>
                    </m:oMath>
                  </m:oMathPara>
                </a14:m>
                <a:endParaRPr lang="cs-CZ" dirty="0"/>
              </a:p>
            </p:txBody>
          </p:sp>
        </mc:Choice>
        <mc:Fallback xmlns="">
          <p:sp>
            <p:nvSpPr>
              <p:cNvPr id="7" name="Obdélník 6"/>
              <p:cNvSpPr>
                <a:spLocks noRot="1" noChangeAspect="1" noMove="1" noResize="1" noEditPoints="1" noAdjustHandles="1" noChangeArrowheads="1" noChangeShapeType="1" noTextEdit="1"/>
              </p:cNvSpPr>
              <p:nvPr/>
            </p:nvSpPr>
            <p:spPr>
              <a:xfrm>
                <a:off x="5220072" y="1934128"/>
                <a:ext cx="2020233" cy="667619"/>
              </a:xfrm>
              <a:prstGeom prst="rect">
                <a:avLst/>
              </a:prstGeom>
              <a:blipFill rotWithShape="0">
                <a:blip r:embed="rId3"/>
                <a:stretch>
                  <a:fillRect/>
                </a:stretch>
              </a:blipFill>
            </p:spPr>
            <p:txBody>
              <a:bodyPr/>
              <a:lstStyle/>
              <a:p>
                <a:r>
                  <a:rPr lang="cs-CZ">
                    <a:noFill/>
                  </a:rPr>
                  <a:t> </a:t>
                </a:r>
              </a:p>
            </p:txBody>
          </p:sp>
        </mc:Fallback>
      </mc:AlternateContent>
      <p:sp>
        <p:nvSpPr>
          <p:cNvPr id="8" name="Obdélník 7"/>
          <p:cNvSpPr/>
          <p:nvPr/>
        </p:nvSpPr>
        <p:spPr>
          <a:xfrm>
            <a:off x="1259632" y="155617"/>
            <a:ext cx="4572000" cy="615553"/>
          </a:xfrm>
          <a:prstGeom prst="rect">
            <a:avLst/>
          </a:prstGeom>
        </p:spPr>
        <p:txBody>
          <a:bodyPr>
            <a:spAutoFit/>
          </a:bodyPr>
          <a:lstStyle/>
          <a:p>
            <a:r>
              <a:rPr lang="en-GB" i="1" dirty="0" smtClean="0">
                <a:latin typeface="Times New Roman" panose="02020603050405020304" pitchFamily="18" charset="0"/>
                <a:ea typeface="Times New Roman" panose="02020603050405020304" pitchFamily="18" charset="0"/>
              </a:rPr>
              <a:t>Virtual deformations </a:t>
            </a:r>
          </a:p>
          <a:p>
            <a:r>
              <a:rPr lang="en-GB" sz="1600" dirty="0" smtClean="0">
                <a:latin typeface="Times New Roman" panose="02020603050405020304" pitchFamily="18" charset="0"/>
                <a:ea typeface="Times New Roman" panose="02020603050405020304" pitchFamily="18" charset="0"/>
              </a:rPr>
              <a:t>(</a:t>
            </a:r>
            <a:r>
              <a:rPr lang="en-GB" sz="1600" dirty="0" err="1">
                <a:latin typeface="Times New Roman" panose="02020603050405020304" pitchFamily="18" charset="0"/>
                <a:ea typeface="Times New Roman" panose="02020603050405020304" pitchFamily="18" charset="0"/>
              </a:rPr>
              <a:t>Kalvoda</a:t>
            </a:r>
            <a:r>
              <a:rPr lang="en-GB" sz="1600" dirty="0">
                <a:latin typeface="Times New Roman" panose="02020603050405020304" pitchFamily="18" charset="0"/>
                <a:ea typeface="Times New Roman" panose="02020603050405020304" pitchFamily="18" charset="0"/>
              </a:rPr>
              <a:t> </a:t>
            </a:r>
            <a:r>
              <a:rPr lang="en-GB" sz="1600" i="1" dirty="0">
                <a:latin typeface="Times New Roman" panose="02020603050405020304" pitchFamily="18" charset="0"/>
                <a:ea typeface="Times New Roman" panose="02020603050405020304" pitchFamily="18" charset="0"/>
              </a:rPr>
              <a:t>et al. </a:t>
            </a:r>
            <a:r>
              <a:rPr lang="en-GB" sz="1600" dirty="0" smtClean="0">
                <a:latin typeface="Times New Roman" panose="02020603050405020304" pitchFamily="18" charset="0"/>
                <a:ea typeface="Times New Roman" panose="02020603050405020304" pitchFamily="18" charset="0"/>
              </a:rPr>
              <a:t>2012, </a:t>
            </a:r>
            <a:r>
              <a:rPr lang="en-GB" sz="1600" dirty="0" err="1">
                <a:latin typeface="Times New Roman" panose="02020603050405020304" pitchFamily="18" charset="0"/>
                <a:ea typeface="Times New Roman" panose="02020603050405020304" pitchFamily="18" charset="0"/>
              </a:rPr>
              <a:t>Klokočník</a:t>
            </a:r>
            <a:r>
              <a:rPr lang="en-GB" sz="1600" dirty="0">
                <a:latin typeface="Times New Roman" panose="02020603050405020304" pitchFamily="18" charset="0"/>
                <a:ea typeface="Times New Roman" panose="02020603050405020304" pitchFamily="18" charset="0"/>
              </a:rPr>
              <a:t> </a:t>
            </a:r>
            <a:r>
              <a:rPr lang="en-GB" sz="1600" i="1" dirty="0">
                <a:latin typeface="Times New Roman" panose="02020603050405020304" pitchFamily="18" charset="0"/>
                <a:ea typeface="Times New Roman" panose="02020603050405020304" pitchFamily="18" charset="0"/>
              </a:rPr>
              <a:t>et al. </a:t>
            </a:r>
            <a:r>
              <a:rPr lang="en-GB" sz="1600" dirty="0" smtClean="0">
                <a:latin typeface="Times New Roman" panose="02020603050405020304" pitchFamily="18" charset="0"/>
                <a:ea typeface="Times New Roman" panose="02020603050405020304" pitchFamily="18" charset="0"/>
              </a:rPr>
              <a:t>2013)</a:t>
            </a:r>
            <a:r>
              <a:rPr lang="en-GB" sz="1600" dirty="0" smtClean="0">
                <a:solidFill>
                  <a:srgbClr val="FF0000"/>
                </a:solidFill>
                <a:latin typeface="Times New Roman" panose="02020603050405020304" pitchFamily="18" charset="0"/>
                <a:ea typeface="Times New Roman" panose="02020603050405020304" pitchFamily="18" charset="0"/>
              </a:rPr>
              <a:t> </a:t>
            </a:r>
            <a:endParaRPr lang="cs-CZ" sz="1600" dirty="0"/>
          </a:p>
        </p:txBody>
      </p:sp>
      <p:sp>
        <p:nvSpPr>
          <p:cNvPr id="15" name="Rectangle 1"/>
          <p:cNvSpPr>
            <a:spLocks noChangeArrowheads="1"/>
          </p:cNvSpPr>
          <p:nvPr/>
        </p:nvSpPr>
        <p:spPr bwMode="auto">
          <a:xfrm>
            <a:off x="34336" y="908720"/>
            <a:ext cx="9137117"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41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directions of such a deformation due to “erosion” brought about solely by “gravity origin”.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If there would be a tidal potential </a:t>
            </a:r>
            <a:r>
              <a:rPr kumimoji="0" lang="en-GB"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then the horizontal shifts (deformations) would exist due to it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and they could be expressed </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in north-south direction (latitude direction) … [left] </a:t>
            </a:r>
            <a:r>
              <a:rPr lang="en-US" sz="1200" dirty="0">
                <a:ea typeface="Times New Roman" panose="02020603050405020304" pitchFamily="18" charset="0"/>
              </a:rPr>
              <a:t> </a:t>
            </a:r>
            <a:r>
              <a:rPr lang="en-US" sz="1200" dirty="0" smtClean="0">
                <a:ea typeface="Times New Roman" panose="02020603050405020304" pitchFamily="18" charset="0"/>
              </a:rPr>
              <a:t>            </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and in east-west direction (longitudinal direction) … [right]</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where </a:t>
            </a:r>
            <a:r>
              <a:rPr kumimoji="0" lang="en-GB"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is the gravity acceleration 9.81 m</a:t>
            </a:r>
            <a:r>
              <a:rPr kumimoji="0" lang="en-GB"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a:t>
            </a:r>
            <a:r>
              <a:rPr kumimoji="0" lang="en-GB" sz="1200" b="0" i="0" u="none" strike="noStrike" cap="none" normalizeH="0" baseline="0" dirty="0" smtClean="0">
                <a:ln>
                  <a:noFill/>
                </a:ln>
                <a:solidFill>
                  <a:schemeClr val="tx1"/>
                </a:solidFill>
                <a:effectLst/>
                <a:ea typeface="Times New Roman" panose="02020603050405020304" pitchFamily="18" charset="0"/>
              </a:rPr>
              <a:t>s</a:t>
            </a:r>
            <a:r>
              <a:rPr kumimoji="0" lang="en-GB" sz="12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-2</a:t>
            </a:r>
            <a:r>
              <a:rPr kumimoji="0" lang="en-GB"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1" u="none" strike="noStrike" cap="none" normalizeH="0" baseline="0" dirty="0" err="1" smtClean="0">
                <a:ln>
                  <a:noFill/>
                </a:ln>
                <a:solidFill>
                  <a:schemeClr val="tx1"/>
                </a:solidFill>
                <a:effectLst/>
                <a:latin typeface="+mn-lt"/>
                <a:ea typeface="Times New Roman" panose="02020603050405020304" pitchFamily="18" charset="0"/>
                <a:sym typeface="Symbol" panose="05050102010706020507" pitchFamily="18" charset="2"/>
              </a:rPr>
              <a:t>l</a:t>
            </a:r>
            <a:r>
              <a:rPr kumimoji="0" lang="en-GB" sz="1200" b="0" i="1" u="none" strike="noStrike" cap="none" normalizeH="0" baseline="-30000" dirty="0" err="1" smtClean="0">
                <a:ln>
                  <a:noFill/>
                </a:ln>
                <a:solidFill>
                  <a:schemeClr val="tx1"/>
                </a:solidFill>
                <a:effectLst/>
                <a:latin typeface="+mn-lt"/>
                <a:ea typeface="Times New Roman" panose="02020603050405020304" pitchFamily="18" charset="0"/>
                <a:sym typeface="Symbol" panose="05050102010706020507" pitchFamily="18" charset="2"/>
              </a:rPr>
              <a:t>S</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is the elastic coefficient (</a:t>
            </a:r>
            <a:r>
              <a:rPr kumimoji="0" lang="en-GB" sz="1200" b="0" i="0" u="none" strike="noStrike" cap="none" normalizeH="0" baseline="0" dirty="0" err="1" smtClean="0">
                <a:ln>
                  <a:noFill/>
                </a:ln>
                <a:solidFill>
                  <a:schemeClr val="tx1"/>
                </a:solidFill>
                <a:effectLst/>
                <a:latin typeface="+mn-lt"/>
                <a:ea typeface="Times New Roman" panose="02020603050405020304" pitchFamily="18" charset="0"/>
                <a:sym typeface="Symbol" panose="05050102010706020507" pitchFamily="18" charset="2"/>
              </a:rPr>
              <a:t>Shida</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number) expressing the elastic properties of the Earth as a planet (</a:t>
            </a:r>
            <a:r>
              <a:rPr kumimoji="0" lang="en-GB" sz="1200" b="0" i="1" u="none" strike="noStrike" cap="none" normalizeH="0" baseline="0" dirty="0" err="1" smtClean="0">
                <a:ln>
                  <a:noFill/>
                </a:ln>
                <a:solidFill>
                  <a:schemeClr val="tx1"/>
                </a:solidFill>
                <a:effectLst/>
                <a:latin typeface="+mn-lt"/>
                <a:ea typeface="Times New Roman" panose="02020603050405020304" pitchFamily="18" charset="0"/>
                <a:sym typeface="Symbol" panose="05050102010706020507" pitchFamily="18" charset="2"/>
              </a:rPr>
              <a:t>l</a:t>
            </a:r>
            <a:r>
              <a:rPr kumimoji="0" lang="en-GB" sz="1200" b="0" i="1" u="none" strike="noStrike" cap="none" normalizeH="0" baseline="-30000" dirty="0" err="1" smtClean="0">
                <a:ln>
                  <a:noFill/>
                </a:ln>
                <a:solidFill>
                  <a:schemeClr val="tx1"/>
                </a:solidFill>
                <a:effectLst/>
                <a:latin typeface="+mn-lt"/>
                <a:ea typeface="Times New Roman" panose="02020603050405020304" pitchFamily="18" charset="0"/>
                <a:sym typeface="Symbol" panose="05050102010706020507" pitchFamily="18" charset="2"/>
              </a:rPr>
              <a:t>S</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 0.08),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φ</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and </a:t>
            </a: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λ</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are the geocentric coordinates (latitude and longitude) of a point </a:t>
            </a: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P</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where we measure </a:t>
            </a: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T</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The apparatus of mechanics of continuum to derive the main directions of the tension is applied (see, e.g., </a:t>
            </a:r>
            <a:r>
              <a:rPr kumimoji="0" lang="en-GB" altLang="zh-CN" sz="1200" b="0" i="0" u="none" strike="noStrike" cap="none" normalizeH="0" baseline="0" dirty="0" err="1" smtClean="0">
                <a:ln>
                  <a:noFill/>
                </a:ln>
                <a:effectLst/>
                <a:latin typeface="+mn-lt"/>
                <a:ea typeface="Times New Roman" panose="02020603050405020304" pitchFamily="18" charset="0"/>
                <a:sym typeface="Symbol" panose="05050102010706020507" pitchFamily="18" charset="2"/>
              </a:rPr>
              <a:t>Brdička</a:t>
            </a: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 </a:t>
            </a:r>
            <a:r>
              <a:rPr kumimoji="0" lang="en-GB" altLang="zh-CN" sz="1200" b="0" i="1" u="none" strike="noStrike" cap="none" normalizeH="0" baseline="0" dirty="0" smtClean="0">
                <a:ln>
                  <a:noFill/>
                </a:ln>
                <a:effectLst/>
                <a:latin typeface="+mn-lt"/>
                <a:ea typeface="Times New Roman" panose="02020603050405020304" pitchFamily="18" charset="0"/>
                <a:sym typeface="Symbol" panose="05050102010706020507" pitchFamily="18" charset="2"/>
              </a:rPr>
              <a:t>et al. </a:t>
            </a: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2000).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The tensor of (small) deformation </a:t>
            </a:r>
            <a:r>
              <a:rPr kumimoji="0" lang="en-GB" altLang="zh-CN" sz="1200" b="1" i="1" u="none" strike="noStrike" cap="none" normalizeH="0" baseline="0" dirty="0" smtClean="0">
                <a:ln>
                  <a:noFill/>
                </a:ln>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 is defined as a gradient of shift. It holds that</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The tensor </a:t>
            </a:r>
            <a:r>
              <a:rPr kumimoji="0" lang="en-GB" altLang="zh-CN" sz="1200" b="1"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can be separated into two parts:</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where </a:t>
            </a:r>
            <a:r>
              <a:rPr kumimoji="0" lang="en-GB" altLang="zh-CN" sz="1200" b="1"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is the symmetrical tensor and </a:t>
            </a:r>
            <a:r>
              <a:rPr kumimoji="0" lang="en-GB" altLang="zh-CN" sz="1200" b="1"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Ω</a:t>
            </a: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the anti-symmetrical tensor of deformation, respectively. The symmetrical tensor is</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and the parameters of deformation are:</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lvl="0" algn="just"/>
            <a:endPar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endParaRPr>
          </a:p>
          <a:p>
            <a:pPr lvl="0" algn="just"/>
            <a:r>
              <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Δ   = e</a:t>
            </a:r>
            <a:r>
              <a:rPr kumimoji="0" lang="en-GB" altLang="zh-CN" sz="12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11 </a:t>
            </a:r>
            <a:r>
              <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e</a:t>
            </a:r>
            <a:r>
              <a:rPr kumimoji="0" lang="en-GB" altLang="zh-CN" sz="12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22</a:t>
            </a:r>
            <a:r>
              <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total dilatation                     </a:t>
            </a:r>
            <a:r>
              <a:rPr lang="en-GB" altLang="zh-CN" sz="1400" b="1" i="1" dirty="0" smtClean="0">
                <a:latin typeface="Times New Roman" panose="02020603050405020304" pitchFamily="18" charset="0"/>
                <a:ea typeface="Times New Roman" panose="02020603050405020304" pitchFamily="18" charset="0"/>
                <a:sym typeface="Symbol" panose="05050102010706020507" pitchFamily="18" charset="2"/>
              </a:rPr>
              <a:t>a</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½ (Δ + </a:t>
            </a:r>
            <a:r>
              <a:rPr lang="en-GB" altLang="zh-CN" sz="1400" b="1" i="1" dirty="0" smtClean="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major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semi-axis of ellipse of deformation</a:t>
            </a:r>
            <a:endParaRPr lang="en-US" altLang="zh-CN" sz="1400" b="1"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11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pure </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cut</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i="1" dirty="0" smtClean="0">
                <a:latin typeface="Times New Roman" panose="02020603050405020304" pitchFamily="18" charset="0"/>
                <a:ea typeface="Times New Roman" panose="02020603050405020304" pitchFamily="18" charset="0"/>
                <a:sym typeface="Symbol" panose="05050102010706020507" pitchFamily="18" charset="2"/>
              </a:rPr>
              <a:t>                        b</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½ (Δ – </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minor semi-axis of ellipse of deformation</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2e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technical </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cut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i="1" dirty="0" smtClean="0">
                <a:latin typeface="Times New Roman" panose="02020603050405020304" pitchFamily="18" charset="0"/>
                <a:ea typeface="Times New Roman" panose="02020603050405020304" pitchFamily="18" charset="0"/>
                <a:sym typeface="Symbol" panose="05050102010706020507" pitchFamily="18" charset="2"/>
              </a:rPr>
              <a:t>             α</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½ </a:t>
            </a:r>
            <a:r>
              <a:rPr lang="en-GB" altLang="zh-CN" sz="1400" dirty="0" err="1">
                <a:latin typeface="Times New Roman" panose="02020603050405020304" pitchFamily="18" charset="0"/>
                <a:ea typeface="Times New Roman" panose="02020603050405020304" pitchFamily="18" charset="0"/>
                <a:sym typeface="Symbol" panose="05050102010706020507" pitchFamily="18" charset="2"/>
              </a:rPr>
              <a:t>atan</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i="1" dirty="0" smtClean="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smtClean="0">
                <a:latin typeface="Times New Roman" panose="02020603050405020304" pitchFamily="18" charset="0"/>
                <a:ea typeface="Times New Roman" panose="02020603050405020304" pitchFamily="18" charset="0"/>
                <a:sym typeface="Symbol" panose="05050102010706020507" pitchFamily="18" charset="2"/>
              </a:rPr>
              <a:t>1</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          direction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of main axis of deformation</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total cut</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endParaRPr lang="en-US" altLang="zh-CN" sz="1400" b="1"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200" dirty="0" smtClean="0">
                <a:latin typeface="Times New Roman" panose="02020603050405020304" pitchFamily="18" charset="0"/>
                <a:ea typeface="Times New Roman" panose="02020603050405020304" pitchFamily="18" charset="0"/>
                <a:sym typeface="Symbol" panose="05050102010706020507" pitchFamily="18" charset="2"/>
              </a:rPr>
              <a:t>.</a:t>
            </a:r>
            <a:endParaRPr kumimoji="0" lang="en-US"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6" name="Obdélník 15"/>
              <p:cNvSpPr/>
              <p:nvPr/>
            </p:nvSpPr>
            <p:spPr>
              <a:xfrm>
                <a:off x="4932040" y="3356992"/>
                <a:ext cx="3076868" cy="12612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1600" b="1" i="1" smtClean="0">
                          <a:latin typeface="Cambria Math" panose="02040503050406030204" pitchFamily="18" charset="0"/>
                        </a:rPr>
                        <m:t>𝑬</m:t>
                      </m:r>
                      <m:r>
                        <a:rPr lang="cs-CZ" sz="1600" b="0" i="0">
                          <a:latin typeface="Cambria Math" panose="02040503050406030204" pitchFamily="18" charset="0"/>
                        </a:rPr>
                        <m:t>=</m:t>
                      </m:r>
                      <m:d>
                        <m:dPr>
                          <m:ctrlPr>
                            <a:rPr lang="cs-CZ" sz="1600" b="0" i="1">
                              <a:latin typeface="Cambria Math" panose="02040503050406030204" pitchFamily="18" charset="0"/>
                            </a:rPr>
                          </m:ctrlPr>
                        </m:dPr>
                        <m:e>
                          <m:m>
                            <m:mPr>
                              <m:mcs>
                                <m:mc>
                                  <m:mcPr>
                                    <m:count m:val="2"/>
                                    <m:mcJc m:val="center"/>
                                  </m:mcPr>
                                </m:mc>
                              </m:mcs>
                              <m:ctrlPr>
                                <a:rPr lang="cs-CZ" sz="1600" b="0" i="1">
                                  <a:latin typeface="Cambria Math" panose="02040503050406030204" pitchFamily="18" charset="0"/>
                                </a:rPr>
                              </m:ctrlPr>
                            </m:mPr>
                            <m:mr>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11</m:t>
                                    </m:r>
                                  </m:sub>
                                </m:sSub>
                              </m:e>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12</m:t>
                                    </m:r>
                                  </m:sub>
                                </m:sSub>
                              </m:e>
                            </m:mr>
                            <m:mr>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21</m:t>
                                    </m:r>
                                  </m:sub>
                                </m:sSub>
                              </m:e>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22</m:t>
                                    </m:r>
                                  </m:sub>
                                </m:sSub>
                              </m:e>
                            </m:mr>
                          </m:m>
                        </m:e>
                      </m:d>
                      <m:r>
                        <a:rPr lang="cs-CZ" sz="1600" b="0" i="0">
                          <a:latin typeface="Cambria Math" panose="02040503050406030204" pitchFamily="18" charset="0"/>
                        </a:rPr>
                        <m:t>=</m:t>
                      </m:r>
                      <m:d>
                        <m:dPr>
                          <m:ctrlPr>
                            <a:rPr lang="cs-CZ" sz="1600" b="0" i="1">
                              <a:latin typeface="Cambria Math" panose="02040503050406030204" pitchFamily="18" charset="0"/>
                            </a:rPr>
                          </m:ctrlPr>
                        </m:dPr>
                        <m:e>
                          <m:m>
                            <m:mPr>
                              <m:mcs>
                                <m:mc>
                                  <m:mcPr>
                                    <m:count m:val="2"/>
                                    <m:mcJc m:val="center"/>
                                  </m:mcPr>
                                </m:mc>
                              </m:mcs>
                              <m:ctrlPr>
                                <a:rPr lang="cs-CZ" sz="1600" b="0" i="1">
                                  <a:latin typeface="Cambria Math" panose="02040503050406030204" pitchFamily="18" charset="0"/>
                                </a:rPr>
                              </m:ctrlPr>
                            </m:mPr>
                            <m:mr>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𝑥</m:t>
                                        </m:r>
                                      </m:sub>
                                    </m:sSub>
                                  </m:num>
                                  <m:den>
                                    <m:r>
                                      <a:rPr lang="cs-CZ" sz="1600" b="0" i="0">
                                        <a:latin typeface="Cambria Math" panose="02040503050406030204" pitchFamily="18" charset="0"/>
                                      </a:rPr>
                                      <m:t>𝜕</m:t>
                                    </m:r>
                                    <m:r>
                                      <a:rPr lang="cs-CZ" sz="1600" b="0" i="1">
                                        <a:latin typeface="Cambria Math" panose="02040503050406030204" pitchFamily="18" charset="0"/>
                                      </a:rPr>
                                      <m:t>𝑥</m:t>
                                    </m:r>
                                  </m:den>
                                </m:f>
                              </m:e>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𝑥</m:t>
                                        </m:r>
                                      </m:sub>
                                    </m:sSub>
                                  </m:num>
                                  <m:den>
                                    <m:r>
                                      <a:rPr lang="cs-CZ" sz="1600" b="0" i="0">
                                        <a:latin typeface="Cambria Math" panose="02040503050406030204" pitchFamily="18" charset="0"/>
                                      </a:rPr>
                                      <m:t>𝜕</m:t>
                                    </m:r>
                                    <m:r>
                                      <a:rPr lang="cs-CZ" sz="1600" b="0" i="1">
                                        <a:latin typeface="Cambria Math" panose="02040503050406030204" pitchFamily="18" charset="0"/>
                                      </a:rPr>
                                      <m:t>𝑦</m:t>
                                    </m:r>
                                  </m:den>
                                </m:f>
                              </m:e>
                            </m:mr>
                            <m:mr>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𝑦</m:t>
                                        </m:r>
                                      </m:sub>
                                    </m:sSub>
                                  </m:num>
                                  <m:den>
                                    <m:r>
                                      <a:rPr lang="cs-CZ" sz="1600" b="0" i="0">
                                        <a:latin typeface="Cambria Math" panose="02040503050406030204" pitchFamily="18" charset="0"/>
                                      </a:rPr>
                                      <m:t>𝜕</m:t>
                                    </m:r>
                                    <m:r>
                                      <a:rPr lang="cs-CZ" sz="1600" b="0" i="1">
                                        <a:latin typeface="Cambria Math" panose="02040503050406030204" pitchFamily="18" charset="0"/>
                                      </a:rPr>
                                      <m:t>𝑥</m:t>
                                    </m:r>
                                  </m:den>
                                </m:f>
                              </m:e>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𝑦</m:t>
                                        </m:r>
                                      </m:sub>
                                    </m:sSub>
                                  </m:num>
                                  <m:den>
                                    <m:r>
                                      <a:rPr lang="cs-CZ" sz="1600" b="0" i="0">
                                        <a:latin typeface="Cambria Math" panose="02040503050406030204" pitchFamily="18" charset="0"/>
                                      </a:rPr>
                                      <m:t>𝜕</m:t>
                                    </m:r>
                                    <m:r>
                                      <a:rPr lang="cs-CZ" sz="1600" b="0" i="1">
                                        <a:latin typeface="Cambria Math" panose="02040503050406030204" pitchFamily="18" charset="0"/>
                                      </a:rPr>
                                      <m:t>𝑦</m:t>
                                    </m:r>
                                  </m:den>
                                </m:f>
                              </m:e>
                            </m:mr>
                          </m:m>
                        </m:e>
                      </m:d>
                    </m:oMath>
                  </m:oMathPara>
                </a14:m>
                <a:endParaRPr lang="cs-CZ" sz="1600" dirty="0"/>
              </a:p>
            </p:txBody>
          </p:sp>
        </mc:Choice>
        <mc:Fallback xmlns="">
          <p:sp>
            <p:nvSpPr>
              <p:cNvPr id="16" name="Obdélník 15"/>
              <p:cNvSpPr>
                <a:spLocks noRot="1" noChangeAspect="1" noMove="1" noResize="1" noEditPoints="1" noAdjustHandles="1" noChangeArrowheads="1" noChangeShapeType="1" noTextEdit="1"/>
              </p:cNvSpPr>
              <p:nvPr/>
            </p:nvSpPr>
            <p:spPr>
              <a:xfrm>
                <a:off x="4932040" y="3356992"/>
                <a:ext cx="3076868" cy="1261243"/>
              </a:xfrm>
              <a:prstGeom prst="rect">
                <a:avLst/>
              </a:prstGeom>
              <a:blipFill rotWithShape="0">
                <a:blip r:embed="rId4"/>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7" name="Obdélník 16"/>
              <p:cNvSpPr/>
              <p:nvPr/>
            </p:nvSpPr>
            <p:spPr>
              <a:xfrm>
                <a:off x="2135919" y="4284342"/>
                <a:ext cx="2819426" cy="4147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b="1" i="1" smtClean="0">
                          <a:latin typeface="Cambria Math" panose="02040503050406030204" pitchFamily="18" charset="0"/>
                        </a:rPr>
                        <m:t>𝑬</m:t>
                      </m:r>
                      <m:r>
                        <a:rPr lang="cs-CZ" b="0" i="0">
                          <a:latin typeface="Cambria Math" panose="02040503050406030204" pitchFamily="18" charset="0"/>
                        </a:rPr>
                        <m:t>=</m:t>
                      </m:r>
                      <m:r>
                        <a:rPr lang="cs-CZ" b="1" i="0">
                          <a:latin typeface="Cambria Math" panose="02040503050406030204" pitchFamily="18" charset="0"/>
                        </a:rPr>
                        <m:t>𝐞</m:t>
                      </m:r>
                      <m:r>
                        <a:rPr lang="cs-CZ" b="0" i="0">
                          <a:latin typeface="Cambria Math" panose="02040503050406030204" pitchFamily="18" charset="0"/>
                        </a:rPr>
                        <m:t>+</m:t>
                      </m:r>
                      <m:r>
                        <a:rPr lang="cs-CZ" b="1" i="0">
                          <a:latin typeface="Cambria Math" panose="02040503050406030204" pitchFamily="18" charset="0"/>
                        </a:rPr>
                        <m:t>𝛀</m:t>
                      </m:r>
                      <m:r>
                        <a:rPr lang="cs-CZ" b="0" i="0">
                          <a:latin typeface="Cambria Math" panose="02040503050406030204" pitchFamily="18" charset="0"/>
                        </a:rPr>
                        <m:t>= </m:t>
                      </m:r>
                      <m:d>
                        <m:dPr>
                          <m:ctrlPr>
                            <a:rPr lang="cs-CZ" b="0" i="1">
                              <a:latin typeface="Cambria Math" panose="02040503050406030204" pitchFamily="18" charset="0"/>
                            </a:rPr>
                          </m:ctrlPr>
                        </m:dPr>
                        <m:e>
                          <m:sSub>
                            <m:sSubPr>
                              <m:ctrlPr>
                                <a:rPr lang="cs-CZ" b="0" i="1">
                                  <a:latin typeface="Cambria Math" panose="02040503050406030204" pitchFamily="18" charset="0"/>
                                </a:rPr>
                              </m:ctrlPr>
                            </m:sSubPr>
                            <m:e>
                              <m:r>
                                <m:rPr>
                                  <m:sty m:val="p"/>
                                </m:rPr>
                                <a:rPr lang="cs-CZ" b="0" i="0">
                                  <a:latin typeface="Cambria Math" panose="02040503050406030204" pitchFamily="18" charset="0"/>
                                </a:rPr>
                                <m:t>e</m:t>
                              </m:r>
                            </m:e>
                            <m:sub>
                              <m:r>
                                <m:rPr>
                                  <m:sty m:val="p"/>
                                </m:rPr>
                                <a:rPr lang="cs-CZ" b="0" i="0">
                                  <a:latin typeface="Cambria Math" panose="02040503050406030204" pitchFamily="18" charset="0"/>
                                </a:rPr>
                                <m:t>ij</m:t>
                              </m:r>
                            </m:sub>
                          </m:sSub>
                        </m:e>
                      </m:d>
                      <m:r>
                        <a:rPr lang="cs-CZ" b="0" i="0">
                          <a:latin typeface="Cambria Math" panose="02040503050406030204" pitchFamily="18" charset="0"/>
                        </a:rPr>
                        <m:t>+</m:t>
                      </m:r>
                      <m:d>
                        <m:dPr>
                          <m:ctrlPr>
                            <a:rPr lang="cs-CZ" b="0" i="1">
                              <a:latin typeface="Cambria Math" panose="02040503050406030204" pitchFamily="18" charset="0"/>
                            </a:rPr>
                          </m:ctrlPr>
                        </m:dPr>
                        <m:e>
                          <m:sSub>
                            <m:sSubPr>
                              <m:ctrlPr>
                                <a:rPr lang="cs-CZ" b="0" i="1">
                                  <a:latin typeface="Cambria Math" panose="02040503050406030204" pitchFamily="18" charset="0"/>
                                </a:rPr>
                              </m:ctrlPr>
                            </m:sSubPr>
                            <m:e>
                              <m:r>
                                <m:rPr>
                                  <m:sty m:val="p"/>
                                </m:rPr>
                                <a:rPr lang="cs-CZ" b="0" i="0">
                                  <a:latin typeface="Cambria Math" panose="02040503050406030204" pitchFamily="18" charset="0"/>
                                </a:rPr>
                                <m:t>Ω</m:t>
                              </m:r>
                            </m:e>
                            <m:sub>
                              <m:r>
                                <m:rPr>
                                  <m:sty m:val="p"/>
                                </m:rPr>
                                <a:rPr lang="cs-CZ" b="0" i="0">
                                  <a:latin typeface="Cambria Math" panose="02040503050406030204" pitchFamily="18" charset="0"/>
                                </a:rPr>
                                <m:t>ij</m:t>
                              </m:r>
                            </m:sub>
                          </m:sSub>
                        </m:e>
                      </m:d>
                    </m:oMath>
                  </m:oMathPara>
                </a14:m>
                <a:endParaRPr lang="cs-CZ" dirty="0"/>
              </a:p>
            </p:txBody>
          </p:sp>
        </mc:Choice>
        <mc:Fallback xmlns="">
          <p:sp>
            <p:nvSpPr>
              <p:cNvPr id="17" name="Obdélník 16"/>
              <p:cNvSpPr>
                <a:spLocks noRot="1" noChangeAspect="1" noMove="1" noResize="1" noEditPoints="1" noAdjustHandles="1" noChangeArrowheads="1" noChangeShapeType="1" noTextEdit="1"/>
              </p:cNvSpPr>
              <p:nvPr/>
            </p:nvSpPr>
            <p:spPr>
              <a:xfrm>
                <a:off x="2135919" y="4284342"/>
                <a:ext cx="2819426" cy="414794"/>
              </a:xfrm>
              <a:prstGeom prst="rect">
                <a:avLst/>
              </a:prstGeom>
              <a:blipFill rotWithShape="0">
                <a:blip r:embed="rId5"/>
                <a:stretch>
                  <a:fillRect b="-8824"/>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8" name="Obdélník 17"/>
              <p:cNvSpPr/>
              <p:nvPr/>
            </p:nvSpPr>
            <p:spPr>
              <a:xfrm>
                <a:off x="3210788" y="5173940"/>
                <a:ext cx="7902624" cy="627416"/>
              </a:xfrm>
              <a:prstGeom prst="rect">
                <a:avLst/>
              </a:prstGeom>
            </p:spPr>
            <p:txBody>
              <a:bodyPr wrap="square">
                <a:spAutoFit/>
              </a:bodyPr>
              <a:lstStyle/>
              <a:p>
                <a:r>
                  <a:rPr lang="cs-CZ" b="1" dirty="0" smtClean="0">
                    <a:effectLst/>
                    <a:latin typeface="Times New Roman" panose="02020603050405020304" pitchFamily="18" charset="0"/>
                    <a:ea typeface="MS Mincho" panose="02020609040205080304" pitchFamily="49" charset="-128"/>
                  </a:rPr>
                  <a:t> </a:t>
                </a:r>
                <a14:m>
                  <m:oMath xmlns:m="http://schemas.openxmlformats.org/officeDocument/2006/math">
                    <m:r>
                      <a:rPr lang="cs-CZ" b="1" i="1">
                        <a:effectLst/>
                        <a:latin typeface="Cambria Math" panose="02040503050406030204" pitchFamily="18" charset="0"/>
                        <a:ea typeface="MS Mincho" panose="02020609040205080304" pitchFamily="49" charset="-128"/>
                        <a:cs typeface="Times New Roman" panose="02020603050405020304" pitchFamily="18" charset="0"/>
                      </a:rPr>
                      <m:t>𝐞</m:t>
                    </m:r>
                    <m:r>
                      <a:rPr lang="cs-CZ" b="1" i="1">
                        <a:effectLst/>
                        <a:latin typeface="Cambria Math" panose="02040503050406030204" pitchFamily="18" charset="0"/>
                        <a:ea typeface="MS Mincho" panose="02020609040205080304" pitchFamily="49" charset="-128"/>
                        <a:cs typeface="Times New Roman" panose="02020603050405020304" pitchFamily="18" charset="0"/>
                      </a:rPr>
                      <m:t>=</m:t>
                    </m:r>
                    <m:d>
                      <m:dPr>
                        <m:ctrlPr>
                          <a:rPr lang="cs-CZ" i="1">
                            <a:effectLst/>
                            <a:latin typeface="Cambria Math" panose="02040503050406030204" pitchFamily="18" charset="0"/>
                          </a:rPr>
                        </m:ctrlPr>
                      </m:dPr>
                      <m:e>
                        <m:m>
                          <m:mPr>
                            <m:mcs>
                              <m:mc>
                                <m:mcPr>
                                  <m:count m:val="2"/>
                                  <m:mcJc m:val="center"/>
                                </m:mcPr>
                              </m:mc>
                            </m:mcs>
                            <m:ctrlPr>
                              <a:rPr lang="cs-CZ" i="1">
                                <a:effectLst/>
                                <a:latin typeface="Cambria Math" panose="02040503050406030204" pitchFamily="18" charset="0"/>
                              </a:rPr>
                            </m:ctrlPr>
                          </m:mPr>
                          <m:mr>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e>
                          </m:mr>
                          <m:mr>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e>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22</m:t>
                                  </m:r>
                                </m:sub>
                              </m:sSub>
                            </m:e>
                          </m:mr>
                        </m:m>
                      </m:e>
                    </m:d>
                    <m:r>
                      <a:rPr lang="cs-CZ" i="1">
                        <a:effectLst/>
                        <a:latin typeface="Cambria Math" panose="02040503050406030204" pitchFamily="18" charset="0"/>
                        <a:ea typeface="MS Mincho" panose="02020609040205080304" pitchFamily="49" charset="-128"/>
                        <a:cs typeface="Times New Roman" panose="02020603050405020304" pitchFamily="18" charset="0"/>
                      </a:rPr>
                      <m:t>=</m:t>
                    </m:r>
                    <m:d>
                      <m:dPr>
                        <m:ctrlPr>
                          <a:rPr lang="cs-CZ" i="1">
                            <a:effectLst/>
                            <a:latin typeface="Cambria Math" panose="02040503050406030204" pitchFamily="18" charset="0"/>
                          </a:rPr>
                        </m:ctrlPr>
                      </m:dPr>
                      <m:e>
                        <m:m>
                          <m:mPr>
                            <m:mcs>
                              <m:mc>
                                <m:mcPr>
                                  <m:count m:val="2"/>
                                  <m:mcJc m:val="center"/>
                                </m:mcPr>
                              </m:mc>
                            </m:mcs>
                            <m:ctrlPr>
                              <a:rPr lang="cs-CZ" i="1">
                                <a:effectLst/>
                                <a:latin typeface="Cambria Math" panose="02040503050406030204" pitchFamily="18" charset="0"/>
                              </a:rPr>
                            </m:ctrlPr>
                          </m:mPr>
                          <m:mr>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m:t>
                                  </m:r>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)/2</m:t>
                              </m:r>
                            </m:e>
                          </m:mr>
                          <m:mr>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m:t>
                                  </m:r>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)/2</m:t>
                              </m:r>
                            </m:e>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22</m:t>
                                  </m:r>
                                </m:sub>
                              </m:sSub>
                            </m:e>
                          </m:mr>
                        </m:m>
                      </m:e>
                    </m:d>
                  </m:oMath>
                </a14:m>
                <a:endParaRPr lang="cs-CZ" dirty="0"/>
              </a:p>
            </p:txBody>
          </p:sp>
        </mc:Choice>
        <mc:Fallback xmlns="">
          <p:sp>
            <p:nvSpPr>
              <p:cNvPr id="18" name="Obdélník 17"/>
              <p:cNvSpPr>
                <a:spLocks noRot="1" noChangeAspect="1" noMove="1" noResize="1" noEditPoints="1" noAdjustHandles="1" noChangeArrowheads="1" noChangeShapeType="1" noTextEdit="1"/>
              </p:cNvSpPr>
              <p:nvPr/>
            </p:nvSpPr>
            <p:spPr>
              <a:xfrm>
                <a:off x="3210788" y="5173940"/>
                <a:ext cx="7902624" cy="627416"/>
              </a:xfrm>
              <a:prstGeom prst="rect">
                <a:avLst/>
              </a:prstGeom>
              <a:blipFill rotWithShape="0">
                <a:blip r:embed="rId6"/>
                <a:stretch>
                  <a:fillRect/>
                </a:stretch>
              </a:blipFill>
            </p:spPr>
            <p:txBody>
              <a:bodyPr/>
              <a:lstStyle/>
              <a:p>
                <a:r>
                  <a:rPr lang="cs-CZ">
                    <a:noFill/>
                  </a:rPr>
                  <a:t> </a:t>
                </a:r>
              </a:p>
            </p:txBody>
          </p:sp>
        </mc:Fallback>
      </mc:AlternateContent>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16632"/>
            <a:ext cx="6604682" cy="6597352"/>
          </a:xfrm>
          <a:prstGeom prst="rect">
            <a:avLst/>
          </a:prstGeom>
        </p:spPr>
      </p:pic>
    </p:spTree>
    <p:extLst>
      <p:ext uri="{BB962C8B-B14F-4D97-AF65-F5344CB8AC3E}">
        <p14:creationId xmlns:p14="http://schemas.microsoft.com/office/powerpoint/2010/main" val="1000502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5261"/>
            <a:ext cx="3818977" cy="6597352"/>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t="5360"/>
          <a:stretch/>
        </p:blipFill>
        <p:spPr>
          <a:xfrm>
            <a:off x="395536" y="229638"/>
            <a:ext cx="3340970" cy="2780928"/>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645024"/>
            <a:ext cx="3390987" cy="2708920"/>
          </a:xfrm>
          <a:prstGeom prst="rect">
            <a:avLst/>
          </a:prstGeom>
        </p:spPr>
      </p:pic>
    </p:spTree>
    <p:extLst>
      <p:ext uri="{BB962C8B-B14F-4D97-AF65-F5344CB8AC3E}">
        <p14:creationId xmlns:p14="http://schemas.microsoft.com/office/powerpoint/2010/main" val="2631671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8313" y="764704"/>
            <a:ext cx="8675687" cy="1079500"/>
          </a:xfrm>
        </p:spPr>
        <p:txBody>
          <a:bodyPr/>
          <a:lstStyle/>
          <a:p>
            <a:pPr eaLnBrk="1" hangingPunct="1"/>
            <a:r>
              <a:rPr lang="cs-CZ" altLang="cs-CZ" sz="2400" dirty="0" err="1" smtClean="0">
                <a:latin typeface="Times New Roman" panose="02020603050405020304" pitchFamily="18" charset="0"/>
              </a:rPr>
              <a:t>Comparison</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of</a:t>
            </a:r>
            <a:r>
              <a:rPr lang="cs-CZ" altLang="cs-CZ" sz="2400" dirty="0" smtClean="0">
                <a:latin typeface="Times New Roman" panose="02020603050405020304" pitchFamily="18" charset="0"/>
              </a:rPr>
              <a:t> sensitivity </a:t>
            </a:r>
            <a:r>
              <a:rPr lang="cs-CZ" altLang="cs-CZ" sz="2400" dirty="0" err="1" smtClean="0">
                <a:latin typeface="Times New Roman" panose="02020603050405020304" pitchFamily="18" charset="0"/>
              </a:rPr>
              <a:t>of</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various</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functions</a:t>
            </a:r>
            <a:r>
              <a:rPr lang="cs-CZ" altLang="cs-CZ" sz="2400" dirty="0" smtClean="0">
                <a:latin typeface="Times New Roman" panose="02020603050405020304" pitchFamily="18" charset="0"/>
              </a:rPr>
              <a:t> </a:t>
            </a:r>
            <a:br>
              <a:rPr lang="cs-CZ" altLang="cs-CZ" sz="2400" dirty="0" smtClean="0">
                <a:latin typeface="Times New Roman" panose="02020603050405020304" pitchFamily="18" charset="0"/>
              </a:rPr>
            </a:br>
            <a:r>
              <a:rPr lang="cs-CZ" altLang="cs-CZ" sz="2400" dirty="0" err="1" smtClean="0">
                <a:latin typeface="Times New Roman" panose="02020603050405020304" pitchFamily="18" charset="0"/>
              </a:rPr>
              <a:t>of</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the</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disturbing</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potential</a:t>
            </a:r>
            <a:r>
              <a:rPr lang="cs-CZ" altLang="cs-CZ" sz="2400" dirty="0" smtClean="0">
                <a:latin typeface="Times New Roman" panose="02020603050405020304" pitchFamily="18" charset="0"/>
              </a:rPr>
              <a:t/>
            </a:r>
            <a:br>
              <a:rPr lang="cs-CZ" altLang="cs-CZ" sz="2400" dirty="0" smtClean="0">
                <a:latin typeface="Times New Roman" panose="02020603050405020304" pitchFamily="18" charset="0"/>
              </a:rPr>
            </a:br>
            <a:r>
              <a:rPr lang="cs-CZ" altLang="cs-CZ" sz="2400" i="1" dirty="0" err="1" smtClean="0">
                <a:latin typeface="Times New Roman" panose="02020603050405020304" pitchFamily="18" charset="0"/>
              </a:rPr>
              <a:t>mass</a:t>
            </a:r>
            <a:r>
              <a:rPr lang="cs-CZ" altLang="cs-CZ" sz="2400" i="1" dirty="0" smtClean="0">
                <a:latin typeface="Times New Roman" panose="02020603050405020304" pitchFamily="18" charset="0"/>
              </a:rPr>
              <a:t> point case</a:t>
            </a:r>
            <a:r>
              <a:rPr lang="en-US" altLang="cs-CZ" sz="2400" i="1" dirty="0" smtClean="0">
                <a:latin typeface="Times New Roman" panose="02020603050405020304" pitchFamily="18" charset="0"/>
              </a:rPr>
              <a:t> / an illustrative simplification</a:t>
            </a:r>
            <a:br>
              <a:rPr lang="en-US" altLang="cs-CZ" sz="2400" i="1" dirty="0" smtClean="0">
                <a:latin typeface="Times New Roman" panose="02020603050405020304" pitchFamily="18" charset="0"/>
              </a:rPr>
            </a:br>
            <a:r>
              <a:rPr lang="cs-CZ" altLang="cs-CZ" sz="2400" i="1" dirty="0" smtClean="0">
                <a:latin typeface="Times New Roman" panose="02020603050405020304" pitchFamily="18" charset="0"/>
              </a:rPr>
              <a:t/>
            </a:r>
            <a:br>
              <a:rPr lang="cs-CZ" altLang="cs-CZ" sz="2400" i="1" dirty="0" smtClean="0">
                <a:latin typeface="Times New Roman" panose="02020603050405020304" pitchFamily="18" charset="0"/>
              </a:rPr>
            </a:br>
            <a:r>
              <a:rPr lang="cs-CZ" altLang="cs-CZ" sz="1800" dirty="0" smtClean="0">
                <a:latin typeface="Times New Roman" panose="02020603050405020304" pitchFamily="18" charset="0"/>
              </a:rPr>
              <a:t>x</a:t>
            </a:r>
            <a:r>
              <a:rPr lang="cs-CZ" altLang="cs-CZ" sz="1800" i="1" dirty="0" smtClean="0">
                <a:latin typeface="Times New Roman" panose="02020603050405020304" pitchFamily="18" charset="0"/>
              </a:rPr>
              <a:t> axis </a:t>
            </a:r>
            <a:r>
              <a:rPr lang="cs-CZ" altLang="cs-CZ" sz="1800" i="1" dirty="0" err="1" smtClean="0">
                <a:latin typeface="Times New Roman" panose="02020603050405020304" pitchFamily="18" charset="0"/>
              </a:rPr>
              <a:t>depth</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beneath</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surface</a:t>
            </a:r>
            <a:r>
              <a:rPr lang="en-US" altLang="cs-CZ" sz="1800" i="1" dirty="0" smtClean="0">
                <a:latin typeface="Times New Roman" panose="02020603050405020304" pitchFamily="18" charset="0"/>
              </a:rPr>
              <a:t> [km]</a:t>
            </a:r>
            <a:r>
              <a:rPr lang="cs-CZ" altLang="cs-CZ" sz="1800" i="1" dirty="0" smtClean="0">
                <a:latin typeface="Times New Roman" panose="02020603050405020304" pitchFamily="18" charset="0"/>
              </a:rPr>
              <a:t>, </a:t>
            </a:r>
            <a:r>
              <a:rPr lang="cs-CZ" altLang="cs-CZ" sz="1800" dirty="0" smtClean="0">
                <a:latin typeface="Times New Roman" panose="02020603050405020304" pitchFamily="18" charset="0"/>
              </a:rPr>
              <a:t>y</a:t>
            </a:r>
            <a:r>
              <a:rPr lang="cs-CZ" altLang="cs-CZ" sz="1800" i="1" dirty="0" smtClean="0">
                <a:latin typeface="Times New Roman" panose="02020603050405020304" pitchFamily="18" charset="0"/>
              </a:rPr>
              <a:t> axis reference </a:t>
            </a:r>
            <a:r>
              <a:rPr lang="cs-CZ" altLang="cs-CZ" sz="1800" i="1" dirty="0" err="1" smtClean="0">
                <a:latin typeface="Times New Roman" panose="02020603050405020304" pitchFamily="18" charset="0"/>
              </a:rPr>
              <a:t>value</a:t>
            </a:r>
            <a:r>
              <a:rPr lang="en-US" altLang="cs-CZ" sz="1800" i="1" dirty="0" smtClean="0">
                <a:latin typeface="Times New Roman" panose="02020603050405020304" pitchFamily="18" charset="0"/>
              </a:rPr>
              <a:t> of </a:t>
            </a:r>
            <a:r>
              <a:rPr lang="en-US" altLang="cs-CZ" sz="1800" i="1" dirty="0" err="1" smtClean="0">
                <a:latin typeface="Times New Roman" panose="02020603050405020304" pitchFamily="18" charset="0"/>
              </a:rPr>
              <a:t>functionals</a:t>
            </a:r>
            <a:r>
              <a:rPr lang="cs-CZ" altLang="cs-CZ" sz="1800" b="1" dirty="0" smtClean="0">
                <a:solidFill>
                  <a:srgbClr val="FF3300"/>
                </a:solidFill>
                <a:latin typeface="Times New Roman" panose="02020603050405020304" pitchFamily="18" charset="0"/>
              </a:rPr>
              <a:t/>
            </a:r>
            <a:br>
              <a:rPr lang="cs-CZ" altLang="cs-CZ" sz="1800" b="1" dirty="0" smtClean="0">
                <a:solidFill>
                  <a:srgbClr val="FF3300"/>
                </a:solidFill>
                <a:latin typeface="Times New Roman" panose="02020603050405020304" pitchFamily="18" charset="0"/>
              </a:rPr>
            </a:br>
            <a:r>
              <a:rPr lang="cs-CZ" altLang="cs-CZ" sz="1800" i="1" dirty="0" err="1" smtClean="0">
                <a:latin typeface="Times New Roman" panose="02020603050405020304" pitchFamily="18" charset="0"/>
              </a:rPr>
              <a:t>for</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given</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gravitational</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constant</a:t>
            </a:r>
            <a:r>
              <a:rPr lang="cs-CZ" altLang="cs-CZ" sz="1800" i="1" dirty="0" smtClean="0">
                <a:latin typeface="Times New Roman" panose="02020603050405020304" pitchFamily="18" charset="0"/>
              </a:rPr>
              <a:t> </a:t>
            </a:r>
            <a:r>
              <a:rPr lang="cs-CZ" altLang="cs-CZ" sz="1800" dirty="0" smtClean="0">
                <a:latin typeface="Times New Roman" panose="02020603050405020304" pitchFamily="18" charset="0"/>
              </a:rPr>
              <a:t>GM</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describing</a:t>
            </a:r>
            <a:r>
              <a:rPr lang="cs-CZ" altLang="cs-CZ" sz="1800" i="1" dirty="0" smtClean="0">
                <a:latin typeface="Times New Roman" panose="02020603050405020304" pitchFamily="18" charset="0"/>
              </a:rPr>
              <a:t> </a:t>
            </a:r>
            <a:r>
              <a:rPr lang="en-US" altLang="cs-CZ" sz="1800" i="1" dirty="0" smtClean="0">
                <a:latin typeface="Times New Roman" panose="02020603050405020304" pitchFamily="18" charset="0"/>
              </a:rPr>
              <a:t>respective</a:t>
            </a:r>
            <a:r>
              <a:rPr lang="cs-CZ" altLang="cs-CZ" sz="1800" i="1" dirty="0" smtClean="0">
                <a:latin typeface="Times New Roman" panose="02020603050405020304" pitchFamily="18" charset="0"/>
              </a:rPr>
              <a:t> point </a:t>
            </a:r>
            <a:r>
              <a:rPr lang="cs-CZ" altLang="cs-CZ" sz="1800" i="1" dirty="0" err="1" smtClean="0">
                <a:latin typeface="Times New Roman" panose="02020603050405020304" pitchFamily="18" charset="0"/>
              </a:rPr>
              <a:t>mass</a:t>
            </a:r>
            <a:r>
              <a:rPr lang="cs-CZ" altLang="cs-CZ" sz="1800" i="1" dirty="0" smtClean="0">
                <a:latin typeface="Times New Roman" panose="02020603050405020304" pitchFamily="18" charset="0"/>
              </a:rPr>
              <a:t> body</a:t>
            </a:r>
          </a:p>
        </p:txBody>
      </p:sp>
      <p:sp>
        <p:nvSpPr>
          <p:cNvPr id="9219" name="Rectangle 4"/>
          <p:cNvSpPr>
            <a:spLocks noGrp="1" noChangeArrowheads="1"/>
          </p:cNvSpPr>
          <p:nvPr>
            <p:ph type="body" idx="1"/>
          </p:nvPr>
        </p:nvSpPr>
        <p:spPr>
          <a:xfrm>
            <a:off x="395288" y="5373688"/>
            <a:ext cx="8229600" cy="4525962"/>
          </a:xfrm>
        </p:spPr>
        <p:txBody>
          <a:bodyPr/>
          <a:lstStyle/>
          <a:p>
            <a:pPr eaLnBrk="1" hangingPunct="1">
              <a:buFontTx/>
              <a:buNone/>
            </a:pPr>
            <a:r>
              <a:rPr lang="cs-CZ" altLang="cs-CZ" smtClean="0"/>
              <a:t>   </a:t>
            </a:r>
            <a:r>
              <a:rPr lang="cs-CZ" altLang="cs-CZ" sz="1600" smtClean="0">
                <a:latin typeface="Times New Roman" panose="02020603050405020304" pitchFamily="18" charset="0"/>
              </a:rPr>
              <a:t>      </a:t>
            </a:r>
            <a:endParaRPr lang="cs-CZ" altLang="cs-CZ" sz="1600" b="1" i="1" smtClean="0">
              <a:latin typeface="Times New Roman" panose="02020603050405020304" pitchFamily="18" charset="0"/>
            </a:endParaRPr>
          </a:p>
        </p:txBody>
      </p:sp>
      <p:pic>
        <p:nvPicPr>
          <p:cNvPr id="9220" name="Obrázek 0" descr="Zvirata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708920"/>
            <a:ext cx="6048672" cy="343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283"/>
            <a:ext cx="4683125"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585" y="3430388"/>
            <a:ext cx="4429353" cy="304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Obrázek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9687" y="258076"/>
            <a:ext cx="4292451" cy="295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ovéPole 4"/>
          <p:cNvSpPr txBox="1">
            <a:spLocks noChangeArrowheads="1"/>
          </p:cNvSpPr>
          <p:nvPr/>
        </p:nvSpPr>
        <p:spPr bwMode="auto">
          <a:xfrm>
            <a:off x="2336149" y="119041"/>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dirty="0" smtClean="0">
                <a:solidFill>
                  <a:schemeClr val="bg1"/>
                </a:solidFill>
                <a:latin typeface="Times New Roman" panose="02020603050405020304" pitchFamily="18" charset="0"/>
                <a:cs typeface="Times New Roman" panose="02020603050405020304" pitchFamily="18" charset="0"/>
              </a:rPr>
              <a:t>Ha</a:t>
            </a:r>
            <a:r>
              <a:rPr lang="en-US" altLang="cs-CZ" sz="1800" dirty="0" err="1" smtClean="0">
                <a:solidFill>
                  <a:schemeClr val="bg1"/>
                </a:solidFill>
                <a:latin typeface="Times New Roman" panose="02020603050405020304" pitchFamily="18" charset="0"/>
                <a:cs typeface="Times New Roman" panose="02020603050405020304" pitchFamily="18" charset="0"/>
              </a:rPr>
              <a:t>wai</a:t>
            </a:r>
            <a:r>
              <a:rPr lang="en-US" altLang="cs-CZ" sz="1800" dirty="0" smtClean="0">
                <a:solidFill>
                  <a:schemeClr val="bg1"/>
                </a:solidFill>
                <a:latin typeface="Times New Roman" panose="02020603050405020304" pitchFamily="18" charset="0"/>
                <a:cs typeface="Times New Roman" panose="02020603050405020304" pitchFamily="18" charset="0"/>
              </a:rPr>
              <a:t>, </a:t>
            </a:r>
            <a:r>
              <a:rPr lang="cs-CZ" sz="1800" dirty="0" err="1">
                <a:solidFill>
                  <a:schemeClr val="bg1"/>
                </a:solidFill>
                <a:latin typeface="Times New Roman" panose="02020603050405020304" pitchFamily="18" charset="0"/>
                <a:cs typeface="Times New Roman" panose="02020603050405020304" pitchFamily="18" charset="0"/>
              </a:rPr>
              <a:t>the</a:t>
            </a:r>
            <a:r>
              <a:rPr lang="cs-CZ" sz="1800" dirty="0">
                <a:solidFill>
                  <a:schemeClr val="bg1"/>
                </a:solidFill>
                <a:latin typeface="Times New Roman" panose="02020603050405020304" pitchFamily="18" charset="0"/>
                <a:cs typeface="Times New Roman" panose="02020603050405020304" pitchFamily="18" charset="0"/>
              </a:rPr>
              <a:t> </a:t>
            </a:r>
            <a:r>
              <a:rPr lang="cs-CZ" sz="1800" dirty="0" err="1" smtClean="0">
                <a:solidFill>
                  <a:schemeClr val="bg1"/>
                </a:solidFill>
                <a:latin typeface="Times New Roman" panose="02020603050405020304" pitchFamily="18" charset="0"/>
                <a:cs typeface="Times New Roman" panose="02020603050405020304" pitchFamily="18" charset="0"/>
              </a:rPr>
              <a:t>Bi</a:t>
            </a:r>
            <a:r>
              <a:rPr lang="en-US" sz="1800" dirty="0" smtClean="0">
                <a:solidFill>
                  <a:schemeClr val="bg1"/>
                </a:solidFill>
                <a:latin typeface="Times New Roman" panose="02020603050405020304" pitchFamily="18" charset="0"/>
                <a:cs typeface="Times New Roman" panose="02020603050405020304" pitchFamily="18" charset="0"/>
              </a:rPr>
              <a:t>g</a:t>
            </a:r>
            <a:r>
              <a:rPr lang="en-US" altLang="cs-CZ" sz="1800" dirty="0" smtClean="0">
                <a:solidFill>
                  <a:schemeClr val="bg1"/>
                </a:solidFill>
                <a:latin typeface="Times New Roman" panose="02020603050405020304" pitchFamily="18" charset="0"/>
                <a:cs typeface="Times New Roman" panose="02020603050405020304" pitchFamily="18" charset="0"/>
              </a:rPr>
              <a:t> island</a:t>
            </a:r>
            <a:endParaRPr lang="cs-CZ" altLang="cs-CZ" sz="1800" dirty="0">
              <a:solidFill>
                <a:schemeClr val="bg1"/>
              </a:solidFill>
              <a:latin typeface="Times New Roman" panose="02020603050405020304" pitchFamily="18" charset="0"/>
              <a:cs typeface="Times New Roman" panose="02020603050405020304" pitchFamily="18" charset="0"/>
            </a:endParaRPr>
          </a:p>
        </p:txBody>
      </p:sp>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3627" y="3591679"/>
            <a:ext cx="4117617" cy="2727399"/>
          </a:xfrm>
          <a:prstGeom prst="rect">
            <a:avLst/>
          </a:prstGeom>
        </p:spPr>
      </p:pic>
      <p:sp>
        <p:nvSpPr>
          <p:cNvPr id="3" name="Obdélník 2"/>
          <p:cNvSpPr/>
          <p:nvPr/>
        </p:nvSpPr>
        <p:spPr>
          <a:xfrm>
            <a:off x="2286000" y="2967335"/>
            <a:ext cx="4572000" cy="369332"/>
          </a:xfrm>
          <a:prstGeom prst="rect">
            <a:avLst/>
          </a:prstGeom>
        </p:spPr>
        <p:txBody>
          <a:bodyPr>
            <a:spAutoFit/>
          </a:bodyPr>
          <a:lstStyle/>
          <a:p>
            <a:pPr marL="342900" indent="-342900">
              <a:buFontTx/>
              <a:buAutoNum type="arabicPeriod"/>
              <a:defRPr/>
            </a:pP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63688" y="173539"/>
            <a:ext cx="5513882" cy="2400657"/>
          </a:xfrm>
          <a:prstGeom prst="rect">
            <a:avLst/>
          </a:prstGeom>
        </p:spPr>
        <p:txBody>
          <a:bodyPr wrap="none">
            <a:spAutoFit/>
          </a:bodyPr>
          <a:lstStyle/>
          <a:p>
            <a:pPr>
              <a:defRPr/>
            </a:pPr>
            <a:r>
              <a:rPr lang="en-US" sz="2400" b="1" dirty="0">
                <a:solidFill>
                  <a:schemeClr val="accent4"/>
                </a:solidFill>
                <a:latin typeface="Times New Roman" panose="02020603050405020304" pitchFamily="18" charset="0"/>
                <a:cs typeface="Times New Roman" panose="02020603050405020304" pitchFamily="18" charset="0"/>
              </a:rPr>
              <a:t>Data – recent gravity field </a:t>
            </a:r>
            <a:r>
              <a:rPr lang="en-US" sz="2400" b="1" dirty="0" smtClean="0">
                <a:solidFill>
                  <a:schemeClr val="accent4"/>
                </a:solidFill>
                <a:latin typeface="Times New Roman" panose="02020603050405020304" pitchFamily="18" charset="0"/>
                <a:cs typeface="Times New Roman" panose="02020603050405020304" pitchFamily="18" charset="0"/>
              </a:rPr>
              <a:t>models</a:t>
            </a:r>
            <a:endParaRPr lang="en-US" sz="2400" b="1" dirty="0">
              <a:solidFill>
                <a:schemeClr val="accent4"/>
              </a:solidFill>
              <a:latin typeface="Times New Roman" panose="02020603050405020304" pitchFamily="18" charset="0"/>
              <a:cs typeface="Times New Roman" panose="02020603050405020304" pitchFamily="18" charset="0"/>
            </a:endParaRPr>
          </a:p>
          <a:p>
            <a:pPr>
              <a:defRPr/>
            </a:pPr>
            <a:r>
              <a:rPr lang="en-US" sz="2400" b="1" dirty="0" smtClean="0">
                <a:solidFill>
                  <a:schemeClr val="accent4"/>
                </a:solidFill>
                <a:latin typeface="Times New Roman" panose="02020603050405020304" pitchFamily="18" charset="0"/>
                <a:cs typeface="Times New Roman" panose="02020603050405020304" pitchFamily="18" charset="0"/>
              </a:rPr>
              <a:t>            satellite bedrock </a:t>
            </a:r>
            <a:r>
              <a:rPr lang="en-US" sz="2400" b="1" dirty="0" err="1" smtClean="0">
                <a:solidFill>
                  <a:schemeClr val="accent4"/>
                </a:solidFill>
                <a:latin typeface="Times New Roman" panose="02020603050405020304" pitchFamily="18" charset="0"/>
                <a:cs typeface="Times New Roman" panose="02020603050405020304" pitchFamily="18" charset="0"/>
              </a:rPr>
              <a:t>topograph</a:t>
            </a:r>
            <a:r>
              <a:rPr lang="cs-CZ" sz="2400" b="1" dirty="0" smtClean="0">
                <a:solidFill>
                  <a:schemeClr val="accent4"/>
                </a:solidFill>
                <a:latin typeface="Times New Roman" panose="02020603050405020304" pitchFamily="18" charset="0"/>
                <a:cs typeface="Times New Roman" panose="02020603050405020304" pitchFamily="18" charset="0"/>
              </a:rPr>
              <a:t>y and </a:t>
            </a:r>
          </a:p>
          <a:p>
            <a:pPr>
              <a:defRPr/>
            </a:pPr>
            <a:r>
              <a:rPr lang="cs-CZ" sz="2400" b="1" dirty="0">
                <a:solidFill>
                  <a:schemeClr val="accent4"/>
                </a:solidFill>
                <a:latin typeface="Times New Roman" panose="02020603050405020304" pitchFamily="18" charset="0"/>
                <a:cs typeface="Times New Roman" panose="02020603050405020304" pitchFamily="18" charset="0"/>
              </a:rPr>
              <a:t> </a:t>
            </a:r>
            <a:r>
              <a:rPr lang="cs-CZ" sz="2400" b="1" dirty="0" smtClean="0">
                <a:solidFill>
                  <a:schemeClr val="accent4"/>
                </a:solidFill>
                <a:latin typeface="Times New Roman" panose="02020603050405020304" pitchFamily="18" charset="0"/>
                <a:cs typeface="Times New Roman" panose="02020603050405020304" pitchFamily="18" charset="0"/>
              </a:rPr>
              <a:t>           </a:t>
            </a:r>
            <a:r>
              <a:rPr lang="cs-CZ" sz="2400" b="1" dirty="0" err="1" smtClean="0">
                <a:solidFill>
                  <a:schemeClr val="accent4"/>
                </a:solidFill>
                <a:latin typeface="Times New Roman" panose="02020603050405020304" pitchFamily="18" charset="0"/>
                <a:cs typeface="Times New Roman" panose="02020603050405020304" pitchFamily="18" charset="0"/>
              </a:rPr>
              <a:t>their</a:t>
            </a:r>
            <a:r>
              <a:rPr lang="cs-CZ" sz="2400" b="1" dirty="0" smtClean="0">
                <a:solidFill>
                  <a:schemeClr val="accent4"/>
                </a:solidFill>
                <a:latin typeface="Times New Roman" panose="02020603050405020304" pitchFamily="18" charset="0"/>
                <a:cs typeface="Times New Roman" panose="02020603050405020304" pitchFamily="18" charset="0"/>
              </a:rPr>
              <a:t> </a:t>
            </a:r>
            <a:r>
              <a:rPr lang="cs-CZ" sz="2400" b="1" dirty="0" err="1" smtClean="0">
                <a:solidFill>
                  <a:schemeClr val="accent4"/>
                </a:solidFill>
                <a:latin typeface="Times New Roman" panose="02020603050405020304" pitchFamily="18" charset="0"/>
                <a:cs typeface="Times New Roman" panose="02020603050405020304" pitchFamily="18" charset="0"/>
              </a:rPr>
              <a:t>combination</a:t>
            </a:r>
            <a:endParaRPr lang="en-US" sz="2400" b="1" dirty="0">
              <a:solidFill>
                <a:schemeClr val="accent4"/>
              </a:solidFill>
              <a:latin typeface="Times New Roman" panose="02020603050405020304" pitchFamily="18" charset="0"/>
              <a:cs typeface="Times New Roman" panose="02020603050405020304" pitchFamily="18" charset="0"/>
            </a:endParaRPr>
          </a:p>
          <a:p>
            <a:pPr>
              <a:defRPr/>
            </a:pPr>
            <a:r>
              <a:rPr lang="en-US" sz="2400" b="1" dirty="0" smtClean="0">
                <a:solidFill>
                  <a:schemeClr val="accent4"/>
                </a:solidFill>
                <a:latin typeface="Times New Roman" panose="02020603050405020304" pitchFamily="18" charset="0"/>
                <a:cs typeface="Times New Roman" panose="02020603050405020304" pitchFamily="18" charset="0"/>
              </a:rPr>
              <a:t>                    </a:t>
            </a:r>
            <a:endParaRPr lang="en-US" sz="2400" b="1" dirty="0">
              <a:solidFill>
                <a:schemeClr val="accent4"/>
              </a:solidFill>
              <a:latin typeface="Times New Roman" panose="02020603050405020304" pitchFamily="18" charset="0"/>
              <a:cs typeface="Times New Roman" panose="02020603050405020304" pitchFamily="18" charset="0"/>
            </a:endParaRPr>
          </a:p>
          <a:p>
            <a:pPr>
              <a:defRPr/>
            </a:pPr>
            <a:r>
              <a:rPr lang="en-US" b="1" dirty="0" smtClean="0">
                <a:solidFill>
                  <a:schemeClr val="accent4"/>
                </a:solidFill>
                <a:latin typeface="Times New Roman" panose="02020603050405020304" pitchFamily="18" charset="0"/>
                <a:cs typeface="Times New Roman" panose="02020603050405020304" pitchFamily="18" charset="0"/>
              </a:rPr>
              <a:t>EGM 2008   *</a:t>
            </a:r>
          </a:p>
          <a:p>
            <a:pPr>
              <a:defRPr/>
            </a:pPr>
            <a:r>
              <a:rPr lang="en-US" b="1" dirty="0" smtClean="0">
                <a:solidFill>
                  <a:schemeClr val="accent4"/>
                </a:solidFill>
                <a:latin typeface="Times New Roman" panose="02020603050405020304" pitchFamily="18" charset="0"/>
                <a:cs typeface="Times New Roman" panose="02020603050405020304" pitchFamily="18" charset="0"/>
              </a:rPr>
              <a:t>EIGEN 6C4 **</a:t>
            </a:r>
          </a:p>
          <a:p>
            <a:pPr>
              <a:defRPr/>
            </a:pPr>
            <a:r>
              <a:rPr lang="en-US" b="1" dirty="0" smtClean="0">
                <a:solidFill>
                  <a:schemeClr val="accent4"/>
                </a:solidFill>
                <a:latin typeface="Times New Roman" panose="02020603050405020304" pitchFamily="18" charset="0"/>
                <a:cs typeface="Times New Roman" panose="02020603050405020304" pitchFamily="18" charset="0"/>
              </a:rPr>
              <a:t>BEDMAP 2  bedrock topography ***</a:t>
            </a:r>
            <a:endParaRPr lang="en-US" b="1" dirty="0">
              <a:solidFill>
                <a:schemeClr val="accent4"/>
              </a:solidFill>
              <a:latin typeface="Times New Roman" panose="02020603050405020304" pitchFamily="18" charset="0"/>
              <a:cs typeface="Times New Roman" panose="02020603050405020304" pitchFamily="18" charset="0"/>
            </a:endParaRPr>
          </a:p>
        </p:txBody>
      </p:sp>
      <p:sp>
        <p:nvSpPr>
          <p:cNvPr id="3" name="TextovéPole 2"/>
          <p:cNvSpPr txBox="1"/>
          <p:nvPr/>
        </p:nvSpPr>
        <p:spPr>
          <a:xfrm>
            <a:off x="1115616" y="2636912"/>
            <a:ext cx="6912768" cy="5232202"/>
          </a:xfrm>
          <a:prstGeom prst="rect">
            <a:avLst/>
          </a:prstGeom>
          <a:noFill/>
        </p:spPr>
        <p:txBody>
          <a:bodyPr wrap="square" rtlCol="0">
            <a:spAutoFit/>
          </a:bodyPr>
          <a:lstStyle/>
          <a:p>
            <a:pPr marL="285750" indent="-285750">
              <a:buFont typeface="Arial" panose="020B0604020202020204" pitchFamily="34" charset="0"/>
              <a:buChar char="•"/>
            </a:pPr>
            <a:r>
              <a:rPr lang="en-GB" sz="1400" cap="small" dirty="0" err="1" smtClean="0">
                <a:latin typeface="Times New Roman" panose="02020603050405020304" pitchFamily="18" charset="0"/>
                <a:cs typeface="Times New Roman" panose="02020603050405020304" pitchFamily="18" charset="0"/>
              </a:rPr>
              <a:t>Pavlis</a:t>
            </a:r>
            <a:r>
              <a:rPr lang="en-GB" sz="1400" cap="small" dirty="0">
                <a:latin typeface="Times New Roman" panose="02020603050405020304" pitchFamily="18" charset="0"/>
                <a:cs typeface="Times New Roman" panose="02020603050405020304" pitchFamily="18" charset="0"/>
              </a:rPr>
              <a:t>, N. K., Holmes, S. A., Kenyon, S. C. &amp; Factor, J</a:t>
            </a:r>
            <a:r>
              <a:rPr lang="en-GB" sz="1400" dirty="0">
                <a:latin typeface="Times New Roman" panose="02020603050405020304" pitchFamily="18" charset="0"/>
                <a:cs typeface="Times New Roman" panose="02020603050405020304" pitchFamily="18" charset="0"/>
              </a:rPr>
              <a:t>. K. 2008a. An Earth Gravitational Model to degree 2160: EGM 2008. EGU General Assembly 2008, </a:t>
            </a:r>
            <a:endParaRPr lang="en-GB" sz="1400" dirty="0" smtClean="0">
              <a:latin typeface="Times New Roman" panose="02020603050405020304" pitchFamily="18" charset="0"/>
              <a:cs typeface="Times New Roman" panose="02020603050405020304" pitchFamily="18" charset="0"/>
            </a:endParaRPr>
          </a:p>
          <a:p>
            <a:r>
              <a:rPr lang="en-GB" sz="1400" dirty="0">
                <a:latin typeface="Times New Roman" panose="02020603050405020304" pitchFamily="18" charset="0"/>
                <a:cs typeface="Times New Roman" panose="02020603050405020304" pitchFamily="18" charset="0"/>
              </a:rPr>
              <a:t> </a:t>
            </a:r>
            <a:r>
              <a:rPr lang="en-GB" sz="1400" dirty="0" smtClean="0">
                <a:latin typeface="Times New Roman" panose="02020603050405020304" pitchFamily="18" charset="0"/>
                <a:cs typeface="Times New Roman" panose="02020603050405020304" pitchFamily="18" charset="0"/>
              </a:rPr>
              <a:t>      Vienna</a:t>
            </a:r>
            <a:r>
              <a:rPr lang="en-GB" sz="1400" dirty="0">
                <a:latin typeface="Times New Roman" panose="02020603050405020304" pitchFamily="18" charset="0"/>
                <a:cs typeface="Times New Roman" panose="02020603050405020304" pitchFamily="18" charset="0"/>
              </a:rPr>
              <a:t>, 13–18 April 2008. </a:t>
            </a:r>
            <a:endParaRPr lang="cs-CZ" sz="1400" dirty="0">
              <a:latin typeface="Times New Roman" panose="02020603050405020304" pitchFamily="18" charset="0"/>
              <a:cs typeface="Times New Roman" panose="02020603050405020304" pitchFamily="18" charset="0"/>
            </a:endParaRPr>
          </a:p>
          <a:p>
            <a:r>
              <a:rPr lang="en-GB" sz="1400" cap="small" dirty="0" smtClean="0">
                <a:latin typeface="Times New Roman" panose="02020603050405020304" pitchFamily="18" charset="0"/>
                <a:cs typeface="Times New Roman" panose="02020603050405020304" pitchFamily="18" charset="0"/>
              </a:rPr>
              <a:t>       </a:t>
            </a:r>
            <a:r>
              <a:rPr lang="en-GB" sz="1400" cap="small" dirty="0" err="1" smtClean="0">
                <a:latin typeface="Times New Roman" panose="02020603050405020304" pitchFamily="18" charset="0"/>
                <a:cs typeface="Times New Roman" panose="02020603050405020304" pitchFamily="18" charset="0"/>
              </a:rPr>
              <a:t>Pavlis</a:t>
            </a:r>
            <a:r>
              <a:rPr lang="en-GB" sz="1400" cap="small" dirty="0">
                <a:latin typeface="Times New Roman" panose="02020603050405020304" pitchFamily="18" charset="0"/>
                <a:cs typeface="Times New Roman" panose="02020603050405020304" pitchFamily="18" charset="0"/>
              </a:rPr>
              <a:t>, N. K., Holmes, S. A., Kenyon, S. C. &amp; Factor</a:t>
            </a:r>
            <a:r>
              <a:rPr lang="en-GB" sz="1400" dirty="0">
                <a:latin typeface="Times New Roman" panose="02020603050405020304" pitchFamily="18" charset="0"/>
                <a:cs typeface="Times New Roman" panose="02020603050405020304" pitchFamily="18" charset="0"/>
              </a:rPr>
              <a:t>, J. K. 2008b. EGM2008: An </a:t>
            </a:r>
            <a:r>
              <a:rPr lang="en-GB" sz="1400" dirty="0" smtClean="0">
                <a:latin typeface="Times New Roman" panose="02020603050405020304" pitchFamily="18" charset="0"/>
                <a:cs typeface="Times New Roman" panose="02020603050405020304" pitchFamily="18" charset="0"/>
              </a:rPr>
              <a:t> overview </a:t>
            </a:r>
            <a:r>
              <a:rPr lang="en-GB" sz="1400" dirty="0">
                <a:latin typeface="Times New Roman" panose="02020603050405020304" pitchFamily="18" charset="0"/>
                <a:cs typeface="Times New Roman" panose="02020603050405020304" pitchFamily="18" charset="0"/>
              </a:rPr>
              <a:t>of its development and evaluation. National Geospatial-Intelligence Agency, USA, conf.: Gravity, Geoid and Earth Observation 2008, </a:t>
            </a:r>
            <a:r>
              <a:rPr lang="en-GB" sz="1400" dirty="0" err="1">
                <a:latin typeface="Times New Roman" panose="02020603050405020304" pitchFamily="18" charset="0"/>
                <a:cs typeface="Times New Roman" panose="02020603050405020304" pitchFamily="18" charset="0"/>
              </a:rPr>
              <a:t>Chania</a:t>
            </a:r>
            <a:r>
              <a:rPr lang="en-GB" sz="1400" dirty="0">
                <a:latin typeface="Times New Roman" panose="02020603050405020304" pitchFamily="18" charset="0"/>
                <a:cs typeface="Times New Roman" panose="02020603050405020304" pitchFamily="18" charset="0"/>
              </a:rPr>
              <a:t>, Crete, Greece, 23–27 June 2008.</a:t>
            </a:r>
            <a:endParaRPr lang="cs-CZ" sz="1400" dirty="0">
              <a:latin typeface="Times New Roman" panose="02020603050405020304" pitchFamily="18" charset="0"/>
              <a:cs typeface="Times New Roman" panose="02020603050405020304" pitchFamily="18" charset="0"/>
            </a:endParaRPr>
          </a:p>
          <a:p>
            <a:r>
              <a:rPr lang="en-GB" sz="1400" cap="small" dirty="0" smtClean="0">
                <a:latin typeface="Times New Roman" panose="02020603050405020304" pitchFamily="18" charset="0"/>
                <a:cs typeface="Times New Roman" panose="02020603050405020304" pitchFamily="18" charset="0"/>
              </a:rPr>
              <a:t>      </a:t>
            </a:r>
            <a:r>
              <a:rPr lang="en-GB" sz="1400" cap="small" dirty="0" err="1" smtClean="0">
                <a:latin typeface="Times New Roman" panose="02020603050405020304" pitchFamily="18" charset="0"/>
                <a:cs typeface="Times New Roman" panose="02020603050405020304" pitchFamily="18" charset="0"/>
              </a:rPr>
              <a:t>Pavlis</a:t>
            </a:r>
            <a:r>
              <a:rPr lang="en-GB" sz="1400" cap="small" dirty="0">
                <a:latin typeface="Times New Roman" panose="02020603050405020304" pitchFamily="18" charset="0"/>
                <a:cs typeface="Times New Roman" panose="02020603050405020304" pitchFamily="18" charset="0"/>
              </a:rPr>
              <a:t>, N. K., Holmes, S. A., Kenyon, S. C. &amp; Factor,</a:t>
            </a:r>
            <a:r>
              <a:rPr lang="en-GB" sz="1400" dirty="0">
                <a:latin typeface="Times New Roman" panose="02020603050405020304" pitchFamily="18" charset="0"/>
                <a:cs typeface="Times New Roman" panose="02020603050405020304" pitchFamily="18" charset="0"/>
              </a:rPr>
              <a:t> J. K. 2012. The development and evaluation of the Earth Gravitational Model 2008 (EGM2008).  J. </a:t>
            </a:r>
            <a:r>
              <a:rPr lang="en-GB" sz="1400" dirty="0" err="1">
                <a:latin typeface="Times New Roman" panose="02020603050405020304" pitchFamily="18" charset="0"/>
                <a:cs typeface="Times New Roman" panose="02020603050405020304" pitchFamily="18" charset="0"/>
              </a:rPr>
              <a:t>Geophys</a:t>
            </a:r>
            <a:r>
              <a:rPr lang="en-GB" sz="1400" dirty="0">
                <a:latin typeface="Times New Roman" panose="02020603050405020304" pitchFamily="18" charset="0"/>
                <a:cs typeface="Times New Roman" panose="02020603050405020304" pitchFamily="18" charset="0"/>
              </a:rPr>
              <a:t>. Res. 17, B04406, </a:t>
            </a:r>
            <a:r>
              <a:rPr lang="en-GB" sz="1400" dirty="0" err="1">
                <a:latin typeface="Times New Roman" panose="02020603050405020304" pitchFamily="18" charset="0"/>
                <a:cs typeface="Times New Roman" panose="02020603050405020304" pitchFamily="18" charset="0"/>
              </a:rPr>
              <a:t>doi</a:t>
            </a:r>
            <a:r>
              <a:rPr lang="en-GB" sz="1400" dirty="0">
                <a:latin typeface="Times New Roman" panose="02020603050405020304" pitchFamily="18" charset="0"/>
                <a:cs typeface="Times New Roman" panose="02020603050405020304" pitchFamily="18" charset="0"/>
              </a:rPr>
              <a:t>:</a:t>
            </a:r>
            <a:r>
              <a:rPr lang="en-GB" sz="1400" dirty="0" smtClean="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10.1029/2011JB008916, 2012.</a:t>
            </a:r>
            <a:endParaRPr lang="cs-CZ"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   </a:t>
            </a:r>
            <a:r>
              <a:rPr lang="en-GB" sz="1400" cap="small" dirty="0" err="1">
                <a:latin typeface="Times New Roman" panose="02020603050405020304" pitchFamily="18" charset="0"/>
                <a:cs typeface="Times New Roman" panose="02020603050405020304" pitchFamily="18" charset="0"/>
              </a:rPr>
              <a:t>Förste</a:t>
            </a:r>
            <a:r>
              <a:rPr lang="en-GB" sz="1400" cap="small" dirty="0">
                <a:latin typeface="Times New Roman" panose="02020603050405020304" pitchFamily="18" charset="0"/>
                <a:cs typeface="Times New Roman" panose="02020603050405020304" pitchFamily="18" charset="0"/>
              </a:rPr>
              <a:t> Ch., </a:t>
            </a:r>
            <a:r>
              <a:rPr lang="en-GB" sz="1400" cap="small" dirty="0" err="1">
                <a:latin typeface="Times New Roman" panose="02020603050405020304" pitchFamily="18" charset="0"/>
                <a:cs typeface="Times New Roman" panose="02020603050405020304" pitchFamily="18" charset="0"/>
              </a:rPr>
              <a:t>Bruinsma</a:t>
            </a:r>
            <a:r>
              <a:rPr lang="en-GB" sz="1400" cap="small" dirty="0">
                <a:latin typeface="Times New Roman" panose="02020603050405020304" pitchFamily="18" charset="0"/>
                <a:cs typeface="Times New Roman" panose="02020603050405020304" pitchFamily="18" charset="0"/>
              </a:rPr>
              <a:t> S., </a:t>
            </a:r>
            <a:r>
              <a:rPr lang="en-GB" sz="1400" cap="small" dirty="0" err="1">
                <a:latin typeface="Times New Roman" panose="02020603050405020304" pitchFamily="18" charset="0"/>
                <a:cs typeface="Times New Roman" panose="02020603050405020304" pitchFamily="18" charset="0"/>
              </a:rPr>
              <a:t>Abrykosov</a:t>
            </a:r>
            <a:r>
              <a:rPr lang="en-GB" sz="1400" cap="small" dirty="0">
                <a:latin typeface="Times New Roman" panose="02020603050405020304" pitchFamily="18" charset="0"/>
                <a:cs typeface="Times New Roman" panose="02020603050405020304" pitchFamily="18" charset="0"/>
              </a:rPr>
              <a:t> O., </a:t>
            </a:r>
            <a:r>
              <a:rPr lang="en-GB" sz="1400" cap="small" dirty="0" err="1">
                <a:latin typeface="Times New Roman" panose="02020603050405020304" pitchFamily="18" charset="0"/>
                <a:cs typeface="Times New Roman" panose="02020603050405020304" pitchFamily="18" charset="0"/>
              </a:rPr>
              <a:t>Lemoine</a:t>
            </a:r>
            <a:r>
              <a:rPr lang="en-GB" sz="1400" cap="small" dirty="0">
                <a:latin typeface="Times New Roman" panose="02020603050405020304" pitchFamily="18" charset="0"/>
                <a:cs typeface="Times New Roman" panose="02020603050405020304" pitchFamily="18" charset="0"/>
              </a:rPr>
              <a:t> J-M. </a:t>
            </a:r>
            <a:r>
              <a:rPr lang="en-GB" sz="1400" i="1" dirty="0">
                <a:latin typeface="Times New Roman" panose="02020603050405020304" pitchFamily="18" charset="0"/>
                <a:cs typeface="Times New Roman" panose="02020603050405020304" pitchFamily="18" charset="0"/>
              </a:rPr>
              <a:t>et al </a:t>
            </a:r>
            <a:r>
              <a:rPr lang="en-GB" sz="1400" cap="small" dirty="0" smtClean="0">
                <a:latin typeface="Times New Roman" panose="02020603050405020304" pitchFamily="18" charset="0"/>
                <a:cs typeface="Times New Roman" panose="02020603050405020304" pitchFamily="18" charset="0"/>
              </a:rPr>
              <a:t>2014</a:t>
            </a:r>
            <a:r>
              <a:rPr lang="en-GB" sz="1400" cap="small" dirty="0">
                <a:latin typeface="Times New Roman" panose="02020603050405020304" pitchFamily="18" charset="0"/>
                <a:cs typeface="Times New Roman" panose="02020603050405020304" pitchFamily="18" charset="0"/>
              </a:rPr>
              <a:t>.</a:t>
            </a:r>
            <a:r>
              <a:rPr lang="en-GB" sz="1400" dirty="0">
                <a:latin typeface="Times New Roman" panose="02020603050405020304" pitchFamily="18" charset="0"/>
                <a:cs typeface="Times New Roman" panose="02020603050405020304" pitchFamily="18" charset="0"/>
              </a:rPr>
              <a:t> The latest combined global gravity field model including GOCE data up to degree and order 2190 of GFZ Potsdam and GRGS Toulouse (EIGEN 6C4). 5th GOCE user workshop, Paris 25 – 28, Nov. 2014.</a:t>
            </a:r>
            <a:endParaRPr lang="cs-CZ"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  </a:t>
            </a:r>
            <a:r>
              <a:rPr lang="en-GB" sz="1400" cap="small" dirty="0" err="1">
                <a:latin typeface="Times New Roman" panose="02020603050405020304" pitchFamily="18" charset="0"/>
                <a:cs typeface="Times New Roman" panose="02020603050405020304" pitchFamily="18" charset="0"/>
              </a:rPr>
              <a:t>Fretwell</a:t>
            </a:r>
            <a:r>
              <a:rPr lang="en-GB" sz="1400" cap="small" dirty="0">
                <a:latin typeface="Times New Roman" panose="02020603050405020304" pitchFamily="18" charset="0"/>
                <a:cs typeface="Times New Roman" panose="02020603050405020304" pitchFamily="18" charset="0"/>
              </a:rPr>
              <a:t> P, Pritchard H, Vaughan D, </a:t>
            </a:r>
            <a:r>
              <a:rPr lang="en-GB" sz="1400" cap="small" dirty="0" err="1">
                <a:latin typeface="Times New Roman" panose="02020603050405020304" pitchFamily="18" charset="0"/>
                <a:cs typeface="Times New Roman" panose="02020603050405020304" pitchFamily="18" charset="0"/>
              </a:rPr>
              <a:t>Bamber</a:t>
            </a:r>
            <a:r>
              <a:rPr lang="en-GB" sz="1400" cap="small" dirty="0">
                <a:latin typeface="Times New Roman" panose="02020603050405020304" pitchFamily="18" charset="0"/>
                <a:cs typeface="Times New Roman" panose="02020603050405020304" pitchFamily="18" charset="0"/>
              </a:rPr>
              <a:t> J</a:t>
            </a:r>
            <a:r>
              <a:rPr lang="en-GB" sz="1400" dirty="0">
                <a:latin typeface="Times New Roman" panose="02020603050405020304" pitchFamily="18" charset="0"/>
                <a:cs typeface="Times New Roman" panose="02020603050405020304" pitchFamily="18" charset="0"/>
              </a:rPr>
              <a:t>, </a:t>
            </a:r>
            <a:r>
              <a:rPr lang="en-GB" sz="1400" i="1" dirty="0">
                <a:latin typeface="Times New Roman" panose="02020603050405020304" pitchFamily="18" charset="0"/>
                <a:cs typeface="Times New Roman" panose="02020603050405020304" pitchFamily="18" charset="0"/>
              </a:rPr>
              <a:t>et al.</a:t>
            </a:r>
            <a:r>
              <a:rPr lang="en-GB" sz="1400" dirty="0">
                <a:latin typeface="Times New Roman" panose="02020603050405020304" pitchFamily="18" charset="0"/>
                <a:cs typeface="Times New Roman" panose="02020603050405020304" pitchFamily="18" charset="0"/>
              </a:rPr>
              <a:t> 2013. Bedmap2: improved ice bed, surface and thickness datasets for Antarctica. </a:t>
            </a:r>
            <a:r>
              <a:rPr lang="en-GB" sz="1400" i="1" dirty="0">
                <a:latin typeface="Times New Roman" panose="02020603050405020304" pitchFamily="18" charset="0"/>
                <a:cs typeface="Times New Roman" panose="02020603050405020304" pitchFamily="18" charset="0"/>
              </a:rPr>
              <a:t>The </a:t>
            </a:r>
            <a:r>
              <a:rPr lang="en-GB" sz="1400" i="1" dirty="0" err="1">
                <a:latin typeface="Times New Roman" panose="02020603050405020304" pitchFamily="18" charset="0"/>
                <a:cs typeface="Times New Roman" panose="02020603050405020304" pitchFamily="18" charset="0"/>
              </a:rPr>
              <a:t>Cryosphere</a:t>
            </a:r>
            <a:r>
              <a:rPr lang="en-GB" sz="1400" dirty="0">
                <a:latin typeface="Times New Roman" panose="02020603050405020304" pitchFamily="18" charset="0"/>
                <a:cs typeface="Times New Roman" panose="02020603050405020304" pitchFamily="18" charset="0"/>
              </a:rPr>
              <a:t>, 7, 375–393, 2013, </a:t>
            </a:r>
            <a:endParaRPr lang="en-GB" sz="1400" dirty="0" smtClean="0">
              <a:latin typeface="Times New Roman" panose="02020603050405020304" pitchFamily="18" charset="0"/>
              <a:cs typeface="Times New Roman" panose="02020603050405020304" pitchFamily="18" charset="0"/>
            </a:endParaRPr>
          </a:p>
          <a:p>
            <a:r>
              <a:rPr lang="en-GB" sz="1400" dirty="0" err="1" smtClean="0">
                <a:latin typeface="Times New Roman" panose="02020603050405020304" pitchFamily="18" charset="0"/>
                <a:cs typeface="Times New Roman" panose="02020603050405020304" pitchFamily="18" charset="0"/>
              </a:rPr>
              <a:t>doi</a:t>
            </a:r>
            <a:r>
              <a:rPr lang="en-GB" sz="1400" dirty="0" smtClean="0">
                <a:latin typeface="Times New Roman" panose="02020603050405020304" pitchFamily="18" charset="0"/>
                <a:cs typeface="Times New Roman" panose="02020603050405020304" pitchFamily="18" charset="0"/>
              </a:rPr>
              <a:t>: 10.5194/tc-7-375-2013; </a:t>
            </a:r>
            <a:r>
              <a:rPr lang="en-GB" sz="1400" u="sng" dirty="0" smtClean="0">
                <a:latin typeface="Times New Roman" panose="02020603050405020304" pitchFamily="18" charset="0"/>
                <a:cs typeface="Times New Roman" panose="02020603050405020304" pitchFamily="18" charset="0"/>
                <a:hlinkClick r:id="rId2"/>
              </a:rPr>
              <a:t>https</a:t>
            </a:r>
            <a:r>
              <a:rPr lang="en-GB" sz="1400" u="sng" dirty="0">
                <a:latin typeface="Times New Roman" panose="02020603050405020304" pitchFamily="18" charset="0"/>
                <a:cs typeface="Times New Roman" panose="02020603050405020304" pitchFamily="18" charset="0"/>
                <a:hlinkClick r:id="rId2"/>
              </a:rPr>
              <a:t>://secure.antarctica.ac.uk/data/-bedmap2/</a:t>
            </a:r>
            <a:r>
              <a:rPr lang="en-US" sz="1400" dirty="0" smtClean="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dirty="0"/>
          </a:p>
          <a:p>
            <a:endParaRPr lang="en-US" dirty="0" smtClean="0"/>
          </a:p>
          <a:p>
            <a:r>
              <a:rPr lang="en-US" dirty="0" smtClean="0"/>
              <a:t>                            </a:t>
            </a:r>
            <a:endParaRPr lang="cs-CZ" dirty="0"/>
          </a:p>
        </p:txBody>
      </p:sp>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1520" y="548680"/>
            <a:ext cx="9145016" cy="655564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cont.</a:t>
            </a:r>
            <a:r>
              <a:rPr lang="cs-CZ" dirty="0" smtClean="0">
                <a:latin typeface="Times New Roman" panose="02020603050405020304" pitchFamily="18" charset="0"/>
                <a:cs typeface="Times New Roman" panose="02020603050405020304" pitchFamily="18" charset="0"/>
              </a:rPr>
              <a:t>/</a:t>
            </a:r>
            <a:r>
              <a:rPr lang="cs-CZ" dirty="0" err="1" smtClean="0">
                <a:latin typeface="Times New Roman" panose="02020603050405020304" pitchFamily="18" charset="0"/>
                <a:cs typeface="Times New Roman" panose="02020603050405020304" pitchFamily="18" charset="0"/>
              </a:rPr>
              <a:t>pokrač</a:t>
            </a:r>
            <a:r>
              <a:rPr lang="cs-CZ"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SatGrav</a:t>
            </a:r>
            <a:r>
              <a:rPr lang="en-US" sz="2000" b="1" dirty="0" smtClean="0">
                <a:latin typeface="Times New Roman" panose="02020603050405020304" pitchFamily="18" charset="0"/>
                <a:cs typeface="Times New Roman" panose="02020603050405020304" pitchFamily="18" charset="0"/>
              </a:rPr>
              <a:t> RET 2014</a:t>
            </a:r>
          </a:p>
          <a:p>
            <a:endParaRPr lang="en-US" dirty="0"/>
          </a:p>
          <a:p>
            <a:endParaRPr lang="en-US" dirty="0" smtClean="0"/>
          </a:p>
          <a:p>
            <a:r>
              <a:rPr lang="en-US" dirty="0" err="1" smtClean="0">
                <a:latin typeface="Times New Roman" panose="02020603050405020304" pitchFamily="18" charset="0"/>
                <a:cs typeface="Times New Roman" panose="02020603050405020304" pitchFamily="18" charset="0"/>
              </a:rPr>
              <a:t>Hirt</a:t>
            </a:r>
            <a:r>
              <a:rPr lang="en-US" dirty="0" smtClean="0">
                <a:latin typeface="Times New Roman" panose="02020603050405020304" pitchFamily="18" charset="0"/>
                <a:cs typeface="Times New Roman" panose="02020603050405020304" pitchFamily="18" charset="0"/>
              </a:rPr>
              <a:t> Ch. et al  2016, </a:t>
            </a:r>
          </a:p>
          <a:p>
            <a:r>
              <a:rPr lang="en-US" dirty="0" smtClean="0">
                <a:latin typeface="Times New Roman" panose="02020603050405020304" pitchFamily="18" charset="0"/>
                <a:cs typeface="Times New Roman" panose="02020603050405020304" pitchFamily="18" charset="0"/>
              </a:rPr>
              <a:t>A new degree-2190 (10 km resolution) gravity field model for Antarctica </a:t>
            </a:r>
          </a:p>
          <a:p>
            <a:r>
              <a:rPr lang="en-US" dirty="0" smtClean="0">
                <a:latin typeface="Times New Roman" panose="02020603050405020304" pitchFamily="18" charset="0"/>
                <a:cs typeface="Times New Roman" panose="02020603050405020304" pitchFamily="18" charset="0"/>
              </a:rPr>
              <a:t>Developed from GRACE, GOCE and </a:t>
            </a:r>
            <a:r>
              <a:rPr lang="en-US" dirty="0" err="1" smtClean="0">
                <a:latin typeface="Times New Roman" panose="02020603050405020304" pitchFamily="18" charset="0"/>
                <a:cs typeface="Times New Roman" panose="02020603050405020304" pitchFamily="18" charset="0"/>
              </a:rPr>
              <a:t>Bedmap</a:t>
            </a:r>
            <a:r>
              <a:rPr lang="en-US" dirty="0" smtClean="0">
                <a:latin typeface="Times New Roman" panose="02020603050405020304" pitchFamily="18" charset="0"/>
                <a:cs typeface="Times New Roman" panose="02020603050405020304" pitchFamily="18" charset="0"/>
              </a:rPr>
              <a:t> 2 data,</a:t>
            </a:r>
          </a:p>
          <a:p>
            <a:r>
              <a:rPr lang="en-US" dirty="0" smtClean="0">
                <a:latin typeface="Times New Roman" panose="02020603050405020304" pitchFamily="18" charset="0"/>
                <a:cs typeface="Times New Roman" panose="02020603050405020304" pitchFamily="18" charset="0"/>
              </a:rPr>
              <a:t>J </a:t>
            </a:r>
            <a:r>
              <a:rPr lang="en-US" dirty="0" err="1" smtClean="0">
                <a:latin typeface="Times New Roman" panose="02020603050405020304" pitchFamily="18" charset="0"/>
                <a:cs typeface="Times New Roman" panose="02020603050405020304" pitchFamily="18" charset="0"/>
              </a:rPr>
              <a:t>Geod</a:t>
            </a:r>
            <a:r>
              <a:rPr lang="en-US" dirty="0" smtClean="0">
                <a:latin typeface="Times New Roman" panose="02020603050405020304" pitchFamily="18" charset="0"/>
                <a:cs typeface="Times New Roman" panose="02020603050405020304" pitchFamily="18" charset="0"/>
              </a:rPr>
              <a:t> 90: 105-127.      </a:t>
            </a:r>
            <a:endParaRPr lang="cs-CZ" dirty="0" smtClean="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endParaRPr lang="cs-CZ" sz="2000" b="1" dirty="0" smtClean="0">
              <a:latin typeface="Times New Roman" panose="02020603050405020304" pitchFamily="18" charset="0"/>
              <a:cs typeface="Times New Roman" panose="02020603050405020304" pitchFamily="18" charset="0"/>
            </a:endParaRPr>
          </a:p>
          <a:p>
            <a:r>
              <a:rPr lang="cs-CZ" sz="2000" b="1" dirty="0">
                <a:latin typeface="Times New Roman" panose="02020603050405020304" pitchFamily="18" charset="0"/>
                <a:cs typeface="Times New Roman" panose="02020603050405020304" pitchFamily="18" charset="0"/>
              </a:rPr>
              <a:t> </a:t>
            </a:r>
            <a:r>
              <a:rPr lang="cs-CZ" sz="2000" b="1" dirty="0" smtClean="0">
                <a:latin typeface="Times New Roman" panose="02020603050405020304" pitchFamily="18" charset="0"/>
                <a:cs typeface="Times New Roman" panose="02020603050405020304" pitchFamily="18" charset="0"/>
              </a:rPr>
              <a:t>        G</a:t>
            </a:r>
            <a:r>
              <a:rPr lang="en-US" sz="2000" b="1" dirty="0" smtClean="0">
                <a:latin typeface="Times New Roman" panose="02020603050405020304" pitchFamily="18" charset="0"/>
                <a:cs typeface="Times New Roman" panose="02020603050405020304" pitchFamily="18" charset="0"/>
              </a:rPr>
              <a:t>(I)</a:t>
            </a:r>
            <a:r>
              <a:rPr lang="cs-CZ" sz="2000" b="1" dirty="0" smtClean="0">
                <a:latin typeface="Times New Roman" panose="02020603050405020304" pitchFamily="18" charset="0"/>
                <a:cs typeface="Times New Roman" panose="02020603050405020304" pitchFamily="18" charset="0"/>
              </a:rPr>
              <a:t>PR</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Cryosat</a:t>
            </a:r>
            <a:r>
              <a:rPr lang="en-US" sz="2000" b="1" dirty="0" smtClean="0">
                <a:latin typeface="Times New Roman" panose="02020603050405020304" pitchFamily="18" charset="0"/>
                <a:cs typeface="Times New Roman" panose="02020603050405020304" pitchFamily="18" charset="0"/>
              </a:rPr>
              <a:t> (2) ESA, 2010-</a:t>
            </a:r>
            <a:endParaRPr lang="cs-CZ" sz="2000" b="1" i="1" dirty="0" smtClean="0">
              <a:solidFill>
                <a:srgbClr val="FF3300"/>
              </a:solidFill>
              <a:latin typeface="Times New Roman" panose="02020603050405020304" pitchFamily="18" charset="0"/>
              <a:cs typeface="Times New Roman" panose="02020603050405020304" pitchFamily="18" charset="0"/>
            </a:endParaRPr>
          </a:p>
          <a:p>
            <a:endParaRPr lang="cs-CZ" sz="2000" b="1" dirty="0" smtClean="0">
              <a:latin typeface="Times New Roman" panose="02020603050405020304" pitchFamily="18" charset="0"/>
              <a:cs typeface="Times New Roman" panose="02020603050405020304" pitchFamily="18" charset="0"/>
            </a:endParaRPr>
          </a:p>
          <a:p>
            <a:r>
              <a:rPr lang="cs-CZ" sz="2000" b="1" dirty="0" smtClean="0">
                <a:latin typeface="Times New Roman" panose="02020603050405020304" pitchFamily="18" charset="0"/>
                <a:cs typeface="Times New Roman" panose="02020603050405020304" pitchFamily="18" charset="0"/>
              </a:rPr>
              <a:t>Vlnová délka radaru</a:t>
            </a:r>
            <a:r>
              <a:rPr lang="en-US" sz="2000" b="1" dirty="0" smtClean="0">
                <a:latin typeface="Times New Roman" panose="02020603050405020304" pitchFamily="18" charset="0"/>
                <a:cs typeface="Times New Roman" panose="02020603050405020304" pitchFamily="18" charset="0"/>
              </a:rPr>
              <a:t>  ~ 1 m</a:t>
            </a:r>
            <a:endParaRPr lang="cs-CZ" sz="2000" b="1" dirty="0" smtClean="0">
              <a:latin typeface="Times New Roman" panose="02020603050405020304" pitchFamily="18" charset="0"/>
              <a:cs typeface="Times New Roman" panose="02020603050405020304" pitchFamily="18" charset="0"/>
            </a:endParaRPr>
          </a:p>
          <a:p>
            <a:r>
              <a:rPr lang="cs-CZ" sz="2000" b="1" dirty="0" smtClean="0">
                <a:latin typeface="Times New Roman" panose="02020603050405020304" pitchFamily="18" charset="0"/>
                <a:cs typeface="Times New Roman" panose="02020603050405020304" pitchFamily="18" charset="0"/>
              </a:rPr>
              <a:t>Použití na družicích i letadlech</a:t>
            </a:r>
          </a:p>
          <a:p>
            <a:endParaRPr lang="cs-CZ" sz="2000" b="1" dirty="0" smtClean="0">
              <a:latin typeface="Times New Roman" panose="02020603050405020304" pitchFamily="18" charset="0"/>
              <a:cs typeface="Times New Roman" panose="02020603050405020304" pitchFamily="18" charset="0"/>
            </a:endParaRPr>
          </a:p>
          <a:p>
            <a:endParaRPr lang="cs-CZ" sz="2000" b="1" dirty="0">
              <a:latin typeface="Times New Roman" panose="02020603050405020304" pitchFamily="18" charset="0"/>
              <a:cs typeface="Times New Roman" panose="02020603050405020304" pitchFamily="18" charset="0"/>
            </a:endParaRPr>
          </a:p>
          <a:p>
            <a:endParaRPr lang="cs-CZ" sz="2000" b="1" dirty="0" smtClean="0">
              <a:latin typeface="Times New Roman" panose="02020603050405020304" pitchFamily="18" charset="0"/>
              <a:cs typeface="Times New Roman" panose="02020603050405020304" pitchFamily="18" charset="0"/>
            </a:endParaRPr>
          </a:p>
          <a:p>
            <a:endParaRPr lang="cs-CZ" sz="2000" b="1" dirty="0">
              <a:latin typeface="Times New Roman" panose="02020603050405020304" pitchFamily="18" charset="0"/>
              <a:cs typeface="Times New Roman" panose="02020603050405020304" pitchFamily="18" charset="0"/>
            </a:endParaRPr>
          </a:p>
          <a:p>
            <a:endParaRPr lang="cs-CZ" sz="2000" b="1" dirty="0" smtClean="0">
              <a:latin typeface="Times New Roman" panose="02020603050405020304" pitchFamily="18" charset="0"/>
              <a:cs typeface="Times New Roman" panose="02020603050405020304" pitchFamily="18" charset="0"/>
            </a:endParaRPr>
          </a:p>
          <a:p>
            <a:endParaRPr lang="cs-CZ" sz="2000" b="1" dirty="0">
              <a:latin typeface="Times New Roman" panose="02020603050405020304" pitchFamily="18" charset="0"/>
              <a:cs typeface="Times New Roman" panose="02020603050405020304" pitchFamily="18" charset="0"/>
            </a:endParaRPr>
          </a:p>
        </p:txBody>
      </p:sp>
      <p:pic>
        <p:nvPicPr>
          <p:cNvPr id="1025" name="Picture 1" descr="CryoS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4368274"/>
            <a:ext cx="2952328" cy="22142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ulka 2"/>
          <p:cNvGraphicFramePr>
            <a:graphicFrameLocks noGrp="1"/>
          </p:cNvGraphicFramePr>
          <p:nvPr>
            <p:extLst>
              <p:ext uri="{D42A27DB-BD31-4B8C-83A1-F6EECF244321}">
                <p14:modId xmlns:p14="http://schemas.microsoft.com/office/powerpoint/2010/main" val="747503980"/>
              </p:ext>
            </p:extLst>
          </p:nvPr>
        </p:nvGraphicFramePr>
        <p:xfrm>
          <a:off x="389794" y="5310862"/>
          <a:ext cx="4644078" cy="1256148"/>
        </p:xfrm>
        <a:graphic>
          <a:graphicData uri="http://schemas.openxmlformats.org/drawingml/2006/table">
            <a:tbl>
              <a:tblPr/>
              <a:tblGrid>
                <a:gridCol w="4644078"/>
              </a:tblGrid>
              <a:tr h="311268">
                <a:tc>
                  <a:txBody>
                    <a:bodyPr/>
                    <a:lstStyle/>
                    <a:p>
                      <a:pPr algn="ctr"/>
                      <a:r>
                        <a:rPr lang="en-US" sz="1400" dirty="0" smtClean="0">
                          <a:effectLst/>
                        </a:rPr>
                        <a:t> </a:t>
                      </a:r>
                      <a:endParaRPr lang="cs-CZ" sz="1400" dirty="0">
                        <a:effectLst/>
                      </a:endParaRPr>
                    </a:p>
                  </a:txBody>
                  <a:tcPr anchor="ctr">
                    <a:lnL>
                      <a:noFill/>
                    </a:lnL>
                    <a:lnR>
                      <a:noFill/>
                    </a:lnR>
                    <a:lnT>
                      <a:noFill/>
                    </a:lnT>
                    <a:lnB>
                      <a:noFill/>
                    </a:lnB>
                  </a:tcPr>
                </a:tc>
              </a:tr>
              <a:tr h="898036">
                <a:tc>
                  <a:txBody>
                    <a:bodyPr/>
                    <a:lstStyle/>
                    <a:p>
                      <a:pPr algn="ctr"/>
                      <a:r>
                        <a:rPr lang="cs-CZ" sz="1400" b="1" dirty="0">
                          <a:effectLst/>
                        </a:rPr>
                        <a:t>SIRAL</a:t>
                      </a:r>
                      <a:r>
                        <a:rPr lang="cs-CZ" sz="1400" dirty="0">
                          <a:effectLst/>
                        </a:rPr>
                        <a:t>: SAR </a:t>
                      </a:r>
                      <a:r>
                        <a:rPr lang="cs-CZ" sz="1400" dirty="0" err="1">
                          <a:effectLst/>
                        </a:rPr>
                        <a:t>Interferometer</a:t>
                      </a:r>
                      <a:r>
                        <a:rPr lang="cs-CZ" sz="1400" dirty="0">
                          <a:effectLst/>
                        </a:rPr>
                        <a:t> Radar </a:t>
                      </a:r>
                      <a:r>
                        <a:rPr lang="cs-CZ" sz="1400" dirty="0" err="1">
                          <a:effectLst/>
                        </a:rPr>
                        <a:t>Altimeter</a:t>
                      </a:r>
                      <a:r>
                        <a:rPr lang="cs-CZ" sz="1400" dirty="0">
                          <a:effectLst/>
                        </a:rPr>
                        <a:t/>
                      </a:r>
                      <a:br>
                        <a:rPr lang="cs-CZ" sz="1400" dirty="0">
                          <a:effectLst/>
                        </a:rPr>
                      </a:br>
                      <a:r>
                        <a:rPr lang="cs-CZ" sz="1400" b="1" dirty="0">
                          <a:effectLst/>
                        </a:rPr>
                        <a:t>DORIS</a:t>
                      </a:r>
                      <a:r>
                        <a:rPr lang="cs-CZ" sz="1400" dirty="0">
                          <a:effectLst/>
                        </a:rPr>
                        <a:t>: Doppler </a:t>
                      </a:r>
                      <a:r>
                        <a:rPr lang="cs-CZ" sz="1400" dirty="0" err="1">
                          <a:effectLst/>
                        </a:rPr>
                        <a:t>Orbitography</a:t>
                      </a:r>
                      <a:r>
                        <a:rPr lang="cs-CZ" sz="1400" dirty="0">
                          <a:effectLst/>
                        </a:rPr>
                        <a:t> and </a:t>
                      </a:r>
                      <a:r>
                        <a:rPr lang="cs-CZ" sz="1400" dirty="0" err="1">
                          <a:effectLst/>
                        </a:rPr>
                        <a:t>Radiopositioning</a:t>
                      </a:r>
                      <a:r>
                        <a:rPr lang="cs-CZ" sz="1400" dirty="0">
                          <a:effectLst/>
                        </a:rPr>
                        <a:t> </a:t>
                      </a:r>
                      <a:r>
                        <a:rPr lang="cs-CZ" sz="1400" dirty="0" err="1">
                          <a:effectLst/>
                        </a:rPr>
                        <a:t>Integration</a:t>
                      </a:r>
                      <a:r>
                        <a:rPr lang="cs-CZ" sz="1400" dirty="0">
                          <a:effectLst/>
                        </a:rPr>
                        <a:t> by </a:t>
                      </a:r>
                      <a:r>
                        <a:rPr lang="cs-CZ" sz="1400" dirty="0" err="1">
                          <a:effectLst/>
                        </a:rPr>
                        <a:t>Satellite</a:t>
                      </a:r>
                      <a:r>
                        <a:rPr lang="cs-CZ" sz="1400" dirty="0">
                          <a:effectLst/>
                        </a:rPr>
                        <a:t/>
                      </a:r>
                      <a:br>
                        <a:rPr lang="cs-CZ" sz="1400" dirty="0">
                          <a:effectLst/>
                        </a:rPr>
                      </a:br>
                      <a:r>
                        <a:rPr lang="cs-CZ" sz="1400" b="1" dirty="0">
                          <a:effectLst/>
                        </a:rPr>
                        <a:t>LRR</a:t>
                      </a:r>
                      <a:r>
                        <a:rPr lang="cs-CZ" sz="1400" dirty="0">
                          <a:effectLst/>
                        </a:rPr>
                        <a:t>: Laser </a:t>
                      </a:r>
                      <a:r>
                        <a:rPr lang="cs-CZ" sz="1400" dirty="0" err="1">
                          <a:effectLst/>
                        </a:rPr>
                        <a:t>Retroreflector</a:t>
                      </a:r>
                      <a:endParaRPr lang="cs-CZ" sz="1400" dirty="0">
                        <a:effectLst/>
                      </a:endParaRP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672985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b="3800"/>
          <a:stretch/>
        </p:blipFill>
        <p:spPr>
          <a:xfrm rot="5400000">
            <a:off x="1910684" y="-318395"/>
            <a:ext cx="5365972" cy="7388155"/>
          </a:xfrm>
          <a:prstGeom prst="rect">
            <a:avLst/>
          </a:prstGeom>
        </p:spPr>
      </p:pic>
    </p:spTree>
    <p:extLst>
      <p:ext uri="{BB962C8B-B14F-4D97-AF65-F5344CB8AC3E}">
        <p14:creationId xmlns:p14="http://schemas.microsoft.com/office/powerpoint/2010/main" val="23655040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9"/>
          <p:cNvSpPr>
            <a:spLocks noChangeArrowheads="1"/>
          </p:cNvSpPr>
          <p:nvPr/>
        </p:nvSpPr>
        <p:spPr bwMode="auto">
          <a:xfrm>
            <a:off x="755650" y="-44450"/>
            <a:ext cx="7777163" cy="560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cs-CZ" sz="2800" b="1" dirty="0">
              <a:latin typeface="Times New Roman" panose="02020603050405020304" pitchFamily="18" charset="0"/>
            </a:endParaRPr>
          </a:p>
          <a:p>
            <a:pPr algn="ctr" eaLnBrk="1" hangingPunct="1">
              <a:spcBef>
                <a:spcPct val="0"/>
              </a:spcBef>
              <a:buFontTx/>
              <a:buNone/>
            </a:pPr>
            <a:r>
              <a:rPr lang="cs-CZ" altLang="cs-CZ" sz="2400" b="1" dirty="0" err="1">
                <a:latin typeface="Times New Roman" panose="02020603050405020304" pitchFamily="18" charset="0"/>
              </a:rPr>
              <a:t>Gravity</a:t>
            </a:r>
            <a:r>
              <a:rPr lang="cs-CZ" altLang="cs-CZ" sz="2400" b="1" dirty="0">
                <a:latin typeface="Times New Roman" panose="02020603050405020304" pitchFamily="18" charset="0"/>
              </a:rPr>
              <a:t> data (</a:t>
            </a:r>
            <a:r>
              <a:rPr lang="cs-CZ" altLang="cs-CZ" sz="2400" b="1" dirty="0" err="1">
                <a:latin typeface="Times New Roman" panose="02020603050405020304" pitchFamily="18" charset="0"/>
              </a:rPr>
              <a:t>Models</a:t>
            </a:r>
            <a:r>
              <a:rPr lang="cs-CZ" altLang="cs-CZ" sz="2400" b="1" dirty="0">
                <a:latin typeface="Times New Roman" panose="02020603050405020304" pitchFamily="18" charset="0"/>
              </a:rPr>
              <a:t> </a:t>
            </a:r>
            <a:r>
              <a:rPr lang="cs-CZ" altLang="cs-CZ" sz="2400" b="1" dirty="0" err="1">
                <a:latin typeface="Times New Roman" panose="02020603050405020304" pitchFamily="18" charset="0"/>
              </a:rPr>
              <a:t>of</a:t>
            </a:r>
            <a:r>
              <a:rPr lang="cs-CZ" altLang="cs-CZ" sz="2400" b="1" dirty="0">
                <a:latin typeface="Times New Roman" panose="02020603050405020304" pitchFamily="18" charset="0"/>
              </a:rPr>
              <a:t> </a:t>
            </a:r>
            <a:r>
              <a:rPr lang="cs-CZ" altLang="cs-CZ" sz="2400" b="1" dirty="0" err="1">
                <a:latin typeface="Times New Roman" panose="02020603050405020304" pitchFamily="18" charset="0"/>
              </a:rPr>
              <a:t>the</a:t>
            </a:r>
            <a:r>
              <a:rPr lang="cs-CZ" altLang="cs-CZ" sz="2400" b="1" dirty="0">
                <a:latin typeface="Times New Roman" panose="02020603050405020304" pitchFamily="18" charset="0"/>
              </a:rPr>
              <a:t> </a:t>
            </a:r>
            <a:r>
              <a:rPr lang="cs-CZ" altLang="cs-CZ" sz="2400" b="1" dirty="0" err="1">
                <a:latin typeface="Times New Roman" panose="02020603050405020304" pitchFamily="18" charset="0"/>
              </a:rPr>
              <a:t>Earth</a:t>
            </a:r>
            <a:r>
              <a:rPr lang="cs-CZ" altLang="cs-CZ" sz="2400" b="1" dirty="0">
                <a:latin typeface="Times New Roman" panose="02020603050405020304" pitchFamily="18" charset="0"/>
              </a:rPr>
              <a:t> </a:t>
            </a:r>
            <a:r>
              <a:rPr lang="cs-CZ" altLang="cs-CZ" sz="2400" b="1" dirty="0" err="1">
                <a:latin typeface="Times New Roman" panose="02020603050405020304" pitchFamily="18" charset="0"/>
              </a:rPr>
              <a:t>Gravitational</a:t>
            </a:r>
            <a:r>
              <a:rPr lang="cs-CZ" altLang="cs-CZ" sz="2400" b="1" dirty="0">
                <a:latin typeface="Times New Roman" panose="02020603050405020304" pitchFamily="18" charset="0"/>
              </a:rPr>
              <a:t> </a:t>
            </a:r>
            <a:r>
              <a:rPr lang="cs-CZ" altLang="cs-CZ" sz="2400" b="1" dirty="0" err="1">
                <a:latin typeface="Times New Roman" panose="02020603050405020304" pitchFamily="18" charset="0"/>
              </a:rPr>
              <a:t>Field</a:t>
            </a:r>
            <a:r>
              <a:rPr lang="cs-CZ" altLang="cs-CZ" sz="2400" b="1" dirty="0">
                <a:latin typeface="Times New Roman" panose="02020603050405020304" pitchFamily="18" charset="0"/>
              </a:rPr>
              <a:t>)</a:t>
            </a:r>
            <a:endParaRPr lang="cs-CZ" altLang="cs-CZ" sz="2400" dirty="0"/>
          </a:p>
          <a:p>
            <a:pPr eaLnBrk="1" hangingPunct="1">
              <a:spcBef>
                <a:spcPct val="0"/>
              </a:spcBef>
              <a:buFontTx/>
              <a:buNone/>
            </a:pPr>
            <a:endParaRPr lang="cs-CZ" altLang="cs-CZ" sz="1800" b="1" dirty="0">
              <a:latin typeface="Times New Roman" panose="02020603050405020304" pitchFamily="18" charset="0"/>
            </a:endParaRPr>
          </a:p>
          <a:p>
            <a:pPr eaLnBrk="1" hangingPunct="1">
              <a:spcBef>
                <a:spcPct val="0"/>
              </a:spcBef>
              <a:buFontTx/>
              <a:buNone/>
            </a:pPr>
            <a:r>
              <a:rPr lang="en-US" altLang="cs-CZ" sz="1800" b="1" dirty="0">
                <a:latin typeface="Times New Roman" panose="02020603050405020304" pitchFamily="18" charset="0"/>
              </a:rPr>
              <a:t>EGM</a:t>
            </a:r>
            <a:r>
              <a:rPr lang="cs-CZ" altLang="cs-CZ" sz="1800" b="1" dirty="0">
                <a:latin typeface="Times New Roman" panose="02020603050405020304" pitchFamily="18" charset="0"/>
              </a:rPr>
              <a:t> </a:t>
            </a:r>
            <a:r>
              <a:rPr lang="en-US" altLang="cs-CZ" sz="1800" b="1" dirty="0">
                <a:latin typeface="Times New Roman" panose="02020603050405020304" pitchFamily="18" charset="0"/>
              </a:rPr>
              <a:t>2008 </a:t>
            </a:r>
            <a:r>
              <a:rPr lang="cs-CZ" altLang="cs-CZ" sz="1800" dirty="0" err="1">
                <a:latin typeface="Times New Roman" panose="02020603050405020304" pitchFamily="18" charset="0"/>
              </a:rPr>
              <a:t>is</a:t>
            </a:r>
            <a:r>
              <a:rPr lang="cs-CZ" altLang="cs-CZ" sz="1800" dirty="0">
                <a:latin typeface="Times New Roman" panose="02020603050405020304" pitchFamily="18" charset="0"/>
              </a:rPr>
              <a:t> a </a:t>
            </a:r>
            <a:r>
              <a:rPr lang="cs-CZ" altLang="cs-CZ" sz="1800" dirty="0" err="1">
                <a:latin typeface="Times New Roman" panose="02020603050405020304" pitchFamily="18" charset="0"/>
              </a:rPr>
              <a:t>high</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resolution</a:t>
            </a:r>
            <a:r>
              <a:rPr lang="cs-CZ" altLang="cs-CZ" sz="1800" dirty="0">
                <a:latin typeface="Times New Roman" panose="02020603050405020304" pitchFamily="18" charset="0"/>
              </a:rPr>
              <a:t> static </a:t>
            </a:r>
            <a:r>
              <a:rPr lang="en-US" altLang="cs-CZ" sz="1800" dirty="0">
                <a:latin typeface="Times New Roman" panose="02020603050405020304" pitchFamily="18" charset="0"/>
              </a:rPr>
              <a:t>gravity field model</a:t>
            </a:r>
            <a:r>
              <a:rPr lang="en-US" altLang="cs-CZ" sz="1800" b="1" dirty="0">
                <a:latin typeface="Times New Roman" panose="02020603050405020304" pitchFamily="18" charset="0"/>
              </a:rPr>
              <a:t> </a:t>
            </a:r>
            <a:r>
              <a:rPr lang="en-US" altLang="cs-CZ" sz="1800" dirty="0">
                <a:latin typeface="Times New Roman" panose="02020603050405020304" pitchFamily="18" charset="0"/>
              </a:rPr>
              <a:t>(</a:t>
            </a:r>
            <a:r>
              <a:rPr lang="en-US" altLang="cs-CZ" sz="1800" dirty="0" err="1">
                <a:latin typeface="Times New Roman" panose="02020603050405020304" pitchFamily="18" charset="0"/>
              </a:rPr>
              <a:t>Pavlis</a:t>
            </a:r>
            <a:r>
              <a:rPr lang="en-US" altLang="cs-CZ" sz="1800" dirty="0">
                <a:latin typeface="Times New Roman" panose="02020603050405020304" pitchFamily="18" charset="0"/>
              </a:rPr>
              <a:t> et al, 2008</a:t>
            </a:r>
            <a:r>
              <a:rPr lang="cs-CZ" altLang="cs-CZ" sz="1800" dirty="0">
                <a:latin typeface="Times New Roman" panose="02020603050405020304" pitchFamily="18" charset="0"/>
              </a:rPr>
              <a:t>, 2012</a:t>
            </a:r>
            <a:r>
              <a:rPr lang="en-US" altLang="cs-CZ" sz="1800" dirty="0">
                <a:latin typeface="Times New Roman" panose="02020603050405020304" pitchFamily="18" charset="0"/>
              </a:rPr>
              <a:t>)</a:t>
            </a:r>
            <a:r>
              <a:rPr lang="cs-CZ" altLang="cs-CZ" sz="1800" dirty="0">
                <a:latin typeface="Times New Roman" panose="02020603050405020304" pitchFamily="18" charset="0"/>
              </a:rPr>
              <a:t>, a </a:t>
            </a:r>
            <a:r>
              <a:rPr lang="cs-CZ" altLang="cs-CZ" sz="1800" dirty="0" err="1">
                <a:latin typeface="Times New Roman" panose="02020603050405020304" pitchFamily="18" charset="0"/>
              </a:rPr>
              <a:t>combination</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solution</a:t>
            </a:r>
            <a:r>
              <a:rPr lang="cs-CZ" altLang="cs-CZ" sz="1800" dirty="0">
                <a:latin typeface="Times New Roman" panose="02020603050405020304" pitchFamily="18" charset="0"/>
              </a:rPr>
              <a:t> to </a:t>
            </a:r>
            <a:r>
              <a:rPr lang="cs-CZ" altLang="cs-CZ" sz="1800" dirty="0" err="1">
                <a:latin typeface="Times New Roman" panose="02020603050405020304" pitchFamily="18" charset="0"/>
              </a:rPr>
              <a:t>degree</a:t>
            </a:r>
            <a:r>
              <a:rPr lang="cs-CZ" altLang="cs-CZ" sz="1800" dirty="0">
                <a:latin typeface="Times New Roman" panose="02020603050405020304" pitchFamily="18" charset="0"/>
              </a:rPr>
              <a:t> and </a:t>
            </a:r>
            <a:r>
              <a:rPr lang="cs-CZ" altLang="cs-CZ" sz="1800" dirty="0" err="1">
                <a:latin typeface="Times New Roman" panose="02020603050405020304" pitchFamily="18" charset="0"/>
              </a:rPr>
              <a:t>order</a:t>
            </a:r>
            <a:r>
              <a:rPr lang="cs-CZ" altLang="cs-CZ" sz="1800" dirty="0">
                <a:latin typeface="Times New Roman" panose="02020603050405020304" pitchFamily="18" charset="0"/>
              </a:rPr>
              <a:t>  2160; </a:t>
            </a:r>
            <a:r>
              <a:rPr lang="cs-CZ" altLang="cs-CZ" sz="1800" dirty="0" err="1">
                <a:latin typeface="Times New Roman" panose="02020603050405020304" pitchFamily="18" charset="0"/>
              </a:rPr>
              <a:t>it</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contains</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additional</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coefficients</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extending</a:t>
            </a:r>
            <a:r>
              <a:rPr lang="cs-CZ" altLang="cs-CZ" sz="1800" dirty="0">
                <a:latin typeface="Times New Roman" panose="02020603050405020304" pitchFamily="18" charset="0"/>
              </a:rPr>
              <a:t> to </a:t>
            </a:r>
            <a:r>
              <a:rPr lang="cs-CZ" altLang="cs-CZ" sz="1800" dirty="0" err="1">
                <a:latin typeface="Times New Roman" panose="02020603050405020304" pitchFamily="18" charset="0"/>
              </a:rPr>
              <a:t>degree</a:t>
            </a:r>
            <a:r>
              <a:rPr lang="cs-CZ" altLang="cs-CZ" sz="1800" dirty="0">
                <a:latin typeface="Times New Roman" panose="02020603050405020304" pitchFamily="18" charset="0"/>
              </a:rPr>
              <a:t> 2190 and </a:t>
            </a:r>
            <a:r>
              <a:rPr lang="cs-CZ" altLang="cs-CZ" sz="1800" dirty="0" err="1">
                <a:latin typeface="Times New Roman" panose="02020603050405020304" pitchFamily="18" charset="0"/>
              </a:rPr>
              <a:t>order</a:t>
            </a:r>
            <a:r>
              <a:rPr lang="cs-CZ" altLang="cs-CZ" sz="1800" dirty="0">
                <a:latin typeface="Times New Roman" panose="02020603050405020304" pitchFamily="18" charset="0"/>
              </a:rPr>
              <a:t> 2159.</a:t>
            </a:r>
          </a:p>
          <a:p>
            <a:pPr eaLnBrk="1" hangingPunct="1">
              <a:spcBef>
                <a:spcPct val="0"/>
              </a:spcBef>
              <a:buFontTx/>
              <a:buNone/>
            </a:pPr>
            <a:endParaRPr lang="cs-CZ" altLang="cs-CZ" sz="1800" dirty="0">
              <a:latin typeface="Times New Roman" panose="02020603050405020304" pitchFamily="18" charset="0"/>
            </a:endParaRPr>
          </a:p>
          <a:p>
            <a:pPr eaLnBrk="1" hangingPunct="1">
              <a:spcBef>
                <a:spcPct val="0"/>
              </a:spcBef>
              <a:buFontTx/>
              <a:buNone/>
            </a:pPr>
            <a:r>
              <a:rPr lang="cs-CZ" altLang="cs-CZ" sz="1800" i="1" dirty="0" err="1">
                <a:latin typeface="Times New Roman" panose="02020603050405020304" pitchFamily="18" charset="0"/>
              </a:rPr>
              <a:t>Satellite</a:t>
            </a:r>
            <a:r>
              <a:rPr lang="cs-CZ" altLang="cs-CZ" sz="1800" i="1" dirty="0">
                <a:latin typeface="Times New Roman" panose="02020603050405020304" pitchFamily="18" charset="0"/>
              </a:rPr>
              <a:t> data</a:t>
            </a:r>
            <a:r>
              <a:rPr lang="cs-CZ" altLang="cs-CZ" sz="1800" dirty="0">
                <a:latin typeface="Times New Roman" panose="02020603050405020304" pitchFamily="18" charset="0"/>
              </a:rPr>
              <a:t> in EGM 2008 </a:t>
            </a:r>
            <a:r>
              <a:rPr lang="cs-CZ" altLang="cs-CZ" sz="1800" dirty="0" err="1">
                <a:latin typeface="Times New Roman" panose="02020603050405020304" pitchFamily="18" charset="0"/>
              </a:rPr>
              <a:t>come</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from</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the</a:t>
            </a:r>
            <a:r>
              <a:rPr lang="cs-CZ" altLang="cs-CZ" sz="1800" dirty="0">
                <a:latin typeface="Times New Roman" panose="02020603050405020304" pitchFamily="18" charset="0"/>
              </a:rPr>
              <a:t> GRACE A/B SST (</a:t>
            </a:r>
            <a:r>
              <a:rPr lang="cs-CZ" altLang="cs-CZ" sz="1800" dirty="0" err="1">
                <a:latin typeface="Times New Roman" panose="02020603050405020304" pitchFamily="18" charset="0"/>
              </a:rPr>
              <a:t>low-low</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satellite</a:t>
            </a:r>
            <a:r>
              <a:rPr lang="cs-CZ" altLang="cs-CZ" sz="1800" dirty="0">
                <a:latin typeface="Times New Roman" panose="02020603050405020304" pitchFamily="18" charset="0"/>
              </a:rPr>
              <a:t>-to-</a:t>
            </a:r>
            <a:r>
              <a:rPr lang="cs-CZ" altLang="cs-CZ" sz="1800" dirty="0" err="1">
                <a:latin typeface="Times New Roman" panose="02020603050405020304" pitchFamily="18" charset="0"/>
              </a:rPr>
              <a:t>satelllite</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tracking</a:t>
            </a:r>
            <a:r>
              <a:rPr lang="cs-CZ" altLang="cs-CZ" sz="1800" dirty="0">
                <a:latin typeface="Times New Roman" panose="02020603050405020304" pitchFamily="18" charset="0"/>
              </a:rPr>
              <a:t>). </a:t>
            </a:r>
          </a:p>
          <a:p>
            <a:pPr eaLnBrk="1" hangingPunct="1">
              <a:spcBef>
                <a:spcPct val="0"/>
              </a:spcBef>
              <a:buFontTx/>
              <a:buNone/>
            </a:pPr>
            <a:endParaRPr lang="cs-CZ" altLang="cs-CZ" sz="1800" dirty="0">
              <a:latin typeface="Times New Roman" panose="02020603050405020304" pitchFamily="18" charset="0"/>
            </a:endParaRPr>
          </a:p>
          <a:p>
            <a:pPr eaLnBrk="1" hangingPunct="1">
              <a:spcBef>
                <a:spcPct val="0"/>
              </a:spcBef>
              <a:buFontTx/>
              <a:buNone/>
            </a:pPr>
            <a:r>
              <a:rPr lang="cs-CZ" altLang="cs-CZ" sz="1800" i="1" dirty="0" err="1">
                <a:latin typeface="Times New Roman" panose="02020603050405020304" pitchFamily="18" charset="0"/>
              </a:rPr>
              <a:t>Terrestrial</a:t>
            </a:r>
            <a:r>
              <a:rPr lang="cs-CZ" altLang="cs-CZ" sz="1800" i="1" dirty="0">
                <a:latin typeface="Times New Roman" panose="02020603050405020304" pitchFamily="18" charset="0"/>
              </a:rPr>
              <a:t> data</a:t>
            </a:r>
            <a:r>
              <a:rPr lang="cs-CZ" altLang="cs-CZ" sz="1800" dirty="0">
                <a:latin typeface="Times New Roman" panose="02020603050405020304" pitchFamily="18" charset="0"/>
              </a:rPr>
              <a:t> base </a:t>
            </a:r>
            <a:r>
              <a:rPr lang="cs-CZ" altLang="cs-CZ" sz="1800" dirty="0" err="1">
                <a:latin typeface="Times New Roman" panose="02020603050405020304" pitchFamily="18" charset="0"/>
              </a:rPr>
              <a:t>of</a:t>
            </a:r>
            <a:r>
              <a:rPr lang="cs-CZ" altLang="cs-CZ" sz="1800" dirty="0">
                <a:latin typeface="Times New Roman" panose="02020603050405020304" pitchFamily="18" charset="0"/>
              </a:rPr>
              <a:t> EGM 2008 </a:t>
            </a:r>
            <a:r>
              <a:rPr lang="cs-CZ" altLang="cs-CZ" sz="1800" dirty="0" err="1">
                <a:latin typeface="Times New Roman" panose="02020603050405020304" pitchFamily="18" charset="0"/>
              </a:rPr>
              <a:t>is</a:t>
            </a:r>
            <a:r>
              <a:rPr lang="cs-CZ" altLang="cs-CZ" sz="1800" dirty="0">
                <a:latin typeface="Times New Roman" panose="02020603050405020304" pitchFamily="18" charset="0"/>
              </a:rPr>
              <a:t> very </a:t>
            </a:r>
            <a:r>
              <a:rPr lang="cs-CZ" altLang="cs-CZ" sz="1800" dirty="0" err="1">
                <a:latin typeface="Times New Roman" panose="02020603050405020304" pitchFamily="18" charset="0"/>
              </a:rPr>
              <a:t>extensive</a:t>
            </a:r>
            <a:r>
              <a:rPr lang="cs-CZ" altLang="cs-CZ" sz="1800" dirty="0">
                <a:latin typeface="Times New Roman" panose="02020603050405020304" pitchFamily="18" charset="0"/>
              </a:rPr>
              <a:t> and </a:t>
            </a:r>
            <a:r>
              <a:rPr lang="cs-CZ" altLang="cs-CZ" sz="1800" dirty="0" err="1">
                <a:latin typeface="Times New Roman" panose="02020603050405020304" pitchFamily="18" charset="0"/>
              </a:rPr>
              <a:t>consists</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of</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several</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sources</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Nevertheless</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there</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is</a:t>
            </a:r>
            <a:r>
              <a:rPr lang="cs-CZ" altLang="cs-CZ" sz="1800" dirty="0">
                <a:latin typeface="Times New Roman" panose="02020603050405020304" pitchFamily="18" charset="0"/>
              </a:rPr>
              <a:t> not </a:t>
            </a:r>
            <a:r>
              <a:rPr lang="cs-CZ" altLang="cs-CZ" sz="1800" dirty="0" err="1">
                <a:latin typeface="Times New Roman" panose="02020603050405020304" pitchFamily="18" charset="0"/>
              </a:rPr>
              <a:t>homogeneous</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gravity</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anomaly</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field</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yet</a:t>
            </a:r>
            <a:r>
              <a:rPr lang="cs-CZ" altLang="cs-CZ" sz="1800" dirty="0">
                <a:latin typeface="Times New Roman" panose="02020603050405020304" pitchFamily="18" charset="0"/>
              </a:rPr>
              <a:t>. No </a:t>
            </a:r>
            <a:r>
              <a:rPr lang="cs-CZ" altLang="cs-CZ" sz="1800" dirty="0" err="1">
                <a:latin typeface="Times New Roman" panose="02020603050405020304" pitchFamily="18" charset="0"/>
              </a:rPr>
              <a:t>terrestrial</a:t>
            </a:r>
            <a:r>
              <a:rPr lang="cs-CZ" altLang="cs-CZ" sz="1800" dirty="0">
                <a:latin typeface="Times New Roman" panose="02020603050405020304" pitchFamily="18" charset="0"/>
              </a:rPr>
              <a:t> data in EGM 2008 are </a:t>
            </a:r>
            <a:r>
              <a:rPr lang="cs-CZ" altLang="cs-CZ" sz="1800" dirty="0" err="1">
                <a:latin typeface="Times New Roman" panose="02020603050405020304" pitchFamily="18" charset="0"/>
              </a:rPr>
              <a:t>available</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over</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Antarctica</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poorer</a:t>
            </a:r>
            <a:r>
              <a:rPr lang="cs-CZ" altLang="cs-CZ" sz="1800" dirty="0">
                <a:latin typeface="Times New Roman" panose="02020603050405020304" pitchFamily="18" charset="0"/>
              </a:rPr>
              <a:t> data (</a:t>
            </a:r>
            <a:r>
              <a:rPr lang="cs-CZ" altLang="cs-CZ" sz="1800" dirty="0" err="1">
                <a:latin typeface="Times New Roman" panose="02020603050405020304" pitchFamily="18" charset="0"/>
              </a:rPr>
              <a:t>of</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low</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precision</a:t>
            </a:r>
            <a:r>
              <a:rPr lang="cs-CZ" altLang="cs-CZ" sz="1800" dirty="0">
                <a:latin typeface="Times New Roman" panose="02020603050405020304" pitchFamily="18" charset="0"/>
              </a:rPr>
              <a:t> and reliability) </a:t>
            </a:r>
            <a:r>
              <a:rPr lang="cs-CZ" altLang="cs-CZ" sz="1800" dirty="0" err="1">
                <a:latin typeface="Times New Roman" panose="02020603050405020304" pitchFamily="18" charset="0"/>
              </a:rPr>
              <a:t>over</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high</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mountain</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belts</a:t>
            </a:r>
            <a:r>
              <a:rPr lang="cs-CZ" altLang="cs-CZ" sz="1800" dirty="0">
                <a:latin typeface="Times New Roman" panose="02020603050405020304" pitchFamily="18" charset="0"/>
              </a:rPr>
              <a:t> (s/c „</a:t>
            </a:r>
            <a:r>
              <a:rPr lang="cs-CZ" altLang="cs-CZ" sz="1800" dirty="0" err="1">
                <a:latin typeface="Times New Roman" panose="02020603050405020304" pitchFamily="18" charset="0"/>
              </a:rPr>
              <a:t>fill</a:t>
            </a:r>
            <a:r>
              <a:rPr lang="cs-CZ" altLang="cs-CZ" sz="1800" dirty="0">
                <a:latin typeface="Times New Roman" panose="02020603050405020304" pitchFamily="18" charset="0"/>
              </a:rPr>
              <a:t>-in data“,  </a:t>
            </a:r>
            <a:r>
              <a:rPr lang="cs-CZ" altLang="cs-CZ" sz="1800" dirty="0" err="1">
                <a:latin typeface="Times New Roman" panose="02020603050405020304" pitchFamily="18" charset="0"/>
              </a:rPr>
              <a:t>derived</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from</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topography</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For</a:t>
            </a:r>
            <a:r>
              <a:rPr lang="cs-CZ" altLang="cs-CZ" sz="1800" dirty="0">
                <a:latin typeface="Times New Roman" panose="02020603050405020304" pitchFamily="18" charset="0"/>
              </a:rPr>
              <a:t> these </a:t>
            </a:r>
            <a:r>
              <a:rPr lang="cs-CZ" altLang="cs-CZ" sz="1800" dirty="0" err="1">
                <a:latin typeface="Times New Roman" panose="02020603050405020304" pitchFamily="18" charset="0"/>
              </a:rPr>
              <a:t>zones</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like</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Himalaya</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we</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have</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fortunately</a:t>
            </a:r>
            <a:r>
              <a:rPr lang="cs-CZ" altLang="cs-CZ" sz="1800" dirty="0">
                <a:latin typeface="Times New Roman" panose="02020603050405020304" pitchFamily="18" charset="0"/>
              </a:rPr>
              <a:t> very </a:t>
            </a:r>
            <a:r>
              <a:rPr lang="cs-CZ" altLang="cs-CZ" sz="1800" dirty="0" err="1">
                <a:latin typeface="Times New Roman" panose="02020603050405020304" pitchFamily="18" charset="0"/>
              </a:rPr>
              <a:t>large</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values</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of</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the</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signal</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the</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values</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of</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gravity</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anomalies</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or</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other</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functionals</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of</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the</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geopotential</a:t>
            </a:r>
            <a:r>
              <a:rPr lang="cs-CZ" altLang="cs-CZ" sz="1800" dirty="0">
                <a:latin typeface="Times New Roman" panose="02020603050405020304" pitchFamily="18" charset="0"/>
              </a:rPr>
              <a:t>) so </a:t>
            </a:r>
            <a:r>
              <a:rPr lang="cs-CZ" altLang="cs-CZ" sz="1800" dirty="0" err="1">
                <a:latin typeface="Times New Roman" panose="02020603050405020304" pitchFamily="18" charset="0"/>
              </a:rPr>
              <a:t>that</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even</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their</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larger</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commission</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error</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over</a:t>
            </a:r>
            <a:r>
              <a:rPr lang="cs-CZ" altLang="cs-CZ" sz="1800" dirty="0">
                <a:latin typeface="Times New Roman" panose="02020603050405020304" pitchFamily="18" charset="0"/>
              </a:rPr>
              <a:t> these </a:t>
            </a:r>
            <a:r>
              <a:rPr lang="cs-CZ" altLang="cs-CZ" sz="1800" dirty="0" err="1">
                <a:latin typeface="Times New Roman" panose="02020603050405020304" pitchFamily="18" charset="0"/>
              </a:rPr>
              <a:t>areas</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does</a:t>
            </a:r>
            <a:r>
              <a:rPr lang="cs-CZ" altLang="cs-CZ" sz="1800" dirty="0">
                <a:latin typeface="Times New Roman" panose="02020603050405020304" pitchFamily="18" charset="0"/>
              </a:rPr>
              <a:t> not </a:t>
            </a:r>
            <a:r>
              <a:rPr lang="cs-CZ" altLang="cs-CZ" sz="1800" dirty="0" err="1">
                <a:latin typeface="Times New Roman" panose="02020603050405020304" pitchFamily="18" charset="0"/>
              </a:rPr>
              <a:t>mean</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any</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serious</a:t>
            </a:r>
            <a:r>
              <a:rPr lang="cs-CZ" altLang="cs-CZ" sz="1800" dirty="0">
                <a:latin typeface="Times New Roman" panose="02020603050405020304" pitchFamily="18" charset="0"/>
              </a:rPr>
              <a:t> </a:t>
            </a:r>
            <a:r>
              <a:rPr lang="cs-CZ" altLang="cs-CZ" sz="1800" dirty="0" err="1">
                <a:latin typeface="Times New Roman" panose="02020603050405020304" pitchFamily="18" charset="0"/>
              </a:rPr>
              <a:t>problem</a:t>
            </a:r>
            <a:r>
              <a:rPr lang="cs-CZ" altLang="cs-CZ" sz="1800" dirty="0">
                <a:latin typeface="Times New Roman" panose="02020603050405020304" pitchFamily="18" charset="0"/>
              </a:rPr>
              <a:t>.</a:t>
            </a:r>
          </a:p>
          <a:p>
            <a:pPr eaLnBrk="1" hangingPunct="1">
              <a:spcBef>
                <a:spcPct val="0"/>
              </a:spcBef>
              <a:buFontTx/>
              <a:buNone/>
            </a:pPr>
            <a:endParaRPr lang="cs-CZ" altLang="cs-CZ" sz="1800" dirty="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457200"/>
            <a:ext cx="8229600" cy="533400"/>
          </a:xfrm>
        </p:spPr>
        <p:txBody>
          <a:bodyPr/>
          <a:lstStyle/>
          <a:p>
            <a:pPr algn="l" eaLnBrk="1" hangingPunct="1"/>
            <a:r>
              <a:rPr lang="en-US" altLang="cs-CZ" sz="2500" b="1" smtClean="0">
                <a:solidFill>
                  <a:srgbClr val="006200"/>
                </a:solidFill>
                <a:latin typeface="Helvetica" panose="020B0604020202020204" pitchFamily="34" charset="0"/>
              </a:rPr>
              <a:t>5</a:t>
            </a:r>
            <a:r>
              <a:rPr lang="en-US" altLang="cs-CZ" sz="2500" b="1" smtClean="0">
                <a:solidFill>
                  <a:srgbClr val="006200"/>
                </a:solidFill>
                <a:latin typeface="Helvetica" panose="020B0604020202020204" pitchFamily="34" charset="0"/>
                <a:sym typeface="Symbol" panose="05050102010706020507" pitchFamily="18" charset="2"/>
              </a:rPr>
              <a:t></a:t>
            </a:r>
            <a:r>
              <a:rPr lang="en-US" altLang="cs-CZ" sz="2500" b="1" smtClean="0">
                <a:solidFill>
                  <a:srgbClr val="006200"/>
                </a:solidFill>
                <a:latin typeface="Helvetica" panose="020B0604020202020204" pitchFamily="34" charset="0"/>
              </a:rPr>
              <a:t>5</a:t>
            </a:r>
            <a:r>
              <a:rPr lang="en-US" altLang="cs-CZ" sz="2500" b="1" smtClean="0">
                <a:solidFill>
                  <a:srgbClr val="006200"/>
                </a:solidFill>
                <a:latin typeface="Helvetica" panose="020B0604020202020204" pitchFamily="34" charset="0"/>
                <a:sym typeface="Symbol" panose="05050102010706020507" pitchFamily="18" charset="2"/>
              </a:rPr>
              <a:t> g</a:t>
            </a:r>
            <a:r>
              <a:rPr lang="en-US" altLang="cs-CZ" sz="2500" b="1" smtClean="0">
                <a:solidFill>
                  <a:srgbClr val="006200"/>
                </a:solidFill>
                <a:latin typeface="Helvetica" panose="020B0604020202020204" pitchFamily="34" charset="0"/>
              </a:rPr>
              <a:t>  Data Sources (v010808)</a:t>
            </a:r>
          </a:p>
        </p:txBody>
      </p:sp>
      <p:sp>
        <p:nvSpPr>
          <p:cNvPr id="13315" name="Rectangle 3"/>
          <p:cNvSpPr>
            <a:spLocks noChangeArrowheads="1"/>
          </p:cNvSpPr>
          <p:nvPr/>
        </p:nvSpPr>
        <p:spPr bwMode="auto">
          <a:xfrm flipV="1">
            <a:off x="228600" y="914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sp>
        <p:nvSpPr>
          <p:cNvPr id="13316" name="Rectangle 4"/>
          <p:cNvSpPr>
            <a:spLocks noChangeArrowheads="1"/>
          </p:cNvSpPr>
          <p:nvPr/>
        </p:nvSpPr>
        <p:spPr bwMode="auto">
          <a:xfrm>
            <a:off x="2141538" y="63769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sp>
        <p:nvSpPr>
          <p:cNvPr id="13317" name="AutoShape 5"/>
          <p:cNvSpPr>
            <a:spLocks noChangeArrowheads="1"/>
          </p:cNvSpPr>
          <p:nvPr/>
        </p:nvSpPr>
        <p:spPr bwMode="auto">
          <a:xfrm rot="5400000">
            <a:off x="176213" y="650875"/>
            <a:ext cx="211138" cy="128587"/>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pic>
        <p:nvPicPr>
          <p:cNvPr id="13318" name="Picture 6" descr="SRC=C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690688"/>
            <a:ext cx="8901112"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8313" y="260350"/>
            <a:ext cx="8229600" cy="1143000"/>
          </a:xfrm>
        </p:spPr>
        <p:txBody>
          <a:bodyPr/>
          <a:lstStyle/>
          <a:p>
            <a:pPr eaLnBrk="1" hangingPunct="1"/>
            <a:r>
              <a:rPr lang="en-US" altLang="cs-CZ" sz="2800" smtClean="0">
                <a:latin typeface="Times New Roman" panose="02020603050405020304" pitchFamily="18" charset="0"/>
              </a:rPr>
              <a:t>Description of a part of input data (terrestrial gravity anomalies) to EGM 2008 by Pavlis et al 2008</a:t>
            </a:r>
            <a:endParaRPr lang="cs-CZ" altLang="cs-CZ" sz="2800" smtClean="0">
              <a:latin typeface="Times New Roman" panose="02020603050405020304" pitchFamily="18" charset="0"/>
            </a:endParaRPr>
          </a:p>
        </p:txBody>
      </p:sp>
      <p:sp>
        <p:nvSpPr>
          <p:cNvPr id="14339" name="Rectangle 3"/>
          <p:cNvSpPr>
            <a:spLocks noGrp="1" noChangeArrowheads="1"/>
          </p:cNvSpPr>
          <p:nvPr>
            <p:ph type="body" idx="1"/>
          </p:nvPr>
        </p:nvSpPr>
        <p:spPr>
          <a:xfrm>
            <a:off x="395288" y="1860550"/>
            <a:ext cx="8362950" cy="4997450"/>
          </a:xfrm>
        </p:spPr>
        <p:txBody>
          <a:bodyPr/>
          <a:lstStyle/>
          <a:p>
            <a:pPr eaLnBrk="1" hangingPunct="1">
              <a:lnSpc>
                <a:spcPct val="80000"/>
              </a:lnSpc>
            </a:pPr>
            <a:r>
              <a:rPr lang="en-GB" altLang="cs-CZ" sz="1800" smtClean="0">
                <a:latin typeface="Times New Roman" panose="02020603050405020304" pitchFamily="18" charset="0"/>
              </a:rPr>
              <a:t>“ArcGP”: 5 x 5 minute mean gravity anomalies which were estimated as part of     the Arctic Gravity Project. </a:t>
            </a:r>
            <a:endParaRPr lang="en-GB" altLang="ja-JP" sz="1800" smtClean="0">
              <a:latin typeface="Times New Roman" panose="02020603050405020304" pitchFamily="18" charset="0"/>
              <a:ea typeface="ＭＳ Ｐゴシック" panose="020B0600070205080204" pitchFamily="34" charset="-128"/>
            </a:endParaRPr>
          </a:p>
          <a:p>
            <a:pPr eaLnBrk="1" hangingPunct="1">
              <a:lnSpc>
                <a:spcPct val="80000"/>
              </a:lnSpc>
            </a:pPr>
            <a:r>
              <a:rPr lang="en-GB" altLang="ja-JP" sz="1800" smtClean="0">
                <a:latin typeface="Times New Roman" panose="02020603050405020304" pitchFamily="18" charset="0"/>
                <a:ea typeface="ＭＳ Ｐゴシック" panose="020B0600070205080204" pitchFamily="34" charset="-128"/>
              </a:rPr>
              <a:t>“Contrib. 5 min”: 5 x 5 minute mean gravity anomalies which were contributed to the project </a:t>
            </a:r>
            <a:r>
              <a:rPr lang="en-GB" altLang="zh-CN" sz="1800" smtClean="0">
                <a:latin typeface="Times New Roman" panose="02020603050405020304" pitchFamily="18" charset="0"/>
                <a:ea typeface="宋体" panose="02010600030101010101" pitchFamily="2" charset="-122"/>
              </a:rPr>
              <a:t>“</a:t>
            </a:r>
            <a:r>
              <a:rPr lang="en-GB" altLang="ja-JP" sz="1800" smtClean="0">
                <a:latin typeface="Times New Roman" panose="02020603050405020304" pitchFamily="18" charset="0"/>
                <a:ea typeface="ＭＳ Ｐゴシック" panose="020B0600070205080204" pitchFamily="34" charset="-128"/>
              </a:rPr>
              <a:t>ready-made</a:t>
            </a:r>
            <a:r>
              <a:rPr lang="en-GB" altLang="zh-CN" sz="1800" smtClean="0">
                <a:latin typeface="Times New Roman" panose="02020603050405020304" pitchFamily="18" charset="0"/>
                <a:ea typeface="宋体" panose="02010600030101010101" pitchFamily="2" charset="-122"/>
              </a:rPr>
              <a:t>”</a:t>
            </a:r>
            <a:r>
              <a:rPr lang="en-GB" altLang="ja-JP" sz="1800" smtClean="0">
                <a:latin typeface="Times New Roman" panose="02020603050405020304" pitchFamily="18" charset="0"/>
                <a:ea typeface="ＭＳ Ｐゴシック" panose="020B0600070205080204" pitchFamily="34" charset="-128"/>
              </a:rPr>
              <a:t>. These mean values were estimated by the contributing person or agency. </a:t>
            </a:r>
          </a:p>
          <a:p>
            <a:pPr eaLnBrk="1" hangingPunct="1">
              <a:lnSpc>
                <a:spcPct val="80000"/>
              </a:lnSpc>
            </a:pPr>
            <a:r>
              <a:rPr lang="en-GB" altLang="ja-JP" sz="1800" smtClean="0">
                <a:latin typeface="Times New Roman" panose="02020603050405020304" pitchFamily="18" charset="0"/>
                <a:ea typeface="ＭＳ Ｐゴシック" panose="020B0600070205080204" pitchFamily="34" charset="-128"/>
              </a:rPr>
              <a:t>“NGA LSC”: 5 x 5 minute mean gravity anomalies which were estimated using Least Squares Collocation (LSC) by NGA. </a:t>
            </a:r>
            <a:endParaRPr lang="en-GB" altLang="ja-JP" sz="1800" b="1" smtClean="0">
              <a:latin typeface="Times New Roman" panose="02020603050405020304" pitchFamily="18" charset="0"/>
              <a:ea typeface="ＭＳ Ｐゴシック" panose="020B0600070205080204" pitchFamily="34" charset="-128"/>
            </a:endParaRPr>
          </a:p>
          <a:p>
            <a:pPr eaLnBrk="1" hangingPunct="1">
              <a:lnSpc>
                <a:spcPct val="80000"/>
              </a:lnSpc>
            </a:pPr>
            <a:r>
              <a:rPr lang="en-GB" altLang="ja-JP" sz="1800" b="1" smtClean="0">
                <a:latin typeface="Times New Roman" panose="02020603050405020304" pitchFamily="18" charset="0"/>
                <a:ea typeface="ＭＳ Ｐゴシック" panose="020B0600070205080204" pitchFamily="34" charset="-128"/>
              </a:rPr>
              <a:t>“Fill-in”:</a:t>
            </a:r>
            <a:r>
              <a:rPr lang="en-GB" altLang="ja-JP" sz="1800" smtClean="0">
                <a:latin typeface="Times New Roman" panose="02020603050405020304" pitchFamily="18" charset="0"/>
                <a:ea typeface="ＭＳ Ｐゴシック" panose="020B0600070205080204" pitchFamily="34" charset="-128"/>
              </a:rPr>
              <a:t> </a:t>
            </a:r>
            <a:r>
              <a:rPr lang="en-GB" altLang="ja-JP" sz="1800" b="1" smtClean="0">
                <a:latin typeface="Times New Roman" panose="02020603050405020304" pitchFamily="18" charset="0"/>
                <a:ea typeface="ＭＳ Ｐゴシック" panose="020B0600070205080204" pitchFamily="34" charset="-128"/>
              </a:rPr>
              <a:t>5 x 5 minute mean gravity anomalies which were computed from the spectral </a:t>
            </a:r>
            <a:r>
              <a:rPr lang="en-GB" altLang="zh-CN" sz="1800" b="1" smtClean="0">
                <a:latin typeface="Times New Roman" panose="02020603050405020304" pitchFamily="18" charset="0"/>
                <a:ea typeface="宋体" panose="02010600030101010101" pitchFamily="2" charset="-122"/>
              </a:rPr>
              <a:t>“</a:t>
            </a:r>
            <a:r>
              <a:rPr lang="en-GB" altLang="ja-JP" sz="1800" b="1" smtClean="0">
                <a:latin typeface="Times New Roman" panose="02020603050405020304" pitchFamily="18" charset="0"/>
                <a:ea typeface="ＭＳ Ｐゴシック" panose="020B0600070205080204" pitchFamily="34" charset="-128"/>
              </a:rPr>
              <a:t>cut-and-paste</a:t>
            </a:r>
            <a:r>
              <a:rPr lang="en-GB" altLang="zh-CN" sz="1800" b="1" smtClean="0">
                <a:latin typeface="Times New Roman" panose="02020603050405020304" pitchFamily="18" charset="0"/>
                <a:ea typeface="宋体" panose="02010600030101010101" pitchFamily="2" charset="-122"/>
              </a:rPr>
              <a:t>”</a:t>
            </a:r>
            <a:r>
              <a:rPr lang="en-GB" altLang="ja-JP" sz="1800" b="1" smtClean="0">
                <a:latin typeface="Times New Roman" panose="02020603050405020304" pitchFamily="18" charset="0"/>
                <a:ea typeface="ＭＳ Ｐゴシック" panose="020B0600070205080204" pitchFamily="34" charset="-128"/>
              </a:rPr>
              <a:t> set of coefficients, where, up to </a:t>
            </a:r>
            <a:r>
              <a:rPr lang="en-GB" altLang="ja-JP" sz="1800" b="1" i="1" smtClean="0">
                <a:latin typeface="Times New Roman" panose="02020603050405020304" pitchFamily="18" charset="0"/>
                <a:ea typeface="ＭＳ Ｐゴシック" panose="020B0600070205080204" pitchFamily="34" charset="-128"/>
              </a:rPr>
              <a:t>l</a:t>
            </a:r>
            <a:r>
              <a:rPr lang="en-GB" altLang="ja-JP" sz="1800" b="1" smtClean="0">
                <a:latin typeface="Times New Roman" panose="02020603050405020304" pitchFamily="18" charset="0"/>
                <a:ea typeface="ＭＳ Ｐゴシック" panose="020B0600070205080204" pitchFamily="34" charset="-128"/>
              </a:rPr>
              <a:t> = 720 the coefficients represent the (proprietary) 5 x 5 minute mean gravity anomalies, and from </a:t>
            </a:r>
            <a:r>
              <a:rPr lang="en-GB" altLang="ja-JP" sz="1800" b="1" i="1" smtClean="0">
                <a:latin typeface="Times New Roman" panose="02020603050405020304" pitchFamily="18" charset="0"/>
                <a:ea typeface="ＭＳ Ｐゴシック" panose="020B0600070205080204" pitchFamily="34" charset="-128"/>
              </a:rPr>
              <a:t>l</a:t>
            </a:r>
            <a:r>
              <a:rPr lang="en-GB" altLang="ja-JP" sz="1800" b="1" smtClean="0">
                <a:latin typeface="Times New Roman" panose="02020603050405020304" pitchFamily="18" charset="0"/>
                <a:ea typeface="ＭＳ Ｐゴシック" panose="020B0600070205080204" pitchFamily="34" charset="-128"/>
              </a:rPr>
              <a:t>=721 to </a:t>
            </a:r>
            <a:r>
              <a:rPr lang="en-GB" altLang="ja-JP" sz="1800" b="1" i="1" smtClean="0">
                <a:latin typeface="Times New Roman" panose="02020603050405020304" pitchFamily="18" charset="0"/>
                <a:ea typeface="ＭＳ Ｐゴシック" panose="020B0600070205080204" pitchFamily="34" charset="-128"/>
              </a:rPr>
              <a:t>Lmax</a:t>
            </a:r>
            <a:r>
              <a:rPr lang="en-GB" altLang="ja-JP" sz="1800" b="1" smtClean="0">
                <a:latin typeface="Times New Roman" panose="02020603050405020304" pitchFamily="18" charset="0"/>
                <a:ea typeface="ＭＳ Ｐゴシック" panose="020B0600070205080204" pitchFamily="34" charset="-128"/>
              </a:rPr>
              <a:t> = 2159 they represent the gravity anomalies implied by the Residual Terrain Model effects. </a:t>
            </a:r>
          </a:p>
          <a:p>
            <a:pPr eaLnBrk="1" hangingPunct="1">
              <a:lnSpc>
                <a:spcPct val="80000"/>
              </a:lnSpc>
            </a:pPr>
            <a:r>
              <a:rPr lang="en-GB" altLang="ja-JP" sz="1800" smtClean="0">
                <a:latin typeface="Times New Roman" panose="02020603050405020304" pitchFamily="18" charset="0"/>
                <a:ea typeface="ＭＳ Ｐゴシック" panose="020B0600070205080204" pitchFamily="34" charset="-128"/>
              </a:rPr>
              <a:t>“Alt. SIO/NOAA”: 5 x 5 minute mean gravity anomalies which were estimated by D. Sandwell and W. Smith, using altimetry data. </a:t>
            </a:r>
          </a:p>
          <a:p>
            <a:pPr eaLnBrk="1" hangingPunct="1">
              <a:lnSpc>
                <a:spcPct val="80000"/>
              </a:lnSpc>
            </a:pPr>
            <a:r>
              <a:rPr lang="en-GB" altLang="ja-JP" sz="1800" smtClean="0">
                <a:latin typeface="Times New Roman" panose="02020603050405020304" pitchFamily="18" charset="0"/>
                <a:ea typeface="ＭＳ Ｐゴシック" panose="020B0600070205080204" pitchFamily="34" charset="-128"/>
              </a:rPr>
              <a:t>“Alt. DNSC07”: 5 x 5 minute mean gravity anomalies which were estimated by O. Andersen and P. Knudsen, using altimetry data.</a:t>
            </a:r>
          </a:p>
          <a:p>
            <a:pPr eaLnBrk="1" hangingPunct="1">
              <a:lnSpc>
                <a:spcPct val="80000"/>
              </a:lnSpc>
            </a:pPr>
            <a:r>
              <a:rPr lang="en-GB" altLang="ja-JP" sz="1800" smtClean="0">
                <a:latin typeface="Times New Roman" panose="02020603050405020304" pitchFamily="18" charset="0"/>
                <a:ea typeface="ＭＳ Ｐゴシック" panose="020B0600070205080204" pitchFamily="34" charset="-128"/>
              </a:rPr>
              <a:t>“Alt. Comb.”: 5 x 5 minute mean gravity anomalies which were estimated as a linear combination of the SIO/NOAA and DNSC07 values (to avoid jump   discontinuities)</a:t>
            </a:r>
            <a:r>
              <a:rPr lang="en-GB" altLang="zh-CN" sz="1800" smtClean="0">
                <a:latin typeface="Times New Roman" panose="02020603050405020304" pitchFamily="18" charset="0"/>
                <a:ea typeface="宋体" panose="02010600030101010101" pitchFamily="2" charset="-122"/>
              </a:rPr>
              <a:t>.</a:t>
            </a:r>
            <a:r>
              <a:rPr lang="cs-CZ" altLang="zh-CN" sz="1800" smtClean="0">
                <a:latin typeface="Times New Roman" panose="02020603050405020304" pitchFamily="18" charset="0"/>
              </a:rPr>
              <a:t> </a:t>
            </a:r>
            <a:endParaRPr lang="cs-CZ" altLang="cs-CZ" sz="180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3400" y="457200"/>
            <a:ext cx="8610600" cy="533400"/>
          </a:xfrm>
        </p:spPr>
        <p:txBody>
          <a:bodyPr/>
          <a:lstStyle/>
          <a:p>
            <a:pPr algn="l" eaLnBrk="1" hangingPunct="1"/>
            <a:r>
              <a:rPr lang="en-US" altLang="cs-CZ" sz="2500" b="1" smtClean="0">
                <a:solidFill>
                  <a:srgbClr val="006200"/>
                </a:solidFill>
                <a:latin typeface="Helvetica" panose="020B0604020202020204" pitchFamily="34" charset="0"/>
              </a:rPr>
              <a:t>5</a:t>
            </a:r>
            <a:r>
              <a:rPr lang="en-US" altLang="cs-CZ" sz="2500" b="1" smtClean="0">
                <a:solidFill>
                  <a:srgbClr val="006200"/>
                </a:solidFill>
                <a:latin typeface="Helvetica" panose="020B0604020202020204" pitchFamily="34" charset="0"/>
                <a:sym typeface="Symbol" panose="05050102010706020507" pitchFamily="18" charset="2"/>
              </a:rPr>
              <a:t></a:t>
            </a:r>
            <a:r>
              <a:rPr lang="en-US" altLang="cs-CZ" sz="2500" b="1" smtClean="0">
                <a:solidFill>
                  <a:srgbClr val="006200"/>
                </a:solidFill>
                <a:latin typeface="Helvetica" panose="020B0604020202020204" pitchFamily="34" charset="0"/>
              </a:rPr>
              <a:t>5</a:t>
            </a:r>
            <a:r>
              <a:rPr lang="en-US" altLang="cs-CZ" sz="2500" b="1" smtClean="0">
                <a:solidFill>
                  <a:srgbClr val="006200"/>
                </a:solidFill>
                <a:latin typeface="Helvetica" panose="020B0604020202020204" pitchFamily="34" charset="0"/>
                <a:sym typeface="Symbol" panose="05050102010706020507" pitchFamily="18" charset="2"/>
              </a:rPr>
              <a:t> g</a:t>
            </a:r>
            <a:r>
              <a:rPr lang="en-US" altLang="cs-CZ" sz="2500" b="1" smtClean="0">
                <a:solidFill>
                  <a:srgbClr val="006200"/>
                </a:solidFill>
                <a:latin typeface="Helvetica" panose="020B0604020202020204" pitchFamily="34" charset="0"/>
              </a:rPr>
              <a:t> </a:t>
            </a:r>
            <a:r>
              <a:rPr lang="en-US" altLang="cs-CZ" sz="2500" b="1" smtClean="0">
                <a:solidFill>
                  <a:srgbClr val="006200"/>
                </a:solidFill>
                <a:latin typeface="Helvetica" panose="020B0604020202020204" pitchFamily="34" charset="0"/>
                <a:sym typeface="Symbol" panose="05050102010706020507" pitchFamily="18" charset="2"/>
              </a:rPr>
              <a:t>Commission Error:  EGM2008 </a:t>
            </a:r>
            <a:r>
              <a:rPr lang="en-US" altLang="cs-CZ" sz="2500" b="1" smtClean="0">
                <a:solidFill>
                  <a:srgbClr val="006200"/>
                </a:solidFill>
                <a:latin typeface="Helvetica" panose="020B0604020202020204" pitchFamily="34" charset="0"/>
              </a:rPr>
              <a:t>      (Nmax=2159)</a:t>
            </a:r>
          </a:p>
        </p:txBody>
      </p:sp>
      <p:sp>
        <p:nvSpPr>
          <p:cNvPr id="15363" name="Rectangle 3"/>
          <p:cNvSpPr>
            <a:spLocks noChangeArrowheads="1"/>
          </p:cNvSpPr>
          <p:nvPr/>
        </p:nvSpPr>
        <p:spPr bwMode="auto">
          <a:xfrm flipV="1">
            <a:off x="228600" y="914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sp>
        <p:nvSpPr>
          <p:cNvPr id="15364" name="Rectangle 4"/>
          <p:cNvSpPr>
            <a:spLocks noChangeArrowheads="1"/>
          </p:cNvSpPr>
          <p:nvPr/>
        </p:nvSpPr>
        <p:spPr bwMode="auto">
          <a:xfrm>
            <a:off x="2141538" y="63769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sp>
        <p:nvSpPr>
          <p:cNvPr id="15365" name="AutoShape 5"/>
          <p:cNvSpPr>
            <a:spLocks noChangeArrowheads="1"/>
          </p:cNvSpPr>
          <p:nvPr/>
        </p:nvSpPr>
        <p:spPr bwMode="auto">
          <a:xfrm rot="5400000">
            <a:off x="176213" y="650875"/>
            <a:ext cx="211138" cy="128587"/>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pic>
        <p:nvPicPr>
          <p:cNvPr id="15366" name="Picture 6" descr="Dg_s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38" y="1068388"/>
            <a:ext cx="8208962"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841" y="0"/>
            <a:ext cx="7344317" cy="6858000"/>
          </a:xfrm>
          <a:prstGeom prst="rect">
            <a:avLst/>
          </a:prstGeom>
        </p:spPr>
      </p:pic>
    </p:spTree>
    <p:extLst>
      <p:ext uri="{BB962C8B-B14F-4D97-AF65-F5344CB8AC3E}">
        <p14:creationId xmlns:p14="http://schemas.microsoft.com/office/powerpoint/2010/main" val="27311313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cs-CZ" altLang="cs-CZ" smtClean="0"/>
          </a:p>
        </p:txBody>
      </p:sp>
      <p:sp>
        <p:nvSpPr>
          <p:cNvPr id="16387" name="Rectangle 3"/>
          <p:cNvSpPr>
            <a:spLocks noGrp="1" noChangeArrowheads="1"/>
          </p:cNvSpPr>
          <p:nvPr>
            <p:ph type="body" idx="1"/>
          </p:nvPr>
        </p:nvSpPr>
        <p:spPr>
          <a:xfrm>
            <a:off x="107950" y="549275"/>
            <a:ext cx="8893175" cy="7100888"/>
          </a:xfrm>
        </p:spPr>
        <p:txBody>
          <a:bodyPr/>
          <a:lstStyle/>
          <a:p>
            <a:pPr algn="ctr" eaLnBrk="1" hangingPunct="1">
              <a:lnSpc>
                <a:spcPct val="80000"/>
              </a:lnSpc>
              <a:spcBef>
                <a:spcPct val="0"/>
              </a:spcBef>
              <a:buFontTx/>
              <a:buNone/>
            </a:pPr>
            <a:r>
              <a:rPr lang="en-US" altLang="cs-CZ" sz="400" b="1" dirty="0" smtClean="0">
                <a:solidFill>
                  <a:srgbClr val="1F497D"/>
                </a:solidFill>
                <a:latin typeface="Times New Roman" panose="02020603050405020304" pitchFamily="18" charset="0"/>
              </a:rPr>
              <a:t>The Gravity Field Model EIGEN-6C4</a:t>
            </a:r>
            <a:endParaRPr lang="cs-CZ" altLang="cs-CZ" sz="500" dirty="0" smtClean="0"/>
          </a:p>
          <a:p>
            <a:pPr algn="just" eaLnBrk="1" hangingPunct="1">
              <a:lnSpc>
                <a:spcPct val="80000"/>
              </a:lnSpc>
              <a:spcBef>
                <a:spcPct val="0"/>
              </a:spcBef>
              <a:buFontTx/>
              <a:buNone/>
            </a:pPr>
            <a:r>
              <a:rPr lang="en-US" altLang="cs-CZ" sz="2000" b="1" dirty="0" smtClean="0">
                <a:latin typeface="Times New Roman" panose="02020603050405020304" pitchFamily="18" charset="0"/>
              </a:rPr>
              <a:t>     </a:t>
            </a:r>
            <a:r>
              <a:rPr lang="en-US" altLang="cs-CZ" sz="2400" b="1" dirty="0" smtClean="0">
                <a:latin typeface="Times New Roman" panose="02020603050405020304" pitchFamily="18" charset="0"/>
              </a:rPr>
              <a:t>EIGEN-6C4</a:t>
            </a:r>
            <a:r>
              <a:rPr lang="en-US" altLang="cs-CZ" sz="2000" b="1" dirty="0" smtClean="0">
                <a:latin typeface="Times New Roman" panose="02020603050405020304" pitchFamily="18" charset="0"/>
              </a:rPr>
              <a:t> </a:t>
            </a:r>
            <a:r>
              <a:rPr lang="en-US" altLang="cs-CZ" sz="2000" dirty="0" smtClean="0">
                <a:latin typeface="Times New Roman" panose="02020603050405020304" pitchFamily="18" charset="0"/>
              </a:rPr>
              <a:t>is a </a:t>
            </a:r>
            <a:r>
              <a:rPr lang="cs-CZ" altLang="cs-CZ" sz="2000" dirty="0" err="1" smtClean="0">
                <a:latin typeface="Times New Roman" panose="02020603050405020304" pitchFamily="18" charset="0"/>
              </a:rPr>
              <a:t>high</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resolution</a:t>
            </a:r>
            <a:r>
              <a:rPr lang="en-US" altLang="cs-CZ" sz="2000" dirty="0" smtClean="0">
                <a:latin typeface="Times New Roman" panose="02020603050405020304" pitchFamily="18" charset="0"/>
              </a:rPr>
              <a:t> static global combined gravity field model</a:t>
            </a:r>
            <a:r>
              <a:rPr lang="cs-CZ" altLang="cs-CZ" sz="2000" dirty="0" smtClean="0">
                <a:latin typeface="Times New Roman" panose="02020603050405020304" pitchFamily="18" charset="0"/>
              </a:rPr>
              <a:t> </a:t>
            </a:r>
            <a:r>
              <a:rPr lang="en-US" altLang="cs-CZ" sz="2000" dirty="0" smtClean="0">
                <a:latin typeface="Times New Roman" panose="02020603050405020304" pitchFamily="18" charset="0"/>
              </a:rPr>
              <a:t>up to degree and order 2190. It has been elaborated jointly by GFZ Potsdam and GRGS Toulouse </a:t>
            </a:r>
            <a:r>
              <a:rPr lang="cs-CZ" altLang="cs-CZ" sz="2000" dirty="0" smtClean="0">
                <a:latin typeface="Times New Roman" panose="02020603050405020304" pitchFamily="18" charset="0"/>
              </a:rPr>
              <a:t>(</a:t>
            </a:r>
            <a:r>
              <a:rPr lang="cs-CZ" altLang="cs-CZ" sz="2000" dirty="0" err="1" smtClean="0">
                <a:latin typeface="Times New Roman" panose="02020603050405020304" pitchFamily="18" charset="0"/>
              </a:rPr>
              <a:t>Foer</a:t>
            </a:r>
            <a:r>
              <a:rPr lang="en-US" altLang="cs-CZ" sz="2000" dirty="0" smtClean="0">
                <a:latin typeface="Times New Roman" panose="02020603050405020304" pitchFamily="18" charset="0"/>
              </a:rPr>
              <a:t>s</a:t>
            </a:r>
            <a:r>
              <a:rPr lang="cs-CZ" altLang="cs-CZ" sz="2000" dirty="0" err="1" smtClean="0">
                <a:latin typeface="Times New Roman" panose="02020603050405020304" pitchFamily="18" charset="0"/>
              </a:rPr>
              <a:t>te</a:t>
            </a:r>
            <a:r>
              <a:rPr lang="cs-CZ" altLang="cs-CZ" sz="2000" dirty="0" smtClean="0">
                <a:latin typeface="Times New Roman" panose="02020603050405020304" pitchFamily="18" charset="0"/>
              </a:rPr>
              <a:t> et al. 2014)</a:t>
            </a:r>
            <a:r>
              <a:rPr lang="en-US" altLang="cs-CZ" sz="2000" dirty="0" smtClean="0">
                <a:latin typeface="Times New Roman" panose="02020603050405020304" pitchFamily="18" charset="0"/>
              </a:rPr>
              <a:t> and contains the following satellite and ground data:</a:t>
            </a:r>
            <a:endParaRPr lang="cs-CZ" altLang="cs-CZ" sz="2000" dirty="0" smtClean="0">
              <a:latin typeface="Times New Roman" panose="02020603050405020304" pitchFamily="18" charset="0"/>
            </a:endParaRPr>
          </a:p>
          <a:p>
            <a:pPr algn="just" eaLnBrk="1" hangingPunct="1">
              <a:lnSpc>
                <a:spcPct val="80000"/>
              </a:lnSpc>
              <a:spcBef>
                <a:spcPct val="0"/>
              </a:spcBef>
              <a:buFontTx/>
              <a:buNone/>
            </a:pP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dirty="0" smtClean="0">
                <a:latin typeface="Times New Roman" panose="02020603050405020304" pitchFamily="18" charset="0"/>
              </a:rPr>
              <a:t>LAGEOS (for degrees of harmonics from 2 to30)</a:t>
            </a:r>
            <a:r>
              <a:rPr lang="cs-CZ" altLang="cs-CZ" sz="2000" dirty="0" smtClean="0">
                <a:latin typeface="Times New Roman" panose="02020603050405020304" pitchFamily="18" charset="0"/>
              </a:rPr>
              <a:t> </a:t>
            </a:r>
            <a:endParaRPr lang="en-US" altLang="cs-CZ" sz="2000" dirty="0" smtClean="0">
              <a:latin typeface="Times New Roman" panose="02020603050405020304" pitchFamily="18" charset="0"/>
            </a:endParaRPr>
          </a:p>
          <a:p>
            <a:pPr algn="just" eaLnBrk="1" hangingPunct="1">
              <a:lnSpc>
                <a:spcPct val="80000"/>
              </a:lnSpc>
              <a:spcBef>
                <a:spcPct val="0"/>
              </a:spcBef>
              <a:buFontTx/>
              <a:buNone/>
            </a:pPr>
            <a:r>
              <a:rPr lang="en-US" altLang="cs-CZ" sz="2000" dirty="0" smtClean="0">
                <a:latin typeface="Times New Roman" panose="02020603050405020304" pitchFamily="18" charset="0"/>
              </a:rPr>
              <a:t>     </a:t>
            </a:r>
            <a:r>
              <a:rPr lang="cs-CZ" altLang="cs-CZ" sz="2000" dirty="0" err="1" smtClean="0">
                <a:latin typeface="Times New Roman" panose="02020603050405020304" pitchFamily="18" charset="0"/>
              </a:rPr>
              <a:t>high</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orbiting</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geodynamic</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satellite</a:t>
            </a:r>
            <a:r>
              <a:rPr lang="en-US" altLang="cs-CZ" sz="2000" dirty="0" smtClean="0">
                <a:latin typeface="Times New Roman" panose="02020603050405020304" pitchFamily="18" charset="0"/>
              </a:rPr>
              <a:t>: 1985 – 2010</a:t>
            </a:r>
          </a:p>
          <a:p>
            <a:pPr algn="just" eaLnBrk="1" hangingPunct="1">
              <a:lnSpc>
                <a:spcPct val="80000"/>
              </a:lnSpc>
              <a:spcBef>
                <a:spcPct val="0"/>
              </a:spcBef>
              <a:buFontTx/>
              <a:buNone/>
            </a:pP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dirty="0" smtClean="0">
                <a:latin typeface="Times New Roman" panose="02020603050405020304" pitchFamily="18" charset="0"/>
              </a:rPr>
              <a:t>Previous gravity model GRACE RL03 GRGS (deg. 2 - 130): </a:t>
            </a:r>
          </a:p>
          <a:p>
            <a:pPr algn="just" eaLnBrk="1" hangingPunct="1">
              <a:lnSpc>
                <a:spcPct val="80000"/>
              </a:lnSpc>
              <a:spcBef>
                <a:spcPct val="0"/>
              </a:spcBef>
              <a:buFontTx/>
              <a:buNone/>
            </a:pPr>
            <a:r>
              <a:rPr lang="en-US" altLang="cs-CZ" sz="2000" dirty="0" smtClean="0">
                <a:latin typeface="Times New Roman" panose="02020603050405020304" pitchFamily="18" charset="0"/>
              </a:rPr>
              <a:t>     ten years 2003 – 2012</a:t>
            </a: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dirty="0" smtClean="0">
                <a:latin typeface="Times New Roman" panose="02020603050405020304" pitchFamily="18" charset="0"/>
              </a:rPr>
              <a:t>GOCE-SGG data, processed by the direct approach incl. the gravity gradient components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xx</a:t>
            </a:r>
            <a:r>
              <a:rPr lang="en-US" altLang="cs-CZ" sz="2000" dirty="0" smtClean="0">
                <a:latin typeface="Times New Roman" panose="02020603050405020304" pitchFamily="18" charset="0"/>
              </a:rPr>
              <a:t>,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yy</a:t>
            </a:r>
            <a:r>
              <a:rPr lang="en-US" altLang="cs-CZ" sz="2000" dirty="0" smtClean="0">
                <a:latin typeface="Times New Roman" panose="02020603050405020304" pitchFamily="18" charset="0"/>
              </a:rPr>
              <a:t>,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zz</a:t>
            </a:r>
            <a:r>
              <a:rPr lang="en-US" altLang="cs-CZ" sz="2000" dirty="0" smtClean="0">
                <a:latin typeface="Times New Roman" panose="02020603050405020304" pitchFamily="18" charset="0"/>
              </a:rPr>
              <a:t> and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xz</a:t>
            </a:r>
            <a:r>
              <a:rPr lang="en-US" altLang="cs-CZ" sz="2000" dirty="0" smtClean="0">
                <a:latin typeface="Times New Roman" panose="02020603050405020304" pitchFamily="18" charset="0"/>
              </a:rPr>
              <a:t> throughout whole life of the GOCE satellite. The GOCE polar gaps were stabilized by the</a:t>
            </a:r>
          </a:p>
          <a:p>
            <a:pPr algn="just" eaLnBrk="1" hangingPunct="1">
              <a:lnSpc>
                <a:spcPct val="80000"/>
              </a:lnSpc>
              <a:spcBef>
                <a:spcPct val="0"/>
              </a:spcBef>
              <a:buFontTx/>
              <a:buChar char="-"/>
            </a:pPr>
            <a:endParaRPr lang="cs-CZ" altLang="cs-CZ" sz="2000" dirty="0" smtClean="0">
              <a:latin typeface="Times New Roman" panose="02020603050405020304" pitchFamily="18" charset="0"/>
            </a:endParaRPr>
          </a:p>
          <a:p>
            <a:pPr algn="just" eaLnBrk="1" hangingPunct="1">
              <a:lnSpc>
                <a:spcPct val="80000"/>
              </a:lnSpc>
              <a:spcBef>
                <a:spcPct val="0"/>
              </a:spcBef>
              <a:buFontTx/>
              <a:buNone/>
            </a:pPr>
            <a:r>
              <a:rPr lang="en-US" altLang="cs-CZ" sz="2000" dirty="0" smtClean="0">
                <a:latin typeface="Times New Roman" panose="02020603050405020304" pitchFamily="18" charset="0"/>
              </a:rPr>
              <a:t>  - </a:t>
            </a:r>
            <a:r>
              <a:rPr lang="cs-CZ" altLang="cs-CZ" sz="2000" i="1" dirty="0" smtClean="0">
                <a:latin typeface="Times New Roman" panose="02020603050405020304" pitchFamily="18" charset="0"/>
              </a:rPr>
              <a:t>T</a:t>
            </a:r>
            <a:r>
              <a:rPr lang="en-US" altLang="cs-CZ" sz="2000" i="1" dirty="0" err="1" smtClean="0">
                <a:latin typeface="Times New Roman" panose="02020603050405020304" pitchFamily="18" charset="0"/>
              </a:rPr>
              <a:t>errestrial</a:t>
            </a:r>
            <a:r>
              <a:rPr lang="en-US" altLang="cs-CZ" sz="2000" i="1" dirty="0" smtClean="0">
                <a:latin typeface="Times New Roman" panose="02020603050405020304" pitchFamily="18" charset="0"/>
              </a:rPr>
              <a:t> data</a:t>
            </a:r>
            <a:r>
              <a:rPr lang="en-US" altLang="cs-CZ" sz="2000" dirty="0" smtClean="0">
                <a:latin typeface="Times New Roman" panose="02020603050405020304" pitchFamily="18" charset="0"/>
              </a:rPr>
              <a:t> (max degree 370): DTU12 ocean geoid data and an EGM2008 geoid height grid for the continents.</a:t>
            </a:r>
            <a:endParaRPr lang="cs-CZ" altLang="cs-CZ" sz="2000" dirty="0" smtClean="0">
              <a:latin typeface="Times New Roman" panose="02020603050405020304" pitchFamily="18" charset="0"/>
            </a:endParaRPr>
          </a:p>
          <a:p>
            <a:pPr algn="just" eaLnBrk="1" hangingPunct="1">
              <a:lnSpc>
                <a:spcPct val="80000"/>
              </a:lnSpc>
              <a:spcBef>
                <a:spcPct val="0"/>
              </a:spcBef>
              <a:buFontTx/>
              <a:buNone/>
            </a:pPr>
            <a:endParaRPr lang="cs-CZ" altLang="cs-CZ" sz="2000" dirty="0" smtClean="0">
              <a:latin typeface="Times New Roman" panose="02020603050405020304" pitchFamily="18" charset="0"/>
            </a:endParaRPr>
          </a:p>
          <a:p>
            <a:pPr algn="just" eaLnBrk="1" hangingPunct="1">
              <a:lnSpc>
                <a:spcPct val="80000"/>
              </a:lnSpc>
              <a:spcBef>
                <a:spcPct val="0"/>
              </a:spcBef>
              <a:buFontTx/>
              <a:buNone/>
            </a:pPr>
            <a:r>
              <a:rPr lang="cs-CZ" altLang="cs-CZ" sz="2000" dirty="0" smtClean="0">
                <a:latin typeface="Times New Roman" panose="02020603050405020304" pitchFamily="18" charset="0"/>
              </a:rPr>
              <a:t>     </a:t>
            </a:r>
            <a:r>
              <a:rPr lang="en-US" altLang="cs-CZ" sz="2000" dirty="0" smtClean="0">
                <a:latin typeface="Times New Roman" panose="02020603050405020304" pitchFamily="18" charset="0"/>
              </a:rPr>
              <a:t>The combination of these different satellite and surface data sets has been done by a band-limited combination of </a:t>
            </a:r>
            <a:r>
              <a:rPr lang="en-US" altLang="cs-CZ" sz="2000" dirty="0" err="1" smtClean="0">
                <a:latin typeface="Times New Roman" panose="02020603050405020304" pitchFamily="18" charset="0"/>
              </a:rPr>
              <a:t>normale</a:t>
            </a:r>
            <a:r>
              <a:rPr lang="en-US" altLang="cs-CZ" sz="2000" dirty="0" smtClean="0">
                <a:latin typeface="Times New Roman" panose="02020603050405020304" pitchFamily="18" charset="0"/>
              </a:rPr>
              <a:t> equations (to max degree 370), which are generated from observation equations for the spherical harmonic coefficients. The resulted solution to degree/order 370 has been extended to degree/order 2190 by </a:t>
            </a:r>
            <a:endParaRPr lang="cs-CZ" altLang="cs-CZ" sz="2000" dirty="0" smtClean="0">
              <a:latin typeface="Times New Roman" panose="02020603050405020304" pitchFamily="18" charset="0"/>
            </a:endParaRPr>
          </a:p>
          <a:p>
            <a:pPr algn="just" eaLnBrk="1" hangingPunct="1">
              <a:lnSpc>
                <a:spcPct val="80000"/>
              </a:lnSpc>
              <a:spcBef>
                <a:spcPct val="0"/>
              </a:spcBef>
              <a:buFontTx/>
              <a:buNone/>
            </a:pPr>
            <a:r>
              <a:rPr lang="cs-CZ" altLang="cs-CZ" sz="2000" dirty="0" smtClean="0">
                <a:latin typeface="Times New Roman" panose="02020603050405020304" pitchFamily="18" charset="0"/>
              </a:rPr>
              <a:t>     </a:t>
            </a:r>
            <a:r>
              <a:rPr lang="en-US" altLang="cs-CZ" sz="2000" dirty="0" smtClean="0">
                <a:latin typeface="Times New Roman" panose="02020603050405020304" pitchFamily="18" charset="0"/>
              </a:rPr>
              <a:t>a block diagonal solution using the DTU10 global gravity anomaly data grid.</a:t>
            </a: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cs-CZ" altLang="cs-CZ" sz="2800" smtClean="0">
              <a:latin typeface="Times New Roman" panose="02020603050405020304" pitchFamily="18" charset="0"/>
            </a:endParaRPr>
          </a:p>
        </p:txBody>
      </p:sp>
      <p:sp>
        <p:nvSpPr>
          <p:cNvPr id="6147" name="Rectangle 3"/>
          <p:cNvSpPr>
            <a:spLocks noGrp="1" noChangeArrowheads="1"/>
          </p:cNvSpPr>
          <p:nvPr>
            <p:ph type="body" idx="1"/>
          </p:nvPr>
        </p:nvSpPr>
        <p:spPr/>
        <p:txBody>
          <a:bodyPr/>
          <a:lstStyle/>
          <a:p>
            <a:pPr marL="0" indent="0" eaLnBrk="1" hangingPunct="1">
              <a:buFontTx/>
              <a:buNone/>
              <a:defRPr/>
            </a:pPr>
            <a:r>
              <a:rPr lang="cs-CZ" altLang="cs-CZ" sz="1800" dirty="0" smtClean="0">
                <a:latin typeface="Times New Roman" panose="02020603050405020304" pitchFamily="18" charset="0"/>
              </a:rPr>
              <a:t>U</a:t>
            </a:r>
            <a:r>
              <a:rPr lang="en-GB" altLang="cs-CZ" sz="1800" dirty="0" smtClean="0">
                <a:latin typeface="Times New Roman" panose="02020603050405020304" pitchFamily="18" charset="0"/>
              </a:rPr>
              <a:t>sing the harmonic geopotential coefficients of </a:t>
            </a:r>
            <a:r>
              <a:rPr lang="cs-CZ" altLang="cs-CZ" sz="1800" dirty="0" err="1" smtClean="0">
                <a:latin typeface="Times New Roman" panose="02020603050405020304" pitchFamily="18" charset="0"/>
              </a:rPr>
              <a:t>the</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global</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gravitational</a:t>
            </a:r>
            <a:r>
              <a:rPr lang="cs-CZ" altLang="cs-CZ" sz="1800" dirty="0" smtClean="0">
                <a:latin typeface="Times New Roman" panose="02020603050405020304" pitchFamily="18" charset="0"/>
              </a:rPr>
              <a:t> model </a:t>
            </a:r>
            <a:r>
              <a:rPr lang="en-GB" altLang="cs-CZ" sz="1800" dirty="0" smtClean="0">
                <a:latin typeface="Times New Roman" panose="02020603050405020304" pitchFamily="18" charset="0"/>
              </a:rPr>
              <a:t>EGM 2008, the following physical quantities are computed: the gravity anomalies </a:t>
            </a:r>
            <a:r>
              <a:rPr lang="en-GB" altLang="cs-CZ" sz="1800" i="1" dirty="0" err="1" smtClean="0">
                <a:latin typeface="Times New Roman" panose="02020603050405020304" pitchFamily="18" charset="0"/>
              </a:rPr>
              <a:t>Δg</a:t>
            </a:r>
            <a:r>
              <a:rPr lang="en-GB" altLang="cs-CZ" sz="1800" dirty="0" smtClean="0">
                <a:latin typeface="Times New Roman" panose="02020603050405020304" pitchFamily="18" charset="0"/>
              </a:rPr>
              <a:t> (or disturbances) [scale 1mGal = 10-5 ms-2], the full </a:t>
            </a:r>
            <a:r>
              <a:rPr lang="en-GB" altLang="cs-CZ" sz="1800" dirty="0" err="1" smtClean="0">
                <a:latin typeface="Times New Roman" panose="02020603050405020304" pitchFamily="18" charset="0"/>
              </a:rPr>
              <a:t>Marussi</a:t>
            </a:r>
            <a:r>
              <a:rPr lang="en-GB" altLang="cs-CZ" sz="1800" dirty="0" smtClean="0">
                <a:latin typeface="Times New Roman" panose="02020603050405020304" pitchFamily="18" charset="0"/>
              </a:rPr>
              <a:t> tensor </a:t>
            </a:r>
            <a:r>
              <a:rPr lang="cs-CZ" altLang="cs-CZ" sz="1800" b="1" dirty="0" smtClean="0">
                <a:latin typeface="Times New Roman" panose="02020603050405020304" pitchFamily="18" charset="0"/>
              </a:rPr>
              <a:t>Γ</a:t>
            </a:r>
            <a:r>
              <a:rPr lang="en-GB" altLang="cs-CZ" sz="1800" dirty="0" smtClean="0">
                <a:latin typeface="Times New Roman" panose="02020603050405020304" pitchFamily="18" charset="0"/>
              </a:rPr>
              <a:t> of the second derivatives of the disturbing potential [1E = 1 </a:t>
            </a:r>
            <a:r>
              <a:rPr lang="en-GB" altLang="cs-CZ" sz="1800" dirty="0" err="1" smtClean="0">
                <a:latin typeface="Times New Roman" panose="02020603050405020304" pitchFamily="18" charset="0"/>
              </a:rPr>
              <a:t>Eötvös</a:t>
            </a:r>
            <a:r>
              <a:rPr lang="en-GB" altLang="cs-CZ" sz="1800" dirty="0" smtClean="0">
                <a:latin typeface="Times New Roman" panose="02020603050405020304" pitchFamily="18" charset="0"/>
              </a:rPr>
              <a:t> = 10-9 s-2], namely its radial component, sometimes denoted </a:t>
            </a:r>
            <a:r>
              <a:rPr lang="en-GB" altLang="cs-CZ" sz="1800" i="1" dirty="0" err="1" smtClean="0">
                <a:latin typeface="Times New Roman" panose="02020603050405020304" pitchFamily="18" charset="0"/>
              </a:rPr>
              <a:t>Tzz</a:t>
            </a:r>
            <a:r>
              <a:rPr lang="en-GB" altLang="cs-CZ" sz="1800" i="1" dirty="0" smtClean="0">
                <a:latin typeface="Times New Roman" panose="02020603050405020304" pitchFamily="18" charset="0"/>
              </a:rPr>
              <a:t> </a:t>
            </a:r>
            <a:r>
              <a:rPr lang="en-GB" altLang="cs-CZ" sz="1800" dirty="0" smtClean="0">
                <a:latin typeface="Times New Roman" panose="02020603050405020304" pitchFamily="18" charset="0"/>
              </a:rPr>
              <a:t>or </a:t>
            </a:r>
            <a:r>
              <a:rPr lang="en-GB" altLang="cs-CZ" sz="1800" i="1" dirty="0" err="1" smtClean="0">
                <a:latin typeface="Times New Roman" panose="02020603050405020304" pitchFamily="18" charset="0"/>
              </a:rPr>
              <a:t>Trr</a:t>
            </a:r>
            <a:r>
              <a:rPr lang="en-GB" altLang="cs-CZ" sz="1800" dirty="0" smtClean="0">
                <a:latin typeface="Times New Roman" panose="02020603050405020304" pitchFamily="18" charset="0"/>
              </a:rPr>
              <a:t>, the invariants of the gravity field  </a:t>
            </a:r>
            <a:r>
              <a:rPr lang="en-GB" altLang="cs-CZ" sz="1800" i="1" dirty="0" smtClean="0">
                <a:latin typeface="Times New Roman" panose="02020603050405020304" pitchFamily="18" charset="0"/>
              </a:rPr>
              <a:t>I0, I1, I2 </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det</a:t>
            </a:r>
            <a:r>
              <a:rPr lang="cs-CZ" altLang="cs-CZ" sz="1800" dirty="0" smtClean="0">
                <a:latin typeface="Times New Roman" panose="02020603050405020304" pitchFamily="18" charset="0"/>
              </a:rPr>
              <a:t>(</a:t>
            </a:r>
            <a:r>
              <a:rPr lang="cs-CZ" altLang="cs-CZ" sz="1800" b="1" dirty="0" smtClean="0">
                <a:latin typeface="Times New Roman" panose="02020603050405020304" pitchFamily="18" charset="0"/>
              </a:rPr>
              <a:t>Γ</a:t>
            </a:r>
            <a:r>
              <a:rPr lang="cs-CZ" altLang="cs-CZ" sz="1800" dirty="0" smtClean="0">
                <a:latin typeface="Times New Roman" panose="02020603050405020304" pitchFamily="18" charset="0"/>
              </a:rPr>
              <a:t>)</a:t>
            </a:r>
            <a:r>
              <a:rPr lang="en-GB" altLang="cs-CZ" sz="1800" dirty="0" smtClean="0">
                <a:latin typeface="Times New Roman" panose="02020603050405020304" pitchFamily="18" charset="0"/>
              </a:rPr>
              <a:t>, computable from the components of the </a:t>
            </a:r>
            <a:r>
              <a:rPr lang="en-GB" altLang="cs-CZ" sz="1800" dirty="0" err="1" smtClean="0">
                <a:latin typeface="Times New Roman" panose="02020603050405020304" pitchFamily="18" charset="0"/>
              </a:rPr>
              <a:t>Marussi</a:t>
            </a:r>
            <a:r>
              <a:rPr lang="en-GB" altLang="cs-CZ" sz="1800" dirty="0" smtClean="0">
                <a:latin typeface="Times New Roman" panose="02020603050405020304" pitchFamily="18" charset="0"/>
              </a:rPr>
              <a:t> tensor, their specific ratio </a:t>
            </a:r>
            <a:r>
              <a:rPr lang="en-GB" altLang="cs-CZ" sz="1800" i="1" dirty="0" smtClean="0">
                <a:latin typeface="Times New Roman" panose="02020603050405020304" pitchFamily="18" charset="0"/>
              </a:rPr>
              <a:t>I</a:t>
            </a:r>
            <a:r>
              <a:rPr lang="en-GB" altLang="cs-CZ" sz="1800" dirty="0" smtClean="0">
                <a:latin typeface="Times New Roman" panose="02020603050405020304" pitchFamily="18" charset="0"/>
              </a:rPr>
              <a:t> and the strike angle </a:t>
            </a:r>
            <a:r>
              <a:rPr lang="en-GB" altLang="cs-CZ" sz="1800" i="1" dirty="0" smtClean="0">
                <a:latin typeface="Times New Roman" panose="02020603050405020304" pitchFamily="18" charset="0"/>
              </a:rPr>
              <a:t>θ.</a:t>
            </a:r>
            <a:r>
              <a:rPr lang="en-GB" altLang="cs-CZ" sz="1800" dirty="0" smtClean="0">
                <a:latin typeface="Times New Roman" panose="02020603050405020304" pitchFamily="18" charset="0"/>
              </a:rPr>
              <a:t> These quantities are known from theory of Pedersen &amp; Rasmussen (1990) and </a:t>
            </a:r>
            <a:r>
              <a:rPr lang="en-GB" altLang="cs-CZ" sz="1800" dirty="0" err="1" smtClean="0">
                <a:latin typeface="Times New Roman" panose="02020603050405020304" pitchFamily="18" charset="0"/>
              </a:rPr>
              <a:t>Beiki</a:t>
            </a:r>
            <a:r>
              <a:rPr lang="en-GB" altLang="cs-CZ" sz="1800" dirty="0" smtClean="0">
                <a:latin typeface="Times New Roman" panose="02020603050405020304" pitchFamily="18" charset="0"/>
              </a:rPr>
              <a:t> &amp; Pedersen (2010). A “virtual deformation” has been added (</a:t>
            </a:r>
            <a:r>
              <a:rPr lang="en-GB" altLang="cs-CZ" sz="1800" dirty="0" err="1" smtClean="0">
                <a:latin typeface="Times New Roman" panose="02020603050405020304" pitchFamily="18" charset="0"/>
              </a:rPr>
              <a:t>Kalvoda</a:t>
            </a:r>
            <a:r>
              <a:rPr lang="en-GB" altLang="cs-CZ" sz="1800" dirty="0" smtClean="0">
                <a:latin typeface="Times New Roman" panose="02020603050405020304" pitchFamily="18" charset="0"/>
              </a:rPr>
              <a:t> et al. 2013</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following</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Brdička</a:t>
            </a:r>
            <a:r>
              <a:rPr lang="cs-CZ" altLang="cs-CZ" sz="1800" dirty="0" smtClean="0">
                <a:latin typeface="Times New Roman" panose="02020603050405020304" pitchFamily="18" charset="0"/>
              </a:rPr>
              <a:t> et al 2000</a:t>
            </a:r>
            <a:r>
              <a:rPr lang="en-GB" altLang="cs-CZ" sz="1800" dirty="0" smtClean="0">
                <a:latin typeface="Times New Roman" panose="02020603050405020304" pitchFamily="18" charset="0"/>
              </a:rPr>
              <a:t>). Some of these quantities are </a:t>
            </a:r>
            <a:r>
              <a:rPr lang="en-GB" altLang="cs-CZ" sz="1800" dirty="0" err="1" smtClean="0">
                <a:latin typeface="Times New Roman" panose="02020603050405020304" pitchFamily="18" charset="0"/>
              </a:rPr>
              <a:t>functionals</a:t>
            </a:r>
            <a:r>
              <a:rPr lang="en-GB" altLang="cs-CZ" sz="1800" dirty="0" smtClean="0">
                <a:latin typeface="Times New Roman" panose="02020603050405020304" pitchFamily="18" charset="0"/>
              </a:rPr>
              <a:t> of the geopotential in a mathematical sense and some of them are not. Therefore, they are concisely designated in the paper as </a:t>
            </a:r>
            <a:r>
              <a:rPr lang="en-GB" altLang="cs-CZ" sz="1800" i="1" dirty="0" smtClean="0">
                <a:latin typeface="Times New Roman" panose="02020603050405020304" pitchFamily="18" charset="0"/>
              </a:rPr>
              <a:t>aspects </a:t>
            </a:r>
            <a:r>
              <a:rPr lang="en-GB" altLang="cs-CZ" sz="1800" dirty="0" smtClean="0">
                <a:latin typeface="Times New Roman" panose="02020603050405020304" pitchFamily="18" charset="0"/>
              </a:rPr>
              <a:t>of the geopotential.</a:t>
            </a:r>
            <a:endParaRPr lang="cs-CZ" altLang="cs-CZ" sz="1800" dirty="0" smtClean="0">
              <a:latin typeface="Times New Roman" panose="02020603050405020304" pitchFamily="18" charset="0"/>
            </a:endParaRPr>
          </a:p>
          <a:p>
            <a:pPr eaLnBrk="1" hangingPunct="1">
              <a:defRPr/>
            </a:pPr>
            <a:endParaRPr lang="cs-CZ" altLang="cs-CZ" sz="1800" dirty="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cs-CZ" altLang="cs-CZ" dirty="0" smtClean="0"/>
          </a:p>
        </p:txBody>
      </p:sp>
      <p:sp>
        <p:nvSpPr>
          <p:cNvPr id="18435" name="Rectangle 3"/>
          <p:cNvSpPr>
            <a:spLocks noGrp="1" noChangeArrowheads="1"/>
          </p:cNvSpPr>
          <p:nvPr>
            <p:ph type="body" idx="1"/>
          </p:nvPr>
        </p:nvSpPr>
        <p:spPr/>
        <p:txBody>
          <a:bodyPr/>
          <a:lstStyle/>
          <a:p>
            <a:pPr marL="0" indent="0" eaLnBrk="1" hangingPunct="1">
              <a:buFontTx/>
              <a:buNone/>
            </a:pPr>
            <a:endParaRPr lang="cs-CZ" altLang="cs-CZ" smtClean="0"/>
          </a:p>
        </p:txBody>
      </p:sp>
      <p:sp>
        <p:nvSpPr>
          <p:cNvPr id="18436" name="Rectangle 4"/>
          <p:cNvSpPr>
            <a:spLocks noChangeArrowheads="1"/>
          </p:cNvSpPr>
          <p:nvPr/>
        </p:nvSpPr>
        <p:spPr bwMode="auto">
          <a:xfrm>
            <a:off x="1116013" y="188913"/>
            <a:ext cx="7200900" cy="710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ja-JP" sz="2000" b="1" dirty="0">
                <a:solidFill>
                  <a:schemeClr val="tx2"/>
                </a:solidFill>
                <a:latin typeface="Times New Roman" panose="02020603050405020304" pitchFamily="18" charset="0"/>
                <a:ea typeface="ＭＳ Ｐゴシック" panose="020B0600070205080204" pitchFamily="34" charset="-128"/>
              </a:rPr>
              <a:t>Plotting</a:t>
            </a:r>
          </a:p>
          <a:p>
            <a:pPr algn="ctr" eaLnBrk="1" hangingPunct="1">
              <a:spcBef>
                <a:spcPct val="0"/>
              </a:spcBef>
              <a:buFontTx/>
              <a:buNone/>
            </a:pPr>
            <a:endParaRPr lang="en-GB"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Plotting is important for visualizing our results; we make use of </a:t>
            </a:r>
            <a:r>
              <a:rPr lang="en-GB" altLang="ja-JP" sz="2000" b="1" dirty="0">
                <a:solidFill>
                  <a:schemeClr val="tx2"/>
                </a:solidFill>
                <a:latin typeface="Times New Roman" panose="02020603050405020304" pitchFamily="18" charset="0"/>
                <a:ea typeface="ＭＳ Ｐゴシック" panose="020B0600070205080204" pitchFamily="34" charset="-128"/>
              </a:rPr>
              <a:t>strongly non-linear scales to emphasize various features </a:t>
            </a:r>
            <a:r>
              <a:rPr lang="en-GB" altLang="ja-JP" sz="2000" dirty="0">
                <a:solidFill>
                  <a:schemeClr val="tx2"/>
                </a:solidFill>
                <a:latin typeface="Times New Roman" panose="02020603050405020304" pitchFamily="18" charset="0"/>
                <a:ea typeface="ＭＳ Ｐゴシック" panose="020B0600070205080204" pitchFamily="34" charset="-128"/>
              </a:rPr>
              <a:t>which otherwise might remain hidden. </a:t>
            </a: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r>
              <a:rPr lang="en-GB" altLang="ja-JP" sz="2000" b="1" dirty="0">
                <a:solidFill>
                  <a:schemeClr val="tx2"/>
                </a:solidFill>
                <a:latin typeface="Times New Roman" panose="02020603050405020304" pitchFamily="18" charset="0"/>
                <a:ea typeface="ＭＳ Ｐゴシック" panose="020B0600070205080204" pitchFamily="34" charset="-128"/>
              </a:rPr>
              <a:t>A note about the units of plotted aspects</a:t>
            </a:r>
            <a:r>
              <a:rPr lang="en-GB" altLang="ja-JP" sz="2000" dirty="0">
                <a:solidFill>
                  <a:schemeClr val="tx2"/>
                </a:solidFill>
                <a:latin typeface="Times New Roman" panose="02020603050405020304" pitchFamily="18" charset="0"/>
                <a:ea typeface="ＭＳ Ｐゴシック" panose="020B0600070205080204" pitchFamily="34" charset="-128"/>
              </a:rPr>
              <a:t>: </a:t>
            </a:r>
          </a:p>
          <a:p>
            <a:pPr algn="ctr" eaLnBrk="1" hangingPunct="1">
              <a:spcBef>
                <a:spcPct val="0"/>
              </a:spcBef>
              <a:buFontTx/>
              <a:buNone/>
            </a:pP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ja-JP" sz="2000" dirty="0" err="1">
                <a:solidFill>
                  <a:schemeClr val="tx2"/>
                </a:solidFill>
                <a:latin typeface="Times New Roman" panose="02020603050405020304" pitchFamily="18" charset="0"/>
                <a:ea typeface="ＭＳ Ｐゴシック" panose="020B0600070205080204" pitchFamily="34" charset="-128"/>
              </a:rPr>
              <a:t>mGal</a:t>
            </a:r>
            <a:r>
              <a:rPr lang="en-GB" altLang="ja-JP" sz="2000" dirty="0">
                <a:solidFill>
                  <a:schemeClr val="tx2"/>
                </a:solidFill>
                <a:latin typeface="Times New Roman" panose="02020603050405020304" pitchFamily="18" charset="0"/>
                <a:ea typeface="ＭＳ Ｐゴシック" panose="020B0600070205080204" pitchFamily="34" charset="-128"/>
              </a:rPr>
              <a:t> </a:t>
            </a:r>
            <a:r>
              <a:rPr lang="cs-CZ" altLang="ja-JP" sz="2000" dirty="0">
                <a:solidFill>
                  <a:schemeClr val="tx2"/>
                </a:solidFill>
                <a:latin typeface="Times New Roman" panose="02020603050405020304" pitchFamily="18" charset="0"/>
                <a:ea typeface="ＭＳ Ｐゴシック" panose="020B0600070205080204" pitchFamily="34" charset="-128"/>
              </a:rPr>
              <a:t>(</a:t>
            </a:r>
            <a:r>
              <a:rPr lang="cs-CZ" altLang="ja-JP" sz="2000" dirty="0" err="1">
                <a:solidFill>
                  <a:schemeClr val="tx2"/>
                </a:solidFill>
                <a:latin typeface="Times New Roman" panose="02020603050405020304" pitchFamily="18" charset="0"/>
                <a:ea typeface="ＭＳ Ｐゴシック" panose="020B0600070205080204" pitchFamily="34" charset="-128"/>
              </a:rPr>
              <a:t>miligals</a:t>
            </a:r>
            <a:r>
              <a:rPr lang="cs-CZ" altLang="ja-JP" sz="2000" dirty="0">
                <a:solidFill>
                  <a:schemeClr val="tx2"/>
                </a:solidFill>
                <a:latin typeface="Times New Roman" panose="02020603050405020304" pitchFamily="18" charset="0"/>
                <a:ea typeface="ＭＳ Ｐゴシック" panose="020B0600070205080204" pitchFamily="34" charset="-128"/>
              </a:rPr>
              <a:t>) </a:t>
            </a:r>
            <a:r>
              <a:rPr lang="en-GB" altLang="ja-JP" sz="2000" dirty="0">
                <a:solidFill>
                  <a:schemeClr val="tx2"/>
                </a:solidFill>
                <a:latin typeface="Times New Roman" panose="02020603050405020304" pitchFamily="18" charset="0"/>
                <a:ea typeface="ＭＳ Ｐゴシック" panose="020B0600070205080204" pitchFamily="34" charset="-128"/>
              </a:rPr>
              <a:t>for the </a:t>
            </a:r>
            <a:r>
              <a:rPr lang="en-GB" altLang="ja-JP" sz="2000" i="1" dirty="0">
                <a:solidFill>
                  <a:schemeClr val="tx2"/>
                </a:solidFill>
                <a:latin typeface="Times New Roman" panose="02020603050405020304" pitchFamily="18" charset="0"/>
                <a:ea typeface="ＭＳ Ｐゴシック" panose="020B0600070205080204" pitchFamily="34" charset="-128"/>
              </a:rPr>
              <a:t>gravity anomalies </a:t>
            </a:r>
            <a:r>
              <a:rPr lang="en-GB" altLang="ja-JP" sz="2000" dirty="0">
                <a:solidFill>
                  <a:schemeClr val="tx2"/>
                </a:solidFill>
                <a:latin typeface="Times New Roman" panose="02020603050405020304" pitchFamily="18" charset="0"/>
                <a:ea typeface="ＭＳ Ｐゴシック" panose="020B0600070205080204" pitchFamily="34" charset="-128"/>
              </a:rPr>
              <a:t>and/or disturbances, </a:t>
            </a:r>
            <a:endParaRPr lang="cs-CZ" altLang="ja-JP" sz="2000" dirty="0">
              <a:solidFill>
                <a:schemeClr val="tx2"/>
              </a:solidFill>
              <a:latin typeface="Times New Roman" panose="02020603050405020304" pitchFamily="18" charset="0"/>
            </a:endParaRP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E </a:t>
            </a:r>
            <a:r>
              <a:rPr lang="cs-CZ" altLang="ja-JP" sz="2000" dirty="0">
                <a:solidFill>
                  <a:schemeClr val="tx2"/>
                </a:solidFill>
                <a:latin typeface="Times New Roman" panose="02020603050405020304" pitchFamily="18" charset="0"/>
                <a:ea typeface="ＭＳ Ｐゴシック" panose="020B0600070205080204" pitchFamily="34" charset="-128"/>
              </a:rPr>
              <a:t>…</a:t>
            </a:r>
            <a:r>
              <a:rPr lang="en-GB" altLang="ja-JP" sz="2000" dirty="0">
                <a:solidFill>
                  <a:schemeClr val="tx2"/>
                </a:solidFill>
                <a:latin typeface="Times New Roman" panose="02020603050405020304" pitchFamily="18" charset="0"/>
                <a:ea typeface="ＭＳ Ｐゴシック" panose="020B0600070205080204" pitchFamily="34" charset="-128"/>
              </a:rPr>
              <a:t> </a:t>
            </a:r>
            <a:r>
              <a:rPr lang="en-GB" altLang="ja-JP" sz="2000" dirty="0" err="1">
                <a:solidFill>
                  <a:schemeClr val="tx2"/>
                </a:solidFill>
                <a:latin typeface="Times New Roman" panose="02020603050405020304" pitchFamily="18" charset="0"/>
                <a:ea typeface="ＭＳ Ｐゴシック" panose="020B0600070205080204" pitchFamily="34" charset="-128"/>
              </a:rPr>
              <a:t>Eötvös</a:t>
            </a:r>
            <a:r>
              <a:rPr lang="en-GB" altLang="ja-JP" sz="2000" dirty="0">
                <a:solidFill>
                  <a:schemeClr val="tx2"/>
                </a:solidFill>
                <a:latin typeface="Times New Roman" panose="02020603050405020304" pitchFamily="18" charset="0"/>
                <a:ea typeface="ＭＳ Ｐゴシック" panose="020B0600070205080204" pitchFamily="34" charset="-128"/>
              </a:rPr>
              <a:t> for the second order potential derivatives,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        components of </a:t>
            </a:r>
            <a:r>
              <a:rPr lang="en-GB" altLang="ja-JP" sz="2000" i="1" dirty="0" err="1">
                <a:solidFill>
                  <a:schemeClr val="tx2"/>
                </a:solidFill>
                <a:latin typeface="Times New Roman" panose="02020603050405020304" pitchFamily="18" charset="0"/>
                <a:ea typeface="ＭＳ Ｐゴシック" panose="020B0600070205080204" pitchFamily="34" charset="-128"/>
              </a:rPr>
              <a:t>Marussi</a:t>
            </a:r>
            <a:r>
              <a:rPr lang="en-GB" altLang="ja-JP" sz="2000" i="1" dirty="0">
                <a:solidFill>
                  <a:schemeClr val="tx2"/>
                </a:solidFill>
                <a:latin typeface="Times New Roman" panose="02020603050405020304" pitchFamily="18" charset="0"/>
                <a:ea typeface="ＭＳ Ｐゴシック" panose="020B0600070205080204" pitchFamily="34" charset="-128"/>
              </a:rPr>
              <a:t> tensor</a:t>
            </a:r>
            <a:r>
              <a:rPr lang="en-GB" altLang="ja-JP" sz="2000" dirty="0">
                <a:solidFill>
                  <a:schemeClr val="tx2"/>
                </a:solidFill>
                <a:latin typeface="Times New Roman" panose="02020603050405020304" pitchFamily="18" charset="0"/>
                <a:ea typeface="ＭＳ Ｐゴシック" panose="020B0600070205080204" pitchFamily="34" charset="-128"/>
              </a:rPr>
              <a:t>. </a:t>
            </a: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invariants I</a:t>
            </a:r>
            <a:r>
              <a:rPr lang="en-GB" altLang="ja-JP" sz="1200" i="1" dirty="0">
                <a:solidFill>
                  <a:schemeClr val="tx2"/>
                </a:solidFill>
                <a:latin typeface="Times New Roman" panose="02020603050405020304" pitchFamily="18" charset="0"/>
                <a:ea typeface="ＭＳ Ｐゴシック" panose="020B0600070205080204" pitchFamily="34" charset="-128"/>
              </a:rPr>
              <a:t>1</a:t>
            </a:r>
            <a:r>
              <a:rPr lang="en-GB" altLang="ja-JP" sz="2000" dirty="0">
                <a:solidFill>
                  <a:schemeClr val="tx2"/>
                </a:solidFill>
                <a:latin typeface="Times New Roman" panose="02020603050405020304" pitchFamily="18" charset="0"/>
                <a:ea typeface="ＭＳ Ｐゴシック" panose="020B0600070205080204" pitchFamily="34" charset="-128"/>
              </a:rPr>
              <a:t> and </a:t>
            </a:r>
            <a:r>
              <a:rPr lang="en-GB" altLang="ja-JP" sz="2000" i="1" dirty="0">
                <a:solidFill>
                  <a:schemeClr val="tx2"/>
                </a:solidFill>
                <a:latin typeface="Times New Roman" panose="02020603050405020304" pitchFamily="18" charset="0"/>
                <a:ea typeface="ＭＳ Ｐゴシック" panose="020B0600070205080204" pitchFamily="34" charset="-128"/>
              </a:rPr>
              <a:t>I</a:t>
            </a:r>
            <a:r>
              <a:rPr lang="en-GB" altLang="ja-JP" sz="1400" i="1" dirty="0">
                <a:solidFill>
                  <a:schemeClr val="tx2"/>
                </a:solidFill>
                <a:latin typeface="Times New Roman" panose="02020603050405020304" pitchFamily="18" charset="0"/>
                <a:ea typeface="ＭＳ Ｐゴシック" panose="020B0600070205080204" pitchFamily="34" charset="-128"/>
              </a:rPr>
              <a:t>2</a:t>
            </a:r>
            <a:r>
              <a:rPr lang="en-GB" altLang="ja-JP" sz="2000" b="1" dirty="0">
                <a:solidFill>
                  <a:schemeClr val="tx2"/>
                </a:solidFill>
                <a:latin typeface="Times New Roman" panose="02020603050405020304" pitchFamily="18" charset="0"/>
                <a:ea typeface="ＭＳ Ｐゴシック" panose="020B0600070205080204" pitchFamily="34" charset="-128"/>
              </a:rPr>
              <a:t> </a:t>
            </a:r>
            <a:r>
              <a:rPr lang="en-GB" altLang="ja-JP" sz="2000" dirty="0">
                <a:solidFill>
                  <a:schemeClr val="tx2"/>
                </a:solidFill>
                <a:latin typeface="Times New Roman" panose="02020603050405020304" pitchFamily="18" charset="0"/>
                <a:ea typeface="ＭＳ Ｐゴシック" panose="020B0600070205080204" pitchFamily="34" charset="-128"/>
              </a:rPr>
              <a:t>have units [s</a:t>
            </a:r>
            <a:r>
              <a:rPr lang="en-GB" altLang="ja-JP" sz="2000" baseline="30000" dirty="0">
                <a:solidFill>
                  <a:schemeClr val="tx2"/>
                </a:solidFill>
                <a:latin typeface="Times New Roman" panose="02020603050405020304" pitchFamily="18" charset="0"/>
                <a:ea typeface="ＭＳ Ｐゴシック" panose="020B0600070205080204" pitchFamily="34" charset="-128"/>
              </a:rPr>
              <a:t>-4</a:t>
            </a:r>
            <a:r>
              <a:rPr lang="en-GB" altLang="ja-JP" sz="2000" dirty="0">
                <a:solidFill>
                  <a:schemeClr val="tx2"/>
                </a:solidFill>
                <a:latin typeface="Times New Roman" panose="02020603050405020304" pitchFamily="18" charset="0"/>
                <a:ea typeface="ＭＳ Ｐゴシック" panose="020B0600070205080204" pitchFamily="34" charset="-128"/>
              </a:rPr>
              <a:t>] and [s</a:t>
            </a:r>
            <a:r>
              <a:rPr lang="en-GB" altLang="ja-JP" sz="2000" baseline="30000" dirty="0">
                <a:solidFill>
                  <a:schemeClr val="tx2"/>
                </a:solidFill>
                <a:latin typeface="Times New Roman" panose="02020603050405020304" pitchFamily="18" charset="0"/>
                <a:ea typeface="ＭＳ Ｐゴシック" panose="020B0600070205080204" pitchFamily="34" charset="-128"/>
              </a:rPr>
              <a:t>-6</a:t>
            </a:r>
            <a:r>
              <a:rPr lang="en-GB" altLang="ja-JP" sz="2000" dirty="0">
                <a:solidFill>
                  <a:schemeClr val="tx2"/>
                </a:solidFill>
                <a:latin typeface="Times New Roman" panose="02020603050405020304" pitchFamily="18" charset="0"/>
                <a:ea typeface="ＭＳ Ｐゴシック" panose="020B0600070205080204" pitchFamily="34" charset="-128"/>
              </a:rPr>
              <a:t>] and their ratio </a:t>
            </a:r>
            <a:r>
              <a:rPr lang="en-GB" altLang="ja-JP" sz="2000" i="1" dirty="0">
                <a:solidFill>
                  <a:schemeClr val="tx2"/>
                </a:solidFill>
                <a:latin typeface="Times New Roman" panose="02020603050405020304" pitchFamily="18" charset="0"/>
                <a:ea typeface="ＭＳ Ｐゴシック" panose="020B0600070205080204" pitchFamily="34" charset="-128"/>
              </a:rPr>
              <a:t>I </a:t>
            </a:r>
            <a:r>
              <a:rPr lang="en-GB" altLang="ja-JP" sz="2000" dirty="0">
                <a:solidFill>
                  <a:schemeClr val="tx2"/>
                </a:solidFill>
                <a:latin typeface="Times New Roman" panose="02020603050405020304" pitchFamily="18" charset="0"/>
                <a:ea typeface="ＭＳ Ｐゴシック" panose="020B0600070205080204" pitchFamily="34" charset="-128"/>
              </a:rPr>
              <a:t>is dimensionless.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strike angle θ </a:t>
            </a:r>
            <a:r>
              <a:rPr lang="en-GB" altLang="ja-JP" sz="2000" dirty="0">
                <a:solidFill>
                  <a:schemeClr val="tx2"/>
                </a:solidFill>
                <a:latin typeface="Times New Roman" panose="02020603050405020304" pitchFamily="18" charset="0"/>
                <a:ea typeface="ＭＳ Ｐゴシック" panose="020B0600070205080204" pitchFamily="34" charset="-128"/>
              </a:rPr>
              <a:t>is expressed in degrees and its demonstration in red means its direction to the East and in blue to the West of the local meridian.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virtual deformations </a:t>
            </a:r>
            <a:r>
              <a:rPr lang="en-GB" altLang="ja-JP" sz="2000" dirty="0">
                <a:solidFill>
                  <a:schemeClr val="tx2"/>
                </a:solidFill>
                <a:latin typeface="Times New Roman" panose="02020603050405020304" pitchFamily="18" charset="0"/>
                <a:ea typeface="ＭＳ Ｐゴシック" panose="020B0600070205080204" pitchFamily="34" charset="-128"/>
              </a:rPr>
              <a:t>(</a:t>
            </a:r>
            <a:r>
              <a:rPr lang="en-GB" altLang="ja-JP" sz="2000" i="1" dirty="0" err="1">
                <a:solidFill>
                  <a:schemeClr val="tx2"/>
                </a:solidFill>
                <a:latin typeface="Times New Roman" panose="02020603050405020304" pitchFamily="18" charset="0"/>
                <a:ea typeface="ＭＳ Ｐゴシック" panose="020B0600070205080204" pitchFamily="34" charset="-128"/>
              </a:rPr>
              <a:t>vd</a:t>
            </a:r>
            <a:r>
              <a:rPr lang="en-GB" altLang="ja-JP" sz="2000" dirty="0">
                <a:solidFill>
                  <a:schemeClr val="tx2"/>
                </a:solidFill>
                <a:latin typeface="Times New Roman" panose="02020603050405020304" pitchFamily="18" charset="0"/>
                <a:ea typeface="ＭＳ Ｐゴシック" panose="020B0600070205080204" pitchFamily="34" charset="-128"/>
              </a:rPr>
              <a:t>)  are dimensionless and express a direction of dilatation (red) or compression (blue). These units are used in all figures presented below.</a:t>
            </a:r>
          </a:p>
          <a:p>
            <a:pPr eaLnBrk="1" hangingPunct="1">
              <a:spcBef>
                <a:spcPct val="0"/>
              </a:spcBef>
              <a:buFontTx/>
              <a:buNone/>
            </a:pPr>
            <a:endParaRPr lang="en-GB" altLang="cs-CZ"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cs-CZ" sz="2000" dirty="0">
                <a:latin typeface="Times New Roman" panose="02020603050405020304" pitchFamily="18" charset="0"/>
              </a:rPr>
              <a:t>1mGal = 10</a:t>
            </a:r>
            <a:r>
              <a:rPr lang="en-GB" altLang="cs-CZ" sz="2000" baseline="30000" dirty="0">
                <a:latin typeface="Times New Roman" panose="02020603050405020304" pitchFamily="18" charset="0"/>
              </a:rPr>
              <a:t>-5 </a:t>
            </a:r>
            <a:r>
              <a:rPr lang="en-GB" altLang="cs-CZ" sz="2000" dirty="0">
                <a:latin typeface="Times New Roman" panose="02020603050405020304" pitchFamily="18" charset="0"/>
              </a:rPr>
              <a:t>ms</a:t>
            </a:r>
            <a:r>
              <a:rPr lang="en-GB" altLang="cs-CZ" sz="2000" baseline="30000" dirty="0">
                <a:latin typeface="Times New Roman" panose="02020603050405020304" pitchFamily="18" charset="0"/>
              </a:rPr>
              <a:t>-2</a:t>
            </a:r>
            <a:r>
              <a:rPr lang="en-GB" altLang="cs-CZ" sz="2000" dirty="0">
                <a:latin typeface="Times New Roman" panose="02020603050405020304" pitchFamily="18" charset="0"/>
              </a:rPr>
              <a:t>, 1E = 1 </a:t>
            </a:r>
            <a:r>
              <a:rPr lang="en-GB" altLang="cs-CZ" sz="2000" dirty="0" err="1">
                <a:latin typeface="Times New Roman" panose="02020603050405020304" pitchFamily="18" charset="0"/>
              </a:rPr>
              <a:t>Eötvös</a:t>
            </a:r>
            <a:r>
              <a:rPr lang="en-GB" altLang="cs-CZ" sz="2000" dirty="0">
                <a:latin typeface="Times New Roman" panose="02020603050405020304" pitchFamily="18" charset="0"/>
              </a:rPr>
              <a:t> = 10</a:t>
            </a:r>
            <a:r>
              <a:rPr lang="en-GB" altLang="cs-CZ" sz="2000" baseline="30000" dirty="0">
                <a:latin typeface="Times New Roman" panose="02020603050405020304" pitchFamily="18" charset="0"/>
              </a:rPr>
              <a:t>-9</a:t>
            </a:r>
            <a:r>
              <a:rPr lang="en-GB" altLang="cs-CZ" sz="2000" dirty="0">
                <a:latin typeface="Times New Roman" panose="02020603050405020304" pitchFamily="18" charset="0"/>
              </a:rPr>
              <a:t> s</a:t>
            </a:r>
            <a:r>
              <a:rPr lang="en-GB" altLang="cs-CZ" sz="2000" baseline="30000" dirty="0">
                <a:latin typeface="Times New Roman" panose="02020603050405020304" pitchFamily="18" charset="0"/>
              </a:rPr>
              <a:t>-2</a:t>
            </a:r>
            <a:endParaRPr lang="en-GB" altLang="cs-CZ" sz="2000" baseline="30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endParaRPr lang="cs-CZ" altLang="cs-CZ" sz="2000" dirty="0">
              <a:solidFill>
                <a:schemeClr val="tx2"/>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8000">
              <a:srgbClr val="FCFDFE"/>
            </a:gs>
            <a:gs pos="50999">
              <a:srgbClr val="FF3300"/>
            </a:gs>
            <a:gs pos="92999">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19458" name="Nadpis 1"/>
          <p:cNvSpPr>
            <a:spLocks noGrp="1"/>
          </p:cNvSpPr>
          <p:nvPr>
            <p:ph type="title"/>
          </p:nvPr>
        </p:nvSpPr>
        <p:spPr>
          <a:xfrm>
            <a:off x="827584" y="2852936"/>
            <a:ext cx="8229600" cy="1143000"/>
          </a:xfrm>
        </p:spPr>
        <p:txBody>
          <a:bodyPr/>
          <a:lstStyle/>
          <a:p>
            <a:r>
              <a:rPr lang="en-US" altLang="cs-CZ" sz="2800" b="1" dirty="0">
                <a:solidFill>
                  <a:schemeClr val="tx1"/>
                </a:solidFill>
                <a:latin typeface="Times New Roman" panose="02020603050405020304" pitchFamily="18" charset="0"/>
                <a:cs typeface="Times New Roman" panose="02020603050405020304" pitchFamily="18" charset="0"/>
              </a:rPr>
              <a:t/>
            </a:r>
            <a:br>
              <a:rPr lang="en-US" altLang="cs-CZ" sz="2800" b="1" dirty="0">
                <a:solidFill>
                  <a:schemeClr val="tx1"/>
                </a:solidFill>
                <a:latin typeface="Times New Roman" panose="02020603050405020304" pitchFamily="18" charset="0"/>
                <a:cs typeface="Times New Roman" panose="02020603050405020304" pitchFamily="18" charset="0"/>
              </a:rPr>
            </a:br>
            <a:r>
              <a:rPr lang="en-US" altLang="cs-CZ" sz="2800" b="1" dirty="0" smtClean="0">
                <a:solidFill>
                  <a:schemeClr val="tx1"/>
                </a:solidFill>
                <a:latin typeface="Times New Roman" panose="02020603050405020304" pitchFamily="18" charset="0"/>
                <a:cs typeface="Times New Roman" panose="02020603050405020304" pitchFamily="18" charset="0"/>
              </a:rPr>
              <a:t/>
            </a:r>
            <a:br>
              <a:rPr lang="en-US" altLang="cs-CZ" sz="2800" b="1" dirty="0" smtClean="0">
                <a:solidFill>
                  <a:schemeClr val="tx1"/>
                </a:solidFill>
                <a:latin typeface="Times New Roman" panose="02020603050405020304" pitchFamily="18" charset="0"/>
                <a:cs typeface="Times New Roman" panose="02020603050405020304" pitchFamily="18" charset="0"/>
              </a:rPr>
            </a:br>
            <a:r>
              <a:rPr lang="en-US" altLang="cs-CZ" sz="2800" b="1" dirty="0" smtClean="0">
                <a:solidFill>
                  <a:schemeClr val="tx1"/>
                </a:solidFill>
                <a:latin typeface="Times New Roman" panose="02020603050405020304" pitchFamily="18" charset="0"/>
                <a:cs typeface="Times New Roman" panose="02020603050405020304" pitchFamily="18" charset="0"/>
              </a:rPr>
              <a:t>Examples of</a:t>
            </a:r>
            <a:br>
              <a:rPr lang="en-US" altLang="cs-CZ" sz="2800" b="1" dirty="0" smtClean="0">
                <a:solidFill>
                  <a:schemeClr val="tx1"/>
                </a:solidFill>
                <a:latin typeface="Times New Roman" panose="02020603050405020304" pitchFamily="18" charset="0"/>
                <a:cs typeface="Times New Roman" panose="02020603050405020304" pitchFamily="18" charset="0"/>
              </a:rPr>
            </a:br>
            <a:r>
              <a:rPr lang="cs-CZ" altLang="cs-CZ" sz="2800" b="1" dirty="0" err="1" smtClean="0">
                <a:solidFill>
                  <a:schemeClr val="tx1"/>
                </a:solidFill>
                <a:latin typeface="Times New Roman" panose="02020603050405020304" pitchFamily="18" charset="0"/>
                <a:cs typeface="Times New Roman" panose="02020603050405020304" pitchFamily="18" charset="0"/>
              </a:rPr>
              <a:t>typical</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gravitational</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signal</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trace</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signature</a:t>
            </a:r>
            <a:r>
              <a:rPr lang="cs-CZ" altLang="cs-CZ" sz="2800" b="1" dirty="0" smtClean="0">
                <a:solidFill>
                  <a:schemeClr val="tx1"/>
                </a:solidFill>
                <a:latin typeface="Times New Roman" panose="02020603050405020304" pitchFamily="18" charset="0"/>
                <a:cs typeface="Times New Roman" panose="02020603050405020304" pitchFamily="18" charset="0"/>
              </a:rPr>
              <a:t>)</a:t>
            </a:r>
            <a:br>
              <a:rPr lang="cs-CZ" altLang="cs-CZ" sz="2800" b="1" dirty="0" smtClean="0">
                <a:solidFill>
                  <a:schemeClr val="tx1"/>
                </a:solidFill>
                <a:latin typeface="Times New Roman" panose="02020603050405020304" pitchFamily="18" charset="0"/>
                <a:cs typeface="Times New Roman" panose="02020603050405020304" pitchFamily="18" charset="0"/>
              </a:rPr>
            </a:br>
            <a:r>
              <a:rPr lang="en-US" altLang="cs-CZ" sz="2800" b="1" dirty="0" smtClean="0">
                <a:solidFill>
                  <a:schemeClr val="tx1"/>
                </a:solidFill>
                <a:latin typeface="Times New Roman" panose="02020603050405020304" pitchFamily="18" charset="0"/>
                <a:cs typeface="Times New Roman" panose="02020603050405020304" pitchFamily="18" charset="0"/>
              </a:rPr>
              <a:t>of diverse geological/geomorphological/geophysical structures</a:t>
            </a:r>
            <a:r>
              <a:rPr lang="cs-CZ" altLang="cs-CZ" sz="2800" b="1" dirty="0" smtClean="0">
                <a:solidFill>
                  <a:schemeClr val="tx1"/>
                </a:solidFill>
                <a:latin typeface="Times New Roman" panose="02020603050405020304" pitchFamily="18" charset="0"/>
                <a:cs typeface="Times New Roman" panose="02020603050405020304" pitchFamily="18" charset="0"/>
              </a:rPr>
              <a:t/>
            </a:r>
            <a:br>
              <a:rPr lang="cs-CZ" altLang="cs-CZ" sz="2800" b="1" dirty="0" smtClean="0">
                <a:solidFill>
                  <a:schemeClr val="tx1"/>
                </a:solidFill>
                <a:latin typeface="Times New Roman" panose="02020603050405020304" pitchFamily="18" charset="0"/>
                <a:cs typeface="Times New Roman" panose="02020603050405020304" pitchFamily="18" charset="0"/>
              </a:rPr>
            </a:br>
            <a:r>
              <a:rPr lang="cs-CZ" altLang="cs-CZ" sz="2800" b="1" dirty="0" smtClean="0">
                <a:solidFill>
                  <a:schemeClr val="tx1"/>
                </a:solidFill>
                <a:latin typeface="Times New Roman" panose="02020603050405020304" pitchFamily="18" charset="0"/>
                <a:cs typeface="Times New Roman" panose="02020603050405020304" pitchFamily="18" charset="0"/>
              </a:rPr>
              <a:t/>
            </a:r>
            <a:br>
              <a:rPr lang="cs-CZ" altLang="cs-CZ" sz="2800" b="1" dirty="0" smtClean="0">
                <a:solidFill>
                  <a:schemeClr val="tx1"/>
                </a:solidFill>
                <a:latin typeface="Times New Roman" panose="02020603050405020304" pitchFamily="18" charset="0"/>
                <a:cs typeface="Times New Roman" panose="02020603050405020304" pitchFamily="18" charset="0"/>
              </a:rPr>
            </a:br>
            <a:endParaRPr lang="cs-CZ" altLang="cs-CZ" sz="2800" b="1"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let_popo_uprava"/>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2971800" y="685800"/>
            <a:ext cx="2435225" cy="182562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7" name="Picture 5" descr="popo_groundanomaly_08"/>
          <p:cNvPicPr>
            <a:picLocks noGrp="1" noChangeAspect="1" noChangeArrowheads="1"/>
          </p:cNvPicPr>
          <p:nvPr>
            <p:ph type="body" idx="1"/>
          </p:nvPr>
        </p:nvPicPr>
        <p:blipFill>
          <a:blip r:embed="rId4" cstate="print">
            <a:extLst>
              <a:ext uri="{28A0092B-C50C-407E-A947-70E740481C1C}">
                <a14:useLocalDpi xmlns:a14="http://schemas.microsoft.com/office/drawing/2010/main" val="0"/>
              </a:ext>
            </a:extLst>
          </a:blip>
          <a:srcRect/>
          <a:stretch>
            <a:fillRect/>
          </a:stretch>
        </p:blipFill>
        <p:spPr>
          <a:xfrm>
            <a:off x="0" y="2667000"/>
            <a:ext cx="4344988" cy="3719513"/>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6" descr="popo_2nd-radial_ground_0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2590800"/>
            <a:ext cx="457200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7"/>
          <p:cNvSpPr txBox="1">
            <a:spLocks noChangeArrowheads="1"/>
          </p:cNvSpPr>
          <p:nvPr/>
        </p:nvSpPr>
        <p:spPr bwMode="auto">
          <a:xfrm>
            <a:off x="4632325" y="93663"/>
            <a:ext cx="3859213"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spcBef>
                <a:spcPct val="0"/>
              </a:spcBef>
            </a:pPr>
            <a:r>
              <a:rPr lang="en-US" sz="2400" b="0">
                <a:solidFill>
                  <a:srgbClr val="FF3300"/>
                </a:solidFill>
              </a:rPr>
              <a:t>Popokatepetl and  Iztaccihuatl</a:t>
            </a:r>
            <a:endParaRPr lang="cs-CZ" sz="2400" b="0">
              <a:solidFill>
                <a:srgbClr val="FF3300"/>
              </a:solidFill>
            </a:endParaRPr>
          </a:p>
        </p:txBody>
      </p:sp>
      <p:sp>
        <p:nvSpPr>
          <p:cNvPr id="26630" name="Line 8"/>
          <p:cNvSpPr>
            <a:spLocks noChangeShapeType="1"/>
          </p:cNvSpPr>
          <p:nvPr/>
        </p:nvSpPr>
        <p:spPr bwMode="auto">
          <a:xfrm flipH="1">
            <a:off x="4343400" y="1066800"/>
            <a:ext cx="8382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6631" name="Rectangle 9"/>
          <p:cNvSpPr>
            <a:spLocks noChangeArrowheads="1"/>
          </p:cNvSpPr>
          <p:nvPr/>
        </p:nvSpPr>
        <p:spPr bwMode="auto">
          <a:xfrm>
            <a:off x="0" y="0"/>
            <a:ext cx="9144000" cy="609600"/>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dirty="0" smtClean="0"/>
              <a:t>                                                Typical volcanoes</a:t>
            </a:r>
            <a:endParaRPr lang="cs-CZ" dirty="0"/>
          </a:p>
        </p:txBody>
      </p:sp>
      <p:sp>
        <p:nvSpPr>
          <p:cNvPr id="26632" name="Rectangle 10"/>
          <p:cNvSpPr>
            <a:spLocks noChangeArrowheads="1"/>
          </p:cNvSpPr>
          <p:nvPr/>
        </p:nvSpPr>
        <p:spPr bwMode="auto">
          <a:xfrm>
            <a:off x="0" y="6553200"/>
            <a:ext cx="9144000" cy="304800"/>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4" name="Text Box 13"/>
          <p:cNvSpPr txBox="1">
            <a:spLocks noChangeArrowheads="1"/>
          </p:cNvSpPr>
          <p:nvPr/>
        </p:nvSpPr>
        <p:spPr bwMode="auto">
          <a:xfrm>
            <a:off x="1371600" y="2057400"/>
            <a:ext cx="762000"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i="1">
                <a:cs typeface="Times New Roman" pitchFamily="18" charset="0"/>
              </a:rPr>
              <a:t>∆g</a:t>
            </a:r>
          </a:p>
        </p:txBody>
      </p:sp>
      <p:sp>
        <p:nvSpPr>
          <p:cNvPr id="26635" name="Text Box 14"/>
          <p:cNvSpPr txBox="1">
            <a:spLocks noChangeArrowheads="1"/>
          </p:cNvSpPr>
          <p:nvPr/>
        </p:nvSpPr>
        <p:spPr bwMode="auto">
          <a:xfrm>
            <a:off x="6553200" y="1981200"/>
            <a:ext cx="533400"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i="1"/>
              <a:t>T</a:t>
            </a:r>
            <a:r>
              <a:rPr lang="cs-CZ" sz="2400" i="1" baseline="-25000"/>
              <a:t>rr</a:t>
            </a:r>
          </a:p>
        </p:txBody>
      </p:sp>
      <p:sp>
        <p:nvSpPr>
          <p:cNvPr id="26636" name="Text Box 15"/>
          <p:cNvSpPr txBox="1">
            <a:spLocks noChangeArrowheads="1"/>
          </p:cNvSpPr>
          <p:nvPr/>
        </p:nvSpPr>
        <p:spPr bwMode="auto">
          <a:xfrm>
            <a:off x="5638800" y="685800"/>
            <a:ext cx="1579563"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r>
              <a:rPr lang="en-US" sz="2000"/>
              <a:t>Popocatepetl</a:t>
            </a:r>
          </a:p>
          <a:p>
            <a:r>
              <a:rPr lang="en-US" sz="2000"/>
              <a:t>Itzaccihuatl</a:t>
            </a:r>
            <a:endParaRPr lang="cs-CZ" sz="2000"/>
          </a:p>
        </p:txBody>
      </p:sp>
    </p:spTree>
    <p:extLst>
      <p:ext uri="{BB962C8B-B14F-4D97-AF65-F5344CB8AC3E}">
        <p14:creationId xmlns:p14="http://schemas.microsoft.com/office/powerpoint/2010/main" val="21342976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ovéPole 1"/>
          <p:cNvSpPr txBox="1">
            <a:spLocks noChangeArrowheads="1"/>
          </p:cNvSpPr>
          <p:nvPr/>
        </p:nvSpPr>
        <p:spPr bwMode="auto">
          <a:xfrm>
            <a:off x="6516688" y="404813"/>
            <a:ext cx="147187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dirty="0" smtClean="0"/>
              <a:t>Ha</a:t>
            </a:r>
            <a:r>
              <a:rPr lang="en-US" altLang="cs-CZ" sz="1800" dirty="0" smtClean="0"/>
              <a:t>w</a:t>
            </a:r>
            <a:r>
              <a:rPr lang="cs-CZ" altLang="cs-CZ" sz="1800" dirty="0" smtClean="0"/>
              <a:t>a</a:t>
            </a:r>
            <a:r>
              <a:rPr lang="en-US" altLang="cs-CZ" sz="1800" dirty="0" err="1" smtClean="0"/>
              <a:t>i</a:t>
            </a:r>
            <a:endParaRPr lang="en-US" altLang="cs-CZ" sz="1800" dirty="0" smtClean="0"/>
          </a:p>
          <a:p>
            <a:pPr>
              <a:spcBef>
                <a:spcPct val="0"/>
              </a:spcBef>
              <a:buFontTx/>
              <a:buNone/>
            </a:pPr>
            <a:endParaRPr lang="en-US" altLang="cs-CZ" sz="1800" dirty="0"/>
          </a:p>
          <a:p>
            <a:pPr>
              <a:spcBef>
                <a:spcPct val="0"/>
              </a:spcBef>
              <a:buFontTx/>
              <a:buNone/>
            </a:pPr>
            <a:endParaRPr lang="en-US" altLang="cs-CZ" sz="1800" dirty="0" smtClean="0"/>
          </a:p>
          <a:p>
            <a:pPr>
              <a:spcBef>
                <a:spcPct val="0"/>
              </a:spcBef>
              <a:buFontTx/>
              <a:buNone/>
            </a:pPr>
            <a:endParaRPr lang="cs-CZ" altLang="cs-CZ" sz="1800" dirty="0"/>
          </a:p>
          <a:p>
            <a:pPr>
              <a:spcBef>
                <a:spcPct val="0"/>
              </a:spcBef>
              <a:buFontTx/>
              <a:buNone/>
            </a:pPr>
            <a:r>
              <a:rPr lang="en-US" altLang="cs-CZ" sz="1200" dirty="0" smtClean="0"/>
              <a:t>gravity disturbance</a:t>
            </a: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r>
              <a:rPr lang="cs-CZ" altLang="cs-CZ" sz="1200" dirty="0" err="1" smtClean="0"/>
              <a:t>Tzz</a:t>
            </a:r>
            <a:endParaRPr lang="cs-CZ" altLang="cs-CZ" sz="1200" dirty="0"/>
          </a:p>
        </p:txBody>
      </p:sp>
      <p:pic>
        <p:nvPicPr>
          <p:cNvPr id="24579"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84538"/>
            <a:ext cx="6161088"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Obrázek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788" y="57150"/>
            <a:ext cx="595630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ovéPole 1"/>
          <p:cNvSpPr txBox="1">
            <a:spLocks noChangeArrowheads="1"/>
          </p:cNvSpPr>
          <p:nvPr/>
        </p:nvSpPr>
        <p:spPr bwMode="auto">
          <a:xfrm>
            <a:off x="400050" y="4048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cs-CZ" altLang="cs-CZ" sz="1800" i="1">
              <a:latin typeface="Times New Roman" panose="02020603050405020304" pitchFamily="18" charset="0"/>
              <a:cs typeface="Times New Roman" panose="02020603050405020304" pitchFamily="18" charset="0"/>
            </a:endParaRPr>
          </a:p>
        </p:txBody>
      </p:sp>
      <p:pic>
        <p:nvPicPr>
          <p:cNvPr id="22531"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1500188"/>
            <a:ext cx="369570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1484313"/>
            <a:ext cx="3602037"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851920" y="803321"/>
            <a:ext cx="1689886"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Fuji, Japan</a:t>
            </a:r>
            <a:endParaRPr lang="cs-CZ"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Obrázek 74" descr="Japan2_virt_de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341438"/>
            <a:ext cx="5761038"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Obdélník 3"/>
          <p:cNvSpPr>
            <a:spLocks noChangeArrowheads="1"/>
          </p:cNvSpPr>
          <p:nvPr/>
        </p:nvSpPr>
        <p:spPr bwMode="auto">
          <a:xfrm>
            <a:off x="971550" y="549275"/>
            <a:ext cx="73448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cs-CZ" sz="1800" b="1" dirty="0" smtClean="0">
                <a:latin typeface="Times New Roman" panose="02020603050405020304" pitchFamily="18" charset="0"/>
                <a:cs typeface="Times New Roman" panose="02020603050405020304" pitchFamily="18" charset="0"/>
              </a:rPr>
              <a:t>s</a:t>
            </a:r>
            <a:r>
              <a:rPr lang="cs-CZ" altLang="cs-CZ" sz="1800" b="1" dirty="0" err="1" smtClean="0">
                <a:latin typeface="Times New Roman" panose="02020603050405020304" pitchFamily="18" charset="0"/>
                <a:cs typeface="Times New Roman" panose="02020603050405020304" pitchFamily="18" charset="0"/>
              </a:rPr>
              <a:t>ubdu</a:t>
            </a:r>
            <a:r>
              <a:rPr lang="en-US" altLang="cs-CZ" sz="1800" b="1" dirty="0" err="1" smtClean="0">
                <a:latin typeface="Times New Roman" panose="02020603050405020304" pitchFamily="18" charset="0"/>
                <a:cs typeface="Times New Roman" panose="02020603050405020304" pitchFamily="18" charset="0"/>
              </a:rPr>
              <a:t>ction</a:t>
            </a:r>
            <a:r>
              <a:rPr lang="en-US" altLang="cs-CZ" sz="1800" b="1" dirty="0" smtClean="0">
                <a:latin typeface="Times New Roman" panose="02020603050405020304" pitchFamily="18" charset="0"/>
                <a:cs typeface="Times New Roman" panose="02020603050405020304" pitchFamily="18" charset="0"/>
              </a:rPr>
              <a:t> zone, volcanoes under sea SE of Japan</a:t>
            </a:r>
          </a:p>
          <a:p>
            <a:pPr>
              <a:spcBef>
                <a:spcPct val="0"/>
              </a:spcBef>
              <a:buFontTx/>
              <a:buNone/>
            </a:pPr>
            <a:r>
              <a:rPr lang="cs-CZ" altLang="cs-CZ" sz="1800" dirty="0" err="1" smtClean="0">
                <a:latin typeface="Times New Roman" panose="02020603050405020304" pitchFamily="18" charset="0"/>
                <a:cs typeface="Times New Roman" panose="02020603050405020304" pitchFamily="18" charset="0"/>
              </a:rPr>
              <a:t>virtu</a:t>
            </a:r>
            <a:r>
              <a:rPr lang="en-US" altLang="cs-CZ" sz="1800" dirty="0" smtClean="0">
                <a:latin typeface="Times New Roman" panose="02020603050405020304" pitchFamily="18" charset="0"/>
                <a:cs typeface="Times New Roman" panose="02020603050405020304" pitchFamily="18" charset="0"/>
              </a:rPr>
              <a:t>al deformations</a:t>
            </a:r>
            <a:endParaRPr lang="cs-CZ" altLang="cs-CZ" sz="1800" dirty="0"/>
          </a:p>
        </p:txBody>
      </p:sp>
      <p:pic>
        <p:nvPicPr>
          <p:cNvPr id="23556" name="Obrázek 4" descr="EGM08_Japonsko_Theta_vs_RI_0.3_vektory.png"/>
          <p:cNvPicPr>
            <a:picLocks noChangeAspect="1" noChangeArrowheads="1"/>
          </p:cNvPicPr>
          <p:nvPr/>
        </p:nvPicPr>
        <p:blipFill>
          <a:blip r:embed="rId3">
            <a:extLst>
              <a:ext uri="{28A0092B-C50C-407E-A947-70E740481C1C}">
                <a14:useLocalDpi xmlns:a14="http://schemas.microsoft.com/office/drawing/2010/main" val="0"/>
              </a:ext>
            </a:extLst>
          </a:blip>
          <a:srcRect b="-7748"/>
          <a:stretch>
            <a:fillRect/>
          </a:stretch>
        </p:blipFill>
        <p:spPr bwMode="auto">
          <a:xfrm>
            <a:off x="5292725" y="2427288"/>
            <a:ext cx="3698875"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ovéPole 1"/>
          <p:cNvSpPr txBox="1">
            <a:spLocks noChangeArrowheads="1"/>
          </p:cNvSpPr>
          <p:nvPr/>
        </p:nvSpPr>
        <p:spPr bwMode="auto">
          <a:xfrm>
            <a:off x="7154863" y="3978275"/>
            <a:ext cx="5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cs-CZ"/>
          </a:p>
        </p:txBody>
      </p:sp>
      <p:sp>
        <p:nvSpPr>
          <p:cNvPr id="23558" name="Rectangle 5"/>
          <p:cNvSpPr>
            <a:spLocks noChangeArrowheads="1"/>
          </p:cNvSpPr>
          <p:nvPr/>
        </p:nvSpPr>
        <p:spPr bwMode="auto">
          <a:xfrm>
            <a:off x="5775325" y="5519738"/>
            <a:ext cx="3340100"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cs-CZ" sz="1400">
                <a:latin typeface="Times New Roman" panose="02020603050405020304" pitchFamily="18" charset="0"/>
                <a:cs typeface="Times New Roman" panose="02020603050405020304" pitchFamily="18" charset="0"/>
              </a:rPr>
              <a:t>The strike angle </a:t>
            </a:r>
            <a:r>
              <a:rPr lang="en-GB" altLang="cs-CZ" sz="1400" i="1">
                <a:latin typeface="Times New Roman" panose="02020603050405020304" pitchFamily="18" charset="0"/>
                <a:cs typeface="Times New Roman" panose="02020603050405020304" pitchFamily="18" charset="0"/>
              </a:rPr>
              <a:t>θ</a:t>
            </a:r>
            <a:r>
              <a:rPr lang="en-GB" altLang="cs-CZ" sz="1400" baseline="-30000">
                <a:latin typeface="Times New Roman" panose="02020603050405020304" pitchFamily="18" charset="0"/>
                <a:cs typeface="Times New Roman" panose="02020603050405020304" pitchFamily="18" charset="0"/>
              </a:rPr>
              <a:t>S</a:t>
            </a:r>
            <a:r>
              <a:rPr lang="en-GB" altLang="cs-CZ" sz="1400" i="1">
                <a:latin typeface="Times New Roman" panose="02020603050405020304" pitchFamily="18" charset="0"/>
                <a:cs typeface="Times New Roman" panose="02020603050405020304" pitchFamily="18" charset="0"/>
              </a:rPr>
              <a:t> </a:t>
            </a:r>
            <a:r>
              <a:rPr lang="en-GB" altLang="cs-CZ" sz="1400">
                <a:latin typeface="Times New Roman" panose="02020603050405020304" pitchFamily="18" charset="0"/>
                <a:cs typeface="Times New Roman" panose="02020603050405020304" pitchFamily="18" charset="0"/>
              </a:rPr>
              <a:t>for the ratio </a:t>
            </a:r>
            <a:r>
              <a:rPr lang="en-GB" altLang="cs-CZ" sz="1400" i="1">
                <a:latin typeface="Times New Roman" panose="02020603050405020304" pitchFamily="18" charset="0"/>
                <a:cs typeface="Times New Roman" panose="02020603050405020304" pitchFamily="18" charset="0"/>
              </a:rPr>
              <a:t>I &gt; </a:t>
            </a:r>
            <a:r>
              <a:rPr lang="en-GB" altLang="cs-CZ" sz="1400">
                <a:latin typeface="Times New Roman" panose="02020603050405020304" pitchFamily="18" charset="0"/>
                <a:cs typeface="Times New Roman" panose="02020603050405020304" pitchFamily="18" charset="0"/>
              </a:rPr>
              <a:t>0.3. </a:t>
            </a:r>
            <a:endParaRPr lang="en-GB" altLang="cs-CZ" sz="14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a:xfrm>
            <a:off x="614362" y="476672"/>
            <a:ext cx="8229600" cy="1143000"/>
          </a:xfrm>
        </p:spPr>
        <p:txBody>
          <a:bodyPr/>
          <a:lstStyle/>
          <a:p>
            <a:pPr eaLnBrk="1" hangingPunct="1"/>
            <a:r>
              <a:rPr lang="en-US" altLang="cs-CZ" sz="2800" b="1" dirty="0" smtClean="0">
                <a:latin typeface="Times New Roman" panose="02020603050405020304" pitchFamily="18" charset="0"/>
                <a:cs typeface="Times New Roman" panose="02020603050405020304" pitchFamily="18" charset="0"/>
              </a:rPr>
              <a:t>Large impact crater on the Earth</a:t>
            </a:r>
            <a:br>
              <a:rPr lang="en-US" altLang="cs-CZ" sz="2800" b="1" dirty="0" smtClean="0">
                <a:latin typeface="Times New Roman" panose="02020603050405020304" pitchFamily="18" charset="0"/>
                <a:cs typeface="Times New Roman" panose="02020603050405020304" pitchFamily="18" charset="0"/>
              </a:rPr>
            </a:br>
            <a:r>
              <a:rPr lang="en-US" altLang="cs-CZ" sz="2800" dirty="0" smtClean="0">
                <a:latin typeface="Times New Roman" panose="02020603050405020304" pitchFamily="18" charset="0"/>
                <a:cs typeface="Times New Roman" panose="02020603050405020304" pitchFamily="18" charset="0"/>
              </a:rPr>
              <a:t> </a:t>
            </a:r>
            <a:r>
              <a:rPr lang="en-US" altLang="cs-CZ" sz="2400" dirty="0" err="1" smtClean="0">
                <a:latin typeface="Times New Roman" panose="02020603050405020304" pitchFamily="18" charset="0"/>
                <a:cs typeface="Times New Roman" panose="02020603050405020304" pitchFamily="18" charset="0"/>
              </a:rPr>
              <a:t>Popigai</a:t>
            </a:r>
            <a:r>
              <a:rPr lang="en-US" altLang="cs-CZ" sz="2400" dirty="0" smtClean="0">
                <a:latin typeface="Times New Roman" panose="02020603050405020304" pitchFamily="18" charset="0"/>
                <a:cs typeface="Times New Roman" panose="02020603050405020304" pitchFamily="18" charset="0"/>
              </a:rPr>
              <a:t>, Siberia, diameter ~100 km</a:t>
            </a:r>
            <a:br>
              <a:rPr lang="en-US" altLang="cs-CZ" sz="2400" dirty="0" smtClean="0">
                <a:latin typeface="Times New Roman" panose="02020603050405020304" pitchFamily="18" charset="0"/>
                <a:cs typeface="Times New Roman" panose="02020603050405020304" pitchFamily="18" charset="0"/>
              </a:rPr>
            </a:br>
            <a:r>
              <a:rPr lang="en-US" altLang="cs-CZ" sz="2800" dirty="0" smtClean="0">
                <a:latin typeface="Times New Roman" panose="02020603050405020304" pitchFamily="18" charset="0"/>
                <a:cs typeface="Times New Roman" panose="02020603050405020304" pitchFamily="18" charset="0"/>
              </a:rPr>
              <a:t/>
            </a:r>
            <a:br>
              <a:rPr lang="en-US" altLang="cs-CZ" sz="2800" dirty="0" smtClean="0">
                <a:latin typeface="Times New Roman" panose="02020603050405020304" pitchFamily="18" charset="0"/>
                <a:cs typeface="Times New Roman" panose="02020603050405020304" pitchFamily="18" charset="0"/>
              </a:rPr>
            </a:br>
            <a:r>
              <a:rPr lang="el-GR" altLang="cs-CZ" sz="2400" dirty="0" smtClean="0">
                <a:latin typeface="Times New Roman" panose="02020603050405020304" pitchFamily="18" charset="0"/>
                <a:cs typeface="Times New Roman" panose="02020603050405020304" pitchFamily="18" charset="0"/>
              </a:rPr>
              <a:t>Δ</a:t>
            </a:r>
            <a:r>
              <a:rPr lang="cs-CZ" altLang="cs-CZ" sz="2000" i="1" dirty="0" smtClean="0">
                <a:latin typeface="Times New Roman" panose="02020603050405020304" pitchFamily="18" charset="0"/>
                <a:cs typeface="Times New Roman" panose="02020603050405020304" pitchFamily="18" charset="0"/>
              </a:rPr>
              <a:t> g </a:t>
            </a:r>
            <a:r>
              <a:rPr lang="en-US" altLang="cs-CZ" sz="2000" i="1" dirty="0" smtClean="0">
                <a:latin typeface="Times New Roman" panose="02020603050405020304" pitchFamily="18" charset="0"/>
                <a:cs typeface="Times New Roman" panose="02020603050405020304" pitchFamily="18" charset="0"/>
              </a:rPr>
              <a:t>                                          </a:t>
            </a:r>
            <a:r>
              <a:rPr lang="cs-CZ" altLang="cs-CZ" sz="2000" i="1" dirty="0" err="1" smtClean="0">
                <a:latin typeface="Times New Roman" panose="02020603050405020304" pitchFamily="18" charset="0"/>
                <a:cs typeface="Times New Roman" panose="02020603050405020304" pitchFamily="18" charset="0"/>
              </a:rPr>
              <a:t>Tzz</a:t>
            </a:r>
            <a:r>
              <a:rPr lang="cs-CZ" altLang="cs-CZ" sz="2000" dirty="0" smtClean="0">
                <a:latin typeface="Times New Roman" panose="02020603050405020304" pitchFamily="18" charset="0"/>
                <a:cs typeface="Times New Roman" panose="02020603050405020304" pitchFamily="18" charset="0"/>
              </a:rPr>
              <a:t> </a:t>
            </a:r>
            <a:r>
              <a:rPr lang="en-US" altLang="cs-CZ" sz="2000" dirty="0" smtClean="0">
                <a:latin typeface="Times New Roman" panose="02020603050405020304" pitchFamily="18" charset="0"/>
                <a:cs typeface="Times New Roman" panose="02020603050405020304" pitchFamily="18" charset="0"/>
              </a:rPr>
              <a:t>                                         </a:t>
            </a:r>
            <a:r>
              <a:rPr lang="cs-CZ" altLang="cs-CZ" sz="2000" i="1" dirty="0" err="1" smtClean="0">
                <a:latin typeface="Times New Roman" panose="02020603050405020304" pitchFamily="18" charset="0"/>
                <a:cs typeface="Times New Roman" panose="02020603050405020304" pitchFamily="18" charset="0"/>
              </a:rPr>
              <a:t>vd</a:t>
            </a:r>
            <a:endParaRPr lang="cs-CZ" altLang="cs-CZ" sz="2000" i="1" dirty="0" smtClean="0">
              <a:latin typeface="Times New Roman" panose="02020603050405020304" pitchFamily="18" charset="0"/>
              <a:cs typeface="Times New Roman" panose="02020603050405020304" pitchFamily="18" charset="0"/>
            </a:endParaRPr>
          </a:p>
        </p:txBody>
      </p:sp>
      <p:pic>
        <p:nvPicPr>
          <p:cNvPr id="27651"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538" y="1892300"/>
            <a:ext cx="3059112"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t="5133"/>
          <a:stretch/>
        </p:blipFill>
        <p:spPr bwMode="auto">
          <a:xfrm>
            <a:off x="3203575" y="1916831"/>
            <a:ext cx="3051175" cy="391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Obrázek 6"/>
          <p:cNvPicPr>
            <a:picLocks noChangeAspect="1"/>
          </p:cNvPicPr>
          <p:nvPr/>
        </p:nvPicPr>
        <p:blipFill rotWithShape="1">
          <a:blip r:embed="rId4" cstate="print">
            <a:extLst>
              <a:ext uri="{28A0092B-C50C-407E-A947-70E740481C1C}">
                <a14:useLocalDpi xmlns:a14="http://schemas.microsoft.com/office/drawing/2010/main" val="0"/>
              </a:ext>
            </a:extLst>
          </a:blip>
          <a:srcRect t="6601"/>
          <a:stretch/>
        </p:blipFill>
        <p:spPr bwMode="auto">
          <a:xfrm>
            <a:off x="6289675" y="1916831"/>
            <a:ext cx="2746375" cy="398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ovéPole 1"/>
          <p:cNvSpPr txBox="1">
            <a:spLocks noChangeArrowheads="1"/>
          </p:cNvSpPr>
          <p:nvPr/>
        </p:nvSpPr>
        <p:spPr bwMode="auto">
          <a:xfrm>
            <a:off x="3059113" y="6194425"/>
            <a:ext cx="2954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cs-CZ" sz="1800" dirty="0" smtClean="0">
                <a:latin typeface="Times New Roman" panose="02020603050405020304" pitchFamily="18" charset="0"/>
                <a:cs typeface="Times New Roman" panose="02020603050405020304" pitchFamily="18" charset="0"/>
              </a:rPr>
              <a:t>more in</a:t>
            </a:r>
            <a:r>
              <a:rPr lang="cs-CZ" altLang="cs-CZ" sz="1800" dirty="0" smtClean="0">
                <a:latin typeface="Times New Roman" panose="02020603050405020304" pitchFamily="18" charset="0"/>
                <a:cs typeface="Times New Roman" panose="02020603050405020304" pitchFamily="18" charset="0"/>
              </a:rPr>
              <a:t> </a:t>
            </a:r>
            <a:r>
              <a:rPr lang="en-US" altLang="cs-CZ" sz="1800" dirty="0" err="1">
                <a:latin typeface="Times New Roman" panose="02020603050405020304" pitchFamily="18" charset="0"/>
                <a:cs typeface="Times New Roman" panose="02020603050405020304" pitchFamily="18" charset="0"/>
              </a:rPr>
              <a:t>Kloko</a:t>
            </a:r>
            <a:r>
              <a:rPr lang="cs-CZ" altLang="cs-CZ" sz="1800" dirty="0" err="1">
                <a:latin typeface="Times New Roman" panose="02020603050405020304" pitchFamily="18" charset="0"/>
                <a:cs typeface="Times New Roman" panose="02020603050405020304" pitchFamily="18" charset="0"/>
              </a:rPr>
              <a:t>čník</a:t>
            </a:r>
            <a:r>
              <a:rPr lang="cs-CZ" altLang="cs-CZ" sz="1800" dirty="0">
                <a:latin typeface="Times New Roman" panose="02020603050405020304" pitchFamily="18" charset="0"/>
                <a:cs typeface="Times New Roman" panose="02020603050405020304" pitchFamily="18" charset="0"/>
              </a:rPr>
              <a:t> et al. 2010</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ovéPole 1"/>
          <p:cNvSpPr txBox="1">
            <a:spLocks noChangeArrowheads="1"/>
          </p:cNvSpPr>
          <p:nvPr/>
        </p:nvSpPr>
        <p:spPr bwMode="auto">
          <a:xfrm>
            <a:off x="6300788" y="188913"/>
            <a:ext cx="18133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cs-CZ" sz="1800" dirty="0"/>
              <a:t>Mt </a:t>
            </a:r>
            <a:r>
              <a:rPr lang="en-US" altLang="cs-CZ" sz="1800" dirty="0" err="1"/>
              <a:t>Olymp</a:t>
            </a:r>
            <a:r>
              <a:rPr lang="en-US" altLang="cs-CZ" sz="1800" dirty="0"/>
              <a:t>, Mars</a:t>
            </a:r>
          </a:p>
          <a:p>
            <a:pPr>
              <a:spcBef>
                <a:spcPct val="0"/>
              </a:spcBef>
              <a:buFontTx/>
              <a:buNone/>
            </a:pPr>
            <a:r>
              <a:rPr lang="en-US" altLang="cs-CZ" sz="1800" dirty="0"/>
              <a:t>Marty et al, </a:t>
            </a:r>
          </a:p>
          <a:p>
            <a:pPr>
              <a:spcBef>
                <a:spcPct val="0"/>
              </a:spcBef>
              <a:buFontTx/>
              <a:buNone/>
            </a:pPr>
            <a:r>
              <a:rPr lang="en-US" altLang="cs-CZ" sz="1800" dirty="0" smtClean="0"/>
              <a:t>potential to </a:t>
            </a:r>
            <a:r>
              <a:rPr lang="en-US" altLang="cs-CZ" sz="1800" dirty="0"/>
              <a:t>95</a:t>
            </a:r>
            <a:endParaRPr lang="cs-CZ" altLang="cs-CZ" sz="1800" dirty="0"/>
          </a:p>
        </p:txBody>
      </p:sp>
      <p:pic>
        <p:nvPicPr>
          <p:cNvPr id="26627"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88913"/>
            <a:ext cx="4564062"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Obrázek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3813" y="3068638"/>
            <a:ext cx="4932362"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88640"/>
            <a:ext cx="8391525" cy="5416451"/>
          </a:xfrm>
          <a:prstGeom prst="rect">
            <a:avLst/>
          </a:prstGeom>
        </p:spPr>
      </p:pic>
    </p:spTree>
    <p:extLst>
      <p:ext uri="{BB962C8B-B14F-4D97-AF65-F5344CB8AC3E}">
        <p14:creationId xmlns:p14="http://schemas.microsoft.com/office/powerpoint/2010/main" val="29250250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hudsonbay_groundanoma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0"/>
            <a:ext cx="4314825"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descr="hudsonbay_2nd-radial_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9938" y="1752600"/>
            <a:ext cx="4419600"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6"/>
          <p:cNvSpPr>
            <a:spLocks noChangeArrowheads="1"/>
          </p:cNvSpPr>
          <p:nvPr/>
        </p:nvSpPr>
        <p:spPr bwMode="auto">
          <a:xfrm>
            <a:off x="0" y="0"/>
            <a:ext cx="9144000" cy="6096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581" name="Rectangle 7"/>
          <p:cNvSpPr>
            <a:spLocks noChangeArrowheads="1"/>
          </p:cNvSpPr>
          <p:nvPr/>
        </p:nvSpPr>
        <p:spPr bwMode="auto">
          <a:xfrm>
            <a:off x="0" y="6553200"/>
            <a:ext cx="9144000" cy="3048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582" name="Text Box 8"/>
          <p:cNvSpPr txBox="1">
            <a:spLocks noChangeArrowheads="1"/>
          </p:cNvSpPr>
          <p:nvPr/>
        </p:nvSpPr>
        <p:spPr bwMode="auto">
          <a:xfrm>
            <a:off x="0" y="6480175"/>
            <a:ext cx="8991600"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1400">
                <a:solidFill>
                  <a:srgbClr val="000000"/>
                </a:solidFill>
              </a:rPr>
              <a:t>EGU General Assembly	</a:t>
            </a:r>
            <a:r>
              <a:rPr lang="cs-CZ" sz="1400" b="0">
                <a:solidFill>
                  <a:srgbClr val="000000"/>
                </a:solidFill>
              </a:rPr>
              <a:t>										    		 </a:t>
            </a:r>
            <a:r>
              <a:rPr lang="cs-CZ" sz="1400">
                <a:solidFill>
                  <a:srgbClr val="000000"/>
                </a:solidFill>
              </a:rPr>
              <a:t>Vienna, April 2009</a:t>
            </a:r>
          </a:p>
        </p:txBody>
      </p:sp>
      <p:sp>
        <p:nvSpPr>
          <p:cNvPr id="24583" name="Rectangle 9"/>
          <p:cNvSpPr>
            <a:spLocks noChangeArrowheads="1"/>
          </p:cNvSpPr>
          <p:nvPr/>
        </p:nvSpPr>
        <p:spPr bwMode="auto">
          <a:xfrm>
            <a:off x="0" y="0"/>
            <a:ext cx="87630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algn="l">
              <a:spcBef>
                <a:spcPct val="0"/>
              </a:spcBef>
            </a:pPr>
            <a:r>
              <a:rPr lang="en-US" sz="2400">
                <a:solidFill>
                  <a:srgbClr val="000000"/>
                </a:solidFill>
              </a:rPr>
              <a:t>    </a:t>
            </a:r>
            <a:endParaRPr lang="cs-CZ" sz="2400">
              <a:solidFill>
                <a:srgbClr val="000000"/>
              </a:solidFill>
            </a:endParaRPr>
          </a:p>
        </p:txBody>
      </p:sp>
      <p:sp>
        <p:nvSpPr>
          <p:cNvPr id="24584" name="Rectangle 10"/>
          <p:cNvSpPr>
            <a:spLocks noGrp="1" noChangeArrowheads="1"/>
          </p:cNvSpPr>
          <p:nvPr>
            <p:ph type="title"/>
          </p:nvPr>
        </p:nvSpPr>
        <p:spPr>
          <a:xfrm>
            <a:off x="914400" y="5181600"/>
            <a:ext cx="2892425" cy="531813"/>
          </a:xfrm>
        </p:spPr>
        <p:txBody>
          <a:bodyPr/>
          <a:lstStyle/>
          <a:p>
            <a:r>
              <a:rPr lang="cs-CZ" sz="2400" smtClean="0"/>
              <a:t>Canada – Huds</a:t>
            </a:r>
            <a:r>
              <a:rPr lang="en-US" sz="2400" smtClean="0"/>
              <a:t>o</a:t>
            </a:r>
            <a:r>
              <a:rPr lang="cs-CZ" sz="2400" smtClean="0"/>
              <a:t>n bay</a:t>
            </a:r>
          </a:p>
        </p:txBody>
      </p:sp>
    </p:spTree>
    <p:extLst>
      <p:ext uri="{BB962C8B-B14F-4D97-AF65-F5344CB8AC3E}">
        <p14:creationId xmlns:p14="http://schemas.microsoft.com/office/powerpoint/2010/main" val="1828050700"/>
      </p:ext>
    </p:extLst>
  </p:cSld>
  <p:clrMapOvr>
    <a:masterClrMapping/>
  </p:clrMapOvr>
  <p:transition spd="slow">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a:xfrm>
            <a:off x="468313" y="260350"/>
            <a:ext cx="8229600" cy="1143000"/>
          </a:xfrm>
        </p:spPr>
        <p:txBody>
          <a:bodyPr/>
          <a:lstStyle/>
          <a:p>
            <a:r>
              <a:rPr lang="en-US" sz="2400" b="1" dirty="0" smtClean="0">
                <a:latin typeface="Times New Roman" panose="02020603050405020304" pitchFamily="18" charset="0"/>
                <a:cs typeface="Times New Roman" panose="02020603050405020304" pitchFamily="18" charset="0"/>
              </a:rPr>
              <a:t/>
            </a:r>
            <a:br>
              <a:rPr lang="en-US" sz="2400" b="1" dirty="0" smtClean="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E</a:t>
            </a:r>
            <a:r>
              <a:rPr lang="cs-CZ" sz="2400" b="1" dirty="0" err="1" smtClean="0">
                <a:latin typeface="Times New Roman" panose="02020603050405020304" pitchFamily="18" charset="0"/>
                <a:cs typeface="Times New Roman" panose="02020603050405020304" pitchFamily="18" charset="0"/>
              </a:rPr>
              <a:t>thiopia</a:t>
            </a:r>
            <a:r>
              <a:rPr lang="cs-CZ" b="1" dirty="0"/>
              <a:t/>
            </a:r>
            <a:br>
              <a:rPr lang="cs-CZ" b="1" dirty="0"/>
            </a:br>
            <a:r>
              <a:rPr lang="en-US" altLang="cs-CZ" sz="2000" dirty="0" smtClean="0">
                <a:latin typeface="Times New Roman" panose="02020603050405020304" pitchFamily="18" charset="0"/>
                <a:cs typeface="Times New Roman" panose="02020603050405020304" pitchFamily="18" charset="0"/>
              </a:rPr>
              <a:t>African land with quality terrestrial data in EGM 2008, </a:t>
            </a:r>
            <a:br>
              <a:rPr lang="en-US" altLang="cs-CZ" sz="2000" dirty="0" smtClean="0">
                <a:latin typeface="Times New Roman" panose="02020603050405020304" pitchFamily="18" charset="0"/>
                <a:cs typeface="Times New Roman" panose="02020603050405020304" pitchFamily="18" charset="0"/>
              </a:rPr>
            </a:br>
            <a:r>
              <a:rPr lang="en-US" altLang="cs-CZ" sz="2000" dirty="0" smtClean="0">
                <a:latin typeface="Times New Roman" panose="02020603050405020304" pitchFamily="18" charset="0"/>
                <a:cs typeface="Times New Roman" panose="02020603050405020304" pitchFamily="18" charset="0"/>
              </a:rPr>
              <a:t>rich river network, huge erosion</a:t>
            </a:r>
            <a:r>
              <a:rPr lang="cs-CZ" altLang="cs-CZ" sz="2000" dirty="0" smtClean="0">
                <a:latin typeface="Times New Roman" panose="02020603050405020304" pitchFamily="18" charset="0"/>
                <a:cs typeface="Times New Roman" panose="02020603050405020304" pitchFamily="18" charset="0"/>
              </a:rPr>
              <a:t/>
            </a:r>
            <a:br>
              <a:rPr lang="cs-CZ" altLang="cs-CZ" sz="2000" dirty="0" smtClean="0">
                <a:latin typeface="Times New Roman" panose="02020603050405020304" pitchFamily="18" charset="0"/>
                <a:cs typeface="Times New Roman" panose="02020603050405020304" pitchFamily="18" charset="0"/>
              </a:rPr>
            </a:br>
            <a:endParaRPr lang="cs-CZ" altLang="cs-CZ" sz="1800" dirty="0" smtClean="0">
              <a:latin typeface="Times New Roman" panose="02020603050405020304" pitchFamily="18" charset="0"/>
              <a:cs typeface="Times New Roman" panose="02020603050405020304" pitchFamily="18" charset="0"/>
            </a:endParaRPr>
          </a:p>
        </p:txBody>
      </p:sp>
      <p:pic>
        <p:nvPicPr>
          <p:cNvPr id="31747" name="Obráze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1700213"/>
            <a:ext cx="4176712"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0213"/>
            <a:ext cx="5040313"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399" t="5709" r="399" b="-5709"/>
          <a:stretch/>
        </p:blipFill>
        <p:spPr>
          <a:xfrm>
            <a:off x="179512" y="548680"/>
            <a:ext cx="8856984" cy="6141624"/>
          </a:xfrm>
          <a:prstGeom prst="rect">
            <a:avLst/>
          </a:prstGeom>
        </p:spPr>
      </p:pic>
    </p:spTree>
    <p:extLst>
      <p:ext uri="{BB962C8B-B14F-4D97-AF65-F5344CB8AC3E}">
        <p14:creationId xmlns:p14="http://schemas.microsoft.com/office/powerpoint/2010/main" val="23364477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canadawest_groundanomaly"/>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228600" y="2362200"/>
            <a:ext cx="2752725" cy="4241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1" name="Picture 4" descr="yukon_google"/>
          <p:cNvPicPr>
            <a:picLocks noGrp="1" noChangeAspect="1" noChangeArrowheads="1"/>
          </p:cNvPicPr>
          <p:nvPr>
            <p:ph type="title"/>
          </p:nvPr>
        </p:nvPicPr>
        <p:blipFill>
          <a:blip r:embed="rId4" cstate="print">
            <a:extLst>
              <a:ext uri="{28A0092B-C50C-407E-A947-70E740481C1C}">
                <a14:useLocalDpi xmlns:a14="http://schemas.microsoft.com/office/drawing/2010/main" val="0"/>
              </a:ext>
            </a:extLst>
          </a:blip>
          <a:srcRect/>
          <a:stretch>
            <a:fillRect/>
          </a:stretch>
        </p:blipFill>
        <p:spPr>
          <a:xfrm>
            <a:off x="2590800" y="730250"/>
            <a:ext cx="2971800" cy="24892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2" name="Picture 6" descr="canadawest_2nd-radial_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990600"/>
            <a:ext cx="349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8"/>
          <p:cNvSpPr>
            <a:spLocks noChangeArrowheads="1"/>
          </p:cNvSpPr>
          <p:nvPr/>
        </p:nvSpPr>
        <p:spPr bwMode="auto">
          <a:xfrm>
            <a:off x="0" y="0"/>
            <a:ext cx="9144000" cy="609600"/>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4" name="Rectangle 9"/>
          <p:cNvSpPr>
            <a:spLocks noChangeArrowheads="1"/>
          </p:cNvSpPr>
          <p:nvPr/>
        </p:nvSpPr>
        <p:spPr bwMode="auto">
          <a:xfrm>
            <a:off x="0" y="6553200"/>
            <a:ext cx="9144000" cy="304800"/>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5" name="Rectangle 11"/>
          <p:cNvSpPr>
            <a:spLocks noChangeArrowheads="1"/>
          </p:cNvSpPr>
          <p:nvPr/>
        </p:nvSpPr>
        <p:spPr bwMode="auto">
          <a:xfrm>
            <a:off x="0" y="0"/>
            <a:ext cx="91440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algn="l">
              <a:spcBef>
                <a:spcPct val="0"/>
              </a:spcBef>
            </a:pPr>
            <a:r>
              <a:rPr lang="cs-CZ" sz="2400">
                <a:solidFill>
                  <a:srgbClr val="000000"/>
                </a:solidFill>
              </a:rPr>
              <a:t>Yucon - Alaska</a:t>
            </a:r>
          </a:p>
        </p:txBody>
      </p:sp>
      <p:sp>
        <p:nvSpPr>
          <p:cNvPr id="27656" name="Text Box 12"/>
          <p:cNvSpPr txBox="1">
            <a:spLocks noChangeArrowheads="1"/>
          </p:cNvSpPr>
          <p:nvPr/>
        </p:nvSpPr>
        <p:spPr bwMode="auto">
          <a:xfrm>
            <a:off x="1066800" y="1828800"/>
            <a:ext cx="762000"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i="1">
                <a:cs typeface="Times New Roman" pitchFamily="18" charset="0"/>
              </a:rPr>
              <a:t>∆g</a:t>
            </a:r>
          </a:p>
        </p:txBody>
      </p:sp>
      <p:sp>
        <p:nvSpPr>
          <p:cNvPr id="27657" name="Text Box 13"/>
          <p:cNvSpPr txBox="1">
            <a:spLocks noChangeArrowheads="1"/>
          </p:cNvSpPr>
          <p:nvPr/>
        </p:nvSpPr>
        <p:spPr bwMode="auto">
          <a:xfrm>
            <a:off x="5029200" y="4800600"/>
            <a:ext cx="533400"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i="1"/>
              <a:t>T</a:t>
            </a:r>
            <a:r>
              <a:rPr lang="cs-CZ" sz="2400" i="1" baseline="-25000"/>
              <a:t>rr</a:t>
            </a:r>
          </a:p>
        </p:txBody>
      </p:sp>
      <p:sp>
        <p:nvSpPr>
          <p:cNvPr id="27658" name="Text Box 14"/>
          <p:cNvSpPr txBox="1">
            <a:spLocks noChangeArrowheads="1"/>
          </p:cNvSpPr>
          <p:nvPr/>
        </p:nvSpPr>
        <p:spPr bwMode="auto">
          <a:xfrm>
            <a:off x="3276600" y="3200400"/>
            <a:ext cx="1981200"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b="0">
                <a:cs typeface="Times New Roman" pitchFamily="18" charset="0"/>
              </a:rPr>
              <a:t>Google Earth</a:t>
            </a:r>
          </a:p>
        </p:txBody>
      </p:sp>
    </p:spTree>
    <p:extLst>
      <p:ext uri="{BB962C8B-B14F-4D97-AF65-F5344CB8AC3E}">
        <p14:creationId xmlns:p14="http://schemas.microsoft.com/office/powerpoint/2010/main" val="26915868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ovéPole 1"/>
          <p:cNvSpPr txBox="1">
            <a:spLocks noChangeArrowheads="1"/>
          </p:cNvSpPr>
          <p:nvPr/>
        </p:nvSpPr>
        <p:spPr bwMode="auto">
          <a:xfrm>
            <a:off x="4716016" y="339795"/>
            <a:ext cx="18309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cs-CZ" sz="2000" b="1" dirty="0">
                <a:latin typeface="Times New Roman" panose="02020603050405020304" pitchFamily="18" charset="0"/>
                <a:cs typeface="Times New Roman" panose="02020603050405020304" pitchFamily="18" charset="0"/>
              </a:rPr>
              <a:t>Grand Canyon</a:t>
            </a:r>
          </a:p>
          <a:p>
            <a:pPr>
              <a:spcBef>
                <a:spcPct val="0"/>
              </a:spcBef>
              <a:buFontTx/>
              <a:buNone/>
            </a:pPr>
            <a:endParaRPr lang="cs-CZ" altLang="cs-CZ" sz="2000" b="1" dirty="0">
              <a:latin typeface="Times New Roman" panose="02020603050405020304" pitchFamily="18" charset="0"/>
              <a:cs typeface="Times New Roman" panose="02020603050405020304" pitchFamily="18" charset="0"/>
            </a:endParaRPr>
          </a:p>
        </p:txBody>
      </p:sp>
      <p:pic>
        <p:nvPicPr>
          <p:cNvPr id="32771"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693738"/>
            <a:ext cx="5940425"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3645024"/>
            <a:ext cx="5953125"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p:cNvSpPr>
            <a:spLocks noChangeArrowheads="1"/>
          </p:cNvSpPr>
          <p:nvPr/>
        </p:nvSpPr>
        <p:spPr bwMode="auto">
          <a:xfrm>
            <a:off x="0" y="-1692771"/>
            <a:ext cx="9144000"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chemeClr val="tx1"/>
                </a:solidFill>
                <a:effectLst/>
                <a:latin typeface="Arial" panose="020B0604020202020204" pitchFamily="34" charset="0"/>
                <a:hlinkClick r:id="rId4"/>
              </a:rPr>
              <a:t>  </a:t>
            </a:r>
            <a:r>
              <a:rPr kumimoji="0" lang="cs-CZ" altLang="cs-CZ" sz="196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1026" name="Picture 2" descr="https://upload.wikimedia.org/wikipedia/commons/thumb/a/a1/Grand_Canyon_cloud.jpg/220px-Grand_Canyon_cloud.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541" y="661835"/>
            <a:ext cx="1596463" cy="238018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32371" y="3447212"/>
            <a:ext cx="491357" cy="1200329"/>
          </a:xfrm>
          <a:prstGeom prst="rect">
            <a:avLst/>
          </a:prstGeom>
          <a:noFill/>
        </p:spPr>
        <p:txBody>
          <a:bodyPr wrap="square" rtlCol="0">
            <a:spAutoFit/>
          </a:bodyPr>
          <a:lstStyle/>
          <a:p>
            <a:r>
              <a:rPr lang="el-GR" i="1" dirty="0" smtClean="0">
                <a:latin typeface="Times New Roman" panose="02020603050405020304" pitchFamily="18" charset="0"/>
                <a:cs typeface="Times New Roman" panose="02020603050405020304" pitchFamily="18" charset="0"/>
              </a:rPr>
              <a:t>Δ</a:t>
            </a:r>
            <a:r>
              <a:rPr lang="en-US" i="1" dirty="0" smtClean="0">
                <a:latin typeface="Times New Roman" panose="02020603050405020304" pitchFamily="18" charset="0"/>
                <a:cs typeface="Times New Roman" panose="02020603050405020304" pitchFamily="18" charset="0"/>
              </a:rPr>
              <a:t>g</a:t>
            </a:r>
          </a:p>
          <a:p>
            <a:endParaRPr lang="en-US" i="1" dirty="0">
              <a:latin typeface="Times New Roman" panose="02020603050405020304" pitchFamily="18" charset="0"/>
              <a:cs typeface="Times New Roman" panose="02020603050405020304" pitchFamily="18" charset="0"/>
            </a:endParaRPr>
          </a:p>
          <a:p>
            <a:endParaRPr lang="en-US" i="1" dirty="0" smtClean="0">
              <a:latin typeface="Times New Roman" panose="02020603050405020304" pitchFamily="18" charset="0"/>
              <a:cs typeface="Times New Roman" panose="02020603050405020304" pitchFamily="18" charset="0"/>
            </a:endParaRPr>
          </a:p>
          <a:p>
            <a:r>
              <a:rPr lang="en-US" i="1" dirty="0" err="1" smtClean="0">
                <a:latin typeface="Times New Roman" panose="02020603050405020304" pitchFamily="18" charset="0"/>
                <a:cs typeface="Times New Roman" panose="02020603050405020304" pitchFamily="18" charset="0"/>
              </a:rPr>
              <a:t>T</a:t>
            </a:r>
            <a:r>
              <a:rPr lang="en-US" i="1" baseline="-25000" dirty="0" err="1" smtClean="0">
                <a:latin typeface="Times New Roman" panose="02020603050405020304" pitchFamily="18" charset="0"/>
                <a:cs typeface="Times New Roman" panose="02020603050405020304" pitchFamily="18" charset="0"/>
              </a:rPr>
              <a:t>zz</a:t>
            </a:r>
            <a:endParaRPr lang="cs-CZ" i="1" baseline="-25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cs-CZ" altLang="cs-CZ" dirty="0" smtClean="0"/>
          </a:p>
        </p:txBody>
      </p:sp>
      <p:sp>
        <p:nvSpPr>
          <p:cNvPr id="37891" name="Rectangle 3"/>
          <p:cNvSpPr>
            <a:spLocks noGrp="1" noChangeArrowheads="1"/>
          </p:cNvSpPr>
          <p:nvPr>
            <p:ph type="body" idx="1"/>
          </p:nvPr>
        </p:nvSpPr>
        <p:spPr/>
        <p:txBody>
          <a:bodyPr/>
          <a:lstStyle/>
          <a:p>
            <a:pPr marL="0" indent="0" eaLnBrk="1" hangingPunct="1">
              <a:buNone/>
            </a:pPr>
            <a:endParaRPr lang="cs-CZ" altLang="cs-CZ" dirty="0" smtClean="0"/>
          </a:p>
        </p:txBody>
      </p:sp>
      <p:pic>
        <p:nvPicPr>
          <p:cNvPr id="37892" name="Picture 4" descr="Chartum-virt-de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57"/>
          <a:stretch/>
        </p:blipFill>
        <p:spPr bwMode="auto">
          <a:xfrm>
            <a:off x="5068912" y="846138"/>
            <a:ext cx="4007318" cy="572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nvSpPr>
        <p:spPr bwMode="auto">
          <a:xfrm>
            <a:off x="3347864" y="5911212"/>
            <a:ext cx="183575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600" dirty="0">
                <a:solidFill>
                  <a:srgbClr val="FF3300"/>
                </a:solidFill>
                <a:latin typeface="Times New Roman" panose="02020603050405020304" pitchFamily="18" charset="0"/>
                <a:cs typeface="Times New Roman" panose="02020603050405020304" pitchFamily="18" charset="0"/>
              </a:rPr>
              <a:t>red</a:t>
            </a:r>
            <a:r>
              <a:rPr lang="en-US" altLang="cs-CZ" sz="1600" dirty="0">
                <a:latin typeface="Times New Roman" panose="02020603050405020304" pitchFamily="18" charset="0"/>
                <a:cs typeface="Times New Roman" panose="02020603050405020304" pitchFamily="18" charset="0"/>
              </a:rPr>
              <a:t>…   dilatation</a:t>
            </a:r>
          </a:p>
          <a:p>
            <a:pPr eaLnBrk="1" hangingPunct="1">
              <a:spcBef>
                <a:spcPct val="0"/>
              </a:spcBef>
              <a:buFontTx/>
              <a:buNone/>
            </a:pPr>
            <a:r>
              <a:rPr lang="en-US" altLang="cs-CZ" sz="1600" dirty="0">
                <a:solidFill>
                  <a:schemeClr val="accent2"/>
                </a:solidFill>
                <a:latin typeface="Times New Roman" panose="02020603050405020304" pitchFamily="18" charset="0"/>
                <a:cs typeface="Times New Roman" panose="02020603050405020304" pitchFamily="18" charset="0"/>
              </a:rPr>
              <a:t>blue …</a:t>
            </a:r>
            <a:r>
              <a:rPr lang="en-US" altLang="cs-CZ" sz="1600" dirty="0">
                <a:latin typeface="Times New Roman" panose="02020603050405020304" pitchFamily="18" charset="0"/>
                <a:cs typeface="Times New Roman" panose="02020603050405020304" pitchFamily="18" charset="0"/>
              </a:rPr>
              <a:t>compression</a:t>
            </a:r>
            <a:endParaRPr lang="cs-CZ" altLang="cs-CZ" sz="1600" dirty="0">
              <a:latin typeface="Times New Roman" panose="02020603050405020304" pitchFamily="18" charset="0"/>
              <a:cs typeface="Times New Roman" panose="02020603050405020304" pitchFamily="18" charset="0"/>
            </a:endParaRP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191" y="764704"/>
            <a:ext cx="4077056" cy="3863942"/>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913" y="0"/>
            <a:ext cx="7156174" cy="6858000"/>
          </a:xfrm>
          <a:prstGeom prst="rect">
            <a:avLst/>
          </a:prstGeom>
        </p:spPr>
      </p:pic>
    </p:spTree>
    <p:extLst>
      <p:ext uri="{BB962C8B-B14F-4D97-AF65-F5344CB8AC3E}">
        <p14:creationId xmlns:p14="http://schemas.microsoft.com/office/powerpoint/2010/main" val="26066290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0500" y="0"/>
            <a:ext cx="6223000" cy="6858000"/>
          </a:xfrm>
          <a:prstGeom prst="rect">
            <a:avLst/>
          </a:prstGeom>
        </p:spPr>
      </p:pic>
    </p:spTree>
    <p:extLst>
      <p:ext uri="{BB962C8B-B14F-4D97-AF65-F5344CB8AC3E}">
        <p14:creationId xmlns:p14="http://schemas.microsoft.com/office/powerpoint/2010/main" val="14732088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 name="Obdélník 1"/>
          <p:cNvSpPr/>
          <p:nvPr/>
        </p:nvSpPr>
        <p:spPr>
          <a:xfrm>
            <a:off x="1907704" y="3789040"/>
            <a:ext cx="5976664" cy="1477328"/>
          </a:xfrm>
          <a:prstGeom prst="rect">
            <a:avLst/>
          </a:prstGeom>
        </p:spPr>
        <p:txBody>
          <a:bodyPr wrap="square">
            <a:spAutoFit/>
          </a:bodyPr>
          <a:lstStyle/>
          <a:p>
            <a:pPr>
              <a:defRPr/>
            </a:pPr>
            <a:r>
              <a:rPr lang="en-US" sz="4000" b="1" dirty="0">
                <a:solidFill>
                  <a:schemeClr val="bg1"/>
                </a:solidFill>
                <a:latin typeface="Times New Roman" panose="02020603050405020304" pitchFamily="18" charset="0"/>
                <a:cs typeface="Times New Roman" panose="02020603050405020304" pitchFamily="18" charset="0"/>
              </a:rPr>
              <a:t>Volcanoes in Antarctica </a:t>
            </a:r>
            <a:endParaRPr lang="en-US" sz="4000" b="1" dirty="0" smtClean="0">
              <a:solidFill>
                <a:schemeClr val="bg1"/>
              </a:solidFill>
              <a:latin typeface="Times New Roman" panose="02020603050405020304" pitchFamily="18" charset="0"/>
              <a:cs typeface="Times New Roman" panose="02020603050405020304" pitchFamily="18" charset="0"/>
            </a:endParaRPr>
          </a:p>
          <a:p>
            <a:pPr>
              <a:defRPr/>
            </a:pPr>
            <a:r>
              <a:rPr lang="en-US" sz="3200" b="1" dirty="0" smtClean="0">
                <a:solidFill>
                  <a:schemeClr val="bg1"/>
                </a:solidFill>
                <a:latin typeface="Times New Roman" panose="02020603050405020304" pitchFamily="18" charset="0"/>
                <a:cs typeface="Times New Roman" panose="02020603050405020304" pitchFamily="18" charset="0"/>
              </a:rPr>
              <a:t>       known and </a:t>
            </a:r>
            <a:r>
              <a:rPr lang="en-US" sz="3200" b="1" dirty="0">
                <a:solidFill>
                  <a:schemeClr val="bg1"/>
                </a:solidFill>
                <a:latin typeface="Times New Roman" panose="02020603050405020304" pitchFamily="18" charset="0"/>
                <a:cs typeface="Times New Roman" panose="02020603050405020304" pitchFamily="18" charset="0"/>
              </a:rPr>
              <a:t>suspected</a:t>
            </a:r>
          </a:p>
          <a:p>
            <a:pPr>
              <a:defRPr/>
            </a:pP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01272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24744"/>
            <a:ext cx="3558370" cy="4157080"/>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156720"/>
            <a:ext cx="3565782" cy="3573320"/>
          </a:xfrm>
          <a:prstGeom prst="rect">
            <a:avLst/>
          </a:prstGeom>
        </p:spPr>
      </p:pic>
    </p:spTree>
    <p:extLst>
      <p:ext uri="{BB962C8B-B14F-4D97-AF65-F5344CB8AC3E}">
        <p14:creationId xmlns:p14="http://schemas.microsoft.com/office/powerpoint/2010/main" val="2600959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cstate="print">
            <a:extLst>
              <a:ext uri="{28A0092B-C50C-407E-A947-70E740481C1C}">
                <a14:useLocalDpi xmlns:a14="http://schemas.microsoft.com/office/drawing/2010/main" val="0"/>
              </a:ext>
            </a:extLst>
          </a:blip>
          <a:srcRect t="5360"/>
          <a:stretch/>
        </p:blipFill>
        <p:spPr>
          <a:xfrm>
            <a:off x="179512" y="620688"/>
            <a:ext cx="6109273" cy="5085184"/>
          </a:xfrm>
          <a:prstGeom prst="rect">
            <a:avLst/>
          </a:prstGeom>
        </p:spPr>
      </p:pic>
      <p:sp>
        <p:nvSpPr>
          <p:cNvPr id="3" name="TextovéPole 2"/>
          <p:cNvSpPr txBox="1"/>
          <p:nvPr/>
        </p:nvSpPr>
        <p:spPr>
          <a:xfrm>
            <a:off x="1043608" y="116632"/>
            <a:ext cx="4680520" cy="369332"/>
          </a:xfrm>
          <a:prstGeom prst="rect">
            <a:avLst/>
          </a:prstGeom>
          <a:noFill/>
        </p:spPr>
        <p:txBody>
          <a:bodyPr wrap="square" rtlCol="0">
            <a:spAutoFit/>
          </a:bodyPr>
          <a:lstStyle/>
          <a:p>
            <a:r>
              <a:rPr lang="en-US" dirty="0" smtClean="0"/>
              <a:t>Bedmap2 bedrock topography</a:t>
            </a:r>
            <a:endParaRPr lang="cs-CZ" dirty="0"/>
          </a:p>
        </p:txBody>
      </p:sp>
      <p:sp>
        <p:nvSpPr>
          <p:cNvPr id="4" name="Obdélník 3"/>
          <p:cNvSpPr/>
          <p:nvPr/>
        </p:nvSpPr>
        <p:spPr>
          <a:xfrm>
            <a:off x="6315425" y="1484784"/>
            <a:ext cx="4572000" cy="3600986"/>
          </a:xfrm>
          <a:prstGeom prst="rect">
            <a:avLst/>
          </a:prstGeom>
        </p:spPr>
        <p:txBody>
          <a:bodyPr>
            <a:spAutoFit/>
          </a:bodyPr>
          <a:lstStyle/>
          <a:p>
            <a:pPr marL="571500" indent="-342900" algn="just">
              <a:spcAft>
                <a:spcPts val="0"/>
              </a:spcAft>
              <a:buAutoNum type="arabicPlain"/>
            </a:pPr>
            <a:r>
              <a:rPr lang="en-GB" sz="1400" dirty="0" smtClean="0">
                <a:latin typeface="Times New Roman" panose="02020603050405020304" pitchFamily="18" charset="0"/>
                <a:ea typeface="Times New Roman" panose="02020603050405020304" pitchFamily="18" charset="0"/>
              </a:rPr>
              <a:t>Ross </a:t>
            </a:r>
            <a:r>
              <a:rPr lang="en-GB" sz="1400" dirty="0">
                <a:latin typeface="Times New Roman" panose="02020603050405020304" pitchFamily="18" charset="0"/>
                <a:ea typeface="Times New Roman" panose="02020603050405020304" pitchFamily="18" charset="0"/>
              </a:rPr>
              <a:t>shelf glacier </a:t>
            </a:r>
            <a:endParaRPr lang="en-GB" sz="1400" dirty="0" smtClean="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and </a:t>
            </a:r>
            <a:r>
              <a:rPr lang="en-GB" sz="1400" dirty="0">
                <a:latin typeface="Times New Roman" panose="02020603050405020304" pitchFamily="18" charset="0"/>
                <a:ea typeface="Times New Roman" panose="02020603050405020304" pitchFamily="18" charset="0"/>
              </a:rPr>
              <a:t>Ross Island,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2   </a:t>
            </a:r>
            <a:r>
              <a:rPr lang="en-GB" sz="1400" dirty="0" smtClean="0">
                <a:latin typeface="Times New Roman" panose="02020603050405020304" pitchFamily="18" charset="0"/>
                <a:ea typeface="Times New Roman" panose="02020603050405020304" pitchFamily="18" charset="0"/>
              </a:rPr>
              <a:t>   Victoria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3   </a:t>
            </a:r>
            <a:r>
              <a:rPr lang="en-GB" sz="1400" dirty="0" smtClean="0">
                <a:latin typeface="Times New Roman" panose="02020603050405020304" pitchFamily="18" charset="0"/>
                <a:ea typeface="Times New Roman" panose="02020603050405020304" pitchFamily="18" charset="0"/>
              </a:rPr>
              <a:t>   Transantarctic </a:t>
            </a:r>
            <a:r>
              <a:rPr lang="en-GB" sz="1400" dirty="0">
                <a:latin typeface="Times New Roman" panose="02020603050405020304" pitchFamily="18" charset="0"/>
                <a:ea typeface="Times New Roman" panose="02020603050405020304" pitchFamily="18" charset="0"/>
              </a:rPr>
              <a:t>Mountains</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4   </a:t>
            </a:r>
            <a:r>
              <a:rPr lang="en-GB" sz="1400" dirty="0" smtClean="0">
                <a:latin typeface="Times New Roman" panose="02020603050405020304" pitchFamily="18" charset="0"/>
                <a:ea typeface="Times New Roman" panose="02020603050405020304" pitchFamily="18" charset="0"/>
              </a:rPr>
              <a:t>   Wilkes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5   </a:t>
            </a:r>
            <a:r>
              <a:rPr lang="en-GB" sz="1400" dirty="0" smtClean="0">
                <a:latin typeface="Times New Roman" panose="02020603050405020304" pitchFamily="18" charset="0"/>
                <a:ea typeface="Times New Roman" panose="02020603050405020304" pitchFamily="18" charset="0"/>
              </a:rPr>
              <a:t>   Marie </a:t>
            </a:r>
            <a:r>
              <a:rPr lang="en-GB" sz="1400" dirty="0">
                <a:latin typeface="Times New Roman" panose="02020603050405020304" pitchFamily="18" charset="0"/>
                <a:ea typeface="Times New Roman" panose="02020603050405020304" pitchFamily="18" charset="0"/>
              </a:rPr>
              <a:t>Byrd Land</a:t>
            </a:r>
            <a:endParaRPr lang="cs-CZ"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6"/>
            </a:pPr>
            <a:r>
              <a:rPr lang="en-GB" sz="1400" dirty="0" smtClean="0">
                <a:latin typeface="Times New Roman" panose="02020603050405020304" pitchFamily="18" charset="0"/>
                <a:ea typeface="Times New Roman" panose="02020603050405020304" pitchFamily="18" charset="0"/>
              </a:rPr>
              <a:t>Queen </a:t>
            </a:r>
            <a:r>
              <a:rPr lang="en-GB" sz="1400" dirty="0">
                <a:latin typeface="Times New Roman" panose="02020603050405020304" pitchFamily="18" charset="0"/>
                <a:ea typeface="Times New Roman" panose="02020603050405020304" pitchFamily="18" charset="0"/>
              </a:rPr>
              <a:t>(</a:t>
            </a:r>
            <a:r>
              <a:rPr lang="en-GB" sz="1400" dirty="0" err="1">
                <a:latin typeface="Times New Roman" panose="02020603050405020304" pitchFamily="18" charset="0"/>
                <a:ea typeface="Times New Roman" panose="02020603050405020304" pitchFamily="18" charset="0"/>
              </a:rPr>
              <a:t>Dronning</a:t>
            </a:r>
            <a:r>
              <a:rPr lang="en-GB" sz="1400" dirty="0">
                <a:latin typeface="Times New Roman" panose="02020603050405020304" pitchFamily="18" charset="0"/>
                <a:ea typeface="Times New Roman" panose="02020603050405020304" pitchFamily="18" charset="0"/>
              </a:rPr>
              <a:t>) </a:t>
            </a:r>
            <a:endParaRPr lang="en-GB" sz="1400" dirty="0" smtClean="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Maud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7  </a:t>
            </a:r>
            <a:r>
              <a:rPr lang="en-GB" sz="1400" dirty="0" smtClean="0">
                <a:latin typeface="Times New Roman" panose="02020603050405020304" pitchFamily="18" charset="0"/>
                <a:ea typeface="Times New Roman" panose="02020603050405020304" pitchFamily="18" charset="0"/>
              </a:rPr>
              <a:t>   </a:t>
            </a:r>
            <a:r>
              <a:rPr lang="en-GB" sz="1400" dirty="0">
                <a:latin typeface="Times New Roman" panose="02020603050405020304" pitchFamily="18" charset="0"/>
                <a:ea typeface="Times New Roman" panose="02020603050405020304" pitchFamily="18" charset="0"/>
              </a:rPr>
              <a:t>Princess Elizabeth Land</a:t>
            </a:r>
            <a:endParaRPr lang="cs-CZ"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8"/>
            </a:pPr>
            <a:r>
              <a:rPr lang="en-GB" sz="1400" dirty="0" err="1" smtClean="0">
                <a:latin typeface="Times New Roman" panose="02020603050405020304" pitchFamily="18" charset="0"/>
                <a:ea typeface="Times New Roman" panose="02020603050405020304" pitchFamily="18" charset="0"/>
              </a:rPr>
              <a:t>Gamburtsev</a:t>
            </a:r>
            <a:r>
              <a:rPr lang="en-GB" sz="1400" dirty="0" smtClean="0">
                <a:latin typeface="Times New Roman" panose="02020603050405020304" pitchFamily="18" charset="0"/>
                <a:ea typeface="Times New Roman" panose="02020603050405020304" pitchFamily="18" charset="0"/>
              </a:rPr>
              <a:t> Mountains</a:t>
            </a: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(under </a:t>
            </a:r>
            <a:r>
              <a:rPr lang="en-GB" sz="1400" dirty="0">
                <a:latin typeface="Times New Roman" panose="02020603050405020304" pitchFamily="18" charset="0"/>
                <a:ea typeface="Times New Roman" panose="02020603050405020304" pitchFamily="18" charset="0"/>
              </a:rPr>
              <a:t>the ice</a:t>
            </a:r>
            <a:r>
              <a:rPr lang="en-GB" sz="1400" dirty="0" smtClean="0">
                <a:latin typeface="Times New Roman" panose="02020603050405020304" pitchFamily="18" charset="0"/>
                <a:ea typeface="Times New Roman" panose="02020603050405020304" pitchFamily="18" charset="0"/>
              </a:rPr>
              <a:t>).</a:t>
            </a:r>
          </a:p>
          <a:p>
            <a:pPr marL="571500" indent="-342900" algn="just">
              <a:spcAft>
                <a:spcPts val="0"/>
              </a:spcAft>
              <a:buAutoNum type="arabicPlain" startAt="9"/>
            </a:pPr>
            <a:r>
              <a:rPr lang="en-GB" sz="1400" dirty="0" smtClean="0">
                <a:latin typeface="Times New Roman" panose="02020603050405020304" pitchFamily="18" charset="0"/>
                <a:ea typeface="Times New Roman" panose="02020603050405020304" pitchFamily="18" charset="0"/>
              </a:rPr>
              <a:t>Lake </a:t>
            </a:r>
            <a:r>
              <a:rPr lang="en-GB" sz="1400" dirty="0" err="1" smtClean="0">
                <a:latin typeface="Times New Roman" panose="02020603050405020304" pitchFamily="18" charset="0"/>
                <a:ea typeface="Times New Roman" panose="02020603050405020304" pitchFamily="18" charset="0"/>
              </a:rPr>
              <a:t>Vostok</a:t>
            </a:r>
            <a:endParaRPr lang="en-GB" sz="1400" dirty="0" smtClean="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en-GB"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en-GB" sz="1400" dirty="0" smtClean="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dirty="0">
                <a:latin typeface="Times New Roman" panose="02020603050405020304" pitchFamily="18" charset="0"/>
                <a:ea typeface="Times New Roman" panose="02020603050405020304" pitchFamily="18" charset="0"/>
              </a:rPr>
              <a:t> </a:t>
            </a:r>
            <a:endParaRPr lang="cs-CZ" b="1" i="1" dirty="0">
              <a:solidFill>
                <a:srgbClr val="FF0000"/>
              </a:solidFill>
              <a:effectLst/>
              <a:latin typeface="Times New Roman" panose="02020603050405020304" pitchFamily="18" charset="0"/>
              <a:ea typeface="Times New Roman" panose="02020603050405020304" pitchFamily="18" charset="0"/>
            </a:endParaRPr>
          </a:p>
        </p:txBody>
      </p:sp>
      <p:sp>
        <p:nvSpPr>
          <p:cNvPr id="5" name="TextovéPole 4"/>
          <p:cNvSpPr txBox="1"/>
          <p:nvPr/>
        </p:nvSpPr>
        <p:spPr>
          <a:xfrm>
            <a:off x="3779912" y="3281151"/>
            <a:ext cx="274434"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9</a:t>
            </a:r>
            <a:endParaRPr lang="cs-CZ"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6308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Obrázek 59"/>
          <p:cNvPicPr>
            <a:picLocks noChangeAspect="1" noChangeArrowheads="1"/>
          </p:cNvPicPr>
          <p:nvPr/>
        </p:nvPicPr>
        <p:blipFill>
          <a:blip r:embed="rId2">
            <a:extLst>
              <a:ext uri="{28A0092B-C50C-407E-A947-70E740481C1C}">
                <a14:useLocalDpi xmlns:a14="http://schemas.microsoft.com/office/drawing/2010/main" val="0"/>
              </a:ext>
            </a:extLst>
          </a:blip>
          <a:srcRect t="5040"/>
          <a:stretch>
            <a:fillRect/>
          </a:stretch>
        </p:blipFill>
        <p:spPr bwMode="auto">
          <a:xfrm>
            <a:off x="3989834" y="1971560"/>
            <a:ext cx="4696625" cy="39184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Obrázek 201"/>
          <p:cNvPicPr>
            <a:picLocks noChangeAspect="1" noChangeArrowheads="1"/>
          </p:cNvPicPr>
          <p:nvPr/>
        </p:nvPicPr>
        <p:blipFill>
          <a:blip r:embed="rId3" cstate="print">
            <a:extLst>
              <a:ext uri="{28A0092B-C50C-407E-A947-70E740481C1C}">
                <a14:useLocalDpi xmlns:a14="http://schemas.microsoft.com/office/drawing/2010/main" val="0"/>
              </a:ext>
            </a:extLst>
          </a:blip>
          <a:srcRect t="3596"/>
          <a:stretch>
            <a:fillRect/>
          </a:stretch>
        </p:blipFill>
        <p:spPr bwMode="auto">
          <a:xfrm>
            <a:off x="323528" y="1661993"/>
            <a:ext cx="3456384" cy="453754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Přímá spojnice se šipkou 3"/>
          <p:cNvCxnSpPr/>
          <p:nvPr/>
        </p:nvCxnSpPr>
        <p:spPr>
          <a:xfrm flipV="1">
            <a:off x="3285306" y="8589913"/>
            <a:ext cx="2273300" cy="22225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3" name="Rectangle 5"/>
          <p:cNvSpPr>
            <a:spLocks noChangeArrowheads="1"/>
          </p:cNvSpPr>
          <p:nvPr/>
        </p:nvSpPr>
        <p:spPr bwMode="auto">
          <a:xfrm>
            <a:off x="1627956" y="2278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5" name="Rectangle 6"/>
          <p:cNvSpPr>
            <a:spLocks noChangeArrowheads="1"/>
          </p:cNvSpPr>
          <p:nvPr/>
        </p:nvSpPr>
        <p:spPr bwMode="auto">
          <a:xfrm>
            <a:off x="683568" y="5454512"/>
            <a:ext cx="73995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chemeClr val="tx1"/>
                </a:solidFill>
                <a:effectLst/>
                <a:latin typeface="Arial" panose="020B0604020202020204" pitchFamily="34" charset="0"/>
              </a:rPr>
              <a:t/>
            </a:r>
            <a:br>
              <a:rPr kumimoji="0" lang="cs-CZ" altLang="cs-CZ" sz="1800" b="0" i="0" u="none" strike="noStrike" cap="none" normalizeH="0" baseline="0" dirty="0" smtClean="0">
                <a:ln>
                  <a:noFill/>
                </a:ln>
                <a:solidFill>
                  <a:schemeClr val="tx1"/>
                </a:solidFill>
                <a:effectLst/>
                <a:latin typeface="Arial" panose="020B0604020202020204" pitchFamily="34" charset="0"/>
              </a:rPr>
            </a:br>
            <a:endParaRPr kumimoji="0" lang="cs-CZ" altLang="cs-CZ"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1" u="none" strike="noStrike" cap="none" normalizeH="0" baseline="0" dirty="0" smtClean="0">
                <a:ln>
                  <a:noFill/>
                </a:ln>
                <a:solidFill>
                  <a:srgbClr val="FF0000"/>
                </a:solidFill>
                <a:effectLst/>
                <a:latin typeface="Arial" panose="020B0604020202020204" pitchFamily="34" charset="0"/>
                <a:ea typeface="Times New Roman" panose="02020603050405020304" pitchFamily="18" charset="0"/>
              </a:rPr>
              <a:t>  </a:t>
            </a:r>
            <a:endParaRPr kumimoji="0" lang="cs-CZ" altLang="cs-CZ"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the RAT14 combination of the gravity from the EIGEN 6C4 and the topography from the </a:t>
            </a:r>
            <a:r>
              <a:rPr kumimoji="0" lang="en-GB" altLang="cs-CZ"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Bedmap</a:t>
            </a:r>
            <a:r>
              <a:rPr kumimoji="0" lang="en-GB" altLang="cs-CZ"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2 in </a:t>
            </a:r>
            <a:r>
              <a:rPr kumimoji="0" lang="en-GB" altLang="cs-CZ"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a:t>
            </a:r>
            <a:r>
              <a:rPr kumimoji="0" lang="en-GB" altLang="cs-CZ" sz="1200" b="0" i="1" u="none" strike="noStrike" cap="none" normalizeH="0" baseline="-30000" dirty="0" err="1" smtClean="0">
                <a:ln>
                  <a:noFill/>
                </a:ln>
                <a:solidFill>
                  <a:schemeClr val="tx1"/>
                </a:solidFill>
                <a:effectLst/>
                <a:latin typeface="Arial" panose="020B0604020202020204" pitchFamily="34" charset="0"/>
                <a:ea typeface="Times New Roman" panose="02020603050405020304" pitchFamily="18" charset="0"/>
              </a:rPr>
              <a:t>zz</a:t>
            </a:r>
            <a:r>
              <a:rPr kumimoji="0" lang="en-GB" altLang="cs-CZ"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the Ross Island topography detail.</a:t>
            </a:r>
            <a:endParaRPr kumimoji="0" lang="en-GB"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7"/>
          <p:cNvSpPr>
            <a:spLocks noChangeArrowheads="1"/>
          </p:cNvSpPr>
          <p:nvPr/>
        </p:nvSpPr>
        <p:spPr bwMode="auto">
          <a:xfrm>
            <a:off x="512705" y="215443"/>
            <a:ext cx="836293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dirty="0" smtClean="0">
                <a:ln>
                  <a:noFill/>
                </a:ln>
                <a:solidFill>
                  <a:schemeClr val="tx1"/>
                </a:solidFill>
                <a:effectLst/>
                <a:latin typeface="Arial" panose="020B0604020202020204" pitchFamily="34" charset="0"/>
              </a:rPr>
              <a:t>Mount </a:t>
            </a:r>
            <a:r>
              <a:rPr kumimoji="0" lang="cs-CZ" altLang="cs-CZ" sz="1800" b="1" i="0" u="none" strike="noStrike" cap="none" normalizeH="0" baseline="0" dirty="0" err="1" smtClean="0">
                <a:ln>
                  <a:noFill/>
                </a:ln>
                <a:solidFill>
                  <a:schemeClr val="tx1"/>
                </a:solidFill>
                <a:effectLst/>
                <a:latin typeface="Arial" panose="020B0604020202020204" pitchFamily="34" charset="0"/>
              </a:rPr>
              <a:t>Erebus</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second </a:t>
            </a:r>
            <a:r>
              <a:rPr kumimoji="0" lang="cs-CZ" altLang="cs-CZ" sz="1400" b="0" i="0" u="none" strike="noStrike" cap="none" normalizeH="0" baseline="0" dirty="0" err="1" smtClean="0">
                <a:ln>
                  <a:noFill/>
                </a:ln>
                <a:solidFill>
                  <a:schemeClr val="tx1"/>
                </a:solidFill>
                <a:effectLst/>
                <a:latin typeface="Arial" panose="020B0604020202020204" pitchFamily="34" charset="0"/>
              </a:rPr>
              <a:t>highest</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4" tooltip="Volcano"/>
              </a:rPr>
              <a:t>volcano</a:t>
            </a:r>
            <a:r>
              <a:rPr kumimoji="0" lang="cs-CZ" altLang="cs-CZ" sz="1400" b="0" i="0" u="none" strike="noStrike" cap="none" normalizeH="0" baseline="0" dirty="0" smtClean="0">
                <a:ln>
                  <a:noFill/>
                </a:ln>
                <a:solidFill>
                  <a:schemeClr val="tx1"/>
                </a:solidFill>
                <a:effectLst/>
                <a:latin typeface="Arial" panose="020B0604020202020204" pitchFamily="34" charset="0"/>
              </a:rPr>
              <a:t> in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5" tooltip="Antarctica"/>
              </a:rPr>
              <a:t>Antarctica</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after</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6" tooltip="Mount Sidley"/>
              </a:rPr>
              <a:t>Mount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6" tooltip="Mount Sidley"/>
              </a:rPr>
              <a:t>Sidley</a:t>
            </a:r>
            <a:r>
              <a:rPr kumimoji="0" lang="cs-CZ" altLang="cs-CZ" sz="1400" b="0" i="0" u="none" strike="noStrike" cap="none" normalizeH="0" baseline="0" dirty="0" smtClean="0">
                <a:ln>
                  <a:noFill/>
                </a:ln>
                <a:solidFill>
                  <a:schemeClr val="tx1"/>
                </a:solidFill>
                <a:effectLst/>
                <a:latin typeface="Arial" panose="020B0604020202020204" pitchFamily="34" charset="0"/>
              </a:rPr>
              <a:t>)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and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southernmost</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active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volcano</a:t>
            </a:r>
            <a:r>
              <a:rPr kumimoji="0" lang="cs-CZ" altLang="cs-CZ" sz="1400" b="0" i="0" u="none" strike="noStrike" cap="none" normalizeH="0" baseline="0" dirty="0" smtClean="0">
                <a:ln>
                  <a:noFill/>
                </a:ln>
                <a:solidFill>
                  <a:schemeClr val="tx1"/>
                </a:solidFill>
                <a:effectLst/>
                <a:latin typeface="Arial" panose="020B0604020202020204" pitchFamily="34" charset="0"/>
              </a:rPr>
              <a:t> on </a:t>
            </a:r>
            <a:r>
              <a:rPr kumimoji="0" lang="cs-CZ" altLang="cs-CZ" sz="1400" b="0" i="0" u="none" strike="noStrike" cap="none" normalizeH="0" baseline="0" dirty="0" err="1" smtClean="0">
                <a:ln>
                  <a:noFill/>
                </a:ln>
                <a:solidFill>
                  <a:schemeClr val="tx1"/>
                </a:solidFill>
                <a:effectLst/>
                <a:latin typeface="Arial" panose="020B0604020202020204" pitchFamily="34" charset="0"/>
              </a:rPr>
              <a:t>earth</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It</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7" tooltip="List of islands by highest point"/>
              </a:rPr>
              <a:t>sixth</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7" tooltip="List of islands by highest point"/>
              </a:rPr>
              <a: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7" tooltip="List of islands by highest point"/>
              </a:rPr>
              <a:t>highest</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8" tooltip="Ultra mountain"/>
              </a:rPr>
              <a:t>mountain</a:t>
            </a:r>
            <a:r>
              <a:rPr kumimoji="0" lang="cs-CZ" altLang="cs-CZ" sz="1400" b="0" i="0" u="none" strike="noStrike" cap="none" normalizeH="0" baseline="0" dirty="0" smtClean="0">
                <a:ln>
                  <a:noFill/>
                </a:ln>
                <a:solidFill>
                  <a:schemeClr val="tx1"/>
                </a:solidFill>
                <a:effectLst/>
                <a:latin typeface="Arial" panose="020B0604020202020204" pitchFamily="34" charset="0"/>
              </a:rPr>
              <a:t> on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err="1" smtClean="0">
                <a:ln>
                  <a:noFill/>
                </a:ln>
                <a:solidFill>
                  <a:schemeClr val="tx1"/>
                </a:solidFill>
                <a:effectLst/>
                <a:latin typeface="Arial" panose="020B0604020202020204" pitchFamily="34" charset="0"/>
              </a:rPr>
              <a:t>an</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island</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With</a:t>
            </a:r>
            <a:r>
              <a:rPr kumimoji="0" lang="cs-CZ" altLang="cs-CZ" sz="1400" b="0" i="0" u="none" strike="noStrike" cap="none" normalizeH="0" baseline="0" dirty="0" smtClean="0">
                <a:ln>
                  <a:noFill/>
                </a:ln>
                <a:solidFill>
                  <a:schemeClr val="tx1"/>
                </a:solidFill>
                <a:effectLst/>
                <a:latin typeface="Arial" panose="020B0604020202020204" pitchFamily="34" charset="0"/>
              </a:rPr>
              <a:t> a summit </a:t>
            </a:r>
            <a:r>
              <a:rPr kumimoji="0" lang="cs-CZ" altLang="cs-CZ" sz="1400" b="0" i="0" u="none" strike="noStrike" cap="none" normalizeH="0" baseline="0" dirty="0" err="1" smtClean="0">
                <a:ln>
                  <a:noFill/>
                </a:ln>
                <a:solidFill>
                  <a:schemeClr val="tx1"/>
                </a:solidFill>
                <a:effectLst/>
                <a:latin typeface="Arial" panose="020B0604020202020204" pitchFamily="34" charset="0"/>
              </a:rPr>
              <a:t>elevation</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of</a:t>
            </a:r>
            <a:r>
              <a:rPr kumimoji="0" lang="cs-CZ" altLang="cs-CZ" sz="1400" b="0" i="0" u="none" strike="noStrike" cap="none" normalizeH="0" baseline="0" dirty="0" smtClean="0">
                <a:ln>
                  <a:noFill/>
                </a:ln>
                <a:solidFill>
                  <a:schemeClr val="tx1"/>
                </a:solidFill>
                <a:effectLst/>
                <a:latin typeface="Arial" panose="020B0604020202020204" pitchFamily="34" charset="0"/>
              </a:rPr>
              <a:t> 3,794 metres, </a:t>
            </a:r>
            <a:r>
              <a:rPr kumimoji="0" lang="cs-CZ" altLang="cs-CZ" sz="1400" b="0" i="0" u="none" strike="noStrike" cap="none" normalizeH="0" baseline="0" dirty="0" err="1" smtClean="0">
                <a:ln>
                  <a:noFill/>
                </a:ln>
                <a:solidFill>
                  <a:schemeClr val="tx1"/>
                </a:solidFill>
                <a:effectLst/>
                <a:latin typeface="Arial" panose="020B0604020202020204" pitchFamily="34" charset="0"/>
              </a:rPr>
              <a:t>it</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located</a:t>
            </a:r>
            <a:r>
              <a:rPr kumimoji="0" lang="cs-CZ" altLang="cs-CZ" sz="1400" b="0" i="0" u="none" strike="noStrike" cap="none" normalizeH="0" baseline="0" dirty="0" smtClean="0">
                <a:ln>
                  <a:noFill/>
                </a:ln>
                <a:solidFill>
                  <a:schemeClr val="tx1"/>
                </a:solidFill>
                <a:effectLst/>
                <a:latin typeface="Arial" panose="020B0604020202020204" pitchFamily="34" charset="0"/>
              </a:rPr>
              <a:t> on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9" tooltip="Ross Island"/>
              </a:rPr>
              <a:t>Ross</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9" tooltip="Ross Island"/>
              </a:rPr>
              <a:t> Island</a:t>
            </a:r>
            <a:r>
              <a:rPr kumimoji="0" lang="cs-CZ" altLang="cs-CZ" sz="1400" b="0" i="0" u="none" strike="noStrike" cap="none" normalizeH="0" baseline="0" dirty="0" smtClean="0">
                <a:ln>
                  <a:noFill/>
                </a:ln>
                <a:solidFill>
                  <a:schemeClr val="tx1"/>
                </a:solidFill>
                <a:effectLst/>
                <a:latin typeface="Arial" panose="020B0604020202020204" pitchFamily="34" charset="0"/>
              </a:rPr>
              <a:t>,</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which</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also</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home</a:t>
            </a:r>
            <a:r>
              <a:rPr kumimoji="0" lang="cs-CZ" altLang="cs-CZ" sz="1400" b="0" i="0" u="none" strike="noStrike" cap="none" normalizeH="0" baseline="0" dirty="0" smtClean="0">
                <a:ln>
                  <a:noFill/>
                </a:ln>
                <a:solidFill>
                  <a:schemeClr val="tx1"/>
                </a:solidFill>
                <a:effectLst/>
                <a:latin typeface="Arial" panose="020B0604020202020204" pitchFamily="34" charset="0"/>
              </a:rPr>
              <a:t> to </a:t>
            </a:r>
            <a:r>
              <a:rPr kumimoji="0" lang="cs-CZ" altLang="cs-CZ" sz="1400" b="0" i="0" u="none" strike="noStrike" cap="none" normalizeH="0" baseline="0" dirty="0" err="1" smtClean="0">
                <a:ln>
                  <a:noFill/>
                </a:ln>
                <a:solidFill>
                  <a:schemeClr val="tx1"/>
                </a:solidFill>
                <a:effectLst/>
                <a:latin typeface="Arial" panose="020B0604020202020204" pitchFamily="34" charset="0"/>
              </a:rPr>
              <a:t>three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inactive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volcanoes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0" tooltip="Mount Terror (Antarctica)"/>
              </a:rPr>
              <a:t>Mount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0" tooltip="Mount Terror (Antarctica)"/>
              </a:rPr>
              <a:t>Terror</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1" tooltip="Mount Bird"/>
              </a:rPr>
              <a:t>Mount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1" tooltip="Mount Bird"/>
              </a:rPr>
              <a:t>Bird</a:t>
            </a:r>
            <a:r>
              <a:rPr kumimoji="0" lang="cs-CZ" altLang="cs-CZ" sz="1400" b="0" i="0" u="none" strike="noStrike" cap="none" normalizeH="0" baseline="0" dirty="0" smtClean="0">
                <a:ln>
                  <a:noFill/>
                </a:ln>
                <a:solidFill>
                  <a:schemeClr val="tx1"/>
                </a:solidFill>
                <a:effectLst/>
                <a:latin typeface="Arial" panose="020B0604020202020204" pitchFamily="34" charset="0"/>
              </a:rPr>
              <a:t>, and </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2" tooltip="Mount Terra Nova"/>
              </a:rPr>
              <a:t>Mount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2" tooltip="Mount Terra Nova"/>
              </a:rPr>
              <a:t>Terra</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2" tooltip="Mount Terra Nova"/>
              </a:rPr>
              <a:t> Nova</a:t>
            </a:r>
            <a:r>
              <a:rPr kumimoji="0" lang="cs-CZ" altLang="cs-CZ" sz="1400" b="0" i="0" u="none" strike="noStrike" cap="none" normalizeH="0" baseline="0" dirty="0" smtClean="0">
                <a:ln>
                  <a:noFill/>
                </a:ln>
                <a:solidFill>
                  <a:schemeClr val="tx1"/>
                </a:solidFill>
                <a:effectLst/>
                <a:latin typeface="Arial" panose="020B0604020202020204" pitchFamily="34" charset="0"/>
              </a:rPr>
              <a:t>.</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volcano</a:t>
            </a:r>
            <a:r>
              <a:rPr kumimoji="0" lang="cs-CZ" altLang="cs-CZ" sz="1400" b="0" i="0" u="none" strike="noStrike" cap="none" normalizeH="0" baseline="0" dirty="0" smtClean="0">
                <a:ln>
                  <a:noFill/>
                </a:ln>
                <a:solidFill>
                  <a:schemeClr val="tx1"/>
                </a:solidFill>
                <a:effectLst/>
                <a:latin typeface="Arial" panose="020B0604020202020204" pitchFamily="34" charset="0"/>
              </a:rPr>
              <a:t> has </a:t>
            </a:r>
            <a:r>
              <a:rPr kumimoji="0" lang="cs-CZ" altLang="cs-CZ" sz="1400" b="0" i="0" u="none" strike="noStrike" cap="none" normalizeH="0" baseline="0" dirty="0" err="1" smtClean="0">
                <a:ln>
                  <a:noFill/>
                </a:ln>
                <a:solidFill>
                  <a:schemeClr val="tx1"/>
                </a:solidFill>
                <a:effectLst/>
                <a:latin typeface="Arial" panose="020B0604020202020204" pitchFamily="34" charset="0"/>
              </a:rPr>
              <a:t>been</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active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since</a:t>
            </a:r>
            <a:r>
              <a:rPr kumimoji="0" lang="cs-CZ" altLang="cs-CZ" sz="1400" b="0" i="0" u="none" strike="noStrike" cap="none" normalizeH="0" baseline="0" dirty="0" smtClean="0">
                <a:ln>
                  <a:noFill/>
                </a:ln>
                <a:solidFill>
                  <a:schemeClr val="tx1"/>
                </a:solidFill>
                <a:effectLst/>
                <a:latin typeface="Arial" panose="020B0604020202020204" pitchFamily="34" charset="0"/>
              </a:rPr>
              <a:t> c. 1.3 </a:t>
            </a:r>
            <a:r>
              <a:rPr kumimoji="0" lang="cs-CZ" altLang="cs-CZ" sz="1400" b="0" i="0" u="none" strike="noStrike" cap="none" normalizeH="0" baseline="0" dirty="0" err="1" smtClean="0">
                <a:ln>
                  <a:noFill/>
                </a:ln>
                <a:solidFill>
                  <a:schemeClr val="tx1"/>
                </a:solidFill>
                <a:effectLst/>
                <a:latin typeface="Arial" panose="020B0604020202020204" pitchFamily="34" charset="0"/>
              </a:rPr>
              <a:t>million</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years</a:t>
            </a:r>
            <a:r>
              <a:rPr kumimoji="0" lang="cs-CZ" altLang="cs-CZ" sz="1400" b="0" i="0" u="none" strike="noStrike" cap="none" normalizeH="0" baseline="0" dirty="0" smtClean="0">
                <a:ln>
                  <a:noFill/>
                </a:ln>
                <a:solidFill>
                  <a:schemeClr val="tx1"/>
                </a:solidFill>
                <a:effectLst/>
                <a:latin typeface="Arial" panose="020B0604020202020204" pitchFamily="34" charset="0"/>
              </a:rPr>
              <a:t> ago and </a:t>
            </a:r>
            <a:r>
              <a:rPr kumimoji="0" lang="cs-CZ" altLang="cs-CZ" sz="1400" b="0" i="0" u="none" strike="noStrike" cap="none" normalizeH="0" baseline="0" dirty="0" err="1" smtClean="0">
                <a:ln>
                  <a:noFill/>
                </a:ln>
                <a:solidFill>
                  <a:schemeClr val="tx1"/>
                </a:solidFill>
                <a:effectLst/>
                <a:latin typeface="Arial" panose="020B0604020202020204" pitchFamily="34" charset="0"/>
              </a:rPr>
              <a:t>is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site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of</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Mount </a:t>
            </a:r>
            <a:r>
              <a:rPr kumimoji="0" lang="cs-CZ" altLang="cs-CZ" sz="1400" b="0" i="0" u="none" strike="noStrike" cap="none" normalizeH="0" baseline="0" dirty="0" err="1" smtClean="0">
                <a:ln>
                  <a:noFill/>
                </a:ln>
                <a:solidFill>
                  <a:schemeClr val="tx1"/>
                </a:solidFill>
                <a:effectLst/>
                <a:latin typeface="Arial" panose="020B0604020202020204" pitchFamily="34" charset="0"/>
              </a:rPr>
              <a:t>Erebus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Volcano</a:t>
            </a:r>
            <a:r>
              <a:rPr kumimoji="0" lang="cs-CZ" altLang="cs-CZ" sz="1400" b="0" i="0" u="none" strike="noStrike" cap="none" normalizeH="0" baseline="0" dirty="0" smtClean="0">
                <a:ln>
                  <a:noFill/>
                </a:ln>
                <a:solidFill>
                  <a:schemeClr val="tx1"/>
                </a:solidFill>
                <a:effectLst/>
                <a:latin typeface="Arial" panose="020B0604020202020204" pitchFamily="34" charset="0"/>
              </a:rPr>
              <a:t>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err="1" smtClean="0">
                <a:ln>
                  <a:noFill/>
                </a:ln>
                <a:solidFill>
                  <a:schemeClr val="tx1"/>
                </a:solidFill>
                <a:effectLst/>
                <a:latin typeface="Arial" panose="020B0604020202020204" pitchFamily="34" charset="0"/>
              </a:rPr>
              <a:t>Observatory</a:t>
            </a:r>
            <a:r>
              <a:rPr kumimoji="0" lang="cs-CZ" altLang="cs-CZ" sz="1400" b="0" i="0" u="none" strike="noStrike" cap="none" normalizeH="0" baseline="0" dirty="0" smtClean="0">
                <a:ln>
                  <a:noFill/>
                </a:ln>
                <a:solidFill>
                  <a:schemeClr val="tx1"/>
                </a:solidFill>
                <a:effectLst/>
                <a:latin typeface="Arial" panose="020B0604020202020204" pitchFamily="34" charset="0"/>
              </a:rPr>
              <a:t> run by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3" tooltip="New Mexico Institute of Mining and Technology"/>
              </a:rPr>
              <a:t>New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3" tooltip="New Mexico Institute of Mining and Technology"/>
              </a:rPr>
              <a:t>Mexico</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3" tooltip="New Mexico Institute of Mining and Technology"/>
              </a:rPr>
              <a:t> Institute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3" tooltip="New Mexico Institute of Mining and Technology"/>
              </a:rPr>
              <a:t>of</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3" tooltip="New Mexico Institute of Mining and Technology"/>
              </a:rPr>
              <a: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3" tooltip="New Mexico Institute of Mining and Technology"/>
              </a:rPr>
              <a:t>Mining</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3" tooltip="New Mexico Institute of Mining and Technology"/>
              </a:rPr>
              <a:t> and Technology</a:t>
            </a:r>
            <a:r>
              <a:rPr kumimoji="0" lang="cs-CZ" altLang="cs-CZ" sz="1400" b="0" i="0" u="none" strike="noStrike" cap="none" normalizeH="0" baseline="30000" dirty="0" smtClean="0">
                <a:ln>
                  <a:noFill/>
                </a:ln>
                <a:solidFill>
                  <a:schemeClr val="tx1"/>
                </a:solidFill>
                <a:effectLst/>
                <a:latin typeface="Arial" panose="020B0604020202020204" pitchFamily="34" charset="0"/>
                <a:hlinkClick r:id="rId14"/>
              </a:rPr>
              <a:t>]</a:t>
            </a:r>
            <a:endParaRPr kumimoji="0" lang="cs-CZ" altLang="cs-CZ" sz="1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251546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556150927"/>
              </p:ext>
            </p:extLst>
          </p:nvPr>
        </p:nvGraphicFramePr>
        <p:xfrm>
          <a:off x="5868144" y="3695492"/>
          <a:ext cx="3744414" cy="5155389"/>
        </p:xfrm>
        <a:graphic>
          <a:graphicData uri="http://schemas.openxmlformats.org/drawingml/2006/table">
            <a:tbl>
              <a:tblPr/>
              <a:tblGrid>
                <a:gridCol w="32613"/>
                <a:gridCol w="35641"/>
                <a:gridCol w="32613"/>
                <a:gridCol w="3528504"/>
                <a:gridCol w="115043"/>
              </a:tblGrid>
              <a:tr h="72008">
                <a:tc gridSpan="5">
                  <a:txBody>
                    <a:bodyPr/>
                    <a:lstStyle/>
                    <a:p>
                      <a:endParaRPr lang="cs-CZ" sz="600" dirty="0"/>
                    </a:p>
                  </a:txBody>
                  <a:tcPr marL="0" marR="0" marT="0" marB="0" anchor="ctr">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5063949">
                <a:tc>
                  <a:txBody>
                    <a:bodyPr/>
                    <a:lstStyle/>
                    <a:p>
                      <a:endParaRPr lang="cs-CZ" sz="600"/>
                    </a:p>
                  </a:txBody>
                  <a:tcPr marL="0" marR="0" marT="0" marB="0" anchor="ctr">
                    <a:lnL>
                      <a:noFill/>
                    </a:lnL>
                    <a:lnR>
                      <a:noFill/>
                    </a:lnR>
                    <a:lnT>
                      <a:noFill/>
                    </a:lnT>
                    <a:lnB>
                      <a:noFill/>
                    </a:lnB>
                  </a:tcPr>
                </a:tc>
                <a:tc>
                  <a:txBody>
                    <a:bodyPr/>
                    <a:lstStyle/>
                    <a:p>
                      <a:r>
                        <a:rPr lang="en-US" sz="600" b="1">
                          <a:effectLst/>
                          <a:hlinkClick r:id="rId2"/>
                        </a:rPr>
                        <a:t>Version to print</a:t>
                      </a:r>
                      <a:endParaRPr lang="en-US" sz="600">
                        <a:effectLst/>
                      </a:endParaRPr>
                    </a:p>
                    <a:p>
                      <a:r>
                        <a:rPr lang="en-US" sz="600">
                          <a:effectLst/>
                        </a:rPr>
                        <a:t>Weather at: </a:t>
                      </a:r>
                      <a:br>
                        <a:rPr lang="en-US" sz="600">
                          <a:effectLst/>
                        </a:rPr>
                      </a:br>
                      <a:r>
                        <a:rPr lang="en-US" sz="600" b="1">
                          <a:effectLst/>
                          <a:hlinkClick r:id="rId3"/>
                        </a:rPr>
                        <a:t>Sidley</a:t>
                      </a:r>
                      <a:endParaRPr lang="en-US" sz="600">
                        <a:effectLst/>
                      </a:endParaRPr>
                    </a:p>
                    <a:p>
                      <a:r>
                        <a:rPr lang="en-US" sz="600">
                          <a:effectLst/>
                        </a:rPr>
                        <a:t>Object map: </a:t>
                      </a:r>
                      <a:br>
                        <a:rPr lang="en-US" sz="600">
                          <a:effectLst/>
                        </a:rPr>
                      </a:br>
                      <a:r>
                        <a:rPr lang="en-US" sz="600" b="1">
                          <a:effectLst/>
                        </a:rPr>
                        <a:t>Sidley</a:t>
                      </a:r>
                      <a:endParaRPr lang="en-US" sz="600">
                        <a:effectLst/>
                      </a:endParaRPr>
                    </a:p>
                  </a:txBody>
                  <a:tcPr marL="0" marR="0" marT="0" marB="0">
                    <a:lnL>
                      <a:noFill/>
                    </a:lnL>
                    <a:lnR>
                      <a:noFill/>
                    </a:lnR>
                    <a:lnT>
                      <a:noFill/>
                    </a:lnT>
                    <a:lnB>
                      <a:noFill/>
                    </a:lnB>
                  </a:tcPr>
                </a:tc>
                <a:tc>
                  <a:txBody>
                    <a:bodyPr/>
                    <a:lstStyle/>
                    <a:p>
                      <a:endParaRPr lang="cs-CZ" sz="600"/>
                    </a:p>
                  </a:txBody>
                  <a:tcPr marL="0" marR="0" marT="0" marB="0" anchor="ctr">
                    <a:lnL>
                      <a:noFill/>
                    </a:lnL>
                    <a:lnR>
                      <a:noFill/>
                    </a:lnR>
                    <a:lnT>
                      <a:noFill/>
                    </a:lnT>
                    <a:lnB>
                      <a:noFill/>
                    </a:lnB>
                  </a:tcPr>
                </a:tc>
                <a:tc>
                  <a:txBody>
                    <a:bodyPr/>
                    <a:lstStyle/>
                    <a:p>
                      <a:r>
                        <a:rPr lang="en-US" sz="1050" dirty="0"/>
                        <a:t>Regions: </a:t>
                      </a:r>
                      <a:r>
                        <a:rPr lang="en-US" sz="1050" dirty="0">
                          <a:hlinkClick r:id="rId4"/>
                        </a:rPr>
                        <a:t>Antarctica</a:t>
                      </a:r>
                      <a:endParaRPr lang="en-US" sz="1050" dirty="0"/>
                    </a:p>
                    <a:p>
                      <a:r>
                        <a:rPr lang="en-US" sz="1050" dirty="0"/>
                        <a:t>Objects</a:t>
                      </a:r>
                      <a:r>
                        <a:rPr lang="en-US" sz="1600" b="1" dirty="0"/>
                        <a:t>: </a:t>
                      </a:r>
                      <a:r>
                        <a:rPr lang="en-US" sz="1600" b="1" dirty="0">
                          <a:hlinkClick r:id="rId5"/>
                        </a:rPr>
                        <a:t>Mt. Sidley</a:t>
                      </a:r>
                      <a:r>
                        <a:rPr lang="en-US" sz="1050" dirty="0"/>
                        <a:t> (4181m)</a:t>
                      </a:r>
                    </a:p>
                    <a:p>
                      <a:r>
                        <a:rPr lang="en-US" sz="1050" dirty="0"/>
                        <a:t>Activities: </a:t>
                      </a:r>
                      <a:r>
                        <a:rPr lang="en-US" sz="1050" dirty="0">
                          <a:hlinkClick r:id="rId6"/>
                        </a:rPr>
                        <a:t>Mountaineering</a:t>
                      </a:r>
                      <a:endParaRPr lang="en-US" sz="1050" dirty="0"/>
                    </a:p>
                    <a:p>
                      <a:r>
                        <a:rPr lang="en-US" sz="1050" dirty="0"/>
                        <a:t>Service: </a:t>
                      </a:r>
                      <a:r>
                        <a:rPr lang="en-US" sz="1050" dirty="0">
                          <a:hlinkClick r:id="rId7"/>
                        </a:rPr>
                        <a:t>VIP</a:t>
                      </a:r>
                      <a:endParaRPr lang="en-US" sz="1050" dirty="0"/>
                    </a:p>
                    <a:p>
                      <a:r>
                        <a:rPr lang="en-US" sz="1050" dirty="0"/>
                        <a:t>Program's difficulty: </a:t>
                      </a:r>
                      <a:r>
                        <a:rPr lang="en-US" sz="1050" b="1" dirty="0"/>
                        <a:t>3</a:t>
                      </a:r>
                      <a:r>
                        <a:rPr lang="en-US" sz="1050" dirty="0"/>
                        <a:t>, </a:t>
                      </a:r>
                      <a:r>
                        <a:rPr lang="en-US" sz="1050" dirty="0">
                          <a:hlinkClick r:id="rId8"/>
                        </a:rPr>
                        <a:t>relatively easy</a:t>
                      </a:r>
                      <a:r>
                        <a:rPr lang="en-US" sz="1050" dirty="0"/>
                        <a:t> ( technical </a:t>
                      </a:r>
                      <a:r>
                        <a:rPr lang="en-US" sz="1050" b="1" dirty="0"/>
                        <a:t>2</a:t>
                      </a:r>
                      <a:r>
                        <a:rPr lang="en-US" sz="1050" dirty="0"/>
                        <a:t> + altitudinal </a:t>
                      </a:r>
                      <a:r>
                        <a:rPr lang="en-US" sz="1050" b="1" dirty="0"/>
                        <a:t>1</a:t>
                      </a:r>
                      <a:r>
                        <a:rPr lang="en-US" sz="1050" dirty="0"/>
                        <a:t> )</a:t>
                      </a:r>
                    </a:p>
                    <a:p>
                      <a:r>
                        <a:rPr lang="en-US" sz="1050" dirty="0"/>
                        <a:t>Group size: </a:t>
                      </a:r>
                      <a:r>
                        <a:rPr lang="en-US" sz="1050" b="1" dirty="0"/>
                        <a:t>6-10</a:t>
                      </a:r>
                      <a:endParaRPr lang="en-US" sz="1050" dirty="0"/>
                    </a:p>
                    <a:p>
                      <a:r>
                        <a:rPr lang="en-US" sz="1050" dirty="0"/>
                        <a:t>Price: 56 990 USD </a:t>
                      </a:r>
                    </a:p>
                    <a:p>
                      <a:r>
                        <a:rPr lang="en-US" sz="1050" b="1" dirty="0">
                          <a:effectLst/>
                          <a:hlinkClick r:id="rId9"/>
                        </a:rPr>
                        <a:t>or see cheaper option »</a:t>
                      </a:r>
                      <a:endParaRPr lang="en-US" sz="1050" dirty="0">
                        <a:effectLst/>
                      </a:endParaRPr>
                    </a:p>
                    <a:p>
                      <a:r>
                        <a:rPr lang="en-US" sz="1050" dirty="0"/>
                        <a:t>Deposit for reservations </a:t>
                      </a:r>
                      <a:r>
                        <a:rPr lang="en-US" sz="1050" b="1" dirty="0">
                          <a:solidFill>
                            <a:srgbClr val="EE0000"/>
                          </a:solidFill>
                          <a:effectLst/>
                        </a:rPr>
                        <a:t>5 000 USD</a:t>
                      </a:r>
                      <a:r>
                        <a:rPr lang="en-US" sz="1050" dirty="0"/>
                        <a:t/>
                      </a:r>
                      <a:br>
                        <a:rPr lang="en-US" sz="1050" dirty="0"/>
                      </a:br>
                      <a:r>
                        <a:rPr lang="en-US" sz="1050" dirty="0"/>
                        <a:t>Full payment </a:t>
                      </a:r>
                      <a:r>
                        <a:rPr lang="en-US" sz="1050" b="1" dirty="0">
                          <a:solidFill>
                            <a:srgbClr val="0000AA"/>
                          </a:solidFill>
                          <a:effectLst/>
                        </a:rPr>
                        <a:t>90 days</a:t>
                      </a:r>
                      <a:r>
                        <a:rPr lang="en-US" sz="1050" dirty="0"/>
                        <a:t> before</a:t>
                      </a:r>
                      <a:br>
                        <a:rPr lang="en-US" sz="1050" dirty="0"/>
                      </a:br>
                      <a:r>
                        <a:rPr lang="en-US" sz="1050" dirty="0"/>
                        <a:t>No refund if you cancel less than </a:t>
                      </a:r>
                      <a:r>
                        <a:rPr lang="en-US" sz="1050" b="1" dirty="0">
                          <a:solidFill>
                            <a:srgbClr val="0000AA"/>
                          </a:solidFill>
                          <a:effectLst/>
                        </a:rPr>
                        <a:t>90 days</a:t>
                      </a:r>
                      <a:r>
                        <a:rPr lang="en-US" sz="1050" dirty="0"/>
                        <a:t>!</a:t>
                      </a:r>
                      <a:br>
                        <a:rPr lang="en-US" sz="1050" dirty="0"/>
                      </a:br>
                      <a:r>
                        <a:rPr lang="en-US" sz="1050" dirty="0"/>
                        <a:t/>
                      </a:r>
                      <a:br>
                        <a:rPr lang="en-US" sz="1050" dirty="0"/>
                      </a:br>
                      <a:r>
                        <a:rPr lang="en-US" sz="1050" dirty="0"/>
                        <a:t>Buy it CHEAPER - TODAY!!!</a:t>
                      </a:r>
                      <a:br>
                        <a:rPr lang="en-US" sz="1050" dirty="0"/>
                      </a:br>
                      <a:r>
                        <a:rPr lang="en-US" sz="1050" dirty="0"/>
                        <a:t>Next month the price will rise.</a:t>
                      </a:r>
                      <a:br>
                        <a:rPr lang="en-US" sz="1050" dirty="0"/>
                      </a:br>
                      <a:r>
                        <a:rPr lang="en-US" sz="1050" dirty="0"/>
                        <a:t>The price is fixed at the moment of prepayment.</a:t>
                      </a:r>
                    </a:p>
                    <a:p>
                      <a:r>
                        <a:rPr lang="en-US" sz="1050" b="1" dirty="0">
                          <a:effectLst/>
                        </a:rPr>
                        <a:t>Dates</a:t>
                      </a:r>
                      <a:r>
                        <a:rPr lang="en-US" sz="1050" dirty="0">
                          <a:effectLst/>
                        </a:rPr>
                        <a:t> ( Days </a:t>
                      </a:r>
                      <a:r>
                        <a:rPr lang="en-US" sz="1050" b="1" dirty="0">
                          <a:effectLst/>
                        </a:rPr>
                        <a:t>17</a:t>
                      </a:r>
                      <a:r>
                        <a:rPr lang="en-US" sz="1050" dirty="0">
                          <a:effectLst/>
                        </a:rPr>
                        <a:t> / Nights </a:t>
                      </a:r>
                      <a:r>
                        <a:rPr lang="en-US" sz="1050" b="1" dirty="0">
                          <a:effectLst/>
                        </a:rPr>
                        <a:t>16</a:t>
                      </a:r>
                      <a:r>
                        <a:rPr lang="en-US" sz="1050" dirty="0">
                          <a:effectLst/>
                        </a:rPr>
                        <a:t> </a:t>
                      </a:r>
                      <a:r>
                        <a:rPr lang="en-US" sz="1050" dirty="0" smtClean="0">
                          <a:effectLst/>
                        </a:rPr>
                        <a:t>)………………..</a:t>
                      </a:r>
                      <a:endParaRPr lang="en-US" sz="1050" dirty="0">
                        <a:effectLst/>
                      </a:endParaRPr>
                    </a:p>
                  </a:txBody>
                  <a:tcPr marL="0" marR="0" marT="0" marB="0">
                    <a:lnL>
                      <a:noFill/>
                    </a:lnL>
                    <a:lnR>
                      <a:noFill/>
                    </a:lnR>
                    <a:lnT>
                      <a:noFill/>
                    </a:lnT>
                    <a:lnB>
                      <a:noFill/>
                    </a:lnB>
                  </a:tcPr>
                </a:tc>
                <a:tc>
                  <a:txBody>
                    <a:bodyPr/>
                    <a:lstStyle/>
                    <a:p>
                      <a:endParaRPr lang="cs-CZ" sz="600" dirty="0"/>
                    </a:p>
                  </a:txBody>
                  <a:tcPr marL="32099" marR="32099" marT="16050" marB="16050">
                    <a:lnL>
                      <a:noFill/>
                    </a:lnL>
                    <a:lnT>
                      <a:noFill/>
                    </a:lnT>
                  </a:tcPr>
                </a:tc>
              </a:tr>
            </a:tbl>
          </a:graphicData>
        </a:graphic>
      </p:graphicFrame>
      <p:pic>
        <p:nvPicPr>
          <p:cNvPr id="1025" name="Picture 1" descr="http://www.7summits-club.com/images/1x1.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4675" y="1600200"/>
            <a:ext cx="952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7summits-club.com/media/small-box-v2/0/1709.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4642" y="2924944"/>
            <a:ext cx="2857500" cy="3695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www.7summits-club.com/images/1x1.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4675" y="1600200"/>
            <a:ext cx="952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Obrázek 30"/>
          <p:cNvPicPr>
            <a:picLocks noChangeAspect="1" noChangeArrowheads="1"/>
          </p:cNvPicPr>
          <p:nvPr/>
        </p:nvPicPr>
        <p:blipFill>
          <a:blip r:embed="rId12" cstate="print">
            <a:extLst>
              <a:ext uri="{28A0092B-C50C-407E-A947-70E740481C1C}">
                <a14:useLocalDpi xmlns:a14="http://schemas.microsoft.com/office/drawing/2010/main" val="0"/>
              </a:ext>
            </a:extLst>
          </a:blip>
          <a:srcRect l="829" t="5563" r="-829" b="2383"/>
          <a:stretch>
            <a:fillRect/>
          </a:stretch>
        </p:blipFill>
        <p:spPr bwMode="auto">
          <a:xfrm>
            <a:off x="4854168" y="320897"/>
            <a:ext cx="4093916" cy="235617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p:nvPr/>
        </p:nvPicPr>
        <p:blipFill rotWithShape="1">
          <a:blip r:embed="rId13" cstate="print">
            <a:extLst>
              <a:ext uri="{28A0092B-C50C-407E-A947-70E740481C1C}">
                <a14:useLocalDpi xmlns:a14="http://schemas.microsoft.com/office/drawing/2010/main" val="0"/>
              </a:ext>
            </a:extLst>
          </a:blip>
          <a:srcRect l="10489" t="4331" r="19815" b="12600"/>
          <a:stretch/>
        </p:blipFill>
        <p:spPr bwMode="auto">
          <a:xfrm>
            <a:off x="2531" y="3140968"/>
            <a:ext cx="3248240" cy="2236433"/>
          </a:xfrm>
          <a:prstGeom prst="rect">
            <a:avLst/>
          </a:prstGeom>
          <a:ln>
            <a:noFill/>
          </a:ln>
          <a:effectLst>
            <a:glow rad="127000">
              <a:schemeClr val="accent1">
                <a:alpha val="96000"/>
              </a:schemeClr>
            </a:glow>
          </a:effectLst>
          <a:extLst>
            <a:ext uri="{53640926-AAD7-44D8-BBD7-CCE9431645EC}">
              <a14:shadowObscured xmlns:a14="http://schemas.microsoft.com/office/drawing/2010/main"/>
            </a:ext>
          </a:extLst>
        </p:spPr>
      </p:pic>
      <p:pic>
        <p:nvPicPr>
          <p:cNvPr id="1031" name="Obrázek 42"/>
          <p:cNvPicPr>
            <a:picLocks noChangeAspect="1" noChangeArrowheads="1"/>
          </p:cNvPicPr>
          <p:nvPr/>
        </p:nvPicPr>
        <p:blipFill>
          <a:blip r:embed="rId14">
            <a:extLst>
              <a:ext uri="{28A0092B-C50C-407E-A947-70E740481C1C}">
                <a14:useLocalDpi xmlns:a14="http://schemas.microsoft.com/office/drawing/2010/main" val="0"/>
              </a:ext>
            </a:extLst>
          </a:blip>
          <a:srcRect t="4295"/>
          <a:stretch>
            <a:fillRect/>
          </a:stretch>
        </p:blipFill>
        <p:spPr bwMode="auto">
          <a:xfrm>
            <a:off x="395536" y="294456"/>
            <a:ext cx="3152775" cy="26304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8"/>
          <p:cNvSpPr>
            <a:spLocks noChangeArrowheads="1"/>
          </p:cNvSpPr>
          <p:nvPr/>
        </p:nvSpPr>
        <p:spPr bwMode="auto">
          <a:xfrm>
            <a:off x="959004" y="-27343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4" name="Rectangle 9"/>
          <p:cNvSpPr>
            <a:spLocks noChangeArrowheads="1"/>
          </p:cNvSpPr>
          <p:nvPr/>
        </p:nvSpPr>
        <p:spPr bwMode="auto">
          <a:xfrm>
            <a:off x="1416204" y="183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e</a:t>
            </a:r>
            <a:endParaRPr kumimoji="0" lang="cs-CZ" altLang="cs-CZ"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endParaRPr kumimoji="0" lang="cs-CZ" altLang="cs-CZ"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sp>
        <p:nvSpPr>
          <p:cNvPr id="5" name="Rectangle 10"/>
          <p:cNvSpPr>
            <a:spLocks noChangeArrowheads="1"/>
          </p:cNvSpPr>
          <p:nvPr/>
        </p:nvSpPr>
        <p:spPr bwMode="auto">
          <a:xfrm>
            <a:off x="1416204" y="183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anose="020B0604020202020204" pitchFamily="34" charset="0"/>
              </a:rPr>
              <a:t/>
            </a:r>
            <a:br>
              <a:rPr kumimoji="0" lang="cs-CZ" altLang="cs-CZ" sz="1800" b="0" i="0" u="none" strike="noStrike" cap="none" normalizeH="0" baseline="0" smtClean="0">
                <a:ln>
                  <a:noFill/>
                </a:ln>
                <a:solidFill>
                  <a:schemeClr val="tx1"/>
                </a:solidFill>
                <a:effectLst/>
                <a:latin typeface="Arial" panose="020B0604020202020204" pitchFamily="34" charset="0"/>
              </a:rPr>
            </a:br>
            <a:endParaRPr kumimoji="0" lang="cs-CZ" altLang="cs-CZ"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sp>
        <p:nvSpPr>
          <p:cNvPr id="6" name="Rectangle 11"/>
          <p:cNvSpPr>
            <a:spLocks noChangeArrowheads="1"/>
          </p:cNvSpPr>
          <p:nvPr/>
        </p:nvSpPr>
        <p:spPr bwMode="auto">
          <a:xfrm>
            <a:off x="1416204" y="183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f                                                                                                                                 g</a:t>
            </a:r>
            <a:endParaRPr kumimoji="0" lang="cs-CZ" altLang="cs-CZ"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sp>
        <p:nvSpPr>
          <p:cNvPr id="8" name="Rectangle 12"/>
          <p:cNvSpPr>
            <a:spLocks noChangeArrowheads="1"/>
          </p:cNvSpPr>
          <p:nvPr/>
        </p:nvSpPr>
        <p:spPr bwMode="auto">
          <a:xfrm>
            <a:off x="1416204" y="1837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17424658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07096" y="980728"/>
            <a:ext cx="8136904" cy="489364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Two questions:</a:t>
            </a:r>
            <a:endParaRPr lang="cs-CZ" sz="2400" b="1" dirty="0" smtClean="0">
              <a:latin typeface="Times New Roman" panose="02020603050405020304" pitchFamily="18" charset="0"/>
              <a:cs typeface="Times New Roman" panose="02020603050405020304" pitchFamily="18" charset="0"/>
            </a:endParaRPr>
          </a:p>
          <a:p>
            <a:r>
              <a:rPr lang="cs-CZ" sz="2400" b="1" dirty="0" smtClean="0">
                <a:latin typeface="Times New Roman" panose="02020603050405020304" pitchFamily="18" charset="0"/>
                <a:cs typeface="Times New Roman" panose="02020603050405020304" pitchFamily="18" charset="0"/>
              </a:rPr>
              <a:t> Dvě otázky:</a:t>
            </a:r>
            <a:endParaRPr lang="en-US" sz="2400" b="1" dirty="0" smtClean="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resolution</a:t>
            </a:r>
            <a:endParaRPr lang="cs-CZ" sz="2400" dirty="0" smtClean="0">
              <a:latin typeface="Times New Roman" panose="02020603050405020304" pitchFamily="18" charset="0"/>
              <a:cs typeface="Times New Roman" panose="02020603050405020304" pitchFamily="18" charset="0"/>
            </a:endParaRPr>
          </a:p>
          <a:p>
            <a:r>
              <a:rPr lang="cs-CZ" sz="2400" dirty="0" smtClean="0">
                <a:latin typeface="Times New Roman" panose="02020603050405020304" pitchFamily="18" charset="0"/>
                <a:cs typeface="Times New Roman" panose="02020603050405020304" pitchFamily="18" charset="0"/>
              </a:rPr>
              <a:t> rozlišení</a:t>
            </a:r>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attentuation</a:t>
            </a:r>
            <a:r>
              <a:rPr lang="en-US" sz="2400" dirty="0" smtClean="0">
                <a:latin typeface="Times New Roman" panose="02020603050405020304" pitchFamily="18" charset="0"/>
                <a:cs typeface="Times New Roman" panose="02020603050405020304" pitchFamily="18" charset="0"/>
              </a:rPr>
              <a:t> of the gravity signal under ice</a:t>
            </a:r>
            <a:endParaRPr lang="cs-CZ" sz="2400" dirty="0" smtClean="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 </a:t>
            </a:r>
            <a:r>
              <a:rPr lang="cs-CZ" sz="2400" dirty="0" smtClean="0">
                <a:latin typeface="Times New Roman" panose="02020603050405020304" pitchFamily="18" charset="0"/>
                <a:cs typeface="Times New Roman" panose="02020603050405020304" pitchFamily="18" charset="0"/>
              </a:rPr>
              <a:t>tlumení tíhového signálu pod ledem</a:t>
            </a:r>
            <a:endParaRPr lang="en-US" sz="2400" dirty="0" smtClean="0">
              <a:latin typeface="Times New Roman" panose="02020603050405020304" pitchFamily="18" charset="0"/>
              <a:cs typeface="Times New Roman" panose="02020603050405020304" pitchFamily="18" charset="0"/>
            </a:endParaRPr>
          </a:p>
          <a:p>
            <a:endParaRPr lang="en-US" sz="2400" b="1" dirty="0" smtClean="0">
              <a:latin typeface="Times New Roman" panose="02020603050405020304" pitchFamily="18" charset="0"/>
              <a:cs typeface="Times New Roman" panose="02020603050405020304" pitchFamily="18" charset="0"/>
            </a:endParaRPr>
          </a:p>
          <a:p>
            <a:endParaRPr lang="en-US" sz="2400" b="1" dirty="0" smtClean="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No principal obstacle to detect volcanoes under the ice?</a:t>
            </a:r>
            <a:endParaRPr lang="cs-CZ" sz="2400" b="1" dirty="0" smtClean="0">
              <a:latin typeface="Times New Roman" panose="02020603050405020304" pitchFamily="18" charset="0"/>
              <a:cs typeface="Times New Roman" panose="02020603050405020304" pitchFamily="18" charset="0"/>
            </a:endParaRPr>
          </a:p>
          <a:p>
            <a:r>
              <a:rPr lang="cs-CZ" sz="2400" b="1" dirty="0" smtClean="0">
                <a:latin typeface="Times New Roman" panose="02020603050405020304" pitchFamily="18" charset="0"/>
                <a:cs typeface="Times New Roman" panose="02020603050405020304" pitchFamily="18" charset="0"/>
              </a:rPr>
              <a:t>Není tu žádná principiální překážka k detekci sopek pod ledem?</a:t>
            </a:r>
            <a:endParaRPr lang="cs-CZ"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7764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08720"/>
            <a:ext cx="4103861" cy="282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ovéPole 4"/>
          <p:cNvSpPr txBox="1">
            <a:spLocks noChangeArrowheads="1"/>
          </p:cNvSpPr>
          <p:nvPr/>
        </p:nvSpPr>
        <p:spPr bwMode="auto">
          <a:xfrm>
            <a:off x="1403648" y="103768"/>
            <a:ext cx="2879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b="1" dirty="0">
                <a:solidFill>
                  <a:schemeClr val="bg1"/>
                </a:solidFill>
                <a:latin typeface="Times New Roman" panose="02020603050405020304" pitchFamily="18" charset="0"/>
                <a:cs typeface="Times New Roman" panose="02020603050405020304" pitchFamily="18" charset="0"/>
              </a:rPr>
              <a:t>Havaj, Velký ostrov</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372" y="908720"/>
            <a:ext cx="3960440" cy="2726518"/>
          </a:xfrm>
          <a:prstGeom prst="rect">
            <a:avLst/>
          </a:prstGeom>
        </p:spPr>
      </p:pic>
      <p:sp>
        <p:nvSpPr>
          <p:cNvPr id="5" name="TextovéPole 4"/>
          <p:cNvSpPr txBox="1"/>
          <p:nvPr/>
        </p:nvSpPr>
        <p:spPr>
          <a:xfrm>
            <a:off x="2915816" y="243338"/>
            <a:ext cx="3454792" cy="369332"/>
          </a:xfrm>
          <a:prstGeom prst="rect">
            <a:avLst/>
          </a:prstGeom>
          <a:noFill/>
        </p:spPr>
        <p:txBody>
          <a:bodyPr wrap="none" rtlCol="0">
            <a:spAutoFit/>
          </a:bodyPr>
          <a:lstStyle/>
          <a:p>
            <a:r>
              <a:rPr lang="en-US" dirty="0" smtClean="0"/>
              <a:t>Full model to 2190 vs cut at 300</a:t>
            </a:r>
            <a:endParaRPr lang="cs-CZ" dirty="0"/>
          </a:p>
        </p:txBody>
      </p:sp>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540" y="3847916"/>
            <a:ext cx="4067944" cy="2620003"/>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47" y="3861048"/>
            <a:ext cx="4283373" cy="2722939"/>
          </a:xfrm>
          <a:prstGeom prst="rect">
            <a:avLst/>
          </a:prstGeom>
        </p:spPr>
      </p:pic>
    </p:spTree>
    <p:extLst>
      <p:ext uri="{BB962C8B-B14F-4D97-AF65-F5344CB8AC3E}">
        <p14:creationId xmlns:p14="http://schemas.microsoft.com/office/powerpoint/2010/main" val="35814161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320434"/>
            <a:ext cx="6300192" cy="2652381"/>
          </a:xfrm>
          <a:prstGeom prst="rect">
            <a:avLst/>
          </a:prstGeom>
        </p:spPr>
      </p:pic>
      <p:sp>
        <p:nvSpPr>
          <p:cNvPr id="3" name="Rectangle 1"/>
          <p:cNvSpPr>
            <a:spLocks noChangeArrowheads="1"/>
          </p:cNvSpPr>
          <p:nvPr/>
        </p:nvSpPr>
        <p:spPr bwMode="auto">
          <a:xfrm>
            <a:off x="179512" y="116632"/>
            <a:ext cx="9196944" cy="3077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76176" numCol="1" anchor="ctr" anchorCtr="0" compatLnSpc="1">
            <a:prstTxWarp prst="textNoShape">
              <a:avLst/>
            </a:prstTxWarp>
            <a:spAutoFit/>
          </a:bodyPr>
          <a:lstStyle/>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A usual simple estimation of the smallest representable feature of the gravity field</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or the shortest half-wavelength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half</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(as a distance on the sphere)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that can be resolved with all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C</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lm</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a:t>
            </a:r>
            <a:r>
              <a:rPr kumimoji="0" lang="en-GB" i="1"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S</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lm</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to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max</a:t>
            </a:r>
            <a:r>
              <a:rPr kumimoji="0" lang="en-GB" i="1"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is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half</a:t>
            </a:r>
            <a:r>
              <a:rPr kumimoji="0" lang="en-GB" i="1"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 π R/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max</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or equivalently, taking the circumference 2</a:t>
            </a:r>
            <a:r>
              <a:rPr kumimoji="0" lang="en-GB" i="1"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πR = </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40 050 km: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half</a:t>
            </a:r>
            <a:r>
              <a:rPr kumimoji="0" lang="en-GB" i="1"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 2 π R/ 2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max</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 40 050/ 2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max</a:t>
            </a:r>
            <a:endParaRPr kumimoji="0" lang="en-GB" i="1" u="none" strike="noStrike" cap="none" normalizeH="0" baseline="-30000" dirty="0" smtClean="0">
              <a:ln>
                <a:noFill/>
              </a:ln>
              <a:solidFill>
                <a:schemeClr val="tx1"/>
              </a:solidFill>
              <a:effectLst/>
              <a:latin typeface="+mn-lt"/>
              <a:ea typeface="Times New Roman" panose="02020603050405020304" pitchFamily="18" charset="0"/>
              <a:cs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i="1" u="none" strike="noStrike" cap="none" normalizeH="0" baseline="-30000" dirty="0" smtClean="0">
              <a:ln>
                <a:noFill/>
              </a:ln>
              <a:solidFill>
                <a:schemeClr val="tx1"/>
              </a:solidFill>
              <a:effectLst/>
              <a:latin typeface="+mn-lt"/>
              <a:ea typeface="Times New Roman" panose="02020603050405020304" pitchFamily="18" charset="0"/>
              <a:cs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rPr>
              <a:t>For </a:t>
            </a:r>
            <a:r>
              <a:rPr kumimoji="0" lang="en-GB" i="1" u="none" strike="noStrike" cap="none" normalizeH="0" baseline="0" dirty="0" err="1" smtClean="0">
                <a:ln>
                  <a:noFill/>
                </a:ln>
                <a:solidFill>
                  <a:schemeClr val="tx1"/>
                </a:solidFill>
                <a:effectLst/>
                <a:latin typeface="+mn-lt"/>
                <a:ea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rPr>
              <a:t>max</a:t>
            </a:r>
            <a:r>
              <a:rPr kumimoji="0" lang="en-GB" i="1" u="none" strike="noStrike" cap="none" normalizeH="0" baseline="0" dirty="0" smtClean="0">
                <a:ln>
                  <a:noFill/>
                </a:ln>
                <a:solidFill>
                  <a:schemeClr val="tx1"/>
                </a:solidFill>
                <a:effectLst/>
                <a:latin typeface="+mn-lt"/>
                <a:ea typeface="Times New Roman" panose="02020603050405020304" pitchFamily="18" charset="0"/>
              </a:rPr>
              <a:t>= 300 </a:t>
            </a:r>
            <a:r>
              <a:rPr kumimoji="0" lang="en-GB" i="0" u="none" strike="noStrike" cap="none" normalizeH="0" baseline="0" dirty="0" smtClean="0">
                <a:ln>
                  <a:noFill/>
                </a:ln>
                <a:solidFill>
                  <a:schemeClr val="tx1"/>
                </a:solidFill>
                <a:effectLst/>
                <a:latin typeface="+mn-lt"/>
                <a:ea typeface="Times New Roman" panose="02020603050405020304" pitchFamily="18" charset="0"/>
              </a:rPr>
              <a:t>and</a:t>
            </a:r>
            <a:r>
              <a:rPr kumimoji="0" lang="en-GB" i="1" u="none" strike="noStrike" cap="none" normalizeH="0" baseline="0" dirty="0" smtClean="0">
                <a:ln>
                  <a:noFill/>
                </a:ln>
                <a:solidFill>
                  <a:schemeClr val="tx1"/>
                </a:solidFill>
                <a:effectLst/>
                <a:latin typeface="+mn-lt"/>
                <a:ea typeface="Times New Roman" panose="02020603050405020304" pitchFamily="18" charset="0"/>
              </a:rPr>
              <a:t> 2190, </a:t>
            </a:r>
            <a:r>
              <a:rPr kumimoji="0" lang="en-GB" i="0" u="none" strike="noStrike" cap="none" normalizeH="0" baseline="0" dirty="0" smtClean="0">
                <a:ln>
                  <a:noFill/>
                </a:ln>
                <a:solidFill>
                  <a:schemeClr val="tx1"/>
                </a:solidFill>
                <a:effectLst/>
                <a:latin typeface="+mn-lt"/>
                <a:ea typeface="Times New Roman" panose="02020603050405020304" pitchFamily="18" charset="0"/>
              </a:rPr>
              <a:t>we have</a:t>
            </a:r>
            <a:r>
              <a:rPr kumimoji="0" lang="en-GB" i="1" u="none" strike="noStrike" cap="none" normalizeH="0" baseline="0" dirty="0" smtClean="0">
                <a:ln>
                  <a:noFill/>
                </a:ln>
                <a:solidFill>
                  <a:schemeClr val="tx1"/>
                </a:solidFill>
                <a:effectLst/>
                <a:latin typeface="+mn-lt"/>
                <a:ea typeface="Times New Roman" panose="02020603050405020304" pitchFamily="18" charset="0"/>
              </a:rPr>
              <a:t> </a:t>
            </a:r>
            <a:r>
              <a:rPr kumimoji="0" lang="en-GB" i="1" u="none" strike="noStrike" cap="none" normalizeH="0" baseline="0" dirty="0" err="1" smtClean="0">
                <a:ln>
                  <a:noFill/>
                </a:ln>
                <a:solidFill>
                  <a:schemeClr val="tx1"/>
                </a:solidFill>
                <a:effectLst/>
                <a:latin typeface="+mn-lt"/>
                <a:ea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rPr>
              <a:t>half</a:t>
            </a:r>
            <a:r>
              <a:rPr kumimoji="0" lang="en-GB" i="1" u="none" strike="noStrike" cap="none" normalizeH="0" baseline="-30000" dirty="0" smtClean="0">
                <a:ln>
                  <a:noFill/>
                </a:ln>
                <a:solidFill>
                  <a:schemeClr val="tx1"/>
                </a:solidFill>
                <a:effectLst/>
                <a:latin typeface="+mn-lt"/>
                <a:ea typeface="Times New Roman" panose="02020603050405020304" pitchFamily="18" charset="0"/>
              </a:rPr>
              <a:t>  </a:t>
            </a:r>
            <a:r>
              <a:rPr kumimoji="0" lang="en-GB" i="0" u="none" strike="noStrike" cap="none" normalizeH="0" baseline="0" dirty="0" smtClean="0">
                <a:ln>
                  <a:noFill/>
                </a:ln>
                <a:solidFill>
                  <a:schemeClr val="tx1"/>
                </a:solidFill>
                <a:effectLst/>
                <a:latin typeface="+mn-lt"/>
                <a:ea typeface="Times New Roman" panose="02020603050405020304" pitchFamily="18" charset="0"/>
              </a:rPr>
              <a:t>=</a:t>
            </a:r>
            <a:r>
              <a:rPr kumimoji="0" lang="en-GB" i="1" u="none" strike="noStrike" cap="none" normalizeH="0" baseline="-30000" dirty="0" smtClean="0">
                <a:ln>
                  <a:noFill/>
                </a:ln>
                <a:solidFill>
                  <a:schemeClr val="tx1"/>
                </a:solidFill>
                <a:effectLst/>
                <a:latin typeface="+mn-lt"/>
                <a:ea typeface="Times New Roman" panose="02020603050405020304" pitchFamily="18" charset="0"/>
              </a:rPr>
              <a:t> </a:t>
            </a:r>
            <a:r>
              <a:rPr kumimoji="0" lang="en-GB" i="0" u="none" strike="noStrike" cap="none" normalizeH="0" baseline="0" dirty="0" smtClean="0">
                <a:ln>
                  <a:noFill/>
                </a:ln>
                <a:solidFill>
                  <a:schemeClr val="tx1"/>
                </a:solidFill>
                <a:effectLst/>
                <a:latin typeface="+mn-lt"/>
                <a:ea typeface="Times New Roman" panose="02020603050405020304" pitchFamily="18" charset="0"/>
              </a:rPr>
              <a:t>67 and 9 km, respectively. BUT:</a:t>
            </a:r>
            <a:r>
              <a:rPr kumimoji="0" lang="cs-CZ" i="0" u="none" strike="noStrike" cap="none" normalizeH="0" baseline="0" dirty="0" smtClean="0">
                <a:ln>
                  <a:noFill/>
                </a:ln>
                <a:solidFill>
                  <a:schemeClr val="tx1"/>
                </a:solidFill>
                <a:effectLst/>
                <a:latin typeface="+mn-lt"/>
              </a:rPr>
              <a:t> </a:t>
            </a:r>
          </a:p>
        </p:txBody>
      </p:sp>
      <p:sp>
        <p:nvSpPr>
          <p:cNvPr id="4" name="TextovéPole 3"/>
          <p:cNvSpPr txBox="1"/>
          <p:nvPr/>
        </p:nvSpPr>
        <p:spPr>
          <a:xfrm>
            <a:off x="6923812" y="3861048"/>
            <a:ext cx="1518364" cy="1292662"/>
          </a:xfrm>
          <a:prstGeom prst="rect">
            <a:avLst/>
          </a:prstGeom>
          <a:noFill/>
        </p:spPr>
        <p:txBody>
          <a:bodyPr wrap="none" rtlCol="0">
            <a:spAutoFit/>
          </a:bodyPr>
          <a:lstStyle/>
          <a:p>
            <a:pPr algn="r"/>
            <a:r>
              <a:rPr lang="en-US" dirty="0" smtClean="0"/>
              <a:t>GOCE </a:t>
            </a:r>
          </a:p>
          <a:p>
            <a:pPr algn="r"/>
            <a:r>
              <a:rPr lang="en-US" dirty="0" smtClean="0"/>
              <a:t>and GRACE </a:t>
            </a:r>
          </a:p>
          <a:p>
            <a:pPr algn="r"/>
            <a:r>
              <a:rPr lang="en-US" sz="1400" dirty="0" err="1" smtClean="0"/>
              <a:t>groundtrack</a:t>
            </a:r>
            <a:endParaRPr lang="en-US" sz="1400" dirty="0" smtClean="0"/>
          </a:p>
          <a:p>
            <a:pPr algn="r"/>
            <a:r>
              <a:rPr lang="en-US" sz="1400" dirty="0" smtClean="0"/>
              <a:t>densification</a:t>
            </a:r>
          </a:p>
          <a:p>
            <a:pPr algn="r"/>
            <a:r>
              <a:rPr lang="en-US" sz="1400" dirty="0" smtClean="0"/>
              <a:t>at poles</a:t>
            </a:r>
            <a:endParaRPr lang="cs-CZ" sz="1400" dirty="0"/>
          </a:p>
        </p:txBody>
      </p:sp>
      <p:sp>
        <p:nvSpPr>
          <p:cNvPr id="5" name="Obdélník 4"/>
          <p:cNvSpPr/>
          <p:nvPr/>
        </p:nvSpPr>
        <p:spPr>
          <a:xfrm>
            <a:off x="323528" y="6089560"/>
            <a:ext cx="8118648" cy="738664"/>
          </a:xfrm>
          <a:prstGeom prst="rect">
            <a:avLst/>
          </a:prstGeom>
        </p:spPr>
        <p:txBody>
          <a:bodyPr wrap="square">
            <a:spAutoFit/>
          </a:bodyPr>
          <a:lstStyle/>
          <a:p>
            <a:pPr>
              <a:spcAft>
                <a:spcPts val="0"/>
              </a:spcAft>
            </a:pPr>
            <a:r>
              <a:rPr lang="en-GB" sz="1400" dirty="0" smtClean="0">
                <a:latin typeface="Times New Roman" panose="02020603050405020304" pitchFamily="18" charset="0"/>
                <a:ea typeface="Times New Roman" panose="02020603050405020304" pitchFamily="18" charset="0"/>
              </a:rPr>
              <a:t>Example: Ground </a:t>
            </a:r>
            <a:r>
              <a:rPr lang="en-GB" sz="1400" dirty="0">
                <a:latin typeface="Times New Roman" panose="02020603050405020304" pitchFamily="18" charset="0"/>
                <a:ea typeface="Times New Roman" panose="02020603050405020304" pitchFamily="18" charset="0"/>
              </a:rPr>
              <a:t>tracks of satellite missions GRACE (red) and GOCE (blue) near the South Pole. The latitude turning points result from orbit inclination, which is 89° for GRACE </a:t>
            </a:r>
            <a:r>
              <a:rPr lang="en-GB" sz="1400" dirty="0" smtClean="0">
                <a:latin typeface="Times New Roman" panose="02020603050405020304" pitchFamily="18" charset="0"/>
                <a:ea typeface="Times New Roman" panose="02020603050405020304" pitchFamily="18" charset="0"/>
              </a:rPr>
              <a:t>and </a:t>
            </a:r>
            <a:r>
              <a:rPr lang="en-GB" sz="1400" dirty="0">
                <a:latin typeface="Times New Roman" panose="02020603050405020304" pitchFamily="18" charset="0"/>
                <a:ea typeface="Times New Roman" panose="02020603050405020304" pitchFamily="18" charset="0"/>
              </a:rPr>
              <a:t>96.7° for GOCE. The ground track points of both missions are displayed for 5 days </a:t>
            </a:r>
            <a:r>
              <a:rPr lang="en-GB" sz="1400" dirty="0" smtClean="0">
                <a:latin typeface="Times New Roman" panose="02020603050405020304" pitchFamily="18" charset="0"/>
                <a:ea typeface="Times New Roman" panose="02020603050405020304" pitchFamily="18" charset="0"/>
              </a:rPr>
              <a:t>in </a:t>
            </a:r>
            <a:r>
              <a:rPr lang="en-GB" sz="1400" dirty="0">
                <a:latin typeface="Times New Roman" panose="02020603050405020304" pitchFamily="18" charset="0"/>
                <a:ea typeface="Times New Roman" panose="02020603050405020304" pitchFamily="18" charset="0"/>
              </a:rPr>
              <a:t>December 2010. </a:t>
            </a:r>
            <a:endParaRPr lang="cs-CZ"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493075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p:nvPr/>
        </p:nvPicPr>
        <p:blipFill>
          <a:blip r:embed="rId2" cstate="print">
            <a:extLst>
              <a:ext uri="{28A0092B-C50C-407E-A947-70E740481C1C}">
                <a14:useLocalDpi xmlns:a14="http://schemas.microsoft.com/office/drawing/2010/main" val="0"/>
              </a:ext>
            </a:extLst>
          </a:blip>
          <a:stretch>
            <a:fillRect/>
          </a:stretch>
        </p:blipFill>
        <p:spPr>
          <a:xfrm>
            <a:off x="323528" y="1124744"/>
            <a:ext cx="3960440" cy="2719294"/>
          </a:xfrm>
          <a:prstGeom prst="rect">
            <a:avLst/>
          </a:prstGeom>
        </p:spPr>
      </p:pic>
      <p:sp>
        <p:nvSpPr>
          <p:cNvPr id="2" name="TextovéPole 1"/>
          <p:cNvSpPr txBox="1"/>
          <p:nvPr/>
        </p:nvSpPr>
        <p:spPr>
          <a:xfrm>
            <a:off x="1907704" y="404664"/>
            <a:ext cx="5609228" cy="369332"/>
          </a:xfrm>
          <a:prstGeom prst="rect">
            <a:avLst/>
          </a:prstGeom>
          <a:noFill/>
        </p:spPr>
        <p:txBody>
          <a:bodyPr wrap="none" rtlCol="0">
            <a:spAutoFit/>
          </a:bodyPr>
          <a:lstStyle/>
          <a:p>
            <a:r>
              <a:rPr lang="en-US" dirty="0" smtClean="0"/>
              <a:t>Model of volcano under ice  - attenuation of the signal</a:t>
            </a:r>
            <a:endParaRPr lang="cs-CZ" dirty="0"/>
          </a:p>
        </p:txBody>
      </p:sp>
      <p:sp>
        <p:nvSpPr>
          <p:cNvPr id="5" name="Obdélník 4"/>
          <p:cNvSpPr/>
          <p:nvPr/>
        </p:nvSpPr>
        <p:spPr>
          <a:xfrm>
            <a:off x="3851920" y="1389327"/>
            <a:ext cx="4572000" cy="1077218"/>
          </a:xfrm>
          <a:prstGeom prst="rect">
            <a:avLst/>
          </a:prstGeom>
        </p:spPr>
        <p:txBody>
          <a:bodyPr>
            <a:spAutoFit/>
          </a:bodyPr>
          <a:lstStyle/>
          <a:p>
            <a:pPr algn="r">
              <a:spcAft>
                <a:spcPts val="0"/>
              </a:spcAft>
            </a:pPr>
            <a:r>
              <a:rPr lang="en-GB" sz="1600" dirty="0">
                <a:latin typeface="+mn-lt"/>
                <a:ea typeface="MS Mincho" panose="02020609040205080304" pitchFamily="49" charset="-128"/>
              </a:rPr>
              <a:t>A model of volcano for investigation </a:t>
            </a:r>
            <a:endParaRPr lang="cs-CZ" sz="1600" dirty="0">
              <a:latin typeface="+mn-lt"/>
              <a:ea typeface="Times New Roman" panose="02020603050405020304" pitchFamily="18" charset="0"/>
            </a:endParaRPr>
          </a:p>
          <a:p>
            <a:pPr algn="r">
              <a:spcAft>
                <a:spcPts val="0"/>
              </a:spcAft>
            </a:pPr>
            <a:r>
              <a:rPr lang="en-GB" sz="1600" dirty="0">
                <a:latin typeface="+mn-lt"/>
                <a:ea typeface="MS Mincho" panose="02020609040205080304" pitchFamily="49" charset="-128"/>
              </a:rPr>
              <a:t>of the attenuation of the gravitational signal </a:t>
            </a:r>
            <a:r>
              <a:rPr lang="en-GB" sz="1600" dirty="0">
                <a:solidFill>
                  <a:srgbClr val="0D0D0D"/>
                </a:solidFill>
                <a:latin typeface="+mn-lt"/>
                <a:ea typeface="Times New Roman" panose="02020603050405020304" pitchFamily="18" charset="0"/>
              </a:rPr>
              <a:t>(in </a:t>
            </a:r>
            <a:r>
              <a:rPr lang="en-GB" sz="1600" dirty="0" err="1">
                <a:solidFill>
                  <a:srgbClr val="0D0D0D"/>
                </a:solidFill>
                <a:latin typeface="+mn-lt"/>
                <a:ea typeface="Times New Roman" panose="02020603050405020304" pitchFamily="18" charset="0"/>
              </a:rPr>
              <a:t>Δ</a:t>
            </a:r>
            <a:r>
              <a:rPr lang="en-GB" sz="1600" i="1" dirty="0" err="1">
                <a:solidFill>
                  <a:srgbClr val="0D0D0D"/>
                </a:solidFill>
                <a:latin typeface="+mn-lt"/>
                <a:ea typeface="Times New Roman" panose="02020603050405020304" pitchFamily="18" charset="0"/>
              </a:rPr>
              <a:t>g</a:t>
            </a:r>
            <a:r>
              <a:rPr lang="en-GB" sz="1600" dirty="0">
                <a:solidFill>
                  <a:srgbClr val="0D0D0D"/>
                </a:solidFill>
                <a:latin typeface="+mn-lt"/>
                <a:ea typeface="Times New Roman" panose="02020603050405020304" pitchFamily="18" charset="0"/>
              </a:rPr>
              <a:t> and </a:t>
            </a:r>
            <a:r>
              <a:rPr lang="en-GB" sz="1600" i="1" dirty="0" err="1">
                <a:solidFill>
                  <a:srgbClr val="0D0D0D"/>
                </a:solidFill>
                <a:latin typeface="+mn-lt"/>
                <a:ea typeface="Times New Roman" panose="02020603050405020304" pitchFamily="18" charset="0"/>
              </a:rPr>
              <a:t>T</a:t>
            </a:r>
            <a:r>
              <a:rPr lang="en-GB" sz="1600" i="1" baseline="-25000" dirty="0" err="1">
                <a:solidFill>
                  <a:srgbClr val="0D0D0D"/>
                </a:solidFill>
                <a:latin typeface="+mn-lt"/>
                <a:ea typeface="Times New Roman" panose="02020603050405020304" pitchFamily="18" charset="0"/>
              </a:rPr>
              <a:t>zz</a:t>
            </a:r>
            <a:r>
              <a:rPr lang="en-GB" sz="1600" dirty="0">
                <a:solidFill>
                  <a:srgbClr val="0D0D0D"/>
                </a:solidFill>
                <a:latin typeface="+mn-lt"/>
                <a:ea typeface="Times New Roman" panose="02020603050405020304" pitchFamily="18" charset="0"/>
              </a:rPr>
              <a:t>) under a layer of ice, </a:t>
            </a:r>
            <a:endParaRPr lang="cs-CZ" sz="1600" dirty="0">
              <a:latin typeface="+mn-lt"/>
              <a:ea typeface="Times New Roman" panose="02020603050405020304" pitchFamily="18" charset="0"/>
            </a:endParaRPr>
          </a:p>
          <a:p>
            <a:pPr algn="r">
              <a:spcAft>
                <a:spcPts val="0"/>
              </a:spcAft>
            </a:pPr>
            <a:r>
              <a:rPr lang="en-GB" sz="1600" dirty="0">
                <a:solidFill>
                  <a:srgbClr val="0D0D0D"/>
                </a:solidFill>
                <a:latin typeface="+mn-lt"/>
                <a:ea typeface="Times New Roman" panose="02020603050405020304" pitchFamily="18" charset="0"/>
              </a:rPr>
              <a:t>as observed from the point </a:t>
            </a:r>
            <a:r>
              <a:rPr lang="en-GB" sz="1600" i="1" dirty="0">
                <a:solidFill>
                  <a:srgbClr val="0D0D0D"/>
                </a:solidFill>
                <a:latin typeface="+mn-lt"/>
                <a:ea typeface="Times New Roman" panose="02020603050405020304" pitchFamily="18" charset="0"/>
              </a:rPr>
              <a:t>P</a:t>
            </a:r>
            <a:r>
              <a:rPr lang="en-GB" sz="1600" dirty="0">
                <a:solidFill>
                  <a:srgbClr val="0D0D0D"/>
                </a:solidFill>
                <a:latin typeface="+mn-lt"/>
                <a:ea typeface="Times New Roman" panose="02020603050405020304" pitchFamily="18" charset="0"/>
              </a:rPr>
              <a:t>.</a:t>
            </a:r>
            <a:endParaRPr lang="cs-CZ" sz="1600" dirty="0">
              <a:effectLst/>
              <a:latin typeface="+mn-lt"/>
              <a:ea typeface="Times New Roman" panose="02020603050405020304" pitchFamily="18" charset="0"/>
            </a:endParaRPr>
          </a:p>
        </p:txBody>
      </p:sp>
      <p:sp>
        <p:nvSpPr>
          <p:cNvPr id="6" name="Obdélník 5"/>
          <p:cNvSpPr/>
          <p:nvPr/>
        </p:nvSpPr>
        <p:spPr>
          <a:xfrm>
            <a:off x="3851920" y="2643709"/>
            <a:ext cx="4572000" cy="1200329"/>
          </a:xfrm>
          <a:prstGeom prst="rect">
            <a:avLst/>
          </a:prstGeom>
        </p:spPr>
        <p:txBody>
          <a:bodyPr>
            <a:spAutoFit/>
          </a:bodyPr>
          <a:lstStyle/>
          <a:p>
            <a:pPr algn="r">
              <a:spcAft>
                <a:spcPts val="0"/>
              </a:spcAft>
            </a:pPr>
            <a:r>
              <a:rPr lang="en-GB" dirty="0" smtClean="0">
                <a:latin typeface="Times New Roman" panose="02020603050405020304" pitchFamily="18" charset="0"/>
                <a:ea typeface="MS Mincho" panose="02020609040205080304" pitchFamily="49" charset="-128"/>
              </a:rPr>
              <a:t>The </a:t>
            </a:r>
            <a:r>
              <a:rPr lang="en-GB" dirty="0">
                <a:latin typeface="Times New Roman" panose="02020603050405020304" pitchFamily="18" charset="0"/>
                <a:ea typeface="MS Mincho" panose="02020609040205080304" pitchFamily="49" charset="-128"/>
              </a:rPr>
              <a:t>volcanoes are modelled by </a:t>
            </a:r>
            <a:endParaRPr lang="en-GB" dirty="0" smtClean="0">
              <a:latin typeface="Times New Roman" panose="02020603050405020304" pitchFamily="18" charset="0"/>
              <a:ea typeface="MS Mincho" panose="02020609040205080304" pitchFamily="49" charset="-128"/>
            </a:endParaRPr>
          </a:p>
          <a:p>
            <a:pPr algn="r">
              <a:spcAft>
                <a:spcPts val="0"/>
              </a:spcAft>
            </a:pPr>
            <a:r>
              <a:rPr lang="en-GB" dirty="0" smtClean="0">
                <a:latin typeface="Times New Roman" panose="02020603050405020304" pitchFamily="18" charset="0"/>
                <a:ea typeface="MS Mincho" panose="02020609040205080304" pitchFamily="49" charset="-128"/>
              </a:rPr>
              <a:t>a </a:t>
            </a:r>
            <a:r>
              <a:rPr lang="en-GB" dirty="0">
                <a:latin typeface="Times New Roman" panose="02020603050405020304" pitchFamily="18" charset="0"/>
                <a:ea typeface="MS Mincho" panose="02020609040205080304" pitchFamily="49" charset="-128"/>
              </a:rPr>
              <a:t>homogeneous truncated cone, </a:t>
            </a:r>
            <a:endParaRPr lang="en-GB" dirty="0" smtClean="0">
              <a:latin typeface="Times New Roman" panose="02020603050405020304" pitchFamily="18" charset="0"/>
              <a:ea typeface="MS Mincho" panose="02020609040205080304" pitchFamily="49" charset="-128"/>
            </a:endParaRPr>
          </a:p>
          <a:p>
            <a:pPr algn="r">
              <a:spcAft>
                <a:spcPts val="0"/>
              </a:spcAft>
            </a:pPr>
            <a:r>
              <a:rPr lang="en-GB" dirty="0" smtClean="0">
                <a:latin typeface="Times New Roman" panose="02020603050405020304" pitchFamily="18" charset="0"/>
                <a:ea typeface="MS Mincho" panose="02020609040205080304" pitchFamily="49" charset="-128"/>
              </a:rPr>
              <a:t>with </a:t>
            </a:r>
            <a:r>
              <a:rPr lang="en-GB" dirty="0">
                <a:latin typeface="Times New Roman" panose="02020603050405020304" pitchFamily="18" charset="0"/>
                <a:ea typeface="MS Mincho" panose="02020609040205080304" pitchFamily="49" charset="-128"/>
              </a:rPr>
              <a:t>a "crater" of diameter 0.5 km </a:t>
            </a:r>
            <a:endParaRPr lang="en-GB" dirty="0" smtClean="0">
              <a:latin typeface="Times New Roman" panose="02020603050405020304" pitchFamily="18" charset="0"/>
              <a:ea typeface="MS Mincho" panose="02020609040205080304" pitchFamily="49" charset="-128"/>
            </a:endParaRPr>
          </a:p>
          <a:p>
            <a:pPr algn="r">
              <a:spcAft>
                <a:spcPts val="0"/>
              </a:spcAft>
            </a:pPr>
            <a:r>
              <a:rPr lang="en-GB" dirty="0" smtClean="0">
                <a:latin typeface="Times New Roman" panose="02020603050405020304" pitchFamily="18" charset="0"/>
                <a:ea typeface="MS Mincho" panose="02020609040205080304" pitchFamily="49" charset="-128"/>
              </a:rPr>
              <a:t>on </a:t>
            </a:r>
            <a:r>
              <a:rPr lang="en-GB" dirty="0">
                <a:latin typeface="Times New Roman" panose="02020603050405020304" pitchFamily="18" charset="0"/>
                <a:ea typeface="MS Mincho" panose="02020609040205080304" pitchFamily="49" charset="-128"/>
              </a:rPr>
              <a:t>its top. </a:t>
            </a:r>
            <a:endParaRPr lang="cs-CZ" dirty="0">
              <a:effectLst/>
              <a:latin typeface="Times New Roman" panose="02020603050405020304" pitchFamily="18" charset="0"/>
              <a:ea typeface="Times New Roman" panose="02020603050405020304" pitchFamily="18" charset="0"/>
            </a:endParaRPr>
          </a:p>
        </p:txBody>
      </p:sp>
      <p:sp>
        <p:nvSpPr>
          <p:cNvPr id="7" name="Obdélník 6"/>
          <p:cNvSpPr/>
          <p:nvPr/>
        </p:nvSpPr>
        <p:spPr>
          <a:xfrm>
            <a:off x="611560" y="4365104"/>
            <a:ext cx="9721080" cy="2831544"/>
          </a:xfrm>
          <a:prstGeom prst="rect">
            <a:avLst/>
          </a:prstGeom>
        </p:spPr>
        <p:txBody>
          <a:bodyPr wrap="square">
            <a:spAutoFit/>
          </a:bodyPr>
          <a:lstStyle/>
          <a:p>
            <a:pPr algn="just">
              <a:spcAft>
                <a:spcPts val="0"/>
              </a:spcAft>
            </a:pPr>
            <a:r>
              <a:rPr lang="en-GB" dirty="0">
                <a:latin typeface="Times New Roman" panose="02020603050405020304" pitchFamily="18" charset="0"/>
                <a:ea typeface="MS Mincho" panose="02020609040205080304" pitchFamily="49" charset="-128"/>
              </a:rPr>
              <a:t> </a:t>
            </a:r>
            <a:r>
              <a:rPr lang="en-GB" sz="1600" dirty="0">
                <a:latin typeface="+mn-lt"/>
                <a:ea typeface="MS Mincho" panose="02020609040205080304" pitchFamily="49" charset="-128"/>
              </a:rPr>
              <a:t>Both </a:t>
            </a:r>
            <a:r>
              <a:rPr lang="en-GB" sz="1600" i="1" dirty="0">
                <a:latin typeface="+mn-lt"/>
                <a:ea typeface="MS Mincho" panose="02020609040205080304" pitchFamily="49" charset="-128"/>
                <a:cs typeface="Times New Roman" panose="02020603050405020304" pitchFamily="18" charset="0"/>
                <a:sym typeface="Symbol" panose="05050102010706020507" pitchFamily="18" charset="2"/>
              </a:rPr>
              <a:t></a:t>
            </a:r>
            <a:r>
              <a:rPr lang="en-GB" sz="1600" i="1" dirty="0">
                <a:latin typeface="+mn-lt"/>
                <a:ea typeface="MS Mincho" panose="02020609040205080304" pitchFamily="49" charset="-128"/>
              </a:rPr>
              <a:t>g</a:t>
            </a:r>
            <a:r>
              <a:rPr lang="en-GB" sz="1600" dirty="0">
                <a:latin typeface="+mn-lt"/>
                <a:ea typeface="MS Mincho" panose="02020609040205080304" pitchFamily="49" charset="-128"/>
              </a:rPr>
              <a:t> and </a:t>
            </a:r>
            <a:r>
              <a:rPr lang="en-GB" sz="1600" i="1" dirty="0" err="1">
                <a:latin typeface="+mn-lt"/>
                <a:ea typeface="MS Mincho" panose="02020609040205080304" pitchFamily="49" charset="-128"/>
              </a:rPr>
              <a:t>T</a:t>
            </a:r>
            <a:r>
              <a:rPr lang="en-GB" sz="1600" baseline="-25000" dirty="0" err="1">
                <a:latin typeface="+mn-lt"/>
                <a:ea typeface="MS Mincho" panose="02020609040205080304" pitchFamily="49" charset="-128"/>
              </a:rPr>
              <a:t>zz</a:t>
            </a:r>
            <a:r>
              <a:rPr lang="en-GB" sz="1600" dirty="0">
                <a:latin typeface="+mn-lt"/>
                <a:ea typeface="MS Mincho" panose="02020609040205080304" pitchFamily="49" charset="-128"/>
              </a:rPr>
              <a:t> due to the ice layer are given by closed formulae, namely</a:t>
            </a:r>
            <a:endParaRPr lang="cs-CZ" sz="1600" dirty="0">
              <a:latin typeface="+mn-lt"/>
              <a:ea typeface="Times New Roman" panose="02020603050405020304" pitchFamily="18" charset="0"/>
            </a:endParaRPr>
          </a:p>
          <a:p>
            <a:pPr algn="just">
              <a:spcAft>
                <a:spcPts val="0"/>
              </a:spcAft>
            </a:pPr>
            <a:r>
              <a:rPr lang="en-GB" sz="1600" dirty="0">
                <a:latin typeface="+mn-lt"/>
                <a:ea typeface="MS Mincho" panose="02020609040205080304" pitchFamily="49" charset="-128"/>
              </a:rPr>
              <a:t> </a:t>
            </a:r>
            <a:endParaRPr lang="cs-CZ" sz="1600" dirty="0">
              <a:latin typeface="+mn-lt"/>
              <a:ea typeface="Times New Roman" panose="02020603050405020304" pitchFamily="18" charset="0"/>
            </a:endParaRPr>
          </a:p>
          <a:p>
            <a:pPr algn="just">
              <a:spcAft>
                <a:spcPts val="0"/>
              </a:spcAft>
            </a:pPr>
            <a:r>
              <a:rPr lang="en-GB" sz="1600" dirty="0">
                <a:latin typeface="+mn-lt"/>
                <a:ea typeface="MS Mincho" panose="02020609040205080304" pitchFamily="49" charset="-128"/>
              </a:rPr>
              <a:t>                                         </a:t>
            </a:r>
            <a:r>
              <a:rPr lang="en-GB" sz="1600" dirty="0">
                <a:latin typeface="+mn-lt"/>
                <a:ea typeface="MS Mincho" panose="02020609040205080304" pitchFamily="49" charset="-128"/>
                <a:cs typeface="Times New Roman" panose="02020603050405020304" pitchFamily="18" charset="0"/>
                <a:sym typeface="Symbol" panose="05050102010706020507" pitchFamily="18" charset="2"/>
              </a:rPr>
              <a:t></a:t>
            </a:r>
            <a:r>
              <a:rPr lang="en-GB" sz="1600" i="1" dirty="0">
                <a:latin typeface="+mn-lt"/>
                <a:ea typeface="MS Mincho" panose="02020609040205080304" pitchFamily="49" charset="-128"/>
              </a:rPr>
              <a:t>g</a:t>
            </a:r>
            <a:r>
              <a:rPr lang="en-GB" sz="1600" dirty="0">
                <a:latin typeface="+mn-lt"/>
                <a:ea typeface="MS Mincho" panose="02020609040205080304" pitchFamily="49" charset="-128"/>
              </a:rPr>
              <a:t> = 2 </a:t>
            </a:r>
            <a:r>
              <a:rPr lang="en-GB" sz="1600" dirty="0">
                <a:latin typeface="+mn-lt"/>
                <a:ea typeface="MS Mincho" panose="02020609040205080304" pitchFamily="49" charset="-128"/>
                <a:cs typeface="Times New Roman" panose="02020603050405020304" pitchFamily="18" charset="0"/>
                <a:sym typeface="Symbol" panose="05050102010706020507" pitchFamily="18" charset="2"/>
              </a:rPr>
              <a:t></a:t>
            </a:r>
            <a:r>
              <a:rPr lang="en-GB" sz="1600" dirty="0">
                <a:latin typeface="+mn-lt"/>
                <a:ea typeface="MS Mincho" panose="02020609040205080304" pitchFamily="49" charset="-128"/>
              </a:rPr>
              <a:t> </a:t>
            </a:r>
            <a:r>
              <a:rPr lang="en-GB" sz="1600" i="1" dirty="0">
                <a:latin typeface="+mn-lt"/>
                <a:ea typeface="MS Mincho" panose="02020609040205080304" pitchFamily="49" charset="-128"/>
              </a:rPr>
              <a:t>G </a:t>
            </a:r>
            <a:r>
              <a:rPr lang="en-GB" sz="1600" i="1" dirty="0">
                <a:latin typeface="+mn-lt"/>
                <a:ea typeface="MS Mincho" panose="02020609040205080304" pitchFamily="49" charset="-128"/>
                <a:cs typeface="Times New Roman" panose="02020603050405020304" pitchFamily="18" charset="0"/>
                <a:sym typeface="Symbol" panose="05050102010706020507" pitchFamily="18" charset="2"/>
              </a:rPr>
              <a:t></a:t>
            </a:r>
            <a:r>
              <a:rPr lang="en-GB" sz="1600" i="1" dirty="0">
                <a:latin typeface="+mn-lt"/>
                <a:ea typeface="MS Mincho" panose="02020609040205080304" pitchFamily="49" charset="-128"/>
              </a:rPr>
              <a:t> R</a:t>
            </a:r>
            <a:r>
              <a:rPr lang="en-GB" sz="1600" baseline="30000" dirty="0">
                <a:latin typeface="+mn-lt"/>
                <a:ea typeface="MS Mincho" panose="02020609040205080304" pitchFamily="49" charset="-128"/>
              </a:rPr>
              <a:t>2</a:t>
            </a:r>
            <a:r>
              <a:rPr lang="en-GB" sz="1600" dirty="0">
                <a:latin typeface="+mn-lt"/>
                <a:ea typeface="MS Mincho" panose="02020609040205080304" pitchFamily="49" charset="-128"/>
              </a:rPr>
              <a:t> </a:t>
            </a:r>
            <a:r>
              <a:rPr lang="en-GB" sz="1600" i="1" dirty="0">
                <a:latin typeface="+mn-lt"/>
                <a:ea typeface="MS Mincho" panose="02020609040205080304" pitchFamily="49" charset="-128"/>
              </a:rPr>
              <a:t>h r</a:t>
            </a:r>
            <a:r>
              <a:rPr lang="en-GB" sz="1600" baseline="30000" dirty="0">
                <a:latin typeface="+mn-lt"/>
                <a:ea typeface="MS Mincho" panose="02020609040205080304" pitchFamily="49" charset="-128"/>
              </a:rPr>
              <a:t>-2</a:t>
            </a:r>
            <a:r>
              <a:rPr lang="en-GB" sz="1600" dirty="0">
                <a:latin typeface="+mn-lt"/>
                <a:ea typeface="MS Mincho" panose="02020609040205080304" pitchFamily="49" charset="-128"/>
              </a:rPr>
              <a:t> (1 – </a:t>
            </a:r>
            <a:r>
              <a:rPr lang="en-GB" sz="1600" dirty="0" err="1">
                <a:latin typeface="+mn-lt"/>
                <a:ea typeface="MS Mincho" panose="02020609040205080304" pitchFamily="49" charset="-128"/>
              </a:rPr>
              <a:t>cos</a:t>
            </a:r>
            <a:r>
              <a:rPr lang="en-GB" sz="1600" dirty="0">
                <a:latin typeface="+mn-lt"/>
                <a:ea typeface="MS Mincho" panose="02020609040205080304" pitchFamily="49" charset="-128"/>
              </a:rPr>
              <a:t> </a:t>
            </a:r>
            <a:r>
              <a:rPr lang="en-GB" sz="1600" i="1" dirty="0">
                <a:latin typeface="+mn-lt"/>
                <a:ea typeface="MS Mincho" panose="02020609040205080304" pitchFamily="49" charset="-128"/>
                <a:cs typeface="Times New Roman" panose="02020603050405020304" pitchFamily="18" charset="0"/>
                <a:sym typeface="Symbol" panose="05050102010706020507" pitchFamily="18" charset="2"/>
              </a:rPr>
              <a:t></a:t>
            </a:r>
            <a:r>
              <a:rPr lang="en-GB" sz="1600" dirty="0">
                <a:latin typeface="+mn-lt"/>
                <a:ea typeface="MS Mincho" panose="02020609040205080304" pitchFamily="49" charset="-128"/>
              </a:rPr>
              <a:t>/2)</a:t>
            </a:r>
            <a:endParaRPr lang="cs-CZ" sz="1600" dirty="0">
              <a:latin typeface="+mn-lt"/>
              <a:ea typeface="Times New Roman" panose="02020603050405020304" pitchFamily="18" charset="0"/>
            </a:endParaRPr>
          </a:p>
          <a:p>
            <a:pPr algn="just">
              <a:spcAft>
                <a:spcPts val="0"/>
              </a:spcAft>
            </a:pPr>
            <a:r>
              <a:rPr lang="en-GB" sz="1600" i="1" dirty="0">
                <a:latin typeface="+mn-lt"/>
                <a:ea typeface="MS Mincho" panose="02020609040205080304" pitchFamily="49" charset="-128"/>
              </a:rPr>
              <a:t>                                        </a:t>
            </a:r>
            <a:r>
              <a:rPr lang="en-GB" sz="1600" i="1" dirty="0" err="1">
                <a:latin typeface="+mn-lt"/>
                <a:ea typeface="MS Mincho" panose="02020609040205080304" pitchFamily="49" charset="-128"/>
              </a:rPr>
              <a:t>T</a:t>
            </a:r>
            <a:r>
              <a:rPr lang="en-GB" sz="1600" baseline="-25000" dirty="0" err="1">
                <a:latin typeface="+mn-lt"/>
                <a:ea typeface="MS Mincho" panose="02020609040205080304" pitchFamily="49" charset="-128"/>
              </a:rPr>
              <a:t>zz</a:t>
            </a:r>
            <a:r>
              <a:rPr lang="en-GB" sz="1600" dirty="0">
                <a:latin typeface="+mn-lt"/>
                <a:ea typeface="MS Mincho" panose="02020609040205080304" pitchFamily="49" charset="-128"/>
              </a:rPr>
              <a:t> = –2 </a:t>
            </a:r>
            <a:r>
              <a:rPr lang="en-GB" sz="1600" i="1" dirty="0">
                <a:latin typeface="+mn-lt"/>
                <a:ea typeface="MS Mincho" panose="02020609040205080304" pitchFamily="49" charset="-128"/>
                <a:cs typeface="Times New Roman" panose="02020603050405020304" pitchFamily="18" charset="0"/>
                <a:sym typeface="Symbol" panose="05050102010706020507" pitchFamily="18" charset="2"/>
              </a:rPr>
              <a:t></a:t>
            </a:r>
            <a:r>
              <a:rPr lang="en-GB" sz="1600" i="1" dirty="0">
                <a:latin typeface="+mn-lt"/>
                <a:ea typeface="MS Mincho" panose="02020609040205080304" pitchFamily="49" charset="-128"/>
              </a:rPr>
              <a:t>g r</a:t>
            </a:r>
            <a:r>
              <a:rPr lang="en-GB" sz="1600" baseline="30000" dirty="0">
                <a:latin typeface="+mn-lt"/>
                <a:ea typeface="MS Mincho" panose="02020609040205080304" pitchFamily="49" charset="-128"/>
              </a:rPr>
              <a:t>-1</a:t>
            </a:r>
            <a:r>
              <a:rPr lang="en-GB" sz="1600" dirty="0">
                <a:latin typeface="+mn-lt"/>
                <a:ea typeface="MS Mincho" panose="02020609040205080304" pitchFamily="49" charset="-128"/>
              </a:rPr>
              <a:t>, </a:t>
            </a:r>
            <a:endParaRPr lang="cs-CZ" sz="1600" dirty="0">
              <a:latin typeface="+mn-lt"/>
              <a:ea typeface="Times New Roman" panose="02020603050405020304" pitchFamily="18" charset="0"/>
            </a:endParaRPr>
          </a:p>
          <a:p>
            <a:pPr algn="just">
              <a:spcAft>
                <a:spcPts val="0"/>
              </a:spcAft>
            </a:pPr>
            <a:r>
              <a:rPr lang="en-GB" sz="1600" dirty="0">
                <a:latin typeface="+mn-lt"/>
                <a:ea typeface="MS Mincho" panose="02020609040205080304" pitchFamily="49" charset="-128"/>
              </a:rPr>
              <a:t> </a:t>
            </a:r>
            <a:endParaRPr lang="cs-CZ" sz="1600" dirty="0">
              <a:latin typeface="+mn-lt"/>
              <a:ea typeface="Times New Roman" panose="02020603050405020304" pitchFamily="18" charset="0"/>
            </a:endParaRPr>
          </a:p>
          <a:p>
            <a:pPr algn="just">
              <a:spcAft>
                <a:spcPts val="0"/>
              </a:spcAft>
            </a:pPr>
            <a:r>
              <a:rPr lang="en-GB" sz="1600" dirty="0">
                <a:latin typeface="+mn-lt"/>
                <a:ea typeface="MS Mincho" panose="02020609040205080304" pitchFamily="49" charset="-128"/>
              </a:rPr>
              <a:t>where  </a:t>
            </a:r>
            <a:r>
              <a:rPr lang="en-GB" sz="1600" i="1" dirty="0">
                <a:latin typeface="+mn-lt"/>
                <a:ea typeface="Times New Roman" panose="02020603050405020304" pitchFamily="18" charset="0"/>
              </a:rPr>
              <a:t>G </a:t>
            </a:r>
            <a:r>
              <a:rPr lang="en-GB" sz="1600" dirty="0">
                <a:latin typeface="+mn-lt"/>
                <a:ea typeface="Times New Roman" panose="02020603050405020304" pitchFamily="18" charset="0"/>
              </a:rPr>
              <a:t>is the universal gravitational constant,</a:t>
            </a:r>
            <a:r>
              <a:rPr lang="en-GB" sz="1600" dirty="0">
                <a:latin typeface="+mn-lt"/>
                <a:ea typeface="MS Mincho" panose="02020609040205080304" pitchFamily="49" charset="-128"/>
              </a:rPr>
              <a:t> </a:t>
            </a:r>
            <a:r>
              <a:rPr lang="en-GB" sz="1600" i="1" dirty="0">
                <a:latin typeface="+mn-lt"/>
                <a:ea typeface="MS Mincho" panose="02020609040205080304" pitchFamily="49" charset="-128"/>
                <a:cs typeface="Times New Roman" panose="02020603050405020304" pitchFamily="18" charset="0"/>
                <a:sym typeface="Symbol" panose="05050102010706020507" pitchFamily="18" charset="2"/>
              </a:rPr>
              <a:t></a:t>
            </a:r>
            <a:r>
              <a:rPr lang="en-GB" sz="1600" dirty="0">
                <a:latin typeface="+mn-lt"/>
                <a:ea typeface="MS Mincho" panose="02020609040205080304" pitchFamily="49" charset="-128"/>
              </a:rPr>
              <a:t>  density, </a:t>
            </a:r>
            <a:endParaRPr lang="en-GB" sz="1600" dirty="0" smtClean="0">
              <a:latin typeface="+mn-lt"/>
              <a:ea typeface="MS Mincho" panose="02020609040205080304" pitchFamily="49" charset="-128"/>
            </a:endParaRPr>
          </a:p>
          <a:p>
            <a:pPr algn="just">
              <a:spcAft>
                <a:spcPts val="0"/>
              </a:spcAft>
            </a:pPr>
            <a:r>
              <a:rPr lang="en-GB" sz="1600" i="1" dirty="0" smtClean="0">
                <a:latin typeface="+mn-lt"/>
                <a:ea typeface="MS Mincho" panose="02020609040205080304" pitchFamily="49" charset="-128"/>
              </a:rPr>
              <a:t>r</a:t>
            </a:r>
            <a:r>
              <a:rPr lang="en-GB" sz="1600" dirty="0" smtClean="0">
                <a:latin typeface="+mn-lt"/>
                <a:ea typeface="MS Mincho" panose="02020609040205080304" pitchFamily="49" charset="-128"/>
              </a:rPr>
              <a:t> </a:t>
            </a:r>
            <a:r>
              <a:rPr lang="en-GB" sz="1600" dirty="0">
                <a:latin typeface="+mn-lt"/>
                <a:ea typeface="MS Mincho" panose="02020609040205080304" pitchFamily="49" charset="-128"/>
              </a:rPr>
              <a:t>distance from the Earth's centre to the computed point </a:t>
            </a:r>
            <a:r>
              <a:rPr lang="en-GB" sz="1600" i="1" dirty="0">
                <a:latin typeface="+mn-lt"/>
                <a:ea typeface="MS Mincho" panose="02020609040205080304" pitchFamily="49" charset="-128"/>
              </a:rPr>
              <a:t>P</a:t>
            </a:r>
            <a:r>
              <a:rPr lang="en-GB" sz="1600" dirty="0">
                <a:latin typeface="+mn-lt"/>
                <a:ea typeface="MS Mincho" panose="02020609040205080304" pitchFamily="49" charset="-128"/>
              </a:rPr>
              <a:t>, </a:t>
            </a:r>
            <a:endParaRPr lang="en-GB" sz="1600" dirty="0" smtClean="0">
              <a:latin typeface="+mn-lt"/>
              <a:ea typeface="MS Mincho" panose="02020609040205080304" pitchFamily="49" charset="-128"/>
            </a:endParaRPr>
          </a:p>
          <a:p>
            <a:pPr algn="just">
              <a:spcAft>
                <a:spcPts val="0"/>
              </a:spcAft>
            </a:pPr>
            <a:r>
              <a:rPr lang="en-GB" sz="1600" dirty="0" smtClean="0">
                <a:latin typeface="+mn-lt"/>
                <a:ea typeface="MS Mincho" panose="02020609040205080304" pitchFamily="49" charset="-128"/>
              </a:rPr>
              <a:t>and </a:t>
            </a:r>
            <a:r>
              <a:rPr lang="en-GB" sz="1600" i="1" dirty="0">
                <a:latin typeface="+mn-lt"/>
                <a:ea typeface="MS Mincho" panose="02020609040205080304" pitchFamily="49" charset="-128"/>
                <a:cs typeface="Times New Roman" panose="02020603050405020304" pitchFamily="18" charset="0"/>
                <a:sym typeface="Symbol" panose="05050102010706020507" pitchFamily="18" charset="2"/>
              </a:rPr>
              <a:t></a:t>
            </a:r>
            <a:r>
              <a:rPr lang="en-GB" sz="1600" dirty="0">
                <a:latin typeface="+mn-lt"/>
                <a:ea typeface="MS Mincho" panose="02020609040205080304" pitchFamily="49" charset="-128"/>
              </a:rPr>
              <a:t> denotes the central angle of the spherical </a:t>
            </a:r>
            <a:r>
              <a:rPr lang="en-GB" sz="1600" dirty="0" smtClean="0">
                <a:latin typeface="+mn-lt"/>
                <a:ea typeface="MS Mincho" panose="02020609040205080304" pitchFamily="49" charset="-128"/>
              </a:rPr>
              <a:t>cap.</a:t>
            </a:r>
          </a:p>
          <a:p>
            <a:pPr algn="just">
              <a:spcAft>
                <a:spcPts val="0"/>
              </a:spcAft>
            </a:pPr>
            <a:endParaRPr lang="en-GB" sz="1600" dirty="0">
              <a:latin typeface="+mn-lt"/>
              <a:ea typeface="MS Mincho" panose="02020609040205080304" pitchFamily="49" charset="-128"/>
            </a:endParaRPr>
          </a:p>
          <a:p>
            <a:pPr algn="just">
              <a:spcAft>
                <a:spcPts val="0"/>
              </a:spcAft>
            </a:pPr>
            <a:endParaRPr lang="en-GB" sz="1600" dirty="0" smtClean="0">
              <a:latin typeface="+mn-lt"/>
              <a:ea typeface="MS Mincho" panose="02020609040205080304" pitchFamily="49" charset="-128"/>
            </a:endParaRPr>
          </a:p>
          <a:p>
            <a:pPr algn="just">
              <a:spcAft>
                <a:spcPts val="0"/>
              </a:spcAft>
            </a:pPr>
            <a:endParaRPr lang="cs-CZ" sz="1600" dirty="0">
              <a:latin typeface="+mn-lt"/>
              <a:ea typeface="Times New Roman" panose="02020603050405020304" pitchFamily="18" charset="0"/>
            </a:endParaRPr>
          </a:p>
        </p:txBody>
      </p:sp>
    </p:spTree>
    <p:extLst>
      <p:ext uri="{BB962C8B-B14F-4D97-AF65-F5344CB8AC3E}">
        <p14:creationId xmlns:p14="http://schemas.microsoft.com/office/powerpoint/2010/main" val="5575881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260648"/>
            <a:ext cx="8334672" cy="3139321"/>
          </a:xfrm>
          <a:prstGeom prst="rect">
            <a:avLst/>
          </a:prstGeom>
        </p:spPr>
        <p:txBody>
          <a:bodyPr wrap="square">
            <a:spAutoFit/>
          </a:bodyPr>
          <a:lstStyle/>
          <a:p>
            <a:pPr algn="just">
              <a:spcAft>
                <a:spcPts val="0"/>
              </a:spcAft>
            </a:pPr>
            <a:r>
              <a:rPr lang="en-GB" dirty="0">
                <a:ea typeface="MS Mincho" panose="02020609040205080304" pitchFamily="49" charset="-128"/>
              </a:rPr>
              <a:t> The slopes of the volcano model are taken as 83% and 15% for a </a:t>
            </a:r>
            <a:r>
              <a:rPr lang="en-GB" dirty="0" err="1">
                <a:ea typeface="MS Mincho" panose="02020609040205080304" pitchFamily="49" charset="-128"/>
              </a:rPr>
              <a:t>stratovolcano</a:t>
            </a:r>
            <a:r>
              <a:rPr lang="en-GB" dirty="0">
                <a:ea typeface="MS Mincho" panose="02020609040205080304" pitchFamily="49" charset="-128"/>
              </a:rPr>
              <a:t> and a shield volcano, respectively. The base of the cone depends on the volcano height and the slope. A constant density of 3.4 tons per km</a:t>
            </a:r>
            <a:r>
              <a:rPr lang="en-GB" baseline="30000" dirty="0">
                <a:ea typeface="MS Mincho" panose="02020609040205080304" pitchFamily="49" charset="-128"/>
              </a:rPr>
              <a:t>3</a:t>
            </a:r>
            <a:r>
              <a:rPr lang="en-GB" dirty="0">
                <a:ea typeface="MS Mincho" panose="02020609040205080304" pitchFamily="49" charset="-128"/>
              </a:rPr>
              <a:t> is used, but in the part of the volcano embedded in ice, it is reduced by the density of ice to avoid duplication of the ice contribution. The effect of the volcano model has to be obtained by numerical integration.</a:t>
            </a:r>
            <a:endParaRPr lang="cs-CZ" dirty="0">
              <a:ea typeface="Times New Roman" panose="02020603050405020304" pitchFamily="18" charset="0"/>
            </a:endParaRPr>
          </a:p>
          <a:p>
            <a:pPr algn="just">
              <a:spcAft>
                <a:spcPts val="0"/>
              </a:spcAft>
            </a:pPr>
            <a:r>
              <a:rPr lang="en-GB" dirty="0">
                <a:ea typeface="MS Mincho" panose="02020609040205080304" pitchFamily="49" charset="-128"/>
              </a:rPr>
              <a:t>    The anomalies </a:t>
            </a:r>
            <a:r>
              <a:rPr lang="en-GB" dirty="0">
                <a:ea typeface="MS Mincho" panose="02020609040205080304" pitchFamily="49" charset="-128"/>
                <a:cs typeface="Times New Roman" panose="02020603050405020304" pitchFamily="18" charset="0"/>
                <a:sym typeface="Symbol" panose="05050102010706020507" pitchFamily="18" charset="2"/>
              </a:rPr>
              <a:t></a:t>
            </a:r>
            <a:r>
              <a:rPr lang="en-GB" i="1" dirty="0">
                <a:ea typeface="MS Mincho" panose="02020609040205080304" pitchFamily="49" charset="-128"/>
              </a:rPr>
              <a:t>g</a:t>
            </a:r>
            <a:r>
              <a:rPr lang="en-GB" dirty="0">
                <a:ea typeface="MS Mincho" panose="02020609040205080304" pitchFamily="49" charset="-128"/>
              </a:rPr>
              <a:t> are calculated for a set of points distributed at an altitude of </a:t>
            </a:r>
            <a:r>
              <a:rPr lang="en-GB" i="1" dirty="0" err="1">
                <a:ea typeface="MS Mincho" panose="02020609040205080304" pitchFamily="49" charset="-128"/>
              </a:rPr>
              <a:t>h</a:t>
            </a:r>
            <a:r>
              <a:rPr lang="en-GB" i="1" baseline="-25000" dirty="0" err="1">
                <a:ea typeface="MS Mincho" panose="02020609040205080304" pitchFamily="49" charset="-128"/>
              </a:rPr>
              <a:t>P</a:t>
            </a:r>
            <a:r>
              <a:rPr lang="en-GB" dirty="0">
                <a:ea typeface="MS Mincho" panose="02020609040205080304" pitchFamily="49" charset="-128"/>
              </a:rPr>
              <a:t>=2.5 km over the volcano basis. The altitude strongly affects the resolution, e.g. at altitude </a:t>
            </a:r>
            <a:r>
              <a:rPr lang="en-GB" i="1" dirty="0" err="1">
                <a:ea typeface="MS Mincho" panose="02020609040205080304" pitchFamily="49" charset="-128"/>
              </a:rPr>
              <a:t>h</a:t>
            </a:r>
            <a:r>
              <a:rPr lang="en-GB" i="1" baseline="-25000" dirty="0" err="1">
                <a:ea typeface="MS Mincho" panose="02020609040205080304" pitchFamily="49" charset="-128"/>
              </a:rPr>
              <a:t>P</a:t>
            </a:r>
            <a:r>
              <a:rPr lang="en-GB" dirty="0">
                <a:ea typeface="MS Mincho" panose="02020609040205080304" pitchFamily="49" charset="-128"/>
              </a:rPr>
              <a:t>=10 km, the effect of the volcano is practically not detectable. The ice layers affect </a:t>
            </a:r>
            <a:r>
              <a:rPr lang="en-GB" i="1" dirty="0">
                <a:ea typeface="MS Mincho" panose="02020609040205080304" pitchFamily="49" charset="-128"/>
                <a:cs typeface="Times New Roman" panose="02020603050405020304" pitchFamily="18" charset="0"/>
                <a:sym typeface="Symbol" panose="05050102010706020507" pitchFamily="18" charset="2"/>
              </a:rPr>
              <a:t></a:t>
            </a:r>
            <a:r>
              <a:rPr lang="en-GB" i="1" dirty="0">
                <a:ea typeface="MS Mincho" panose="02020609040205080304" pitchFamily="49" charset="-128"/>
              </a:rPr>
              <a:t>g</a:t>
            </a:r>
            <a:r>
              <a:rPr lang="en-GB" dirty="0">
                <a:ea typeface="MS Mincho" panose="02020609040205080304" pitchFamily="49" charset="-128"/>
              </a:rPr>
              <a:t> by 5.6</a:t>
            </a:r>
            <a:r>
              <a:rPr lang="en-GB" i="1" dirty="0">
                <a:ea typeface="MS Mincho" panose="02020609040205080304" pitchFamily="49" charset="-128"/>
              </a:rPr>
              <a:t>h</a:t>
            </a:r>
            <a:r>
              <a:rPr lang="en-GB" dirty="0">
                <a:ea typeface="MS Mincho" panose="02020609040205080304" pitchFamily="49" charset="-128"/>
              </a:rPr>
              <a:t> [</a:t>
            </a:r>
            <a:r>
              <a:rPr lang="en-GB" dirty="0" err="1">
                <a:ea typeface="MS Mincho" panose="02020609040205080304" pitchFamily="49" charset="-128"/>
              </a:rPr>
              <a:t>mGal</a:t>
            </a:r>
            <a:r>
              <a:rPr lang="en-GB" dirty="0">
                <a:ea typeface="MS Mincho" panose="02020609040205080304" pitchFamily="49" charset="-128"/>
              </a:rPr>
              <a:t>] and their influence is small, while the relevant changes in </a:t>
            </a:r>
            <a:r>
              <a:rPr lang="en-GB" i="1" dirty="0" err="1">
                <a:ea typeface="MS Mincho" panose="02020609040205080304" pitchFamily="49" charset="-128"/>
              </a:rPr>
              <a:t>T</a:t>
            </a:r>
            <a:r>
              <a:rPr lang="en-GB" baseline="-25000" dirty="0" err="1">
                <a:ea typeface="MS Mincho" panose="02020609040205080304" pitchFamily="49" charset="-128"/>
              </a:rPr>
              <a:t>zz</a:t>
            </a:r>
            <a:r>
              <a:rPr lang="en-GB" dirty="0">
                <a:ea typeface="MS Mincho" panose="02020609040205080304" pitchFamily="49" charset="-128"/>
              </a:rPr>
              <a:t> [E] are negligible</a:t>
            </a:r>
            <a:r>
              <a:rPr lang="en-GB" dirty="0">
                <a:latin typeface="Times New Roman" panose="02020603050405020304" pitchFamily="18" charset="0"/>
                <a:ea typeface="MS Mincho" panose="02020609040205080304" pitchFamily="49" charset="-128"/>
              </a:rPr>
              <a:t>. </a:t>
            </a:r>
            <a:endParaRPr lang="cs-CZ" dirty="0"/>
          </a:p>
        </p:txBody>
      </p:sp>
      <p:graphicFrame>
        <p:nvGraphicFramePr>
          <p:cNvPr id="3" name="Tabulka 2"/>
          <p:cNvGraphicFramePr>
            <a:graphicFrameLocks noGrp="1"/>
          </p:cNvGraphicFramePr>
          <p:nvPr>
            <p:extLst>
              <p:ext uri="{D42A27DB-BD31-4B8C-83A1-F6EECF244321}">
                <p14:modId xmlns:p14="http://schemas.microsoft.com/office/powerpoint/2010/main" val="3772402204"/>
              </p:ext>
            </p:extLst>
          </p:nvPr>
        </p:nvGraphicFramePr>
        <p:xfrm>
          <a:off x="-180528" y="3501008"/>
          <a:ext cx="3949666" cy="2179320"/>
        </p:xfrm>
        <a:graphic>
          <a:graphicData uri="http://schemas.openxmlformats.org/drawingml/2006/table">
            <a:tbl>
              <a:tblPr>
                <a:tableStyleId>{5C22544A-7EE6-4342-B048-85BDC9FD1C3A}</a:tableStyleId>
              </a:tblPr>
              <a:tblGrid>
                <a:gridCol w="1817858"/>
                <a:gridCol w="532656"/>
                <a:gridCol w="533248"/>
                <a:gridCol w="533248"/>
                <a:gridCol w="532656"/>
              </a:tblGrid>
              <a:tr h="150495">
                <a:tc gridSpan="5">
                  <a:txBody>
                    <a:bodyPr/>
                    <a:lstStyle/>
                    <a:p>
                      <a:pPr algn="ctr">
                        <a:spcAft>
                          <a:spcPts val="0"/>
                        </a:spcAft>
                      </a:pPr>
                      <a:r>
                        <a:rPr lang="en-GB" sz="1100" dirty="0" err="1">
                          <a:effectLst/>
                        </a:rPr>
                        <a:t>Stratovolcano</a:t>
                      </a:r>
                      <a:r>
                        <a:rPr lang="en-GB" sz="1100" dirty="0">
                          <a:effectLst/>
                        </a:rPr>
                        <a:t> (height </a:t>
                      </a:r>
                      <a:r>
                        <a:rPr lang="en-GB" sz="1100" dirty="0" err="1">
                          <a:effectLst/>
                        </a:rPr>
                        <a:t>h</a:t>
                      </a:r>
                      <a:r>
                        <a:rPr lang="en-GB" sz="1100" baseline="-25000" dirty="0" err="1">
                          <a:effectLst/>
                        </a:rPr>
                        <a:t>v</a:t>
                      </a:r>
                      <a:r>
                        <a:rPr lang="en-GB" sz="1100" dirty="0">
                          <a:effectLst/>
                        </a:rPr>
                        <a:t> 2 km)</a:t>
                      </a:r>
                      <a:endParaRPr lang="cs-CZ" sz="1200" dirty="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150495">
                <a:tc rowSpan="2">
                  <a:txBody>
                    <a:bodyPr/>
                    <a:lstStyle/>
                    <a:p>
                      <a:pPr algn="ctr">
                        <a:spcAft>
                          <a:spcPts val="0"/>
                        </a:spcAft>
                      </a:pPr>
                      <a:r>
                        <a:rPr lang="en-GB" sz="1100" dirty="0">
                          <a:effectLst/>
                        </a:rPr>
                        <a:t> ice height</a:t>
                      </a:r>
                      <a:endParaRPr lang="cs-CZ" sz="1200" dirty="0">
                        <a:effectLst/>
                      </a:endParaRPr>
                    </a:p>
                    <a:p>
                      <a:pPr algn="ctr">
                        <a:spcAft>
                          <a:spcPts val="0"/>
                        </a:spcAft>
                      </a:pPr>
                      <a:r>
                        <a:rPr lang="en-GB" sz="1100" dirty="0">
                          <a:effectLst/>
                        </a:rPr>
                        <a:t>h [km]</a:t>
                      </a:r>
                      <a:endParaRPr lang="cs-CZ" sz="1200" dirty="0">
                        <a:effectLst/>
                        <a:latin typeface="Times New Roman" panose="02020603050405020304" pitchFamily="18" charset="0"/>
                        <a:ea typeface="Times New Roman" panose="02020603050405020304" pitchFamily="18" charset="0"/>
                      </a:endParaRPr>
                    </a:p>
                  </a:txBody>
                  <a:tcPr marL="44450" marR="44450" marT="0" marB="0" anchor="ctr"/>
                </a:tc>
                <a:tc gridSpan="3">
                  <a:txBody>
                    <a:bodyPr/>
                    <a:lstStyle/>
                    <a:p>
                      <a:pPr algn="ctr">
                        <a:spcAft>
                          <a:spcPts val="0"/>
                        </a:spcAft>
                      </a:pPr>
                      <a:r>
                        <a:rPr lang="en-GB" sz="1100">
                          <a:effectLst/>
                        </a:rPr>
                        <a:t>Dg [mGal]</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c hMerge="1">
                  <a:txBody>
                    <a:bodyPr/>
                    <a:lstStyle/>
                    <a:p>
                      <a:endParaRPr lang="cs-CZ"/>
                    </a:p>
                  </a:txBody>
                  <a:tcPr/>
                </a:tc>
                <a:tc>
                  <a:txBody>
                    <a:bodyPr/>
                    <a:lstStyle/>
                    <a:p>
                      <a:pPr algn="ctr">
                        <a:spcAft>
                          <a:spcPts val="0"/>
                        </a:spcAft>
                      </a:pPr>
                      <a:r>
                        <a:rPr lang="en-GB" sz="1100">
                          <a:effectLst/>
                        </a:rPr>
                        <a:t>T</a:t>
                      </a:r>
                      <a:r>
                        <a:rPr lang="en-GB" sz="1100" baseline="-25000">
                          <a:effectLst/>
                        </a:rPr>
                        <a:t>zz</a:t>
                      </a:r>
                      <a:r>
                        <a:rPr lang="en-GB" sz="1100">
                          <a:effectLst/>
                        </a:rPr>
                        <a:t> [E]</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r>
              <a:tr h="150495">
                <a:tc vMerge="1">
                  <a:txBody>
                    <a:bodyPr/>
                    <a:lstStyle/>
                    <a:p>
                      <a:endParaRPr lang="cs-CZ"/>
                    </a:p>
                  </a:txBody>
                  <a:tcPr/>
                </a:tc>
                <a:tc>
                  <a:txBody>
                    <a:bodyPr/>
                    <a:lstStyle/>
                    <a:p>
                      <a:pPr algn="ctr">
                        <a:spcAft>
                          <a:spcPts val="0"/>
                        </a:spcAft>
                      </a:pPr>
                      <a:r>
                        <a:rPr lang="en-GB" sz="1100">
                          <a:effectLst/>
                        </a:rPr>
                        <a:t>volcano+ice</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ice cap</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volcano- ice</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spcAft>
                          <a:spcPts val="0"/>
                        </a:spcAft>
                      </a:pPr>
                      <a:r>
                        <a:rPr lang="en-GB" sz="1100" dirty="0">
                          <a:effectLst/>
                        </a:rPr>
                        <a:t> </a:t>
                      </a:r>
                      <a:endParaRPr lang="cs-CZ" sz="1200" dirty="0">
                        <a:effectLst/>
                        <a:latin typeface="Times New Roman" panose="02020603050405020304" pitchFamily="18" charset="0"/>
                        <a:ea typeface="Times New Roman" panose="02020603050405020304" pitchFamily="18" charset="0"/>
                      </a:endParaRPr>
                    </a:p>
                  </a:txBody>
                  <a:tcPr marL="44450" marR="44450" marT="0" marB="0"/>
                </a:tc>
              </a:tr>
              <a:tr h="150495">
                <a:tc>
                  <a:txBody>
                    <a:bodyPr/>
                    <a:lstStyle/>
                    <a:p>
                      <a:pPr algn="ctr">
                        <a:spcAft>
                          <a:spcPts val="0"/>
                        </a:spcAft>
                      </a:pPr>
                      <a:r>
                        <a:rPr lang="en-GB" sz="1100">
                          <a:effectLst/>
                        </a:rPr>
                        <a:t>0</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79</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0</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79</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752</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r>
              <a:tr h="150495">
                <a:tc>
                  <a:txBody>
                    <a:bodyPr/>
                    <a:lstStyle/>
                    <a:p>
                      <a:pPr algn="ctr">
                        <a:spcAft>
                          <a:spcPts val="0"/>
                        </a:spcAft>
                      </a:pPr>
                      <a:r>
                        <a:rPr lang="en-GB" sz="1100">
                          <a:effectLst/>
                        </a:rPr>
                        <a:t>1</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72</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6</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66</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675</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r>
              <a:tr h="150495">
                <a:tc>
                  <a:txBody>
                    <a:bodyPr/>
                    <a:lstStyle/>
                    <a:p>
                      <a:pPr algn="ctr">
                        <a:spcAft>
                          <a:spcPts val="0"/>
                        </a:spcAft>
                      </a:pPr>
                      <a:r>
                        <a:rPr lang="en-GB" sz="1100">
                          <a:effectLst/>
                        </a:rPr>
                        <a:t>2</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67</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spcAft>
                          <a:spcPts val="0"/>
                        </a:spcAft>
                      </a:pPr>
                      <a:r>
                        <a:rPr lang="en-GB" sz="1100">
                          <a:effectLst/>
                        </a:rPr>
                        <a:t> 11</a:t>
                      </a:r>
                      <a:endParaRPr lang="cs-CZ"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n-GB" sz="1100">
                          <a:effectLst/>
                        </a:rPr>
                        <a:t>56</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531</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r>
              <a:tr h="150495">
                <a:tc gridSpan="5">
                  <a:txBody>
                    <a:bodyPr/>
                    <a:lstStyle/>
                    <a:p>
                      <a:pPr algn="l">
                        <a:spcAft>
                          <a:spcPts val="0"/>
                        </a:spcAft>
                      </a:pPr>
                      <a:r>
                        <a:rPr lang="en-GB" sz="1100">
                          <a:effectLst/>
                        </a:rPr>
                        <a:t> </a:t>
                      </a:r>
                      <a:endParaRPr lang="cs-CZ" sz="1200">
                        <a:effectLst/>
                        <a:latin typeface="Times New Roman" panose="02020603050405020304" pitchFamily="18" charset="0"/>
                        <a:ea typeface="Times New Roman" panose="02020603050405020304" pitchFamily="18" charset="0"/>
                      </a:endParaRPr>
                    </a:p>
                  </a:txBody>
                  <a:tcPr marL="44450" marR="44450"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150495">
                <a:tc gridSpan="5">
                  <a:txBody>
                    <a:bodyPr/>
                    <a:lstStyle/>
                    <a:p>
                      <a:pPr marL="228600" algn="l">
                        <a:spcAft>
                          <a:spcPts val="0"/>
                        </a:spcAft>
                      </a:pPr>
                      <a:r>
                        <a:rPr lang="en-GB" sz="1100">
                          <a:effectLst/>
                        </a:rPr>
                        <a:t>   Shield volcano (h</a:t>
                      </a:r>
                      <a:r>
                        <a:rPr lang="en-GB" sz="1100" baseline="-25000">
                          <a:effectLst/>
                        </a:rPr>
                        <a:t>v</a:t>
                      </a:r>
                      <a:r>
                        <a:rPr lang="en-GB" sz="1100">
                          <a:effectLst/>
                        </a:rPr>
                        <a:t> 0.67 km ;</a:t>
                      </a:r>
                      <a:endParaRPr lang="cs-CZ" sz="1200">
                        <a:effectLst/>
                      </a:endParaRPr>
                    </a:p>
                    <a:p>
                      <a:pPr algn="ctr">
                        <a:spcAft>
                          <a:spcPts val="0"/>
                        </a:spcAft>
                      </a:pPr>
                      <a:r>
                        <a:rPr lang="en-GB" sz="1100">
                          <a:effectLst/>
                        </a:rPr>
                        <a:t>the same volume as the stratovolcano)</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150495">
                <a:tc>
                  <a:txBody>
                    <a:bodyPr/>
                    <a:lstStyle/>
                    <a:p>
                      <a:pPr algn="ctr">
                        <a:spcAft>
                          <a:spcPts val="0"/>
                        </a:spcAft>
                      </a:pPr>
                      <a:r>
                        <a:rPr lang="en-GB" sz="1100">
                          <a:effectLst/>
                        </a:rPr>
                        <a:t>0</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35</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0</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35</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150</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r>
              <a:tr h="150495">
                <a:tc>
                  <a:txBody>
                    <a:bodyPr/>
                    <a:lstStyle/>
                    <a:p>
                      <a:pPr algn="ctr">
                        <a:spcAft>
                          <a:spcPts val="0"/>
                        </a:spcAft>
                      </a:pPr>
                      <a:r>
                        <a:rPr lang="en-GB" sz="1100">
                          <a:effectLst/>
                        </a:rPr>
                        <a:t>1</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31</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6</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25</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106</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r>
              <a:tr h="150495">
                <a:tc>
                  <a:txBody>
                    <a:bodyPr/>
                    <a:lstStyle/>
                    <a:p>
                      <a:pPr algn="ctr">
                        <a:spcAft>
                          <a:spcPts val="0"/>
                        </a:spcAft>
                      </a:pPr>
                      <a:r>
                        <a:rPr lang="en-GB" sz="1100">
                          <a:effectLst/>
                        </a:rPr>
                        <a:t>2</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36</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spcAft>
                          <a:spcPts val="0"/>
                        </a:spcAft>
                      </a:pPr>
                      <a:r>
                        <a:rPr lang="en-GB" sz="1100">
                          <a:effectLst/>
                        </a:rPr>
                        <a:t> 11</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25</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dirty="0">
                          <a:effectLst/>
                        </a:rPr>
                        <a:t>106</a:t>
                      </a:r>
                      <a:endParaRPr lang="cs-CZ"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graphicFrame>
        <p:nvGraphicFramePr>
          <p:cNvPr id="4" name="Tabulka 3"/>
          <p:cNvGraphicFramePr>
            <a:graphicFrameLocks noGrp="1"/>
          </p:cNvGraphicFramePr>
          <p:nvPr>
            <p:extLst>
              <p:ext uri="{D42A27DB-BD31-4B8C-83A1-F6EECF244321}">
                <p14:modId xmlns:p14="http://schemas.microsoft.com/office/powerpoint/2010/main" val="2401605888"/>
              </p:ext>
            </p:extLst>
          </p:nvPr>
        </p:nvGraphicFramePr>
        <p:xfrm>
          <a:off x="3851920" y="3573016"/>
          <a:ext cx="4968551" cy="2012950"/>
        </p:xfrm>
        <a:graphic>
          <a:graphicData uri="http://schemas.openxmlformats.org/drawingml/2006/table">
            <a:tbl>
              <a:tblPr>
                <a:tableStyleId>{5C22544A-7EE6-4342-B048-85BDC9FD1C3A}</a:tableStyleId>
              </a:tblPr>
              <a:tblGrid>
                <a:gridCol w="1072884"/>
                <a:gridCol w="1072884"/>
                <a:gridCol w="761401"/>
                <a:gridCol w="552573"/>
                <a:gridCol w="552573"/>
                <a:gridCol w="552573"/>
                <a:gridCol w="403663"/>
              </a:tblGrid>
              <a:tr h="161925">
                <a:tc gridSpan="7">
                  <a:txBody>
                    <a:bodyPr/>
                    <a:lstStyle/>
                    <a:p>
                      <a:pPr algn="ctr">
                        <a:spcAft>
                          <a:spcPts val="0"/>
                        </a:spcAft>
                      </a:pPr>
                      <a:r>
                        <a:rPr lang="en-GB" sz="1100" dirty="0">
                          <a:effectLst/>
                        </a:rPr>
                        <a:t>Shield volcano (height </a:t>
                      </a:r>
                      <a:r>
                        <a:rPr lang="en-GB" sz="1100" dirty="0" err="1">
                          <a:effectLst/>
                        </a:rPr>
                        <a:t>h</a:t>
                      </a:r>
                      <a:r>
                        <a:rPr lang="en-GB" sz="1100" baseline="-25000" dirty="0" err="1">
                          <a:effectLst/>
                        </a:rPr>
                        <a:t>v</a:t>
                      </a:r>
                      <a:r>
                        <a:rPr lang="en-GB" sz="1100" dirty="0">
                          <a:effectLst/>
                        </a:rPr>
                        <a:t> 1 km)</a:t>
                      </a:r>
                      <a:endParaRPr lang="cs-CZ" sz="1200" dirty="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161925">
                <a:tc rowSpan="2">
                  <a:txBody>
                    <a:bodyPr/>
                    <a:lstStyle/>
                    <a:p>
                      <a:pPr algn="ctr">
                        <a:spcAft>
                          <a:spcPts val="0"/>
                        </a:spcAft>
                      </a:pPr>
                      <a:r>
                        <a:rPr lang="en-GB" sz="1100">
                          <a:effectLst/>
                        </a:rPr>
                        <a:t>ice height</a:t>
                      </a:r>
                      <a:endParaRPr lang="cs-CZ" sz="1200">
                        <a:effectLst/>
                      </a:endParaRPr>
                    </a:p>
                    <a:p>
                      <a:pPr algn="ctr">
                        <a:spcAft>
                          <a:spcPts val="0"/>
                        </a:spcAft>
                      </a:pPr>
                      <a:r>
                        <a:rPr lang="en-GB" sz="1100">
                          <a:effectLst/>
                        </a:rPr>
                        <a:t>h   [km]</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gridSpan="4">
                  <a:txBody>
                    <a:bodyPr/>
                    <a:lstStyle/>
                    <a:p>
                      <a:pPr algn="ctr">
                        <a:spcAft>
                          <a:spcPts val="0"/>
                        </a:spcAft>
                      </a:pPr>
                      <a:r>
                        <a:rPr lang="en-GB" sz="1100">
                          <a:effectLst/>
                        </a:rPr>
                        <a:t>Dg [mGal]</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gridSpan="2">
                  <a:txBody>
                    <a:bodyPr/>
                    <a:lstStyle/>
                    <a:p>
                      <a:pPr algn="ctr">
                        <a:spcAft>
                          <a:spcPts val="0"/>
                        </a:spcAft>
                      </a:pPr>
                      <a:r>
                        <a:rPr lang="en-GB" sz="1100">
                          <a:effectLst/>
                        </a:rPr>
                        <a:t>T</a:t>
                      </a:r>
                      <a:r>
                        <a:rPr lang="en-GB" sz="1100" baseline="-25000">
                          <a:effectLst/>
                        </a:rPr>
                        <a:t>zz</a:t>
                      </a:r>
                      <a:r>
                        <a:rPr lang="en-GB" sz="1100">
                          <a:effectLst/>
                        </a:rPr>
                        <a:t> [E]</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r>
              <a:tr h="161925">
                <a:tc vMerge="1">
                  <a:txBody>
                    <a:bodyPr/>
                    <a:lstStyle/>
                    <a:p>
                      <a:endParaRPr lang="cs-CZ"/>
                    </a:p>
                  </a:txBody>
                  <a:tcPr/>
                </a:tc>
                <a:tc>
                  <a:txBody>
                    <a:bodyPr/>
                    <a:lstStyle/>
                    <a:p>
                      <a:pPr algn="ctr">
                        <a:spcAft>
                          <a:spcPts val="0"/>
                        </a:spcAft>
                      </a:pPr>
                      <a:r>
                        <a:rPr lang="en-GB" sz="1100">
                          <a:effectLst/>
                        </a:rPr>
                        <a:t>volcano + ice</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ice cap</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gridSpan="2">
                  <a:txBody>
                    <a:bodyPr/>
                    <a:lstStyle/>
                    <a:p>
                      <a:pPr algn="ctr">
                        <a:spcAft>
                          <a:spcPts val="0"/>
                        </a:spcAft>
                      </a:pPr>
                      <a:r>
                        <a:rPr lang="en-GB" sz="1100">
                          <a:effectLst/>
                        </a:rPr>
                        <a:t>volcano - ice</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c gridSpan="2">
                  <a:txBody>
                    <a:bodyPr/>
                    <a:lstStyle/>
                    <a:p>
                      <a:pPr algn="ctr">
                        <a:spcAft>
                          <a:spcPts val="0"/>
                        </a:spcAft>
                      </a:pPr>
                      <a:r>
                        <a:rPr lang="en-GB" sz="1100">
                          <a:effectLst/>
                        </a:rPr>
                        <a:t> </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r>
              <a:tr h="154940">
                <a:tc>
                  <a:txBody>
                    <a:bodyPr/>
                    <a:lstStyle/>
                    <a:p>
                      <a:pPr algn="ctr">
                        <a:spcAft>
                          <a:spcPts val="0"/>
                        </a:spcAft>
                      </a:pPr>
                      <a:r>
                        <a:rPr lang="en-GB" sz="1100">
                          <a:effectLst/>
                        </a:rPr>
                        <a:t>0</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71</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0</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gridSpan="2">
                  <a:txBody>
                    <a:bodyPr/>
                    <a:lstStyle/>
                    <a:p>
                      <a:pPr algn="ctr">
                        <a:spcAft>
                          <a:spcPts val="0"/>
                        </a:spcAft>
                      </a:pPr>
                      <a:r>
                        <a:rPr lang="en-GB" sz="1100">
                          <a:effectLst/>
                        </a:rPr>
                        <a:t>71</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c gridSpan="2">
                  <a:txBody>
                    <a:bodyPr/>
                    <a:lstStyle/>
                    <a:p>
                      <a:pPr algn="ctr">
                        <a:spcAft>
                          <a:spcPts val="0"/>
                        </a:spcAft>
                      </a:pPr>
                      <a:r>
                        <a:rPr lang="en-GB" sz="1100">
                          <a:effectLst/>
                        </a:rPr>
                        <a:t>242</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r>
              <a:tr h="161925">
                <a:tc>
                  <a:txBody>
                    <a:bodyPr/>
                    <a:lstStyle/>
                    <a:p>
                      <a:pPr algn="ctr">
                        <a:spcAft>
                          <a:spcPts val="0"/>
                        </a:spcAft>
                      </a:pPr>
                      <a:r>
                        <a:rPr lang="en-GB" sz="1100">
                          <a:effectLst/>
                        </a:rPr>
                        <a:t>1</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56</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6</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gridSpan="2">
                  <a:txBody>
                    <a:bodyPr/>
                    <a:lstStyle/>
                    <a:p>
                      <a:pPr algn="ctr">
                        <a:spcAft>
                          <a:spcPts val="0"/>
                        </a:spcAft>
                      </a:pPr>
                      <a:r>
                        <a:rPr lang="en-GB" sz="1100">
                          <a:effectLst/>
                        </a:rPr>
                        <a:t>50</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c gridSpan="2">
                  <a:txBody>
                    <a:bodyPr/>
                    <a:lstStyle/>
                    <a:p>
                      <a:pPr algn="ctr">
                        <a:spcAft>
                          <a:spcPts val="0"/>
                        </a:spcAft>
                      </a:pPr>
                      <a:r>
                        <a:rPr lang="en-GB" sz="1100">
                          <a:effectLst/>
                        </a:rPr>
                        <a:t>271</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r>
              <a:tr h="161925">
                <a:tc>
                  <a:txBody>
                    <a:bodyPr/>
                    <a:lstStyle/>
                    <a:p>
                      <a:pPr algn="ctr">
                        <a:spcAft>
                          <a:spcPts val="0"/>
                        </a:spcAft>
                      </a:pPr>
                      <a:r>
                        <a:rPr lang="en-GB" sz="1100">
                          <a:effectLst/>
                        </a:rPr>
                        <a:t>2</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62</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spcAft>
                          <a:spcPts val="0"/>
                        </a:spcAft>
                      </a:pPr>
                      <a:r>
                        <a:rPr lang="en-GB" sz="1100">
                          <a:effectLst/>
                        </a:rPr>
                        <a:t> 11</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gridSpan="2">
                  <a:txBody>
                    <a:bodyPr/>
                    <a:lstStyle/>
                    <a:p>
                      <a:pPr algn="ctr">
                        <a:spcAft>
                          <a:spcPts val="0"/>
                        </a:spcAft>
                      </a:pPr>
                      <a:r>
                        <a:rPr lang="en-GB" sz="1100">
                          <a:effectLst/>
                        </a:rPr>
                        <a:t>51</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c gridSpan="2">
                  <a:txBody>
                    <a:bodyPr/>
                    <a:lstStyle/>
                    <a:p>
                      <a:pPr algn="ctr">
                        <a:spcAft>
                          <a:spcPts val="0"/>
                        </a:spcAft>
                      </a:pPr>
                      <a:r>
                        <a:rPr lang="en-GB" sz="1100">
                          <a:effectLst/>
                        </a:rPr>
                        <a:t>174</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r>
              <a:tr h="161925">
                <a:tc gridSpan="7">
                  <a:txBody>
                    <a:bodyPr/>
                    <a:lstStyle/>
                    <a:p>
                      <a:pPr algn="l">
                        <a:spcAft>
                          <a:spcPts val="0"/>
                        </a:spcAft>
                      </a:pPr>
                      <a:r>
                        <a:rPr lang="en-GB" sz="1100">
                          <a:effectLst/>
                        </a:rPr>
                        <a:t> </a:t>
                      </a:r>
                      <a:endParaRPr lang="cs-CZ" sz="1200">
                        <a:effectLst/>
                        <a:latin typeface="Times New Roman" panose="02020603050405020304" pitchFamily="18" charset="0"/>
                        <a:ea typeface="Times New Roman" panose="02020603050405020304" pitchFamily="18" charset="0"/>
                      </a:endParaRPr>
                    </a:p>
                  </a:txBody>
                  <a:tcPr marL="44450" marR="44450"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161925">
                <a:tc gridSpan="7">
                  <a:txBody>
                    <a:bodyPr/>
                    <a:lstStyle/>
                    <a:p>
                      <a:pPr algn="ctr">
                        <a:spcAft>
                          <a:spcPts val="0"/>
                        </a:spcAft>
                      </a:pPr>
                      <a:r>
                        <a:rPr lang="en-GB" sz="1100">
                          <a:effectLst/>
                        </a:rPr>
                        <a:t>Shield volcano (h</a:t>
                      </a:r>
                      <a:r>
                        <a:rPr lang="en-GB" sz="1100" baseline="-25000">
                          <a:effectLst/>
                        </a:rPr>
                        <a:t>v</a:t>
                      </a:r>
                      <a:r>
                        <a:rPr lang="en-GB" sz="1100">
                          <a:effectLst/>
                        </a:rPr>
                        <a:t> 2 km)</a:t>
                      </a:r>
                      <a:endParaRPr lang="cs-CZ" sz="1200">
                        <a:effectLst/>
                      </a:endParaRPr>
                    </a:p>
                    <a:p>
                      <a:pPr algn="ctr">
                        <a:spcAft>
                          <a:spcPts val="0"/>
                        </a:spcAft>
                      </a:pPr>
                      <a:r>
                        <a:rPr lang="en-GB" sz="1100">
                          <a:effectLst/>
                        </a:rPr>
                        <a:t> </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161925">
                <a:tc>
                  <a:txBody>
                    <a:bodyPr/>
                    <a:lstStyle/>
                    <a:p>
                      <a:pPr algn="ctr">
                        <a:spcAft>
                          <a:spcPts val="0"/>
                        </a:spcAft>
                      </a:pPr>
                      <a:r>
                        <a:rPr lang="en-GB" sz="1100">
                          <a:effectLst/>
                        </a:rPr>
                        <a:t>0</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220</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gridSpan="2">
                  <a:txBody>
                    <a:bodyPr/>
                    <a:lstStyle/>
                    <a:p>
                      <a:pPr algn="ctr">
                        <a:spcAft>
                          <a:spcPts val="0"/>
                        </a:spcAft>
                      </a:pPr>
                      <a:r>
                        <a:rPr lang="en-GB" sz="1100">
                          <a:effectLst/>
                        </a:rPr>
                        <a:t>0</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c gridSpan="2">
                  <a:txBody>
                    <a:bodyPr/>
                    <a:lstStyle/>
                    <a:p>
                      <a:pPr algn="ctr">
                        <a:spcAft>
                          <a:spcPts val="0"/>
                        </a:spcAft>
                      </a:pPr>
                      <a:r>
                        <a:rPr lang="en-GB" sz="1100">
                          <a:effectLst/>
                        </a:rPr>
                        <a:t>220</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c>
                  <a:txBody>
                    <a:bodyPr/>
                    <a:lstStyle/>
                    <a:p>
                      <a:pPr algn="ctr">
                        <a:spcAft>
                          <a:spcPts val="0"/>
                        </a:spcAft>
                      </a:pPr>
                      <a:r>
                        <a:rPr lang="en-GB" sz="1100">
                          <a:effectLst/>
                        </a:rPr>
                        <a:t>544</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r>
              <a:tr h="154940">
                <a:tc>
                  <a:txBody>
                    <a:bodyPr/>
                    <a:lstStyle/>
                    <a:p>
                      <a:pPr algn="ctr">
                        <a:spcAft>
                          <a:spcPts val="0"/>
                        </a:spcAft>
                      </a:pPr>
                      <a:r>
                        <a:rPr lang="en-GB" sz="1100">
                          <a:effectLst/>
                        </a:rPr>
                        <a:t>1</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a:effectLst/>
                        </a:rPr>
                        <a:t>188</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gridSpan="2">
                  <a:txBody>
                    <a:bodyPr/>
                    <a:lstStyle/>
                    <a:p>
                      <a:pPr algn="ctr">
                        <a:spcAft>
                          <a:spcPts val="0"/>
                        </a:spcAft>
                      </a:pPr>
                      <a:r>
                        <a:rPr lang="en-GB" sz="1100">
                          <a:effectLst/>
                        </a:rPr>
                        <a:t>6</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c gridSpan="2">
                  <a:txBody>
                    <a:bodyPr/>
                    <a:lstStyle/>
                    <a:p>
                      <a:pPr algn="ctr">
                        <a:spcAft>
                          <a:spcPts val="0"/>
                        </a:spcAft>
                      </a:pPr>
                      <a:r>
                        <a:rPr lang="en-GB" sz="1100">
                          <a:effectLst/>
                        </a:rPr>
                        <a:t>182</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c>
                  <a:txBody>
                    <a:bodyPr/>
                    <a:lstStyle/>
                    <a:p>
                      <a:pPr algn="ctr">
                        <a:spcAft>
                          <a:spcPts val="0"/>
                        </a:spcAft>
                      </a:pPr>
                      <a:r>
                        <a:rPr lang="en-GB" sz="1100">
                          <a:effectLst/>
                        </a:rPr>
                        <a:t>501</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r>
              <a:tr h="168910">
                <a:tc>
                  <a:txBody>
                    <a:bodyPr/>
                    <a:lstStyle/>
                    <a:p>
                      <a:pPr algn="ctr">
                        <a:spcAft>
                          <a:spcPts val="0"/>
                        </a:spcAft>
                      </a:pPr>
                      <a:r>
                        <a:rPr lang="en-GB" sz="1100">
                          <a:effectLst/>
                        </a:rPr>
                        <a:t>2</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n-GB" sz="1100" dirty="0">
                          <a:effectLst/>
                        </a:rPr>
                        <a:t>167</a:t>
                      </a:r>
                      <a:endParaRPr lang="cs-CZ" sz="1200" dirty="0">
                        <a:effectLst/>
                        <a:latin typeface="Times New Roman" panose="02020603050405020304" pitchFamily="18" charset="0"/>
                        <a:ea typeface="Times New Roman" panose="02020603050405020304" pitchFamily="18" charset="0"/>
                      </a:endParaRPr>
                    </a:p>
                  </a:txBody>
                  <a:tcPr marL="44450" marR="44450" marT="0" marB="0" anchor="ctr"/>
                </a:tc>
                <a:tc gridSpan="2">
                  <a:txBody>
                    <a:bodyPr/>
                    <a:lstStyle/>
                    <a:p>
                      <a:pPr algn="ctr">
                        <a:spcAft>
                          <a:spcPts val="0"/>
                        </a:spcAft>
                      </a:pPr>
                      <a:r>
                        <a:rPr lang="en-GB" sz="1100">
                          <a:effectLst/>
                        </a:rPr>
                        <a:t>11</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c gridSpan="2">
                  <a:txBody>
                    <a:bodyPr/>
                    <a:lstStyle/>
                    <a:p>
                      <a:pPr algn="ctr">
                        <a:spcAft>
                          <a:spcPts val="0"/>
                        </a:spcAft>
                      </a:pPr>
                      <a:r>
                        <a:rPr lang="en-GB" sz="1100">
                          <a:effectLst/>
                        </a:rPr>
                        <a:t>156</a:t>
                      </a:r>
                      <a:endParaRPr lang="cs-CZ" sz="12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cs-CZ"/>
                    </a:p>
                  </a:txBody>
                  <a:tcPr/>
                </a:tc>
                <a:tc>
                  <a:txBody>
                    <a:bodyPr/>
                    <a:lstStyle/>
                    <a:p>
                      <a:pPr algn="ctr">
                        <a:spcAft>
                          <a:spcPts val="0"/>
                        </a:spcAft>
                      </a:pPr>
                      <a:r>
                        <a:rPr lang="en-GB" sz="1100" dirty="0">
                          <a:effectLst/>
                        </a:rPr>
                        <a:t>384</a:t>
                      </a:r>
                      <a:endParaRPr lang="cs-CZ"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
        <p:nvSpPr>
          <p:cNvPr id="6" name="Obdélník 5"/>
          <p:cNvSpPr/>
          <p:nvPr/>
        </p:nvSpPr>
        <p:spPr>
          <a:xfrm>
            <a:off x="179512" y="5805264"/>
            <a:ext cx="8875240" cy="1200329"/>
          </a:xfrm>
          <a:prstGeom prst="rect">
            <a:avLst/>
          </a:prstGeom>
        </p:spPr>
        <p:txBody>
          <a:bodyPr wrap="square">
            <a:spAutoFit/>
          </a:bodyPr>
          <a:lstStyle/>
          <a:p>
            <a:pPr algn="just">
              <a:lnSpc>
                <a:spcPct val="150000"/>
              </a:lnSpc>
              <a:spcAft>
                <a:spcPts val="0"/>
              </a:spcAft>
            </a:pPr>
            <a:r>
              <a:rPr lang="en-GB" b="1" dirty="0" smtClean="0">
                <a:latin typeface="+mn-lt"/>
                <a:ea typeface="MS Mincho" panose="02020609040205080304" pitchFamily="49" charset="-128"/>
              </a:rPr>
              <a:t>The </a:t>
            </a:r>
            <a:r>
              <a:rPr lang="en-GB" b="1" dirty="0">
                <a:latin typeface="+mn-lt"/>
                <a:ea typeface="MS Mincho" panose="02020609040205080304" pitchFamily="49" charset="-128"/>
              </a:rPr>
              <a:t>attenuation in </a:t>
            </a:r>
            <a:r>
              <a:rPr lang="en-GB" b="1" dirty="0" smtClean="0">
                <a:latin typeface="+mn-lt"/>
                <a:ea typeface="MS Mincho" panose="02020609040205080304" pitchFamily="49" charset="-128"/>
              </a:rPr>
              <a:t>gravity </a:t>
            </a:r>
            <a:r>
              <a:rPr lang="en-GB" b="1" dirty="0" err="1" smtClean="0">
                <a:latin typeface="+mn-lt"/>
                <a:ea typeface="MS Mincho" panose="02020609040205080304" pitchFamily="49" charset="-128"/>
              </a:rPr>
              <a:t>disturbancies</a:t>
            </a:r>
            <a:r>
              <a:rPr lang="en-GB" b="1" dirty="0" smtClean="0">
                <a:latin typeface="+mn-lt"/>
                <a:ea typeface="MS Mincho" panose="02020609040205080304" pitchFamily="49" charset="-128"/>
              </a:rPr>
              <a:t> is </a:t>
            </a:r>
            <a:r>
              <a:rPr lang="en-GB" b="1" dirty="0">
                <a:latin typeface="+mn-lt"/>
                <a:ea typeface="MS Mincho" panose="02020609040205080304" pitchFamily="49" charset="-128"/>
              </a:rPr>
              <a:t>low, of about 20 % of the original value. </a:t>
            </a:r>
            <a:r>
              <a:rPr lang="en-GB" b="1" dirty="0" smtClean="0">
                <a:latin typeface="+mn-lt"/>
                <a:ea typeface="MS Mincho" panose="02020609040205080304" pitchFamily="49" charset="-128"/>
              </a:rPr>
              <a:t> The </a:t>
            </a:r>
            <a:r>
              <a:rPr lang="en-GB" b="1" dirty="0">
                <a:latin typeface="+mn-lt"/>
                <a:ea typeface="MS Mincho" panose="02020609040205080304" pitchFamily="49" charset="-128"/>
              </a:rPr>
              <a:t>second radial derivative </a:t>
            </a:r>
            <a:r>
              <a:rPr lang="en-GB" b="1" i="1" dirty="0" err="1">
                <a:latin typeface="+mn-lt"/>
                <a:ea typeface="MS Mincho" panose="02020609040205080304" pitchFamily="49" charset="-128"/>
              </a:rPr>
              <a:t>T</a:t>
            </a:r>
            <a:r>
              <a:rPr lang="en-GB" b="1" baseline="-25000" dirty="0" err="1">
                <a:latin typeface="+mn-lt"/>
                <a:ea typeface="MS Mincho" panose="02020609040205080304" pitchFamily="49" charset="-128"/>
              </a:rPr>
              <a:t>zz</a:t>
            </a:r>
            <a:r>
              <a:rPr lang="en-GB" b="1" dirty="0">
                <a:latin typeface="+mn-lt"/>
                <a:ea typeface="MS Mincho" panose="02020609040205080304" pitchFamily="49" charset="-128"/>
              </a:rPr>
              <a:t> is not affected at all.</a:t>
            </a:r>
            <a:endParaRPr lang="cs-CZ" sz="1200" b="1" dirty="0">
              <a:latin typeface="+mn-lt"/>
              <a:ea typeface="Times New Roman" panose="02020603050405020304" pitchFamily="18" charset="0"/>
            </a:endParaRPr>
          </a:p>
          <a:p>
            <a:pPr marL="457200" algn="just">
              <a:spcAft>
                <a:spcPts val="0"/>
              </a:spcAft>
            </a:pPr>
            <a:r>
              <a:rPr lang="en-GB" b="1" dirty="0">
                <a:latin typeface="Times New Roman" panose="02020603050405020304" pitchFamily="18" charset="0"/>
                <a:ea typeface="MS Mincho" panose="02020609040205080304" pitchFamily="49" charset="-128"/>
              </a:rPr>
              <a:t> </a:t>
            </a:r>
            <a:endParaRPr lang="cs-CZ" dirty="0">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19850539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15616" y="1052736"/>
            <a:ext cx="8136904" cy="3785652"/>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Two answers:</a:t>
            </a:r>
          </a:p>
          <a:p>
            <a:endParaRPr lang="en-US" sz="2400" b="1" dirty="0">
              <a:latin typeface="Times New Roman" panose="02020603050405020304" pitchFamily="18" charset="0"/>
              <a:cs typeface="Times New Roman" panose="02020603050405020304" pitchFamily="18" charset="0"/>
            </a:endParaRPr>
          </a:p>
          <a:p>
            <a:endParaRPr lang="en-US" sz="2400" b="1" dirty="0" smtClean="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resolution</a:t>
            </a:r>
          </a:p>
          <a:p>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attentuation</a:t>
            </a:r>
            <a:r>
              <a:rPr lang="en-US" sz="2400" dirty="0" smtClean="0">
                <a:latin typeface="Times New Roman" panose="02020603050405020304" pitchFamily="18" charset="0"/>
                <a:cs typeface="Times New Roman" panose="02020603050405020304" pitchFamily="18" charset="0"/>
              </a:rPr>
              <a:t> of the gravity signal under ice</a:t>
            </a:r>
          </a:p>
          <a:p>
            <a:endParaRPr lang="en-US" sz="2400" b="1" dirty="0" smtClean="0">
              <a:latin typeface="Times New Roman" panose="02020603050405020304" pitchFamily="18" charset="0"/>
              <a:cs typeface="Times New Roman" panose="02020603050405020304" pitchFamily="18" charset="0"/>
            </a:endParaRPr>
          </a:p>
          <a:p>
            <a:endParaRPr lang="en-US" sz="2400" b="1" dirty="0" smtClean="0">
              <a:latin typeface="Times New Roman" panose="02020603050405020304" pitchFamily="18" charset="0"/>
              <a:cs typeface="Times New Roman" panose="02020603050405020304" pitchFamily="18" charset="0"/>
            </a:endParaRPr>
          </a:p>
          <a:p>
            <a:endParaRPr lang="en-US" sz="2400" b="1" dirty="0" smtClean="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No principal obstacle to detect volcanoes under the ice</a:t>
            </a:r>
            <a:endParaRPr lang="cs-CZ"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3802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cstate="print">
            <a:extLst>
              <a:ext uri="{28A0092B-C50C-407E-A947-70E740481C1C}">
                <a14:useLocalDpi xmlns:a14="http://schemas.microsoft.com/office/drawing/2010/main" val="0"/>
              </a:ext>
            </a:extLst>
          </a:blip>
          <a:srcRect t="5360"/>
          <a:stretch/>
        </p:blipFill>
        <p:spPr>
          <a:xfrm>
            <a:off x="179512" y="620688"/>
            <a:ext cx="6109273" cy="5085184"/>
          </a:xfrm>
          <a:prstGeom prst="rect">
            <a:avLst/>
          </a:prstGeom>
        </p:spPr>
      </p:pic>
      <p:sp>
        <p:nvSpPr>
          <p:cNvPr id="3" name="TextovéPole 2"/>
          <p:cNvSpPr txBox="1"/>
          <p:nvPr/>
        </p:nvSpPr>
        <p:spPr>
          <a:xfrm>
            <a:off x="1043608" y="116632"/>
            <a:ext cx="4680520" cy="369332"/>
          </a:xfrm>
          <a:prstGeom prst="rect">
            <a:avLst/>
          </a:prstGeom>
          <a:noFill/>
        </p:spPr>
        <p:txBody>
          <a:bodyPr wrap="square" rtlCol="0">
            <a:spAutoFit/>
          </a:bodyPr>
          <a:lstStyle/>
          <a:p>
            <a:r>
              <a:rPr lang="en-US" dirty="0" smtClean="0"/>
              <a:t>Bedmap2 bedrock topography</a:t>
            </a:r>
            <a:endParaRPr lang="cs-CZ" dirty="0"/>
          </a:p>
        </p:txBody>
      </p:sp>
      <p:sp>
        <p:nvSpPr>
          <p:cNvPr id="4" name="Obdélník 3"/>
          <p:cNvSpPr/>
          <p:nvPr/>
        </p:nvSpPr>
        <p:spPr>
          <a:xfrm>
            <a:off x="6315425" y="1484784"/>
            <a:ext cx="4572000" cy="3600986"/>
          </a:xfrm>
          <a:prstGeom prst="rect">
            <a:avLst/>
          </a:prstGeom>
        </p:spPr>
        <p:txBody>
          <a:bodyPr>
            <a:spAutoFit/>
          </a:bodyPr>
          <a:lstStyle/>
          <a:p>
            <a:pPr marL="571500" indent="-342900" algn="just">
              <a:spcAft>
                <a:spcPts val="0"/>
              </a:spcAft>
              <a:buAutoNum type="arabicPlain"/>
            </a:pPr>
            <a:r>
              <a:rPr lang="en-GB" sz="1400" dirty="0" smtClean="0">
                <a:latin typeface="Times New Roman" panose="02020603050405020304" pitchFamily="18" charset="0"/>
                <a:ea typeface="Times New Roman" panose="02020603050405020304" pitchFamily="18" charset="0"/>
              </a:rPr>
              <a:t>Ross </a:t>
            </a:r>
            <a:r>
              <a:rPr lang="en-GB" sz="1400" dirty="0">
                <a:latin typeface="Times New Roman" panose="02020603050405020304" pitchFamily="18" charset="0"/>
                <a:ea typeface="Times New Roman" panose="02020603050405020304" pitchFamily="18" charset="0"/>
              </a:rPr>
              <a:t>shelf glacier </a:t>
            </a:r>
            <a:endParaRPr lang="en-GB" sz="1400" dirty="0" smtClean="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and </a:t>
            </a:r>
            <a:r>
              <a:rPr lang="en-GB" sz="1400" dirty="0">
                <a:latin typeface="Times New Roman" panose="02020603050405020304" pitchFamily="18" charset="0"/>
                <a:ea typeface="Times New Roman" panose="02020603050405020304" pitchFamily="18" charset="0"/>
              </a:rPr>
              <a:t>Ross Island,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2   </a:t>
            </a:r>
            <a:r>
              <a:rPr lang="en-GB" sz="1400" dirty="0" smtClean="0">
                <a:latin typeface="Times New Roman" panose="02020603050405020304" pitchFamily="18" charset="0"/>
                <a:ea typeface="Times New Roman" panose="02020603050405020304" pitchFamily="18" charset="0"/>
              </a:rPr>
              <a:t>   Victoria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3   </a:t>
            </a:r>
            <a:r>
              <a:rPr lang="en-GB" sz="1400" dirty="0" smtClean="0">
                <a:latin typeface="Times New Roman" panose="02020603050405020304" pitchFamily="18" charset="0"/>
                <a:ea typeface="Times New Roman" panose="02020603050405020304" pitchFamily="18" charset="0"/>
              </a:rPr>
              <a:t>   Transantarctic </a:t>
            </a:r>
            <a:r>
              <a:rPr lang="en-GB" sz="1400" dirty="0">
                <a:latin typeface="Times New Roman" panose="02020603050405020304" pitchFamily="18" charset="0"/>
                <a:ea typeface="Times New Roman" panose="02020603050405020304" pitchFamily="18" charset="0"/>
              </a:rPr>
              <a:t>Mountains</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4   </a:t>
            </a:r>
            <a:r>
              <a:rPr lang="en-GB" sz="1400" dirty="0" smtClean="0">
                <a:latin typeface="Times New Roman" panose="02020603050405020304" pitchFamily="18" charset="0"/>
                <a:ea typeface="Times New Roman" panose="02020603050405020304" pitchFamily="18" charset="0"/>
              </a:rPr>
              <a:t>   Wilkes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5   </a:t>
            </a:r>
            <a:r>
              <a:rPr lang="en-GB" sz="1400" dirty="0" smtClean="0">
                <a:latin typeface="Times New Roman" panose="02020603050405020304" pitchFamily="18" charset="0"/>
                <a:ea typeface="Times New Roman" panose="02020603050405020304" pitchFamily="18" charset="0"/>
              </a:rPr>
              <a:t>   Marie </a:t>
            </a:r>
            <a:r>
              <a:rPr lang="en-GB" sz="1400" dirty="0">
                <a:latin typeface="Times New Roman" panose="02020603050405020304" pitchFamily="18" charset="0"/>
                <a:ea typeface="Times New Roman" panose="02020603050405020304" pitchFamily="18" charset="0"/>
              </a:rPr>
              <a:t>Byrd Land</a:t>
            </a:r>
            <a:endParaRPr lang="cs-CZ"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6"/>
            </a:pPr>
            <a:r>
              <a:rPr lang="en-GB" sz="1400" dirty="0" smtClean="0">
                <a:latin typeface="Times New Roman" panose="02020603050405020304" pitchFamily="18" charset="0"/>
                <a:ea typeface="Times New Roman" panose="02020603050405020304" pitchFamily="18" charset="0"/>
              </a:rPr>
              <a:t>Queen </a:t>
            </a:r>
            <a:r>
              <a:rPr lang="en-GB" sz="1400" dirty="0">
                <a:latin typeface="Times New Roman" panose="02020603050405020304" pitchFamily="18" charset="0"/>
                <a:ea typeface="Times New Roman" panose="02020603050405020304" pitchFamily="18" charset="0"/>
              </a:rPr>
              <a:t>(</a:t>
            </a:r>
            <a:r>
              <a:rPr lang="en-GB" sz="1400" dirty="0" err="1">
                <a:latin typeface="Times New Roman" panose="02020603050405020304" pitchFamily="18" charset="0"/>
                <a:ea typeface="Times New Roman" panose="02020603050405020304" pitchFamily="18" charset="0"/>
              </a:rPr>
              <a:t>Dronning</a:t>
            </a:r>
            <a:r>
              <a:rPr lang="en-GB" sz="1400" dirty="0">
                <a:latin typeface="Times New Roman" panose="02020603050405020304" pitchFamily="18" charset="0"/>
                <a:ea typeface="Times New Roman" panose="02020603050405020304" pitchFamily="18" charset="0"/>
              </a:rPr>
              <a:t>) </a:t>
            </a:r>
            <a:endParaRPr lang="en-GB" sz="1400" dirty="0" smtClean="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Maud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7  </a:t>
            </a:r>
            <a:r>
              <a:rPr lang="en-GB" sz="1400" dirty="0" smtClean="0">
                <a:latin typeface="Times New Roman" panose="02020603050405020304" pitchFamily="18" charset="0"/>
                <a:ea typeface="Times New Roman" panose="02020603050405020304" pitchFamily="18" charset="0"/>
              </a:rPr>
              <a:t>   </a:t>
            </a:r>
            <a:r>
              <a:rPr lang="en-GB" sz="1400" dirty="0">
                <a:latin typeface="Times New Roman" panose="02020603050405020304" pitchFamily="18" charset="0"/>
                <a:ea typeface="Times New Roman" panose="02020603050405020304" pitchFamily="18" charset="0"/>
              </a:rPr>
              <a:t>Princess Elizabeth Land</a:t>
            </a:r>
            <a:endParaRPr lang="cs-CZ"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8"/>
            </a:pPr>
            <a:r>
              <a:rPr lang="en-GB" sz="1400" dirty="0" err="1" smtClean="0">
                <a:latin typeface="Times New Roman" panose="02020603050405020304" pitchFamily="18" charset="0"/>
                <a:ea typeface="Times New Roman" panose="02020603050405020304" pitchFamily="18" charset="0"/>
              </a:rPr>
              <a:t>Gamburtsev</a:t>
            </a:r>
            <a:r>
              <a:rPr lang="en-GB" sz="1400" dirty="0" smtClean="0">
                <a:latin typeface="Times New Roman" panose="02020603050405020304" pitchFamily="18" charset="0"/>
                <a:ea typeface="Times New Roman" panose="02020603050405020304" pitchFamily="18" charset="0"/>
              </a:rPr>
              <a:t> Mountains</a:t>
            </a: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(under </a:t>
            </a:r>
            <a:r>
              <a:rPr lang="en-GB" sz="1400" dirty="0">
                <a:latin typeface="Times New Roman" panose="02020603050405020304" pitchFamily="18" charset="0"/>
                <a:ea typeface="Times New Roman" panose="02020603050405020304" pitchFamily="18" charset="0"/>
              </a:rPr>
              <a:t>the ice</a:t>
            </a:r>
            <a:r>
              <a:rPr lang="en-GB" sz="1400" dirty="0" smtClean="0">
                <a:latin typeface="Times New Roman" panose="02020603050405020304" pitchFamily="18" charset="0"/>
                <a:ea typeface="Times New Roman" panose="02020603050405020304" pitchFamily="18" charset="0"/>
              </a:rPr>
              <a:t>).</a:t>
            </a:r>
          </a:p>
          <a:p>
            <a:pPr marL="571500" indent="-342900" algn="just">
              <a:spcAft>
                <a:spcPts val="0"/>
              </a:spcAft>
              <a:buAutoNum type="arabicPlain" startAt="9"/>
            </a:pPr>
            <a:r>
              <a:rPr lang="en-GB" sz="1400" dirty="0" smtClean="0">
                <a:latin typeface="Times New Roman" panose="02020603050405020304" pitchFamily="18" charset="0"/>
                <a:ea typeface="Times New Roman" panose="02020603050405020304" pitchFamily="18" charset="0"/>
              </a:rPr>
              <a:t>Lake </a:t>
            </a:r>
            <a:r>
              <a:rPr lang="en-GB" sz="1400" dirty="0" err="1" smtClean="0">
                <a:latin typeface="Times New Roman" panose="02020603050405020304" pitchFamily="18" charset="0"/>
                <a:ea typeface="Times New Roman" panose="02020603050405020304" pitchFamily="18" charset="0"/>
              </a:rPr>
              <a:t>Vostok</a:t>
            </a:r>
            <a:endParaRPr lang="en-GB" sz="1400" dirty="0" smtClean="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en-GB"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en-GB" sz="1400" dirty="0" smtClean="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dirty="0">
                <a:latin typeface="Times New Roman" panose="02020603050405020304" pitchFamily="18" charset="0"/>
                <a:ea typeface="Times New Roman" panose="02020603050405020304" pitchFamily="18" charset="0"/>
              </a:rPr>
              <a:t> </a:t>
            </a:r>
            <a:endParaRPr lang="cs-CZ" b="1" i="1" dirty="0">
              <a:solidFill>
                <a:srgbClr val="FF0000"/>
              </a:solidFill>
              <a:effectLst/>
              <a:latin typeface="Times New Roman" panose="02020603050405020304" pitchFamily="18" charset="0"/>
              <a:ea typeface="Times New Roman" panose="02020603050405020304" pitchFamily="18" charset="0"/>
            </a:endParaRPr>
          </a:p>
        </p:txBody>
      </p:sp>
      <p:sp>
        <p:nvSpPr>
          <p:cNvPr id="5" name="TextovéPole 4"/>
          <p:cNvSpPr txBox="1"/>
          <p:nvPr/>
        </p:nvSpPr>
        <p:spPr>
          <a:xfrm>
            <a:off x="3779912" y="3281151"/>
            <a:ext cx="274434"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9</a:t>
            </a:r>
            <a:endParaRPr lang="cs-CZ"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27210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841" y="0"/>
            <a:ext cx="7344317" cy="6858000"/>
          </a:xfrm>
          <a:prstGeom prst="rect">
            <a:avLst/>
          </a:prstGeom>
        </p:spPr>
      </p:pic>
    </p:spTree>
    <p:extLst>
      <p:ext uri="{BB962C8B-B14F-4D97-AF65-F5344CB8AC3E}">
        <p14:creationId xmlns:p14="http://schemas.microsoft.com/office/powerpoint/2010/main" val="3206555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123" y="0"/>
            <a:ext cx="8033754" cy="6858000"/>
          </a:xfrm>
          <a:prstGeom prst="rect">
            <a:avLst/>
          </a:prstGeom>
        </p:spPr>
      </p:pic>
    </p:spTree>
    <p:extLst>
      <p:ext uri="{BB962C8B-B14F-4D97-AF65-F5344CB8AC3E}">
        <p14:creationId xmlns:p14="http://schemas.microsoft.com/office/powerpoint/2010/main" val="21024206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841" y="0"/>
            <a:ext cx="7344317" cy="6858000"/>
          </a:xfrm>
          <a:prstGeom prst="rect">
            <a:avLst/>
          </a:prstGeom>
        </p:spPr>
      </p:pic>
    </p:spTree>
    <p:extLst>
      <p:ext uri="{BB962C8B-B14F-4D97-AF65-F5344CB8AC3E}">
        <p14:creationId xmlns:p14="http://schemas.microsoft.com/office/powerpoint/2010/main" val="17798344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731" y="0"/>
            <a:ext cx="7446537" cy="6858000"/>
          </a:xfrm>
          <a:prstGeom prst="rect">
            <a:avLst/>
          </a:prstGeom>
        </p:spPr>
      </p:pic>
    </p:spTree>
    <p:extLst>
      <p:ext uri="{BB962C8B-B14F-4D97-AF65-F5344CB8AC3E}">
        <p14:creationId xmlns:p14="http://schemas.microsoft.com/office/powerpoint/2010/main" val="21626630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7110" y="0"/>
            <a:ext cx="7009780" cy="6858000"/>
          </a:xfrm>
          <a:prstGeom prst="rect">
            <a:avLst/>
          </a:prstGeom>
        </p:spPr>
      </p:pic>
    </p:spTree>
    <p:extLst>
      <p:ext uri="{BB962C8B-B14F-4D97-AF65-F5344CB8AC3E}">
        <p14:creationId xmlns:p14="http://schemas.microsoft.com/office/powerpoint/2010/main" val="15768039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092" y="0"/>
            <a:ext cx="6923816" cy="6858000"/>
          </a:xfrm>
          <a:prstGeom prst="rect">
            <a:avLst/>
          </a:prstGeom>
        </p:spPr>
      </p:pic>
    </p:spTree>
    <p:extLst>
      <p:ext uri="{BB962C8B-B14F-4D97-AF65-F5344CB8AC3E}">
        <p14:creationId xmlns:p14="http://schemas.microsoft.com/office/powerpoint/2010/main" val="15116674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116632"/>
            <a:ext cx="4242535" cy="6597352"/>
          </a:xfrm>
          <a:prstGeom prst="rect">
            <a:avLst/>
          </a:prstGeom>
        </p:spPr>
      </p:pic>
    </p:spTree>
    <p:extLst>
      <p:ext uri="{BB962C8B-B14F-4D97-AF65-F5344CB8AC3E}">
        <p14:creationId xmlns:p14="http://schemas.microsoft.com/office/powerpoint/2010/main" val="17348829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0902"/>
            <a:ext cx="9144000" cy="3816195"/>
          </a:xfrm>
          <a:prstGeom prst="rect">
            <a:avLst/>
          </a:prstGeom>
        </p:spPr>
      </p:pic>
    </p:spTree>
    <p:extLst>
      <p:ext uri="{BB962C8B-B14F-4D97-AF65-F5344CB8AC3E}">
        <p14:creationId xmlns:p14="http://schemas.microsoft.com/office/powerpoint/2010/main" val="14196231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t="5360" r="18449"/>
          <a:stretch/>
        </p:blipFill>
        <p:spPr>
          <a:xfrm>
            <a:off x="183477" y="80512"/>
            <a:ext cx="1296144" cy="1322944"/>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16632"/>
            <a:ext cx="3990136" cy="2347986"/>
          </a:xfrm>
          <a:prstGeom prst="rect">
            <a:avLst/>
          </a:prstGeom>
        </p:spPr>
      </p:pic>
      <p:sp>
        <p:nvSpPr>
          <p:cNvPr id="4" name="TextovéPole 3"/>
          <p:cNvSpPr txBox="1"/>
          <p:nvPr/>
        </p:nvSpPr>
        <p:spPr>
          <a:xfrm>
            <a:off x="2307713" y="94184"/>
            <a:ext cx="312906" cy="400110"/>
          </a:xfrm>
          <a:prstGeom prst="rect">
            <a:avLst/>
          </a:prstGeom>
          <a:noFill/>
        </p:spPr>
        <p:txBody>
          <a:bodyPr wrap="none" rtlCol="0">
            <a:spAutoFit/>
          </a:bodyPr>
          <a:lstStyle/>
          <a:p>
            <a:r>
              <a:rPr lang="en-US" sz="2000" dirty="0" smtClean="0">
                <a:latin typeface="Times New Roman" panose="02020603050405020304" pitchFamily="18" charset="0"/>
                <a:cs typeface="Times New Roman" panose="02020603050405020304" pitchFamily="18" charset="0"/>
              </a:rPr>
              <a:t>4</a:t>
            </a:r>
            <a:endParaRPr lang="cs-CZ" sz="2000" dirty="0">
              <a:latin typeface="Times New Roman" panose="02020603050405020304" pitchFamily="18" charset="0"/>
              <a:cs typeface="Times New Roman" panose="02020603050405020304" pitchFamily="18" charset="0"/>
            </a:endParaRPr>
          </a:p>
        </p:txBody>
      </p:sp>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2060" y="4580667"/>
            <a:ext cx="3774112" cy="2130411"/>
          </a:xfrm>
          <a:prstGeom prst="rect">
            <a:avLst/>
          </a:prstGeom>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2361808"/>
            <a:ext cx="3855328" cy="2250123"/>
          </a:xfrm>
          <a:prstGeom prst="rect">
            <a:avLst/>
          </a:prstGeom>
        </p:spPr>
      </p:pic>
      <p:pic>
        <p:nvPicPr>
          <p:cNvPr id="7" name="Obráze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301" y="908720"/>
            <a:ext cx="4163629" cy="2391160"/>
          </a:xfrm>
          <a:prstGeom prst="rect">
            <a:avLst/>
          </a:prstGeom>
        </p:spPr>
      </p:pic>
      <p:pic>
        <p:nvPicPr>
          <p:cNvPr id="8" name="Obráze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477" y="3068960"/>
            <a:ext cx="2225638" cy="1930208"/>
          </a:xfrm>
          <a:prstGeom prst="rect">
            <a:avLst/>
          </a:prstGeom>
        </p:spPr>
      </p:pic>
      <p:pic>
        <p:nvPicPr>
          <p:cNvPr id="9" name="Obráze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78818" y="3561117"/>
            <a:ext cx="2223483" cy="1947198"/>
          </a:xfrm>
          <a:prstGeom prst="rect">
            <a:avLst/>
          </a:prstGeom>
        </p:spPr>
      </p:pic>
      <p:pic>
        <p:nvPicPr>
          <p:cNvPr id="10" name="Obrázek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568" y="4768903"/>
            <a:ext cx="2248224" cy="1938721"/>
          </a:xfrm>
          <a:prstGeom prst="rect">
            <a:avLst/>
          </a:prstGeom>
        </p:spPr>
      </p:pic>
    </p:spTree>
    <p:extLst>
      <p:ext uri="{BB962C8B-B14F-4D97-AF65-F5344CB8AC3E}">
        <p14:creationId xmlns:p14="http://schemas.microsoft.com/office/powerpoint/2010/main" val="17469006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Obrázek 35"/>
          <p:cNvPicPr>
            <a:picLocks noChangeAspect="1" noChangeArrowheads="1"/>
          </p:cNvPicPr>
          <p:nvPr/>
        </p:nvPicPr>
        <p:blipFill>
          <a:blip r:embed="rId2" cstate="print">
            <a:extLst>
              <a:ext uri="{28A0092B-C50C-407E-A947-70E740481C1C}">
                <a14:useLocalDpi xmlns:a14="http://schemas.microsoft.com/office/drawing/2010/main" val="0"/>
              </a:ext>
            </a:extLst>
          </a:blip>
          <a:srcRect t="3558"/>
          <a:stretch>
            <a:fillRect/>
          </a:stretch>
        </p:blipFill>
        <p:spPr bwMode="auto">
          <a:xfrm>
            <a:off x="3490359" y="134850"/>
            <a:ext cx="2554287" cy="34417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Obrázek 36"/>
          <p:cNvPicPr>
            <a:picLocks noChangeAspect="1" noChangeArrowheads="1"/>
          </p:cNvPicPr>
          <p:nvPr/>
        </p:nvPicPr>
        <p:blipFill>
          <a:blip r:embed="rId3" cstate="print">
            <a:extLst>
              <a:ext uri="{28A0092B-C50C-407E-A947-70E740481C1C}">
                <a14:useLocalDpi xmlns:a14="http://schemas.microsoft.com/office/drawing/2010/main" val="0"/>
              </a:ext>
            </a:extLst>
          </a:blip>
          <a:srcRect t="3815"/>
          <a:stretch>
            <a:fillRect/>
          </a:stretch>
        </p:blipFill>
        <p:spPr bwMode="auto">
          <a:xfrm>
            <a:off x="763865" y="174537"/>
            <a:ext cx="2559050" cy="3362325"/>
          </a:xfrm>
          <a:prstGeom prst="rect">
            <a:avLst/>
          </a:prstGeom>
          <a:noFill/>
          <a:extLst>
            <a:ext uri="{909E8E84-426E-40DD-AFC4-6F175D3DCCD1}">
              <a14:hiddenFill xmlns:a14="http://schemas.microsoft.com/office/drawing/2010/main">
                <a:solidFill>
                  <a:srgbClr val="FFFFFF"/>
                </a:solidFill>
              </a14:hiddenFill>
            </a:ext>
          </a:extLst>
        </p:spPr>
      </p:pic>
      <p:pic>
        <p:nvPicPr>
          <p:cNvPr id="6147" name="Obrázek 37"/>
          <p:cNvPicPr>
            <a:picLocks noChangeAspect="1" noChangeArrowheads="1"/>
          </p:cNvPicPr>
          <p:nvPr/>
        </p:nvPicPr>
        <p:blipFill>
          <a:blip r:embed="rId4">
            <a:extLst>
              <a:ext uri="{28A0092B-C50C-407E-A947-70E740481C1C}">
                <a14:useLocalDpi xmlns:a14="http://schemas.microsoft.com/office/drawing/2010/main" val="0"/>
              </a:ext>
            </a:extLst>
          </a:blip>
          <a:srcRect t="4228"/>
          <a:stretch>
            <a:fillRect/>
          </a:stretch>
        </p:blipFill>
        <p:spPr bwMode="auto">
          <a:xfrm>
            <a:off x="6058296" y="33152"/>
            <a:ext cx="2982934" cy="3543398"/>
          </a:xfrm>
          <a:prstGeom prst="rect">
            <a:avLst/>
          </a:prstGeom>
          <a:noFill/>
          <a:extLst>
            <a:ext uri="{909E8E84-426E-40DD-AFC4-6F175D3DCCD1}">
              <a14:hiddenFill xmlns:a14="http://schemas.microsoft.com/office/drawing/2010/main">
                <a:solidFill>
                  <a:srgbClr val="FFFFFF"/>
                </a:solidFill>
              </a14:hiddenFill>
            </a:ext>
          </a:extLst>
        </p:spPr>
      </p:pic>
      <p:pic>
        <p:nvPicPr>
          <p:cNvPr id="6145" name="Obrázek 59"/>
          <p:cNvPicPr>
            <a:picLocks noChangeAspect="1" noChangeArrowheads="1"/>
          </p:cNvPicPr>
          <p:nvPr/>
        </p:nvPicPr>
        <p:blipFill>
          <a:blip r:embed="rId5">
            <a:extLst>
              <a:ext uri="{28A0092B-C50C-407E-A947-70E740481C1C}">
                <a14:useLocalDpi xmlns:a14="http://schemas.microsoft.com/office/drawing/2010/main" val="0"/>
              </a:ext>
            </a:extLst>
          </a:blip>
          <a:srcRect t="5040"/>
          <a:stretch>
            <a:fillRect/>
          </a:stretch>
        </p:blipFill>
        <p:spPr bwMode="auto">
          <a:xfrm>
            <a:off x="2277656" y="3805489"/>
            <a:ext cx="3296717" cy="27524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Přímá spojnice se šipkou 5"/>
          <p:cNvCxnSpPr/>
          <p:nvPr/>
        </p:nvCxnSpPr>
        <p:spPr>
          <a:xfrm flipV="1">
            <a:off x="2802558" y="7547000"/>
            <a:ext cx="2381250" cy="1587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6"/>
          <p:cNvSpPr>
            <a:spLocks noChangeArrowheads="1"/>
          </p:cNvSpPr>
          <p:nvPr/>
        </p:nvSpPr>
        <p:spPr bwMode="auto">
          <a:xfrm>
            <a:off x="1043608" y="714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3" name="Rectangle 7"/>
          <p:cNvSpPr>
            <a:spLocks noChangeArrowheads="1"/>
          </p:cNvSpPr>
          <p:nvPr/>
        </p:nvSpPr>
        <p:spPr bwMode="auto">
          <a:xfrm>
            <a:off x="1835696" y="840012"/>
            <a:ext cx="377699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endParaRPr kumimoji="0" lang="cs-CZ" sz="9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endParaRPr kumimoji="0" lang="cs-CZ" sz="9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8"/>
          <p:cNvSpPr>
            <a:spLocks noChangeArrowheads="1"/>
          </p:cNvSpPr>
          <p:nvPr/>
        </p:nvSpPr>
        <p:spPr bwMode="auto">
          <a:xfrm>
            <a:off x="1500808" y="1171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5" name="Rectangle 9"/>
          <p:cNvSpPr>
            <a:spLocks noChangeArrowheads="1"/>
          </p:cNvSpPr>
          <p:nvPr/>
        </p:nvSpPr>
        <p:spPr bwMode="auto">
          <a:xfrm>
            <a:off x="1500808" y="1628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7" name="Rectangle 10"/>
          <p:cNvSpPr>
            <a:spLocks noChangeArrowheads="1"/>
          </p:cNvSpPr>
          <p:nvPr/>
        </p:nvSpPr>
        <p:spPr bwMode="auto">
          <a:xfrm>
            <a:off x="118001" y="4455573"/>
            <a:ext cx="1954381"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1" u="none" strike="noStrike" cap="none" normalizeH="0" baseline="0" dirty="0" smtClean="0">
                <a:ln>
                  <a:noFill/>
                </a:ln>
                <a:solidFill>
                  <a:srgbClr val="FF0000"/>
                </a:solidFill>
                <a:effectLst/>
                <a:latin typeface="Arial" panose="020B0604020202020204" pitchFamily="34" charset="0"/>
                <a:ea typeface="Times New Roman" panose="02020603050405020304" pitchFamily="18" charset="0"/>
              </a:rPr>
              <a:t> </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GB" sz="1200" dirty="0">
                <a:ea typeface="Times New Roman" panose="02020603050405020304" pitchFamily="18" charset="0"/>
              </a:rPr>
              <a:t> </a:t>
            </a:r>
            <a:r>
              <a:rPr lang="en-GB" sz="1200" dirty="0" smtClean="0">
                <a:ea typeface="Times New Roman" panose="02020603050405020304" pitchFamily="18" charset="0"/>
              </a:rPr>
              <a:t>  </a:t>
            </a:r>
            <a:r>
              <a:rPr kumimoji="0" lang="en-GB" sz="1400" b="0" i="0" u="none" strike="noStrike" cap="none" normalizeH="0" baseline="0" dirty="0" smtClean="0">
                <a:ln>
                  <a:noFill/>
                </a:ln>
                <a:solidFill>
                  <a:schemeClr val="tx1"/>
                </a:solidFill>
                <a:effectLst/>
                <a:ea typeface="Times New Roman" panose="02020603050405020304" pitchFamily="18" charset="0"/>
              </a:rPr>
              <a:t>(a)</a:t>
            </a:r>
            <a:r>
              <a:rPr kumimoji="0" lang="en-GB" sz="1400" b="0" i="1" u="none" strike="noStrike" cap="none" normalizeH="0" baseline="0" dirty="0" smtClean="0">
                <a:ln>
                  <a:noFill/>
                </a:ln>
                <a:solidFill>
                  <a:schemeClr val="tx1"/>
                </a:solidFill>
                <a:effectLst/>
                <a:ea typeface="Times New Roman" panose="02020603050405020304" pitchFamily="18" charset="0"/>
              </a:rPr>
              <a:t> </a:t>
            </a:r>
            <a:r>
              <a:rPr kumimoji="0" lang="en-GB" sz="1400" b="0" i="1" u="none" strike="noStrike" cap="none" normalizeH="0" baseline="0" dirty="0" err="1" smtClean="0">
                <a:ln>
                  <a:noFill/>
                </a:ln>
                <a:solidFill>
                  <a:schemeClr val="tx1"/>
                </a:solidFill>
                <a:effectLst/>
                <a:ea typeface="Times New Roman" panose="02020603050405020304" pitchFamily="18" charset="0"/>
              </a:rPr>
              <a:t>T</a:t>
            </a:r>
            <a:r>
              <a:rPr kumimoji="0" lang="en-GB" sz="1400" b="0" i="1" u="none" strike="noStrike" cap="none" normalizeH="0" baseline="-30000" dirty="0" err="1" smtClean="0">
                <a:ln>
                  <a:noFill/>
                </a:ln>
                <a:solidFill>
                  <a:schemeClr val="tx1"/>
                </a:solidFill>
                <a:effectLst/>
                <a:ea typeface="Times New Roman" panose="02020603050405020304" pitchFamily="18" charset="0"/>
              </a:rPr>
              <a:t>zz</a:t>
            </a:r>
            <a:r>
              <a:rPr kumimoji="0" lang="en-GB" sz="1400" b="0" i="0" u="none" strike="noStrike" cap="none" normalizeH="0" baseline="0" dirty="0" smtClean="0">
                <a:ln>
                  <a:noFill/>
                </a:ln>
                <a:solidFill>
                  <a:schemeClr val="tx1"/>
                </a:solidFill>
                <a:effectLst/>
                <a:ea typeface="Times New Roman" panose="02020603050405020304" pitchFamily="18" charset="0"/>
              </a:rPr>
              <a:t>,</a:t>
            </a:r>
            <a:r>
              <a:rPr kumimoji="0" lang="en-GB" sz="1400" b="0" i="0" u="none" strike="noStrike" cap="none" normalizeH="0" dirty="0" smtClean="0">
                <a:ln>
                  <a:noFill/>
                </a:ln>
                <a:solidFill>
                  <a:schemeClr val="tx1"/>
                </a:solidFill>
                <a:effectLst/>
                <a:ea typeface="Times New Roman" panose="02020603050405020304" pitchFamily="18" charset="0"/>
              </a:rPr>
              <a:t> </a:t>
            </a:r>
            <a:r>
              <a:rPr kumimoji="0" lang="en-GB" sz="1400" b="0" i="0" u="none" strike="noStrike" cap="none" normalizeH="0" baseline="0" dirty="0" smtClean="0">
                <a:ln>
                  <a:noFill/>
                </a:ln>
                <a:solidFill>
                  <a:schemeClr val="tx1"/>
                </a:solidFill>
                <a:effectLst/>
                <a:ea typeface="Times New Roman" panose="02020603050405020304" pitchFamily="18" charset="0"/>
              </a:rPr>
              <a:t>(b) </a:t>
            </a:r>
            <a:r>
              <a:rPr kumimoji="0" lang="en-GB" sz="1400" b="0" i="1" u="none" strike="noStrike" cap="none" normalizeH="0" baseline="0" dirty="0" smtClean="0">
                <a:ln>
                  <a:noFill/>
                </a:ln>
                <a:solidFill>
                  <a:schemeClr val="tx1"/>
                </a:solidFill>
                <a:effectLst/>
                <a:ea typeface="Times New Roman" panose="02020603050405020304" pitchFamily="18" charset="0"/>
              </a:rPr>
              <a:t>I</a:t>
            </a:r>
            <a:r>
              <a:rPr kumimoji="0" lang="en-GB" sz="1400" b="0" i="1" u="none" strike="noStrike" cap="none" normalizeH="0" baseline="-30000" dirty="0" smtClean="0">
                <a:ln>
                  <a:noFill/>
                </a:ln>
                <a:solidFill>
                  <a:schemeClr val="tx1"/>
                </a:solidFill>
                <a:effectLst/>
                <a:ea typeface="Times New Roman" panose="02020603050405020304" pitchFamily="18" charset="0"/>
              </a:rPr>
              <a:t>2</a:t>
            </a:r>
            <a:r>
              <a:rPr kumimoji="0" lang="en-GB" sz="1400" b="0" i="0" u="none" strike="noStrike" cap="none" normalizeH="0" baseline="0" dirty="0" smtClean="0">
                <a:ln>
                  <a:noFill/>
                </a:ln>
                <a:solidFill>
                  <a:schemeClr val="tx1"/>
                </a:solidFill>
                <a:effectLst/>
                <a:ea typeface="Times New Roman" panose="02020603050405020304" pitchFamily="18" charset="0"/>
              </a:rPr>
              <a:t>, </a:t>
            </a:r>
            <a:endParaRPr kumimoji="0" lang="cs-CZ" sz="1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ea typeface="Times New Roman" panose="02020603050405020304" pitchFamily="18" charset="0"/>
              </a:rPr>
              <a:t>  (c) the topography</a:t>
            </a:r>
          </a:p>
          <a:p>
            <a:pPr marL="0" marR="0" lvl="0" indent="0" algn="just" defTabSz="914400" rtl="0" eaLnBrk="0" fontAlgn="base" latinLnBrk="0" hangingPunct="0">
              <a:lnSpc>
                <a:spcPct val="100000"/>
              </a:lnSpc>
              <a:spcBef>
                <a:spcPct val="0"/>
              </a:spcBef>
              <a:spcAft>
                <a:spcPct val="0"/>
              </a:spcAft>
              <a:buClrTx/>
              <a:buSzTx/>
              <a:buFontTx/>
              <a:buNone/>
              <a:tabLst/>
            </a:pPr>
            <a:r>
              <a:rPr lang="en-GB" sz="1400" dirty="0">
                <a:ea typeface="Times New Roman" panose="02020603050405020304" pitchFamily="18" charset="0"/>
              </a:rPr>
              <a:t> </a:t>
            </a:r>
            <a:r>
              <a:rPr lang="en-GB" sz="1400" dirty="0" smtClean="0">
                <a:ea typeface="Times New Roman" panose="02020603050405020304" pitchFamily="18" charset="0"/>
              </a:rPr>
              <a:t>      from Badmap2</a:t>
            </a:r>
            <a:r>
              <a:rPr kumimoji="0" lang="en-GB" sz="1400" b="0" i="0" u="none" strike="noStrike" cap="none" normalizeH="0" baseline="0" dirty="0" smtClean="0">
                <a:ln>
                  <a:noFill/>
                </a:ln>
                <a:solidFill>
                  <a:schemeClr val="tx1"/>
                </a:solidFill>
                <a:effectLst/>
                <a:ea typeface="Times New Roman" panose="02020603050405020304" pitchFamily="18" charset="0"/>
              </a:rPr>
              <a:t>,</a:t>
            </a:r>
            <a:endParaRPr kumimoji="0" lang="cs-CZ" sz="1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ea typeface="Times New Roman" panose="02020603050405020304" pitchFamily="18" charset="0"/>
              </a:rPr>
              <a:t>  (d) the Ross Island </a:t>
            </a:r>
          </a:p>
          <a:p>
            <a:pPr marL="0" marR="0" lvl="0" indent="0" algn="just" defTabSz="914400" rtl="0" eaLnBrk="0" fontAlgn="base" latinLnBrk="0" hangingPunct="0">
              <a:lnSpc>
                <a:spcPct val="100000"/>
              </a:lnSpc>
              <a:spcBef>
                <a:spcPct val="0"/>
              </a:spcBef>
              <a:spcAft>
                <a:spcPct val="0"/>
              </a:spcAft>
              <a:buClrTx/>
              <a:buSzTx/>
              <a:buFontTx/>
              <a:buNone/>
              <a:tabLst/>
            </a:pPr>
            <a:r>
              <a:rPr lang="en-GB" sz="1400" dirty="0">
                <a:ea typeface="Times New Roman" panose="02020603050405020304" pitchFamily="18" charset="0"/>
              </a:rPr>
              <a:t> </a:t>
            </a:r>
            <a:r>
              <a:rPr lang="en-GB" sz="1400" dirty="0" smtClean="0">
                <a:ea typeface="Times New Roman" panose="02020603050405020304" pitchFamily="18" charset="0"/>
              </a:rPr>
              <a:t>      </a:t>
            </a:r>
            <a:r>
              <a:rPr kumimoji="0" lang="en-GB" sz="1400" b="0" i="0" u="none" strike="noStrike" cap="none" normalizeH="0" baseline="0" dirty="0" smtClean="0">
                <a:ln>
                  <a:noFill/>
                </a:ln>
                <a:solidFill>
                  <a:schemeClr val="tx1"/>
                </a:solidFill>
                <a:effectLst/>
                <a:ea typeface="Times New Roman" panose="02020603050405020304" pitchFamily="18" charset="0"/>
              </a:rPr>
              <a:t>topography detail.</a:t>
            </a:r>
          </a:p>
          <a:p>
            <a:pPr marL="0" marR="0" lvl="0" indent="0" algn="just" defTabSz="914400" rtl="0" eaLnBrk="0" fontAlgn="base" latinLnBrk="0" hangingPunct="0">
              <a:lnSpc>
                <a:spcPct val="100000"/>
              </a:lnSpc>
              <a:spcBef>
                <a:spcPct val="0"/>
              </a:spcBef>
              <a:spcAft>
                <a:spcPct val="0"/>
              </a:spcAft>
              <a:buClrTx/>
              <a:buSzTx/>
              <a:buFontTx/>
              <a:buNone/>
              <a:tabLst/>
            </a:pPr>
            <a:r>
              <a:rPr lang="en-GB" sz="1400" dirty="0">
                <a:ea typeface="Times New Roman" panose="02020603050405020304" pitchFamily="18" charset="0"/>
              </a:rPr>
              <a:t> </a:t>
            </a:r>
            <a:r>
              <a:rPr lang="en-GB" sz="1400" dirty="0" smtClean="0">
                <a:ea typeface="Times New Roman" panose="02020603050405020304" pitchFamily="18" charset="0"/>
              </a:rPr>
              <a:t> (e) RET 14</a:t>
            </a:r>
            <a:endParaRPr kumimoji="0" lang="cs-CZ" sz="1400" b="0" i="0" u="none" strike="noStrike" cap="none" normalizeH="0" baseline="0" dirty="0" smtClean="0">
              <a:ln>
                <a:noFill/>
              </a:ln>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400" b="0" i="1" u="none" strike="noStrike" cap="none" normalizeH="0" baseline="0" dirty="0" smtClean="0">
                <a:ln>
                  <a:noFill/>
                </a:ln>
                <a:solidFill>
                  <a:srgbClr val="0070C0"/>
                </a:solidFill>
                <a:effectLst/>
                <a:ea typeface="Times New Roman" panose="02020603050405020304" pitchFamily="18" charset="0"/>
              </a:rPr>
              <a:t> </a:t>
            </a:r>
            <a:endParaRPr kumimoji="0" lang="en-GB" sz="1400" b="0" i="0" u="none" strike="noStrike" cap="none" normalizeH="0" baseline="0" dirty="0" smtClean="0">
              <a:ln>
                <a:noFill/>
              </a:ln>
              <a:solidFill>
                <a:schemeClr val="tx1"/>
              </a:solidFill>
              <a:effectLst/>
            </a:endParaRPr>
          </a:p>
        </p:txBody>
      </p:sp>
      <p:pic>
        <p:nvPicPr>
          <p:cNvPr id="12" name="Obrázek 11"/>
          <p:cNvPicPr>
            <a:picLocks noChangeAspect="1"/>
          </p:cNvPicPr>
          <p:nvPr/>
        </p:nvPicPr>
        <p:blipFill rotWithShape="1">
          <a:blip r:embed="rId6" cstate="print">
            <a:extLst>
              <a:ext uri="{28A0092B-C50C-407E-A947-70E740481C1C}">
                <a14:useLocalDpi xmlns:a14="http://schemas.microsoft.com/office/drawing/2010/main" val="0"/>
              </a:ext>
            </a:extLst>
          </a:blip>
          <a:srcRect t="5360" r="18449"/>
          <a:stretch/>
        </p:blipFill>
        <p:spPr>
          <a:xfrm>
            <a:off x="253518" y="3536862"/>
            <a:ext cx="1800200" cy="1837422"/>
          </a:xfrm>
          <a:prstGeom prst="rect">
            <a:avLst/>
          </a:prstGeom>
        </p:spPr>
      </p:pic>
      <p:sp>
        <p:nvSpPr>
          <p:cNvPr id="8" name="TextovéPole 7"/>
          <p:cNvSpPr txBox="1"/>
          <p:nvPr/>
        </p:nvSpPr>
        <p:spPr>
          <a:xfrm>
            <a:off x="323528" y="1268760"/>
            <a:ext cx="312906" cy="1015663"/>
          </a:xfrm>
          <a:prstGeom prst="rect">
            <a:avLst/>
          </a:prstGeom>
          <a:noFill/>
        </p:spPr>
        <p:txBody>
          <a:bodyPr wrap="none" rtlCol="0">
            <a:spAutoFit/>
          </a:bodyPr>
          <a:lstStyle/>
          <a:p>
            <a:r>
              <a:rPr lang="en-US" sz="2000" dirty="0" smtClean="0">
                <a:latin typeface="Times New Roman" panose="02020603050405020304" pitchFamily="18" charset="0"/>
                <a:cs typeface="Times New Roman" panose="02020603050405020304" pitchFamily="18" charset="0"/>
              </a:rPr>
              <a:t>1</a:t>
            </a:r>
          </a:p>
          <a:p>
            <a:r>
              <a:rPr lang="en-US" sz="2000" dirty="0" smtClean="0">
                <a:latin typeface="Times New Roman" panose="02020603050405020304" pitchFamily="18" charset="0"/>
                <a:cs typeface="Times New Roman" panose="02020603050405020304" pitchFamily="18" charset="0"/>
              </a:rPr>
              <a:t>2</a:t>
            </a:r>
          </a:p>
          <a:p>
            <a:r>
              <a:rPr lang="en-US" sz="2000" dirty="0">
                <a:latin typeface="Times New Roman" panose="02020603050405020304" pitchFamily="18" charset="0"/>
                <a:cs typeface="Times New Roman" panose="02020603050405020304" pitchFamily="18" charset="0"/>
              </a:rPr>
              <a:t>3</a:t>
            </a:r>
            <a:endParaRPr lang="cs-CZ" sz="2000" dirty="0">
              <a:latin typeface="Times New Roman" panose="02020603050405020304" pitchFamily="18" charset="0"/>
              <a:cs typeface="Times New Roman" panose="02020603050405020304" pitchFamily="18" charset="0"/>
            </a:endParaRPr>
          </a:p>
        </p:txBody>
      </p:sp>
      <p:pic>
        <p:nvPicPr>
          <p:cNvPr id="9" name="Obráze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8296" y="3233971"/>
            <a:ext cx="2857263" cy="3895531"/>
          </a:xfrm>
          <a:prstGeom prst="rect">
            <a:avLst/>
          </a:prstGeom>
        </p:spPr>
      </p:pic>
    </p:spTree>
    <p:extLst>
      <p:ext uri="{BB962C8B-B14F-4D97-AF65-F5344CB8AC3E}">
        <p14:creationId xmlns:p14="http://schemas.microsoft.com/office/powerpoint/2010/main" val="3896156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t="5360" r="18449"/>
          <a:stretch/>
        </p:blipFill>
        <p:spPr>
          <a:xfrm>
            <a:off x="605684" y="4325034"/>
            <a:ext cx="1800200" cy="1837422"/>
          </a:xfrm>
          <a:prstGeom prst="rect">
            <a:avLst/>
          </a:prstGeom>
        </p:spPr>
      </p:pic>
      <p:sp>
        <p:nvSpPr>
          <p:cNvPr id="3" name="TextovéPole 2"/>
          <p:cNvSpPr txBox="1"/>
          <p:nvPr/>
        </p:nvSpPr>
        <p:spPr>
          <a:xfrm>
            <a:off x="20966" y="4325034"/>
            <a:ext cx="312906" cy="400110"/>
          </a:xfrm>
          <a:prstGeom prst="rect">
            <a:avLst/>
          </a:prstGeom>
          <a:noFill/>
        </p:spPr>
        <p:txBody>
          <a:bodyPr wrap="none" rtlCol="0">
            <a:spAutoFit/>
          </a:bodyPr>
          <a:lstStyle/>
          <a:p>
            <a:r>
              <a:rPr lang="en-US" sz="2000" dirty="0" smtClean="0">
                <a:latin typeface="Times New Roman" panose="02020603050405020304" pitchFamily="18" charset="0"/>
                <a:cs typeface="Times New Roman" panose="02020603050405020304" pitchFamily="18" charset="0"/>
              </a:rPr>
              <a:t>5</a:t>
            </a:r>
            <a:endParaRPr lang="cs-CZ" sz="2000" dirty="0">
              <a:latin typeface="Times New Roman" panose="02020603050405020304" pitchFamily="18" charset="0"/>
              <a:cs typeface="Times New Roman" panose="02020603050405020304" pitchFamily="18" charset="0"/>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4129725"/>
            <a:ext cx="3563888" cy="2228040"/>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434149"/>
            <a:ext cx="3212566" cy="2801140"/>
          </a:xfrm>
          <a:prstGeom prst="rect">
            <a:avLst/>
          </a:prstGeom>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4221" y="415537"/>
            <a:ext cx="3159779" cy="2839367"/>
          </a:xfrm>
          <a:prstGeom prst="rect">
            <a:avLst/>
          </a:prstGeom>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20" y="434149"/>
            <a:ext cx="3144872" cy="2833683"/>
          </a:xfrm>
          <a:prstGeom prst="rect">
            <a:avLst/>
          </a:prstGeom>
        </p:spPr>
      </p:pic>
    </p:spTree>
    <p:extLst>
      <p:ext uri="{BB962C8B-B14F-4D97-AF65-F5344CB8AC3E}">
        <p14:creationId xmlns:p14="http://schemas.microsoft.com/office/powerpoint/2010/main" val="38157081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t="5360" r="18449"/>
          <a:stretch/>
        </p:blipFill>
        <p:spPr>
          <a:xfrm>
            <a:off x="1043608" y="4581128"/>
            <a:ext cx="1800200" cy="1837422"/>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3426122"/>
            <a:ext cx="3923252" cy="3369715"/>
          </a:xfrm>
          <a:prstGeom prst="rect">
            <a:avLst/>
          </a:prstGeom>
        </p:spPr>
      </p:pic>
      <p:sp>
        <p:nvSpPr>
          <p:cNvPr id="4" name="TextovéPole 3"/>
          <p:cNvSpPr txBox="1"/>
          <p:nvPr/>
        </p:nvSpPr>
        <p:spPr>
          <a:xfrm>
            <a:off x="323528" y="4600509"/>
            <a:ext cx="312906"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8</a:t>
            </a:r>
            <a:endParaRPr lang="cs-CZ" sz="2000" dirty="0">
              <a:latin typeface="Times New Roman" panose="02020603050405020304" pitchFamily="18" charset="0"/>
              <a:cs typeface="Times New Roman" panose="02020603050405020304" pitchFamily="18" charset="0"/>
            </a:endParaRPr>
          </a:p>
        </p:txBody>
      </p:sp>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6566" y="298003"/>
            <a:ext cx="3414883" cy="3068960"/>
          </a:xfrm>
          <a:prstGeom prst="rect">
            <a:avLst/>
          </a:prstGeom>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5865" y="326995"/>
            <a:ext cx="2852581" cy="3044709"/>
          </a:xfrm>
          <a:prstGeom prst="rect">
            <a:avLst/>
          </a:prstGeom>
        </p:spPr>
      </p:pic>
      <p:pic>
        <p:nvPicPr>
          <p:cNvPr id="7" name="Obráze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43544"/>
            <a:ext cx="3600400" cy="3282578"/>
          </a:xfrm>
          <a:prstGeom prst="rect">
            <a:avLst/>
          </a:prstGeom>
        </p:spPr>
      </p:pic>
    </p:spTree>
    <p:extLst>
      <p:ext uri="{BB962C8B-B14F-4D97-AF65-F5344CB8AC3E}">
        <p14:creationId xmlns:p14="http://schemas.microsoft.com/office/powerpoint/2010/main" val="36267946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title"/>
          </p:nvPr>
        </p:nvSpPr>
        <p:spPr>
          <a:xfrm>
            <a:off x="1187624" y="146666"/>
            <a:ext cx="8788400" cy="771623"/>
          </a:xfrm>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dirty="0"/>
              <a:t>Grace A and B, </a:t>
            </a:r>
            <a:r>
              <a:rPr lang="en-GB" altLang="cs-CZ" dirty="0" smtClean="0"/>
              <a:t>2002-</a:t>
            </a:r>
            <a:endParaRPr lang="en-GB" altLang="cs-CZ" dirty="0"/>
          </a:p>
        </p:txBody>
      </p:sp>
      <p:sp>
        <p:nvSpPr>
          <p:cNvPr id="588803" name="Rectangle 3"/>
          <p:cNvSpPr>
            <a:spLocks noGrp="1" noChangeArrowheads="1"/>
          </p:cNvSpPr>
          <p:nvPr>
            <p:ph type="body" idx="1"/>
          </p:nvPr>
        </p:nvSpPr>
        <p:spPr>
          <a:xfrm>
            <a:off x="-5869160" y="291623"/>
            <a:ext cx="7632700" cy="492443"/>
          </a:xfrm>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cs-CZ" altLang="cs-CZ" dirty="0"/>
          </a:p>
        </p:txBody>
      </p:sp>
      <p:pic>
        <p:nvPicPr>
          <p:cNvPr id="5888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1052513"/>
            <a:ext cx="9361488" cy="6108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8805" name="Text Box 5"/>
          <p:cNvSpPr txBox="1">
            <a:spLocks noChangeArrowheads="1"/>
          </p:cNvSpPr>
          <p:nvPr/>
        </p:nvSpPr>
        <p:spPr bwMode="auto">
          <a:xfrm>
            <a:off x="539750" y="6237288"/>
            <a:ext cx="792003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2" name="TextovéPole 1"/>
          <p:cNvSpPr txBox="1"/>
          <p:nvPr/>
        </p:nvSpPr>
        <p:spPr>
          <a:xfrm>
            <a:off x="395536" y="1628800"/>
            <a:ext cx="5042021" cy="677108"/>
          </a:xfrm>
          <a:prstGeom prst="rect">
            <a:avLst/>
          </a:prstGeom>
          <a:noFill/>
        </p:spPr>
        <p:txBody>
          <a:bodyPr wrap="none" rtlCol="0">
            <a:spAutoFit/>
          </a:bodyPr>
          <a:lstStyle/>
          <a:p>
            <a:r>
              <a:rPr lang="en-US" sz="2000" dirty="0" smtClean="0">
                <a:solidFill>
                  <a:schemeClr val="bg1"/>
                </a:solidFill>
              </a:rPr>
              <a:t>Gravity Recovery And Climate Experiment </a:t>
            </a:r>
          </a:p>
          <a:p>
            <a:r>
              <a:rPr lang="en-US" dirty="0" smtClean="0">
                <a:solidFill>
                  <a:schemeClr val="bg1"/>
                </a:solidFill>
              </a:rPr>
              <a:t>(USA + Germany)</a:t>
            </a:r>
            <a:endParaRPr lang="cs-CZ" dirty="0">
              <a:solidFill>
                <a:schemeClr val="bg1"/>
              </a:solidFill>
            </a:endParaRPr>
          </a:p>
        </p:txBody>
      </p:sp>
    </p:spTree>
    <p:extLst>
      <p:ext uri="{BB962C8B-B14F-4D97-AF65-F5344CB8AC3E}">
        <p14:creationId xmlns:p14="http://schemas.microsoft.com/office/powerpoint/2010/main" val="2376376892"/>
      </p:ext>
    </p:extLst>
  </p:cSld>
  <p:clrMapOvr>
    <a:masterClrMapping/>
  </p:clrMapOvr>
  <p:transition spd="slow">
    <p:cove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58280" y="233719"/>
            <a:ext cx="45719" cy="369332"/>
          </a:xfrm>
          <a:prstGeom prst="rect">
            <a:avLst/>
          </a:prstGeom>
          <a:noFill/>
        </p:spPr>
        <p:txBody>
          <a:bodyPr wrap="square" rtlCol="0">
            <a:spAutoFit/>
          </a:bodyPr>
          <a:lstStyle/>
          <a:p>
            <a:r>
              <a:rPr lang="en-US" dirty="0" smtClean="0"/>
              <a:t>9</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t="8667" r="18565"/>
          <a:stretch/>
        </p:blipFill>
        <p:spPr>
          <a:xfrm>
            <a:off x="219083" y="530871"/>
            <a:ext cx="1805020" cy="1780505"/>
          </a:xfrm>
          <a:prstGeom prst="rect">
            <a:avLst/>
          </a:prstGeom>
        </p:spPr>
      </p:pic>
      <p:sp>
        <p:nvSpPr>
          <p:cNvPr id="4" name="TextovéPole 3"/>
          <p:cNvSpPr txBox="1"/>
          <p:nvPr/>
        </p:nvSpPr>
        <p:spPr>
          <a:xfrm>
            <a:off x="1379595" y="1278188"/>
            <a:ext cx="855712" cy="369332"/>
          </a:xfrm>
          <a:prstGeom prst="rect">
            <a:avLst/>
          </a:prstGeom>
          <a:noFill/>
        </p:spPr>
        <p:txBody>
          <a:bodyPr wrap="square" rtlCol="0">
            <a:spAutoFit/>
          </a:bodyPr>
          <a:lstStyle/>
          <a:p>
            <a:r>
              <a:rPr lang="en-US" dirty="0" smtClean="0"/>
              <a:t>9</a:t>
            </a:r>
            <a:endParaRPr lang="cs-CZ" dirty="0"/>
          </a:p>
        </p:txBody>
      </p:sp>
      <p:pic>
        <p:nvPicPr>
          <p:cNvPr id="12" name="Obrázek 11"/>
          <p:cNvPicPr>
            <a:picLocks noChangeAspect="1"/>
          </p:cNvPicPr>
          <p:nvPr/>
        </p:nvPicPr>
        <p:blipFill>
          <a:blip r:embed="rId3"/>
          <a:stretch>
            <a:fillRect/>
          </a:stretch>
        </p:blipFill>
        <p:spPr>
          <a:xfrm>
            <a:off x="526623" y="3199994"/>
            <a:ext cx="4104456" cy="3298715"/>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3158912"/>
            <a:ext cx="3456384" cy="3380881"/>
          </a:xfrm>
          <a:prstGeom prst="rect">
            <a:avLst/>
          </a:prstGeom>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4312" y="19470"/>
            <a:ext cx="3600400" cy="3109853"/>
          </a:xfrm>
          <a:prstGeom prst="rect">
            <a:avLst/>
          </a:prstGeom>
        </p:spPr>
      </p:pic>
      <p:cxnSp>
        <p:nvCxnSpPr>
          <p:cNvPr id="8" name="Přímá spojnice se šipkou 7"/>
          <p:cNvCxnSpPr/>
          <p:nvPr/>
        </p:nvCxnSpPr>
        <p:spPr>
          <a:xfrm flipV="1">
            <a:off x="2411760" y="1616098"/>
            <a:ext cx="4176464" cy="32332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Obráze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0556" y="908720"/>
            <a:ext cx="2444080" cy="2072953"/>
          </a:xfrm>
          <a:prstGeom prst="rect">
            <a:avLst/>
          </a:prstGeom>
        </p:spPr>
      </p:pic>
    </p:spTree>
    <p:extLst>
      <p:ext uri="{BB962C8B-B14F-4D97-AF65-F5344CB8AC3E}">
        <p14:creationId xmlns:p14="http://schemas.microsoft.com/office/powerpoint/2010/main" val="14774970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0"/>
            <a:ext cx="5300940" cy="6858000"/>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717032"/>
            <a:ext cx="2640585" cy="2564904"/>
          </a:xfrm>
          <a:prstGeom prst="rect">
            <a:avLst/>
          </a:prstGeom>
        </p:spPr>
      </p:pic>
    </p:spTree>
    <p:extLst>
      <p:ext uri="{BB962C8B-B14F-4D97-AF65-F5344CB8AC3E}">
        <p14:creationId xmlns:p14="http://schemas.microsoft.com/office/powerpoint/2010/main" val="40180146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9546" y="0"/>
            <a:ext cx="5384908" cy="6858000"/>
          </a:xfrm>
          <a:prstGeom prst="rect">
            <a:avLst/>
          </a:prstGeom>
        </p:spPr>
      </p:pic>
    </p:spTree>
    <p:extLst>
      <p:ext uri="{BB962C8B-B14F-4D97-AF65-F5344CB8AC3E}">
        <p14:creationId xmlns:p14="http://schemas.microsoft.com/office/powerpoint/2010/main" val="755683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6925" y="0"/>
            <a:ext cx="4410149" cy="6858000"/>
          </a:xfrm>
          <a:prstGeom prst="rect">
            <a:avLst/>
          </a:prstGeom>
        </p:spPr>
      </p:pic>
    </p:spTree>
    <p:extLst>
      <p:ext uri="{BB962C8B-B14F-4D97-AF65-F5344CB8AC3E}">
        <p14:creationId xmlns:p14="http://schemas.microsoft.com/office/powerpoint/2010/main" val="31262117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13289"/>
            <a:ext cx="5342924" cy="6858000"/>
          </a:xfrm>
          <a:prstGeom prst="rect">
            <a:avLst/>
          </a:prstGeom>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789040"/>
            <a:ext cx="2640585" cy="2564904"/>
          </a:xfrm>
          <a:prstGeom prst="rect">
            <a:avLst/>
          </a:prstGeom>
          <a:effectLst>
            <a:glow rad="88900">
              <a:schemeClr val="accent1">
                <a:alpha val="40000"/>
              </a:schemeClr>
            </a:glow>
          </a:effectLst>
        </p:spPr>
      </p:pic>
    </p:spTree>
    <p:extLst>
      <p:ext uri="{BB962C8B-B14F-4D97-AF65-F5344CB8AC3E}">
        <p14:creationId xmlns:p14="http://schemas.microsoft.com/office/powerpoint/2010/main" val="1174918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5933" y="0"/>
            <a:ext cx="4452133" cy="6858000"/>
          </a:xfrm>
          <a:prstGeom prst="rect">
            <a:avLst/>
          </a:prstGeom>
        </p:spPr>
      </p:pic>
    </p:spTree>
    <p:extLst>
      <p:ext uri="{BB962C8B-B14F-4D97-AF65-F5344CB8AC3E}">
        <p14:creationId xmlns:p14="http://schemas.microsoft.com/office/powerpoint/2010/main" val="41709036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4077072"/>
            <a:ext cx="2566453" cy="2492896"/>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1989" y="23873"/>
            <a:ext cx="5384908" cy="6858000"/>
          </a:xfrm>
          <a:prstGeom prst="rect">
            <a:avLst/>
          </a:prstGeom>
        </p:spPr>
      </p:pic>
    </p:spTree>
    <p:extLst>
      <p:ext uri="{BB962C8B-B14F-4D97-AF65-F5344CB8AC3E}">
        <p14:creationId xmlns:p14="http://schemas.microsoft.com/office/powerpoint/2010/main" val="10862158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9546" y="0"/>
            <a:ext cx="5384908" cy="6858000"/>
          </a:xfrm>
          <a:prstGeom prst="rect">
            <a:avLst/>
          </a:prstGeom>
        </p:spPr>
      </p:pic>
    </p:spTree>
    <p:extLst>
      <p:ext uri="{BB962C8B-B14F-4D97-AF65-F5344CB8AC3E}">
        <p14:creationId xmlns:p14="http://schemas.microsoft.com/office/powerpoint/2010/main" val="42863888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3356" y="0"/>
            <a:ext cx="5757288" cy="6858000"/>
          </a:xfrm>
          <a:prstGeom prst="rect">
            <a:avLst/>
          </a:prstGeom>
        </p:spPr>
      </p:pic>
    </p:spTree>
    <p:extLst>
      <p:ext uri="{BB962C8B-B14F-4D97-AF65-F5344CB8AC3E}">
        <p14:creationId xmlns:p14="http://schemas.microsoft.com/office/powerpoint/2010/main" val="30258345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4029" y="0"/>
            <a:ext cx="4495942" cy="6858000"/>
          </a:xfrm>
          <a:prstGeom prst="rect">
            <a:avLst/>
          </a:prstGeom>
        </p:spPr>
      </p:pic>
    </p:spTree>
    <p:extLst>
      <p:ext uri="{BB962C8B-B14F-4D97-AF65-F5344CB8AC3E}">
        <p14:creationId xmlns:p14="http://schemas.microsoft.com/office/powerpoint/2010/main" val="455372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xfrm>
            <a:off x="827088" y="260350"/>
            <a:ext cx="8785225" cy="576263"/>
          </a:xfrm>
        </p:spPr>
        <p:txBody>
          <a:bodyPr/>
          <a:lstStyle/>
          <a:p>
            <a:pPr algn="l"/>
            <a:r>
              <a:rPr lang="en-US" altLang="cs-CZ" dirty="0"/>
              <a:t>GOCE</a:t>
            </a:r>
            <a:r>
              <a:rPr lang="cs-CZ" altLang="cs-CZ" dirty="0"/>
              <a:t> </a:t>
            </a:r>
            <a:r>
              <a:rPr lang="en-US" altLang="cs-CZ" dirty="0" smtClean="0"/>
              <a:t>2009-2013</a:t>
            </a:r>
            <a:br>
              <a:rPr lang="en-US" altLang="cs-CZ" dirty="0" smtClean="0"/>
            </a:br>
            <a:r>
              <a:rPr lang="cs-CZ" altLang="cs-CZ" sz="2000" b="0" dirty="0" smtClean="0">
                <a:solidFill>
                  <a:schemeClr val="tx1"/>
                </a:solidFill>
                <a:effectLst>
                  <a:outerShdw blurRad="38100" dist="38100" dir="2700000" algn="tl">
                    <a:srgbClr val="FFFFFF"/>
                  </a:outerShdw>
                </a:effectLst>
              </a:rPr>
              <a:t>(</a:t>
            </a:r>
            <a:r>
              <a:rPr lang="en-GB" altLang="cs-CZ" sz="2000" b="0" dirty="0">
                <a:solidFill>
                  <a:schemeClr val="tx1"/>
                </a:solidFill>
                <a:effectLst/>
              </a:rPr>
              <a:t>Gravity field and steady-state Ocean Circulation </a:t>
            </a:r>
            <a:r>
              <a:rPr lang="en-GB" altLang="cs-CZ" sz="2000" b="0" dirty="0" smtClean="0">
                <a:solidFill>
                  <a:schemeClr val="tx1"/>
                </a:solidFill>
                <a:effectLst/>
              </a:rPr>
              <a:t>Explorer, ESA</a:t>
            </a:r>
            <a:r>
              <a:rPr lang="cs-CZ" altLang="cs-CZ" sz="2000" b="0" dirty="0" smtClean="0">
                <a:solidFill>
                  <a:schemeClr val="tx1"/>
                </a:solidFill>
                <a:effectLst/>
              </a:rPr>
              <a:t>)</a:t>
            </a:r>
            <a:endParaRPr lang="cs-CZ" altLang="cs-CZ" sz="2000" b="0" dirty="0">
              <a:solidFill>
                <a:schemeClr val="tx1"/>
              </a:solidFill>
              <a:effectLst/>
            </a:endParaRPr>
          </a:p>
        </p:txBody>
      </p:sp>
      <p:sp>
        <p:nvSpPr>
          <p:cNvPr id="570371" name="Rectangle 3"/>
          <p:cNvSpPr>
            <a:spLocks noGrp="1" noChangeArrowheads="1"/>
          </p:cNvSpPr>
          <p:nvPr>
            <p:ph type="body" idx="1"/>
          </p:nvPr>
        </p:nvSpPr>
        <p:spPr/>
        <p:txBody>
          <a:bodyPr/>
          <a:lstStyle/>
          <a:p>
            <a:pPr eaLnBrk="1" hangingPunct="1">
              <a:spcBef>
                <a:spcPct val="0"/>
              </a:spcBef>
              <a:buFontTx/>
              <a:buNone/>
            </a:pPr>
            <a:r>
              <a:rPr lang="en-GB" altLang="cs-CZ">
                <a:latin typeface="Times New Roman" panose="02020603050405020304" pitchFamily="18" charset="0"/>
              </a:rPr>
              <a:t>1mGal = 10</a:t>
            </a:r>
            <a:r>
              <a:rPr lang="en-GB" altLang="cs-CZ" baseline="30000">
                <a:latin typeface="Times New Roman" panose="02020603050405020304" pitchFamily="18" charset="0"/>
              </a:rPr>
              <a:t>-5 </a:t>
            </a:r>
            <a:r>
              <a:rPr lang="en-GB" altLang="cs-CZ">
                <a:latin typeface="Times New Roman" panose="02020603050405020304" pitchFamily="18" charset="0"/>
              </a:rPr>
              <a:t>ms</a:t>
            </a:r>
            <a:r>
              <a:rPr lang="en-GB" altLang="cs-CZ" baseline="30000">
                <a:latin typeface="Times New Roman" panose="02020603050405020304" pitchFamily="18" charset="0"/>
              </a:rPr>
              <a:t>-2</a:t>
            </a:r>
            <a:r>
              <a:rPr lang="en-GB" altLang="cs-CZ">
                <a:latin typeface="Times New Roman" panose="02020603050405020304" pitchFamily="18" charset="0"/>
              </a:rPr>
              <a:t>, 1E = 1 Eötvös = 10</a:t>
            </a:r>
            <a:r>
              <a:rPr lang="en-GB" altLang="cs-CZ" baseline="30000">
                <a:latin typeface="Times New Roman" panose="02020603050405020304" pitchFamily="18" charset="0"/>
              </a:rPr>
              <a:t>-9</a:t>
            </a:r>
            <a:r>
              <a:rPr lang="en-GB" altLang="cs-CZ">
                <a:latin typeface="Times New Roman" panose="02020603050405020304" pitchFamily="18" charset="0"/>
              </a:rPr>
              <a:t> s</a:t>
            </a:r>
            <a:r>
              <a:rPr lang="en-GB" altLang="cs-CZ" baseline="30000">
                <a:latin typeface="Times New Roman" panose="02020603050405020304" pitchFamily="18" charset="0"/>
              </a:rPr>
              <a:t>-2</a:t>
            </a:r>
            <a:endParaRPr lang="en-GB" altLang="cs-CZ" baseline="30000" dirty="0">
              <a:solidFill>
                <a:schemeClr val="tx2"/>
              </a:solidFill>
              <a:latin typeface="Times New Roman" panose="02020603050405020304" pitchFamily="18" charset="0"/>
              <a:ea typeface="ＭＳ Ｐゴシック" panose="020B0600070205080204" pitchFamily="34" charset="-128"/>
            </a:endParaRPr>
          </a:p>
        </p:txBody>
      </p:sp>
      <p:pic>
        <p:nvPicPr>
          <p:cNvPr id="570372" name="Picture 4" descr="GOCE_lab_priprav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682" y="1273176"/>
            <a:ext cx="3640137" cy="4852987"/>
          </a:xfrm>
          <a:prstGeom prst="rect">
            <a:avLst/>
          </a:prstGeom>
          <a:noFill/>
          <a:extLst>
            <a:ext uri="{909E8E84-426E-40DD-AFC4-6F175D3DCCD1}">
              <a14:hiddenFill xmlns:a14="http://schemas.microsoft.com/office/drawing/2010/main">
                <a:solidFill>
                  <a:srgbClr val="FFFFFF"/>
                </a:solidFill>
              </a14:hiddenFill>
            </a:ext>
          </a:extLst>
        </p:spPr>
      </p:pic>
      <p:pic>
        <p:nvPicPr>
          <p:cNvPr id="570373" name="Picture 5" descr="22_H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4300" y="1700213"/>
            <a:ext cx="4968875" cy="3282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266348" y="5728166"/>
            <a:ext cx="4838184" cy="707886"/>
          </a:xfrm>
          <a:prstGeom prst="rect">
            <a:avLst/>
          </a:prstGeom>
          <a:noFill/>
        </p:spPr>
        <p:txBody>
          <a:bodyPr wrap="none" rtlCol="0">
            <a:spAutoFit/>
          </a:bodyPr>
          <a:lstStyle/>
          <a:p>
            <a:r>
              <a:rPr lang="en-GB" altLang="cs-CZ" sz="2000" b="1" dirty="0" smtClean="0">
                <a:latin typeface="Times New Roman" panose="02020603050405020304" pitchFamily="18" charset="0"/>
                <a:cs typeface="Times New Roman" panose="02020603050405020304" pitchFamily="18" charset="0"/>
              </a:rPr>
              <a:t>1 </a:t>
            </a:r>
            <a:r>
              <a:rPr lang="en-GB" altLang="cs-CZ" sz="2000" b="1" dirty="0" err="1" smtClean="0">
                <a:latin typeface="Times New Roman" panose="02020603050405020304" pitchFamily="18" charset="0"/>
                <a:cs typeface="Times New Roman" panose="02020603050405020304" pitchFamily="18" charset="0"/>
              </a:rPr>
              <a:t>mGal</a:t>
            </a:r>
            <a:r>
              <a:rPr lang="en-GB" altLang="cs-CZ" sz="2000" b="1" dirty="0" smtClean="0">
                <a:latin typeface="Times New Roman" panose="02020603050405020304" pitchFamily="18" charset="0"/>
                <a:cs typeface="Times New Roman" panose="02020603050405020304" pitchFamily="18" charset="0"/>
              </a:rPr>
              <a:t> </a:t>
            </a:r>
            <a:r>
              <a:rPr lang="en-GB" altLang="cs-CZ" sz="2000" b="1" dirty="0">
                <a:latin typeface="Times New Roman" panose="02020603050405020304" pitchFamily="18" charset="0"/>
                <a:cs typeface="Times New Roman" panose="02020603050405020304" pitchFamily="18" charset="0"/>
              </a:rPr>
              <a:t>= 10</a:t>
            </a:r>
            <a:r>
              <a:rPr lang="en-GB" altLang="cs-CZ" sz="2000" b="1" baseline="30000" dirty="0">
                <a:latin typeface="Times New Roman" panose="02020603050405020304" pitchFamily="18" charset="0"/>
                <a:cs typeface="Times New Roman" panose="02020603050405020304" pitchFamily="18" charset="0"/>
              </a:rPr>
              <a:t>-5 </a:t>
            </a:r>
            <a:r>
              <a:rPr lang="en-GB" altLang="cs-CZ" sz="2000" b="1" dirty="0">
                <a:latin typeface="Times New Roman" panose="02020603050405020304" pitchFamily="18" charset="0"/>
                <a:cs typeface="Times New Roman" panose="02020603050405020304" pitchFamily="18" charset="0"/>
              </a:rPr>
              <a:t>ms</a:t>
            </a:r>
            <a:r>
              <a:rPr lang="en-GB" altLang="cs-CZ" sz="2000" b="1" baseline="30000" dirty="0">
                <a:latin typeface="Times New Roman" panose="02020603050405020304" pitchFamily="18" charset="0"/>
                <a:cs typeface="Times New Roman" panose="02020603050405020304" pitchFamily="18" charset="0"/>
              </a:rPr>
              <a:t>-2</a:t>
            </a:r>
            <a:r>
              <a:rPr lang="en-GB" altLang="cs-CZ" sz="2000" b="1" dirty="0">
                <a:latin typeface="Times New Roman" panose="02020603050405020304" pitchFamily="18" charset="0"/>
                <a:cs typeface="Times New Roman" panose="02020603050405020304" pitchFamily="18" charset="0"/>
              </a:rPr>
              <a:t>, </a:t>
            </a:r>
            <a:r>
              <a:rPr lang="en-GB" altLang="cs-CZ" sz="2000" b="1" dirty="0" smtClean="0">
                <a:latin typeface="Times New Roman" panose="02020603050405020304" pitchFamily="18" charset="0"/>
                <a:cs typeface="Times New Roman" panose="02020603050405020304" pitchFamily="18" charset="0"/>
              </a:rPr>
              <a:t>1 E </a:t>
            </a:r>
            <a:r>
              <a:rPr lang="en-GB" altLang="cs-CZ" sz="2000" b="1" dirty="0">
                <a:latin typeface="Times New Roman" panose="02020603050405020304" pitchFamily="18" charset="0"/>
                <a:cs typeface="Times New Roman" panose="02020603050405020304" pitchFamily="18" charset="0"/>
              </a:rPr>
              <a:t>= 1 </a:t>
            </a:r>
            <a:r>
              <a:rPr lang="en-GB" altLang="cs-CZ" sz="2000" b="1" dirty="0" err="1">
                <a:latin typeface="Times New Roman" panose="02020603050405020304" pitchFamily="18" charset="0"/>
                <a:cs typeface="Times New Roman" panose="02020603050405020304" pitchFamily="18" charset="0"/>
              </a:rPr>
              <a:t>Eötvös</a:t>
            </a:r>
            <a:r>
              <a:rPr lang="en-GB" altLang="cs-CZ" sz="2000" b="1" dirty="0">
                <a:latin typeface="Times New Roman" panose="02020603050405020304" pitchFamily="18" charset="0"/>
                <a:cs typeface="Times New Roman" panose="02020603050405020304" pitchFamily="18" charset="0"/>
              </a:rPr>
              <a:t> = 10</a:t>
            </a:r>
            <a:r>
              <a:rPr lang="en-GB" altLang="cs-CZ" sz="2000" b="1" baseline="30000" dirty="0">
                <a:latin typeface="Times New Roman" panose="02020603050405020304" pitchFamily="18" charset="0"/>
                <a:cs typeface="Times New Roman" panose="02020603050405020304" pitchFamily="18" charset="0"/>
              </a:rPr>
              <a:t>-9</a:t>
            </a:r>
            <a:r>
              <a:rPr lang="en-GB" altLang="cs-CZ" sz="2000" b="1" dirty="0">
                <a:latin typeface="Times New Roman" panose="02020603050405020304" pitchFamily="18" charset="0"/>
                <a:cs typeface="Times New Roman" panose="02020603050405020304" pitchFamily="18" charset="0"/>
              </a:rPr>
              <a:t> s</a:t>
            </a:r>
            <a:r>
              <a:rPr lang="en-GB" altLang="cs-CZ" sz="2000" b="1" baseline="30000" dirty="0">
                <a:latin typeface="Times New Roman" panose="02020603050405020304" pitchFamily="18" charset="0"/>
                <a:cs typeface="Times New Roman" panose="02020603050405020304" pitchFamily="18" charset="0"/>
              </a:rPr>
              <a:t>-2</a:t>
            </a:r>
            <a:endParaRPr lang="en-GB" altLang="cs-CZ" sz="2000" b="1" baseline="30000" dirty="0">
              <a:latin typeface="Times New Roman" panose="02020603050405020304" pitchFamily="18" charset="0"/>
              <a:ea typeface="ＭＳ Ｐゴシック" panose="020B0600070205080204" pitchFamily="34" charset="-128"/>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                                 </a:t>
            </a:r>
            <a:r>
              <a:rPr lang="cs-CZ" sz="2000" b="1" dirty="0" smtClean="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cs-CZ" sz="2000" b="1" dirty="0" err="1">
                <a:latin typeface="Times New Roman" panose="02020603050405020304" pitchFamily="18" charset="0"/>
                <a:cs typeface="Times New Roman" panose="02020603050405020304" pitchFamily="18" charset="0"/>
              </a:rPr>
              <a:t>mE</a:t>
            </a:r>
            <a:r>
              <a:rPr lang="cs-CZ" sz="2000" b="1" dirty="0">
                <a:latin typeface="Times New Roman" panose="02020603050405020304" pitchFamily="18" charset="0"/>
                <a:cs typeface="Times New Roman" panose="02020603050405020304" pitchFamily="18" charset="0"/>
              </a:rPr>
              <a:t> = 10</a:t>
            </a:r>
            <a:r>
              <a:rPr lang="cs-CZ" sz="2000" b="1" baseline="30000" dirty="0">
                <a:latin typeface="Times New Roman" panose="02020603050405020304" pitchFamily="18" charset="0"/>
                <a:cs typeface="Times New Roman" panose="02020603050405020304" pitchFamily="18" charset="0"/>
              </a:rPr>
              <a:t>-12  </a:t>
            </a:r>
            <a:r>
              <a:rPr lang="cs-CZ" sz="2000" b="1" dirty="0">
                <a:latin typeface="Times New Roman" panose="02020603050405020304" pitchFamily="18" charset="0"/>
                <a:cs typeface="Times New Roman" panose="02020603050405020304" pitchFamily="18" charset="0"/>
              </a:rPr>
              <a:t>s</a:t>
            </a:r>
            <a:r>
              <a:rPr lang="cs-CZ" sz="2000" b="1" baseline="30000" dirty="0">
                <a:latin typeface="Times New Roman" panose="02020603050405020304" pitchFamily="18" charset="0"/>
                <a:cs typeface="Times New Roman" panose="02020603050405020304" pitchFamily="18" charset="0"/>
              </a:rPr>
              <a:t>-2</a:t>
            </a:r>
            <a:endParaRPr lang="cs-CZ"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70868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76327" y="836712"/>
            <a:ext cx="8567673" cy="6093976"/>
          </a:xfrm>
          <a:prstGeom prst="rect">
            <a:avLst/>
          </a:prstGeom>
          <a:gradFill>
            <a:gsLst>
              <a:gs pos="25000">
                <a:schemeClr val="accent1">
                  <a:lumMod val="5000"/>
                  <a:lumOff val="95000"/>
                </a:schemeClr>
              </a:gs>
              <a:gs pos="47000">
                <a:srgbClr val="FFC000">
                  <a:alpha val="55000"/>
                  <a:lumMod val="84000"/>
                  <a:lumOff val="16000"/>
                </a:srgbClr>
              </a:gs>
              <a:gs pos="100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Conclusions</a:t>
            </a:r>
          </a:p>
          <a:p>
            <a:endParaRPr lang="en-US" sz="2400" b="1" dirty="0" smtClean="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No principal obstacle to detect volcanoes and other objects under the ice of A.</a:t>
            </a:r>
          </a:p>
          <a:p>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pPr marL="342900" indent="-342900">
              <a:buAutoNum type="arabicPeriod"/>
            </a:pPr>
            <a:r>
              <a:rPr lang="en-US" dirty="0" smtClean="0">
                <a:latin typeface="Times New Roman" panose="02020603050405020304" pitchFamily="18" charset="0"/>
                <a:cs typeface="Times New Roman" panose="02020603050405020304" pitchFamily="18" charset="0"/>
              </a:rPr>
              <a:t>Low resolution today but progress expected in future.</a:t>
            </a:r>
          </a:p>
          <a:p>
            <a:pPr marL="342900" indent="-342900">
              <a:buAutoNum type="arabicPeriod"/>
            </a:pPr>
            <a:endParaRPr lang="en-US" dirty="0" smtClean="0">
              <a:latin typeface="Times New Roman" panose="02020603050405020304" pitchFamily="18" charset="0"/>
              <a:cs typeface="Times New Roman" panose="02020603050405020304" pitchFamily="18" charset="0"/>
            </a:endParaRPr>
          </a:p>
          <a:p>
            <a:pPr marL="342900" indent="-342900">
              <a:buAutoNum type="arabicPeriod"/>
            </a:pPr>
            <a:r>
              <a:rPr lang="en-US" dirty="0" smtClean="0">
                <a:latin typeface="Times New Roman" panose="02020603050405020304" pitchFamily="18" charset="0"/>
                <a:cs typeface="Times New Roman" panose="02020603050405020304" pitchFamily="18" charset="0"/>
              </a:rPr>
              <a:t>Attenuation of the gravity signal under the ice not significant.</a:t>
            </a:r>
          </a:p>
          <a:p>
            <a:pPr marL="342900" indent="-342900">
              <a:buAutoNum type="arabicPeriod"/>
            </a:pPr>
            <a:endParaRPr lang="en-US" dirty="0" smtClean="0">
              <a:latin typeface="Times New Roman" panose="02020603050405020304" pitchFamily="18" charset="0"/>
              <a:cs typeface="Times New Roman" panose="02020603050405020304" pitchFamily="18" charset="0"/>
            </a:endParaRPr>
          </a:p>
          <a:p>
            <a:pPr marL="342900" indent="-342900">
              <a:buAutoNum type="arabicPeriod"/>
            </a:pPr>
            <a:r>
              <a:rPr lang="en-US" dirty="0" smtClean="0">
                <a:latin typeface="Times New Roman" panose="02020603050405020304" pitchFamily="18" charset="0"/>
                <a:cs typeface="Times New Roman" panose="02020603050405020304" pitchFamily="18" charset="0"/>
              </a:rPr>
              <a:t>Use of various functions of the disturbing potential (EIGEN C64), </a:t>
            </a:r>
          </a:p>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not only traditional gravity anomalies.</a:t>
            </a:r>
          </a:p>
          <a:p>
            <a:endParaRPr lang="en-US" dirty="0" smtClean="0">
              <a:latin typeface="Times New Roman" panose="02020603050405020304" pitchFamily="18" charset="0"/>
              <a:cs typeface="Times New Roman" panose="02020603050405020304" pitchFamily="18" charset="0"/>
            </a:endParaRPr>
          </a:p>
          <a:p>
            <a:pPr marL="342900" indent="-342900">
              <a:buAutoNum type="arabicPeriod" startAt="4"/>
            </a:pPr>
            <a:r>
              <a:rPr lang="en-US" dirty="0" smtClean="0">
                <a:latin typeface="Times New Roman" panose="02020603050405020304" pitchFamily="18" charset="0"/>
                <a:cs typeface="Times New Roman" panose="02020603050405020304" pitchFamily="18" charset="0"/>
              </a:rPr>
              <a:t>A combination of gravitational (EIGEN C64) and topographic (BEDMAP 2) data.</a:t>
            </a:r>
          </a:p>
          <a:p>
            <a:pPr marL="342900" indent="-342900">
              <a:buAutoNum type="arabicPeriod" startAt="4"/>
            </a:pPr>
            <a:endParaRPr lang="en-US" dirty="0" smtClean="0">
              <a:latin typeface="Times New Roman" panose="02020603050405020304" pitchFamily="18" charset="0"/>
              <a:cs typeface="Times New Roman" panose="02020603050405020304" pitchFamily="18" charset="0"/>
            </a:endParaRPr>
          </a:p>
          <a:p>
            <a:pPr marL="342900" indent="-342900">
              <a:buAutoNum type="arabicPeriod" startAt="5"/>
            </a:pPr>
            <a:r>
              <a:rPr lang="en-US" dirty="0" smtClean="0">
                <a:latin typeface="Times New Roman" panose="02020603050405020304" pitchFamily="18" charset="0"/>
                <a:cs typeface="Times New Roman" panose="02020603050405020304" pitchFamily="18" charset="0"/>
              </a:rPr>
              <a:t>Tentative results for Queen Maud Land and area around Lake </a:t>
            </a:r>
            <a:r>
              <a:rPr lang="en-US" dirty="0" err="1" smtClean="0">
                <a:latin typeface="Times New Roman" panose="02020603050405020304" pitchFamily="18" charset="0"/>
                <a:cs typeface="Times New Roman" panose="02020603050405020304" pitchFamily="18" charset="0"/>
              </a:rPr>
              <a:t>Vostok</a:t>
            </a:r>
            <a:r>
              <a:rPr lang="en-US" dirty="0" smtClean="0">
                <a:latin typeface="Times New Roman" panose="02020603050405020304" pitchFamily="18" charset="0"/>
                <a:cs typeface="Times New Roman" panose="02020603050405020304" pitchFamily="18" charset="0"/>
              </a:rPr>
              <a:t>.</a:t>
            </a:r>
          </a:p>
          <a:p>
            <a:pPr marL="342900" indent="-342900">
              <a:buAutoNum type="arabicPeriod" startAt="5"/>
            </a:pPr>
            <a:endParaRPr lang="en-US" dirty="0">
              <a:latin typeface="Times New Roman" panose="02020603050405020304" pitchFamily="18" charset="0"/>
              <a:cs typeface="Times New Roman" panose="02020603050405020304" pitchFamily="18" charset="0"/>
            </a:endParaRPr>
          </a:p>
          <a:p>
            <a:pPr marL="342900" indent="-342900">
              <a:buAutoNum type="arabicPeriod" startAt="5"/>
            </a:pPr>
            <a:r>
              <a:rPr lang="en-US" dirty="0" smtClean="0">
                <a:latin typeface="Times New Roman" panose="02020603050405020304" pitchFamily="18" charset="0"/>
                <a:cs typeface="Times New Roman" panose="02020603050405020304" pitchFamily="18" charset="0"/>
              </a:rPr>
              <a:t>Testing of any other area on your request.</a:t>
            </a:r>
          </a:p>
          <a:p>
            <a:pPr marL="342900" indent="-342900">
              <a:buAutoNum type="arabicPeriod"/>
            </a:pPr>
            <a:endParaRPr lang="en-US" dirty="0">
              <a:latin typeface="Times New Roman" panose="02020603050405020304" pitchFamily="18" charset="0"/>
              <a:cs typeface="Times New Roman" panose="02020603050405020304" pitchFamily="18" charset="0"/>
            </a:endParaRPr>
          </a:p>
          <a:p>
            <a:pPr marL="342900" indent="-342900">
              <a:buAutoNum type="arabicPeriod"/>
            </a:pPr>
            <a:endParaRPr lang="en-US" dirty="0" smtClean="0"/>
          </a:p>
          <a:p>
            <a:pPr marL="342900" indent="-342900">
              <a:buAutoNum type="arabicPeriod"/>
            </a:pPr>
            <a:endParaRPr lang="cs-CZ" dirty="0"/>
          </a:p>
        </p:txBody>
      </p:sp>
    </p:spTree>
    <p:extLst>
      <p:ext uri="{BB962C8B-B14F-4D97-AF65-F5344CB8AC3E}">
        <p14:creationId xmlns:p14="http://schemas.microsoft.com/office/powerpoint/2010/main" val="2107057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ovéPole 1"/>
          <p:cNvSpPr txBox="1">
            <a:spLocks noChangeArrowheads="1"/>
          </p:cNvSpPr>
          <p:nvPr/>
        </p:nvSpPr>
        <p:spPr bwMode="auto">
          <a:xfrm>
            <a:off x="280988" y="3886200"/>
            <a:ext cx="86487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r>
              <a:rPr lang="cs-CZ" sz="8000"/>
              <a:t>t</a:t>
            </a:r>
            <a:r>
              <a:rPr lang="en-US" sz="8000"/>
              <a:t>ak d</a:t>
            </a:r>
            <a:r>
              <a:rPr lang="cs-CZ" sz="8000"/>
              <a:t>ě</a:t>
            </a:r>
            <a:r>
              <a:rPr lang="en-US" sz="8000"/>
              <a:t>kuji za v</a:t>
            </a:r>
            <a:r>
              <a:rPr lang="cs-CZ" sz="8000"/>
              <a:t>ýdrž</a:t>
            </a:r>
          </a:p>
        </p:txBody>
      </p:sp>
      <p:sp>
        <p:nvSpPr>
          <p:cNvPr id="80899" name="Šipka dolů 2"/>
          <p:cNvSpPr>
            <a:spLocks noChangeArrowheads="1"/>
          </p:cNvSpPr>
          <p:nvPr/>
        </p:nvSpPr>
        <p:spPr bwMode="auto">
          <a:xfrm>
            <a:off x="4329113" y="2273300"/>
            <a:ext cx="485775" cy="979488"/>
          </a:xfrm>
          <a:prstGeom prst="downArrow">
            <a:avLst>
              <a:gd name="adj1" fmla="val 50000"/>
              <a:gd name="adj2" fmla="val 49942"/>
            </a:avLst>
          </a:prstGeom>
          <a:solidFill>
            <a:schemeClr val="accent1"/>
          </a:solidFill>
          <a:ln w="9525" algn="ctr">
            <a:solidFill>
              <a:schemeClr val="tx1"/>
            </a:solidFill>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80900" name="Volný tvar 3"/>
          <p:cNvSpPr>
            <a:spLocks/>
          </p:cNvSpPr>
          <p:nvPr/>
        </p:nvSpPr>
        <p:spPr bwMode="auto">
          <a:xfrm>
            <a:off x="7219950" y="1074738"/>
            <a:ext cx="977900" cy="933450"/>
          </a:xfrm>
          <a:custGeom>
            <a:avLst/>
            <a:gdLst>
              <a:gd name="T0" fmla="*/ 281615 w 978430"/>
              <a:gd name="T1" fmla="*/ 0 h 933294"/>
              <a:gd name="T2" fmla="*/ 975881 w 978430"/>
              <a:gd name="T3" fmla="*/ 922866 h 933294"/>
              <a:gd name="T4" fmla="*/ 61481 w 978430"/>
              <a:gd name="T5" fmla="*/ 778933 h 933294"/>
              <a:gd name="T6" fmla="*/ 0 60000 65536"/>
              <a:gd name="T7" fmla="*/ 0 60000 65536"/>
              <a:gd name="T8" fmla="*/ 0 60000 65536"/>
            </a:gdLst>
            <a:ahLst/>
            <a:cxnLst>
              <a:cxn ang="T6">
                <a:pos x="T0" y="T1"/>
              </a:cxn>
              <a:cxn ang="T7">
                <a:pos x="T2" y="T3"/>
              </a:cxn>
              <a:cxn ang="T8">
                <a:pos x="T4" y="T5"/>
              </a:cxn>
            </a:cxnLst>
            <a:rect l="0" t="0" r="r" b="b"/>
            <a:pathLst>
              <a:path w="978430" h="933294">
                <a:moveTo>
                  <a:pt x="281615" y="0"/>
                </a:moveTo>
                <a:cubicBezTo>
                  <a:pt x="647092" y="396522"/>
                  <a:pt x="1012570" y="793044"/>
                  <a:pt x="975881" y="922866"/>
                </a:cubicBezTo>
                <a:cubicBezTo>
                  <a:pt x="939192" y="1052688"/>
                  <a:pt x="-284241" y="-88900"/>
                  <a:pt x="61481" y="778933"/>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cs-CZ"/>
          </a:p>
        </p:txBody>
      </p:sp>
      <p:sp>
        <p:nvSpPr>
          <p:cNvPr id="80901" name="TextovéPole 4"/>
          <p:cNvSpPr txBox="1">
            <a:spLocks noChangeArrowheads="1"/>
          </p:cNvSpPr>
          <p:nvPr/>
        </p:nvSpPr>
        <p:spPr bwMode="auto">
          <a:xfrm>
            <a:off x="2936875" y="762000"/>
            <a:ext cx="34559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r>
              <a:rPr lang="cs-CZ"/>
              <a:t>závěr si udělejte sami</a:t>
            </a:r>
          </a:p>
        </p:txBody>
      </p:sp>
    </p:spTree>
    <p:extLst>
      <p:ext uri="{BB962C8B-B14F-4D97-AF65-F5344CB8AC3E}">
        <p14:creationId xmlns:p14="http://schemas.microsoft.com/office/powerpoint/2010/main" val="3485382411"/>
      </p:ext>
    </p:extLst>
  </p:cSld>
  <p:clrMapOvr>
    <a:masterClrMapping/>
  </p:clrMapOvr>
  <p:transition spd="slow">
    <p:dissolv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4034" name="TextovéPole 1"/>
          <p:cNvSpPr txBox="1">
            <a:spLocks noChangeArrowheads="1"/>
          </p:cNvSpPr>
          <p:nvPr/>
        </p:nvSpPr>
        <p:spPr bwMode="auto">
          <a:xfrm>
            <a:off x="3001152" y="3861048"/>
            <a:ext cx="581932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000" dirty="0" smtClean="0">
                <a:latin typeface="Times New Roman" panose="02020603050405020304" pitchFamily="18" charset="0"/>
                <a:cs typeface="Times New Roman" panose="02020603050405020304" pitchFamily="18" charset="0"/>
              </a:rPr>
              <a:t>Thank </a:t>
            </a:r>
            <a:r>
              <a:rPr lang="en-US" sz="2000" dirty="0">
                <a:latin typeface="Times New Roman" panose="02020603050405020304" pitchFamily="18" charset="0"/>
                <a:cs typeface="Times New Roman" panose="02020603050405020304" pitchFamily="18" charset="0"/>
              </a:rPr>
              <a:t>you for your attention</a:t>
            </a:r>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Děkuji Vám </a:t>
            </a:r>
            <a:r>
              <a:rPr lang="cs-CZ" sz="2000">
                <a:latin typeface="Times New Roman" panose="02020603050405020304" pitchFamily="18" charset="0"/>
                <a:cs typeface="Times New Roman" panose="02020603050405020304" pitchFamily="18" charset="0"/>
              </a:rPr>
              <a:t>za </a:t>
            </a:r>
            <a:r>
              <a:rPr lang="cs-CZ" sz="2000" smtClean="0">
                <a:latin typeface="Times New Roman" panose="02020603050405020304" pitchFamily="18" charset="0"/>
                <a:cs typeface="Times New Roman" panose="02020603050405020304" pitchFamily="18" charset="0"/>
              </a:rPr>
              <a:t>pozornost</a:t>
            </a:r>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3200" b="1" dirty="0" smtClean="0">
                <a:solidFill>
                  <a:srgbClr val="FF0000"/>
                </a:solidFill>
                <a:latin typeface="Times New Roman" panose="02020603050405020304" pitchFamily="18" charset="0"/>
                <a:cs typeface="Times New Roman" panose="02020603050405020304" pitchFamily="18" charset="0"/>
                <a:hlinkClick r:id="rId2"/>
              </a:rPr>
              <a:t>jklokocn@asu.cas.cz</a:t>
            </a:r>
            <a:endParaRPr lang="en-US" sz="3200" b="1" dirty="0" smtClean="0">
              <a:solidFill>
                <a:srgbClr val="FF0000"/>
              </a:solidFill>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Please visit</a:t>
            </a:r>
          </a:p>
          <a:p>
            <a:r>
              <a:rPr lang="en-US" sz="3200" b="1" dirty="0" smtClean="0">
                <a:latin typeface="Times New Roman" panose="02020603050405020304" pitchFamily="18" charset="0"/>
                <a:cs typeface="Times New Roman" panose="02020603050405020304" pitchFamily="18" charset="0"/>
                <a:hlinkClick r:id="rId3"/>
              </a:rPr>
              <a:t>www.asu.cas.cz/~jklokocn</a:t>
            </a:r>
            <a:endParaRPr lang="en-US" sz="3200" b="1" dirty="0" smtClean="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p:txBody>
      </p:sp>
      <p:pic>
        <p:nvPicPr>
          <p:cNvPr id="44035" name="Obráze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548680"/>
            <a:ext cx="38163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548680"/>
            <a:ext cx="1296144" cy="548898"/>
          </a:xfrm>
          <a:prstGeom prst="rect">
            <a:avLst/>
          </a:prstGeom>
          <a:solidFill>
            <a:schemeClr val="bg1"/>
          </a:solidFill>
          <a:ln>
            <a:noFill/>
          </a:ln>
          <a:extLst/>
        </p:spPr>
      </p:pic>
    </p:spTree>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lstStyle/>
          <a:p>
            <a:r>
              <a:rPr lang="cs-CZ" altLang="cs-CZ"/>
              <a:t>GOCE inside</a:t>
            </a:r>
          </a:p>
        </p:txBody>
      </p:sp>
      <p:pic>
        <p:nvPicPr>
          <p:cNvPr id="582660"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9388" y="1236663"/>
            <a:ext cx="8785225" cy="4384675"/>
          </a:xfrm>
          <a:noFill/>
          <a:ln/>
        </p:spPr>
      </p:pic>
    </p:spTree>
    <p:extLst>
      <p:ext uri="{BB962C8B-B14F-4D97-AF65-F5344CB8AC3E}">
        <p14:creationId xmlns:p14="http://schemas.microsoft.com/office/powerpoint/2010/main" val="2700220412"/>
      </p:ext>
    </p:extLst>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4656</TotalTime>
  <Words>3396</Words>
  <Application>Microsoft Office PowerPoint</Application>
  <PresentationFormat>Předvádění na obrazovce (4:3)</PresentationFormat>
  <Paragraphs>532</Paragraphs>
  <Slides>82</Slides>
  <Notes>11</Notes>
  <HiddenSlides>0</HiddenSlides>
  <MMClips>3</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82</vt:i4>
      </vt:variant>
    </vt:vector>
  </HeadingPairs>
  <TitlesOfParts>
    <vt:vector size="93" baseType="lpstr">
      <vt:lpstr>MS Mincho</vt:lpstr>
      <vt:lpstr>MS PGothic</vt:lpstr>
      <vt:lpstr>SimSun</vt:lpstr>
      <vt:lpstr>Arial</vt:lpstr>
      <vt:lpstr>Calibri</vt:lpstr>
      <vt:lpstr>Cambria</vt:lpstr>
      <vt:lpstr>Cambria Math</vt:lpstr>
      <vt:lpstr>Helvetica</vt:lpstr>
      <vt:lpstr>Symbol</vt:lpstr>
      <vt:lpstr>Times New Roman</vt:lpstr>
      <vt:lpstr>Výchozí návrh</vt:lpstr>
      <vt:lpstr>      Antarktida  Co družicová gravitační a další data prozrazují o tom, co je našim zrakům ukryto pod ledem Antarktidy  Jaroslav Klokočník a kolektiv: Jan Kostelecký, Aleš Bezděk, Blažej Bucha a Ivan Pešek konzultace: Christoph Foerste, Nikolaos Pavlis, Hamish D. Pritchard, Carl A. Wagner,  Václav Cílek, Lev Eppelbaum, C. K. Shum a další  stáhnutelné z www.asu.cas.cz/~jklokocn/ANTARKTIDA</vt:lpstr>
      <vt:lpstr>Prezentace aplikace PowerPoint</vt:lpstr>
      <vt:lpstr>Prezentace aplikace PowerPoint</vt:lpstr>
      <vt:lpstr>Prezentace aplikace PowerPoint</vt:lpstr>
      <vt:lpstr>Prezentace aplikace PowerPoint</vt:lpstr>
      <vt:lpstr>Prezentace aplikace PowerPoint</vt:lpstr>
      <vt:lpstr>Grace A and B, 2002-</vt:lpstr>
      <vt:lpstr>GOCE 2009-2013 (Gravity field and steady-state Ocean Circulation Explorer, ESA)</vt:lpstr>
      <vt:lpstr>GOCE inside</vt:lpstr>
      <vt:lpstr>Prezentace aplikace PowerPoint</vt:lpstr>
      <vt:lpstr>Prezentace aplikace PowerPoint</vt:lpstr>
      <vt:lpstr>Prezentace aplikace PowerPoint</vt:lpstr>
      <vt:lpstr>Prezentace aplikace PowerPoint</vt:lpstr>
      <vt:lpstr>Prezentace aplikace PowerPoint</vt:lpstr>
      <vt:lpstr>Obsah obrázků                       </vt:lpstr>
      <vt:lpstr>Prezentace aplikace PowerPoint</vt:lpstr>
      <vt:lpstr>Prezentace aplikace PowerPoint</vt:lpstr>
      <vt:lpstr>Prezentace aplikace PowerPoint</vt:lpstr>
      <vt:lpstr>Prezentace aplikace PowerPoint</vt:lpstr>
      <vt:lpstr>Prezentace aplikace PowerPoint</vt:lpstr>
      <vt:lpstr>Comparison of sensitivity of various functions  of the disturbing potential mass point case / an illustrative simplification  x axis depth beneath surface [km], y axis reference value of functionals for given gravitational constant GM describing respective point mass body</vt:lpstr>
      <vt:lpstr>Prezentace aplikace PowerPoint</vt:lpstr>
      <vt:lpstr>Prezentace aplikace PowerPoint</vt:lpstr>
      <vt:lpstr>Prezentace aplikace PowerPoint</vt:lpstr>
      <vt:lpstr>Prezentace aplikace PowerPoint</vt:lpstr>
      <vt:lpstr>Prezentace aplikace PowerPoint</vt:lpstr>
      <vt:lpstr>55 g  Data Sources (v010808)</vt:lpstr>
      <vt:lpstr>Description of a part of input data (terrestrial gravity anomalies) to EGM 2008 by Pavlis et al 2008</vt:lpstr>
      <vt:lpstr>55 g Commission Error:  EGM2008       (Nmax=2159)</vt:lpstr>
      <vt:lpstr>Prezentace aplikace PowerPoint</vt:lpstr>
      <vt:lpstr>Prezentace aplikace PowerPoint</vt:lpstr>
      <vt:lpstr>Prezentace aplikace PowerPoint</vt:lpstr>
      <vt:lpstr>  Examples of typical gravitational signal (trace, signature) of diverse geological/geomorphological/geophysical structures  </vt:lpstr>
      <vt:lpstr>Prezentace aplikace PowerPoint</vt:lpstr>
      <vt:lpstr>Prezentace aplikace PowerPoint</vt:lpstr>
      <vt:lpstr>Prezentace aplikace PowerPoint</vt:lpstr>
      <vt:lpstr>Prezentace aplikace PowerPoint</vt:lpstr>
      <vt:lpstr>Large impact crater on the Earth  Popigai, Siberia, diameter ~100 km  Δ g                                           Tzz                                          vd</vt:lpstr>
      <vt:lpstr>Prezentace aplikace PowerPoint</vt:lpstr>
      <vt:lpstr>Canada – Hudson bay</vt:lpstr>
      <vt:lpstr>  Ethiopia African land with quality terrestrial data in EGM 2008,  rich river network, huge erosion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ASU AV CR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Jaroslav Klokocnik</dc:creator>
  <cp:lastModifiedBy>Klokocnik</cp:lastModifiedBy>
  <cp:revision>252</cp:revision>
  <cp:lastPrinted>2015-09-07T18:41:27Z</cp:lastPrinted>
  <dcterms:created xsi:type="dcterms:W3CDTF">2015-02-14T16:23:34Z</dcterms:created>
  <dcterms:modified xsi:type="dcterms:W3CDTF">2016-11-07T15:01:30Z</dcterms:modified>
</cp:coreProperties>
</file>