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44"/>
  </p:notesMasterIdLst>
  <p:sldIdLst>
    <p:sldId id="256" r:id="rId3"/>
    <p:sldId id="333" r:id="rId4"/>
    <p:sldId id="340" r:id="rId5"/>
    <p:sldId id="272" r:id="rId6"/>
    <p:sldId id="271" r:id="rId7"/>
    <p:sldId id="343" r:id="rId8"/>
    <p:sldId id="281" r:id="rId9"/>
    <p:sldId id="344" r:id="rId10"/>
    <p:sldId id="279" r:id="rId11"/>
    <p:sldId id="339" r:id="rId12"/>
    <p:sldId id="280" r:id="rId13"/>
    <p:sldId id="324" r:id="rId14"/>
    <p:sldId id="295" r:id="rId15"/>
    <p:sldId id="270" r:id="rId16"/>
    <p:sldId id="317" r:id="rId17"/>
    <p:sldId id="325" r:id="rId18"/>
    <p:sldId id="319" r:id="rId19"/>
    <p:sldId id="314" r:id="rId20"/>
    <p:sldId id="303" r:id="rId21"/>
    <p:sldId id="349" r:id="rId22"/>
    <p:sldId id="350" r:id="rId23"/>
    <p:sldId id="351" r:id="rId24"/>
    <p:sldId id="347" r:id="rId25"/>
    <p:sldId id="348" r:id="rId26"/>
    <p:sldId id="345" r:id="rId27"/>
    <p:sldId id="346" r:id="rId28"/>
    <p:sldId id="338" r:id="rId29"/>
    <p:sldId id="337" r:id="rId30"/>
    <p:sldId id="336" r:id="rId31"/>
    <p:sldId id="284" r:id="rId32"/>
    <p:sldId id="301" r:id="rId33"/>
    <p:sldId id="335" r:id="rId34"/>
    <p:sldId id="334" r:id="rId35"/>
    <p:sldId id="277" r:id="rId36"/>
    <p:sldId id="275" r:id="rId37"/>
    <p:sldId id="274" r:id="rId38"/>
    <p:sldId id="341" r:id="rId39"/>
    <p:sldId id="342" r:id="rId40"/>
    <p:sldId id="296" r:id="rId41"/>
    <p:sldId id="297" r:id="rId42"/>
    <p:sldId id="300"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B6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2" d="100"/>
          <a:sy n="102" d="100"/>
        </p:scale>
        <p:origin x="-816" y="-96"/>
      </p:cViewPr>
      <p:guideLst>
        <p:guide orient="horz" pos="2160"/>
        <p:guide pos="2880"/>
      </p:guideLst>
    </p:cSldViewPr>
  </p:slideViewPr>
  <p:notesTextViewPr>
    <p:cViewPr>
      <p:scale>
        <a:sx n="100" d="100"/>
        <a:sy n="100" d="100"/>
      </p:scale>
      <p:origin x="0" y="0"/>
    </p:cViewPr>
  </p:notesTextViewPr>
  <p:sorterViewPr>
    <p:cViewPr>
      <p:scale>
        <a:sx n="111" d="100"/>
        <a:sy n="111" d="100"/>
      </p:scale>
      <p:origin x="0" y="4584"/>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F18CA7-2F81-6C48-8C93-4B9ABFAD8153}" type="datetimeFigureOut">
              <a:rPr lang="en-US" smtClean="0"/>
              <a:t>27/06/17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0FAF44-4330-5A40-82FA-C489797C649D}" type="slidenum">
              <a:rPr lang="en-US" smtClean="0"/>
              <a:t>‹#›</a:t>
            </a:fld>
            <a:endParaRPr lang="en-US"/>
          </a:p>
        </p:txBody>
      </p:sp>
    </p:spTree>
    <p:extLst>
      <p:ext uri="{BB962C8B-B14F-4D97-AF65-F5344CB8AC3E}">
        <p14:creationId xmlns:p14="http://schemas.microsoft.com/office/powerpoint/2010/main" val="25684845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Text Box 3"/>
          <p:cNvSpPr txBox="1">
            <a:spLocks noGrp="1" noChangeArrowheads="1"/>
          </p:cNvSpPr>
          <p:nvPr>
            <p:ph type="body" idx="1"/>
          </p:nvPr>
        </p:nvSpPr>
        <p:spPr>
          <a:noFill/>
          <a:ln/>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b="1">
                <a:latin typeface="Arial" charset="0"/>
                <a:cs typeface="Arial" charset="0"/>
              </a:rPr>
              <a:t>Figure 9. </a:t>
            </a:r>
            <a:r>
              <a:rPr lang="en-US">
                <a:latin typeface="Arial" charset="0"/>
                <a:cs typeface="Arial" charset="0"/>
              </a:rPr>
              <a:t>Metallicity versus impact parameter. Black squares refer to detections from the X-shooter campaign presented in this work. Blue circles indicate detections from the literature, see Table 5. The light blue shaded region shows the extent of DLAs as a function of metallicity from the model of F08-CG. The solid blue line marks the median impact parameter expected from the F08-CG model and the darker shaded region encompasses 68 per cent of the impact parameter distribution.
</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0FAF8F7F-32C5-9941-9954-FFF94BE81EFA}" type="slidenum">
              <a:rPr lang="en-US" sz="1200"/>
              <a:pPr algn="r" eaLnBrk="1" hangingPunct="1"/>
              <a:t>28</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b="1">
                <a:latin typeface="Arial" charset="0"/>
                <a:cs typeface="Arial" charset="0"/>
              </a:rPr>
              <a:t>Figure 10. </a:t>
            </a:r>
            <a:r>
              <a:rPr lang="en-US">
                <a:latin typeface="Arial" charset="0"/>
                <a:cs typeface="Arial" charset="0"/>
              </a:rPr>
              <a:t>Distribution of rest-frame UV luminosities. The solid black line marks the LBG luminosity function weighted by the DLA cross-section from the F08 model.
</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3B27AE6E-7285-0A4E-8A81-DDAFBDCFF3BE}" type="slidenum">
              <a:rPr lang="en-US" sz="1200"/>
              <a:pPr algn="r" eaLnBrk="1" hangingPunct="1"/>
              <a:t>29</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69" name="Rectangle 1"/>
          <p:cNvSpPr>
            <a:spLocks noGrp="1" noRot="1" noChangeAspect="1" noChangeArrowheads="1" noTextEdit="1"/>
          </p:cNvSpPr>
          <p:nvPr>
            <p:ph type="sldImg"/>
          </p:nvPr>
        </p:nvSpPr>
        <p:spPr bwMode="auto">
          <a:xfrm>
            <a:off x="1319213" y="877888"/>
            <a:ext cx="4219575" cy="3165475"/>
          </a:xfrm>
          <a:prstGeom prst="rect">
            <a:avLst/>
          </a:prstGeom>
          <a:solidFill>
            <a:srgbClr val="FFFFFF"/>
          </a:solidFill>
          <a:ln>
            <a:solidFill>
              <a:srgbClr val="000000"/>
            </a:solidFill>
            <a:miter lim="800000"/>
            <a:headEnd/>
            <a:tailEnd/>
          </a:ln>
        </p:spPr>
      </p:sp>
      <p:sp>
        <p:nvSpPr>
          <p:cNvPr id="135170" name="Text Box 2"/>
          <p:cNvSpPr txBox="1">
            <a:spLocks noGrp="1" noChangeArrowheads="1"/>
          </p:cNvSpPr>
          <p:nvPr>
            <p:ph type="body" idx="1"/>
          </p:nvPr>
        </p:nvSpPr>
        <p:spPr bwMode="auto">
          <a:xfrm>
            <a:off x="1061838" y="4350019"/>
            <a:ext cx="4740088" cy="3513685"/>
          </a:xfrm>
          <a:prstGeom prst="rect">
            <a:avLst/>
          </a:prstGeom>
          <a:noFill/>
          <a:ln>
            <a:miter lim="800000"/>
            <a:headEnd/>
            <a:tailEnd/>
          </a:ln>
        </p:spPr>
        <p:txBody>
          <a:bodyPr wrap="none" anchor="ctr">
            <a:prstTxWarp prst="textNoShape">
              <a:avLst/>
            </a:prstTxWarp>
          </a:bodyPr>
          <a:lstStyle/>
          <a:p>
            <a:endParaRPr lang="da-DK"/>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The X-shooter spectrum of quasar J 2225+0527 shown in black together with the photometry from SDSS, UKIDSS, and </a:t>
            </a:r>
            <a:r>
              <a:rPr lang="en-GB" i="1">
                <a:latin typeface="Arial" charset="0"/>
                <a:cs typeface="msgothic" charset="0"/>
              </a:rPr>
              <a:t>WISE</a:t>
            </a:r>
            <a:r>
              <a:rPr lang="en-GB">
                <a:latin typeface="Arial" charset="0"/>
                <a:cs typeface="msgothic" charset="0"/>
              </a:rPr>
              <a:t> band 1 (shown in yellow squares, the errorbars are too small to be seen). The spectrum in the top panel has been smoothed for presentation purposes. The telluric absorption regions in the NIR (at ∼1.0, 1.1, 1.5, and 1.9  μm) have been masked out. The blue solid curve shows the unreddened quasar template, and the red solid curve shows the same template assuming the best-fitting dust model with iron emission and Ly α absorption included, see Section 4. For reference, the blue dashed line shows the best-fitting dust model without including the iron emission template. The largest offset between the red and the dashed line is observed around the C iii] emission line at ∼ 0.6 μm.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xfrm>
            <a:off x="3884613" y="8685214"/>
            <a:ext cx="2971800" cy="457200"/>
          </a:xfrm>
          <a:prstGeom prst="rect">
            <a:avLst/>
          </a:prstGeom>
          <a:noFill/>
        </p:spPr>
        <p:txBody>
          <a:bodyPr lIns="91433" tIns="45717" rIns="91433" bIns="45717"/>
          <a:lstStyle/>
          <a:p>
            <a:fld id="{16098597-5FEE-374C-A226-23FCAC0D884E}" type="slidenum">
              <a:rPr lang="en-US"/>
              <a:pPr/>
              <a:t>34</a:t>
            </a:fld>
            <a:endParaRPr lang="en-US"/>
          </a:p>
        </p:txBody>
      </p:sp>
      <p:sp>
        <p:nvSpPr>
          <p:cNvPr id="19459" name="Rectangle 2"/>
          <p:cNvSpPr>
            <a:spLocks noGrp="1" noRot="1" noChangeAspect="1" noChangeArrowheads="1" noTextEdit="1"/>
          </p:cNvSpPr>
          <p:nvPr>
            <p:ph type="sldImg"/>
          </p:nvPr>
        </p:nvSpPr>
        <p:spPr>
          <a:xfrm>
            <a:off x="1319213" y="877888"/>
            <a:ext cx="4219575" cy="3165475"/>
          </a:xfrm>
          <a:solidFill>
            <a:srgbClr val="FFFFFF"/>
          </a:solidFill>
          <a:ln/>
        </p:spPr>
      </p:sp>
      <p:sp>
        <p:nvSpPr>
          <p:cNvPr id="19460" name="Text Box 3"/>
          <p:cNvSpPr>
            <a:spLocks noGrp="1" noChangeArrowheads="1"/>
          </p:cNvSpPr>
          <p:nvPr>
            <p:ph type="body" idx="1"/>
          </p:nvPr>
        </p:nvSpPr>
        <p:spPr>
          <a:xfrm>
            <a:off x="1062039" y="4349750"/>
            <a:ext cx="4740275" cy="3514725"/>
          </a:xfrm>
          <a:noFill/>
          <a:ln/>
        </p:spPr>
        <p:txBody>
          <a:bodyPr wrap="none" lIns="80178" tIns="40089" rIns="80178" bIns="40089" anchor="ctr"/>
          <a:lstStyle/>
          <a:p>
            <a:pPr eaLnBrk="1" hangingPunct="1"/>
            <a:endParaRPr lang="da-DK"/>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0"/>
            <a:ext cx="4105275" cy="3079750"/>
          </a:xfrm>
        </p:spPr>
      </p:sp>
      <p:sp>
        <p:nvSpPr>
          <p:cNvPr id="3" name="Notes Placeholder 2"/>
          <p:cNvSpPr>
            <a:spLocks noGrp="1"/>
          </p:cNvSpPr>
          <p:nvPr>
            <p:ph type="body" idx="1"/>
          </p:nvPr>
        </p:nvSpPr>
        <p:spPr/>
        <p:txBody>
          <a:bodyPr>
            <a:normAutofit/>
          </a:bodyPr>
          <a:lstStyle/>
          <a:p>
            <a:r>
              <a:rPr lang="en-US" dirty="0" smtClean="0"/>
              <a:t>Mention ongoing X-shooter projects,</a:t>
            </a:r>
            <a:r>
              <a:rPr lang="en-US" baseline="0" dirty="0" smtClean="0"/>
              <a:t> I am PI of those!</a:t>
            </a:r>
          </a:p>
          <a:p>
            <a:r>
              <a:rPr lang="en-US" baseline="0" dirty="0" smtClean="0"/>
              <a:t>Mention the lighthouse principle.</a:t>
            </a:r>
          </a:p>
          <a:p>
            <a:r>
              <a:rPr lang="en-US" baseline="0" dirty="0" smtClean="0"/>
              <a:t>Mention the discovery potential of the GRB program.</a:t>
            </a:r>
          </a:p>
          <a:p>
            <a:r>
              <a:rPr lang="en-US" baseline="0" dirty="0" smtClean="0"/>
              <a:t>Mention the added </a:t>
            </a:r>
            <a:r>
              <a:rPr lang="en-US" baseline="0" dirty="0" err="1" smtClean="0"/>
              <a:t>advandtage</a:t>
            </a:r>
            <a:r>
              <a:rPr lang="en-US" baseline="0" dirty="0" smtClean="0"/>
              <a:t> of </a:t>
            </a:r>
            <a:r>
              <a:rPr lang="en-US" baseline="0" dirty="0" err="1" smtClean="0"/>
              <a:t>GRBs</a:t>
            </a:r>
            <a:r>
              <a:rPr lang="en-US" baseline="0" dirty="0" smtClean="0"/>
              <a:t>: that we can study the host galaxy without the problem with a bright source close to the line-of-sight.</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Grp="1" noRot="1" noChangeAspect="1" noChangeArrowheads="1" noTextEdit="1"/>
          </p:cNvSpPr>
          <p:nvPr>
            <p:ph type="sldImg"/>
          </p:nvPr>
        </p:nvSpPr>
        <p:spPr>
          <a:ln/>
        </p:spPr>
      </p:sp>
      <p:sp>
        <p:nvSpPr>
          <p:cNvPr id="68611" name="Text Box 2"/>
          <p:cNvSpPr txBox="1">
            <a:spLocks noGrp="1" noChangeArrowheads="1"/>
          </p:cNvSpPr>
          <p:nvPr>
            <p:ph type="body" idx="1"/>
          </p:nvPr>
        </p:nvSpPr>
        <p:spPr>
          <a:noFill/>
          <a:ln/>
        </p:spPr>
        <p:txBody>
          <a:bodyPr wrap="none" anchor="ctr"/>
          <a:lstStyle/>
          <a:p>
            <a:endParaRPr lang="da-DK"/>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
          <p:cNvSpPr>
            <a:spLocks noGrp="1" noRot="1" noChangeAspect="1" noChangeArrowheads="1" noTextEdit="1"/>
          </p:cNvSpPr>
          <p:nvPr>
            <p:ph type="sldImg"/>
          </p:nvPr>
        </p:nvSpPr>
        <p:spPr>
          <a:ln/>
        </p:spPr>
      </p:sp>
      <p:sp>
        <p:nvSpPr>
          <p:cNvPr id="70659" name="Text Box 2"/>
          <p:cNvSpPr txBox="1">
            <a:spLocks noGrp="1" noChangeArrowheads="1"/>
          </p:cNvSpPr>
          <p:nvPr>
            <p:ph type="body" idx="1"/>
          </p:nvPr>
        </p:nvSpPr>
        <p:spPr>
          <a:noFill/>
          <a:ln/>
        </p:spPr>
        <p:txBody>
          <a:bodyPr wrap="none" anchor="ctr"/>
          <a:lstStyle/>
          <a:p>
            <a:endParaRPr lang="da-DK"/>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1" y="8686800"/>
            <a:ext cx="2971800" cy="457200"/>
          </a:xfrm>
          <a:prstGeom prst="rect">
            <a:avLst/>
          </a:prstGeom>
          <a:ln/>
        </p:spPr>
        <p:txBody>
          <a:bodyPr lIns="91433" tIns="45717" rIns="91433" bIns="45717"/>
          <a:lstStyle/>
          <a:p>
            <a:fld id="{8347A123-522E-DE44-9C6C-52FABEAA949F}" type="slidenum">
              <a:rPr lang="en-US"/>
              <a:pPr/>
              <a:t>39</a:t>
            </a:fld>
            <a:endParaRPr lang="en-US"/>
          </a:p>
        </p:txBody>
      </p:sp>
      <p:sp>
        <p:nvSpPr>
          <p:cNvPr id="1372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7219" name="Rectangle 3"/>
          <p:cNvSpPr>
            <a:spLocks noGrp="1" noChangeArrowheads="1"/>
          </p:cNvSpPr>
          <p:nvPr>
            <p:ph type="body" idx="1"/>
          </p:nvPr>
        </p:nvSpPr>
        <p:spPr bwMode="auto">
          <a:xfrm>
            <a:off x="914401"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69" name="Rectangle 1"/>
          <p:cNvSpPr>
            <a:spLocks noGrp="1" noRot="1" noChangeAspect="1" noChangeArrowheads="1" noTextEdit="1"/>
          </p:cNvSpPr>
          <p:nvPr>
            <p:ph type="sldImg"/>
          </p:nvPr>
        </p:nvSpPr>
        <p:spPr bwMode="auto">
          <a:xfrm>
            <a:off x="1319213" y="877888"/>
            <a:ext cx="4219575" cy="3165475"/>
          </a:xfrm>
          <a:prstGeom prst="rect">
            <a:avLst/>
          </a:prstGeom>
          <a:solidFill>
            <a:srgbClr val="FFFFFF"/>
          </a:solidFill>
          <a:ln>
            <a:solidFill>
              <a:srgbClr val="000000"/>
            </a:solidFill>
            <a:miter lim="800000"/>
            <a:headEnd/>
            <a:tailEnd/>
          </a:ln>
        </p:spPr>
      </p:sp>
      <p:sp>
        <p:nvSpPr>
          <p:cNvPr id="135170" name="Text Box 2"/>
          <p:cNvSpPr txBox="1">
            <a:spLocks noGrp="1" noChangeArrowheads="1"/>
          </p:cNvSpPr>
          <p:nvPr>
            <p:ph type="body" idx="1"/>
          </p:nvPr>
        </p:nvSpPr>
        <p:spPr bwMode="auto">
          <a:xfrm>
            <a:off x="1061838" y="4350019"/>
            <a:ext cx="4740088" cy="3513685"/>
          </a:xfrm>
          <a:prstGeom prst="rect">
            <a:avLst/>
          </a:prstGeom>
          <a:noFill/>
          <a:ln>
            <a:miter lim="800000"/>
            <a:headEnd/>
            <a:tailEnd/>
          </a:ln>
        </p:spPr>
        <p:txBody>
          <a:bodyPr wrap="none" anchor="ctr">
            <a:prstTxWarp prst="textNoShape">
              <a:avLst/>
            </a:prstTxWarp>
          </a:bodyPr>
          <a:lstStyle/>
          <a:p>
            <a:endParaRPr lang="da-D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3" name="Rectangle 1"/>
          <p:cNvSpPr>
            <a:spLocks noGrp="1" noRot="1" noChangeAspect="1" noChangeArrowheads="1" noTextEdit="1"/>
          </p:cNvSpPr>
          <p:nvPr>
            <p:ph type="sldImg"/>
          </p:nvPr>
        </p:nvSpPr>
        <p:spPr bwMode="auto">
          <a:xfrm>
            <a:off x="1319213" y="877888"/>
            <a:ext cx="4219575" cy="3165475"/>
          </a:xfrm>
          <a:prstGeom prst="rect">
            <a:avLst/>
          </a:prstGeom>
          <a:solidFill>
            <a:srgbClr val="FFFFFF"/>
          </a:solidFill>
          <a:ln>
            <a:solidFill>
              <a:srgbClr val="000000"/>
            </a:solidFill>
            <a:miter lim="800000"/>
            <a:headEnd/>
            <a:tailEnd/>
          </a:ln>
        </p:spPr>
      </p:sp>
      <p:sp>
        <p:nvSpPr>
          <p:cNvPr id="136194" name="Text Box 2"/>
          <p:cNvSpPr txBox="1">
            <a:spLocks noGrp="1" noChangeArrowheads="1"/>
          </p:cNvSpPr>
          <p:nvPr>
            <p:ph type="body" idx="1"/>
          </p:nvPr>
        </p:nvSpPr>
        <p:spPr bwMode="auto">
          <a:xfrm>
            <a:off x="1061838" y="4350019"/>
            <a:ext cx="4740088" cy="3513685"/>
          </a:xfrm>
          <a:prstGeom prst="rect">
            <a:avLst/>
          </a:prstGeom>
          <a:noFill/>
          <a:ln>
            <a:miter lim="800000"/>
            <a:headEnd/>
            <a:tailEnd/>
          </a:ln>
        </p:spPr>
        <p:txBody>
          <a:bodyPr wrap="none" anchor="ctr">
            <a:prstTxWarp prst="textNoShape">
              <a:avLst/>
            </a:prstTxWarp>
          </a:bodyPr>
          <a:lstStyle/>
          <a:p>
            <a:endParaRPr lang="da-D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xfrm>
            <a:off x="1319213" y="877888"/>
            <a:ext cx="4219575" cy="3165475"/>
          </a:xfrm>
          <a:prstGeom prst="rect">
            <a:avLst/>
          </a:prstGeom>
          <a:solidFill>
            <a:srgbClr val="FFFFFF"/>
          </a:solidFill>
          <a:ln>
            <a:solidFill>
              <a:srgbClr val="000000"/>
            </a:solidFill>
            <a:miter lim="800000"/>
            <a:headEnd/>
            <a:tailEnd/>
          </a:ln>
        </p:spPr>
      </p:sp>
      <p:sp>
        <p:nvSpPr>
          <p:cNvPr id="102403" name="Text Box 3"/>
          <p:cNvSpPr txBox="1">
            <a:spLocks noGrp="1" noChangeArrowheads="1"/>
          </p:cNvSpPr>
          <p:nvPr>
            <p:ph type="body" idx="1"/>
          </p:nvPr>
        </p:nvSpPr>
        <p:spPr>
          <a:xfrm>
            <a:off x="1061838" y="4350019"/>
            <a:ext cx="4740088" cy="3513685"/>
          </a:xfrm>
          <a:noFill/>
          <a:ln/>
        </p:spPr>
        <p:txBody>
          <a:bodyPr wrap="none" anchor="ctr"/>
          <a:lstStyle/>
          <a:p>
            <a:endParaRPr lang="da-D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1" y="8686800"/>
            <a:ext cx="2971800" cy="457200"/>
          </a:xfrm>
          <a:prstGeom prst="rect">
            <a:avLst/>
          </a:prstGeom>
          <a:ln/>
        </p:spPr>
        <p:txBody>
          <a:bodyPr lIns="91433" tIns="45717" rIns="91433" bIns="45717"/>
          <a:lstStyle/>
          <a:p>
            <a:fld id="{8347A123-522E-DE44-9C6C-52FABEAA949F}" type="slidenum">
              <a:rPr lang="en-US"/>
              <a:pPr/>
              <a:t>13</a:t>
            </a:fld>
            <a:endParaRPr lang="en-US"/>
          </a:p>
        </p:txBody>
      </p:sp>
      <p:sp>
        <p:nvSpPr>
          <p:cNvPr id="1372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7219" name="Rectangle 3"/>
          <p:cNvSpPr>
            <a:spLocks noGrp="1" noChangeArrowheads="1"/>
          </p:cNvSpPr>
          <p:nvPr>
            <p:ph type="body" idx="1"/>
          </p:nvPr>
        </p:nvSpPr>
        <p:spPr bwMode="auto">
          <a:xfrm>
            <a:off x="914401"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69" name="Rectangle 1"/>
          <p:cNvSpPr>
            <a:spLocks noGrp="1" noRot="1" noChangeAspect="1" noChangeArrowheads="1" noTextEdit="1"/>
          </p:cNvSpPr>
          <p:nvPr>
            <p:ph type="sldImg"/>
          </p:nvPr>
        </p:nvSpPr>
        <p:spPr bwMode="auto">
          <a:xfrm>
            <a:off x="1319213" y="877888"/>
            <a:ext cx="4219575" cy="3165475"/>
          </a:xfrm>
          <a:prstGeom prst="rect">
            <a:avLst/>
          </a:prstGeom>
          <a:solidFill>
            <a:srgbClr val="FFFFFF"/>
          </a:solidFill>
          <a:ln>
            <a:solidFill>
              <a:srgbClr val="000000"/>
            </a:solidFill>
            <a:miter lim="800000"/>
            <a:headEnd/>
            <a:tailEnd/>
          </a:ln>
        </p:spPr>
      </p:sp>
      <p:sp>
        <p:nvSpPr>
          <p:cNvPr id="135170" name="Text Box 2"/>
          <p:cNvSpPr txBox="1">
            <a:spLocks noGrp="1" noChangeArrowheads="1"/>
          </p:cNvSpPr>
          <p:nvPr>
            <p:ph type="body" idx="1"/>
          </p:nvPr>
        </p:nvSpPr>
        <p:spPr bwMode="auto">
          <a:xfrm>
            <a:off x="1061838" y="4350019"/>
            <a:ext cx="4740088" cy="3513685"/>
          </a:xfrm>
          <a:prstGeom prst="rect">
            <a:avLst/>
          </a:prstGeom>
          <a:noFill/>
          <a:ln>
            <a:miter lim="800000"/>
            <a:headEnd/>
            <a:tailEnd/>
          </a:ln>
        </p:spPr>
        <p:txBody>
          <a:bodyPr wrap="none" anchor="ctr">
            <a:prstTxWarp prst="textNoShape">
              <a:avLst/>
            </a:prstTxWarp>
          </a:bodyPr>
          <a:lstStyle/>
          <a:p>
            <a:endParaRPr lang="da-D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b="1">
                <a:latin typeface="Arial" charset="0"/>
                <a:cs typeface="Arial" charset="0"/>
              </a:rPr>
              <a:t>Figure 1. </a:t>
            </a:r>
            <a:r>
              <a:rPr lang="en-US">
                <a:latin typeface="Arial" charset="0"/>
                <a:cs typeface="Arial" charset="0"/>
              </a:rPr>
              <a:t>Best-fitting SED models for all the DLA galaxies. The red dots denote the measured photometric points and the blue open squares are the expected flux density from the best-fitting SED model.
</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8A2EB1FB-D4EC-C54B-9DE4-ADF6ACE17EAC}" type="slidenum">
              <a:rPr lang="en-US" sz="1200"/>
              <a:pPr algn="r" eaLnBrk="1" hangingPunct="1"/>
              <a:t>25</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b="1">
                <a:latin typeface="Arial" charset="0"/>
                <a:cs typeface="Arial" charset="0"/>
              </a:rPr>
              <a:t>Figure 2. </a:t>
            </a:r>
            <a:r>
              <a:rPr lang="en-US">
                <a:latin typeface="Arial" charset="0"/>
                <a:cs typeface="Arial" charset="0"/>
              </a:rPr>
              <a:t>Predicted stellar masses of DLA galaxies based on equation (1) with C&lt;sub&gt;[M/H]&lt;/sub&gt; = 0.44 as a function of the stellar mass measured directly from the SED fits. The straight solid line represents equal masses and the measured scatter of ± 0.55 dex in logM&lt;sub&gt;*&lt;/sub&gt; is represented by the dotted straight lines.
</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FB76219B-1E96-1A4C-AC3F-009871E74374}" type="slidenum">
              <a:rPr lang="en-US" sz="1200"/>
              <a:pPr algn="r" eaLnBrk="1" hangingPunct="1"/>
              <a:t>26</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b="1">
                <a:latin typeface="Arial" charset="0"/>
                <a:cs typeface="Arial" charset="0"/>
              </a:rPr>
              <a:t>Figure 8. </a:t>
            </a:r>
            <a:r>
              <a:rPr lang="en-US">
                <a:latin typeface="Arial" charset="0"/>
                <a:cs typeface="Arial" charset="0"/>
              </a:rPr>
              <a:t>Column density of neutral hydrogen versus impact parameter. Black squares and blue circles mark the detections from our X-shooter campaign and the literature sample, respectively, see Table 5. The red line shows the median of the distribution of impact parameters from the simulations by Rahmati &amp; Schaye (2014), and the red shaded region encompasses 68 per cent of this impact parameter distribution.
</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36FB81C-00B2-2044-B93C-BD4E464CEA21}" type="slidenum">
              <a:rPr lang="en-US" sz="1200"/>
              <a:pPr algn="r" eaLnBrk="1" hangingPunct="1"/>
              <a:t>27</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Click to edit Master subtitle style</a:t>
            </a:r>
            <a:endParaRPr lang="en-US"/>
          </a:p>
        </p:txBody>
      </p:sp>
      <p:sp>
        <p:nvSpPr>
          <p:cNvPr id="4" name="Date Placeholder 3"/>
          <p:cNvSpPr>
            <a:spLocks noGrp="1"/>
          </p:cNvSpPr>
          <p:nvPr>
            <p:ph type="dt" sz="half" idx="10"/>
          </p:nvPr>
        </p:nvSpPr>
        <p:spPr/>
        <p:txBody>
          <a:bodyPr/>
          <a:lstStyle/>
          <a:p>
            <a:fld id="{00834D46-48E8-6B40-A13F-9E2F95DD8AE5}" type="datetimeFigureOut">
              <a:rPr lang="en-US" smtClean="0"/>
              <a:t>27/06/17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1B0A39-C681-0B4D-9783-9995981BE33B}" type="slidenum">
              <a:rPr lang="en-US" smtClean="0"/>
              <a:t>‹#›</a:t>
            </a:fld>
            <a:endParaRPr lang="en-US"/>
          </a:p>
        </p:txBody>
      </p:sp>
    </p:spTree>
    <p:extLst>
      <p:ext uri="{BB962C8B-B14F-4D97-AF65-F5344CB8AC3E}">
        <p14:creationId xmlns:p14="http://schemas.microsoft.com/office/powerpoint/2010/main" val="109337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00834D46-48E8-6B40-A13F-9E2F95DD8AE5}" type="datetimeFigureOut">
              <a:rPr lang="en-US" smtClean="0"/>
              <a:t>27/06/17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1B0A39-C681-0B4D-9783-9995981BE33B}" type="slidenum">
              <a:rPr lang="en-US" smtClean="0"/>
              <a:t>‹#›</a:t>
            </a:fld>
            <a:endParaRPr lang="en-US"/>
          </a:p>
        </p:txBody>
      </p:sp>
    </p:spTree>
    <p:extLst>
      <p:ext uri="{BB962C8B-B14F-4D97-AF65-F5344CB8AC3E}">
        <p14:creationId xmlns:p14="http://schemas.microsoft.com/office/powerpoint/2010/main" val="4255851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00834D46-48E8-6B40-A13F-9E2F95DD8AE5}" type="datetimeFigureOut">
              <a:rPr lang="en-US" smtClean="0"/>
              <a:t>27/06/17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1B0A39-C681-0B4D-9783-9995981BE33B}" type="slidenum">
              <a:rPr lang="en-US" smtClean="0"/>
              <a:t>‹#›</a:t>
            </a:fld>
            <a:endParaRPr lang="en-US"/>
          </a:p>
        </p:txBody>
      </p:sp>
    </p:spTree>
    <p:extLst>
      <p:ext uri="{BB962C8B-B14F-4D97-AF65-F5344CB8AC3E}">
        <p14:creationId xmlns:p14="http://schemas.microsoft.com/office/powerpoint/2010/main" val="2154459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smtClean="0"/>
              <a:t>Click to edit Master title style</a:t>
            </a:r>
            <a:endParaRPr lang="en-US"/>
          </a:p>
        </p:txBody>
      </p:sp>
    </p:spTree>
    <p:extLst>
      <p:ext uri="{BB962C8B-B14F-4D97-AF65-F5344CB8AC3E}">
        <p14:creationId xmlns:p14="http://schemas.microsoft.com/office/powerpoint/2010/main" val="2108927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da-DK" smtClean="0"/>
              <a:t>Click to edit Master subtitle style</a:t>
            </a:r>
            <a:endParaRPr lang="en-US"/>
          </a:p>
        </p:txBody>
      </p:sp>
    </p:spTree>
    <p:extLst>
      <p:ext uri="{BB962C8B-B14F-4D97-AF65-F5344CB8AC3E}">
        <p14:creationId xmlns:p14="http://schemas.microsoft.com/office/powerpoint/2010/main" val="95917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p14="http://schemas.microsoft.com/office/powerpoint/2010/main" val="2458232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da-DK"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da-DK" smtClean="0"/>
              <a:t>Click to edit Master text styles</a:t>
            </a:r>
          </a:p>
        </p:txBody>
      </p:sp>
    </p:spTree>
    <p:extLst>
      <p:ext uri="{BB962C8B-B14F-4D97-AF65-F5344CB8AC3E}">
        <p14:creationId xmlns:p14="http://schemas.microsoft.com/office/powerpoint/2010/main" val="3313609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p14="http://schemas.microsoft.com/office/powerpoint/2010/main" val="3014077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da-DK"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da-DK"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p14="http://schemas.microsoft.com/office/powerpoint/2010/main" val="4125807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Tree>
    <p:extLst>
      <p:ext uri="{BB962C8B-B14F-4D97-AF65-F5344CB8AC3E}">
        <p14:creationId xmlns:p14="http://schemas.microsoft.com/office/powerpoint/2010/main" val="846576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960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00834D46-48E8-6B40-A13F-9E2F95DD8AE5}" type="datetimeFigureOut">
              <a:rPr lang="en-US" smtClean="0"/>
              <a:t>27/06/17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1B0A39-C681-0B4D-9783-9995981BE33B}" type="slidenum">
              <a:rPr lang="en-US" smtClean="0"/>
              <a:t>‹#›</a:t>
            </a:fld>
            <a:endParaRPr lang="en-US"/>
          </a:p>
        </p:txBody>
      </p:sp>
    </p:spTree>
    <p:extLst>
      <p:ext uri="{BB962C8B-B14F-4D97-AF65-F5344CB8AC3E}">
        <p14:creationId xmlns:p14="http://schemas.microsoft.com/office/powerpoint/2010/main" val="2701007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da-DK" smtClean="0"/>
              <a:t>Click to edit Master title style</a:t>
            </a:r>
            <a:endParaRPr lang="en-US"/>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da-DK" smtClean="0"/>
              <a:t>Click to edit Master text styles</a:t>
            </a:r>
          </a:p>
        </p:txBody>
      </p:sp>
    </p:spTree>
    <p:extLst>
      <p:ext uri="{BB962C8B-B14F-4D97-AF65-F5344CB8AC3E}">
        <p14:creationId xmlns:p14="http://schemas.microsoft.com/office/powerpoint/2010/main" val="2689822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da-DK"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smtClean="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da-DK" smtClean="0"/>
              <a:t>Click to edit Master text styles</a:t>
            </a:r>
          </a:p>
        </p:txBody>
      </p:sp>
    </p:spTree>
    <p:extLst>
      <p:ext uri="{BB962C8B-B14F-4D97-AF65-F5344CB8AC3E}">
        <p14:creationId xmlns:p14="http://schemas.microsoft.com/office/powerpoint/2010/main" val="1189518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p14="http://schemas.microsoft.com/office/powerpoint/2010/main" val="1221075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1" y="568860"/>
            <a:ext cx="1951200" cy="5656914"/>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p14="http://schemas.microsoft.com/office/powerpoint/2010/main" val="1778254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71040" y="568861"/>
            <a:ext cx="7806240" cy="1143480"/>
          </a:xfrm>
        </p:spPr>
        <p:txBody>
          <a:bodyPr/>
          <a:lstStyle/>
          <a:p>
            <a:r>
              <a:rPr lang="da-DK" smtClean="0"/>
              <a:t>Click to edit Master title style</a:t>
            </a:r>
            <a:endParaRPr lang="en-US"/>
          </a:p>
        </p:txBody>
      </p:sp>
      <p:sp>
        <p:nvSpPr>
          <p:cNvPr id="3" name="ClipArt Placeholder 2"/>
          <p:cNvSpPr>
            <a:spLocks noGrp="1"/>
          </p:cNvSpPr>
          <p:nvPr>
            <p:ph type="clipArt" sz="half" idx="1"/>
          </p:nvPr>
        </p:nvSpPr>
        <p:spPr>
          <a:xfrm>
            <a:off x="671040" y="1906761"/>
            <a:ext cx="3833280" cy="4319014"/>
          </a:xfrm>
        </p:spPr>
        <p:txBody>
          <a:bodyPr/>
          <a:lstStyle/>
          <a:p>
            <a:pPr lvl="0"/>
            <a:endParaRPr lang="en-US" noProof="0" smtClean="0"/>
          </a:p>
        </p:txBody>
      </p:sp>
      <p:sp>
        <p:nvSpPr>
          <p:cNvPr id="4" name="Text Placeholder 3"/>
          <p:cNvSpPr>
            <a:spLocks noGrp="1"/>
          </p:cNvSpPr>
          <p:nvPr>
            <p:ph type="body" sz="half" idx="2"/>
          </p:nvPr>
        </p:nvSpPr>
        <p:spPr>
          <a:xfrm>
            <a:off x="4642561" y="1906761"/>
            <a:ext cx="3834720" cy="4319014"/>
          </a:xfrm>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p14="http://schemas.microsoft.com/office/powerpoint/2010/main" val="4157616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71040" y="568861"/>
            <a:ext cx="7806240" cy="1143480"/>
          </a:xfrm>
        </p:spPr>
        <p:txBody>
          <a:bodyPr/>
          <a:lstStyle/>
          <a:p>
            <a:r>
              <a:rPr lang="da-DK" smtClean="0"/>
              <a:t>Click to edit Master title style</a:t>
            </a:r>
            <a:endParaRPr lang="en-US"/>
          </a:p>
        </p:txBody>
      </p:sp>
    </p:spTree>
    <p:extLst>
      <p:ext uri="{BB962C8B-B14F-4D97-AF65-F5344CB8AC3E}">
        <p14:creationId xmlns:p14="http://schemas.microsoft.com/office/powerpoint/2010/main" val="1648660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9"/>
            <a:ext cx="8228013" cy="11414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1" y="1600200"/>
            <a:ext cx="8228013"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1" y="3938588"/>
            <a:ext cx="8228013"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1882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Click to edit Master text styles</a:t>
            </a:r>
          </a:p>
        </p:txBody>
      </p:sp>
      <p:sp>
        <p:nvSpPr>
          <p:cNvPr id="4" name="Date Placeholder 3"/>
          <p:cNvSpPr>
            <a:spLocks noGrp="1"/>
          </p:cNvSpPr>
          <p:nvPr>
            <p:ph type="dt" sz="half" idx="10"/>
          </p:nvPr>
        </p:nvSpPr>
        <p:spPr/>
        <p:txBody>
          <a:bodyPr/>
          <a:lstStyle/>
          <a:p>
            <a:fld id="{00834D46-48E8-6B40-A13F-9E2F95DD8AE5}" type="datetimeFigureOut">
              <a:rPr lang="en-US" smtClean="0"/>
              <a:t>27/06/17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1B0A39-C681-0B4D-9783-9995981BE33B}" type="slidenum">
              <a:rPr lang="en-US" smtClean="0"/>
              <a:t>‹#›</a:t>
            </a:fld>
            <a:endParaRPr lang="en-US"/>
          </a:p>
        </p:txBody>
      </p:sp>
    </p:spTree>
    <p:extLst>
      <p:ext uri="{BB962C8B-B14F-4D97-AF65-F5344CB8AC3E}">
        <p14:creationId xmlns:p14="http://schemas.microsoft.com/office/powerpoint/2010/main" val="712590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Date Placeholder 4"/>
          <p:cNvSpPr>
            <a:spLocks noGrp="1"/>
          </p:cNvSpPr>
          <p:nvPr>
            <p:ph type="dt" sz="half" idx="10"/>
          </p:nvPr>
        </p:nvSpPr>
        <p:spPr/>
        <p:txBody>
          <a:bodyPr/>
          <a:lstStyle/>
          <a:p>
            <a:fld id="{00834D46-48E8-6B40-A13F-9E2F95DD8AE5}" type="datetimeFigureOut">
              <a:rPr lang="en-US" smtClean="0"/>
              <a:t>27/06/17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1B0A39-C681-0B4D-9783-9995981BE33B}" type="slidenum">
              <a:rPr lang="en-US" smtClean="0"/>
              <a:t>‹#›</a:t>
            </a:fld>
            <a:endParaRPr lang="en-US"/>
          </a:p>
        </p:txBody>
      </p:sp>
    </p:spTree>
    <p:extLst>
      <p:ext uri="{BB962C8B-B14F-4D97-AF65-F5344CB8AC3E}">
        <p14:creationId xmlns:p14="http://schemas.microsoft.com/office/powerpoint/2010/main" val="3736938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Date Placeholder 6"/>
          <p:cNvSpPr>
            <a:spLocks noGrp="1"/>
          </p:cNvSpPr>
          <p:nvPr>
            <p:ph type="dt" sz="half" idx="10"/>
          </p:nvPr>
        </p:nvSpPr>
        <p:spPr/>
        <p:txBody>
          <a:bodyPr/>
          <a:lstStyle/>
          <a:p>
            <a:fld id="{00834D46-48E8-6B40-A13F-9E2F95DD8AE5}" type="datetimeFigureOut">
              <a:rPr lang="en-US" smtClean="0"/>
              <a:t>27/06/17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1B0A39-C681-0B4D-9783-9995981BE33B}" type="slidenum">
              <a:rPr lang="en-US" smtClean="0"/>
              <a:t>‹#›</a:t>
            </a:fld>
            <a:endParaRPr lang="en-US"/>
          </a:p>
        </p:txBody>
      </p:sp>
    </p:spTree>
    <p:extLst>
      <p:ext uri="{BB962C8B-B14F-4D97-AF65-F5344CB8AC3E}">
        <p14:creationId xmlns:p14="http://schemas.microsoft.com/office/powerpoint/2010/main" val="3555637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Date Placeholder 2"/>
          <p:cNvSpPr>
            <a:spLocks noGrp="1"/>
          </p:cNvSpPr>
          <p:nvPr>
            <p:ph type="dt" sz="half" idx="10"/>
          </p:nvPr>
        </p:nvSpPr>
        <p:spPr/>
        <p:txBody>
          <a:bodyPr/>
          <a:lstStyle/>
          <a:p>
            <a:fld id="{00834D46-48E8-6B40-A13F-9E2F95DD8AE5}" type="datetimeFigureOut">
              <a:rPr lang="en-US" smtClean="0"/>
              <a:t>27/06/17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1B0A39-C681-0B4D-9783-9995981BE33B}" type="slidenum">
              <a:rPr lang="en-US" smtClean="0"/>
              <a:t>‹#›</a:t>
            </a:fld>
            <a:endParaRPr lang="en-US"/>
          </a:p>
        </p:txBody>
      </p:sp>
    </p:spTree>
    <p:extLst>
      <p:ext uri="{BB962C8B-B14F-4D97-AF65-F5344CB8AC3E}">
        <p14:creationId xmlns:p14="http://schemas.microsoft.com/office/powerpoint/2010/main" val="951535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834D46-48E8-6B40-A13F-9E2F95DD8AE5}" type="datetimeFigureOut">
              <a:rPr lang="en-US" smtClean="0"/>
              <a:t>27/06/17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1B0A39-C681-0B4D-9783-9995981BE33B}" type="slidenum">
              <a:rPr lang="en-US" smtClean="0"/>
              <a:t>‹#›</a:t>
            </a:fld>
            <a:endParaRPr lang="en-US"/>
          </a:p>
        </p:txBody>
      </p:sp>
    </p:spTree>
    <p:extLst>
      <p:ext uri="{BB962C8B-B14F-4D97-AF65-F5344CB8AC3E}">
        <p14:creationId xmlns:p14="http://schemas.microsoft.com/office/powerpoint/2010/main" val="389770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00834D46-48E8-6B40-A13F-9E2F95DD8AE5}" type="datetimeFigureOut">
              <a:rPr lang="en-US" smtClean="0"/>
              <a:t>27/06/17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1B0A39-C681-0B4D-9783-9995981BE33B}" type="slidenum">
              <a:rPr lang="en-US" smtClean="0"/>
              <a:t>‹#›</a:t>
            </a:fld>
            <a:endParaRPr lang="en-US"/>
          </a:p>
        </p:txBody>
      </p:sp>
    </p:spTree>
    <p:extLst>
      <p:ext uri="{BB962C8B-B14F-4D97-AF65-F5344CB8AC3E}">
        <p14:creationId xmlns:p14="http://schemas.microsoft.com/office/powerpoint/2010/main" val="3005666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00834D46-48E8-6B40-A13F-9E2F95DD8AE5}" type="datetimeFigureOut">
              <a:rPr lang="en-US" smtClean="0"/>
              <a:t>27/06/17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1B0A39-C681-0B4D-9783-9995981BE33B}" type="slidenum">
              <a:rPr lang="en-US" smtClean="0"/>
              <a:t>‹#›</a:t>
            </a:fld>
            <a:endParaRPr lang="en-US"/>
          </a:p>
        </p:txBody>
      </p:sp>
    </p:spTree>
    <p:extLst>
      <p:ext uri="{BB962C8B-B14F-4D97-AF65-F5344CB8AC3E}">
        <p14:creationId xmlns:p14="http://schemas.microsoft.com/office/powerpoint/2010/main" val="4166895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834D46-48E8-6B40-A13F-9E2F95DD8AE5}" type="datetimeFigureOut">
              <a:rPr lang="en-US" smtClean="0"/>
              <a:t>27/06/17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1B0A39-C681-0B4D-9783-9995981BE33B}" type="slidenum">
              <a:rPr lang="en-US" smtClean="0"/>
              <a:t>‹#›</a:t>
            </a:fld>
            <a:endParaRPr lang="en-US"/>
          </a:p>
        </p:txBody>
      </p:sp>
    </p:spTree>
    <p:extLst>
      <p:ext uri="{BB962C8B-B14F-4D97-AF65-F5344CB8AC3E}">
        <p14:creationId xmlns:p14="http://schemas.microsoft.com/office/powerpoint/2010/main" val="857678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71040" y="568861"/>
            <a:ext cx="7806240" cy="114348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1027" name="Rectangle 2"/>
          <p:cNvSpPr>
            <a:spLocks noGrp="1" noChangeArrowheads="1"/>
          </p:cNvSpPr>
          <p:nvPr>
            <p:ph type="body" idx="1"/>
          </p:nvPr>
        </p:nvSpPr>
        <p:spPr bwMode="auto">
          <a:xfrm>
            <a:off x="671040" y="1906761"/>
            <a:ext cx="7806240" cy="43190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711841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lvl1pPr algn="ctr" defTabSz="407526" rtl="0" eaLnBrk="0" fontAlgn="base" hangingPunct="0">
        <a:lnSpc>
          <a:spcPct val="102000"/>
        </a:lnSpc>
        <a:spcBef>
          <a:spcPct val="0"/>
        </a:spcBef>
        <a:spcAft>
          <a:spcPct val="0"/>
        </a:spcAft>
        <a:buClr>
          <a:srgbClr val="000000"/>
        </a:buClr>
        <a:buSzPct val="45000"/>
        <a:buFont typeface="StarSymbol" charset="0"/>
        <a:defRPr sz="4000">
          <a:solidFill>
            <a:srgbClr val="000000"/>
          </a:solidFill>
          <a:latin typeface="+mj-lt"/>
          <a:ea typeface="ＭＳ Ｐゴシック" pitchFamily="-112" charset="-128"/>
          <a:cs typeface="ＭＳ Ｐゴシック" pitchFamily="-112" charset="-128"/>
        </a:defRPr>
      </a:lvl1pPr>
      <a:lvl2pPr algn="ctr" defTabSz="407526" rtl="0" eaLnBrk="0" fontAlgn="base" hangingPunct="0">
        <a:lnSpc>
          <a:spcPct val="102000"/>
        </a:lnSpc>
        <a:spcBef>
          <a:spcPct val="0"/>
        </a:spcBef>
        <a:spcAft>
          <a:spcPct val="0"/>
        </a:spcAft>
        <a:buClr>
          <a:srgbClr val="000000"/>
        </a:buClr>
        <a:buSzPct val="45000"/>
        <a:buFont typeface="StarSymbol" charset="0"/>
        <a:defRPr sz="4000">
          <a:solidFill>
            <a:srgbClr val="000000"/>
          </a:solidFill>
          <a:latin typeface="Nimbus Roman No9 L" pitchFamily="16" charset="0"/>
          <a:ea typeface="ＭＳ Ｐゴシック" pitchFamily="-112" charset="-128"/>
          <a:cs typeface="ＭＳ Ｐゴシック" pitchFamily="-112" charset="-128"/>
        </a:defRPr>
      </a:lvl2pPr>
      <a:lvl3pPr algn="ctr" defTabSz="407526" rtl="0" eaLnBrk="0" fontAlgn="base" hangingPunct="0">
        <a:lnSpc>
          <a:spcPct val="102000"/>
        </a:lnSpc>
        <a:spcBef>
          <a:spcPct val="0"/>
        </a:spcBef>
        <a:spcAft>
          <a:spcPct val="0"/>
        </a:spcAft>
        <a:buClr>
          <a:srgbClr val="000000"/>
        </a:buClr>
        <a:buSzPct val="45000"/>
        <a:buFont typeface="StarSymbol" charset="0"/>
        <a:defRPr sz="4000">
          <a:solidFill>
            <a:srgbClr val="000000"/>
          </a:solidFill>
          <a:latin typeface="Nimbus Roman No9 L" pitchFamily="16" charset="0"/>
          <a:ea typeface="ＭＳ Ｐゴシック" pitchFamily="-112" charset="-128"/>
          <a:cs typeface="ＭＳ Ｐゴシック" pitchFamily="-112" charset="-128"/>
        </a:defRPr>
      </a:lvl3pPr>
      <a:lvl4pPr algn="ctr" defTabSz="407526" rtl="0" eaLnBrk="0" fontAlgn="base" hangingPunct="0">
        <a:lnSpc>
          <a:spcPct val="102000"/>
        </a:lnSpc>
        <a:spcBef>
          <a:spcPct val="0"/>
        </a:spcBef>
        <a:spcAft>
          <a:spcPct val="0"/>
        </a:spcAft>
        <a:buClr>
          <a:srgbClr val="000000"/>
        </a:buClr>
        <a:buSzPct val="45000"/>
        <a:buFont typeface="StarSymbol" charset="0"/>
        <a:defRPr sz="4000">
          <a:solidFill>
            <a:srgbClr val="000000"/>
          </a:solidFill>
          <a:latin typeface="Nimbus Roman No9 L" pitchFamily="16" charset="0"/>
          <a:ea typeface="ＭＳ Ｐゴシック" pitchFamily="-112" charset="-128"/>
          <a:cs typeface="ＭＳ Ｐゴシック" pitchFamily="-112" charset="-128"/>
        </a:defRPr>
      </a:lvl4pPr>
      <a:lvl5pPr algn="ctr" defTabSz="407526" rtl="0" eaLnBrk="0" fontAlgn="base" hangingPunct="0">
        <a:lnSpc>
          <a:spcPct val="102000"/>
        </a:lnSpc>
        <a:spcBef>
          <a:spcPct val="0"/>
        </a:spcBef>
        <a:spcAft>
          <a:spcPct val="0"/>
        </a:spcAft>
        <a:buClr>
          <a:srgbClr val="000000"/>
        </a:buClr>
        <a:buSzPct val="45000"/>
        <a:buFont typeface="StarSymbol" charset="0"/>
        <a:defRPr sz="4000">
          <a:solidFill>
            <a:srgbClr val="000000"/>
          </a:solidFill>
          <a:latin typeface="Nimbus Roman No9 L" pitchFamily="16" charset="0"/>
          <a:ea typeface="ＭＳ Ｐゴシック" pitchFamily="-112" charset="-128"/>
          <a:cs typeface="ＭＳ Ｐゴシック" pitchFamily="-112" charset="-128"/>
        </a:defRPr>
      </a:lvl5pPr>
      <a:lvl6pPr marL="1720826" algn="l" defTabSz="407526" rtl="0" fontAlgn="base" hangingPunct="0">
        <a:spcBef>
          <a:spcPct val="0"/>
        </a:spcBef>
        <a:spcAft>
          <a:spcPct val="0"/>
        </a:spcAft>
        <a:buClr>
          <a:srgbClr val="000000"/>
        </a:buClr>
        <a:buSzPct val="45000"/>
        <a:buFont typeface="StarSymbol" charset="0"/>
        <a:defRPr sz="4000">
          <a:solidFill>
            <a:srgbClr val="000000"/>
          </a:solidFill>
          <a:latin typeface="Times New Roman" pitchFamily="-112" charset="0"/>
          <a:ea typeface="ＭＳ Ｐゴシック" pitchFamily="-112" charset="-128"/>
        </a:defRPr>
      </a:lvl6pPr>
      <a:lvl7pPr marL="2135552" algn="l" defTabSz="407526" rtl="0" fontAlgn="base" hangingPunct="0">
        <a:spcBef>
          <a:spcPct val="0"/>
        </a:spcBef>
        <a:spcAft>
          <a:spcPct val="0"/>
        </a:spcAft>
        <a:buClr>
          <a:srgbClr val="000000"/>
        </a:buClr>
        <a:buSzPct val="45000"/>
        <a:buFont typeface="StarSymbol" charset="0"/>
        <a:defRPr sz="4000">
          <a:solidFill>
            <a:srgbClr val="000000"/>
          </a:solidFill>
          <a:latin typeface="Times New Roman" pitchFamily="-112" charset="0"/>
          <a:ea typeface="ＭＳ Ｐゴシック" pitchFamily="-112" charset="-128"/>
        </a:defRPr>
      </a:lvl7pPr>
      <a:lvl8pPr marL="2550278" algn="l" defTabSz="407526" rtl="0" fontAlgn="base" hangingPunct="0">
        <a:spcBef>
          <a:spcPct val="0"/>
        </a:spcBef>
        <a:spcAft>
          <a:spcPct val="0"/>
        </a:spcAft>
        <a:buClr>
          <a:srgbClr val="000000"/>
        </a:buClr>
        <a:buSzPct val="45000"/>
        <a:buFont typeface="StarSymbol" charset="0"/>
        <a:defRPr sz="4000">
          <a:solidFill>
            <a:srgbClr val="000000"/>
          </a:solidFill>
          <a:latin typeface="Times New Roman" pitchFamily="-112" charset="0"/>
          <a:ea typeface="ＭＳ Ｐゴシック" pitchFamily="-112" charset="-128"/>
        </a:defRPr>
      </a:lvl8pPr>
      <a:lvl9pPr marL="2965004" algn="l" defTabSz="407526" rtl="0" fontAlgn="base" hangingPunct="0">
        <a:spcBef>
          <a:spcPct val="0"/>
        </a:spcBef>
        <a:spcAft>
          <a:spcPct val="0"/>
        </a:spcAft>
        <a:buClr>
          <a:srgbClr val="000000"/>
        </a:buClr>
        <a:buSzPct val="45000"/>
        <a:buFont typeface="StarSymbol" charset="0"/>
        <a:defRPr sz="4000">
          <a:solidFill>
            <a:srgbClr val="000000"/>
          </a:solidFill>
          <a:latin typeface="Times New Roman" pitchFamily="-112" charset="0"/>
          <a:ea typeface="ＭＳ Ｐゴシック" pitchFamily="-112" charset="-128"/>
        </a:defRPr>
      </a:lvl9pPr>
    </p:titleStyle>
    <p:bodyStyle>
      <a:lvl1pPr marL="391686" indent="-293764" algn="l" defTabSz="407526" rtl="0" eaLnBrk="0" fontAlgn="base" hangingPunct="0">
        <a:lnSpc>
          <a:spcPct val="102000"/>
        </a:lnSpc>
        <a:spcBef>
          <a:spcPct val="0"/>
        </a:spcBef>
        <a:spcAft>
          <a:spcPts val="1293"/>
        </a:spcAft>
        <a:buClr>
          <a:srgbClr val="000000"/>
        </a:buClr>
        <a:buSzPct val="45000"/>
        <a:buFont typeface="StarSymbol" charset="0"/>
        <a:buChar char="●"/>
        <a:defRPr sz="2900">
          <a:solidFill>
            <a:srgbClr val="000000"/>
          </a:solidFill>
          <a:latin typeface="+mn-lt"/>
          <a:ea typeface="ＭＳ Ｐゴシック" pitchFamily="-112" charset="-128"/>
          <a:cs typeface="ＭＳ Ｐゴシック" pitchFamily="-112" charset="-128"/>
        </a:defRPr>
      </a:lvl1pPr>
      <a:lvl2pPr marL="783372" indent="-260644" algn="l" defTabSz="407526" rtl="0" eaLnBrk="0" fontAlgn="base" hangingPunct="0">
        <a:lnSpc>
          <a:spcPct val="102000"/>
        </a:lnSpc>
        <a:spcBef>
          <a:spcPct val="0"/>
        </a:spcBef>
        <a:spcAft>
          <a:spcPts val="1032"/>
        </a:spcAft>
        <a:buClr>
          <a:srgbClr val="000000"/>
        </a:buClr>
        <a:buSzPct val="75000"/>
        <a:buFont typeface="StarSymbol" charset="0"/>
        <a:buChar char="–"/>
        <a:defRPr sz="2500">
          <a:solidFill>
            <a:srgbClr val="000000"/>
          </a:solidFill>
          <a:latin typeface="+mn-lt"/>
          <a:ea typeface="ＭＳ Ｐゴシック" pitchFamily="-112" charset="-128"/>
        </a:defRPr>
      </a:lvl2pPr>
      <a:lvl3pPr marL="1175057" indent="-195843" algn="l" defTabSz="407526" rtl="0" eaLnBrk="0" fontAlgn="base" hangingPunct="0">
        <a:lnSpc>
          <a:spcPct val="102000"/>
        </a:lnSpc>
        <a:spcBef>
          <a:spcPct val="0"/>
        </a:spcBef>
        <a:spcAft>
          <a:spcPts val="771"/>
        </a:spcAft>
        <a:buClr>
          <a:srgbClr val="000000"/>
        </a:buClr>
        <a:buSzPct val="45000"/>
        <a:buFont typeface="StarSymbol" charset="0"/>
        <a:buChar char="●"/>
        <a:defRPr sz="2200">
          <a:solidFill>
            <a:srgbClr val="000000"/>
          </a:solidFill>
          <a:latin typeface="+mn-lt"/>
          <a:ea typeface="ＭＳ Ｐゴシック" pitchFamily="-112" charset="-128"/>
        </a:defRPr>
      </a:lvl3pPr>
      <a:lvl4pPr marL="1566743" indent="-195843" algn="l" defTabSz="407526" rtl="0" eaLnBrk="0" fontAlgn="base" hangingPunct="0">
        <a:lnSpc>
          <a:spcPct val="102000"/>
        </a:lnSpc>
        <a:spcBef>
          <a:spcPct val="0"/>
        </a:spcBef>
        <a:spcAft>
          <a:spcPts val="522"/>
        </a:spcAft>
        <a:buClr>
          <a:srgbClr val="000000"/>
        </a:buClr>
        <a:buSzPct val="75000"/>
        <a:buFont typeface="StarSymbol" charset="0"/>
        <a:buChar char="–"/>
        <a:defRPr sz="1800">
          <a:solidFill>
            <a:srgbClr val="000000"/>
          </a:solidFill>
          <a:latin typeface="+mn-lt"/>
          <a:ea typeface="ＭＳ Ｐゴシック" pitchFamily="-112" charset="-128"/>
        </a:defRPr>
      </a:lvl4pPr>
      <a:lvl5pPr marL="1958429" indent="-195843" algn="l" defTabSz="407526" rtl="0" eaLnBrk="0" fontAlgn="base" hangingPunct="0">
        <a:lnSpc>
          <a:spcPct val="102000"/>
        </a:lnSpc>
        <a:spcBef>
          <a:spcPct val="0"/>
        </a:spcBef>
        <a:spcAft>
          <a:spcPts val="261"/>
        </a:spcAft>
        <a:buClr>
          <a:srgbClr val="000000"/>
        </a:buClr>
        <a:buSzPct val="45000"/>
        <a:buFont typeface="StarSymbol" charset="0"/>
        <a:buChar char="●"/>
        <a:defRPr sz="1800">
          <a:solidFill>
            <a:srgbClr val="000000"/>
          </a:solidFill>
          <a:latin typeface="+mn-lt"/>
          <a:ea typeface="ＭＳ Ｐゴシック" pitchFamily="-112" charset="-128"/>
        </a:defRPr>
      </a:lvl5pPr>
      <a:lvl6pPr marL="2373155" indent="-195843" algn="l" defTabSz="407526" rtl="0" fontAlgn="base" hangingPunct="0">
        <a:lnSpc>
          <a:spcPct val="102000"/>
        </a:lnSpc>
        <a:spcBef>
          <a:spcPct val="0"/>
        </a:spcBef>
        <a:spcAft>
          <a:spcPts val="261"/>
        </a:spcAft>
        <a:buClr>
          <a:srgbClr val="000000"/>
        </a:buClr>
        <a:buSzPct val="45000"/>
        <a:buFont typeface="StarSymbol" charset="0"/>
        <a:buChar char="●"/>
        <a:defRPr sz="1800">
          <a:solidFill>
            <a:srgbClr val="000000"/>
          </a:solidFill>
          <a:latin typeface="+mn-lt"/>
          <a:ea typeface="ＭＳ Ｐゴシック" pitchFamily="-112" charset="-128"/>
        </a:defRPr>
      </a:lvl6pPr>
      <a:lvl7pPr marL="2787881" indent="-195843" algn="l" defTabSz="407526" rtl="0" fontAlgn="base" hangingPunct="0">
        <a:lnSpc>
          <a:spcPct val="102000"/>
        </a:lnSpc>
        <a:spcBef>
          <a:spcPct val="0"/>
        </a:spcBef>
        <a:spcAft>
          <a:spcPts val="261"/>
        </a:spcAft>
        <a:buClr>
          <a:srgbClr val="000000"/>
        </a:buClr>
        <a:buSzPct val="45000"/>
        <a:buFont typeface="StarSymbol" charset="0"/>
        <a:buChar char="●"/>
        <a:defRPr sz="1800">
          <a:solidFill>
            <a:srgbClr val="000000"/>
          </a:solidFill>
          <a:latin typeface="+mn-lt"/>
          <a:ea typeface="ＭＳ Ｐゴシック" pitchFamily="-112" charset="-128"/>
        </a:defRPr>
      </a:lvl7pPr>
      <a:lvl8pPr marL="3202607" indent="-195843" algn="l" defTabSz="407526" rtl="0" fontAlgn="base" hangingPunct="0">
        <a:lnSpc>
          <a:spcPct val="102000"/>
        </a:lnSpc>
        <a:spcBef>
          <a:spcPct val="0"/>
        </a:spcBef>
        <a:spcAft>
          <a:spcPts val="261"/>
        </a:spcAft>
        <a:buClr>
          <a:srgbClr val="000000"/>
        </a:buClr>
        <a:buSzPct val="45000"/>
        <a:buFont typeface="StarSymbol" charset="0"/>
        <a:buChar char="●"/>
        <a:defRPr sz="1800">
          <a:solidFill>
            <a:srgbClr val="000000"/>
          </a:solidFill>
          <a:latin typeface="+mn-lt"/>
          <a:ea typeface="ＭＳ Ｐゴシック" pitchFamily="-112" charset="-128"/>
        </a:defRPr>
      </a:lvl8pPr>
      <a:lvl9pPr marL="3617333" indent="-195843" algn="l" defTabSz="407526" rtl="0" fontAlgn="base" hangingPunct="0">
        <a:lnSpc>
          <a:spcPct val="102000"/>
        </a:lnSpc>
        <a:spcBef>
          <a:spcPct val="0"/>
        </a:spcBef>
        <a:spcAft>
          <a:spcPts val="261"/>
        </a:spcAft>
        <a:buClr>
          <a:srgbClr val="000000"/>
        </a:buClr>
        <a:buSzPct val="45000"/>
        <a:buFont typeface="StarSymbol" charset="0"/>
        <a:buChar char="●"/>
        <a:defRPr sz="1800">
          <a:solidFill>
            <a:srgbClr val="000000"/>
          </a:solidFill>
          <a:latin typeface="+mn-lt"/>
          <a:ea typeface="ＭＳ Ｐゴシック" pitchFamily="-112" charset="-128"/>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 Id="rId3" Type="http://schemas.openxmlformats.org/officeDocument/2006/relationships/image" Target="../media/image20.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gif"/><Relationship Id="rId3" Type="http://schemas.openxmlformats.org/officeDocument/2006/relationships/image" Target="../media/image2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gi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emf"/><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2.emf"/><Relationship Id="rId5" Type="http://schemas.openxmlformats.org/officeDocument/2006/relationships/image" Target="../media/image35.emf"/><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 Id="rId9" Type="http://schemas.openxmlformats.org/officeDocument/2006/relationships/image" Target="../media/image60.png"/><Relationship Id="rId10" Type="http://schemas.openxmlformats.org/officeDocument/2006/relationships/oleObject" Target="../embeddings/oleObject1.bin"/><Relationship Id="rId11" Type="http://schemas.openxmlformats.org/officeDocument/2006/relationships/image" Target="../media/image54.e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1.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 Id="rId3"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emf"/><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image" Target="../media/image18.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80559"/>
            <a:ext cx="7772400" cy="1470025"/>
          </a:xfrm>
          <a:solidFill>
            <a:schemeClr val="bg2">
              <a:lumMod val="10000"/>
              <a:alpha val="28000"/>
            </a:schemeClr>
          </a:solidFill>
          <a:ln>
            <a:solidFill>
              <a:srgbClr val="FFFF00"/>
            </a:solidFill>
          </a:ln>
          <a:effectLst>
            <a:outerShdw blurRad="50800" dist="38100" dir="2700000" algn="tl" rotWithShape="0">
              <a:prstClr val="black">
                <a:alpha val="40000"/>
              </a:prstClr>
            </a:outerShdw>
          </a:effectLst>
        </p:spPr>
        <p:txBody>
          <a:bodyPr/>
          <a:lstStyle/>
          <a:p>
            <a:r>
              <a:rPr lang="en-US" dirty="0" smtClean="0">
                <a:solidFill>
                  <a:srgbClr val="FFFF00"/>
                </a:solidFill>
              </a:rPr>
              <a:t>Galaxy counterparts of DLAs</a:t>
            </a:r>
            <a:endParaRPr lang="en-US" dirty="0">
              <a:solidFill>
                <a:srgbClr val="FFFF00"/>
              </a:solidFill>
            </a:endParaRPr>
          </a:p>
        </p:txBody>
      </p:sp>
      <p:sp>
        <p:nvSpPr>
          <p:cNvPr id="4" name="TextBox 3"/>
          <p:cNvSpPr txBox="1"/>
          <p:nvPr/>
        </p:nvSpPr>
        <p:spPr>
          <a:xfrm>
            <a:off x="6282202" y="5501342"/>
            <a:ext cx="184666" cy="369332"/>
          </a:xfrm>
          <a:prstGeom prst="rect">
            <a:avLst/>
          </a:prstGeom>
          <a:noFill/>
        </p:spPr>
        <p:txBody>
          <a:bodyPr wrap="none" rtlCol="0">
            <a:spAutoFit/>
          </a:bodyPr>
          <a:lstStyle/>
          <a:p>
            <a:endParaRPr lang="en-US" dirty="0"/>
          </a:p>
        </p:txBody>
      </p:sp>
      <p:sp>
        <p:nvSpPr>
          <p:cNvPr id="5" name="TextBox 4"/>
          <p:cNvSpPr txBox="1"/>
          <p:nvPr/>
        </p:nvSpPr>
        <p:spPr>
          <a:xfrm>
            <a:off x="6153162" y="5508134"/>
            <a:ext cx="184666" cy="369332"/>
          </a:xfrm>
          <a:prstGeom prst="rect">
            <a:avLst/>
          </a:prstGeom>
          <a:noFill/>
        </p:spPr>
        <p:txBody>
          <a:bodyPr wrap="none" rtlCol="0">
            <a:spAutoFit/>
          </a:bodyPr>
          <a:lstStyle/>
          <a:p>
            <a:endParaRPr lang="en-US" dirty="0"/>
          </a:p>
        </p:txBody>
      </p:sp>
      <p:sp>
        <p:nvSpPr>
          <p:cNvPr id="6" name="TextBox 5"/>
          <p:cNvSpPr txBox="1"/>
          <p:nvPr/>
        </p:nvSpPr>
        <p:spPr>
          <a:xfrm>
            <a:off x="685800" y="4541301"/>
            <a:ext cx="2607054" cy="923330"/>
          </a:xfrm>
          <a:prstGeom prst="rect">
            <a:avLst/>
          </a:prstGeom>
          <a:solidFill>
            <a:srgbClr val="000000">
              <a:alpha val="40000"/>
            </a:srgbClr>
          </a:solidFill>
          <a:ln>
            <a:solidFill>
              <a:srgbClr val="FFFF00"/>
            </a:solidFill>
          </a:ln>
        </p:spPr>
        <p:txBody>
          <a:bodyPr wrap="none" rtlCol="0">
            <a:spAutoFit/>
          </a:bodyPr>
          <a:lstStyle/>
          <a:p>
            <a:r>
              <a:rPr lang="en-US" dirty="0" smtClean="0">
                <a:solidFill>
                  <a:srgbClr val="FFFF00"/>
                </a:solidFill>
              </a:rPr>
              <a:t>Johan Fynbo</a:t>
            </a:r>
          </a:p>
          <a:p>
            <a:r>
              <a:rPr lang="en-US" dirty="0" err="1" smtClean="0">
                <a:solidFill>
                  <a:srgbClr val="FFFF00"/>
                </a:solidFill>
              </a:rPr>
              <a:t>Niels</a:t>
            </a:r>
            <a:r>
              <a:rPr lang="en-US" dirty="0" smtClean="0">
                <a:solidFill>
                  <a:srgbClr val="FFFF00"/>
                </a:solidFill>
              </a:rPr>
              <a:t> Bohr Institute /</a:t>
            </a:r>
          </a:p>
          <a:p>
            <a:r>
              <a:rPr lang="en-US" dirty="0" smtClean="0">
                <a:solidFill>
                  <a:srgbClr val="FFFF00"/>
                </a:solidFill>
              </a:rPr>
              <a:t>University of Copenhagen</a:t>
            </a:r>
            <a:endParaRPr lang="en-US" dirty="0">
              <a:solidFill>
                <a:srgbClr val="FFFF00"/>
              </a:solidFill>
            </a:endParaRPr>
          </a:p>
        </p:txBody>
      </p:sp>
      <p:sp>
        <p:nvSpPr>
          <p:cNvPr id="3" name="TextBox 2"/>
          <p:cNvSpPr txBox="1"/>
          <p:nvPr/>
        </p:nvSpPr>
        <p:spPr>
          <a:xfrm>
            <a:off x="3462866" y="4541301"/>
            <a:ext cx="4995334" cy="2308324"/>
          </a:xfrm>
          <a:prstGeom prst="rect">
            <a:avLst/>
          </a:prstGeom>
          <a:solidFill>
            <a:schemeClr val="tx1">
              <a:alpha val="33000"/>
            </a:schemeClr>
          </a:solidFill>
          <a:ln>
            <a:solidFill>
              <a:srgbClr val="FFFF00"/>
            </a:solidFill>
          </a:ln>
        </p:spPr>
        <p:txBody>
          <a:bodyPr wrap="square" numCol="2" rtlCol="0">
            <a:spAutoFit/>
          </a:bodyPr>
          <a:lstStyle/>
          <a:p>
            <a:r>
              <a:rPr lang="en-US" sz="2400" b="1" dirty="0">
                <a:solidFill>
                  <a:srgbClr val="FFFF00"/>
                </a:solidFill>
              </a:rPr>
              <a:t>C</a:t>
            </a:r>
            <a:r>
              <a:rPr lang="en-US" sz="2400" b="1" dirty="0" smtClean="0">
                <a:solidFill>
                  <a:srgbClr val="FFFF00"/>
                </a:solidFill>
              </a:rPr>
              <a:t>ollaborators:  </a:t>
            </a:r>
          </a:p>
          <a:p>
            <a:endParaRPr lang="en-US" sz="2400" b="1" dirty="0" smtClean="0">
              <a:solidFill>
                <a:srgbClr val="FFFF00"/>
              </a:solidFill>
            </a:endParaRPr>
          </a:p>
          <a:p>
            <a:endParaRPr lang="en-US" sz="2400" b="1" dirty="0" smtClean="0">
              <a:solidFill>
                <a:srgbClr val="FFFF00"/>
              </a:solidFill>
            </a:endParaRPr>
          </a:p>
          <a:p>
            <a:endParaRPr lang="en-US" sz="2400" b="1" dirty="0" smtClean="0">
              <a:solidFill>
                <a:srgbClr val="FFFF00"/>
              </a:solidFill>
            </a:endParaRPr>
          </a:p>
          <a:p>
            <a:r>
              <a:rPr lang="en-US" dirty="0" smtClean="0">
                <a:solidFill>
                  <a:srgbClr val="FFFF00"/>
                </a:solidFill>
              </a:rPr>
              <a:t>			   </a:t>
            </a:r>
          </a:p>
          <a:p>
            <a:endParaRPr lang="en-US" dirty="0" smtClean="0">
              <a:solidFill>
                <a:srgbClr val="FFFF00"/>
              </a:solidFill>
            </a:endParaRPr>
          </a:p>
          <a:p>
            <a:r>
              <a:rPr lang="en-US" dirty="0" err="1" smtClean="0">
                <a:solidFill>
                  <a:srgbClr val="FFFF00"/>
                </a:solidFill>
              </a:rPr>
              <a:t>Lise</a:t>
            </a:r>
            <a:r>
              <a:rPr lang="en-US" dirty="0" smtClean="0">
                <a:solidFill>
                  <a:srgbClr val="FFFF00"/>
                </a:solidFill>
              </a:rPr>
              <a:t> Christensen</a:t>
            </a:r>
          </a:p>
          <a:p>
            <a:r>
              <a:rPr lang="en-US" dirty="0" smtClean="0">
                <a:solidFill>
                  <a:srgbClr val="FFFF00"/>
                </a:solidFill>
              </a:rPr>
              <a:t>Stefan </a:t>
            </a:r>
            <a:r>
              <a:rPr lang="en-US" dirty="0" err="1" smtClean="0">
                <a:solidFill>
                  <a:srgbClr val="FFFF00"/>
                </a:solidFill>
              </a:rPr>
              <a:t>Geier</a:t>
            </a:r>
            <a:endParaRPr lang="en-US" dirty="0" smtClean="0">
              <a:solidFill>
                <a:srgbClr val="FFFF00"/>
              </a:solidFill>
            </a:endParaRPr>
          </a:p>
          <a:p>
            <a:r>
              <a:rPr lang="en-US" dirty="0" smtClean="0">
                <a:solidFill>
                  <a:srgbClr val="FFFF00"/>
                </a:solidFill>
              </a:rPr>
              <a:t>Kasper </a:t>
            </a:r>
            <a:r>
              <a:rPr lang="en-US" dirty="0" err="1" smtClean="0">
                <a:solidFill>
                  <a:srgbClr val="FFFF00"/>
                </a:solidFill>
              </a:rPr>
              <a:t>Heintz</a:t>
            </a:r>
            <a:endParaRPr lang="en-US" dirty="0" smtClean="0">
              <a:solidFill>
                <a:srgbClr val="FFFF00"/>
              </a:solidFill>
            </a:endParaRPr>
          </a:p>
          <a:p>
            <a:r>
              <a:rPr lang="en-US" dirty="0" smtClean="0">
                <a:solidFill>
                  <a:srgbClr val="FFFF00"/>
                </a:solidFill>
              </a:rPr>
              <a:t>Jens-</a:t>
            </a:r>
            <a:r>
              <a:rPr lang="en-US" dirty="0" err="1" smtClean="0">
                <a:solidFill>
                  <a:srgbClr val="FFFF00"/>
                </a:solidFill>
              </a:rPr>
              <a:t>Kristian</a:t>
            </a:r>
            <a:r>
              <a:rPr lang="en-US" dirty="0" smtClean="0">
                <a:solidFill>
                  <a:srgbClr val="FFFF00"/>
                </a:solidFill>
              </a:rPr>
              <a:t> </a:t>
            </a:r>
            <a:r>
              <a:rPr lang="en-US" dirty="0" err="1" smtClean="0">
                <a:solidFill>
                  <a:srgbClr val="FFFF00"/>
                </a:solidFill>
              </a:rPr>
              <a:t>Krogager</a:t>
            </a:r>
            <a:endParaRPr lang="en-US" dirty="0" smtClean="0">
              <a:solidFill>
                <a:srgbClr val="FFFF00"/>
              </a:solidFill>
            </a:endParaRPr>
          </a:p>
          <a:p>
            <a:r>
              <a:rPr lang="en-US" dirty="0" smtClean="0">
                <a:solidFill>
                  <a:srgbClr val="FFFF00"/>
                </a:solidFill>
              </a:rPr>
              <a:t>Cedric </a:t>
            </a:r>
            <a:r>
              <a:rPr lang="en-US" dirty="0" err="1" smtClean="0">
                <a:solidFill>
                  <a:srgbClr val="FFFF00"/>
                </a:solidFill>
              </a:rPr>
              <a:t>Ledoux</a:t>
            </a:r>
            <a:endParaRPr lang="en-US" dirty="0" smtClean="0">
              <a:solidFill>
                <a:srgbClr val="FFFF00"/>
              </a:solidFill>
            </a:endParaRPr>
          </a:p>
          <a:p>
            <a:r>
              <a:rPr lang="en-US" dirty="0" err="1" smtClean="0">
                <a:solidFill>
                  <a:srgbClr val="FFFF00"/>
                </a:solidFill>
              </a:rPr>
              <a:t>Palle</a:t>
            </a:r>
            <a:r>
              <a:rPr lang="en-US" dirty="0" smtClean="0">
                <a:solidFill>
                  <a:srgbClr val="FFFF00"/>
                </a:solidFill>
              </a:rPr>
              <a:t> </a:t>
            </a:r>
            <a:r>
              <a:rPr lang="en-US" dirty="0" err="1" smtClean="0">
                <a:solidFill>
                  <a:srgbClr val="FFFF00"/>
                </a:solidFill>
              </a:rPr>
              <a:t>Møller</a:t>
            </a:r>
            <a:endParaRPr lang="en-US" dirty="0" smtClean="0">
              <a:solidFill>
                <a:srgbClr val="FFFF00"/>
              </a:solidFill>
            </a:endParaRPr>
          </a:p>
          <a:p>
            <a:r>
              <a:rPr lang="en-US" dirty="0" err="1" smtClean="0">
                <a:solidFill>
                  <a:srgbClr val="FFFF00"/>
                </a:solidFill>
              </a:rPr>
              <a:t>Pasquier</a:t>
            </a:r>
            <a:r>
              <a:rPr lang="en-US" dirty="0" smtClean="0">
                <a:solidFill>
                  <a:srgbClr val="FFFF00"/>
                </a:solidFill>
              </a:rPr>
              <a:t> </a:t>
            </a:r>
            <a:r>
              <a:rPr lang="en-US" dirty="0" err="1" smtClean="0">
                <a:solidFill>
                  <a:srgbClr val="FFFF00"/>
                </a:solidFill>
              </a:rPr>
              <a:t>Noterdaeme</a:t>
            </a:r>
            <a:r>
              <a:rPr lang="en-US" dirty="0" smtClean="0">
                <a:solidFill>
                  <a:srgbClr val="FFFF00"/>
                </a:solidFill>
              </a:rPr>
              <a:t/>
            </a:r>
            <a:br>
              <a:rPr lang="en-US" dirty="0" smtClean="0">
                <a:solidFill>
                  <a:srgbClr val="FFFF00"/>
                </a:solidFill>
              </a:rPr>
            </a:br>
            <a:r>
              <a:rPr lang="en-US" dirty="0" err="1" smtClean="0">
                <a:solidFill>
                  <a:srgbClr val="FFFF00"/>
                </a:solidFill>
              </a:rPr>
              <a:t>CedrBram</a:t>
            </a:r>
            <a:r>
              <a:rPr lang="en-US" dirty="0" smtClean="0">
                <a:solidFill>
                  <a:srgbClr val="FFFF00"/>
                </a:solidFill>
              </a:rPr>
              <a:t> </a:t>
            </a:r>
            <a:r>
              <a:rPr lang="en-US" dirty="0" err="1">
                <a:solidFill>
                  <a:srgbClr val="FFFF00"/>
                </a:solidFill>
              </a:rPr>
              <a:t>V</a:t>
            </a:r>
            <a:r>
              <a:rPr lang="en-US" dirty="0" err="1" smtClean="0">
                <a:solidFill>
                  <a:srgbClr val="FFFF00"/>
                </a:solidFill>
              </a:rPr>
              <a:t>enemans</a:t>
            </a:r>
            <a:endParaRPr lang="en-US" dirty="0">
              <a:solidFill>
                <a:srgbClr val="FFFF00"/>
              </a:solidFill>
            </a:endParaRPr>
          </a:p>
        </p:txBody>
      </p:sp>
    </p:spTree>
    <p:extLst>
      <p:ext uri="{BB962C8B-B14F-4D97-AF65-F5344CB8AC3E}">
        <p14:creationId xmlns:p14="http://schemas.microsoft.com/office/powerpoint/2010/main" val="2276839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282"/>
            <a:ext cx="8229600" cy="1143000"/>
          </a:xfrm>
        </p:spPr>
        <p:txBody>
          <a:bodyPr>
            <a:normAutofit fontScale="90000"/>
          </a:bodyPr>
          <a:lstStyle/>
          <a:p>
            <a:r>
              <a:rPr lang="en-US" dirty="0" smtClean="0"/>
              <a:t>DLA galaxies are (faint) LBGs</a:t>
            </a:r>
            <a:br>
              <a:rPr lang="en-US" dirty="0" smtClean="0"/>
            </a:br>
            <a:r>
              <a:rPr lang="en-US" dirty="0" smtClean="0"/>
              <a:t>(</a:t>
            </a:r>
            <a:r>
              <a:rPr lang="en-US" dirty="0" err="1" smtClean="0"/>
              <a:t>Møller</a:t>
            </a:r>
            <a:r>
              <a:rPr lang="en-US" dirty="0" smtClean="0"/>
              <a:t> et al. 2002)</a:t>
            </a:r>
            <a:endParaRPr lang="en-US" dirty="0"/>
          </a:p>
        </p:txBody>
      </p:sp>
      <p:pic>
        <p:nvPicPr>
          <p:cNvPr id="3" name="Picture 2" descr="fg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27548"/>
            <a:ext cx="3591764" cy="5330452"/>
          </a:xfrm>
          <a:prstGeom prst="rect">
            <a:avLst/>
          </a:prstGeom>
        </p:spPr>
      </p:pic>
      <p:pic>
        <p:nvPicPr>
          <p:cNvPr id="5" name="Picture 4" descr="fg3b.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95238" y="2095770"/>
            <a:ext cx="4991562" cy="4505128"/>
          </a:xfrm>
          <a:prstGeom prst="rect">
            <a:avLst/>
          </a:prstGeom>
        </p:spPr>
      </p:pic>
    </p:spTree>
    <p:extLst>
      <p:ext uri="{BB962C8B-B14F-4D97-AF65-F5344CB8AC3E}">
        <p14:creationId xmlns:p14="http://schemas.microsoft.com/office/powerpoint/2010/main" val="34045308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mn-lt"/>
                <a:cs typeface="Chalkboard"/>
              </a:rPr>
              <a:t>Mass(?)-</a:t>
            </a:r>
            <a:r>
              <a:rPr lang="en-US" sz="3200" dirty="0" err="1" smtClean="0">
                <a:latin typeface="+mn-lt"/>
                <a:cs typeface="Chalkboard"/>
              </a:rPr>
              <a:t>metallicity</a:t>
            </a:r>
            <a:r>
              <a:rPr lang="en-US" sz="3200" dirty="0" smtClean="0">
                <a:latin typeface="+mn-lt"/>
                <a:cs typeface="Chalkboard"/>
              </a:rPr>
              <a:t> and Luminosity-</a:t>
            </a:r>
            <a:r>
              <a:rPr lang="en-US" sz="3200" dirty="0" err="1" smtClean="0">
                <a:latin typeface="+mn-lt"/>
                <a:cs typeface="Chalkboard"/>
              </a:rPr>
              <a:t>Metallicity</a:t>
            </a:r>
            <a:r>
              <a:rPr lang="en-US" sz="3200" dirty="0" smtClean="0">
                <a:latin typeface="+mn-lt"/>
                <a:cs typeface="Chalkboard"/>
              </a:rPr>
              <a:t> relations?</a:t>
            </a:r>
            <a:endParaRPr lang="en-US" sz="3200" dirty="0">
              <a:latin typeface="+mn-lt"/>
              <a:cs typeface="Chalkboard"/>
            </a:endParaRPr>
          </a:p>
        </p:txBody>
      </p:sp>
      <p:pic>
        <p:nvPicPr>
          <p:cNvPr id="3" name="Picture 2" descr="img176 (1).gif"/>
          <p:cNvPicPr>
            <a:picLocks noChangeAspect="1"/>
          </p:cNvPicPr>
          <p:nvPr/>
        </p:nvPicPr>
        <p:blipFill>
          <a:blip r:embed="rId2"/>
          <a:stretch>
            <a:fillRect/>
          </a:stretch>
        </p:blipFill>
        <p:spPr>
          <a:xfrm>
            <a:off x="2514600" y="1752600"/>
            <a:ext cx="4574736" cy="4191000"/>
          </a:xfrm>
          <a:prstGeom prst="rect">
            <a:avLst/>
          </a:prstGeom>
        </p:spPr>
      </p:pic>
      <p:pic>
        <p:nvPicPr>
          <p:cNvPr id="4" name="Picture 3" descr="img65.gif"/>
          <p:cNvPicPr>
            <a:picLocks noChangeAspect="1"/>
          </p:cNvPicPr>
          <p:nvPr/>
        </p:nvPicPr>
        <p:blipFill>
          <a:blip r:embed="rId3"/>
          <a:stretch>
            <a:fillRect/>
          </a:stretch>
        </p:blipFill>
        <p:spPr>
          <a:xfrm>
            <a:off x="1676400" y="1752600"/>
            <a:ext cx="5993379" cy="4380169"/>
          </a:xfrm>
          <a:prstGeom prst="rect">
            <a:avLst/>
          </a:prstGeom>
        </p:spPr>
      </p:pic>
      <p:sp>
        <p:nvSpPr>
          <p:cNvPr id="5" name="TextBox 4"/>
          <p:cNvSpPr txBox="1"/>
          <p:nvPr/>
        </p:nvSpPr>
        <p:spPr>
          <a:xfrm>
            <a:off x="251520" y="6165304"/>
            <a:ext cx="5760640" cy="369332"/>
          </a:xfrm>
          <a:prstGeom prst="rect">
            <a:avLst/>
          </a:prstGeom>
          <a:noFill/>
        </p:spPr>
        <p:txBody>
          <a:bodyPr wrap="square" rtlCol="0">
            <a:spAutoFit/>
          </a:bodyPr>
          <a:lstStyle/>
          <a:p>
            <a:r>
              <a:rPr lang="en-US" dirty="0" err="1" smtClean="0">
                <a:solidFill>
                  <a:schemeClr val="accent2">
                    <a:lumMod val="75000"/>
                  </a:schemeClr>
                </a:solidFill>
                <a:cs typeface="Chalkboard"/>
              </a:rPr>
              <a:t>Møller</a:t>
            </a:r>
            <a:r>
              <a:rPr lang="en-US" dirty="0" smtClean="0">
                <a:solidFill>
                  <a:schemeClr val="accent2">
                    <a:lumMod val="75000"/>
                  </a:schemeClr>
                </a:solidFill>
                <a:cs typeface="Chalkboard"/>
              </a:rPr>
              <a:t> et al. 2004; </a:t>
            </a:r>
            <a:r>
              <a:rPr lang="en-US" dirty="0" err="1" smtClean="0">
                <a:solidFill>
                  <a:schemeClr val="accent2">
                    <a:lumMod val="75000"/>
                  </a:schemeClr>
                </a:solidFill>
                <a:cs typeface="Chalkboard"/>
              </a:rPr>
              <a:t>Ledoux</a:t>
            </a:r>
            <a:r>
              <a:rPr lang="en-US" dirty="0" smtClean="0">
                <a:solidFill>
                  <a:schemeClr val="accent2">
                    <a:lumMod val="75000"/>
                  </a:schemeClr>
                </a:solidFill>
                <a:cs typeface="Chalkboard"/>
              </a:rPr>
              <a:t> et al. 2006</a:t>
            </a:r>
            <a:endParaRPr lang="en-US" dirty="0">
              <a:solidFill>
                <a:schemeClr val="accent2">
                  <a:lumMod val="75000"/>
                </a:schemeClr>
              </a:solidFill>
              <a:cs typeface="Chalkboard"/>
            </a:endParaRPr>
          </a:p>
        </p:txBody>
      </p:sp>
    </p:spTree>
    <p:extLst>
      <p:ext uri="{BB962C8B-B14F-4D97-AF65-F5344CB8AC3E}">
        <p14:creationId xmlns:p14="http://schemas.microsoft.com/office/powerpoint/2010/main" val="30364000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66" y="17797"/>
            <a:ext cx="8966334" cy="1143000"/>
          </a:xfrm>
        </p:spPr>
        <p:txBody>
          <a:bodyPr>
            <a:normAutofit fontScale="90000"/>
          </a:bodyPr>
          <a:lstStyle/>
          <a:p>
            <a:r>
              <a:rPr lang="en-US" dirty="0" smtClean="0"/>
              <a:t>Galaxy counterparts: wide range of </a:t>
            </a:r>
            <a:r>
              <a:rPr lang="en-US" dirty="0" err="1" smtClean="0"/>
              <a:t>metallicities</a:t>
            </a:r>
            <a:endParaRPr lang="en-US" dirty="0"/>
          </a:p>
        </p:txBody>
      </p:sp>
      <p:pic>
        <p:nvPicPr>
          <p:cNvPr id="4" name="Picture 3"/>
          <p:cNvPicPr>
            <a:picLocks noChangeAspect="1"/>
          </p:cNvPicPr>
          <p:nvPr/>
        </p:nvPicPr>
        <p:blipFill>
          <a:blip r:embed="rId2"/>
          <a:stretch>
            <a:fillRect/>
          </a:stretch>
        </p:blipFill>
        <p:spPr>
          <a:xfrm>
            <a:off x="999498" y="1327010"/>
            <a:ext cx="13451983" cy="4938799"/>
          </a:xfrm>
          <a:prstGeom prst="rect">
            <a:avLst/>
          </a:prstGeom>
        </p:spPr>
      </p:pic>
      <p:sp>
        <p:nvSpPr>
          <p:cNvPr id="5" name="TextBox 4"/>
          <p:cNvSpPr txBox="1"/>
          <p:nvPr/>
        </p:nvSpPr>
        <p:spPr>
          <a:xfrm>
            <a:off x="114166" y="6419354"/>
            <a:ext cx="2085539" cy="369332"/>
          </a:xfrm>
          <a:prstGeom prst="rect">
            <a:avLst/>
          </a:prstGeom>
          <a:noFill/>
        </p:spPr>
        <p:txBody>
          <a:bodyPr wrap="none" rtlCol="0">
            <a:spAutoFit/>
          </a:bodyPr>
          <a:lstStyle/>
          <a:p>
            <a:r>
              <a:rPr lang="en-US" dirty="0" err="1" smtClean="0"/>
              <a:t>Rafelski</a:t>
            </a:r>
            <a:r>
              <a:rPr lang="en-US" dirty="0" smtClean="0"/>
              <a:t> et al. (2014)</a:t>
            </a:r>
            <a:endParaRPr lang="en-US" dirty="0"/>
          </a:p>
        </p:txBody>
      </p:sp>
      <p:sp>
        <p:nvSpPr>
          <p:cNvPr id="3" name="Rectangle 2"/>
          <p:cNvSpPr/>
          <p:nvPr/>
        </p:nvSpPr>
        <p:spPr>
          <a:xfrm>
            <a:off x="7749037" y="1327010"/>
            <a:ext cx="2868426" cy="49387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2640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8" name="Picture 6" descr="f3"/>
          <p:cNvPicPr>
            <a:picLocks noChangeAspect="1" noChangeArrowheads="1"/>
          </p:cNvPicPr>
          <p:nvPr/>
        </p:nvPicPr>
        <p:blipFill>
          <a:blip r:embed="rId3"/>
          <a:srcRect/>
          <a:stretch>
            <a:fillRect/>
          </a:stretch>
        </p:blipFill>
        <p:spPr bwMode="auto">
          <a:xfrm>
            <a:off x="4200211" y="202369"/>
            <a:ext cx="4436533" cy="6528629"/>
          </a:xfrm>
          <a:prstGeom prst="rect">
            <a:avLst/>
          </a:prstGeom>
          <a:noFill/>
        </p:spPr>
      </p:pic>
      <p:sp>
        <p:nvSpPr>
          <p:cNvPr id="2" name="TextBox 1"/>
          <p:cNvSpPr txBox="1"/>
          <p:nvPr/>
        </p:nvSpPr>
        <p:spPr>
          <a:xfrm>
            <a:off x="0" y="6488668"/>
            <a:ext cx="3313640" cy="369332"/>
          </a:xfrm>
          <a:prstGeom prst="rect">
            <a:avLst/>
          </a:prstGeom>
          <a:noFill/>
        </p:spPr>
        <p:txBody>
          <a:bodyPr wrap="none" rtlCol="0">
            <a:spAutoFit/>
          </a:bodyPr>
          <a:lstStyle/>
          <a:p>
            <a:r>
              <a:rPr lang="en-US" dirty="0" smtClean="0"/>
              <a:t>Fynbo et al. (2008), see also #843</a:t>
            </a:r>
            <a:endParaRPr lang="en-US" dirty="0"/>
          </a:p>
        </p:txBody>
      </p:sp>
      <p:pic>
        <p:nvPicPr>
          <p:cNvPr id="3" name="Picture 2" descr="medium-fg2.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0242" y="3360807"/>
            <a:ext cx="3959058" cy="2644651"/>
          </a:xfrm>
          <a:prstGeom prst="rect">
            <a:avLst/>
          </a:prstGeom>
        </p:spPr>
      </p:pic>
      <p:sp>
        <p:nvSpPr>
          <p:cNvPr id="4" name="TextBox 3"/>
          <p:cNvSpPr txBox="1"/>
          <p:nvPr/>
        </p:nvSpPr>
        <p:spPr>
          <a:xfrm>
            <a:off x="140242" y="202369"/>
            <a:ext cx="3775563" cy="1200328"/>
          </a:xfrm>
          <a:prstGeom prst="rect">
            <a:avLst/>
          </a:prstGeom>
          <a:noFill/>
        </p:spPr>
        <p:txBody>
          <a:bodyPr wrap="square" rtlCol="0">
            <a:spAutoFit/>
          </a:bodyPr>
          <a:lstStyle/>
          <a:p>
            <a:r>
              <a:rPr lang="en-US" sz="2400" dirty="0" smtClean="0"/>
              <a:t>Reconciling </a:t>
            </a:r>
            <a:r>
              <a:rPr lang="en-US" sz="2400" dirty="0" err="1" smtClean="0"/>
              <a:t>metallicity</a:t>
            </a:r>
            <a:r>
              <a:rPr lang="en-US" sz="2400" dirty="0" smtClean="0"/>
              <a:t> distributions for LBGs, GRB hosts and DLAs</a:t>
            </a:r>
            <a:endParaRPr lang="en-US"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2675" y="269681"/>
            <a:ext cx="8660959"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000" dirty="0" smtClean="0"/>
              <a:t>X-shooter Project</a:t>
            </a:r>
          </a:p>
          <a:p>
            <a:r>
              <a:rPr lang="en-US" sz="4000" dirty="0" smtClean="0"/>
              <a:t>(ALMA &amp; MUSE: #838, #93, #94)</a:t>
            </a:r>
            <a:endParaRPr lang="en-US" sz="4000" dirty="0"/>
          </a:p>
        </p:txBody>
      </p:sp>
      <p:pic>
        <p:nvPicPr>
          <p:cNvPr id="2" name="Picture 1"/>
          <p:cNvPicPr>
            <a:picLocks noChangeAspect="1"/>
          </p:cNvPicPr>
          <p:nvPr/>
        </p:nvPicPr>
        <p:blipFill>
          <a:blip r:embed="rId3"/>
          <a:stretch>
            <a:fillRect/>
          </a:stretch>
        </p:blipFill>
        <p:spPr>
          <a:xfrm>
            <a:off x="1397000" y="2050425"/>
            <a:ext cx="6350000" cy="4229100"/>
          </a:xfrm>
          <a:prstGeom prst="rect">
            <a:avLst/>
          </a:prstGeom>
        </p:spPr>
      </p:pic>
    </p:spTree>
    <p:extLst>
      <p:ext uri="{BB962C8B-B14F-4D97-AF65-F5344CB8AC3E}">
        <p14:creationId xmlns:p14="http://schemas.microsoft.com/office/powerpoint/2010/main" val="233037663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Q2222_PR.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24200" y="1452951"/>
            <a:ext cx="3577083" cy="1889392"/>
          </a:xfrm>
          <a:prstGeom prst="rect">
            <a:avLst/>
          </a:prstGeom>
        </p:spPr>
      </p:pic>
      <p:pic>
        <p:nvPicPr>
          <p:cNvPr id="6" name="Picture 5"/>
          <p:cNvPicPr>
            <a:picLocks noChangeAspect="1"/>
          </p:cNvPicPr>
          <p:nvPr/>
        </p:nvPicPr>
        <p:blipFill>
          <a:blip r:embed="rId3"/>
          <a:stretch>
            <a:fillRect/>
          </a:stretch>
        </p:blipFill>
        <p:spPr>
          <a:xfrm>
            <a:off x="76200" y="0"/>
            <a:ext cx="3102173" cy="6858000"/>
          </a:xfrm>
          <a:prstGeom prst="rect">
            <a:avLst/>
          </a:prstGeom>
        </p:spPr>
      </p:pic>
      <p:sp>
        <p:nvSpPr>
          <p:cNvPr id="2" name="Rectangle 1"/>
          <p:cNvSpPr/>
          <p:nvPr/>
        </p:nvSpPr>
        <p:spPr bwMode="auto">
          <a:xfrm>
            <a:off x="4953000" y="1752600"/>
            <a:ext cx="381000" cy="2057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Times New Roman" charset="0"/>
            </a:endParaRPr>
          </a:p>
        </p:txBody>
      </p:sp>
      <p:pic>
        <p:nvPicPr>
          <p:cNvPr id="5" name="Picture 4" descr="EmissionLines.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12323" y="0"/>
            <a:ext cx="4484077" cy="6858000"/>
          </a:xfrm>
          <a:prstGeom prst="rect">
            <a:avLst/>
          </a:prstGeom>
        </p:spPr>
      </p:pic>
      <p:pic>
        <p:nvPicPr>
          <p:cNvPr id="8" name="Picture 7"/>
          <p:cNvPicPr>
            <a:picLocks noChangeAspect="1"/>
          </p:cNvPicPr>
          <p:nvPr/>
        </p:nvPicPr>
        <p:blipFill>
          <a:blip r:embed="rId5"/>
          <a:stretch>
            <a:fillRect/>
          </a:stretch>
        </p:blipFill>
        <p:spPr>
          <a:xfrm>
            <a:off x="3352800" y="3875513"/>
            <a:ext cx="1388023" cy="2120900"/>
          </a:xfrm>
          <a:prstGeom prst="rect">
            <a:avLst/>
          </a:prstGeom>
        </p:spPr>
      </p:pic>
      <p:sp>
        <p:nvSpPr>
          <p:cNvPr id="9" name="TextBox 8"/>
          <p:cNvSpPr txBox="1"/>
          <p:nvPr/>
        </p:nvSpPr>
        <p:spPr>
          <a:xfrm>
            <a:off x="2634956" y="6395114"/>
            <a:ext cx="2895600" cy="369332"/>
          </a:xfrm>
          <a:prstGeom prst="rect">
            <a:avLst/>
          </a:prstGeom>
          <a:noFill/>
        </p:spPr>
        <p:txBody>
          <a:bodyPr wrap="square" rtlCol="0">
            <a:spAutoFit/>
          </a:bodyPr>
          <a:lstStyle/>
          <a:p>
            <a:r>
              <a:rPr lang="en-US" dirty="0" err="1" smtClean="0">
                <a:solidFill>
                  <a:srgbClr val="000000"/>
                </a:solidFill>
              </a:rPr>
              <a:t>Krogager</a:t>
            </a:r>
            <a:r>
              <a:rPr lang="en-US" dirty="0" smtClean="0">
                <a:solidFill>
                  <a:srgbClr val="000000"/>
                </a:solidFill>
              </a:rPr>
              <a:t> et al. (2013)</a:t>
            </a:r>
            <a:endParaRPr lang="en-US" dirty="0">
              <a:solidFill>
                <a:srgbClr val="000000"/>
              </a:solidFill>
            </a:endParaRPr>
          </a:p>
        </p:txBody>
      </p:sp>
    </p:spTree>
    <p:extLst>
      <p:ext uri="{BB962C8B-B14F-4D97-AF65-F5344CB8AC3E}">
        <p14:creationId xmlns:p14="http://schemas.microsoft.com/office/powerpoint/2010/main" val="35206218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STfig.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15196" y="17184239"/>
            <a:ext cx="5563844" cy="1849159"/>
          </a:xfrm>
          <a:prstGeom prst="rect">
            <a:avLst/>
          </a:prstGeom>
          <a:solidFill>
            <a:schemeClr val="bg1"/>
          </a:solidFill>
        </p:spPr>
      </p:pic>
      <p:pic>
        <p:nvPicPr>
          <p:cNvPr id="6" name="Picture 5" descr="HSTfig.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67596" y="17336639"/>
            <a:ext cx="5563844" cy="1849159"/>
          </a:xfrm>
          <a:prstGeom prst="rect">
            <a:avLst/>
          </a:prstGeom>
          <a:solidFill>
            <a:schemeClr val="bg1"/>
          </a:solidFill>
        </p:spPr>
      </p:pic>
      <p:pic>
        <p:nvPicPr>
          <p:cNvPr id="7" name="Picture 6" descr="HSTfig.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19996" y="17489039"/>
            <a:ext cx="5563844" cy="1849159"/>
          </a:xfrm>
          <a:prstGeom prst="rect">
            <a:avLst/>
          </a:prstGeom>
          <a:solidFill>
            <a:schemeClr val="bg1"/>
          </a:solidFill>
        </p:spPr>
      </p:pic>
      <p:pic>
        <p:nvPicPr>
          <p:cNvPr id="8" name="Picture 7" descr="HSTfig.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72396" y="17641439"/>
            <a:ext cx="5563844" cy="1849159"/>
          </a:xfrm>
          <a:prstGeom prst="rect">
            <a:avLst/>
          </a:prstGeom>
          <a:solidFill>
            <a:schemeClr val="bg1"/>
          </a:solidFill>
        </p:spPr>
      </p:pic>
      <p:pic>
        <p:nvPicPr>
          <p:cNvPr id="9" name="Picture 8" descr="HSTfig.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924796" y="17793839"/>
            <a:ext cx="5563844" cy="1849159"/>
          </a:xfrm>
          <a:prstGeom prst="rect">
            <a:avLst/>
          </a:prstGeom>
          <a:solidFill>
            <a:schemeClr val="bg1"/>
          </a:solidFill>
        </p:spPr>
      </p:pic>
      <p:sp>
        <p:nvSpPr>
          <p:cNvPr id="11" name="TextBox 10"/>
          <p:cNvSpPr txBox="1"/>
          <p:nvPr/>
        </p:nvSpPr>
        <p:spPr>
          <a:xfrm>
            <a:off x="179512" y="6372036"/>
            <a:ext cx="2375771" cy="369332"/>
          </a:xfrm>
          <a:prstGeom prst="rect">
            <a:avLst/>
          </a:prstGeom>
          <a:noFill/>
        </p:spPr>
        <p:txBody>
          <a:bodyPr wrap="none" rtlCol="0">
            <a:spAutoFit/>
          </a:bodyPr>
          <a:lstStyle/>
          <a:p>
            <a:r>
              <a:rPr lang="en-US" dirty="0" smtClean="0">
                <a:solidFill>
                  <a:srgbClr val="000000"/>
                </a:solidFill>
              </a:rPr>
              <a:t>Fynbo</a:t>
            </a:r>
            <a:r>
              <a:rPr lang="en-US" dirty="0">
                <a:solidFill>
                  <a:srgbClr val="000000"/>
                </a:solidFill>
              </a:rPr>
              <a:t> e</a:t>
            </a:r>
            <a:r>
              <a:rPr lang="en-US" dirty="0" smtClean="0">
                <a:solidFill>
                  <a:srgbClr val="000000"/>
                </a:solidFill>
              </a:rPr>
              <a:t>t al. 2011, 2013</a:t>
            </a:r>
            <a:endParaRPr lang="en-US" dirty="0">
              <a:solidFill>
                <a:srgbClr val="000000"/>
              </a:solidFill>
            </a:endParaRPr>
          </a:p>
        </p:txBody>
      </p:sp>
      <p:pic>
        <p:nvPicPr>
          <p:cNvPr id="20" name="Picture 19" descr="idl.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55642" y="12547603"/>
            <a:ext cx="6381590" cy="2550832"/>
          </a:xfrm>
          <a:prstGeom prst="rect">
            <a:avLst/>
          </a:prstGeom>
          <a:solidFill>
            <a:schemeClr val="bg1"/>
          </a:solidFill>
        </p:spPr>
      </p:pic>
      <p:pic>
        <p:nvPicPr>
          <p:cNvPr id="21" name="Picture 20" descr="Untitled.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63" y="1691897"/>
            <a:ext cx="9014328" cy="3604012"/>
          </a:xfrm>
          <a:prstGeom prst="rect">
            <a:avLst/>
          </a:prstGeom>
        </p:spPr>
      </p:pic>
      <p:sp>
        <p:nvSpPr>
          <p:cNvPr id="15" name="Title 1"/>
          <p:cNvSpPr>
            <a:spLocks noGrp="1"/>
          </p:cNvSpPr>
          <p:nvPr>
            <p:ph type="title"/>
          </p:nvPr>
        </p:nvSpPr>
        <p:spPr>
          <a:xfrm>
            <a:off x="685800" y="191548"/>
            <a:ext cx="7772400" cy="1143000"/>
          </a:xfrm>
        </p:spPr>
        <p:txBody>
          <a:bodyPr>
            <a:normAutofit fontScale="90000"/>
          </a:bodyPr>
          <a:lstStyle/>
          <a:p>
            <a:r>
              <a:rPr lang="en-US" dirty="0" smtClean="0">
                <a:latin typeface="Avenir Next Medium"/>
                <a:cs typeface="Avenir Next Medium"/>
              </a:rPr>
              <a:t>Two DLAs at z=2.42 and z=2.58 towards Q0918+1636</a:t>
            </a:r>
            <a:endParaRPr lang="en-US" dirty="0">
              <a:latin typeface="Avenir Next Medium"/>
              <a:cs typeface="Avenir Next Medium"/>
            </a:endParaRPr>
          </a:p>
        </p:txBody>
      </p:sp>
    </p:spTree>
    <p:extLst>
      <p:ext uri="{BB962C8B-B14F-4D97-AF65-F5344CB8AC3E}">
        <p14:creationId xmlns:p14="http://schemas.microsoft.com/office/powerpoint/2010/main" val="128965893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STfig.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15196" y="17184239"/>
            <a:ext cx="5563844" cy="1849159"/>
          </a:xfrm>
          <a:prstGeom prst="rect">
            <a:avLst/>
          </a:prstGeom>
          <a:solidFill>
            <a:schemeClr val="bg1"/>
          </a:solidFill>
        </p:spPr>
      </p:pic>
      <p:pic>
        <p:nvPicPr>
          <p:cNvPr id="6" name="Picture 5" descr="HSTfig.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67596" y="17336639"/>
            <a:ext cx="5563844" cy="1849159"/>
          </a:xfrm>
          <a:prstGeom prst="rect">
            <a:avLst/>
          </a:prstGeom>
          <a:solidFill>
            <a:schemeClr val="bg1"/>
          </a:solidFill>
        </p:spPr>
      </p:pic>
      <p:pic>
        <p:nvPicPr>
          <p:cNvPr id="7" name="Picture 6" descr="HSTfig.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19996" y="17489039"/>
            <a:ext cx="5563844" cy="1849159"/>
          </a:xfrm>
          <a:prstGeom prst="rect">
            <a:avLst/>
          </a:prstGeom>
          <a:solidFill>
            <a:schemeClr val="bg1"/>
          </a:solidFill>
        </p:spPr>
      </p:pic>
      <p:pic>
        <p:nvPicPr>
          <p:cNvPr id="8" name="Picture 7" descr="HSTfig.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72396" y="17641439"/>
            <a:ext cx="5563844" cy="1849159"/>
          </a:xfrm>
          <a:prstGeom prst="rect">
            <a:avLst/>
          </a:prstGeom>
          <a:solidFill>
            <a:schemeClr val="bg1"/>
          </a:solidFill>
        </p:spPr>
      </p:pic>
      <p:pic>
        <p:nvPicPr>
          <p:cNvPr id="9" name="Picture 8" descr="HSTfig.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924796" y="17793839"/>
            <a:ext cx="5563844" cy="1849159"/>
          </a:xfrm>
          <a:prstGeom prst="rect">
            <a:avLst/>
          </a:prstGeom>
          <a:solidFill>
            <a:schemeClr val="bg1"/>
          </a:solidFill>
        </p:spPr>
      </p:pic>
      <p:sp>
        <p:nvSpPr>
          <p:cNvPr id="11" name="TextBox 10"/>
          <p:cNvSpPr txBox="1"/>
          <p:nvPr/>
        </p:nvSpPr>
        <p:spPr>
          <a:xfrm>
            <a:off x="179512" y="6372036"/>
            <a:ext cx="2375771" cy="369332"/>
          </a:xfrm>
          <a:prstGeom prst="rect">
            <a:avLst/>
          </a:prstGeom>
          <a:noFill/>
        </p:spPr>
        <p:txBody>
          <a:bodyPr wrap="none" rtlCol="0">
            <a:spAutoFit/>
          </a:bodyPr>
          <a:lstStyle/>
          <a:p>
            <a:r>
              <a:rPr lang="en-US" dirty="0" smtClean="0">
                <a:solidFill>
                  <a:srgbClr val="000000"/>
                </a:solidFill>
              </a:rPr>
              <a:t>Fynbo</a:t>
            </a:r>
            <a:r>
              <a:rPr lang="en-US" dirty="0">
                <a:solidFill>
                  <a:srgbClr val="000000"/>
                </a:solidFill>
              </a:rPr>
              <a:t> e</a:t>
            </a:r>
            <a:r>
              <a:rPr lang="en-US" dirty="0" smtClean="0">
                <a:solidFill>
                  <a:srgbClr val="000000"/>
                </a:solidFill>
              </a:rPr>
              <a:t>t al. 2011, 2013</a:t>
            </a:r>
            <a:endParaRPr lang="en-US" dirty="0">
              <a:solidFill>
                <a:srgbClr val="000000"/>
              </a:solidFill>
            </a:endParaRPr>
          </a:p>
        </p:txBody>
      </p:sp>
      <p:pic>
        <p:nvPicPr>
          <p:cNvPr id="19" name="Picture 18" descr="OIII258_qsosub.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7464" y="4593391"/>
            <a:ext cx="8605770" cy="1196829"/>
          </a:xfrm>
          <a:prstGeom prst="rect">
            <a:avLst/>
          </a:prstGeom>
        </p:spPr>
      </p:pic>
      <p:pic>
        <p:nvPicPr>
          <p:cNvPr id="20" name="Picture 19" descr="idl.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55642" y="12547603"/>
            <a:ext cx="6381590" cy="2550832"/>
          </a:xfrm>
          <a:prstGeom prst="rect">
            <a:avLst/>
          </a:prstGeom>
          <a:solidFill>
            <a:schemeClr val="bg1"/>
          </a:solidFill>
        </p:spPr>
      </p:pic>
      <p:sp>
        <p:nvSpPr>
          <p:cNvPr id="15" name="Title 1"/>
          <p:cNvSpPr>
            <a:spLocks noGrp="1"/>
          </p:cNvSpPr>
          <p:nvPr>
            <p:ph type="title"/>
          </p:nvPr>
        </p:nvSpPr>
        <p:spPr>
          <a:xfrm>
            <a:off x="685800" y="191548"/>
            <a:ext cx="7772400" cy="1143000"/>
          </a:xfrm>
        </p:spPr>
        <p:txBody>
          <a:bodyPr>
            <a:normAutofit fontScale="90000"/>
          </a:bodyPr>
          <a:lstStyle/>
          <a:p>
            <a:r>
              <a:rPr lang="en-US" dirty="0" smtClean="0">
                <a:latin typeface="Avenir Next Medium"/>
                <a:cs typeface="Avenir Next Medium"/>
              </a:rPr>
              <a:t>Two DLAs at z=2.42 and z=2.58 towards Q0918+1636</a:t>
            </a:r>
            <a:endParaRPr lang="en-US" dirty="0">
              <a:latin typeface="Avenir Next Medium"/>
              <a:cs typeface="Avenir Next Medium"/>
            </a:endParaRPr>
          </a:p>
        </p:txBody>
      </p:sp>
      <p:pic>
        <p:nvPicPr>
          <p:cNvPr id="2" name="Picture 1" descr="OIIInew.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97796" y="1844464"/>
            <a:ext cx="6779073" cy="2249057"/>
          </a:xfrm>
          <a:prstGeom prst="rect">
            <a:avLst/>
          </a:prstGeom>
        </p:spPr>
      </p:pic>
    </p:spTree>
    <p:extLst>
      <p:ext uri="{BB962C8B-B14F-4D97-AF65-F5344CB8AC3E}">
        <p14:creationId xmlns:p14="http://schemas.microsoft.com/office/powerpoint/2010/main" val="3101326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qplot_2.58322_metals.pdf"/>
          <p:cNvPicPr>
            <a:picLocks noChangeAspect="1"/>
          </p:cNvPicPr>
          <p:nvPr/>
        </p:nvPicPr>
        <p:blipFill>
          <a:blip r:embed="rId2"/>
          <a:stretch>
            <a:fillRect/>
          </a:stretch>
        </p:blipFill>
        <p:spPr>
          <a:xfrm>
            <a:off x="-152400" y="990600"/>
            <a:ext cx="3861450" cy="5571317"/>
          </a:xfrm>
          <a:prstGeom prst="rect">
            <a:avLst/>
          </a:prstGeom>
        </p:spPr>
      </p:pic>
      <p:sp>
        <p:nvSpPr>
          <p:cNvPr id="2" name="Title 1"/>
          <p:cNvSpPr>
            <a:spLocks noGrp="1"/>
          </p:cNvSpPr>
          <p:nvPr>
            <p:ph type="title"/>
          </p:nvPr>
        </p:nvSpPr>
        <p:spPr>
          <a:xfrm>
            <a:off x="457200" y="153988"/>
            <a:ext cx="8228013" cy="1141412"/>
          </a:xfrm>
        </p:spPr>
        <p:txBody>
          <a:bodyPr>
            <a:normAutofit fontScale="90000"/>
          </a:bodyPr>
          <a:lstStyle/>
          <a:p>
            <a:r>
              <a:rPr lang="en-US" sz="3200" dirty="0">
                <a:latin typeface="Avenir Next Medium"/>
                <a:cs typeface="Avenir Next Medium"/>
              </a:rPr>
              <a:t>z</a:t>
            </a:r>
            <a:r>
              <a:rPr lang="en-US" sz="3200" dirty="0" smtClean="0">
                <a:latin typeface="Avenir Next Medium"/>
                <a:cs typeface="Avenir Next Medium"/>
              </a:rPr>
              <a:t>=2.58 DLA towards Q0918+1636: </a:t>
            </a:r>
            <a:br>
              <a:rPr lang="en-US" sz="3200" dirty="0" smtClean="0">
                <a:latin typeface="Avenir Next Medium"/>
                <a:cs typeface="Avenir Next Medium"/>
              </a:rPr>
            </a:br>
            <a:r>
              <a:rPr lang="en-US" sz="3200" dirty="0" smtClean="0">
                <a:solidFill>
                  <a:srgbClr val="FF0000"/>
                </a:solidFill>
                <a:latin typeface="Avenir Next Medium"/>
                <a:cs typeface="Avenir Next Medium"/>
              </a:rPr>
              <a:t>[Zn/H</a:t>
            </a:r>
            <a:r>
              <a:rPr lang="en-US" sz="3200" dirty="0">
                <a:solidFill>
                  <a:srgbClr val="FF0000"/>
                </a:solidFill>
                <a:latin typeface="Avenir Next Medium"/>
                <a:cs typeface="Avenir Next Medium"/>
              </a:rPr>
              <a:t>]</a:t>
            </a:r>
            <a:r>
              <a:rPr lang="en-US" sz="3200" dirty="0" smtClean="0">
                <a:solidFill>
                  <a:srgbClr val="FF0000"/>
                </a:solidFill>
                <a:latin typeface="Avenir Next Medium"/>
                <a:cs typeface="Avenir Next Medium"/>
              </a:rPr>
              <a:t>=-0.12</a:t>
            </a:r>
            <a:r>
              <a:rPr lang="en-US" sz="3200" dirty="0" smtClean="0">
                <a:latin typeface="Avenir Next Medium"/>
                <a:cs typeface="Avenir Next Medium"/>
              </a:rPr>
              <a:t>, [Zn/Cr]=0.8, H</a:t>
            </a:r>
            <a:r>
              <a:rPr lang="en-US" sz="3200" baseline="-25000" dirty="0" smtClean="0">
                <a:latin typeface="Avenir Next Medium"/>
                <a:cs typeface="Avenir Next Medium"/>
              </a:rPr>
              <a:t>2</a:t>
            </a:r>
            <a:r>
              <a:rPr lang="en-US" sz="3200" dirty="0" smtClean="0">
                <a:latin typeface="Avenir Next Medium"/>
                <a:cs typeface="Avenir Next Medium"/>
              </a:rPr>
              <a:t>, C</a:t>
            </a:r>
            <a:r>
              <a:rPr lang="en-US" sz="3200" dirty="0">
                <a:latin typeface="Avenir Next Medium"/>
                <a:cs typeface="Avenir Next Medium"/>
              </a:rPr>
              <a:t>I</a:t>
            </a:r>
            <a:r>
              <a:rPr lang="en-US" sz="3200" dirty="0" smtClean="0">
                <a:latin typeface="Avenir Next Medium"/>
                <a:cs typeface="Avenir Next Medium"/>
              </a:rPr>
              <a:t>, SFR≈20M</a:t>
            </a:r>
            <a:r>
              <a:rPr lang="en-US" sz="3200" baseline="-25000" dirty="0">
                <a:latin typeface="Avenir Next Medium"/>
                <a:ea typeface="Wingdings"/>
                <a:cs typeface="Avenir Next Medium"/>
                <a:sym typeface="Wingdings"/>
              </a:rPr>
              <a:t></a:t>
            </a:r>
            <a:r>
              <a:rPr lang="en-US" sz="3200" dirty="0">
                <a:latin typeface="Avenir Next Medium"/>
                <a:cs typeface="Avenir Next Medium"/>
              </a:rPr>
              <a:t>/</a:t>
            </a:r>
            <a:r>
              <a:rPr lang="en-US" sz="3200" dirty="0" err="1">
                <a:latin typeface="Avenir Next Medium"/>
                <a:cs typeface="Avenir Next Medium"/>
              </a:rPr>
              <a:t>yr</a:t>
            </a:r>
            <a:endParaRPr lang="en-US" sz="3200" dirty="0">
              <a:latin typeface="Avenir Next Medium"/>
              <a:cs typeface="Avenir Next Medium"/>
            </a:endParaRPr>
          </a:p>
        </p:txBody>
      </p:sp>
      <p:pic>
        <p:nvPicPr>
          <p:cNvPr id="5" name="Picture 4" descr="DLA2d.eps"/>
          <p:cNvPicPr>
            <a:picLocks noChangeAspect="1"/>
          </p:cNvPicPr>
          <p:nvPr/>
        </p:nvPicPr>
        <p:blipFill>
          <a:blip r:embed="rId3"/>
          <a:stretch>
            <a:fillRect/>
          </a:stretch>
        </p:blipFill>
        <p:spPr>
          <a:xfrm>
            <a:off x="2396836" y="-2514600"/>
            <a:ext cx="6594764" cy="8534400"/>
          </a:xfrm>
          <a:prstGeom prst="rect">
            <a:avLst/>
          </a:prstGeom>
        </p:spPr>
      </p:pic>
      <p:pic>
        <p:nvPicPr>
          <p:cNvPr id="3" name="Picture 2" descr="velocity2.58.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39000" y="914400"/>
            <a:ext cx="3474027" cy="4495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STfig.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15196" y="17184239"/>
            <a:ext cx="5563844" cy="1849159"/>
          </a:xfrm>
          <a:prstGeom prst="rect">
            <a:avLst/>
          </a:prstGeom>
          <a:solidFill>
            <a:schemeClr val="bg1"/>
          </a:solidFill>
        </p:spPr>
      </p:pic>
      <p:pic>
        <p:nvPicPr>
          <p:cNvPr id="6" name="Picture 5" descr="HSTfig.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67596" y="17336639"/>
            <a:ext cx="5563844" cy="1849159"/>
          </a:xfrm>
          <a:prstGeom prst="rect">
            <a:avLst/>
          </a:prstGeom>
          <a:solidFill>
            <a:schemeClr val="bg1"/>
          </a:solidFill>
        </p:spPr>
      </p:pic>
      <p:pic>
        <p:nvPicPr>
          <p:cNvPr id="7" name="Picture 6" descr="HSTfig.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19996" y="17489039"/>
            <a:ext cx="5563844" cy="1849159"/>
          </a:xfrm>
          <a:prstGeom prst="rect">
            <a:avLst/>
          </a:prstGeom>
          <a:solidFill>
            <a:schemeClr val="bg1"/>
          </a:solidFill>
        </p:spPr>
      </p:pic>
      <p:pic>
        <p:nvPicPr>
          <p:cNvPr id="8" name="Picture 7" descr="HSTfig.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72396" y="17641439"/>
            <a:ext cx="5563844" cy="1849159"/>
          </a:xfrm>
          <a:prstGeom prst="rect">
            <a:avLst/>
          </a:prstGeom>
          <a:solidFill>
            <a:schemeClr val="bg1"/>
          </a:solidFill>
        </p:spPr>
      </p:pic>
      <p:pic>
        <p:nvPicPr>
          <p:cNvPr id="9" name="Picture 8" descr="HSTfig.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924796" y="17793839"/>
            <a:ext cx="5563844" cy="1849159"/>
          </a:xfrm>
          <a:prstGeom prst="rect">
            <a:avLst/>
          </a:prstGeom>
          <a:solidFill>
            <a:schemeClr val="bg1"/>
          </a:solidFill>
        </p:spPr>
      </p:pic>
      <p:pic>
        <p:nvPicPr>
          <p:cNvPr id="20" name="Picture 19" descr="idl.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55642" y="12547603"/>
            <a:ext cx="6381590" cy="2550832"/>
          </a:xfrm>
          <a:prstGeom prst="rect">
            <a:avLst/>
          </a:prstGeom>
          <a:solidFill>
            <a:schemeClr val="bg1"/>
          </a:solidFill>
        </p:spPr>
      </p:pic>
      <p:pic>
        <p:nvPicPr>
          <p:cNvPr id="2" name="Picture 1" descr="mosaic.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6327267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488668"/>
            <a:ext cx="5831381" cy="369332"/>
          </a:xfrm>
          <a:prstGeom prst="rect">
            <a:avLst/>
          </a:prstGeom>
          <a:noFill/>
        </p:spPr>
        <p:txBody>
          <a:bodyPr wrap="none" rtlCol="0">
            <a:spAutoFit/>
          </a:bodyPr>
          <a:lstStyle/>
          <a:p>
            <a:r>
              <a:rPr lang="en-US" dirty="0" smtClean="0"/>
              <a:t>PHL957, </a:t>
            </a:r>
            <a:r>
              <a:rPr lang="en-US" dirty="0" err="1" smtClean="0"/>
              <a:t>Lowrance</a:t>
            </a:r>
            <a:r>
              <a:rPr lang="en-US" dirty="0" smtClean="0"/>
              <a:t> et al. (1972), see also Beaver et al. (1972)</a:t>
            </a:r>
            <a:endParaRPr lang="en-US" dirty="0"/>
          </a:p>
        </p:txBody>
      </p:sp>
      <p:pic>
        <p:nvPicPr>
          <p:cNvPr id="6" name="Picture 5" descr="t2png-2.jpeg"/>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1976022" y="-1193887"/>
            <a:ext cx="4852073" cy="6858000"/>
          </a:xfrm>
          <a:prstGeom prst="rect">
            <a:avLst/>
          </a:prstGeom>
        </p:spPr>
      </p:pic>
      <p:pic>
        <p:nvPicPr>
          <p:cNvPr id="7" name="Picture 6" descr="DL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8442" y="3849838"/>
            <a:ext cx="7073900" cy="2413000"/>
          </a:xfrm>
          <a:prstGeom prst="rect">
            <a:avLst/>
          </a:prstGeom>
        </p:spPr>
      </p:pic>
      <p:sp>
        <p:nvSpPr>
          <p:cNvPr id="8" name="TextBox 7"/>
          <p:cNvSpPr txBox="1"/>
          <p:nvPr/>
        </p:nvSpPr>
        <p:spPr>
          <a:xfrm>
            <a:off x="2789116" y="76828"/>
            <a:ext cx="3309921" cy="584776"/>
          </a:xfrm>
          <a:prstGeom prst="rect">
            <a:avLst/>
          </a:prstGeom>
          <a:noFill/>
        </p:spPr>
        <p:txBody>
          <a:bodyPr wrap="none" rtlCol="0">
            <a:spAutoFit/>
          </a:bodyPr>
          <a:lstStyle/>
          <a:p>
            <a:r>
              <a:rPr lang="en-US" sz="3200" dirty="0" smtClean="0"/>
              <a:t>FIRST DLA: PHL957</a:t>
            </a:r>
            <a:endParaRPr lang="en-US" sz="3200" dirty="0"/>
          </a:p>
        </p:txBody>
      </p:sp>
      <p:cxnSp>
        <p:nvCxnSpPr>
          <p:cNvPr id="10" name="Straight Arrow Connector 9"/>
          <p:cNvCxnSpPr/>
          <p:nvPr/>
        </p:nvCxnSpPr>
        <p:spPr>
          <a:xfrm flipH="1">
            <a:off x="4295733" y="1122328"/>
            <a:ext cx="12452" cy="77038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691817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048"/>
            <a:ext cx="8229600" cy="1143000"/>
          </a:xfrm>
        </p:spPr>
        <p:txBody>
          <a:bodyPr/>
          <a:lstStyle/>
          <a:p>
            <a:r>
              <a:rPr lang="en-US" dirty="0" smtClean="0"/>
              <a:t>More detections</a:t>
            </a:r>
            <a:endParaRPr lang="en-US" dirty="0"/>
          </a:p>
        </p:txBody>
      </p:sp>
      <p:pic>
        <p:nvPicPr>
          <p:cNvPr id="6" name="Picture 5" descr="aa18691-11-fig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160" y="1355376"/>
            <a:ext cx="4237487" cy="3538302"/>
          </a:xfrm>
          <a:prstGeom prst="rect">
            <a:avLst/>
          </a:prstGeom>
        </p:spPr>
      </p:pic>
      <p:pic>
        <p:nvPicPr>
          <p:cNvPr id="7" name="Picture 6" descr="Fig2final.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65032" y="1335429"/>
            <a:ext cx="4221768" cy="3876990"/>
          </a:xfrm>
          <a:prstGeom prst="rect">
            <a:avLst/>
          </a:prstGeom>
        </p:spPr>
      </p:pic>
      <p:sp>
        <p:nvSpPr>
          <p:cNvPr id="8" name="TextBox 7"/>
          <p:cNvSpPr txBox="1"/>
          <p:nvPr/>
        </p:nvSpPr>
        <p:spPr>
          <a:xfrm>
            <a:off x="4465032" y="5279695"/>
            <a:ext cx="1843323" cy="369332"/>
          </a:xfrm>
          <a:prstGeom prst="rect">
            <a:avLst/>
          </a:prstGeom>
          <a:noFill/>
        </p:spPr>
        <p:txBody>
          <a:bodyPr wrap="none" rtlCol="0">
            <a:spAutoFit/>
          </a:bodyPr>
          <a:lstStyle/>
          <a:p>
            <a:r>
              <a:rPr lang="en-US" dirty="0" err="1" smtClean="0"/>
              <a:t>Z</a:t>
            </a:r>
            <a:r>
              <a:rPr lang="en-US" dirty="0" err="1" smtClean="0"/>
              <a:t>afar</a:t>
            </a:r>
            <a:r>
              <a:rPr lang="en-US" dirty="0" smtClean="0"/>
              <a:t> </a:t>
            </a:r>
            <a:r>
              <a:rPr lang="en-US" dirty="0" smtClean="0"/>
              <a:t>et al. (2016)</a:t>
            </a:r>
            <a:endParaRPr lang="en-US" dirty="0"/>
          </a:p>
        </p:txBody>
      </p:sp>
      <p:sp>
        <p:nvSpPr>
          <p:cNvPr id="9" name="TextBox 8"/>
          <p:cNvSpPr txBox="1"/>
          <p:nvPr/>
        </p:nvSpPr>
        <p:spPr>
          <a:xfrm>
            <a:off x="298833" y="5117819"/>
            <a:ext cx="2552502" cy="369332"/>
          </a:xfrm>
          <a:prstGeom prst="rect">
            <a:avLst/>
          </a:prstGeom>
          <a:noFill/>
        </p:spPr>
        <p:txBody>
          <a:bodyPr wrap="none" rtlCol="0">
            <a:spAutoFit/>
          </a:bodyPr>
          <a:lstStyle/>
          <a:p>
            <a:r>
              <a:rPr lang="en-US" dirty="0" err="1" smtClean="0"/>
              <a:t>Noterdaeme</a:t>
            </a:r>
            <a:r>
              <a:rPr lang="en-US" dirty="0" smtClean="0"/>
              <a:t> et al. (2012)</a:t>
            </a:r>
            <a:endParaRPr lang="en-US" dirty="0"/>
          </a:p>
        </p:txBody>
      </p:sp>
    </p:spTree>
    <p:extLst>
      <p:ext uri="{BB962C8B-B14F-4D97-AF65-F5344CB8AC3E}">
        <p14:creationId xmlns:p14="http://schemas.microsoft.com/office/powerpoint/2010/main" val="7198096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048"/>
            <a:ext cx="8229600" cy="1143000"/>
          </a:xfrm>
        </p:spPr>
        <p:txBody>
          <a:bodyPr/>
          <a:lstStyle/>
          <a:p>
            <a:r>
              <a:rPr lang="en-US" dirty="0" smtClean="0"/>
              <a:t>Non-QSO sightlines</a:t>
            </a:r>
            <a:endParaRPr lang="en-US" dirty="0"/>
          </a:p>
        </p:txBody>
      </p:sp>
      <p:pic>
        <p:nvPicPr>
          <p:cNvPr id="4" name="Picture 3" descr="aa18647-11-fig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88595" y="1120690"/>
            <a:ext cx="5737310" cy="5737310"/>
          </a:xfrm>
          <a:prstGeom prst="rect">
            <a:avLst/>
          </a:prstGeom>
        </p:spPr>
      </p:pic>
      <p:sp>
        <p:nvSpPr>
          <p:cNvPr id="5" name="TextBox 4"/>
          <p:cNvSpPr txBox="1"/>
          <p:nvPr/>
        </p:nvSpPr>
        <p:spPr>
          <a:xfrm rot="16200000">
            <a:off x="433695" y="5516285"/>
            <a:ext cx="2068407" cy="369332"/>
          </a:xfrm>
          <a:prstGeom prst="rect">
            <a:avLst/>
          </a:prstGeom>
          <a:noFill/>
        </p:spPr>
        <p:txBody>
          <a:bodyPr wrap="none" rtlCol="0">
            <a:spAutoFit/>
          </a:bodyPr>
          <a:lstStyle/>
          <a:p>
            <a:r>
              <a:rPr lang="en-US" dirty="0" smtClean="0"/>
              <a:t>Schulze et al. (2012)</a:t>
            </a:r>
            <a:endParaRPr lang="en-US" dirty="0"/>
          </a:p>
        </p:txBody>
      </p:sp>
    </p:spTree>
    <p:extLst>
      <p:ext uri="{BB962C8B-B14F-4D97-AF65-F5344CB8AC3E}">
        <p14:creationId xmlns:p14="http://schemas.microsoft.com/office/powerpoint/2010/main" val="6498913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1497"/>
            <a:ext cx="8229600" cy="1143000"/>
          </a:xfrm>
        </p:spPr>
        <p:txBody>
          <a:bodyPr/>
          <a:lstStyle/>
          <a:p>
            <a:r>
              <a:rPr lang="en-US" dirty="0" smtClean="0"/>
              <a:t>Scaling relations</a:t>
            </a:r>
            <a:endParaRPr lang="en-US" dirty="0"/>
          </a:p>
        </p:txBody>
      </p:sp>
    </p:spTree>
    <p:extLst>
      <p:ext uri="{BB962C8B-B14F-4D97-AF65-F5344CB8AC3E}">
        <p14:creationId xmlns:p14="http://schemas.microsoft.com/office/powerpoint/2010/main" val="560999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ll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585249"/>
            <a:ext cx="9144000" cy="4508500"/>
          </a:xfrm>
          <a:prstGeom prst="rect">
            <a:avLst/>
          </a:prstGeom>
        </p:spPr>
      </p:pic>
      <p:sp>
        <p:nvSpPr>
          <p:cNvPr id="5" name="Rectangle 4"/>
          <p:cNvSpPr/>
          <p:nvPr/>
        </p:nvSpPr>
        <p:spPr>
          <a:xfrm>
            <a:off x="273931" y="5005747"/>
            <a:ext cx="8965011" cy="53544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73931" y="5718663"/>
            <a:ext cx="8479406" cy="923330"/>
          </a:xfrm>
          <a:prstGeom prst="rect">
            <a:avLst/>
          </a:prstGeom>
        </p:spPr>
        <p:txBody>
          <a:bodyPr wrap="square">
            <a:spAutoFit/>
          </a:bodyPr>
          <a:lstStyle/>
          <a:p>
            <a:r>
              <a:rPr lang="en-US" dirty="0" err="1" smtClean="0"/>
              <a:t>Møller</a:t>
            </a:r>
            <a:r>
              <a:rPr lang="en-US" dirty="0" smtClean="0"/>
              <a:t> et al. (2013) : Mass</a:t>
            </a:r>
            <a:r>
              <a:rPr lang="en-US" dirty="0"/>
              <a:t>-</a:t>
            </a:r>
            <a:r>
              <a:rPr lang="en-US" dirty="0" err="1"/>
              <a:t>metallicity</a:t>
            </a:r>
            <a:r>
              <a:rPr lang="en-US" dirty="0"/>
              <a:t> relation from z = 5 to the present: evidence for a transition in the mode of galaxy growth at z = 2.6 due to the end of sustained primordial gas </a:t>
            </a:r>
            <a:r>
              <a:rPr lang="en-US" dirty="0" err="1"/>
              <a:t>infall</a:t>
            </a:r>
            <a:endParaRPr lang="en-US" dirty="0"/>
          </a:p>
        </p:txBody>
      </p:sp>
    </p:spTree>
    <p:extLst>
      <p:ext uri="{BB962C8B-B14F-4D97-AF65-F5344CB8AC3E}">
        <p14:creationId xmlns:p14="http://schemas.microsoft.com/office/powerpoint/2010/main" val="3605670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3931" y="5005747"/>
            <a:ext cx="8965011" cy="53544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apj469315f6_h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91836" y="285405"/>
            <a:ext cx="14420608" cy="5904502"/>
          </a:xfrm>
          <a:prstGeom prst="rect">
            <a:avLst/>
          </a:prstGeom>
        </p:spPr>
      </p:pic>
      <p:sp>
        <p:nvSpPr>
          <p:cNvPr id="6" name="Rectangle 5"/>
          <p:cNvSpPr/>
          <p:nvPr/>
        </p:nvSpPr>
        <p:spPr>
          <a:xfrm>
            <a:off x="273931" y="6284085"/>
            <a:ext cx="8354892" cy="369332"/>
          </a:xfrm>
          <a:prstGeom prst="rect">
            <a:avLst/>
          </a:prstGeom>
        </p:spPr>
        <p:txBody>
          <a:bodyPr wrap="square">
            <a:spAutoFit/>
          </a:bodyPr>
          <a:lstStyle/>
          <a:p>
            <a:r>
              <a:rPr lang="en-US" dirty="0" err="1" smtClean="0"/>
              <a:t>Neeleman</a:t>
            </a:r>
            <a:r>
              <a:rPr lang="en-US" dirty="0" smtClean="0"/>
              <a:t> et al. (2013): THE </a:t>
            </a:r>
            <a:r>
              <a:rPr lang="en-US" dirty="0"/>
              <a:t>FUNDAMENTAL PLANE OF DAMPED Lyα </a:t>
            </a:r>
            <a:r>
              <a:rPr lang="en-US" dirty="0" smtClean="0"/>
              <a:t>SYSTEMS</a:t>
            </a:r>
            <a:endParaRPr lang="en-US" dirty="0"/>
          </a:p>
        </p:txBody>
      </p:sp>
    </p:spTree>
    <p:extLst>
      <p:ext uri="{BB962C8B-B14F-4D97-AF65-F5344CB8AC3E}">
        <p14:creationId xmlns:p14="http://schemas.microsoft.com/office/powerpoint/2010/main" val="17382728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p:cNvSpPr txBox="1">
            <a:spLocks/>
          </p:cNvSpPr>
          <p:nvPr/>
        </p:nvSpPr>
        <p:spPr bwMode="auto">
          <a:xfrm>
            <a:off x="0" y="5595938"/>
            <a:ext cx="91440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lvl2pPr/>
            <a:lvl3pPr/>
            <a:lvl4pPr/>
            <a:lvl5pPr/>
            <a:lvl6pPr/>
            <a:lvl7pPr/>
            <a:lvl8pPr/>
            <a:lvl9pPr/>
          </a:lstStyle>
          <a:p>
            <a:pPr eaLnBrk="1" hangingPunct="1"/>
            <a:r>
              <a:rPr lang="en-US" sz="1600" dirty="0"/>
              <a:t>From: Verifying the mass–</a:t>
            </a:r>
            <a:r>
              <a:rPr lang="en-US" sz="1600" dirty="0" err="1"/>
              <a:t>metallicity</a:t>
            </a:r>
            <a:r>
              <a:rPr lang="en-US" sz="1600" dirty="0"/>
              <a:t> relation in damped Lyman α selected galaxies at 0.1 &lt; z &lt; </a:t>
            </a:r>
            <a:r>
              <a:rPr lang="en-US" sz="1600" dirty="0" smtClean="0"/>
              <a:t>3.2</a:t>
            </a:r>
          </a:p>
          <a:p>
            <a:pPr eaLnBrk="1" hangingPunct="1"/>
            <a:r>
              <a:rPr lang="en-US" sz="1600" dirty="0" smtClean="0"/>
              <a:t>Christensen et al. (2014)</a:t>
            </a:r>
            <a:endParaRPr lang="en-US" sz="1600" dirty="0"/>
          </a:p>
        </p:txBody>
      </p:sp>
      <p:sp>
        <p:nvSpPr>
          <p:cNvPr id="16387" name="Rectangle 2"/>
          <p:cNvSpPr>
            <a:spLocks noChangeArrowheads="1"/>
          </p:cNvSpPr>
          <p:nvPr/>
        </p:nvSpPr>
        <p:spPr bwMode="auto">
          <a:xfrm>
            <a:off x="0" y="0"/>
            <a:ext cx="9144000" cy="6858000"/>
          </a:xfrm>
          <a:prstGeom prst="rect">
            <a:avLst/>
          </a:prstGeom>
          <a:noFill/>
          <a:ln w="25400">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FFFFFF"/>
              </a:solidFill>
            </a:endParaRPr>
          </a:p>
        </p:txBody>
      </p:sp>
      <p:cxnSp>
        <p:nvCxnSpPr>
          <p:cNvPr id="16388" name="Straight Connector 8"/>
          <p:cNvCxnSpPr>
            <a:cxnSpLocks noChangeShapeType="1"/>
          </p:cNvCxnSpPr>
          <p:nvPr/>
        </p:nvCxnSpPr>
        <p:spPr bwMode="auto">
          <a:xfrm>
            <a:off x="0" y="5518150"/>
            <a:ext cx="9144000" cy="0"/>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cxnSp>
      <p:sp>
        <p:nvSpPr>
          <p:cNvPr id="16389" name="TextBox 3"/>
          <p:cNvSpPr txBox="1">
            <a:spLocks noChangeArrowheads="1"/>
          </p:cNvSpPr>
          <p:nvPr/>
        </p:nvSpPr>
        <p:spPr bwMode="auto">
          <a:xfrm>
            <a:off x="0" y="231775"/>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a:lvl3pPr/>
            <a:lvl4pPr/>
            <a:lvl5pPr/>
            <a:lvl6pPr/>
            <a:lvl7pPr/>
            <a:lvl8pPr/>
            <a:lvl9pPr/>
          </a:lstStyle>
          <a:p>
            <a:pPr algn="ctr"/>
            <a:endParaRPr lang="en-US" sz="1400"/>
          </a:p>
        </p:txBody>
      </p:sp>
      <p:pic>
        <p:nvPicPr>
          <p:cNvPr id="16391" name="Picture 7" descr="Cov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82925" y="817016"/>
            <a:ext cx="2976563"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32838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p:cNvSpPr txBox="1">
            <a:spLocks/>
          </p:cNvSpPr>
          <p:nvPr/>
        </p:nvSpPr>
        <p:spPr bwMode="auto">
          <a:xfrm>
            <a:off x="0" y="5595938"/>
            <a:ext cx="91440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lvl2pPr/>
            <a:lvl3pPr/>
            <a:lvl4pPr/>
            <a:lvl5pPr/>
            <a:lvl6pPr/>
            <a:lvl7pPr/>
            <a:lvl8pPr/>
            <a:lvl9pPr/>
          </a:lstStyle>
          <a:p>
            <a:pPr eaLnBrk="1" hangingPunct="1"/>
            <a:r>
              <a:rPr lang="en-US" sz="1600" dirty="0"/>
              <a:t>From: Verifying the mass–</a:t>
            </a:r>
            <a:r>
              <a:rPr lang="en-US" sz="1600" dirty="0" err="1"/>
              <a:t>metallicity</a:t>
            </a:r>
            <a:r>
              <a:rPr lang="en-US" sz="1600" dirty="0"/>
              <a:t> relation in damped Lyman α selected galaxies at 0.1 &lt; z &lt; 3.2</a:t>
            </a:r>
          </a:p>
          <a:p>
            <a:pPr eaLnBrk="1" hangingPunct="1"/>
            <a:r>
              <a:rPr lang="en-US" sz="1600" dirty="0" smtClean="0"/>
              <a:t>Christensen et al. (2014)</a:t>
            </a:r>
            <a:endParaRPr lang="en-US" sz="1600" dirty="0"/>
          </a:p>
        </p:txBody>
      </p:sp>
      <p:sp>
        <p:nvSpPr>
          <p:cNvPr id="16387" name="Rectangle 2"/>
          <p:cNvSpPr>
            <a:spLocks noChangeArrowheads="1"/>
          </p:cNvSpPr>
          <p:nvPr/>
        </p:nvSpPr>
        <p:spPr bwMode="auto">
          <a:xfrm>
            <a:off x="0" y="0"/>
            <a:ext cx="9144000" cy="6858000"/>
          </a:xfrm>
          <a:prstGeom prst="rect">
            <a:avLst/>
          </a:prstGeom>
          <a:noFill/>
          <a:ln w="25400">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FFFFFF"/>
              </a:solidFill>
            </a:endParaRPr>
          </a:p>
        </p:txBody>
      </p:sp>
      <p:cxnSp>
        <p:nvCxnSpPr>
          <p:cNvPr id="16388" name="Straight Connector 8"/>
          <p:cNvCxnSpPr>
            <a:cxnSpLocks noChangeShapeType="1"/>
          </p:cNvCxnSpPr>
          <p:nvPr/>
        </p:nvCxnSpPr>
        <p:spPr bwMode="auto">
          <a:xfrm>
            <a:off x="0" y="5518150"/>
            <a:ext cx="9144000" cy="0"/>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cxnSp>
      <p:sp>
        <p:nvSpPr>
          <p:cNvPr id="16389" name="TextBox 3"/>
          <p:cNvSpPr txBox="1">
            <a:spLocks noChangeArrowheads="1"/>
          </p:cNvSpPr>
          <p:nvPr/>
        </p:nvSpPr>
        <p:spPr bwMode="auto">
          <a:xfrm>
            <a:off x="0" y="231775"/>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a:lvl3pPr/>
            <a:lvl4pPr/>
            <a:lvl5pPr/>
            <a:lvl6pPr/>
            <a:lvl7pPr/>
            <a:lvl8pPr/>
            <a:lvl9pPr/>
          </a:lstStyle>
          <a:p>
            <a:pPr algn="ctr"/>
            <a:endParaRPr lang="en-US" sz="1400"/>
          </a:p>
        </p:txBody>
      </p:sp>
      <p:pic>
        <p:nvPicPr>
          <p:cNvPr id="16391" name="Picture 7" descr="Cov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32000" y="1028700"/>
            <a:ext cx="5081588"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59404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0" y="0"/>
            <a:ext cx="9144000" cy="6858000"/>
          </a:xfrm>
          <a:prstGeom prst="rect">
            <a:avLst/>
          </a:prstGeom>
          <a:noFill/>
          <a:ln w="25400">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FFFFFF"/>
              </a:solidFill>
            </a:endParaRPr>
          </a:p>
        </p:txBody>
      </p:sp>
      <p:sp>
        <p:nvSpPr>
          <p:cNvPr id="16389" name="TextBox 3"/>
          <p:cNvSpPr txBox="1">
            <a:spLocks noChangeArrowheads="1"/>
          </p:cNvSpPr>
          <p:nvPr/>
        </p:nvSpPr>
        <p:spPr bwMode="auto">
          <a:xfrm>
            <a:off x="0" y="231775"/>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a:lvl3pPr/>
            <a:lvl4pPr/>
            <a:lvl5pPr/>
            <a:lvl6pPr/>
            <a:lvl7pPr/>
            <a:lvl8pPr/>
            <a:lvl9pPr/>
          </a:lstStyle>
          <a:p>
            <a:pPr algn="ctr"/>
            <a:endParaRPr lang="en-US" sz="1400"/>
          </a:p>
        </p:txBody>
      </p:sp>
      <p:pic>
        <p:nvPicPr>
          <p:cNvPr id="16391" name="Picture 7" descr="Cov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85925" y="1028700"/>
            <a:ext cx="5770563" cy="4457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9028" y="5934670"/>
            <a:ext cx="8056059" cy="646331"/>
          </a:xfrm>
          <a:prstGeom prst="rect">
            <a:avLst/>
          </a:prstGeom>
          <a:noFill/>
        </p:spPr>
        <p:txBody>
          <a:bodyPr wrap="square" rtlCol="0">
            <a:spAutoFit/>
          </a:bodyPr>
          <a:lstStyle/>
          <a:p>
            <a:r>
              <a:rPr lang="en-US" dirty="0" err="1" smtClean="0"/>
              <a:t>Krogager</a:t>
            </a:r>
            <a:r>
              <a:rPr lang="en-US" dirty="0" smtClean="0"/>
              <a:t> et al. (2017): Consensus </a:t>
            </a:r>
            <a:r>
              <a:rPr lang="en-US" dirty="0"/>
              <a:t>report on 25 </a:t>
            </a:r>
            <a:r>
              <a:rPr lang="en-US" dirty="0" err="1"/>
              <a:t>yr</a:t>
            </a:r>
            <a:r>
              <a:rPr lang="en-US" dirty="0"/>
              <a:t> of searches for damped Ly α galaxies in emission: confirming their </a:t>
            </a:r>
            <a:r>
              <a:rPr lang="en-US" dirty="0" err="1"/>
              <a:t>metallicity</a:t>
            </a:r>
            <a:r>
              <a:rPr lang="en-US" dirty="0"/>
              <a:t>-luminosity relation at z ≳ 2</a:t>
            </a:r>
          </a:p>
        </p:txBody>
      </p:sp>
    </p:spTree>
    <p:extLst>
      <p:ext uri="{BB962C8B-B14F-4D97-AF65-F5344CB8AC3E}">
        <p14:creationId xmlns:p14="http://schemas.microsoft.com/office/powerpoint/2010/main" val="18869689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0" y="0"/>
            <a:ext cx="9144000" cy="6858000"/>
          </a:xfrm>
          <a:prstGeom prst="rect">
            <a:avLst/>
          </a:prstGeom>
          <a:noFill/>
          <a:ln w="25400">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FFFFFF"/>
              </a:solidFill>
            </a:endParaRPr>
          </a:p>
        </p:txBody>
      </p:sp>
      <p:sp>
        <p:nvSpPr>
          <p:cNvPr id="16389" name="TextBox 3"/>
          <p:cNvSpPr txBox="1">
            <a:spLocks noChangeArrowheads="1"/>
          </p:cNvSpPr>
          <p:nvPr/>
        </p:nvSpPr>
        <p:spPr bwMode="auto">
          <a:xfrm>
            <a:off x="0" y="231775"/>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a:lvl3pPr/>
            <a:lvl4pPr/>
            <a:lvl5pPr/>
            <a:lvl6pPr/>
            <a:lvl7pPr/>
            <a:lvl8pPr/>
            <a:lvl9pPr/>
          </a:lstStyle>
          <a:p>
            <a:pPr algn="ctr"/>
            <a:endParaRPr lang="en-US" sz="1400"/>
          </a:p>
        </p:txBody>
      </p:sp>
      <p:pic>
        <p:nvPicPr>
          <p:cNvPr id="16391" name="Picture 7" descr="Cov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74813" y="1028700"/>
            <a:ext cx="5794375" cy="44577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9028" y="5934670"/>
            <a:ext cx="8056059" cy="646331"/>
          </a:xfrm>
          <a:prstGeom prst="rect">
            <a:avLst/>
          </a:prstGeom>
          <a:noFill/>
        </p:spPr>
        <p:txBody>
          <a:bodyPr wrap="square" rtlCol="0">
            <a:spAutoFit/>
          </a:bodyPr>
          <a:lstStyle/>
          <a:p>
            <a:r>
              <a:rPr lang="en-US" dirty="0" err="1" smtClean="0"/>
              <a:t>Krogager</a:t>
            </a:r>
            <a:r>
              <a:rPr lang="en-US" dirty="0" smtClean="0"/>
              <a:t> et al. (2017): Consensus </a:t>
            </a:r>
            <a:r>
              <a:rPr lang="en-US" dirty="0"/>
              <a:t>report on 25 </a:t>
            </a:r>
            <a:r>
              <a:rPr lang="en-US" dirty="0" err="1"/>
              <a:t>yr</a:t>
            </a:r>
            <a:r>
              <a:rPr lang="en-US" dirty="0"/>
              <a:t> of searches for damped Ly α galaxies in emission: confirming their </a:t>
            </a:r>
            <a:r>
              <a:rPr lang="en-US" dirty="0" err="1"/>
              <a:t>metallicity</a:t>
            </a:r>
            <a:r>
              <a:rPr lang="en-US" dirty="0"/>
              <a:t>-luminosity relation at z ≳ 2</a:t>
            </a:r>
          </a:p>
        </p:txBody>
      </p:sp>
    </p:spTree>
    <p:extLst>
      <p:ext uri="{BB962C8B-B14F-4D97-AF65-F5344CB8AC3E}">
        <p14:creationId xmlns:p14="http://schemas.microsoft.com/office/powerpoint/2010/main" val="22971485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0" y="0"/>
            <a:ext cx="9144000" cy="6858000"/>
          </a:xfrm>
          <a:prstGeom prst="rect">
            <a:avLst/>
          </a:prstGeom>
          <a:noFill/>
          <a:ln w="25400">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FFFFFF"/>
              </a:solidFill>
            </a:endParaRPr>
          </a:p>
        </p:txBody>
      </p:sp>
      <p:sp>
        <p:nvSpPr>
          <p:cNvPr id="16389" name="TextBox 3"/>
          <p:cNvSpPr txBox="1">
            <a:spLocks noChangeArrowheads="1"/>
          </p:cNvSpPr>
          <p:nvPr/>
        </p:nvSpPr>
        <p:spPr bwMode="auto">
          <a:xfrm>
            <a:off x="0" y="231775"/>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a:lvl3pPr/>
            <a:lvl4pPr/>
            <a:lvl5pPr/>
            <a:lvl6pPr/>
            <a:lvl7pPr/>
            <a:lvl8pPr/>
            <a:lvl9pPr/>
          </a:lstStyle>
          <a:p>
            <a:pPr algn="ctr"/>
            <a:endParaRPr lang="en-US" sz="1400"/>
          </a:p>
        </p:txBody>
      </p:sp>
      <p:pic>
        <p:nvPicPr>
          <p:cNvPr id="16391" name="Picture 7" descr="Cov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41475" y="1028700"/>
            <a:ext cx="5861050" cy="44577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9028" y="5934670"/>
            <a:ext cx="8056059" cy="646331"/>
          </a:xfrm>
          <a:prstGeom prst="rect">
            <a:avLst/>
          </a:prstGeom>
          <a:noFill/>
        </p:spPr>
        <p:txBody>
          <a:bodyPr wrap="square" rtlCol="0">
            <a:spAutoFit/>
          </a:bodyPr>
          <a:lstStyle/>
          <a:p>
            <a:r>
              <a:rPr lang="en-US" dirty="0" err="1" smtClean="0"/>
              <a:t>Krogager</a:t>
            </a:r>
            <a:r>
              <a:rPr lang="en-US" dirty="0" smtClean="0"/>
              <a:t> et al. (2017): Consensus </a:t>
            </a:r>
            <a:r>
              <a:rPr lang="en-US" dirty="0"/>
              <a:t>report on 25 </a:t>
            </a:r>
            <a:r>
              <a:rPr lang="en-US" dirty="0" err="1"/>
              <a:t>yr</a:t>
            </a:r>
            <a:r>
              <a:rPr lang="en-US" dirty="0"/>
              <a:t> of searches for damped Ly α galaxies in emission: confirming their </a:t>
            </a:r>
            <a:r>
              <a:rPr lang="en-US" dirty="0" err="1"/>
              <a:t>metallicity</a:t>
            </a:r>
            <a:r>
              <a:rPr lang="en-US" dirty="0"/>
              <a:t>-luminosity relation at z ≳ 2</a:t>
            </a:r>
          </a:p>
        </p:txBody>
      </p:sp>
    </p:spTree>
    <p:extLst>
      <p:ext uri="{BB962C8B-B14F-4D97-AF65-F5344CB8AC3E}">
        <p14:creationId xmlns:p14="http://schemas.microsoft.com/office/powerpoint/2010/main" val="20624434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68479" y="100811"/>
            <a:ext cx="8909281" cy="1216928"/>
          </a:xfrm>
        </p:spPr>
        <p:txBody>
          <a:bodyPr/>
          <a:lstStyle/>
          <a:p>
            <a:pPr eaLnBrk="1">
              <a:tabLst>
                <a:tab pos="656582" algn="l"/>
                <a:tab pos="1313162" algn="l"/>
                <a:tab pos="1969745" algn="l"/>
                <a:tab pos="2626327" algn="l"/>
                <a:tab pos="3282907" algn="l"/>
                <a:tab pos="3939490" algn="l"/>
                <a:tab pos="4596072" algn="l"/>
                <a:tab pos="5252653" algn="l"/>
                <a:tab pos="5909234" algn="l"/>
                <a:tab pos="6565817" algn="l"/>
                <a:tab pos="7222398" algn="l"/>
              </a:tabLst>
            </a:pPr>
            <a:r>
              <a:rPr lang="en-GB" sz="3600" dirty="0" smtClean="0"/>
              <a:t>First detection of light from a DLA galaxy</a:t>
            </a:r>
            <a:r>
              <a:rPr lang="en-GB" dirty="0"/>
              <a:t/>
            </a:r>
            <a:br>
              <a:rPr lang="en-GB" dirty="0"/>
            </a:br>
            <a:r>
              <a:rPr lang="en-GB" dirty="0"/>
              <a:t>PKS0528-250, z(DLA) = 2.81</a:t>
            </a:r>
          </a:p>
        </p:txBody>
      </p:sp>
      <p:sp>
        <p:nvSpPr>
          <p:cNvPr id="65539" name="Text Box 3"/>
          <p:cNvSpPr txBox="1">
            <a:spLocks noChangeArrowheads="1"/>
          </p:cNvSpPr>
          <p:nvPr/>
        </p:nvSpPr>
        <p:spPr bwMode="auto">
          <a:xfrm>
            <a:off x="168480" y="6386922"/>
            <a:ext cx="2936864" cy="338554"/>
          </a:xfrm>
          <a:prstGeom prst="rect">
            <a:avLst/>
          </a:prstGeom>
          <a:noFill/>
          <a:ln w="9525">
            <a:noFill/>
            <a:miter lim="800000"/>
            <a:headEnd/>
            <a:tailEnd/>
          </a:ln>
        </p:spPr>
        <p:txBody>
          <a:bodyPr wrap="none" lIns="0" tIns="0" rIns="0" bIns="0">
            <a:prstTxWarp prst="textNoShape">
              <a:avLst/>
            </a:prstTxWarp>
            <a:spAutoFit/>
          </a:bodyPr>
          <a:lstStyle/>
          <a:p>
            <a:pPr defTabSz="829452" fontAlgn="base" hangingPunct="0">
              <a:spcBef>
                <a:spcPct val="0"/>
              </a:spcBef>
              <a:spcAft>
                <a:spcPct val="0"/>
              </a:spcAft>
              <a:buClr>
                <a:srgbClr val="000000"/>
              </a:buClr>
              <a:buSzPct val="45000"/>
              <a:tabLst>
                <a:tab pos="656582" algn="l"/>
                <a:tab pos="1313162" algn="l"/>
                <a:tab pos="1969745" algn="l"/>
                <a:tab pos="2626327" algn="l"/>
                <a:tab pos="3282907" algn="l"/>
                <a:tab pos="3939490" algn="l"/>
              </a:tabLst>
            </a:pPr>
            <a:r>
              <a:rPr lang="en-GB" sz="2200" dirty="0" err="1" smtClean="0">
                <a:solidFill>
                  <a:srgbClr val="000000"/>
                </a:solidFill>
                <a:latin typeface="Nimbus Roman No9 L" pitchFamily="16" charset="0"/>
                <a:ea typeface="Kochi Gothic" charset="0"/>
                <a:cs typeface="Kochi Gothic" charset="0"/>
              </a:rPr>
              <a:t>Møller</a:t>
            </a:r>
            <a:r>
              <a:rPr lang="en-GB" sz="2200" dirty="0" smtClean="0">
                <a:solidFill>
                  <a:srgbClr val="000000"/>
                </a:solidFill>
                <a:latin typeface="Nimbus Roman No9 L" pitchFamily="16" charset="0"/>
                <a:ea typeface="Kochi Gothic" charset="0"/>
                <a:cs typeface="Kochi Gothic" charset="0"/>
              </a:rPr>
              <a:t> &amp; Warren (1993)</a:t>
            </a:r>
            <a:endParaRPr lang="en-GB" sz="2200" dirty="0">
              <a:solidFill>
                <a:srgbClr val="000000"/>
              </a:solidFill>
              <a:latin typeface="Nimbus Roman No9 L" pitchFamily="16" charset="0"/>
              <a:ea typeface="Kochi Gothic" charset="0"/>
              <a:cs typeface="Kochi Gothic" charset="0"/>
            </a:endParaRPr>
          </a:p>
        </p:txBody>
      </p:sp>
      <p:pic>
        <p:nvPicPr>
          <p:cNvPr id="65540" name="Picture 4"/>
          <p:cNvPicPr>
            <a:picLocks noChangeAspect="1" noChangeArrowheads="1"/>
          </p:cNvPicPr>
          <p:nvPr/>
        </p:nvPicPr>
        <p:blipFill>
          <a:blip r:embed="rId3"/>
          <a:srcRect/>
          <a:stretch>
            <a:fillRect/>
          </a:stretch>
        </p:blipFill>
        <p:spPr bwMode="auto">
          <a:xfrm>
            <a:off x="168480" y="1713780"/>
            <a:ext cx="3248640" cy="3197136"/>
          </a:xfrm>
          <a:prstGeom prst="rect">
            <a:avLst/>
          </a:prstGeom>
          <a:noFill/>
          <a:ln w="9525">
            <a:noFill/>
            <a:miter lim="800000"/>
            <a:headEnd/>
            <a:tailEnd/>
          </a:ln>
        </p:spPr>
      </p:pic>
      <p:pic>
        <p:nvPicPr>
          <p:cNvPr id="65541" name="Picture 5"/>
          <p:cNvPicPr>
            <a:picLocks noChangeAspect="1" noChangeArrowheads="1"/>
          </p:cNvPicPr>
          <p:nvPr/>
        </p:nvPicPr>
        <p:blipFill>
          <a:blip r:embed="rId4"/>
          <a:srcRect/>
          <a:stretch>
            <a:fillRect/>
          </a:stretch>
        </p:blipFill>
        <p:spPr bwMode="auto">
          <a:xfrm>
            <a:off x="3725281" y="1342222"/>
            <a:ext cx="5352480" cy="5185985"/>
          </a:xfrm>
          <a:prstGeom prst="rect">
            <a:avLst/>
          </a:prstGeom>
          <a:noFill/>
          <a:ln w="9525">
            <a:noFill/>
            <a:miter lim="800000"/>
            <a:headEnd/>
            <a:tailEnd/>
          </a:ln>
        </p:spPr>
      </p:pic>
      <p:sp>
        <p:nvSpPr>
          <p:cNvPr id="65542" name="Text Box 6"/>
          <p:cNvSpPr txBox="1">
            <a:spLocks noChangeArrowheads="1"/>
          </p:cNvSpPr>
          <p:nvPr/>
        </p:nvSpPr>
        <p:spPr bwMode="auto">
          <a:xfrm>
            <a:off x="288000" y="1440152"/>
            <a:ext cx="3800470" cy="338554"/>
          </a:xfrm>
          <a:prstGeom prst="rect">
            <a:avLst/>
          </a:prstGeom>
          <a:noFill/>
          <a:ln w="9525">
            <a:noFill/>
            <a:miter lim="800000"/>
            <a:headEnd/>
            <a:tailEnd/>
          </a:ln>
        </p:spPr>
        <p:txBody>
          <a:bodyPr wrap="none" lIns="0" tIns="0" rIns="0" bIns="0">
            <a:prstTxWarp prst="textNoShape">
              <a:avLst/>
            </a:prstTxWarp>
            <a:spAutoFit/>
          </a:bodyPr>
          <a:lstStyle/>
          <a:p>
            <a:pPr defTabSz="829452" fontAlgn="base" hangingPunct="0">
              <a:spcBef>
                <a:spcPct val="0"/>
              </a:spcBef>
              <a:spcAft>
                <a:spcPct val="0"/>
              </a:spcAft>
              <a:buClr>
                <a:srgbClr val="000000"/>
              </a:buClr>
              <a:buSzPct val="45000"/>
              <a:tabLst>
                <a:tab pos="656582" algn="l"/>
                <a:tab pos="1313162" algn="l"/>
                <a:tab pos="1969745" algn="l"/>
                <a:tab pos="2626327" algn="l"/>
              </a:tabLst>
            </a:pPr>
            <a:r>
              <a:rPr lang="en-GB" sz="2200" dirty="0">
                <a:solidFill>
                  <a:srgbClr val="FF0000"/>
                </a:solidFill>
                <a:latin typeface="Nimbus Roman No9 L" pitchFamily="16" charset="0"/>
                <a:ea typeface="Kochi Gothic" charset="0"/>
                <a:cs typeface="Kochi Gothic" charset="0"/>
              </a:rPr>
              <a:t>Ly-alpha </a:t>
            </a:r>
            <a:r>
              <a:rPr lang="en-GB" sz="2200" dirty="0" smtClean="0">
                <a:solidFill>
                  <a:srgbClr val="FF0000"/>
                </a:solidFill>
                <a:latin typeface="Nimbus Roman No9 L" pitchFamily="16" charset="0"/>
                <a:ea typeface="Kochi Gothic" charset="0"/>
                <a:cs typeface="Kochi Gothic" charset="0"/>
              </a:rPr>
              <a:t>narrow-band </a:t>
            </a:r>
            <a:r>
              <a:rPr lang="en-GB" sz="2200" dirty="0">
                <a:solidFill>
                  <a:srgbClr val="FF0000"/>
                </a:solidFill>
                <a:latin typeface="Nimbus Roman No9 L" pitchFamily="16" charset="0"/>
                <a:ea typeface="Kochi Gothic" charset="0"/>
                <a:cs typeface="Kochi Gothic" charset="0"/>
              </a:rPr>
              <a:t>imaging</a:t>
            </a:r>
          </a:p>
        </p:txBody>
      </p:sp>
    </p:spTree>
    <p:extLst>
      <p:ext uri="{BB962C8B-B14F-4D97-AF65-F5344CB8AC3E}">
        <p14:creationId xmlns:p14="http://schemas.microsoft.com/office/powerpoint/2010/main" val="3866769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 name="Title 1"/>
          <p:cNvSpPr txBox="1">
            <a:spLocks/>
          </p:cNvSpPr>
          <p:nvPr/>
        </p:nvSpPr>
        <p:spPr>
          <a:xfrm>
            <a:off x="71848" y="56170"/>
            <a:ext cx="7137515" cy="75084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FFFF00"/>
                </a:solidFill>
              </a:rPr>
              <a:t>Main points and a bit of an outlook</a:t>
            </a:r>
          </a:p>
          <a:p>
            <a:endParaRPr lang="en-US" sz="3200" dirty="0"/>
          </a:p>
          <a:p>
            <a:endParaRPr lang="en-US" sz="3200" dirty="0"/>
          </a:p>
        </p:txBody>
      </p:sp>
      <p:sp>
        <p:nvSpPr>
          <p:cNvPr id="5" name="Content Placeholder 2"/>
          <p:cNvSpPr txBox="1">
            <a:spLocks/>
          </p:cNvSpPr>
          <p:nvPr/>
        </p:nvSpPr>
        <p:spPr>
          <a:xfrm>
            <a:off x="316958" y="912250"/>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Major progress </a:t>
            </a:r>
          </a:p>
          <a:p>
            <a:r>
              <a:rPr lang="en-US" dirty="0" smtClean="0"/>
              <a:t>Strong evidence for scaling </a:t>
            </a:r>
            <a:br>
              <a:rPr lang="en-US" dirty="0" smtClean="0"/>
            </a:br>
            <a:r>
              <a:rPr lang="en-US" dirty="0" smtClean="0"/>
              <a:t>relations. Origin?</a:t>
            </a:r>
          </a:p>
          <a:p>
            <a:r>
              <a:rPr lang="en-US" dirty="0" smtClean="0"/>
              <a:t>Would be interesting to probe</a:t>
            </a:r>
            <a:br>
              <a:rPr lang="en-US" dirty="0" smtClean="0"/>
            </a:br>
            <a:r>
              <a:rPr lang="en-US" dirty="0" smtClean="0"/>
              <a:t>both lower </a:t>
            </a:r>
            <a:r>
              <a:rPr lang="en-US" dirty="0" err="1" smtClean="0"/>
              <a:t>metallicities</a:t>
            </a:r>
            <a:r>
              <a:rPr lang="en-US" dirty="0" smtClean="0"/>
              <a:t> </a:t>
            </a:r>
            <a:br>
              <a:rPr lang="en-US" dirty="0" smtClean="0"/>
            </a:br>
            <a:r>
              <a:rPr lang="en-US" dirty="0" smtClean="0"/>
              <a:t>(MUSE, JWST, ELTs) and </a:t>
            </a:r>
            <a:br>
              <a:rPr lang="en-US" dirty="0" smtClean="0"/>
            </a:br>
            <a:r>
              <a:rPr lang="en-US" dirty="0" smtClean="0"/>
              <a:t>higher </a:t>
            </a:r>
            <a:r>
              <a:rPr lang="en-US" dirty="0" err="1" smtClean="0"/>
              <a:t>metallicities</a:t>
            </a:r>
            <a:r>
              <a:rPr lang="en-US" dirty="0" smtClean="0"/>
              <a:t> (dust bias)</a:t>
            </a:r>
            <a:br>
              <a:rPr lang="en-US" dirty="0" smtClean="0"/>
            </a:br>
            <a:r>
              <a:rPr lang="en-US" dirty="0" smtClean="0"/>
              <a:t>better.</a:t>
            </a:r>
          </a:p>
          <a:p>
            <a:r>
              <a:rPr lang="en-US" dirty="0" smtClean="0">
                <a:solidFill>
                  <a:srgbClr val="FFFF00"/>
                </a:solidFill>
              </a:rPr>
              <a:t>Connection to simulations.</a:t>
            </a:r>
            <a:br>
              <a:rPr lang="en-US" dirty="0" smtClean="0">
                <a:solidFill>
                  <a:srgbClr val="FFFF00"/>
                </a:solidFill>
              </a:rPr>
            </a:br>
            <a:endParaRPr lang="en-US" dirty="0">
              <a:solidFill>
                <a:srgbClr val="FFFF00"/>
              </a:solidFill>
            </a:endParaRPr>
          </a:p>
        </p:txBody>
      </p:sp>
    </p:spTree>
    <p:extLst>
      <p:ext uri="{BB962C8B-B14F-4D97-AF65-F5344CB8AC3E}">
        <p14:creationId xmlns:p14="http://schemas.microsoft.com/office/powerpoint/2010/main" val="40139530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74612"/>
            <a:ext cx="8228013" cy="1141412"/>
          </a:xfrm>
        </p:spPr>
        <p:txBody>
          <a:bodyPr>
            <a:normAutofit fontScale="90000"/>
          </a:bodyPr>
          <a:lstStyle/>
          <a:p>
            <a:r>
              <a:rPr lang="en-US" sz="4200" dirty="0" smtClean="0">
                <a:latin typeface="Avenir Next Medium"/>
                <a:cs typeface="Avenir Next Medium"/>
              </a:rPr>
              <a:t/>
            </a:r>
            <a:br>
              <a:rPr lang="en-US" sz="4200" dirty="0" smtClean="0">
                <a:latin typeface="Avenir Next Medium"/>
                <a:cs typeface="Avenir Next Medium"/>
              </a:rPr>
            </a:br>
            <a:r>
              <a:rPr lang="en-US" sz="4200" dirty="0" smtClean="0">
                <a:latin typeface="Avenir Next Medium"/>
                <a:cs typeface="Avenir Next Medium"/>
              </a:rPr>
              <a:t>Evidence for dust extinction</a:t>
            </a:r>
            <a:br>
              <a:rPr lang="en-US" sz="4200" dirty="0" smtClean="0">
                <a:latin typeface="Avenir Next Medium"/>
                <a:cs typeface="Avenir Next Medium"/>
              </a:rPr>
            </a:br>
            <a:endParaRPr lang="en-US" sz="3200" dirty="0">
              <a:latin typeface="Avenir Next Medium"/>
              <a:cs typeface="Avenir Next Medium"/>
            </a:endParaRPr>
          </a:p>
        </p:txBody>
      </p:sp>
      <p:pic>
        <p:nvPicPr>
          <p:cNvPr id="5" name="Picture 4" descr="0918+1636_extincA.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71600"/>
            <a:ext cx="9144000" cy="4900631"/>
          </a:xfrm>
          <a:prstGeom prst="rect">
            <a:avLst/>
          </a:prstGeom>
        </p:spPr>
      </p:pic>
    </p:spTree>
    <p:extLst>
      <p:ext uri="{BB962C8B-B14F-4D97-AF65-F5344CB8AC3E}">
        <p14:creationId xmlns:p14="http://schemas.microsoft.com/office/powerpoint/2010/main" val="9166791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1"/>
            <a:ext cx="8493120" cy="614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dirty="0">
                <a:latin typeface="Arial" charset="0"/>
              </a:rPr>
              <a:t>The X-shooter spectrum of quasar J 2225+0527 shown in black together with the photometry from SDSS, UKIDSS, and WISE </a:t>
            </a:r>
            <a:r>
              <a:rPr lang="en-GB" sz="1500" b="1" dirty="0" smtClean="0">
                <a:latin typeface="Arial" charset="0"/>
              </a:rPr>
              <a:t>band. </a:t>
            </a:r>
            <a:endParaRPr lang="en-GB" sz="1500" b="1" dirty="0">
              <a:latin typeface="Arial"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040" y="1673456"/>
            <a:ext cx="7804800" cy="35067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518640" y="5972308"/>
            <a:ext cx="458676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400" b="1" dirty="0">
                <a:latin typeface="Arial" charset="0"/>
              </a:rPr>
              <a:t>J.-K. </a:t>
            </a:r>
            <a:r>
              <a:rPr lang="en-GB" sz="1400" b="1" dirty="0" err="1">
                <a:latin typeface="Arial" charset="0"/>
              </a:rPr>
              <a:t>Krogager</a:t>
            </a:r>
            <a:r>
              <a:rPr lang="en-GB" sz="1400" b="1" dirty="0">
                <a:latin typeface="Arial" charset="0"/>
              </a:rPr>
              <a:t> et al. MNRAS 2016;455:2698-2711</a:t>
            </a:r>
          </a:p>
        </p:txBody>
      </p:sp>
      <p:pic>
        <p:nvPicPr>
          <p:cNvPr id="3" name="Picture 2"/>
          <p:cNvPicPr>
            <a:picLocks noChangeAspect="1"/>
          </p:cNvPicPr>
          <p:nvPr/>
        </p:nvPicPr>
        <p:blipFill>
          <a:blip r:embed="rId4"/>
          <a:stretch>
            <a:fillRect/>
          </a:stretch>
        </p:blipFill>
        <p:spPr>
          <a:xfrm>
            <a:off x="6552920" y="5127586"/>
            <a:ext cx="2534400" cy="1686687"/>
          </a:xfrm>
          <a:prstGeom prst="rect">
            <a:avLst/>
          </a:prstGeom>
        </p:spPr>
      </p:pic>
    </p:spTree>
    <p:extLst>
      <p:ext uri="{BB962C8B-B14F-4D97-AF65-F5344CB8AC3E}">
        <p14:creationId xmlns:p14="http://schemas.microsoft.com/office/powerpoint/2010/main" val="143780291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Q0111_HI_zoom.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23827312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34200" y="533400"/>
            <a:ext cx="4109800" cy="2070100"/>
          </a:xfrm>
          <a:prstGeom prst="rect">
            <a:avLst/>
          </a:prstGeom>
          <a:noFill/>
        </p:spPr>
      </p:pic>
      <p:pic>
        <p:nvPicPr>
          <p:cNvPr id="18435" name="Picture 2"/>
          <p:cNvPicPr>
            <a:picLocks noChangeAspect="1" noChangeArrowheads="1"/>
          </p:cNvPicPr>
          <p:nvPr/>
        </p:nvPicPr>
        <p:blipFill>
          <a:blip r:embed="rId5"/>
          <a:srcRect/>
          <a:stretch>
            <a:fillRect/>
          </a:stretch>
        </p:blipFill>
        <p:spPr bwMode="auto">
          <a:xfrm>
            <a:off x="6019800" y="3200400"/>
            <a:ext cx="3048000" cy="2032000"/>
          </a:xfrm>
          <a:prstGeom prst="rect">
            <a:avLst/>
          </a:prstGeom>
          <a:noFill/>
          <a:ln w="9525">
            <a:noFill/>
            <a:miter lim="800000"/>
            <a:headEnd/>
            <a:tailEnd/>
          </a:ln>
        </p:spPr>
      </p:pic>
      <p:sp>
        <p:nvSpPr>
          <p:cNvPr id="18436" name="Text Box 3"/>
          <p:cNvSpPr txBox="1">
            <a:spLocks noChangeArrowheads="1"/>
          </p:cNvSpPr>
          <p:nvPr/>
        </p:nvSpPr>
        <p:spPr bwMode="auto">
          <a:xfrm>
            <a:off x="85725" y="290542"/>
            <a:ext cx="3267075" cy="656590"/>
          </a:xfrm>
          <a:prstGeom prst="rect">
            <a:avLst/>
          </a:prstGeom>
          <a:noFill/>
          <a:ln w="9525">
            <a:noFill/>
            <a:miter lim="800000"/>
            <a:headEnd/>
            <a:tailEnd/>
          </a:ln>
        </p:spPr>
        <p:txBody>
          <a:bodyPr lIns="0" tIns="0" rIns="0" bIns="0" anchor="ctr">
            <a:prstTxWarp prst="textNoShape">
              <a:avLst/>
            </a:prstTxWarp>
            <a:spAutoFit/>
          </a:bodyPr>
          <a:lstStyle/>
          <a:p>
            <a:pPr eaLnBrk="1" hangingPunct="1">
              <a:spcBef>
                <a:spcPts val="800"/>
              </a:spcBef>
              <a:buClr>
                <a:srgbClr val="000000"/>
              </a:buClr>
              <a:buSzPct val="100000"/>
              <a:buFont typeface="Arial" pitchFamily="-11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dirty="0">
                <a:solidFill>
                  <a:schemeClr val="bg1"/>
                </a:solidFill>
                <a:cs typeface="Chalkboard"/>
              </a:rPr>
              <a:t>Damped Lyman</a:t>
            </a:r>
            <a:r>
              <a:rPr lang="en-GB" sz="1800" b="1" dirty="0" smtClean="0">
                <a:solidFill>
                  <a:schemeClr val="bg1"/>
                </a:solidFill>
                <a:cs typeface="Chalkboard"/>
              </a:rPr>
              <a:t>-α Absorbers</a:t>
            </a:r>
          </a:p>
          <a:p>
            <a:pPr eaLnBrk="1" hangingPunct="1">
              <a:spcBef>
                <a:spcPts val="800"/>
              </a:spcBef>
              <a:buClr>
                <a:srgbClr val="000000"/>
              </a:buClr>
              <a:buSzPct val="100000"/>
              <a:buFont typeface="Arial" pitchFamily="-11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solidFill>
                  <a:schemeClr val="bg1"/>
                </a:solidFill>
                <a:cs typeface="Chalkboard"/>
              </a:rPr>
              <a:t>(1972, 1986+)</a:t>
            </a:r>
            <a:endParaRPr lang="en-GB" sz="1800" b="1" dirty="0">
              <a:solidFill>
                <a:schemeClr val="bg1"/>
              </a:solidFill>
              <a:cs typeface="Chalkboard"/>
            </a:endParaRPr>
          </a:p>
        </p:txBody>
      </p:sp>
      <p:pic>
        <p:nvPicPr>
          <p:cNvPr id="18437" name="Picture 4"/>
          <p:cNvPicPr>
            <a:picLocks noChangeAspect="1" noChangeArrowheads="1"/>
          </p:cNvPicPr>
          <p:nvPr/>
        </p:nvPicPr>
        <p:blipFill>
          <a:blip r:embed="rId6"/>
          <a:srcRect/>
          <a:stretch>
            <a:fillRect/>
          </a:stretch>
        </p:blipFill>
        <p:spPr bwMode="auto">
          <a:xfrm>
            <a:off x="3886200" y="4724400"/>
            <a:ext cx="2057400" cy="2057400"/>
          </a:xfrm>
          <a:prstGeom prst="rect">
            <a:avLst/>
          </a:prstGeom>
          <a:noFill/>
          <a:ln w="9525">
            <a:noFill/>
            <a:miter lim="800000"/>
            <a:headEnd/>
            <a:tailEnd/>
          </a:ln>
        </p:spPr>
      </p:pic>
      <p:sp>
        <p:nvSpPr>
          <p:cNvPr id="18438" name="Text Box 5"/>
          <p:cNvSpPr txBox="1">
            <a:spLocks noChangeArrowheads="1"/>
          </p:cNvSpPr>
          <p:nvPr/>
        </p:nvSpPr>
        <p:spPr bwMode="auto">
          <a:xfrm>
            <a:off x="3947006" y="3965135"/>
            <a:ext cx="1981200" cy="718145"/>
          </a:xfrm>
          <a:prstGeom prst="rect">
            <a:avLst/>
          </a:prstGeom>
          <a:noFill/>
          <a:ln w="9525">
            <a:noFill/>
            <a:miter lim="800000"/>
            <a:headEnd/>
            <a:tailEnd/>
          </a:ln>
        </p:spPr>
        <p:txBody>
          <a:bodyPr wrap="square" lIns="0" tIns="0" rIns="0" bIns="0" anchor="ctr">
            <a:prstTxWarp prst="textNoShape">
              <a:avLst/>
            </a:prstTxWarp>
            <a:spAutoFit/>
          </a:bodyPr>
          <a:lstStyle/>
          <a:p>
            <a:pPr eaLnBrk="1" hangingPunct="1">
              <a:spcBef>
                <a:spcPts val="800"/>
              </a:spcBef>
              <a:buClr>
                <a:srgbClr val="000000"/>
              </a:buClr>
              <a:buSzPct val="100000"/>
              <a:buFont typeface="Arial" pitchFamily="-11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smtClean="0">
                <a:solidFill>
                  <a:schemeClr val="bg1"/>
                </a:solidFill>
                <a:cs typeface="Chalkboard"/>
              </a:rPr>
              <a:t>Sub-mm galaxies</a:t>
            </a:r>
          </a:p>
          <a:p>
            <a:pPr eaLnBrk="1" hangingPunct="1">
              <a:spcBef>
                <a:spcPts val="800"/>
              </a:spcBef>
              <a:buClr>
                <a:srgbClr val="000000"/>
              </a:buClr>
              <a:buSzPct val="100000"/>
              <a:buFont typeface="Arial" pitchFamily="-11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smtClean="0">
                <a:solidFill>
                  <a:schemeClr val="bg1"/>
                </a:solidFill>
                <a:cs typeface="Chalkboard"/>
              </a:rPr>
              <a:t>(1996+)</a:t>
            </a:r>
            <a:endParaRPr lang="en-GB" sz="2000" b="1" dirty="0">
              <a:solidFill>
                <a:schemeClr val="bg1"/>
              </a:solidFill>
              <a:cs typeface="Chalkboard"/>
            </a:endParaRPr>
          </a:p>
        </p:txBody>
      </p:sp>
      <p:pic>
        <p:nvPicPr>
          <p:cNvPr id="18439" name="Picture 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788" y="982663"/>
            <a:ext cx="3006725" cy="1836737"/>
          </a:xfrm>
          <a:prstGeom prst="rect">
            <a:avLst/>
          </a:prstGeom>
          <a:noFill/>
          <a:ln w="9525">
            <a:noFill/>
            <a:miter lim="800000"/>
            <a:headEnd/>
            <a:tailEnd/>
          </a:ln>
        </p:spPr>
      </p:pic>
      <p:pic>
        <p:nvPicPr>
          <p:cNvPr id="18440" name="Picture 7"/>
          <p:cNvPicPr>
            <a:picLocks noChangeAspect="1" noChangeArrowheads="1"/>
          </p:cNvPicPr>
          <p:nvPr/>
        </p:nvPicPr>
        <p:blipFill>
          <a:blip r:embed="rId8"/>
          <a:srcRect/>
          <a:stretch>
            <a:fillRect/>
          </a:stretch>
        </p:blipFill>
        <p:spPr bwMode="auto">
          <a:xfrm>
            <a:off x="0" y="3581400"/>
            <a:ext cx="3771900" cy="2514600"/>
          </a:xfrm>
          <a:prstGeom prst="rect">
            <a:avLst/>
          </a:prstGeom>
          <a:noFill/>
          <a:ln w="9525">
            <a:noFill/>
            <a:miter lim="800000"/>
            <a:headEnd/>
            <a:tailEnd/>
          </a:ln>
        </p:spPr>
      </p:pic>
      <p:sp>
        <p:nvSpPr>
          <p:cNvPr id="7176" name="Rectangle 8"/>
          <p:cNvSpPr>
            <a:spLocks noGrp="1" noChangeArrowheads="1"/>
          </p:cNvSpPr>
          <p:nvPr>
            <p:ph type="subTitle"/>
          </p:nvPr>
        </p:nvSpPr>
        <p:spPr>
          <a:xfrm>
            <a:off x="3352800" y="0"/>
            <a:ext cx="3367088" cy="461963"/>
          </a:xfrm>
        </p:spPr>
        <p:txBody>
          <a:bodyPr lIns="0" tIns="0" rIns="0" bIns="0"/>
          <a:lstStyle/>
          <a:p>
            <a:pPr algn="l" defTabSz="449263" eaLnBrk="1" hangingPunct="1">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dirty="0" smtClean="0">
                <a:solidFill>
                  <a:schemeClr val="bg1"/>
                </a:solidFill>
                <a:latin typeface="+mn-lt"/>
                <a:cs typeface="Chalkboard"/>
              </a:rPr>
              <a:t>Distant red galaxies (2000+)</a:t>
            </a:r>
          </a:p>
        </p:txBody>
      </p:sp>
      <p:sp>
        <p:nvSpPr>
          <p:cNvPr id="18442" name="Text Box 9"/>
          <p:cNvSpPr txBox="1">
            <a:spLocks noChangeArrowheads="1"/>
          </p:cNvSpPr>
          <p:nvPr/>
        </p:nvSpPr>
        <p:spPr bwMode="auto">
          <a:xfrm>
            <a:off x="6091237" y="2819400"/>
            <a:ext cx="2824163" cy="307975"/>
          </a:xfrm>
          <a:prstGeom prst="rect">
            <a:avLst/>
          </a:prstGeom>
          <a:noFill/>
          <a:ln w="9525">
            <a:noFill/>
            <a:miter lim="800000"/>
            <a:headEnd/>
            <a:tailEnd/>
          </a:ln>
        </p:spPr>
        <p:txBody>
          <a:bodyPr lIns="0" tIns="0" rIns="0" bIns="0" anchor="ctr">
            <a:prstTxWarp prst="textNoShape">
              <a:avLst/>
            </a:prstTxWarp>
            <a:spAutoFit/>
          </a:bodyPr>
          <a:lstStyle/>
          <a:p>
            <a:pPr>
              <a:spcBef>
                <a:spcPts val="800"/>
              </a:spcBef>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a:solidFill>
                  <a:schemeClr val="bg1"/>
                </a:solidFill>
                <a:cs typeface="Chalkboard"/>
              </a:rPr>
              <a:t>Lyman</a:t>
            </a:r>
            <a:r>
              <a:rPr lang="en-GB" sz="2000" b="1" dirty="0" smtClean="0">
                <a:solidFill>
                  <a:schemeClr val="bg1"/>
                </a:solidFill>
                <a:cs typeface="Chalkboard"/>
              </a:rPr>
              <a:t>-α galaxies (1990+)</a:t>
            </a:r>
            <a:endParaRPr lang="en-GB" sz="2000" b="1" dirty="0">
              <a:solidFill>
                <a:schemeClr val="bg1"/>
              </a:solidFill>
              <a:cs typeface="Chalkboard"/>
            </a:endParaRPr>
          </a:p>
        </p:txBody>
      </p:sp>
      <p:sp>
        <p:nvSpPr>
          <p:cNvPr id="14" name="Rectangle 8"/>
          <p:cNvSpPr txBox="1">
            <a:spLocks noChangeArrowheads="1"/>
          </p:cNvSpPr>
          <p:nvPr/>
        </p:nvSpPr>
        <p:spPr bwMode="auto">
          <a:xfrm>
            <a:off x="6400799" y="0"/>
            <a:ext cx="2304473" cy="685800"/>
          </a:xfrm>
          <a:prstGeom prst="rect">
            <a:avLst/>
          </a:prstGeom>
          <a:noFill/>
          <a:ln w="9525">
            <a:noFill/>
            <a:miter lim="800000"/>
            <a:headEnd/>
            <a:tailEnd/>
          </a:ln>
        </p:spPr>
        <p:txBody>
          <a:bodyPr lIns="0" tIns="0" rIns="0" bIns="0" anchor="ctr">
            <a:prstTxWarp prst="textNoShape">
              <a:avLst/>
            </a:prstTxWarp>
          </a:bodyPr>
          <a:lstStyle/>
          <a:p>
            <a:pPr defTabSz="449263" eaLnBrk="1" hangingPunct="1">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dirty="0" smtClean="0">
                <a:solidFill>
                  <a:schemeClr val="bg1"/>
                </a:solidFill>
                <a:cs typeface="Chalkboard"/>
              </a:rPr>
              <a:t>GRB hosts (1997+)</a:t>
            </a:r>
            <a:endParaRPr lang="en-GB" sz="1800" b="1" dirty="0">
              <a:solidFill>
                <a:schemeClr val="bg1"/>
              </a:solidFill>
              <a:cs typeface="Chalkboard"/>
            </a:endParaRPr>
          </a:p>
        </p:txBody>
      </p:sp>
      <p:sp>
        <p:nvSpPr>
          <p:cNvPr id="15" name="Rectangle 14"/>
          <p:cNvSpPr/>
          <p:nvPr/>
        </p:nvSpPr>
        <p:spPr bwMode="auto">
          <a:xfrm>
            <a:off x="5943600" y="457200"/>
            <a:ext cx="457200" cy="228600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8443" name="Picture 12" descr="DRG.tiff"/>
          <p:cNvPicPr>
            <a:picLocks noChangeAspect="1"/>
          </p:cNvPicPr>
          <p:nvPr/>
        </p:nvPicPr>
        <p:blipFill>
          <a:blip r:embed="rId9"/>
          <a:srcRect/>
          <a:stretch>
            <a:fillRect/>
          </a:stretch>
        </p:blipFill>
        <p:spPr bwMode="auto">
          <a:xfrm>
            <a:off x="3276600" y="533400"/>
            <a:ext cx="2930525" cy="2130425"/>
          </a:xfrm>
          <a:prstGeom prst="rect">
            <a:avLst/>
          </a:prstGeom>
          <a:noFill/>
          <a:ln w="9525">
            <a:noFill/>
            <a:miter lim="800000"/>
            <a:headEnd/>
            <a:tailEnd/>
          </a:ln>
        </p:spPr>
      </p:pic>
      <p:sp>
        <p:nvSpPr>
          <p:cNvPr id="18" name="Rectangle 8"/>
          <p:cNvSpPr txBox="1">
            <a:spLocks noChangeArrowheads="1"/>
          </p:cNvSpPr>
          <p:nvPr/>
        </p:nvSpPr>
        <p:spPr bwMode="auto">
          <a:xfrm>
            <a:off x="152400" y="2971800"/>
            <a:ext cx="3886200" cy="685800"/>
          </a:xfrm>
          <a:prstGeom prst="rect">
            <a:avLst/>
          </a:prstGeom>
          <a:noFill/>
          <a:ln w="9525">
            <a:noFill/>
            <a:miter lim="800000"/>
            <a:headEnd/>
            <a:tailEnd/>
          </a:ln>
        </p:spPr>
        <p:txBody>
          <a:bodyPr lIns="0" tIns="0" rIns="0" bIns="0" anchor="ctr">
            <a:prstTxWarp prst="textNoShape">
              <a:avLst/>
            </a:prstTxWarp>
          </a:bodyPr>
          <a:lstStyle/>
          <a:p>
            <a:pPr defTabSz="449263" eaLnBrk="1" hangingPunct="1">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dirty="0" smtClean="0">
                <a:solidFill>
                  <a:schemeClr val="bg1"/>
                </a:solidFill>
                <a:cs typeface="Chalkboard"/>
              </a:rPr>
              <a:t>Lyman-break galaxies (1996+)</a:t>
            </a:r>
            <a:endParaRPr lang="en-GB" sz="1800" b="1" dirty="0">
              <a:solidFill>
                <a:schemeClr val="bg1"/>
              </a:solidFill>
              <a:cs typeface="Chalkboard"/>
            </a:endParaRPr>
          </a:p>
        </p:txBody>
      </p:sp>
      <p:graphicFrame>
        <p:nvGraphicFramePr>
          <p:cNvPr id="18434" name="Object 2"/>
          <p:cNvGraphicFramePr>
            <a:graphicFrameLocks noChangeAspect="1"/>
          </p:cNvGraphicFramePr>
          <p:nvPr/>
        </p:nvGraphicFramePr>
        <p:xfrm>
          <a:off x="8099425" y="4572000"/>
          <a:ext cx="815975" cy="1981200"/>
        </p:xfrm>
        <a:graphic>
          <a:graphicData uri="http://schemas.openxmlformats.org/presentationml/2006/ole">
            <mc:AlternateContent xmlns:mc="http://schemas.openxmlformats.org/markup-compatibility/2006">
              <mc:Choice xmlns:v="urn:schemas-microsoft-com:vml" Requires="v">
                <p:oleObj spid="_x0000_s2149" name="Clip" r:id="rId10" imgW="1623656" imgH="3935896" progId="">
                  <p:embed/>
                </p:oleObj>
              </mc:Choice>
              <mc:Fallback>
                <p:oleObj name="Clip" r:id="rId10" imgW="1623656" imgH="3935896"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99425" y="4572000"/>
                        <a:ext cx="815975" cy="198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831692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p:cNvSpPr/>
          <p:nvPr/>
        </p:nvSpPr>
        <p:spPr bwMode="auto">
          <a:xfrm>
            <a:off x="3657600" y="1905000"/>
            <a:ext cx="5181600" cy="3352800"/>
          </a:xfrm>
          <a:prstGeom prst="cloud">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effectLst/>
                <a:latin typeface="Chalkboard"/>
                <a:cs typeface="Chalkboard"/>
              </a:rPr>
              <a:t>Halo</a:t>
            </a:r>
            <a:endParaRPr kumimoji="0" lang="en-US" sz="1800" b="0" i="0" u="none" strike="noStrike" cap="none" normalizeH="0" baseline="0" dirty="0">
              <a:ln>
                <a:noFill/>
              </a:ln>
              <a:effectLst/>
              <a:latin typeface="Chalkboard"/>
              <a:cs typeface="Chalkboard"/>
            </a:endParaRPr>
          </a:p>
        </p:txBody>
      </p:sp>
      <p:sp>
        <p:nvSpPr>
          <p:cNvPr id="9" name="Oval 8"/>
          <p:cNvSpPr/>
          <p:nvPr/>
        </p:nvSpPr>
        <p:spPr bwMode="auto">
          <a:xfrm>
            <a:off x="4495800" y="3124200"/>
            <a:ext cx="3429000" cy="533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Times New Roman" charset="0"/>
            </a:endParaRPr>
          </a:p>
        </p:txBody>
      </p:sp>
      <p:sp>
        <p:nvSpPr>
          <p:cNvPr id="11" name="Explosion 1 10"/>
          <p:cNvSpPr/>
          <p:nvPr/>
        </p:nvSpPr>
        <p:spPr bwMode="auto">
          <a:xfrm flipV="1">
            <a:off x="5943600" y="3352800"/>
            <a:ext cx="304800" cy="304800"/>
          </a:xfrm>
          <a:prstGeom prst="irregularSeal1">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Times New Roman" charset="0"/>
            </a:endParaRPr>
          </a:p>
        </p:txBody>
      </p:sp>
      <p:sp>
        <p:nvSpPr>
          <p:cNvPr id="12" name="Explosion 1 11"/>
          <p:cNvSpPr/>
          <p:nvPr/>
        </p:nvSpPr>
        <p:spPr bwMode="auto">
          <a:xfrm flipV="1">
            <a:off x="6477000" y="3352800"/>
            <a:ext cx="304800" cy="304800"/>
          </a:xfrm>
          <a:prstGeom prst="irregularSeal1">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Times New Roman" charset="0"/>
            </a:endParaRPr>
          </a:p>
        </p:txBody>
      </p:sp>
      <p:sp>
        <p:nvSpPr>
          <p:cNvPr id="13" name="Explosion 1 12"/>
          <p:cNvSpPr/>
          <p:nvPr/>
        </p:nvSpPr>
        <p:spPr bwMode="auto">
          <a:xfrm flipV="1">
            <a:off x="5638800" y="3124200"/>
            <a:ext cx="304800" cy="304800"/>
          </a:xfrm>
          <a:prstGeom prst="irregularSeal1">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Times New Roman" charset="0"/>
            </a:endParaRPr>
          </a:p>
        </p:txBody>
      </p:sp>
      <p:sp>
        <p:nvSpPr>
          <p:cNvPr id="14" name="Explosion 1 13"/>
          <p:cNvSpPr/>
          <p:nvPr/>
        </p:nvSpPr>
        <p:spPr bwMode="auto">
          <a:xfrm flipV="1">
            <a:off x="6781800" y="3200400"/>
            <a:ext cx="304800" cy="304800"/>
          </a:xfrm>
          <a:prstGeom prst="irregularSeal1">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Times New Roman" charset="0"/>
            </a:endParaRPr>
          </a:p>
        </p:txBody>
      </p:sp>
      <p:sp>
        <p:nvSpPr>
          <p:cNvPr id="15" name="Explosion 1 14"/>
          <p:cNvSpPr/>
          <p:nvPr/>
        </p:nvSpPr>
        <p:spPr bwMode="auto">
          <a:xfrm flipV="1">
            <a:off x="6248400" y="3124200"/>
            <a:ext cx="304800" cy="304800"/>
          </a:xfrm>
          <a:prstGeom prst="irregularSeal1">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Times New Roman" charset="0"/>
            </a:endParaRPr>
          </a:p>
        </p:txBody>
      </p:sp>
      <p:sp>
        <p:nvSpPr>
          <p:cNvPr id="16" name="Explosion 1 15"/>
          <p:cNvSpPr/>
          <p:nvPr/>
        </p:nvSpPr>
        <p:spPr bwMode="auto">
          <a:xfrm flipV="1">
            <a:off x="5181600" y="3200400"/>
            <a:ext cx="304800" cy="304800"/>
          </a:xfrm>
          <a:prstGeom prst="irregularSeal1">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Times New Roman" charset="0"/>
            </a:endParaRPr>
          </a:p>
        </p:txBody>
      </p:sp>
      <p:sp>
        <p:nvSpPr>
          <p:cNvPr id="25" name="TextBox 24"/>
          <p:cNvSpPr txBox="1"/>
          <p:nvPr/>
        </p:nvSpPr>
        <p:spPr>
          <a:xfrm>
            <a:off x="5410200" y="3657600"/>
            <a:ext cx="2665763" cy="646331"/>
          </a:xfrm>
          <a:prstGeom prst="rect">
            <a:avLst/>
          </a:prstGeom>
          <a:noFill/>
        </p:spPr>
        <p:txBody>
          <a:bodyPr wrap="none" rtlCol="0">
            <a:spAutoFit/>
          </a:bodyPr>
          <a:lstStyle/>
          <a:p>
            <a:r>
              <a:rPr lang="en-US" dirty="0" smtClean="0">
                <a:latin typeface="Chalkboard"/>
                <a:cs typeface="Chalkboard"/>
              </a:rPr>
              <a:t>HI, HII, H</a:t>
            </a:r>
            <a:r>
              <a:rPr lang="en-US" baseline="-25000" dirty="0" smtClean="0">
                <a:latin typeface="Chalkboard"/>
                <a:cs typeface="Chalkboard"/>
              </a:rPr>
              <a:t>2</a:t>
            </a:r>
            <a:r>
              <a:rPr lang="en-US" dirty="0" smtClean="0">
                <a:latin typeface="Chalkboard"/>
                <a:cs typeface="Chalkboard"/>
              </a:rPr>
              <a:t>, metals, </a:t>
            </a:r>
            <a:r>
              <a:rPr lang="en-US" u="sng" dirty="0" smtClean="0">
                <a:solidFill>
                  <a:srgbClr val="FF0000"/>
                </a:solidFill>
                <a:latin typeface="Chalkboard"/>
                <a:cs typeface="Chalkboard"/>
              </a:rPr>
              <a:t>dust</a:t>
            </a:r>
          </a:p>
          <a:p>
            <a:r>
              <a:rPr lang="en-US" dirty="0" smtClean="0">
                <a:solidFill>
                  <a:srgbClr val="000000"/>
                </a:solidFill>
                <a:latin typeface="Chalkboard"/>
                <a:cs typeface="Chalkboard"/>
              </a:rPr>
              <a:t>DM, supermassive BH</a:t>
            </a:r>
            <a:endParaRPr lang="en-US" dirty="0">
              <a:solidFill>
                <a:srgbClr val="000000"/>
              </a:solidFill>
              <a:latin typeface="Chalkboard"/>
              <a:cs typeface="Chalkboard"/>
            </a:endParaRPr>
          </a:p>
        </p:txBody>
      </p:sp>
      <p:grpSp>
        <p:nvGrpSpPr>
          <p:cNvPr id="30" name="Group 29"/>
          <p:cNvGrpSpPr/>
          <p:nvPr/>
        </p:nvGrpSpPr>
        <p:grpSpPr>
          <a:xfrm>
            <a:off x="5824800" y="685800"/>
            <a:ext cx="2678287" cy="3048000"/>
            <a:chOff x="5791200" y="609600"/>
            <a:chExt cx="2678287" cy="3048000"/>
          </a:xfrm>
        </p:grpSpPr>
        <p:sp>
          <p:nvSpPr>
            <p:cNvPr id="10" name="Explosion 1 9"/>
            <p:cNvSpPr/>
            <p:nvPr/>
          </p:nvSpPr>
          <p:spPr bwMode="auto">
            <a:xfrm flipV="1">
              <a:off x="5943600" y="3200400"/>
              <a:ext cx="457200" cy="457200"/>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Times New Roman" charset="0"/>
              </a:endParaRPr>
            </a:p>
          </p:txBody>
        </p:sp>
        <p:cxnSp>
          <p:nvCxnSpPr>
            <p:cNvPr id="22" name="Straight Arrow Connector 21"/>
            <p:cNvCxnSpPr/>
            <p:nvPr/>
          </p:nvCxnSpPr>
          <p:spPr bwMode="auto">
            <a:xfrm rot="5400000" flipH="1" flipV="1">
              <a:off x="4974767" y="2155365"/>
              <a:ext cx="2362200" cy="32670"/>
            </a:xfrm>
            <a:prstGeom prst="straightConnector1">
              <a:avLst/>
            </a:prstGeom>
            <a:solidFill>
              <a:srgbClr val="00B8FF"/>
            </a:solidFill>
            <a:ln w="38100" cap="flat" cmpd="sng" algn="ctr">
              <a:solidFill>
                <a:srgbClr val="FF0000"/>
              </a:solidFill>
              <a:prstDash val="dash"/>
              <a:round/>
              <a:headEnd type="none" w="med" len="med"/>
              <a:tailEnd type="arrow"/>
            </a:ln>
            <a:effectLst/>
          </p:spPr>
        </p:cxnSp>
        <p:sp>
          <p:nvSpPr>
            <p:cNvPr id="26" name="TextBox 25"/>
            <p:cNvSpPr txBox="1"/>
            <p:nvPr/>
          </p:nvSpPr>
          <p:spPr>
            <a:xfrm>
              <a:off x="5791200" y="609600"/>
              <a:ext cx="2678287" cy="369332"/>
            </a:xfrm>
            <a:prstGeom prst="rect">
              <a:avLst/>
            </a:prstGeom>
            <a:noFill/>
          </p:spPr>
          <p:txBody>
            <a:bodyPr wrap="none" rtlCol="0">
              <a:spAutoFit/>
            </a:bodyPr>
            <a:lstStyle/>
            <a:p>
              <a:r>
                <a:rPr lang="en-US" dirty="0" smtClean="0">
                  <a:solidFill>
                    <a:schemeClr val="tx1"/>
                  </a:solidFill>
                  <a:cs typeface="Chalkboard"/>
                </a:rPr>
                <a:t>Gamma-ray Burst sightline</a:t>
              </a:r>
            </a:p>
          </p:txBody>
        </p:sp>
      </p:grpSp>
      <p:sp>
        <p:nvSpPr>
          <p:cNvPr id="36" name="TextBox 35"/>
          <p:cNvSpPr txBox="1"/>
          <p:nvPr/>
        </p:nvSpPr>
        <p:spPr>
          <a:xfrm>
            <a:off x="3756814" y="3396734"/>
            <a:ext cx="1119986" cy="369332"/>
          </a:xfrm>
          <a:prstGeom prst="rect">
            <a:avLst/>
          </a:prstGeom>
          <a:noFill/>
        </p:spPr>
        <p:txBody>
          <a:bodyPr wrap="none" rtlCol="0">
            <a:spAutoFit/>
          </a:bodyPr>
          <a:lstStyle/>
          <a:p>
            <a:r>
              <a:rPr lang="en-US" dirty="0" smtClean="0">
                <a:latin typeface="Chalkboard"/>
                <a:cs typeface="Chalkboard"/>
              </a:rPr>
              <a:t>protodisk</a:t>
            </a:r>
            <a:endParaRPr lang="en-US" dirty="0">
              <a:latin typeface="Chalkboard"/>
              <a:cs typeface="Chalkboard"/>
            </a:endParaRPr>
          </a:p>
        </p:txBody>
      </p:sp>
      <p:sp>
        <p:nvSpPr>
          <p:cNvPr id="42" name="TextBox 41"/>
          <p:cNvSpPr txBox="1"/>
          <p:nvPr/>
        </p:nvSpPr>
        <p:spPr>
          <a:xfrm>
            <a:off x="6179324" y="2590800"/>
            <a:ext cx="1364476" cy="369332"/>
          </a:xfrm>
          <a:prstGeom prst="rect">
            <a:avLst/>
          </a:prstGeom>
          <a:noFill/>
        </p:spPr>
        <p:txBody>
          <a:bodyPr wrap="none" rtlCol="0">
            <a:spAutoFit/>
          </a:bodyPr>
          <a:lstStyle/>
          <a:p>
            <a:r>
              <a:rPr lang="en-US" dirty="0" smtClean="0">
                <a:latin typeface="Chalkboard"/>
                <a:cs typeface="Chalkboard"/>
              </a:rPr>
              <a:t>HII regions</a:t>
            </a:r>
            <a:endParaRPr lang="en-US" dirty="0">
              <a:latin typeface="Chalkboard"/>
              <a:cs typeface="Chalkboard"/>
            </a:endParaRPr>
          </a:p>
        </p:txBody>
      </p:sp>
      <p:sp>
        <p:nvSpPr>
          <p:cNvPr id="45" name="Down Arrow 44"/>
          <p:cNvSpPr/>
          <p:nvPr/>
        </p:nvSpPr>
        <p:spPr bwMode="auto">
          <a:xfrm>
            <a:off x="6350400" y="2937600"/>
            <a:ext cx="103632" cy="304800"/>
          </a:xfrm>
          <a:prstGeom prst="down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Times New Roman" charset="0"/>
            </a:endParaRPr>
          </a:p>
        </p:txBody>
      </p:sp>
      <p:grpSp>
        <p:nvGrpSpPr>
          <p:cNvPr id="29" name="Group 28"/>
          <p:cNvGrpSpPr/>
          <p:nvPr/>
        </p:nvGrpSpPr>
        <p:grpSpPr>
          <a:xfrm>
            <a:off x="4098663" y="621268"/>
            <a:ext cx="1443649" cy="5703333"/>
            <a:chOff x="4098663" y="621268"/>
            <a:chExt cx="1443649" cy="5703333"/>
          </a:xfrm>
        </p:grpSpPr>
        <p:cxnSp>
          <p:nvCxnSpPr>
            <p:cNvPr id="21" name="Straight Arrow Connector 20"/>
            <p:cNvCxnSpPr/>
            <p:nvPr/>
          </p:nvCxnSpPr>
          <p:spPr bwMode="auto">
            <a:xfrm rot="5400000" flipH="1" flipV="1">
              <a:off x="2552699" y="3619500"/>
              <a:ext cx="5334000" cy="76201"/>
            </a:xfrm>
            <a:prstGeom prst="straightConnector1">
              <a:avLst/>
            </a:prstGeom>
            <a:solidFill>
              <a:srgbClr val="00B8FF"/>
            </a:solidFill>
            <a:ln w="38100" cap="flat" cmpd="sng" algn="ctr">
              <a:solidFill>
                <a:srgbClr val="FF0000"/>
              </a:solidFill>
              <a:prstDash val="dash"/>
              <a:round/>
              <a:headEnd type="none" w="med" len="med"/>
              <a:tailEnd type="arrow"/>
            </a:ln>
            <a:effectLst/>
          </p:spPr>
        </p:cxnSp>
        <p:sp>
          <p:nvSpPr>
            <p:cNvPr id="47" name="TextBox 46"/>
            <p:cNvSpPr txBox="1"/>
            <p:nvPr/>
          </p:nvSpPr>
          <p:spPr>
            <a:xfrm>
              <a:off x="4098663" y="621268"/>
              <a:ext cx="1443649" cy="369332"/>
            </a:xfrm>
            <a:prstGeom prst="rect">
              <a:avLst/>
            </a:prstGeom>
            <a:noFill/>
          </p:spPr>
          <p:txBody>
            <a:bodyPr wrap="none" rtlCol="0">
              <a:spAutoFit/>
            </a:bodyPr>
            <a:lstStyle/>
            <a:p>
              <a:r>
                <a:rPr lang="en-US" dirty="0" smtClean="0">
                  <a:solidFill>
                    <a:schemeClr val="tx1"/>
                  </a:solidFill>
                  <a:cs typeface="Chalkboard"/>
                </a:rPr>
                <a:t>QSO sightline</a:t>
              </a:r>
              <a:endParaRPr lang="en-US" dirty="0">
                <a:solidFill>
                  <a:schemeClr val="tx1"/>
                </a:solidFill>
                <a:cs typeface="Chalkboard"/>
              </a:endParaRPr>
            </a:p>
          </p:txBody>
        </p:sp>
      </p:grpSp>
      <p:pic>
        <p:nvPicPr>
          <p:cNvPr id="43" name="Picture 42" descr="HI_projected.pdf"/>
          <p:cNvPicPr>
            <a:picLocks noChangeAspect="1"/>
          </p:cNvPicPr>
          <p:nvPr/>
        </p:nvPicPr>
        <p:blipFill>
          <a:blip r:embed="rId3"/>
          <a:stretch>
            <a:fillRect/>
          </a:stretch>
        </p:blipFill>
        <p:spPr>
          <a:xfrm>
            <a:off x="0" y="228600"/>
            <a:ext cx="3806614" cy="3183970"/>
          </a:xfrm>
          <a:prstGeom prst="rect">
            <a:avLst/>
          </a:prstGeom>
          <a:noFill/>
        </p:spPr>
      </p:pic>
      <p:sp>
        <p:nvSpPr>
          <p:cNvPr id="31" name="Explosion 1 30"/>
          <p:cNvSpPr/>
          <p:nvPr/>
        </p:nvSpPr>
        <p:spPr bwMode="auto">
          <a:xfrm flipV="1">
            <a:off x="5486400" y="3352800"/>
            <a:ext cx="304800" cy="304800"/>
          </a:xfrm>
          <a:prstGeom prst="irregularSeal1">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Times New Roman" charset="0"/>
            </a:endParaRPr>
          </a:p>
        </p:txBody>
      </p:sp>
      <p:sp>
        <p:nvSpPr>
          <p:cNvPr id="28" name="TextBox 27"/>
          <p:cNvSpPr txBox="1"/>
          <p:nvPr/>
        </p:nvSpPr>
        <p:spPr>
          <a:xfrm>
            <a:off x="0" y="3352800"/>
            <a:ext cx="1466718" cy="276999"/>
          </a:xfrm>
          <a:prstGeom prst="rect">
            <a:avLst/>
          </a:prstGeom>
          <a:noFill/>
        </p:spPr>
        <p:txBody>
          <a:bodyPr wrap="none" rtlCol="0">
            <a:spAutoFit/>
          </a:bodyPr>
          <a:lstStyle/>
          <a:p>
            <a:r>
              <a:rPr lang="en-US" sz="1200" dirty="0" smtClean="0">
                <a:solidFill>
                  <a:schemeClr val="tx1"/>
                </a:solidFill>
              </a:rPr>
              <a:t>Pontzen et al. (2008)</a:t>
            </a:r>
            <a:endParaRPr lang="en-US" sz="1200" dirty="0">
              <a:solidFill>
                <a:schemeClr val="tx1"/>
              </a:solidFill>
            </a:endParaRPr>
          </a:p>
        </p:txBody>
      </p:sp>
      <p:grpSp>
        <p:nvGrpSpPr>
          <p:cNvPr id="33" name="Group 32"/>
          <p:cNvGrpSpPr/>
          <p:nvPr/>
        </p:nvGrpSpPr>
        <p:grpSpPr>
          <a:xfrm>
            <a:off x="1835212" y="4118288"/>
            <a:ext cx="6927788" cy="2367642"/>
            <a:chOff x="1835212" y="4118288"/>
            <a:chExt cx="6927788" cy="2367642"/>
          </a:xfrm>
        </p:grpSpPr>
        <p:grpSp>
          <p:nvGrpSpPr>
            <p:cNvPr id="35" name="Group 34"/>
            <p:cNvGrpSpPr/>
            <p:nvPr/>
          </p:nvGrpSpPr>
          <p:grpSpPr>
            <a:xfrm rot="19800000">
              <a:off x="1835212" y="4118288"/>
              <a:ext cx="2016269" cy="1785104"/>
              <a:chOff x="457200" y="3733800"/>
              <a:chExt cx="2016269" cy="1785104"/>
            </a:xfrm>
          </p:grpSpPr>
          <p:sp>
            <p:nvSpPr>
              <p:cNvPr id="39" name="Right Arrow 38"/>
              <p:cNvSpPr/>
              <p:nvPr/>
            </p:nvSpPr>
            <p:spPr bwMode="auto">
              <a:xfrm>
                <a:off x="1002792" y="4114800"/>
                <a:ext cx="978408" cy="230400"/>
              </a:xfrm>
              <a:prstGeom prst="rightArrow">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Times New Roman" charset="0"/>
                </a:endParaRPr>
              </a:p>
            </p:txBody>
          </p:sp>
          <p:sp>
            <p:nvSpPr>
              <p:cNvPr id="40" name="Left Arrow 39"/>
              <p:cNvSpPr/>
              <p:nvPr/>
            </p:nvSpPr>
            <p:spPr bwMode="auto">
              <a:xfrm>
                <a:off x="1002792" y="4648200"/>
                <a:ext cx="978408" cy="228600"/>
              </a:xfrm>
              <a:prstGeom prst="leftArrow">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Times New Roman" charset="0"/>
                </a:endParaRPr>
              </a:p>
            </p:txBody>
          </p:sp>
          <p:sp>
            <p:nvSpPr>
              <p:cNvPr id="41" name="TextBox 40"/>
              <p:cNvSpPr txBox="1"/>
              <p:nvPr/>
            </p:nvSpPr>
            <p:spPr>
              <a:xfrm>
                <a:off x="457200" y="3733800"/>
                <a:ext cx="2016269" cy="1785104"/>
              </a:xfrm>
              <a:prstGeom prst="rect">
                <a:avLst/>
              </a:prstGeom>
              <a:noFill/>
            </p:spPr>
            <p:txBody>
              <a:bodyPr wrap="square" rtlCol="0">
                <a:spAutoFit/>
              </a:bodyPr>
              <a:lstStyle/>
              <a:p>
                <a:r>
                  <a:rPr lang="en-US" dirty="0" smtClean="0">
                    <a:solidFill>
                      <a:schemeClr val="tx1"/>
                    </a:solidFill>
                    <a:cs typeface="Chalkboard"/>
                  </a:rPr>
                  <a:t>(Cold) accretion</a:t>
                </a:r>
              </a:p>
              <a:p>
                <a:endParaRPr lang="en-US" dirty="0" smtClean="0">
                  <a:solidFill>
                    <a:schemeClr val="tx1"/>
                  </a:solidFill>
                  <a:latin typeface="Chalkboard"/>
                  <a:cs typeface="Chalkboard"/>
                </a:endParaRPr>
              </a:p>
              <a:p>
                <a:r>
                  <a:rPr lang="en-US" sz="2000" dirty="0" smtClean="0">
                    <a:solidFill>
                      <a:schemeClr val="tx1"/>
                    </a:solidFill>
                    <a:cs typeface="Chalkboard"/>
                  </a:rPr>
                  <a:t>IGM</a:t>
                </a:r>
              </a:p>
              <a:p>
                <a:endParaRPr lang="en-US" dirty="0" smtClean="0">
                  <a:solidFill>
                    <a:schemeClr val="tx1"/>
                  </a:solidFill>
                  <a:latin typeface="Chalkboard"/>
                  <a:cs typeface="Chalkboard"/>
                </a:endParaRPr>
              </a:p>
              <a:p>
                <a:r>
                  <a:rPr lang="en-US" dirty="0" smtClean="0">
                    <a:solidFill>
                      <a:schemeClr val="tx1"/>
                    </a:solidFill>
                    <a:cs typeface="Chalkboard"/>
                  </a:rPr>
                  <a:t>Outflows driven by SNe or AGN</a:t>
                </a:r>
                <a:endParaRPr lang="en-US" dirty="0">
                  <a:solidFill>
                    <a:schemeClr val="tx1"/>
                  </a:solidFill>
                  <a:cs typeface="Chalkboard"/>
                </a:endParaRPr>
              </a:p>
            </p:txBody>
          </p:sp>
        </p:grpSp>
        <p:sp>
          <p:nvSpPr>
            <p:cNvPr id="32" name="TextBox 31"/>
            <p:cNvSpPr txBox="1"/>
            <p:nvPr/>
          </p:nvSpPr>
          <p:spPr>
            <a:xfrm>
              <a:off x="5486400" y="5562600"/>
              <a:ext cx="3276600" cy="923330"/>
            </a:xfrm>
            <a:prstGeom prst="rect">
              <a:avLst/>
            </a:prstGeom>
            <a:noFill/>
            <a:ln w="19050" cmpd="sng">
              <a:solidFill>
                <a:srgbClr val="FF0000"/>
              </a:solidFill>
            </a:ln>
          </p:spPr>
          <p:txBody>
            <a:bodyPr wrap="square" rtlCol="0">
              <a:spAutoFit/>
            </a:bodyPr>
            <a:lstStyle/>
            <a:p>
              <a:r>
                <a:rPr lang="en-US" dirty="0" smtClean="0">
                  <a:solidFill>
                    <a:schemeClr val="tx1"/>
                  </a:solidFill>
                  <a:cs typeface="Chalkboard"/>
                </a:rPr>
                <a:t>Scaling relations between</a:t>
              </a:r>
            </a:p>
            <a:p>
              <a:r>
                <a:rPr lang="en-US" dirty="0" smtClean="0">
                  <a:solidFill>
                    <a:schemeClr val="tx1"/>
                  </a:solidFill>
                  <a:cs typeface="Chalkboard"/>
                </a:rPr>
                <a:t>Metallicity, Mass, SFR, Size, Luminosity,…</a:t>
              </a:r>
              <a:endParaRPr lang="en-US" dirty="0">
                <a:solidFill>
                  <a:schemeClr val="tx1"/>
                </a:solidFill>
                <a:cs typeface="Chalkboard"/>
              </a:endParaRPr>
            </a:p>
          </p:txBody>
        </p:sp>
      </p:gr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194781" y="5205828"/>
            <a:ext cx="8749568" cy="1569660"/>
          </a:xfrm>
          <a:prstGeom prst="rect">
            <a:avLst/>
          </a:prstGeom>
          <a:noFill/>
          <a:ln w="19050" cmpd="sng">
            <a:solidFill>
              <a:srgbClr val="FF0000"/>
            </a:solidFill>
          </a:ln>
        </p:spPr>
        <p:txBody>
          <a:bodyPr wrap="square" rtlCol="0">
            <a:spAutoFit/>
          </a:bodyPr>
          <a:lstStyle/>
          <a:p>
            <a:r>
              <a:rPr lang="en-US" sz="2400" dirty="0" smtClean="0">
                <a:solidFill>
                  <a:srgbClr val="FFFF00"/>
                </a:solidFill>
                <a:cs typeface="Chalkboard"/>
              </a:rPr>
              <a:t>Supercomputers are now large enough to simulate large volumes, but we need to improve our understanding of both dark matter and the baryonic processes (star-formation, heating, cooling, accretion, dust-physics) #1429. </a:t>
            </a:r>
            <a:endParaRPr lang="en-US" sz="2400" dirty="0">
              <a:solidFill>
                <a:srgbClr val="FFFF00"/>
              </a:solidFill>
              <a:cs typeface="Chalkboard"/>
            </a:endParaRPr>
          </a:p>
        </p:txBody>
      </p:sp>
      <p:pic>
        <p:nvPicPr>
          <p:cNvPr id="3" name="Picture 2" descr="1280x72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
          <p:cNvSpPr>
            <a:spLocks noGrp="1" noChangeArrowheads="1"/>
          </p:cNvSpPr>
          <p:nvPr>
            <p:ph type="title"/>
          </p:nvPr>
        </p:nvSpPr>
        <p:spPr>
          <a:xfrm>
            <a:off x="580322" y="95050"/>
            <a:ext cx="7807680" cy="1228449"/>
          </a:xfrm>
        </p:spPr>
        <p:txBody>
          <a:bodyPr/>
          <a:lstStyle/>
          <a:p>
            <a:pPr eaLnBrk="1">
              <a:tabLst>
                <a:tab pos="656582" algn="l"/>
                <a:tab pos="1313162" algn="l"/>
                <a:tab pos="1969745" algn="l"/>
                <a:tab pos="2626327" algn="l"/>
                <a:tab pos="3282907" algn="l"/>
                <a:tab pos="3939490" algn="l"/>
                <a:tab pos="4596072" algn="l"/>
                <a:tab pos="5252653" algn="l"/>
                <a:tab pos="5909234" algn="l"/>
                <a:tab pos="6565817" algn="l"/>
                <a:tab pos="7222398" algn="l"/>
              </a:tabLst>
            </a:pPr>
            <a:r>
              <a:rPr lang="en-GB" sz="3600" dirty="0"/>
              <a:t>Spectroscopic confirmation</a:t>
            </a:r>
            <a:endParaRPr lang="en-GB" dirty="0"/>
          </a:p>
        </p:txBody>
      </p:sp>
      <p:pic>
        <p:nvPicPr>
          <p:cNvPr id="67587" name="Picture 2"/>
          <p:cNvPicPr>
            <a:picLocks noChangeAspect="1" noChangeArrowheads="1"/>
          </p:cNvPicPr>
          <p:nvPr/>
        </p:nvPicPr>
        <p:blipFill>
          <a:blip r:embed="rId3"/>
          <a:srcRect/>
          <a:stretch>
            <a:fillRect/>
          </a:stretch>
        </p:blipFill>
        <p:spPr bwMode="auto">
          <a:xfrm>
            <a:off x="1854720" y="1634574"/>
            <a:ext cx="5404320" cy="5007405"/>
          </a:xfrm>
          <a:prstGeom prst="rect">
            <a:avLst/>
          </a:prstGeom>
          <a:noFill/>
          <a:ln w="9525">
            <a:noFill/>
            <a:miter lim="800000"/>
            <a:headEnd/>
            <a:tailEnd/>
          </a:ln>
        </p:spPr>
      </p:pic>
    </p:spTree>
    <p:extLst>
      <p:ext uri="{BB962C8B-B14F-4D97-AF65-F5344CB8AC3E}">
        <p14:creationId xmlns:p14="http://schemas.microsoft.com/office/powerpoint/2010/main" val="8698570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9634" name="Rectangle 1"/>
          <p:cNvSpPr>
            <a:spLocks noGrp="1" noChangeArrowheads="1"/>
          </p:cNvSpPr>
          <p:nvPr>
            <p:ph type="title"/>
          </p:nvPr>
        </p:nvSpPr>
        <p:spPr>
          <a:xfrm>
            <a:off x="671040" y="568860"/>
            <a:ext cx="7807680" cy="1146360"/>
          </a:xfrm>
        </p:spPr>
        <p:txBody>
          <a:bodyPr/>
          <a:lstStyle/>
          <a:p>
            <a:pPr eaLnBrk="1">
              <a:tabLst>
                <a:tab pos="656582" algn="l"/>
                <a:tab pos="1313162" algn="l"/>
                <a:tab pos="1969745" algn="l"/>
                <a:tab pos="2626327" algn="l"/>
                <a:tab pos="3282907" algn="l"/>
                <a:tab pos="3939490" algn="l"/>
                <a:tab pos="4596072" algn="l"/>
                <a:tab pos="5252653" algn="l"/>
                <a:tab pos="5909234" algn="l"/>
                <a:tab pos="6565817" algn="l"/>
                <a:tab pos="7222398" algn="l"/>
              </a:tabLst>
            </a:pPr>
            <a:r>
              <a:rPr lang="en-GB" dirty="0">
                <a:solidFill>
                  <a:srgbClr val="FF3333"/>
                </a:solidFill>
              </a:rPr>
              <a:t>HST </a:t>
            </a:r>
            <a:r>
              <a:rPr lang="en-GB" dirty="0" smtClean="0">
                <a:solidFill>
                  <a:srgbClr val="FF3333"/>
                </a:solidFill>
              </a:rPr>
              <a:t>imaging of DLA0528</a:t>
            </a:r>
            <a:r>
              <a:rPr lang="en-GB" dirty="0">
                <a:solidFill>
                  <a:srgbClr val="FF3333"/>
                </a:solidFill>
              </a:rPr>
              <a:t>-250</a:t>
            </a:r>
          </a:p>
        </p:txBody>
      </p:sp>
      <p:pic>
        <p:nvPicPr>
          <p:cNvPr id="69635" name="Picture 2"/>
          <p:cNvPicPr>
            <a:picLocks noChangeAspect="1" noChangeArrowheads="1"/>
          </p:cNvPicPr>
          <p:nvPr/>
        </p:nvPicPr>
        <p:blipFill>
          <a:blip r:embed="rId3"/>
          <a:srcRect/>
          <a:stretch>
            <a:fillRect/>
          </a:stretch>
        </p:blipFill>
        <p:spPr bwMode="auto">
          <a:xfrm>
            <a:off x="119520" y="1888039"/>
            <a:ext cx="8863200" cy="3588857"/>
          </a:xfrm>
          <a:prstGeom prst="rect">
            <a:avLst/>
          </a:prstGeom>
          <a:noFill/>
          <a:ln w="9525">
            <a:noFill/>
            <a:miter lim="800000"/>
            <a:headEnd/>
            <a:tailEnd/>
          </a:ln>
        </p:spPr>
      </p:pic>
      <p:sp>
        <p:nvSpPr>
          <p:cNvPr id="69636" name="Text Box 3"/>
          <p:cNvSpPr txBox="1">
            <a:spLocks noChangeArrowheads="1"/>
          </p:cNvSpPr>
          <p:nvPr/>
        </p:nvSpPr>
        <p:spPr bwMode="auto">
          <a:xfrm>
            <a:off x="288000" y="5747644"/>
            <a:ext cx="4328496" cy="338554"/>
          </a:xfrm>
          <a:prstGeom prst="rect">
            <a:avLst/>
          </a:prstGeom>
          <a:noFill/>
          <a:ln w="9525">
            <a:noFill/>
            <a:miter lim="800000"/>
            <a:headEnd/>
            <a:tailEnd/>
          </a:ln>
        </p:spPr>
        <p:txBody>
          <a:bodyPr wrap="none" lIns="0" tIns="0" rIns="0" bIns="0">
            <a:prstTxWarp prst="textNoShape">
              <a:avLst/>
            </a:prstTxWarp>
            <a:spAutoFit/>
          </a:bodyPr>
          <a:lstStyle/>
          <a:p>
            <a:pPr defTabSz="829452" fontAlgn="base" hangingPunct="0">
              <a:spcBef>
                <a:spcPct val="0"/>
              </a:spcBef>
              <a:spcAft>
                <a:spcPct val="0"/>
              </a:spcAft>
              <a:buClr>
                <a:srgbClr val="000000"/>
              </a:buClr>
              <a:buSzPct val="45000"/>
              <a:tabLst>
                <a:tab pos="656582" algn="l"/>
                <a:tab pos="1313162" algn="l"/>
                <a:tab pos="1969745" algn="l"/>
                <a:tab pos="2626327" algn="l"/>
                <a:tab pos="3282907" algn="l"/>
                <a:tab pos="3939490" algn="l"/>
              </a:tabLst>
            </a:pPr>
            <a:r>
              <a:rPr lang="en-GB" sz="2200">
                <a:solidFill>
                  <a:srgbClr val="000000"/>
                </a:solidFill>
                <a:latin typeface="Times New Roman" pitchFamily="-112" charset="0"/>
              </a:rPr>
              <a:t>Palle Møller og Stephen Warren, 1998</a:t>
            </a:r>
          </a:p>
        </p:txBody>
      </p:sp>
      <p:sp>
        <p:nvSpPr>
          <p:cNvPr id="2" name="TextBox 1"/>
          <p:cNvSpPr txBox="1"/>
          <p:nvPr/>
        </p:nvSpPr>
        <p:spPr>
          <a:xfrm>
            <a:off x="249028" y="6400385"/>
            <a:ext cx="2587555" cy="369332"/>
          </a:xfrm>
          <a:prstGeom prst="rect">
            <a:avLst/>
          </a:prstGeom>
          <a:noFill/>
        </p:spPr>
        <p:txBody>
          <a:bodyPr wrap="none" rtlCol="0">
            <a:spAutoFit/>
          </a:bodyPr>
          <a:lstStyle/>
          <a:p>
            <a:r>
              <a:rPr lang="en-US" dirty="0" err="1" smtClean="0">
                <a:solidFill>
                  <a:srgbClr val="FF0000"/>
                </a:solidFill>
              </a:rPr>
              <a:t>Møller</a:t>
            </a:r>
            <a:r>
              <a:rPr lang="en-US" dirty="0" smtClean="0">
                <a:solidFill>
                  <a:srgbClr val="FF0000"/>
                </a:solidFill>
              </a:rPr>
              <a:t> &amp; Warren (1998)</a:t>
            </a:r>
            <a:endParaRPr lang="en-US" dirty="0">
              <a:solidFill>
                <a:srgbClr val="FF0000"/>
              </a:solidFill>
            </a:endParaRPr>
          </a:p>
        </p:txBody>
      </p:sp>
    </p:spTree>
    <p:extLst>
      <p:ext uri="{BB962C8B-B14F-4D97-AF65-F5344CB8AC3E}">
        <p14:creationId xmlns:p14="http://schemas.microsoft.com/office/powerpoint/2010/main" val="3155928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rategy.eps"/>
          <p:cNvPicPr>
            <a:picLocks noChangeAspect="1"/>
          </p:cNvPicPr>
          <p:nvPr/>
        </p:nvPicPr>
        <p:blipFill>
          <a:blip r:embed="rId3"/>
          <a:stretch>
            <a:fillRect/>
          </a:stretch>
        </p:blipFill>
        <p:spPr>
          <a:xfrm>
            <a:off x="1448696" y="526804"/>
            <a:ext cx="11505304" cy="5569196"/>
          </a:xfrm>
          <a:prstGeom prst="rect">
            <a:avLst/>
          </a:prstGeom>
        </p:spPr>
      </p:pic>
      <p:sp>
        <p:nvSpPr>
          <p:cNvPr id="4" name="Rectangle 3"/>
          <p:cNvSpPr/>
          <p:nvPr/>
        </p:nvSpPr>
        <p:spPr bwMode="auto">
          <a:xfrm>
            <a:off x="7239000" y="304800"/>
            <a:ext cx="2819400" cy="5867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6424" y="364203"/>
            <a:ext cx="4741452" cy="1015663"/>
          </a:xfrm>
          <a:prstGeom prst="rect">
            <a:avLst/>
          </a:prstGeom>
          <a:noFill/>
        </p:spPr>
        <p:txBody>
          <a:bodyPr wrap="none" rtlCol="0">
            <a:spAutoFit/>
          </a:bodyPr>
          <a:lstStyle/>
          <a:p>
            <a:r>
              <a:rPr lang="en-US" sz="4000" dirty="0" smtClean="0"/>
              <a:t>Lyman-break Galaxies</a:t>
            </a:r>
          </a:p>
          <a:p>
            <a:r>
              <a:rPr lang="en-US" sz="2000" dirty="0" smtClean="0"/>
              <a:t>(</a:t>
            </a:r>
            <a:r>
              <a:rPr lang="en-US" sz="2000" dirty="0" err="1" smtClean="0"/>
              <a:t>Steidel</a:t>
            </a:r>
            <a:r>
              <a:rPr lang="en-US" sz="2000" dirty="0" smtClean="0"/>
              <a:t> et al. 1996)</a:t>
            </a:r>
            <a:endParaRPr lang="en-US" sz="2000" dirty="0"/>
          </a:p>
        </p:txBody>
      </p:sp>
      <p:pic>
        <p:nvPicPr>
          <p:cNvPr id="5" name="Picture 4" descr="LBG.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9944" y="1604242"/>
            <a:ext cx="7388464" cy="4802501"/>
          </a:xfrm>
          <a:prstGeom prst="rect">
            <a:avLst/>
          </a:prstGeom>
        </p:spPr>
      </p:pic>
    </p:spTree>
    <p:extLst>
      <p:ext uri="{BB962C8B-B14F-4D97-AF65-F5344CB8AC3E}">
        <p14:creationId xmlns:p14="http://schemas.microsoft.com/office/powerpoint/2010/main" val="19078541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2.4.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87400"/>
            <a:ext cx="9144000" cy="5272999"/>
          </a:xfrm>
          <a:prstGeom prst="rect">
            <a:avLst/>
          </a:prstGeom>
        </p:spPr>
      </p:pic>
    </p:spTree>
    <p:extLst>
      <p:ext uri="{BB962C8B-B14F-4D97-AF65-F5344CB8AC3E}">
        <p14:creationId xmlns:p14="http://schemas.microsoft.com/office/powerpoint/2010/main" val="125127424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2656"/>
            <a:ext cx="7772400" cy="1143000"/>
          </a:xfrm>
        </p:spPr>
        <p:txBody>
          <a:bodyPr>
            <a:normAutofit fontScale="90000"/>
          </a:bodyPr>
          <a:lstStyle/>
          <a:p>
            <a:r>
              <a:rPr lang="en-US" dirty="0" smtClean="0">
                <a:latin typeface="Avenir Next Medium"/>
                <a:cs typeface="Avenir Next Medium"/>
              </a:rPr>
              <a:t>DLA at </a:t>
            </a:r>
            <a:r>
              <a:rPr lang="en-US" dirty="0" err="1" smtClean="0">
                <a:latin typeface="Avenir Next Medium"/>
                <a:cs typeface="Avenir Next Medium"/>
              </a:rPr>
              <a:t>z</a:t>
            </a:r>
            <a:r>
              <a:rPr lang="en-US" dirty="0" smtClean="0">
                <a:latin typeface="Avenir Next Medium"/>
                <a:cs typeface="Avenir Next Medium"/>
              </a:rPr>
              <a:t>=2.354 towards Q2222-0946</a:t>
            </a:r>
            <a:endParaRPr lang="en-US" dirty="0">
              <a:latin typeface="Avenir Next Medium"/>
              <a:cs typeface="Avenir Next Medium"/>
            </a:endParaRPr>
          </a:p>
        </p:txBody>
      </p:sp>
      <p:pic>
        <p:nvPicPr>
          <p:cNvPr id="7" name="Picture 6" descr="velocity.eps"/>
          <p:cNvPicPr>
            <a:picLocks noChangeAspect="1"/>
          </p:cNvPicPr>
          <p:nvPr/>
        </p:nvPicPr>
        <p:blipFill>
          <a:blip r:embed="rId2"/>
          <a:stretch>
            <a:fillRect/>
          </a:stretch>
        </p:blipFill>
        <p:spPr>
          <a:xfrm>
            <a:off x="5037240" y="-139170"/>
            <a:ext cx="5299364" cy="6858000"/>
          </a:xfrm>
          <a:prstGeom prst="rect">
            <a:avLst/>
          </a:prstGeom>
        </p:spPr>
      </p:pic>
      <p:pic>
        <p:nvPicPr>
          <p:cNvPr id="5" name="Picture 4" descr="Q2222_P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173" y="1752600"/>
            <a:ext cx="4571787" cy="2414788"/>
          </a:xfrm>
          <a:prstGeom prst="rect">
            <a:avLst/>
          </a:prstGeom>
        </p:spPr>
      </p:pic>
    </p:spTree>
    <p:extLst>
      <p:ext uri="{BB962C8B-B14F-4D97-AF65-F5344CB8AC3E}">
        <p14:creationId xmlns:p14="http://schemas.microsoft.com/office/powerpoint/2010/main" val="90824112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B64D"/>
        </a:solidFill>
        <a:effectLst/>
      </p:bgPr>
    </p:bg>
    <p:spTree>
      <p:nvGrpSpPr>
        <p:cNvPr id="1" name=""/>
        <p:cNvGrpSpPr/>
        <p:nvPr/>
      </p:nvGrpSpPr>
      <p:grpSpPr>
        <a:xfrm>
          <a:off x="0" y="0"/>
          <a:ext cx="0" cy="0"/>
          <a:chOff x="0" y="0"/>
          <a:chExt cx="0" cy="0"/>
        </a:xfrm>
      </p:grpSpPr>
      <p:pic>
        <p:nvPicPr>
          <p:cNvPr id="55297" name="Picture 1"/>
          <p:cNvPicPr>
            <a:picLocks noChangeAspect="1" noChangeArrowheads="1"/>
          </p:cNvPicPr>
          <p:nvPr/>
        </p:nvPicPr>
        <p:blipFill>
          <a:blip r:embed="rId3"/>
          <a:srcRect/>
          <a:stretch>
            <a:fillRect/>
          </a:stretch>
        </p:blipFill>
        <p:spPr bwMode="auto">
          <a:xfrm>
            <a:off x="1503360" y="208823"/>
            <a:ext cx="6395040" cy="6437476"/>
          </a:xfrm>
          <a:prstGeom prst="rect">
            <a:avLst/>
          </a:prstGeom>
          <a:noFill/>
        </p:spPr>
      </p:pic>
    </p:spTree>
    <p:extLst>
      <p:ext uri="{BB962C8B-B14F-4D97-AF65-F5344CB8AC3E}">
        <p14:creationId xmlns:p14="http://schemas.microsoft.com/office/powerpoint/2010/main" val="25756962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la2233.fig2.ps"/>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1321531" y="-890886"/>
            <a:ext cx="6446266" cy="8342225"/>
          </a:xfrm>
          <a:prstGeom prst="rect">
            <a:avLst/>
          </a:prstGeom>
        </p:spPr>
      </p:pic>
      <p:pic>
        <p:nvPicPr>
          <p:cNvPr id="3" name="Picture 2" descr="dla2233.fig3.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2069"/>
            <a:ext cx="5299364" cy="6858000"/>
          </a:xfrm>
          <a:prstGeom prst="rect">
            <a:avLst/>
          </a:prstGeom>
        </p:spPr>
      </p:pic>
      <p:sp>
        <p:nvSpPr>
          <p:cNvPr id="4" name="TextBox 3"/>
          <p:cNvSpPr txBox="1"/>
          <p:nvPr/>
        </p:nvSpPr>
        <p:spPr>
          <a:xfrm>
            <a:off x="149417" y="273946"/>
            <a:ext cx="3108731" cy="369332"/>
          </a:xfrm>
          <a:prstGeom prst="rect">
            <a:avLst/>
          </a:prstGeom>
          <a:noFill/>
        </p:spPr>
        <p:txBody>
          <a:bodyPr wrap="none" rtlCol="0">
            <a:spAutoFit/>
          </a:bodyPr>
          <a:lstStyle/>
          <a:p>
            <a:r>
              <a:rPr lang="en-US" dirty="0" err="1" smtClean="0"/>
              <a:t>Djorgovski</a:t>
            </a:r>
            <a:r>
              <a:rPr lang="en-US" dirty="0" smtClean="0"/>
              <a:t> et al. (1996, Nature)</a:t>
            </a:r>
            <a:endParaRPr lang="en-US" dirty="0"/>
          </a:p>
        </p:txBody>
      </p:sp>
    </p:spTree>
    <p:extLst>
      <p:ext uri="{BB962C8B-B14F-4D97-AF65-F5344CB8AC3E}">
        <p14:creationId xmlns:p14="http://schemas.microsoft.com/office/powerpoint/2010/main" val="34514054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pic>
        <p:nvPicPr>
          <p:cNvPr id="4" name="Picture 3" descr="firstpap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666" y="73646"/>
            <a:ext cx="6096001" cy="1997560"/>
          </a:xfrm>
          <a:prstGeom prst="rect">
            <a:avLst/>
          </a:prstGeom>
        </p:spPr>
      </p:pic>
      <p:pic>
        <p:nvPicPr>
          <p:cNvPr id="6" name="Picture 5"/>
          <p:cNvPicPr>
            <a:picLocks noChangeAspect="1"/>
          </p:cNvPicPr>
          <p:nvPr/>
        </p:nvPicPr>
        <p:blipFill>
          <a:blip r:embed="rId4"/>
          <a:stretch>
            <a:fillRect/>
          </a:stretch>
        </p:blipFill>
        <p:spPr>
          <a:xfrm>
            <a:off x="547328" y="2831376"/>
            <a:ext cx="3810000" cy="2527300"/>
          </a:xfrm>
          <a:prstGeom prst="rect">
            <a:avLst/>
          </a:prstGeom>
        </p:spPr>
      </p:pic>
      <p:sp>
        <p:nvSpPr>
          <p:cNvPr id="7" name="TextBox 6"/>
          <p:cNvSpPr txBox="1"/>
          <p:nvPr/>
        </p:nvSpPr>
        <p:spPr>
          <a:xfrm>
            <a:off x="1914241" y="4333088"/>
            <a:ext cx="647571" cy="369332"/>
          </a:xfrm>
          <a:prstGeom prst="rect">
            <a:avLst/>
          </a:prstGeom>
          <a:noFill/>
        </p:spPr>
        <p:txBody>
          <a:bodyPr wrap="none" rtlCol="0">
            <a:spAutoFit/>
          </a:bodyPr>
          <a:lstStyle/>
          <a:p>
            <a:r>
              <a:rPr lang="en-US" dirty="0" smtClean="0"/>
              <a:t>DLAs</a:t>
            </a:r>
            <a:endParaRPr lang="en-US" dirty="0"/>
          </a:p>
        </p:txBody>
      </p:sp>
      <p:sp>
        <p:nvSpPr>
          <p:cNvPr id="8" name="TextBox 7"/>
          <p:cNvSpPr txBox="1"/>
          <p:nvPr/>
        </p:nvSpPr>
        <p:spPr>
          <a:xfrm>
            <a:off x="1839539" y="3576666"/>
            <a:ext cx="646331" cy="369332"/>
          </a:xfrm>
          <a:prstGeom prst="rect">
            <a:avLst/>
          </a:prstGeom>
          <a:noFill/>
        </p:spPr>
        <p:txBody>
          <a:bodyPr wrap="none" rtlCol="0">
            <a:spAutoFit/>
          </a:bodyPr>
          <a:lstStyle/>
          <a:p>
            <a:r>
              <a:rPr lang="en-US" dirty="0" smtClean="0"/>
              <a:t>LBGs</a:t>
            </a:r>
            <a:endParaRPr lang="en-US" dirty="0"/>
          </a:p>
        </p:txBody>
      </p:sp>
      <p:sp>
        <p:nvSpPr>
          <p:cNvPr id="9" name="TextBox 8"/>
          <p:cNvSpPr txBox="1"/>
          <p:nvPr/>
        </p:nvSpPr>
        <p:spPr>
          <a:xfrm>
            <a:off x="0" y="6488668"/>
            <a:ext cx="6969651" cy="369332"/>
          </a:xfrm>
          <a:prstGeom prst="rect">
            <a:avLst/>
          </a:prstGeom>
          <a:noFill/>
        </p:spPr>
        <p:txBody>
          <a:bodyPr wrap="none" rtlCol="0">
            <a:spAutoFit/>
          </a:bodyPr>
          <a:lstStyle/>
          <a:p>
            <a:r>
              <a:rPr lang="en-US" dirty="0" smtClean="0">
                <a:solidFill>
                  <a:srgbClr val="FFFF00"/>
                </a:solidFill>
              </a:rPr>
              <a:t>Similar conclusions reached by </a:t>
            </a:r>
            <a:r>
              <a:rPr lang="en-US" dirty="0" err="1" smtClean="0">
                <a:solidFill>
                  <a:srgbClr val="FFFF00"/>
                </a:solidFill>
              </a:rPr>
              <a:t>Haehnelt</a:t>
            </a:r>
            <a:r>
              <a:rPr lang="en-US" dirty="0" smtClean="0">
                <a:solidFill>
                  <a:srgbClr val="FFFF00"/>
                </a:solidFill>
              </a:rPr>
              <a:t> et  al. (2000) and </a:t>
            </a:r>
            <a:r>
              <a:rPr lang="en-US" dirty="0" err="1" smtClean="0">
                <a:solidFill>
                  <a:srgbClr val="FFFF00"/>
                </a:solidFill>
              </a:rPr>
              <a:t>Schaye</a:t>
            </a:r>
            <a:r>
              <a:rPr lang="en-US" dirty="0" smtClean="0">
                <a:solidFill>
                  <a:srgbClr val="FFFF00"/>
                </a:solidFill>
              </a:rPr>
              <a:t> (2001)</a:t>
            </a:r>
            <a:endParaRPr lang="en-US" dirty="0">
              <a:solidFill>
                <a:srgbClr val="FFFF00"/>
              </a:solidFill>
            </a:endParaRPr>
          </a:p>
        </p:txBody>
      </p:sp>
    </p:spTree>
    <p:extLst>
      <p:ext uri="{BB962C8B-B14F-4D97-AF65-F5344CB8AC3E}">
        <p14:creationId xmlns:p14="http://schemas.microsoft.com/office/powerpoint/2010/main" val="16516702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rge-fg3.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20238" y="2072355"/>
            <a:ext cx="6452032" cy="4756646"/>
          </a:xfrm>
          <a:prstGeom prst="rect">
            <a:avLst/>
          </a:prstGeom>
        </p:spPr>
      </p:pic>
      <p:pic>
        <p:nvPicPr>
          <p:cNvPr id="4" name="Picture 3" descr="Rauch98.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452"/>
            <a:ext cx="9144000" cy="2072355"/>
          </a:xfrm>
          <a:prstGeom prst="rect">
            <a:avLst/>
          </a:prstGeom>
        </p:spPr>
      </p:pic>
      <p:sp>
        <p:nvSpPr>
          <p:cNvPr id="5" name="TextBox 4"/>
          <p:cNvSpPr txBox="1"/>
          <p:nvPr/>
        </p:nvSpPr>
        <p:spPr>
          <a:xfrm>
            <a:off x="5055270" y="6228171"/>
            <a:ext cx="2339102" cy="369332"/>
          </a:xfrm>
          <a:prstGeom prst="rect">
            <a:avLst/>
          </a:prstGeom>
          <a:noFill/>
        </p:spPr>
        <p:txBody>
          <a:bodyPr wrap="none" rtlCol="0">
            <a:spAutoFit/>
          </a:bodyPr>
          <a:lstStyle/>
          <a:p>
            <a:r>
              <a:rPr lang="en-US" dirty="0" smtClean="0"/>
              <a:t>92 </a:t>
            </a:r>
            <a:r>
              <a:rPr lang="en-US" dirty="0" err="1" smtClean="0"/>
              <a:t>hr</a:t>
            </a:r>
            <a:r>
              <a:rPr lang="en-US" dirty="0" smtClean="0"/>
              <a:t> with FORS2 / VLT</a:t>
            </a:r>
            <a:endParaRPr lang="en-US" dirty="0"/>
          </a:p>
        </p:txBody>
      </p:sp>
    </p:spTree>
    <p:extLst>
      <p:ext uri="{BB962C8B-B14F-4D97-AF65-F5344CB8AC3E}">
        <p14:creationId xmlns:p14="http://schemas.microsoft.com/office/powerpoint/2010/main" val="19611830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a:srcRect/>
          <a:stretch>
            <a:fillRect/>
          </a:stretch>
        </p:blipFill>
        <p:spPr bwMode="auto">
          <a:xfrm>
            <a:off x="533400" y="871538"/>
            <a:ext cx="3511550" cy="5208587"/>
          </a:xfrm>
          <a:prstGeom prst="rect">
            <a:avLst/>
          </a:prstGeom>
          <a:noFill/>
        </p:spPr>
      </p:pic>
      <p:sp>
        <p:nvSpPr>
          <p:cNvPr id="101379" name="AutoShape 3"/>
          <p:cNvSpPr>
            <a:spLocks noChangeArrowheads="1"/>
          </p:cNvSpPr>
          <p:nvPr/>
        </p:nvSpPr>
        <p:spPr bwMode="auto">
          <a:xfrm>
            <a:off x="2305050" y="681038"/>
            <a:ext cx="1885950" cy="5538787"/>
          </a:xfrm>
          <a:prstGeom prst="roundRect">
            <a:avLst>
              <a:gd name="adj" fmla="val 83"/>
            </a:avLst>
          </a:prstGeom>
          <a:solidFill>
            <a:srgbClr val="000000"/>
          </a:solidFill>
          <a:ln w="9525">
            <a:solidFill>
              <a:srgbClr val="000000"/>
            </a:solidFill>
            <a:round/>
            <a:headEnd/>
            <a:tailEnd/>
          </a:ln>
        </p:spPr>
        <p:txBody>
          <a:bodyPr wrap="none" anchor="ctr">
            <a:prstTxWarp prst="textNoShape">
              <a:avLst/>
            </a:prstTxWarp>
          </a:bodyPr>
          <a:lstStyle/>
          <a:p>
            <a:endParaRPr lang="en-US"/>
          </a:p>
        </p:txBody>
      </p:sp>
      <p:pic>
        <p:nvPicPr>
          <p:cNvPr id="101380" name="Picture 4"/>
          <p:cNvPicPr>
            <a:picLocks noChangeAspect="1" noChangeArrowheads="1"/>
          </p:cNvPicPr>
          <p:nvPr/>
        </p:nvPicPr>
        <p:blipFill>
          <a:blip r:embed="rId4"/>
          <a:srcRect/>
          <a:stretch>
            <a:fillRect/>
          </a:stretch>
        </p:blipFill>
        <p:spPr bwMode="auto">
          <a:xfrm>
            <a:off x="3124200" y="1414463"/>
            <a:ext cx="4130675" cy="4148137"/>
          </a:xfrm>
          <a:prstGeom prst="rect">
            <a:avLst/>
          </a:prstGeom>
          <a:noFill/>
        </p:spPr>
      </p:pic>
      <p:sp>
        <p:nvSpPr>
          <p:cNvPr id="101382" name="Text Box 6"/>
          <p:cNvSpPr txBox="1">
            <a:spLocks noChangeArrowheads="1"/>
          </p:cNvSpPr>
          <p:nvPr/>
        </p:nvSpPr>
        <p:spPr bwMode="auto">
          <a:xfrm>
            <a:off x="685800" y="519113"/>
            <a:ext cx="1251545" cy="369332"/>
          </a:xfrm>
          <a:prstGeom prst="rect">
            <a:avLst/>
          </a:prstGeom>
          <a:noFill/>
          <a:ln w="9525">
            <a:noFill/>
            <a:miter lim="800000"/>
            <a:headEnd/>
            <a:tailEnd/>
          </a:ln>
        </p:spPr>
        <p:txBody>
          <a:bodyPr wrap="none" lIns="0" tIns="0" rIns="0" bIns="0">
            <a:prstTxWarp prst="textNoShape">
              <a:avLst/>
            </a:prstTxWarp>
            <a:spAutoFit/>
          </a:bodyPr>
          <a:lstStyle/>
          <a:p>
            <a:pPr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solidFill>
                  <a:srgbClr val="FF3333"/>
                </a:solidFill>
                <a:cs typeface="Chalkboard"/>
              </a:rPr>
              <a:t>HST / STIS</a:t>
            </a:r>
          </a:p>
        </p:txBody>
      </p:sp>
      <p:pic>
        <p:nvPicPr>
          <p:cNvPr id="101381" name="Picture 5"/>
          <p:cNvPicPr>
            <a:picLocks noChangeAspect="1" noChangeArrowheads="1"/>
          </p:cNvPicPr>
          <p:nvPr/>
        </p:nvPicPr>
        <p:blipFill>
          <a:blip r:embed="rId5"/>
          <a:srcRect/>
          <a:stretch>
            <a:fillRect/>
          </a:stretch>
        </p:blipFill>
        <p:spPr bwMode="auto">
          <a:xfrm>
            <a:off x="3189288" y="1414463"/>
            <a:ext cx="4506912" cy="2319337"/>
          </a:xfrm>
          <a:prstGeom prst="rect">
            <a:avLst/>
          </a:prstGeom>
          <a:noFill/>
        </p:spPr>
      </p:pic>
      <p:sp>
        <p:nvSpPr>
          <p:cNvPr id="101385" name="AutoShape 9"/>
          <p:cNvSpPr>
            <a:spLocks noChangeArrowheads="1"/>
          </p:cNvSpPr>
          <p:nvPr/>
        </p:nvSpPr>
        <p:spPr bwMode="auto">
          <a:xfrm>
            <a:off x="3108325" y="168275"/>
            <a:ext cx="92075" cy="6689725"/>
          </a:xfrm>
          <a:prstGeom prst="roundRect">
            <a:avLst>
              <a:gd name="adj" fmla="val 1722"/>
            </a:avLst>
          </a:prstGeom>
          <a:solidFill>
            <a:srgbClr val="000000"/>
          </a:solidFill>
          <a:ln w="9525">
            <a:solidFill>
              <a:srgbClr val="000000"/>
            </a:solidFill>
            <a:round/>
            <a:headEnd/>
            <a:tailEnd/>
          </a:ln>
        </p:spPr>
        <p:txBody>
          <a:bodyPr wrap="none" anchor="ctr">
            <a:prstTxWarp prst="textNoShape">
              <a:avLst/>
            </a:prstTxWarp>
          </a:bodyPr>
          <a:lstStyle/>
          <a:p>
            <a:endParaRPr lang="en-US"/>
          </a:p>
        </p:txBody>
      </p:sp>
      <p:sp>
        <p:nvSpPr>
          <p:cNvPr id="101386" name="AutoShape 10"/>
          <p:cNvSpPr>
            <a:spLocks noChangeArrowheads="1"/>
          </p:cNvSpPr>
          <p:nvPr/>
        </p:nvSpPr>
        <p:spPr bwMode="auto">
          <a:xfrm>
            <a:off x="533400" y="863600"/>
            <a:ext cx="92075" cy="5341938"/>
          </a:xfrm>
          <a:prstGeom prst="roundRect">
            <a:avLst>
              <a:gd name="adj" fmla="val 1722"/>
            </a:avLst>
          </a:prstGeom>
          <a:solidFill>
            <a:srgbClr val="000000"/>
          </a:solidFill>
          <a:ln w="9525">
            <a:solidFill>
              <a:srgbClr val="000000"/>
            </a:solidFill>
            <a:round/>
            <a:headEnd/>
            <a:tailEnd/>
          </a:ln>
        </p:spPr>
        <p:txBody>
          <a:bodyPr wrap="none" anchor="ctr">
            <a:prstTxWarp prst="textNoShape">
              <a:avLst/>
            </a:prstTxWarp>
          </a:bodyPr>
          <a:lstStyle/>
          <a:p>
            <a:endParaRPr lang="en-US"/>
          </a:p>
        </p:txBody>
      </p:sp>
      <p:sp>
        <p:nvSpPr>
          <p:cNvPr id="101387" name="AutoShape 11"/>
          <p:cNvSpPr>
            <a:spLocks noChangeArrowheads="1"/>
          </p:cNvSpPr>
          <p:nvPr/>
        </p:nvSpPr>
        <p:spPr bwMode="auto">
          <a:xfrm>
            <a:off x="7618413" y="0"/>
            <a:ext cx="52387" cy="2474913"/>
          </a:xfrm>
          <a:prstGeom prst="roundRect">
            <a:avLst>
              <a:gd name="adj" fmla="val 3125"/>
            </a:avLst>
          </a:prstGeom>
          <a:solidFill>
            <a:srgbClr val="000000"/>
          </a:solidFill>
          <a:ln w="9525">
            <a:solidFill>
              <a:srgbClr val="000000"/>
            </a:solidFill>
            <a:round/>
            <a:headEnd/>
            <a:tailEnd/>
          </a:ln>
        </p:spPr>
        <p:txBody>
          <a:bodyPr wrap="none" anchor="ctr">
            <a:prstTxWarp prst="textNoShape">
              <a:avLst/>
            </a:prstTxWarp>
          </a:bodyPr>
          <a:lstStyle/>
          <a:p>
            <a:endParaRPr lang="en-US"/>
          </a:p>
        </p:txBody>
      </p:sp>
      <p:sp>
        <p:nvSpPr>
          <p:cNvPr id="101389" name="AutoShape 13"/>
          <p:cNvSpPr>
            <a:spLocks noChangeArrowheads="1"/>
          </p:cNvSpPr>
          <p:nvPr/>
        </p:nvSpPr>
        <p:spPr bwMode="auto">
          <a:xfrm>
            <a:off x="3116263" y="533400"/>
            <a:ext cx="4808537" cy="2438400"/>
          </a:xfrm>
          <a:prstGeom prst="roundRect">
            <a:avLst>
              <a:gd name="adj" fmla="val 1218"/>
            </a:avLst>
          </a:prstGeom>
          <a:solidFill>
            <a:srgbClr val="000000"/>
          </a:solidFill>
          <a:ln w="9525">
            <a:solidFill>
              <a:srgbClr val="000000"/>
            </a:solidFill>
            <a:round/>
            <a:headEnd/>
            <a:tailEnd/>
          </a:ln>
        </p:spPr>
        <p:txBody>
          <a:bodyPr wrap="none" anchor="ctr">
            <a:prstTxWarp prst="textNoShape">
              <a:avLst/>
            </a:prstTxWarp>
          </a:bodyPr>
          <a:lstStyle/>
          <a:p>
            <a:endParaRPr lang="en-US"/>
          </a:p>
        </p:txBody>
      </p:sp>
      <p:sp>
        <p:nvSpPr>
          <p:cNvPr id="101390" name="AutoShape 14"/>
          <p:cNvSpPr>
            <a:spLocks noChangeArrowheads="1"/>
          </p:cNvSpPr>
          <p:nvPr/>
        </p:nvSpPr>
        <p:spPr bwMode="auto">
          <a:xfrm>
            <a:off x="2986088" y="6726238"/>
            <a:ext cx="4503737" cy="131762"/>
          </a:xfrm>
          <a:prstGeom prst="roundRect">
            <a:avLst>
              <a:gd name="adj" fmla="val 1218"/>
            </a:avLst>
          </a:prstGeom>
          <a:solidFill>
            <a:srgbClr val="000000"/>
          </a:solidFill>
          <a:ln w="9525">
            <a:solidFill>
              <a:srgbClr val="000000"/>
            </a:solidFill>
            <a:round/>
            <a:headEnd/>
            <a:tailEnd/>
          </a:ln>
        </p:spPr>
        <p:txBody>
          <a:bodyPr wrap="none" anchor="ctr">
            <a:prstTxWarp prst="textNoShape">
              <a:avLst/>
            </a:prstTxWarp>
          </a:bodyPr>
          <a:lstStyle/>
          <a:p>
            <a:endParaRPr lang="en-US"/>
          </a:p>
        </p:txBody>
      </p:sp>
      <p:sp>
        <p:nvSpPr>
          <p:cNvPr id="101391" name="AutoShape 15"/>
          <p:cNvSpPr>
            <a:spLocks noChangeArrowheads="1"/>
          </p:cNvSpPr>
          <p:nvPr/>
        </p:nvSpPr>
        <p:spPr bwMode="auto">
          <a:xfrm>
            <a:off x="3141663" y="0"/>
            <a:ext cx="4503737" cy="131763"/>
          </a:xfrm>
          <a:prstGeom prst="roundRect">
            <a:avLst>
              <a:gd name="adj" fmla="val 1218"/>
            </a:avLst>
          </a:prstGeom>
          <a:solidFill>
            <a:srgbClr val="000000"/>
          </a:solidFill>
          <a:ln w="9525">
            <a:solidFill>
              <a:srgbClr val="000000"/>
            </a:solidFill>
            <a:round/>
            <a:headEnd/>
            <a:tailEnd/>
          </a:ln>
        </p:spPr>
        <p:txBody>
          <a:bodyPr wrap="none" anchor="ctr">
            <a:prstTxWarp prst="textNoShape">
              <a:avLst/>
            </a:prstTxWarp>
          </a:bodyPr>
          <a:lstStyle/>
          <a:p>
            <a:endParaRPr lang="en-US"/>
          </a:p>
        </p:txBody>
      </p:sp>
      <p:sp>
        <p:nvSpPr>
          <p:cNvPr id="101392" name="AutoShape 16"/>
          <p:cNvSpPr>
            <a:spLocks noChangeArrowheads="1"/>
          </p:cNvSpPr>
          <p:nvPr/>
        </p:nvSpPr>
        <p:spPr bwMode="auto">
          <a:xfrm>
            <a:off x="431800" y="6008688"/>
            <a:ext cx="2160588" cy="131762"/>
          </a:xfrm>
          <a:prstGeom prst="roundRect">
            <a:avLst>
              <a:gd name="adj" fmla="val 1218"/>
            </a:avLst>
          </a:prstGeom>
          <a:solidFill>
            <a:srgbClr val="000000"/>
          </a:solidFill>
          <a:ln w="9525">
            <a:solidFill>
              <a:srgbClr val="000000"/>
            </a:solidFill>
            <a:round/>
            <a:headEnd/>
            <a:tailEnd/>
          </a:ln>
        </p:spPr>
        <p:txBody>
          <a:bodyPr wrap="none" anchor="ctr">
            <a:prstTxWarp prst="textNoShape">
              <a:avLst/>
            </a:prstTxWarp>
          </a:bodyPr>
          <a:lstStyle/>
          <a:p>
            <a:endParaRPr lang="en-US"/>
          </a:p>
        </p:txBody>
      </p:sp>
      <p:sp>
        <p:nvSpPr>
          <p:cNvPr id="101393" name="AutoShape 17"/>
          <p:cNvSpPr>
            <a:spLocks noChangeArrowheads="1"/>
          </p:cNvSpPr>
          <p:nvPr/>
        </p:nvSpPr>
        <p:spPr bwMode="auto">
          <a:xfrm>
            <a:off x="7239000" y="2362200"/>
            <a:ext cx="533400" cy="4340225"/>
          </a:xfrm>
          <a:prstGeom prst="roundRect">
            <a:avLst>
              <a:gd name="adj" fmla="val 2500"/>
            </a:avLst>
          </a:prstGeom>
          <a:solidFill>
            <a:srgbClr val="000000"/>
          </a:solidFill>
          <a:ln w="9525">
            <a:solidFill>
              <a:srgbClr val="000000"/>
            </a:solidFill>
            <a:round/>
            <a:headEnd/>
            <a:tailEnd/>
          </a:ln>
        </p:spPr>
        <p:txBody>
          <a:bodyPr wrap="none" anchor="ctr">
            <a:prstTxWarp prst="textNoShape">
              <a:avLst/>
            </a:prstTxWarp>
          </a:bodyPr>
          <a:lstStyle/>
          <a:p>
            <a:endParaRPr lang="en-US"/>
          </a:p>
        </p:txBody>
      </p:sp>
      <p:sp>
        <p:nvSpPr>
          <p:cNvPr id="101395" name="AutoShape 19"/>
          <p:cNvSpPr>
            <a:spLocks noChangeArrowheads="1"/>
          </p:cNvSpPr>
          <p:nvPr/>
        </p:nvSpPr>
        <p:spPr bwMode="auto">
          <a:xfrm>
            <a:off x="3124200" y="3657600"/>
            <a:ext cx="4603750" cy="839788"/>
          </a:xfrm>
          <a:prstGeom prst="roundRect">
            <a:avLst>
              <a:gd name="adj" fmla="val 120"/>
            </a:avLst>
          </a:prstGeom>
          <a:solidFill>
            <a:srgbClr val="000000"/>
          </a:solidFill>
          <a:ln w="9525">
            <a:solidFill>
              <a:srgbClr val="000000"/>
            </a:solidFill>
            <a:round/>
            <a:headEnd/>
            <a:tailEnd/>
          </a:ln>
        </p:spPr>
        <p:txBody>
          <a:bodyPr wrap="none" anchor="ctr">
            <a:prstTxWarp prst="textNoShape">
              <a:avLst/>
            </a:prstTxWarp>
          </a:bodyPr>
          <a:lstStyle/>
          <a:p>
            <a:endParaRPr lang="en-US"/>
          </a:p>
        </p:txBody>
      </p:sp>
      <p:sp>
        <p:nvSpPr>
          <p:cNvPr id="101396" name="AutoShape 20"/>
          <p:cNvSpPr>
            <a:spLocks noChangeArrowheads="1"/>
          </p:cNvSpPr>
          <p:nvPr/>
        </p:nvSpPr>
        <p:spPr bwMode="auto">
          <a:xfrm>
            <a:off x="3024188" y="5548313"/>
            <a:ext cx="4464050" cy="395287"/>
          </a:xfrm>
          <a:prstGeom prst="roundRect">
            <a:avLst>
              <a:gd name="adj" fmla="val 403"/>
            </a:avLst>
          </a:prstGeom>
          <a:solidFill>
            <a:srgbClr val="000000"/>
          </a:solidFill>
          <a:ln w="9525">
            <a:solidFill>
              <a:srgbClr val="000000"/>
            </a:solidFill>
            <a:round/>
            <a:headEnd/>
            <a:tailEnd/>
          </a:ln>
        </p:spPr>
        <p:txBody>
          <a:bodyPr wrap="none" anchor="ctr">
            <a:prstTxWarp prst="textNoShape">
              <a:avLst/>
            </a:prstTxWarp>
          </a:bodyPr>
          <a:lstStyle/>
          <a:p>
            <a:endParaRPr lang="en-US"/>
          </a:p>
        </p:txBody>
      </p:sp>
      <p:sp>
        <p:nvSpPr>
          <p:cNvPr id="101397" name="Text Box 21"/>
          <p:cNvSpPr txBox="1">
            <a:spLocks noChangeArrowheads="1"/>
          </p:cNvSpPr>
          <p:nvPr/>
        </p:nvSpPr>
        <p:spPr bwMode="auto">
          <a:xfrm>
            <a:off x="3248025" y="6151563"/>
            <a:ext cx="5546390" cy="418576"/>
          </a:xfrm>
          <a:prstGeom prst="rect">
            <a:avLst/>
          </a:prstGeom>
          <a:noFill/>
          <a:ln w="9525">
            <a:noFill/>
            <a:miter lim="800000"/>
            <a:headEnd/>
            <a:tailEnd/>
          </a:ln>
        </p:spPr>
        <p:txBody>
          <a:bodyPr wrap="none" lIns="0" tIns="0" rIns="0" bIns="0">
            <a:prstTxWarp prst="textNoShape">
              <a:avLst/>
            </a:prstTxWarp>
            <a:spAutoFit/>
          </a:bodyPr>
          <a:lstStyle/>
          <a:p>
            <a:pPr eaLnBrk="1" hangingPunct="1">
              <a:lnSpc>
                <a:spcPct val="82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FFFF00"/>
                </a:solidFill>
                <a:cs typeface="Chalkboard"/>
              </a:rPr>
              <a:t>10 null detections per detection</a:t>
            </a:r>
          </a:p>
        </p:txBody>
      </p:sp>
      <p:sp>
        <p:nvSpPr>
          <p:cNvPr id="101398" name="Text Box 22"/>
          <p:cNvSpPr txBox="1">
            <a:spLocks noChangeArrowheads="1"/>
          </p:cNvSpPr>
          <p:nvPr/>
        </p:nvSpPr>
        <p:spPr bwMode="auto">
          <a:xfrm>
            <a:off x="3265488" y="3657600"/>
            <a:ext cx="3043652" cy="369332"/>
          </a:xfrm>
          <a:prstGeom prst="rect">
            <a:avLst/>
          </a:prstGeom>
          <a:noFill/>
          <a:ln w="9525">
            <a:noFill/>
            <a:miter lim="800000"/>
            <a:headEnd/>
            <a:tailEnd/>
          </a:ln>
        </p:spPr>
        <p:txBody>
          <a:bodyPr wrap="none" lIns="0" tIns="0" rIns="0" bIns="0">
            <a:prstTxWarp prst="textNoShape">
              <a:avLst/>
            </a:prstTxWarp>
            <a:spAutoFit/>
          </a:bodyPr>
          <a:lstStyle/>
          <a:p>
            <a:pPr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solidFill>
                  <a:srgbClr val="FFFFFF"/>
                </a:solidFill>
                <a:cs typeface="Chalkboard"/>
              </a:rPr>
              <a:t>Q2206-199, </a:t>
            </a:r>
            <a:r>
              <a:rPr lang="en-GB" sz="2400" dirty="0" err="1">
                <a:solidFill>
                  <a:srgbClr val="FFFFFF"/>
                </a:solidFill>
                <a:cs typeface="Chalkboard"/>
              </a:rPr>
              <a:t>z(DLA</a:t>
            </a:r>
            <a:r>
              <a:rPr lang="en-GB" sz="2400" dirty="0">
                <a:solidFill>
                  <a:srgbClr val="FFFFFF"/>
                </a:solidFill>
                <a:cs typeface="Chalkboard"/>
              </a:rPr>
              <a:t>)=1.92    </a:t>
            </a:r>
          </a:p>
        </p:txBody>
      </p:sp>
      <p:sp>
        <p:nvSpPr>
          <p:cNvPr id="101399" name="Text Box 23"/>
          <p:cNvSpPr txBox="1">
            <a:spLocks noChangeArrowheads="1"/>
          </p:cNvSpPr>
          <p:nvPr/>
        </p:nvSpPr>
        <p:spPr bwMode="auto">
          <a:xfrm>
            <a:off x="3276600" y="5410200"/>
            <a:ext cx="3141886" cy="369332"/>
          </a:xfrm>
          <a:prstGeom prst="rect">
            <a:avLst/>
          </a:prstGeom>
          <a:noFill/>
          <a:ln w="9525">
            <a:noFill/>
            <a:miter lim="800000"/>
            <a:headEnd/>
            <a:tailEnd/>
          </a:ln>
        </p:spPr>
        <p:txBody>
          <a:bodyPr wrap="none" lIns="0" tIns="0" rIns="0" bIns="0">
            <a:prstTxWarp prst="textNoShape">
              <a:avLst/>
            </a:prstTxWarp>
            <a:spAutoFit/>
          </a:bodyPr>
          <a:lstStyle/>
          <a:p>
            <a:pPr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solidFill>
                  <a:srgbClr val="FFFFFF"/>
                </a:solidFill>
                <a:cs typeface="Chalkboard"/>
              </a:rPr>
              <a:t>PKS0458-02, </a:t>
            </a:r>
            <a:r>
              <a:rPr lang="en-GB" sz="2400" dirty="0" err="1">
                <a:solidFill>
                  <a:srgbClr val="FFFFFF"/>
                </a:solidFill>
                <a:cs typeface="Chalkboard"/>
              </a:rPr>
              <a:t>z(DLA</a:t>
            </a:r>
            <a:r>
              <a:rPr lang="en-GB" sz="2400" dirty="0">
                <a:solidFill>
                  <a:srgbClr val="FFFFFF"/>
                </a:solidFill>
                <a:cs typeface="Chalkboard"/>
              </a:rPr>
              <a:t>)=2.04   </a:t>
            </a:r>
          </a:p>
        </p:txBody>
      </p:sp>
      <p:sp>
        <p:nvSpPr>
          <p:cNvPr id="101384" name="Text Box 8"/>
          <p:cNvSpPr txBox="1">
            <a:spLocks noChangeArrowheads="1"/>
          </p:cNvSpPr>
          <p:nvPr/>
        </p:nvSpPr>
        <p:spPr bwMode="auto">
          <a:xfrm>
            <a:off x="7239000" y="4724400"/>
            <a:ext cx="592138" cy="365125"/>
          </a:xfrm>
          <a:prstGeom prst="rect">
            <a:avLst/>
          </a:prstGeom>
          <a:noFill/>
          <a:ln w="9525">
            <a:noFill/>
            <a:miter lim="800000"/>
            <a:headEnd/>
            <a:tailEnd/>
          </a:ln>
        </p:spPr>
        <p:txBody>
          <a:bodyPr wrap="none" lIns="0" tIns="0" rIns="0" bIns="0">
            <a:prstTxWarp prst="textNoShape">
              <a:avLst/>
            </a:prstTxWarp>
            <a:spAutoFit/>
          </a:bodyPr>
          <a:lstStyle/>
          <a:p>
            <a:pPr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FF3333"/>
                </a:solidFill>
              </a:rPr>
              <a:t>VLT</a:t>
            </a:r>
          </a:p>
        </p:txBody>
      </p:sp>
      <p:sp>
        <p:nvSpPr>
          <p:cNvPr id="101394" name="AutoShape 18"/>
          <p:cNvSpPr>
            <a:spLocks noChangeArrowheads="1"/>
          </p:cNvSpPr>
          <p:nvPr/>
        </p:nvSpPr>
        <p:spPr bwMode="auto">
          <a:xfrm>
            <a:off x="3044825" y="130175"/>
            <a:ext cx="4765675" cy="1531938"/>
          </a:xfrm>
          <a:prstGeom prst="roundRect">
            <a:avLst>
              <a:gd name="adj" fmla="val 102"/>
            </a:avLst>
          </a:prstGeom>
          <a:solidFill>
            <a:srgbClr val="000000"/>
          </a:solidFill>
          <a:ln w="9525">
            <a:solidFill>
              <a:srgbClr val="000000"/>
            </a:solidFill>
            <a:round/>
            <a:headEnd/>
            <a:tailEnd/>
          </a:ln>
        </p:spPr>
        <p:txBody>
          <a:bodyPr wrap="none" anchor="ctr">
            <a:prstTxWarp prst="textNoShape">
              <a:avLst/>
            </a:prstTxWarp>
          </a:bodyPr>
          <a:lstStyle/>
          <a:p>
            <a:endParaRPr lang="en-US"/>
          </a:p>
        </p:txBody>
      </p:sp>
      <p:sp>
        <p:nvSpPr>
          <p:cNvPr id="101383" name="Text Box 7"/>
          <p:cNvSpPr txBox="1">
            <a:spLocks noChangeArrowheads="1"/>
          </p:cNvSpPr>
          <p:nvPr/>
        </p:nvSpPr>
        <p:spPr bwMode="auto">
          <a:xfrm>
            <a:off x="7239000" y="3140075"/>
            <a:ext cx="592138" cy="365125"/>
          </a:xfrm>
          <a:prstGeom prst="rect">
            <a:avLst/>
          </a:prstGeom>
          <a:noFill/>
          <a:ln w="9525">
            <a:noFill/>
            <a:miter lim="800000"/>
            <a:headEnd/>
            <a:tailEnd/>
          </a:ln>
        </p:spPr>
        <p:txBody>
          <a:bodyPr wrap="none" lIns="0" tIns="0" rIns="0" bIns="0">
            <a:prstTxWarp prst="textNoShape">
              <a:avLst/>
            </a:prstTxWarp>
            <a:spAutoFit/>
          </a:bodyPr>
          <a:lstStyle/>
          <a:p>
            <a:pPr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FF3333"/>
                </a:solidFill>
              </a:rPr>
              <a:t>VLT</a:t>
            </a:r>
          </a:p>
        </p:txBody>
      </p:sp>
      <p:pic>
        <p:nvPicPr>
          <p:cNvPr id="101401" name="Picture 25"/>
          <p:cNvPicPr>
            <a:picLocks noChangeAspect="1" noChangeArrowheads="1"/>
          </p:cNvPicPr>
          <p:nvPr/>
        </p:nvPicPr>
        <p:blipFill>
          <a:blip r:embed="rId6"/>
          <a:srcRect/>
          <a:stretch>
            <a:fillRect/>
          </a:stretch>
        </p:blipFill>
        <p:spPr bwMode="auto">
          <a:xfrm>
            <a:off x="2901950" y="0"/>
            <a:ext cx="4489450" cy="2743200"/>
          </a:xfrm>
          <a:prstGeom prst="rect">
            <a:avLst/>
          </a:prstGeom>
          <a:noFill/>
        </p:spPr>
      </p:pic>
      <p:sp>
        <p:nvSpPr>
          <p:cNvPr id="101400" name="Text Box 24"/>
          <p:cNvSpPr txBox="1">
            <a:spLocks noChangeArrowheads="1"/>
          </p:cNvSpPr>
          <p:nvPr/>
        </p:nvSpPr>
        <p:spPr bwMode="auto">
          <a:xfrm>
            <a:off x="2592388" y="-4107"/>
            <a:ext cx="5180011" cy="1046440"/>
          </a:xfrm>
          <a:prstGeom prst="rect">
            <a:avLst/>
          </a:prstGeom>
          <a:solidFill>
            <a:schemeClr val="tx1"/>
          </a:solidFill>
          <a:ln w="9525">
            <a:noFill/>
            <a:miter lim="800000"/>
            <a:headEnd/>
            <a:tailEnd/>
          </a:ln>
        </p:spPr>
        <p:txBody>
          <a:bodyPr wrap="square" lIns="0" tIns="0" rIns="0" bIns="0">
            <a:prstTxWarp prst="textNoShape">
              <a:avLst/>
            </a:prstTxWarp>
            <a:spAutoFit/>
          </a:bodyPr>
          <a:lstStyle/>
          <a:p>
            <a:pPr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400" u="sng" dirty="0">
              <a:solidFill>
                <a:srgbClr val="FFFFFF"/>
              </a:solidFill>
            </a:endParaRPr>
          </a:p>
          <a:p>
            <a:pPr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a-DK" sz="4000" dirty="0" smtClean="0">
                <a:solidFill>
                  <a:srgbClr val="FF0000"/>
                </a:solidFill>
                <a:latin typeface="+mj-lt"/>
                <a:cs typeface="Chalkboard"/>
              </a:rPr>
              <a:t>   </a:t>
            </a:r>
            <a:r>
              <a:rPr lang="da-DK" sz="4000" u="sng" dirty="0" err="1" smtClean="0">
                <a:solidFill>
                  <a:srgbClr val="FF0000"/>
                </a:solidFill>
                <a:latin typeface="+mj-lt"/>
                <a:cs typeface="Chalkboard"/>
              </a:rPr>
              <a:t>Galaxy</a:t>
            </a:r>
            <a:r>
              <a:rPr lang="da-DK" sz="4000" u="sng" dirty="0" smtClean="0">
                <a:solidFill>
                  <a:srgbClr val="FF0000"/>
                </a:solidFill>
                <a:latin typeface="+mj-lt"/>
                <a:cs typeface="Chalkboard"/>
              </a:rPr>
              <a:t> </a:t>
            </a:r>
            <a:r>
              <a:rPr lang="da-DK" sz="4000" u="sng" dirty="0" err="1" smtClean="0">
                <a:solidFill>
                  <a:srgbClr val="FF0000"/>
                </a:solidFill>
                <a:latin typeface="+mj-lt"/>
                <a:cs typeface="Chalkboard"/>
              </a:rPr>
              <a:t>counterparts</a:t>
            </a:r>
            <a:r>
              <a:rPr lang="da-DK" sz="4000" u="sng" dirty="0" smtClean="0">
                <a:solidFill>
                  <a:srgbClr val="FF0000"/>
                </a:solidFill>
                <a:latin typeface="+mj-lt"/>
                <a:cs typeface="Chalkboard"/>
              </a:rPr>
              <a:t>    </a:t>
            </a:r>
            <a:endParaRPr lang="en-GB" sz="4000" u="sng" dirty="0">
              <a:solidFill>
                <a:srgbClr val="FF0000"/>
              </a:solidFill>
              <a:latin typeface="+mj-lt"/>
              <a:cs typeface="Chalkboard"/>
            </a:endParaRPr>
          </a:p>
          <a:p>
            <a:pPr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400" u="sng" dirty="0">
              <a:solidFill>
                <a:srgbClr val="FF0000"/>
              </a:solidFill>
            </a:endParaRPr>
          </a:p>
        </p:txBody>
      </p:sp>
      <p:sp>
        <p:nvSpPr>
          <p:cNvPr id="2" name="TextBox 1"/>
          <p:cNvSpPr txBox="1"/>
          <p:nvPr/>
        </p:nvSpPr>
        <p:spPr>
          <a:xfrm>
            <a:off x="224880" y="6416454"/>
            <a:ext cx="1983987" cy="369332"/>
          </a:xfrm>
          <a:prstGeom prst="rect">
            <a:avLst/>
          </a:prstGeom>
          <a:noFill/>
        </p:spPr>
        <p:txBody>
          <a:bodyPr wrap="none" rtlCol="0">
            <a:spAutoFit/>
          </a:bodyPr>
          <a:lstStyle/>
          <a:p>
            <a:r>
              <a:rPr lang="en-US" dirty="0" err="1" smtClean="0">
                <a:solidFill>
                  <a:schemeClr val="bg1"/>
                </a:solidFill>
              </a:rPr>
              <a:t>Møller</a:t>
            </a:r>
            <a:r>
              <a:rPr lang="en-US" dirty="0" smtClean="0">
                <a:solidFill>
                  <a:schemeClr val="bg1"/>
                </a:solidFill>
              </a:rPr>
              <a:t> et al. (2002)</a:t>
            </a:r>
            <a:endParaRPr lang="en-US" dirty="0">
              <a:solidFill>
                <a:schemeClr val="bg1"/>
              </a:solidFill>
            </a:endParaRPr>
          </a:p>
        </p:txBody>
      </p:sp>
    </p:spTree>
    <p:extLst>
      <p:ext uri="{BB962C8B-B14F-4D97-AF65-F5344CB8AC3E}">
        <p14:creationId xmlns:p14="http://schemas.microsoft.com/office/powerpoint/2010/main" val="27706994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Nimbus Roman No9 L"/>
        <a:ea typeface=""/>
        <a:cs typeface=""/>
      </a:majorFont>
      <a:minorFont>
        <a:latin typeface="Nimbus Roman No9 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bg1"/>
            </a:solidFill>
            <a:effectLst/>
            <a:latin typeface="Times New Roman" pitchFamily="-11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bg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23397</TotalTime>
  <Words>1063</Words>
  <Application>Microsoft Macintosh PowerPoint</Application>
  <PresentationFormat>On-screen Show (4:3)</PresentationFormat>
  <Paragraphs>123</Paragraphs>
  <Slides>41</Slides>
  <Notes>18</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44" baseType="lpstr">
      <vt:lpstr>Office Theme</vt:lpstr>
      <vt:lpstr>Default Design</vt:lpstr>
      <vt:lpstr>Clip</vt:lpstr>
      <vt:lpstr>Galaxy counterparts of DLAs</vt:lpstr>
      <vt:lpstr>PowerPoint Presentation</vt:lpstr>
      <vt:lpstr>First detection of light from a DLA galaxy PKS0528-250, z(DLA) = 2.81</vt:lpstr>
      <vt:lpstr>PowerPoint Presentation</vt:lpstr>
      <vt:lpstr>PowerPoint Presentation</vt:lpstr>
      <vt:lpstr>PowerPoint Presentation</vt:lpstr>
      <vt:lpstr>PowerPoint Presentation</vt:lpstr>
      <vt:lpstr>PowerPoint Presentation</vt:lpstr>
      <vt:lpstr>PowerPoint Presentation</vt:lpstr>
      <vt:lpstr>DLA galaxies are (faint) LBGs (Møller et al. 2002)</vt:lpstr>
      <vt:lpstr>Mass(?)-metallicity and Luminosity-Metallicity relations?</vt:lpstr>
      <vt:lpstr>Galaxy counterparts: wide range of metallicities</vt:lpstr>
      <vt:lpstr>PowerPoint Presentation</vt:lpstr>
      <vt:lpstr>PowerPoint Presentation</vt:lpstr>
      <vt:lpstr>PowerPoint Presentation</vt:lpstr>
      <vt:lpstr>Two DLAs at z=2.42 and z=2.58 towards Q0918+1636</vt:lpstr>
      <vt:lpstr>Two DLAs at z=2.42 and z=2.58 towards Q0918+1636</vt:lpstr>
      <vt:lpstr>z=2.58 DLA towards Q0918+1636:  [Zn/H]=-0.12, [Zn/Cr]=0.8, H2, CI, SFR≈20M/yr</vt:lpstr>
      <vt:lpstr>PowerPoint Presentation</vt:lpstr>
      <vt:lpstr>More detections</vt:lpstr>
      <vt:lpstr>Non-QSO sightlines</vt:lpstr>
      <vt:lpstr>Scaling relations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Evidence for dust extinction </vt:lpstr>
      <vt:lpstr>PowerPoint Presentation</vt:lpstr>
      <vt:lpstr>PowerPoint Presentation</vt:lpstr>
      <vt:lpstr>PowerPoint Presentation</vt:lpstr>
      <vt:lpstr>PowerPoint Presentation</vt:lpstr>
      <vt:lpstr>PowerPoint Presentation</vt:lpstr>
      <vt:lpstr>Spectroscopic confirmation</vt:lpstr>
      <vt:lpstr>HST imaging of DLA0528-250</vt:lpstr>
      <vt:lpstr>PowerPoint Presentation</vt:lpstr>
      <vt:lpstr>PowerPoint Presentation</vt:lpstr>
      <vt:lpstr>DLA at z=2.354 towards Q2222-0946</vt:lpstr>
    </vt:vector>
  </TitlesOfParts>
  <Company>DARK Cosmology Centre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Pieces to the puzzle of Galaxy Formation</dc:title>
  <dc:creator>Johan Fynbo</dc:creator>
  <cp:lastModifiedBy>Johan Fynbo</cp:lastModifiedBy>
  <cp:revision>107</cp:revision>
  <dcterms:created xsi:type="dcterms:W3CDTF">2015-03-15T16:15:23Z</dcterms:created>
  <dcterms:modified xsi:type="dcterms:W3CDTF">2017-06-27T06:10:56Z</dcterms:modified>
</cp:coreProperties>
</file>