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9"/>
  </p:notesMasterIdLst>
  <p:sldIdLst>
    <p:sldId id="1295" r:id="rId2"/>
    <p:sldId id="1302" r:id="rId3"/>
    <p:sldId id="1305" r:id="rId4"/>
    <p:sldId id="1313" r:id="rId5"/>
    <p:sldId id="1312" r:id="rId6"/>
    <p:sldId id="1314" r:id="rId7"/>
    <p:sldId id="1345" r:id="rId8"/>
    <p:sldId id="1346" r:id="rId9"/>
    <p:sldId id="1319" r:id="rId10"/>
    <p:sldId id="1320" r:id="rId11"/>
    <p:sldId id="1321" r:id="rId12"/>
    <p:sldId id="1324" r:id="rId13"/>
    <p:sldId id="1326" r:id="rId14"/>
    <p:sldId id="1327" r:id="rId15"/>
    <p:sldId id="1328" r:id="rId16"/>
    <p:sldId id="1329" r:id="rId17"/>
    <p:sldId id="1330" r:id="rId18"/>
    <p:sldId id="1334" r:id="rId19"/>
    <p:sldId id="1336" r:id="rId20"/>
    <p:sldId id="1349" r:id="rId21"/>
    <p:sldId id="1337" r:id="rId22"/>
    <p:sldId id="1338" r:id="rId23"/>
    <p:sldId id="1340" r:id="rId24"/>
    <p:sldId id="1350" r:id="rId25"/>
    <p:sldId id="1341" r:id="rId26"/>
    <p:sldId id="1348" r:id="rId27"/>
    <p:sldId id="1332" r:id="rId28"/>
  </p:sldIdLst>
  <p:sldSz cx="9144000" cy="6858000" type="screen4x3"/>
  <p:notesSz cx="6858000" cy="9313863"/>
  <p:defaultTextStyle>
    <a:defPPr>
      <a:defRPr lang="en-US"/>
    </a:defPPr>
    <a:lvl1pPr algn="l" rtl="0" fontAlgn="base">
      <a:spcBef>
        <a:spcPct val="0"/>
      </a:spcBef>
      <a:spcAft>
        <a:spcPct val="0"/>
      </a:spcAft>
      <a:defRPr sz="2400" kern="1200">
        <a:solidFill>
          <a:schemeClr val="tx1"/>
        </a:solidFill>
        <a:latin typeface="Arial" charset="0"/>
        <a:ea typeface="ヒラギノ角ゴ Pro W3"/>
        <a:cs typeface="Arial" charset="0"/>
      </a:defRPr>
    </a:lvl1pPr>
    <a:lvl2pPr marL="457200" algn="l" rtl="0" fontAlgn="base">
      <a:spcBef>
        <a:spcPct val="0"/>
      </a:spcBef>
      <a:spcAft>
        <a:spcPct val="0"/>
      </a:spcAft>
      <a:defRPr sz="2400" kern="1200">
        <a:solidFill>
          <a:schemeClr val="tx1"/>
        </a:solidFill>
        <a:latin typeface="Arial" charset="0"/>
        <a:ea typeface="ヒラギノ角ゴ Pro W3"/>
        <a:cs typeface="Arial" charset="0"/>
      </a:defRPr>
    </a:lvl2pPr>
    <a:lvl3pPr marL="914400" algn="l" rtl="0" fontAlgn="base">
      <a:spcBef>
        <a:spcPct val="0"/>
      </a:spcBef>
      <a:spcAft>
        <a:spcPct val="0"/>
      </a:spcAft>
      <a:defRPr sz="2400" kern="1200">
        <a:solidFill>
          <a:schemeClr val="tx1"/>
        </a:solidFill>
        <a:latin typeface="Arial" charset="0"/>
        <a:ea typeface="ヒラギノ角ゴ Pro W3"/>
        <a:cs typeface="Arial" charset="0"/>
      </a:defRPr>
    </a:lvl3pPr>
    <a:lvl4pPr marL="1371600" algn="l" rtl="0" fontAlgn="base">
      <a:spcBef>
        <a:spcPct val="0"/>
      </a:spcBef>
      <a:spcAft>
        <a:spcPct val="0"/>
      </a:spcAft>
      <a:defRPr sz="2400" kern="1200">
        <a:solidFill>
          <a:schemeClr val="tx1"/>
        </a:solidFill>
        <a:latin typeface="Arial" charset="0"/>
        <a:ea typeface="ヒラギノ角ゴ Pro W3"/>
        <a:cs typeface="Arial" charset="0"/>
      </a:defRPr>
    </a:lvl4pPr>
    <a:lvl5pPr marL="1828800" algn="l" rtl="0" fontAlgn="base">
      <a:spcBef>
        <a:spcPct val="0"/>
      </a:spcBef>
      <a:spcAft>
        <a:spcPct val="0"/>
      </a:spcAft>
      <a:defRPr sz="2400" kern="1200">
        <a:solidFill>
          <a:schemeClr val="tx1"/>
        </a:solidFill>
        <a:latin typeface="Arial" charset="0"/>
        <a:ea typeface="ヒラギノ角ゴ Pro W3"/>
        <a:cs typeface="Arial" charset="0"/>
      </a:defRPr>
    </a:lvl5pPr>
    <a:lvl6pPr marL="2286000" algn="l" defTabSz="914400" rtl="0" eaLnBrk="1" latinLnBrk="0" hangingPunct="1">
      <a:defRPr sz="2400" kern="1200">
        <a:solidFill>
          <a:schemeClr val="tx1"/>
        </a:solidFill>
        <a:latin typeface="Arial" charset="0"/>
        <a:ea typeface="ヒラギノ角ゴ Pro W3"/>
        <a:cs typeface="Arial" charset="0"/>
      </a:defRPr>
    </a:lvl6pPr>
    <a:lvl7pPr marL="2743200" algn="l" defTabSz="914400" rtl="0" eaLnBrk="1" latinLnBrk="0" hangingPunct="1">
      <a:defRPr sz="2400" kern="1200">
        <a:solidFill>
          <a:schemeClr val="tx1"/>
        </a:solidFill>
        <a:latin typeface="Arial" charset="0"/>
        <a:ea typeface="ヒラギノ角ゴ Pro W3"/>
        <a:cs typeface="Arial" charset="0"/>
      </a:defRPr>
    </a:lvl7pPr>
    <a:lvl8pPr marL="3200400" algn="l" defTabSz="914400" rtl="0" eaLnBrk="1" latinLnBrk="0" hangingPunct="1">
      <a:defRPr sz="2400" kern="1200">
        <a:solidFill>
          <a:schemeClr val="tx1"/>
        </a:solidFill>
        <a:latin typeface="Arial" charset="0"/>
        <a:ea typeface="ヒラギノ角ゴ Pro W3"/>
        <a:cs typeface="Arial" charset="0"/>
      </a:defRPr>
    </a:lvl8pPr>
    <a:lvl9pPr marL="3657600" algn="l" defTabSz="914400" rtl="0" eaLnBrk="1" latinLnBrk="0" hangingPunct="1">
      <a:defRPr sz="2400" kern="1200">
        <a:solidFill>
          <a:schemeClr val="tx1"/>
        </a:solidFill>
        <a:latin typeface="Arial" charset="0"/>
        <a:ea typeface="ヒラギノ角ゴ Pro W3"/>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E204"/>
    <a:srgbClr val="F7F6F3"/>
    <a:srgbClr val="F3F1ED"/>
    <a:srgbClr val="ECECEC"/>
    <a:srgbClr val="F5F5F5"/>
    <a:srgbClr val="F2F0EA"/>
    <a:srgbClr val="6666FF"/>
    <a:srgbClr val="F2DFD8"/>
    <a:srgbClr val="FF9900"/>
    <a:srgbClr val="EA4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19" autoAdjust="0"/>
    <p:restoredTop sz="90453" autoAdjust="0"/>
  </p:normalViewPr>
  <p:slideViewPr>
    <p:cSldViewPr>
      <p:cViewPr varScale="1">
        <p:scale>
          <a:sx n="68" d="100"/>
          <a:sy n="68" d="100"/>
        </p:scale>
        <p:origin x="124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eaLnBrk="0" hangingPunct="0">
              <a:defRPr sz="1200">
                <a:cs typeface="ヒラギノ角ゴ Pro W3"/>
              </a:defRPr>
            </a:lvl1pPr>
          </a:lstStyle>
          <a:p>
            <a:pPr>
              <a:defRPr/>
            </a:pPr>
            <a:endParaRPr lang="en-US"/>
          </a:p>
        </p:txBody>
      </p:sp>
      <p:sp>
        <p:nvSpPr>
          <p:cNvPr id="24579" name="Rectangle 3"/>
          <p:cNvSpPr>
            <a:spLocks noGrp="1" noChangeArrowheads="1"/>
          </p:cNvSpPr>
          <p:nvPr>
            <p:ph type="dt" idx="1"/>
          </p:nvPr>
        </p:nvSpPr>
        <p:spPr bwMode="auto">
          <a:xfrm>
            <a:off x="3884613"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eaLnBrk="0" hangingPunct="0">
              <a:defRPr sz="1200">
                <a:cs typeface="ヒラギノ角ゴ Pro W3"/>
              </a:defRPr>
            </a:lvl1pPr>
          </a:lstStyle>
          <a:p>
            <a:pPr>
              <a:defRPr/>
            </a:pPr>
            <a:fld id="{F6FD56A5-6355-4B13-B783-7CC5477550B3}" type="datetimeFigureOut">
              <a:rPr lang="en-US"/>
              <a:pPr>
                <a:defRPr/>
              </a:pPr>
              <a:t>6/22/2017</a:t>
            </a:fld>
            <a:endParaRPr lang="en-US"/>
          </a:p>
        </p:txBody>
      </p:sp>
      <p:sp>
        <p:nvSpPr>
          <p:cNvPr id="16388" name="Rectangle 4"/>
          <p:cNvSpPr>
            <a:spLocks noGrp="1" noRot="1" noChangeAspect="1" noChangeArrowheads="1" noTextEdit="1"/>
          </p:cNvSpPr>
          <p:nvPr>
            <p:ph type="sldImg" idx="2"/>
          </p:nvPr>
        </p:nvSpPr>
        <p:spPr bwMode="auto">
          <a:xfrm>
            <a:off x="1101725" y="700088"/>
            <a:ext cx="4654550" cy="3490912"/>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685800" y="4424085"/>
            <a:ext cx="5486400" cy="4191238"/>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eaLnBrk="0" hangingPunct="0">
              <a:defRPr sz="1200">
                <a:cs typeface="ヒラギノ角ゴ Pro W3"/>
              </a:defRPr>
            </a:lvl1pPr>
          </a:lstStyle>
          <a:p>
            <a:pPr>
              <a:defRPr/>
            </a:pPr>
            <a:endParaRPr lang="en-US"/>
          </a:p>
        </p:txBody>
      </p:sp>
      <p:sp>
        <p:nvSpPr>
          <p:cNvPr id="24583" name="Rectangle 7"/>
          <p:cNvSpPr>
            <a:spLocks noGrp="1" noChangeArrowheads="1"/>
          </p:cNvSpPr>
          <p:nvPr>
            <p:ph type="sldNum" sz="quarter" idx="5"/>
          </p:nvPr>
        </p:nvSpPr>
        <p:spPr bwMode="auto">
          <a:xfrm>
            <a:off x="3884613"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algn="r" eaLnBrk="0" hangingPunct="0">
              <a:defRPr sz="1200">
                <a:cs typeface="ヒラギノ角ゴ Pro W3"/>
              </a:defRPr>
            </a:lvl1pPr>
          </a:lstStyle>
          <a:p>
            <a:pPr>
              <a:defRPr/>
            </a:pPr>
            <a:fld id="{6E074355-CE0D-4C68-A6CB-C364ED71B33B}" type="slidenum">
              <a:rPr lang="en-US"/>
              <a:pPr>
                <a:defRPr/>
              </a:pPr>
              <a:t>‹#›</a:t>
            </a:fld>
            <a:endParaRPr lang="en-US"/>
          </a:p>
        </p:txBody>
      </p:sp>
    </p:spTree>
    <p:extLst>
      <p:ext uri="{BB962C8B-B14F-4D97-AF65-F5344CB8AC3E}">
        <p14:creationId xmlns:p14="http://schemas.microsoft.com/office/powerpoint/2010/main" val="1509097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a:t>
            </a:fld>
            <a:endParaRPr lang="en-US"/>
          </a:p>
        </p:txBody>
      </p:sp>
    </p:spTree>
    <p:extLst>
      <p:ext uri="{BB962C8B-B14F-4D97-AF65-F5344CB8AC3E}">
        <p14:creationId xmlns:p14="http://schemas.microsoft.com/office/powerpoint/2010/main" val="1780941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10</a:t>
            </a:fld>
            <a:endParaRPr lang="en-US" dirty="0"/>
          </a:p>
        </p:txBody>
      </p:sp>
    </p:spTree>
    <p:extLst>
      <p:ext uri="{BB962C8B-B14F-4D97-AF65-F5344CB8AC3E}">
        <p14:creationId xmlns:p14="http://schemas.microsoft.com/office/powerpoint/2010/main" val="2335362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11</a:t>
            </a:fld>
            <a:endParaRPr lang="en-US" dirty="0"/>
          </a:p>
        </p:txBody>
      </p:sp>
    </p:spTree>
    <p:extLst>
      <p:ext uri="{BB962C8B-B14F-4D97-AF65-F5344CB8AC3E}">
        <p14:creationId xmlns:p14="http://schemas.microsoft.com/office/powerpoint/2010/main" val="3485860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12</a:t>
            </a:fld>
            <a:endParaRPr lang="en-US"/>
          </a:p>
        </p:txBody>
      </p:sp>
    </p:spTree>
    <p:extLst>
      <p:ext uri="{BB962C8B-B14F-4D97-AF65-F5344CB8AC3E}">
        <p14:creationId xmlns:p14="http://schemas.microsoft.com/office/powerpoint/2010/main" val="1420169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i="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13</a:t>
            </a:fld>
            <a:endParaRPr lang="en-US" dirty="0"/>
          </a:p>
        </p:txBody>
      </p:sp>
    </p:spTree>
    <p:extLst>
      <p:ext uri="{BB962C8B-B14F-4D97-AF65-F5344CB8AC3E}">
        <p14:creationId xmlns:p14="http://schemas.microsoft.com/office/powerpoint/2010/main" val="1707377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14</a:t>
            </a:fld>
            <a:endParaRPr lang="en-US"/>
          </a:p>
        </p:txBody>
      </p:sp>
    </p:spTree>
    <p:extLst>
      <p:ext uri="{BB962C8B-B14F-4D97-AF65-F5344CB8AC3E}">
        <p14:creationId xmlns:p14="http://schemas.microsoft.com/office/powerpoint/2010/main" val="2384117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15</a:t>
            </a:fld>
            <a:endParaRPr lang="en-US"/>
          </a:p>
        </p:txBody>
      </p:sp>
    </p:spTree>
    <p:extLst>
      <p:ext uri="{BB962C8B-B14F-4D97-AF65-F5344CB8AC3E}">
        <p14:creationId xmlns:p14="http://schemas.microsoft.com/office/powerpoint/2010/main" val="401798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i="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16</a:t>
            </a:fld>
            <a:endParaRPr lang="en-US" dirty="0"/>
          </a:p>
        </p:txBody>
      </p:sp>
    </p:spTree>
    <p:extLst>
      <p:ext uri="{BB962C8B-B14F-4D97-AF65-F5344CB8AC3E}">
        <p14:creationId xmlns:p14="http://schemas.microsoft.com/office/powerpoint/2010/main" val="564687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i="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17</a:t>
            </a:fld>
            <a:endParaRPr lang="en-US" dirty="0"/>
          </a:p>
        </p:txBody>
      </p:sp>
    </p:spTree>
    <p:extLst>
      <p:ext uri="{BB962C8B-B14F-4D97-AF65-F5344CB8AC3E}">
        <p14:creationId xmlns:p14="http://schemas.microsoft.com/office/powerpoint/2010/main" val="3746963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i="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18</a:t>
            </a:fld>
            <a:endParaRPr lang="en-US" dirty="0"/>
          </a:p>
        </p:txBody>
      </p:sp>
    </p:spTree>
    <p:extLst>
      <p:ext uri="{BB962C8B-B14F-4D97-AF65-F5344CB8AC3E}">
        <p14:creationId xmlns:p14="http://schemas.microsoft.com/office/powerpoint/2010/main" val="3166552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a:t>Now with this</a:t>
            </a:r>
            <a:r>
              <a:rPr lang="en-US" i="0" baseline="0"/>
              <a:t> </a:t>
            </a:r>
            <a:r>
              <a:rPr lang="en-US" i="0"/>
              <a:t>data at hand we</a:t>
            </a:r>
            <a:r>
              <a:rPr lang="en-US" i="0" baseline="0"/>
              <a:t> can proceed to set constraints on GRB energetics and correlations. To achieve this goal, we assumed that the joint population distribution of these four GRB variables can be well described by a four dimensional log-normal distribution subject to BATSE trigger threshold. </a:t>
            </a:r>
            <a:r>
              <a:rPr lang="en-US" i="0"/>
              <a:t>Skipping any </a:t>
            </a:r>
            <a:r>
              <a:rPr lang="en-US" i="0" baseline="0"/>
              <a:t>further details, I will present some final results here.</a:t>
            </a:r>
            <a:endParaRPr lang="en-US" i="0"/>
          </a:p>
          <a:p>
            <a:pPr rtl="0"/>
            <a:endParaRPr lang="en-US" i="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19</a:t>
            </a:fld>
            <a:endParaRPr lang="en-US" dirty="0"/>
          </a:p>
        </p:txBody>
      </p:sp>
    </p:spTree>
    <p:extLst>
      <p:ext uri="{BB962C8B-B14F-4D97-AF65-F5344CB8AC3E}">
        <p14:creationId xmlns:p14="http://schemas.microsoft.com/office/powerpoint/2010/main" val="113276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i="0" baseline="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2</a:t>
            </a:fld>
            <a:endParaRPr lang="en-US" dirty="0"/>
          </a:p>
        </p:txBody>
      </p:sp>
    </p:spTree>
    <p:extLst>
      <p:ext uri="{BB962C8B-B14F-4D97-AF65-F5344CB8AC3E}">
        <p14:creationId xmlns:p14="http://schemas.microsoft.com/office/powerpoint/2010/main" val="3841424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21</a:t>
            </a:fld>
            <a:endParaRPr lang="en-US"/>
          </a:p>
        </p:txBody>
      </p:sp>
    </p:spTree>
    <p:extLst>
      <p:ext uri="{BB962C8B-B14F-4D97-AF65-F5344CB8AC3E}">
        <p14:creationId xmlns:p14="http://schemas.microsoft.com/office/powerpoint/2010/main" val="3707191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i="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22</a:t>
            </a:fld>
            <a:endParaRPr lang="en-US" dirty="0"/>
          </a:p>
        </p:txBody>
      </p:sp>
    </p:spTree>
    <p:extLst>
      <p:ext uri="{BB962C8B-B14F-4D97-AF65-F5344CB8AC3E}">
        <p14:creationId xmlns:p14="http://schemas.microsoft.com/office/powerpoint/2010/main" val="3918742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i="0" baseline="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23</a:t>
            </a:fld>
            <a:endParaRPr lang="en-US" dirty="0"/>
          </a:p>
        </p:txBody>
      </p:sp>
    </p:spTree>
    <p:extLst>
      <p:ext uri="{BB962C8B-B14F-4D97-AF65-F5344CB8AC3E}">
        <p14:creationId xmlns:p14="http://schemas.microsoft.com/office/powerpoint/2010/main" val="3286298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i="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solidFill>
                  <a:srgbClr val="000000"/>
                </a:solidFill>
              </a:rPr>
              <a:pPr>
                <a:defRPr/>
              </a:pPr>
              <a:t>24</a:t>
            </a:fld>
            <a:endParaRPr lang="en-US" dirty="0">
              <a:solidFill>
                <a:srgbClr val="000000"/>
              </a:solidFill>
            </a:endParaRPr>
          </a:p>
        </p:txBody>
      </p:sp>
    </p:spTree>
    <p:extLst>
      <p:ext uri="{BB962C8B-B14F-4D97-AF65-F5344CB8AC3E}">
        <p14:creationId xmlns:p14="http://schemas.microsoft.com/office/powerpoint/2010/main" val="1608069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25</a:t>
            </a:fld>
            <a:endParaRPr lang="en-US"/>
          </a:p>
        </p:txBody>
      </p:sp>
    </p:spTree>
    <p:extLst>
      <p:ext uri="{BB962C8B-B14F-4D97-AF65-F5344CB8AC3E}">
        <p14:creationId xmlns:p14="http://schemas.microsoft.com/office/powerpoint/2010/main" val="2068164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i="0" baseline="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solidFill>
                  <a:srgbClr val="000000"/>
                </a:solidFill>
              </a:rPr>
              <a:pPr>
                <a:defRPr/>
              </a:pPr>
              <a:t>26</a:t>
            </a:fld>
            <a:endParaRPr lang="en-US" dirty="0">
              <a:solidFill>
                <a:srgbClr val="000000"/>
              </a:solidFill>
            </a:endParaRPr>
          </a:p>
        </p:txBody>
      </p:sp>
    </p:spTree>
    <p:extLst>
      <p:ext uri="{BB962C8B-B14F-4D97-AF65-F5344CB8AC3E}">
        <p14:creationId xmlns:p14="http://schemas.microsoft.com/office/powerpoint/2010/main" val="1401755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i="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27</a:t>
            </a:fld>
            <a:endParaRPr lang="en-US" dirty="0"/>
          </a:p>
        </p:txBody>
      </p:sp>
    </p:spTree>
    <p:extLst>
      <p:ext uri="{BB962C8B-B14F-4D97-AF65-F5344CB8AC3E}">
        <p14:creationId xmlns:p14="http://schemas.microsoft.com/office/powerpoint/2010/main" val="1388142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i="0" baseline="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3</a:t>
            </a:fld>
            <a:endParaRPr lang="en-US" dirty="0"/>
          </a:p>
        </p:txBody>
      </p:sp>
    </p:spTree>
    <p:extLst>
      <p:ext uri="{BB962C8B-B14F-4D97-AF65-F5344CB8AC3E}">
        <p14:creationId xmlns:p14="http://schemas.microsoft.com/office/powerpoint/2010/main" val="2031196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i="0" baseline="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4</a:t>
            </a:fld>
            <a:endParaRPr lang="en-US" dirty="0"/>
          </a:p>
        </p:txBody>
      </p:sp>
    </p:spTree>
    <p:extLst>
      <p:ext uri="{BB962C8B-B14F-4D97-AF65-F5344CB8AC3E}">
        <p14:creationId xmlns:p14="http://schemas.microsoft.com/office/powerpoint/2010/main" val="116056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5</a:t>
            </a:fld>
            <a:endParaRPr lang="en-US" dirty="0"/>
          </a:p>
        </p:txBody>
      </p:sp>
    </p:spTree>
    <p:extLst>
      <p:ext uri="{BB962C8B-B14F-4D97-AF65-F5344CB8AC3E}">
        <p14:creationId xmlns:p14="http://schemas.microsoft.com/office/powerpoint/2010/main" val="1995436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6</a:t>
            </a:fld>
            <a:endParaRPr lang="en-US" dirty="0"/>
          </a:p>
        </p:txBody>
      </p:sp>
    </p:spTree>
    <p:extLst>
      <p:ext uri="{BB962C8B-B14F-4D97-AF65-F5344CB8AC3E}">
        <p14:creationId xmlns:p14="http://schemas.microsoft.com/office/powerpoint/2010/main" val="2931088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7</a:t>
            </a:fld>
            <a:endParaRPr lang="en-US" dirty="0"/>
          </a:p>
        </p:txBody>
      </p:sp>
    </p:spTree>
    <p:extLst>
      <p:ext uri="{BB962C8B-B14F-4D97-AF65-F5344CB8AC3E}">
        <p14:creationId xmlns:p14="http://schemas.microsoft.com/office/powerpoint/2010/main" val="311907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8</a:t>
            </a:fld>
            <a:endParaRPr lang="en-US" dirty="0"/>
          </a:p>
        </p:txBody>
      </p:sp>
    </p:spTree>
    <p:extLst>
      <p:ext uri="{BB962C8B-B14F-4D97-AF65-F5344CB8AC3E}">
        <p14:creationId xmlns:p14="http://schemas.microsoft.com/office/powerpoint/2010/main" val="386555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9</a:t>
            </a:fld>
            <a:endParaRPr lang="en-US" dirty="0"/>
          </a:p>
        </p:txBody>
      </p:sp>
    </p:spTree>
    <p:extLst>
      <p:ext uri="{BB962C8B-B14F-4D97-AF65-F5344CB8AC3E}">
        <p14:creationId xmlns:p14="http://schemas.microsoft.com/office/powerpoint/2010/main" val="4010267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124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38F6AEB-8D55-45A4-92B9-3A64A5EABA57}" type="datetime1">
              <a:rPr lang="en-US" smtClean="0"/>
              <a:t>6/22/2017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B879F29-07CC-4734-BC9D-F46D4774DF95}" type="slidenum">
              <a:rPr lang="en-US" smtClean="0"/>
              <a:pPr>
                <a:defRPr/>
              </a:pPr>
              <a:t>‹#›</a:t>
            </a:fld>
            <a:endParaRPr lang="en-US"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B330C99-3C89-4925-989D-87B6215129DF}" type="datetime1">
              <a:rPr lang="en-US" smtClean="0"/>
              <a:t>6/22/2017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70B4FEC8-3D7B-4AEE-BB2B-4DA7498A7F66}" type="slidenum">
              <a:rPr lang="en-US" smtClean="0"/>
              <a:pPr>
                <a:defRPr/>
              </a:pPr>
              <a:t>‹#›</a:t>
            </a:fld>
            <a:endParaRPr lang="en-US"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C3E9C4C-7487-48D4-AB70-3452BFB1BF7D}" type="datetime1">
              <a:rPr lang="en-US" smtClean="0"/>
              <a:t>6/22/2017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0BFB47B6-E5D9-439A-BE4E-EE64598FF312}" type="slidenum">
              <a:rPr lang="en-US" smtClean="0"/>
              <a:pPr>
                <a:defRPr/>
              </a:pPr>
              <a:t>‹#›</a:t>
            </a:fld>
            <a:endParaRPr lang="en-US"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E74E987-2009-4DB4-A81A-1C7C9FA247B0}" type="datetime1">
              <a:rPr lang="en-US" smtClean="0"/>
              <a:t>6/22/2017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288100D8-BB89-428B-B60F-A4CDEC89E416}" type="slidenum">
              <a:rPr lang="en-US" smtClean="0"/>
              <a:pPr>
                <a:defRPr/>
              </a:pPr>
              <a:t>‹#›</a:t>
            </a:fld>
            <a:endParaRPr lang="en-US" sz="14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676400"/>
          </a:xfrm>
        </p:spPr>
        <p:txBody>
          <a:bodyPr/>
          <a:lstStyle/>
          <a:p>
            <a:r>
              <a:rPr lang="en-US" dirty="0"/>
              <a:t>Click to edit Master title style</a:t>
            </a:r>
          </a:p>
        </p:txBody>
      </p:sp>
      <p:sp>
        <p:nvSpPr>
          <p:cNvPr id="3" name="Vertical Text Placeholder 2"/>
          <p:cNvSpPr>
            <a:spLocks noGrp="1"/>
          </p:cNvSpPr>
          <p:nvPr>
            <p:ph type="body" orient="vert" idx="1"/>
          </p:nvPr>
        </p:nvSpPr>
        <p:spPr>
          <a:xfrm rot="16200000">
            <a:off x="3607993" y="964009"/>
            <a:ext cx="3429000" cy="683498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C169090-F8B9-43BE-BE88-016FB88AD439}" type="datetime1">
              <a:rPr lang="en-US" smtClean="0"/>
              <a:t>6/22/2017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0D43F31C-FC08-480E-89F2-BE02BC6A4A33}" type="slidenum">
              <a:rPr lang="en-US" smtClean="0"/>
              <a:pPr>
                <a:defRPr/>
              </a:pPr>
              <a:t>‹#›</a:t>
            </a:fld>
            <a:endParaRPr lang="en-US" sz="14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6" r:id="rId6"/>
    <p:sldLayoutId id="2147483657" r:id="rId7"/>
    <p:sldLayoutId id="2147483658" r:id="rId8"/>
  </p:sldLayoutIdLst>
  <p:hf sldNum="0" hdr="0" dt="0"/>
  <p:txStyles>
    <p:titleStyle>
      <a:lvl1pPr algn="ctr" defTabSz="457200" rtl="0" eaLnBrk="1" latinLnBrk="0" hangingPunct="1">
        <a:spcBef>
          <a:spcPct val="0"/>
        </a:spcBef>
        <a:buNone/>
        <a:defRPr sz="3600" kern="1200">
          <a:solidFill>
            <a:schemeClr val="accent1">
              <a:lumMod val="50000"/>
            </a:schemeClr>
          </a:solidFill>
          <a:latin typeface="Arial"/>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accent1">
              <a:lumMod val="50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accent1">
              <a:lumMod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accent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accent1">
              <a:lumMod val="50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accent1">
              <a:lumMod val="50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26" Type="http://schemas.openxmlformats.org/officeDocument/2006/relationships/image" Target="../media/image101.png"/><Relationship Id="rId3" Type="http://schemas.openxmlformats.org/officeDocument/2006/relationships/image" Target="../media/image26.jpeg"/><Relationship Id="rId21" Type="http://schemas.openxmlformats.org/officeDocument/2006/relationships/image" Target="../media/image96.png"/><Relationship Id="rId34" Type="http://schemas.openxmlformats.org/officeDocument/2006/relationships/image" Target="../media/image109.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100.png"/><Relationship Id="rId33" Type="http://schemas.openxmlformats.org/officeDocument/2006/relationships/image" Target="../media/image108.png"/><Relationship Id="rId2" Type="http://schemas.openxmlformats.org/officeDocument/2006/relationships/notesSlide" Target="../notesSlides/notesSlide12.xml"/><Relationship Id="rId16" Type="http://schemas.openxmlformats.org/officeDocument/2006/relationships/image" Target="../media/image91.png"/><Relationship Id="rId20" Type="http://schemas.openxmlformats.org/officeDocument/2006/relationships/image" Target="../media/image95.png"/><Relationship Id="rId29" Type="http://schemas.openxmlformats.org/officeDocument/2006/relationships/image" Target="../media/image104.png"/><Relationship Id="rId1" Type="http://schemas.openxmlformats.org/officeDocument/2006/relationships/slideLayout" Target="../slideLayouts/slideLayout5.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9.png"/><Relationship Id="rId32" Type="http://schemas.openxmlformats.org/officeDocument/2006/relationships/image" Target="../media/image107.png"/><Relationship Id="rId37" Type="http://schemas.openxmlformats.org/officeDocument/2006/relationships/image" Target="../media/image28.png"/><Relationship Id="rId5" Type="http://schemas.openxmlformats.org/officeDocument/2006/relationships/image" Target="../media/image27.jpeg"/><Relationship Id="rId15" Type="http://schemas.openxmlformats.org/officeDocument/2006/relationships/image" Target="../media/image90.png"/><Relationship Id="rId23" Type="http://schemas.openxmlformats.org/officeDocument/2006/relationships/image" Target="../media/image98.png"/><Relationship Id="rId28" Type="http://schemas.openxmlformats.org/officeDocument/2006/relationships/image" Target="../media/image103.png"/><Relationship Id="rId36" Type="http://schemas.openxmlformats.org/officeDocument/2006/relationships/image" Target="../media/image111.png"/><Relationship Id="rId10" Type="http://schemas.openxmlformats.org/officeDocument/2006/relationships/image" Target="../media/image85.png"/><Relationship Id="rId19" Type="http://schemas.openxmlformats.org/officeDocument/2006/relationships/image" Target="../media/image94.png"/><Relationship Id="rId31" Type="http://schemas.openxmlformats.org/officeDocument/2006/relationships/image" Target="../media/image106.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 Id="rId27" Type="http://schemas.openxmlformats.org/officeDocument/2006/relationships/image" Target="../media/image102.png"/><Relationship Id="rId30" Type="http://schemas.openxmlformats.org/officeDocument/2006/relationships/image" Target="../media/image105.png"/><Relationship Id="rId35" Type="http://schemas.openxmlformats.org/officeDocument/2006/relationships/image" Target="../media/image110.png"/></Relationships>
</file>

<file path=ppt/slides/_rels/slide1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9.png"/><Relationship Id="rId7"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26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2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126.png"/><Relationship Id="rId4" Type="http://schemas.openxmlformats.org/officeDocument/2006/relationships/image" Target="../media/image125.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35.png"/><Relationship Id="rId18" Type="http://schemas.openxmlformats.org/officeDocument/2006/relationships/image" Target="../media/image42.png"/><Relationship Id="rId3" Type="http://schemas.openxmlformats.org/officeDocument/2006/relationships/tags" Target="../tags/tag3.xml"/><Relationship Id="rId21" Type="http://schemas.openxmlformats.org/officeDocument/2006/relationships/image" Target="../media/image45.png"/><Relationship Id="rId7" Type="http://schemas.openxmlformats.org/officeDocument/2006/relationships/tags" Target="../tags/tag7.xml"/><Relationship Id="rId12" Type="http://schemas.openxmlformats.org/officeDocument/2006/relationships/image" Target="../media/image34.png"/><Relationship Id="rId17" Type="http://schemas.openxmlformats.org/officeDocument/2006/relationships/image" Target="../media/image41.png"/><Relationship Id="rId2" Type="http://schemas.openxmlformats.org/officeDocument/2006/relationships/tags" Target="../tags/tag2.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3.png"/><Relationship Id="rId24" Type="http://schemas.openxmlformats.org/officeDocument/2006/relationships/image" Target="../media/image48.png"/><Relationship Id="rId5" Type="http://schemas.openxmlformats.org/officeDocument/2006/relationships/tags" Target="../tags/tag5.xml"/><Relationship Id="rId15" Type="http://schemas.openxmlformats.org/officeDocument/2006/relationships/image" Target="../media/image1330.png"/><Relationship Id="rId23" Type="http://schemas.openxmlformats.org/officeDocument/2006/relationships/image" Target="../media/image47.png"/><Relationship Id="rId10" Type="http://schemas.openxmlformats.org/officeDocument/2006/relationships/image" Target="../media/image32.png"/><Relationship Id="rId19" Type="http://schemas.openxmlformats.org/officeDocument/2006/relationships/image" Target="../media/image43.png"/><Relationship Id="rId4" Type="http://schemas.openxmlformats.org/officeDocument/2006/relationships/tags" Target="../tags/tag4.xml"/><Relationship Id="rId9" Type="http://schemas.openxmlformats.org/officeDocument/2006/relationships/notesSlide" Target="../notesSlides/notesSlide16.xml"/><Relationship Id="rId14" Type="http://schemas.openxmlformats.org/officeDocument/2006/relationships/image" Target="../media/image39.png"/><Relationship Id="rId22"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5.xml"/><Relationship Id="rId7" Type="http://schemas.openxmlformats.org/officeDocument/2006/relationships/image" Target="../media/image50.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9.png"/><Relationship Id="rId5" Type="http://schemas.openxmlformats.org/officeDocument/2006/relationships/image" Target="../media/image144.png"/><Relationship Id="rId4" Type="http://schemas.openxmlformats.org/officeDocument/2006/relationships/notesSlide" Target="../notesSlides/notesSlide17.xml"/><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slideLayout" Target="../slideLayouts/slideLayout5.xml"/><Relationship Id="rId7" Type="http://schemas.openxmlformats.org/officeDocument/2006/relationships/image" Target="../media/image54.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53.png"/><Relationship Id="rId11" Type="http://schemas.openxmlformats.org/officeDocument/2006/relationships/image" Target="../media/image163.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notesSlide" Target="../notesSlides/notesSlide18.xml"/><Relationship Id="rId9" Type="http://schemas.openxmlformats.org/officeDocument/2006/relationships/image" Target="../media/image16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9.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1.png"/><Relationship Id="rId11" Type="http://schemas.openxmlformats.org/officeDocument/2006/relationships/image" Target="../media/image67.png"/><Relationship Id="rId5" Type="http://schemas.openxmlformats.org/officeDocument/2006/relationships/image" Target="../media/image60.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51.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1500.pn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g"/><Relationship Id="rId7" Type="http://schemas.openxmlformats.org/officeDocument/2006/relationships/image" Target="../media/image3.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notesSlide" Target="../notesSlides/notesSlide4.xml"/><Relationship Id="rId5" Type="http://schemas.openxmlformats.org/officeDocument/2006/relationships/slideLayout" Target="../slideLayouts/slideLayout5.xml"/><Relationship Id="rId4" Type="http://schemas.openxmlformats.org/officeDocument/2006/relationships/video" Target="../media/media2.m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60.png"/></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020.png"/><Relationship Id="rId5" Type="http://schemas.openxmlformats.org/officeDocument/2006/relationships/image" Target="../media/image14.gif"/><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533400"/>
            <a:ext cx="7772400" cy="1981200"/>
          </a:xfrm>
        </p:spPr>
        <p:txBody>
          <a:bodyPr>
            <a:normAutofit/>
          </a:bodyPr>
          <a:lstStyle/>
          <a:p>
            <a:r>
              <a:rPr lang="en-US" sz="2800" dirty="0"/>
              <a:t>Short versus long gamma-ray bursts: prompt energetics and correlations</a:t>
            </a:r>
            <a:endParaRPr lang="en-US" sz="2800" dirty="0">
              <a:latin typeface="Arial" pitchFamily="34" charset="0"/>
              <a:cs typeface="Arial" pitchFamily="34" charset="0"/>
            </a:endParaRPr>
          </a:p>
        </p:txBody>
      </p:sp>
      <p:sp>
        <p:nvSpPr>
          <p:cNvPr id="6" name="Subtitle 6"/>
          <p:cNvSpPr txBox="1">
            <a:spLocks/>
          </p:cNvSpPr>
          <p:nvPr/>
        </p:nvSpPr>
        <p:spPr>
          <a:xfrm>
            <a:off x="381000" y="2743200"/>
            <a:ext cx="8382000" cy="373380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2800" kern="1200">
                <a:solidFill>
                  <a:schemeClr val="tx1"/>
                </a:solidFill>
                <a:latin typeface="Arial"/>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200" dirty="0" smtClean="0">
                <a:solidFill>
                  <a:schemeClr val="accent2">
                    <a:lumMod val="50000"/>
                  </a:schemeClr>
                </a:solidFill>
              </a:rPr>
              <a:t>Robert J. Nemiroff (Michigan Tech U.)</a:t>
            </a:r>
          </a:p>
          <a:p>
            <a:r>
              <a:rPr lang="en-US" sz="3200" dirty="0">
                <a:solidFill>
                  <a:schemeClr val="accent2">
                    <a:lumMod val="50000"/>
                  </a:schemeClr>
                </a:solidFill>
              </a:rPr>
              <a:t>&amp;</a:t>
            </a:r>
            <a:endParaRPr lang="en-US" sz="3200" dirty="0" smtClean="0">
              <a:solidFill>
                <a:schemeClr val="accent2">
                  <a:lumMod val="50000"/>
                </a:schemeClr>
              </a:solidFill>
            </a:endParaRPr>
          </a:p>
          <a:p>
            <a:r>
              <a:rPr lang="en-US" sz="3200" dirty="0" smtClean="0">
                <a:solidFill>
                  <a:schemeClr val="accent2">
                    <a:lumMod val="50000"/>
                  </a:schemeClr>
                </a:solidFill>
              </a:rPr>
              <a:t>Amir Shahmoradi (U. Texas, Austin)</a:t>
            </a:r>
            <a:endParaRPr lang="en-US" sz="3200" dirty="0">
              <a:solidFill>
                <a:schemeClr val="accent2">
                  <a:lumMod val="50000"/>
                </a:schemeClr>
              </a:solidFill>
            </a:endParaRPr>
          </a:p>
          <a:p>
            <a:endParaRPr lang="en-US" sz="2900" dirty="0">
              <a:solidFill>
                <a:schemeClr val="accent2">
                  <a:lumMod val="50000"/>
                </a:schemeClr>
              </a:solidFill>
            </a:endParaRPr>
          </a:p>
          <a:p>
            <a:endParaRPr lang="en-US" sz="2900" dirty="0">
              <a:solidFill>
                <a:schemeClr val="accent2">
                  <a:lumMod val="50000"/>
                </a:schemeClr>
              </a:solidFill>
            </a:endParaRPr>
          </a:p>
          <a:p>
            <a:r>
              <a:rPr lang="en-US" sz="2400" dirty="0" smtClean="0">
                <a:solidFill>
                  <a:schemeClr val="accent2">
                    <a:lumMod val="50000"/>
                  </a:schemeClr>
                </a:solidFill>
              </a:rPr>
              <a:t>presented </a:t>
            </a:r>
            <a:r>
              <a:rPr lang="en-US" sz="2400" dirty="0">
                <a:solidFill>
                  <a:schemeClr val="accent2">
                    <a:lumMod val="50000"/>
                  </a:schemeClr>
                </a:solidFill>
              </a:rPr>
              <a:t>at</a:t>
            </a:r>
          </a:p>
          <a:p>
            <a:endParaRPr lang="en-US" sz="2400" dirty="0">
              <a:solidFill>
                <a:schemeClr val="accent2">
                  <a:lumMod val="50000"/>
                </a:schemeClr>
              </a:solidFill>
            </a:endParaRPr>
          </a:p>
          <a:p>
            <a:r>
              <a:rPr lang="en-US" sz="2400" dirty="0" smtClean="0">
                <a:solidFill>
                  <a:schemeClr val="accent2">
                    <a:lumMod val="50000"/>
                  </a:schemeClr>
                </a:solidFill>
              </a:rPr>
              <a:t>EWASS 2017</a:t>
            </a:r>
            <a:endParaRPr lang="en-US" sz="2400" dirty="0">
              <a:solidFill>
                <a:schemeClr val="accent2">
                  <a:lumMod val="50000"/>
                </a:schemeClr>
              </a:solidFill>
            </a:endParaRPr>
          </a:p>
          <a:p>
            <a:r>
              <a:rPr lang="en-US" sz="2400" dirty="0" smtClean="0">
                <a:solidFill>
                  <a:schemeClr val="accent2">
                    <a:lumMod val="50000"/>
                  </a:schemeClr>
                </a:solidFill>
              </a:rPr>
              <a:t>Prague, Czech Republic</a:t>
            </a:r>
            <a:endParaRPr lang="en-US" sz="2400" dirty="0">
              <a:solidFill>
                <a:schemeClr val="accent2">
                  <a:lumMod val="50000"/>
                </a:schemeClr>
              </a:solidFill>
            </a:endParaRPr>
          </a:p>
          <a:p>
            <a:endParaRPr lang="en-US" sz="2400" dirty="0">
              <a:solidFill>
                <a:schemeClr val="accent2">
                  <a:lumMod val="50000"/>
                </a:schemeClr>
              </a:solidFill>
            </a:endParaRPr>
          </a:p>
          <a:p>
            <a:r>
              <a:rPr lang="en-US" sz="2400" dirty="0" smtClean="0">
                <a:solidFill>
                  <a:schemeClr val="accent2">
                    <a:lumMod val="50000"/>
                  </a:schemeClr>
                </a:solidFill>
              </a:rPr>
              <a:t>June 27, 2017</a:t>
            </a:r>
            <a:endParaRPr lang="en-US" sz="2400" dirty="0">
              <a:solidFill>
                <a:schemeClr val="accent2">
                  <a:lumMod val="50000"/>
                </a:schemeClr>
              </a:solidFill>
            </a:endParaRPr>
          </a:p>
          <a:p>
            <a:endParaRPr lang="en-US" dirty="0">
              <a:solidFill>
                <a:schemeClr val="accent2">
                  <a:lumMod val="50000"/>
                </a:schemeClr>
              </a:solidFill>
            </a:endParaRPr>
          </a:p>
        </p:txBody>
      </p:sp>
    </p:spTree>
    <p:extLst>
      <p:ext uri="{BB962C8B-B14F-4D97-AF65-F5344CB8AC3E}">
        <p14:creationId xmlns:p14="http://schemas.microsoft.com/office/powerpoint/2010/main" val="215177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381000" y="228600"/>
            <a:ext cx="8382000" cy="838200"/>
          </a:xfrm>
        </p:spPr>
        <p:txBody>
          <a:bodyPr>
            <a:normAutofit fontScale="90000"/>
          </a:bodyPr>
          <a:lstStyle/>
          <a:p>
            <a:r>
              <a:rPr lang="en-US" sz="2500" dirty="0">
                <a:solidFill>
                  <a:schemeClr val="accent2">
                    <a:lumMod val="50000"/>
                  </a:schemeClr>
                </a:solidFill>
              </a:rPr>
              <a:t>Hardness</a:t>
            </a:r>
            <a:r>
              <a:rPr lang="en-US" sz="2500" dirty="0"/>
              <a:t> is a proxy measure of spectral peak energy of GRBs</a:t>
            </a:r>
            <a:r>
              <a:rPr lang="en-US" sz="3000" dirty="0"/>
              <a:t/>
            </a:r>
            <a:br>
              <a:rPr lang="en-US" sz="3000" dirty="0"/>
            </a:br>
            <a:r>
              <a:rPr lang="en-US" sz="1700" dirty="0"/>
              <a:t>(Shahmoradi &amp; Nemiroff, 2010, MNRAS, </a:t>
            </a:r>
            <a:r>
              <a:rPr lang="en-US" sz="1700" b="1" dirty="0"/>
              <a:t>407</a:t>
            </a:r>
            <a:r>
              <a:rPr lang="en-US" sz="1700" dirty="0"/>
              <a:t>, 2075–2090)</a:t>
            </a:r>
          </a:p>
        </p:txBody>
      </p:sp>
      <p:pic>
        <p:nvPicPr>
          <p:cNvPr id="4098" name="Picture 2" descr="C:\Users\Amir\Dropbox\#temp\AAS-trip\presentation\HR-Ep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589" y="1296988"/>
            <a:ext cx="6506626" cy="502761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18051" y="984597"/>
            <a:ext cx="7763950" cy="5725623"/>
            <a:chOff x="618051" y="984597"/>
            <a:chExt cx="7763950" cy="5725623"/>
          </a:xfrm>
        </p:grpSpPr>
        <p:pic>
          <p:nvPicPr>
            <p:cNvPr id="4102" name="Picture 6" descr="C:\Users\Amir\Dropbox\#temp\AAS-trip\presentation\HR-Epk_SBP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051" y="3892730"/>
              <a:ext cx="3646331" cy="281748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724400" y="984597"/>
              <a:ext cx="3657601" cy="5725623"/>
              <a:chOff x="4724400" y="984597"/>
              <a:chExt cx="3657601" cy="5725623"/>
            </a:xfrm>
          </p:grpSpPr>
          <p:pic>
            <p:nvPicPr>
              <p:cNvPr id="4099" name="Picture 3" descr="C:\Users\Amir\Dropbox\#temp\AAS-trip\presentation\HR-Epk_CP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984597"/>
                <a:ext cx="3657601" cy="282619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mir\Dropbox\#temp\AAS-trip\presentation\HR-Epk_Al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3449" y="3886200"/>
                <a:ext cx="3619501" cy="282402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7113692"/>
      </p:ext>
    </p:extLst>
  </p:cSld>
  <p:clrMapOvr>
    <a:masterClrMapping/>
  </p:clrMapOvr>
  <mc:AlternateContent xmlns:mc="http://schemas.openxmlformats.org/markup-compatibility/2006" xmlns:p14="http://schemas.microsoft.com/office/powerpoint/2010/main">
    <mc:Choice Requires="p14">
      <p:transition spd="slow" p14:dur="11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4098"/>
                                        </p:tgtEl>
                                      </p:cBhvr>
                                      <p:by x="56000" y="56000"/>
                                    </p:animScale>
                                  </p:childTnLst>
                                </p:cTn>
                              </p:par>
                              <p:par>
                                <p:cTn id="7" presetID="35" presetClass="path" presetSubtype="0" fill="hold" nodeType="withEffect">
                                  <p:stCondLst>
                                    <p:cond delay="0"/>
                                  </p:stCondLst>
                                  <p:childTnLst>
                                    <p:animMotion origin="layout" path="M -3.88889E-6 4.44444E-6 L -0.21284 -0.2 " pathEditMode="relative" rAng="0" ptsTypes="AA">
                                      <p:cBhvr>
                                        <p:cTn id="8" dur="500" fill="hold"/>
                                        <p:tgtEl>
                                          <p:spTgt spid="4098"/>
                                        </p:tgtEl>
                                        <p:attrNameLst>
                                          <p:attrName>ppt_x</p:attrName>
                                          <p:attrName>ppt_y</p:attrName>
                                        </p:attrNameLst>
                                      </p:cBhvr>
                                      <p:rCtr x="-10642" y="-10000"/>
                                    </p:animMotion>
                                  </p:childTnLst>
                                </p:cTn>
                              </p:par>
                              <p:par>
                                <p:cTn id="9" presetID="10" presetClass="entr" presetSubtype="0" fill="hold" nodeType="withEffect">
                                  <p:stCondLst>
                                    <p:cond delay="4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mir\Dropbox\#temp\AAS-trip\presentation\asymp_epk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184558"/>
            <a:ext cx="7161214" cy="55334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mir\Dropbox\#temp\AAS-trip\presentation\asymp_epk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716" y="1184955"/>
            <a:ext cx="7160697" cy="553301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p:cNvSpPr>
            <a:spLocks noGrp="1"/>
          </p:cNvSpPr>
          <p:nvPr>
            <p:ph type="title"/>
          </p:nvPr>
        </p:nvSpPr>
        <p:spPr>
          <a:xfrm>
            <a:off x="304800" y="228600"/>
            <a:ext cx="8534400" cy="762000"/>
          </a:xfrm>
        </p:spPr>
        <p:txBody>
          <a:bodyPr>
            <a:noAutofit/>
          </a:bodyPr>
          <a:lstStyle/>
          <a:p>
            <a:r>
              <a:rPr lang="en-US" sz="2600" dirty="0"/>
              <a:t>The peak energy distribution of 2130 BATSE GRBs</a:t>
            </a:r>
            <a:br>
              <a:rPr lang="en-US" sz="2600" dirty="0"/>
            </a:br>
            <a:r>
              <a:rPr lang="en-US" sz="1700" dirty="0">
                <a:solidFill>
                  <a:srgbClr val="D34817">
                    <a:lumMod val="50000"/>
                  </a:srgbClr>
                </a:solidFill>
              </a:rPr>
              <a:t>(Shahmoradi &amp; Nemiroff, 2010, MNRAS, </a:t>
            </a:r>
            <a:r>
              <a:rPr lang="en-US" sz="1700" b="1" dirty="0">
                <a:solidFill>
                  <a:srgbClr val="D34817">
                    <a:lumMod val="50000"/>
                  </a:srgbClr>
                </a:solidFill>
              </a:rPr>
              <a:t>407</a:t>
            </a:r>
            <a:r>
              <a:rPr lang="en-US" sz="1700" dirty="0">
                <a:solidFill>
                  <a:srgbClr val="D34817">
                    <a:lumMod val="50000"/>
                  </a:srgbClr>
                </a:solidFill>
              </a:rPr>
              <a:t>, 2075–2090)</a:t>
            </a:r>
            <a:endParaRPr lang="en-US" sz="2800" dirty="0"/>
          </a:p>
        </p:txBody>
      </p:sp>
      <p:grpSp>
        <p:nvGrpSpPr>
          <p:cNvPr id="11" name="Group 10"/>
          <p:cNvGrpSpPr/>
          <p:nvPr/>
        </p:nvGrpSpPr>
        <p:grpSpPr>
          <a:xfrm>
            <a:off x="5181600" y="3200400"/>
            <a:ext cx="2148840" cy="1143000"/>
            <a:chOff x="5181600" y="3200400"/>
            <a:chExt cx="2148840" cy="1143000"/>
          </a:xfrm>
        </p:grpSpPr>
        <p:cxnSp>
          <p:nvCxnSpPr>
            <p:cNvPr id="6" name="Elbow Connector 5"/>
            <p:cNvCxnSpPr/>
            <p:nvPr/>
          </p:nvCxnSpPr>
          <p:spPr>
            <a:xfrm flipV="1">
              <a:off x="5181600" y="3200400"/>
              <a:ext cx="2133600" cy="1143000"/>
            </a:xfrm>
            <a:prstGeom prst="bentConnector3">
              <a:avLst>
                <a:gd name="adj1" fmla="val -204"/>
              </a:avLst>
            </a:pr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526741" y="3276599"/>
              <a:ext cx="1803699" cy="323165"/>
            </a:xfrm>
            <a:prstGeom prst="rect">
              <a:avLst/>
            </a:prstGeom>
            <a:noFill/>
          </p:spPr>
          <p:txBody>
            <a:bodyPr wrap="none" rtlCol="0">
              <a:spAutoFit/>
            </a:bodyPr>
            <a:lstStyle/>
            <a:p>
              <a:r>
                <a:rPr lang="en-US" sz="1500" dirty="0">
                  <a:solidFill>
                    <a:schemeClr val="tx2">
                      <a:lumMod val="50000"/>
                    </a:schemeClr>
                  </a:solidFill>
                </a:rPr>
                <a:t>SGRBs: ~ 520 </a:t>
              </a:r>
              <a:r>
                <a:rPr lang="en-US" sz="1500" dirty="0" err="1">
                  <a:solidFill>
                    <a:schemeClr val="tx2">
                      <a:lumMod val="50000"/>
                    </a:schemeClr>
                  </a:solidFill>
                </a:rPr>
                <a:t>keV</a:t>
              </a:r>
              <a:endParaRPr lang="en-US" sz="1500" dirty="0">
                <a:solidFill>
                  <a:schemeClr val="tx2">
                    <a:lumMod val="50000"/>
                  </a:schemeClr>
                </a:solidFill>
              </a:endParaRPr>
            </a:p>
          </p:txBody>
        </p:sp>
      </p:grpSp>
      <p:grpSp>
        <p:nvGrpSpPr>
          <p:cNvPr id="25" name="Group 24"/>
          <p:cNvGrpSpPr/>
          <p:nvPr/>
        </p:nvGrpSpPr>
        <p:grpSpPr>
          <a:xfrm>
            <a:off x="1981200" y="2133599"/>
            <a:ext cx="2253343" cy="386538"/>
            <a:chOff x="5029200" y="3276599"/>
            <a:chExt cx="2253343" cy="386538"/>
          </a:xfrm>
        </p:grpSpPr>
        <p:cxnSp>
          <p:nvCxnSpPr>
            <p:cNvPr id="26" name="Elbow Connector 25"/>
            <p:cNvCxnSpPr/>
            <p:nvPr/>
          </p:nvCxnSpPr>
          <p:spPr>
            <a:xfrm>
              <a:off x="5105400" y="3276599"/>
              <a:ext cx="2177143" cy="126748"/>
            </a:xfrm>
            <a:prstGeom prst="bentConnector3">
              <a:avLst>
                <a:gd name="adj1" fmla="val 100000"/>
              </a:avLst>
            </a:pr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029200" y="3339972"/>
              <a:ext cx="1782860" cy="323165"/>
            </a:xfrm>
            <a:prstGeom prst="rect">
              <a:avLst/>
            </a:prstGeom>
            <a:noFill/>
          </p:spPr>
          <p:txBody>
            <a:bodyPr wrap="none" rtlCol="0">
              <a:spAutoFit/>
            </a:bodyPr>
            <a:lstStyle/>
            <a:p>
              <a:r>
                <a:rPr lang="en-US" sz="1500" dirty="0">
                  <a:solidFill>
                    <a:schemeClr val="tx2">
                      <a:lumMod val="50000"/>
                    </a:schemeClr>
                  </a:solidFill>
                </a:rPr>
                <a:t>LGRBs: ~ 140 </a:t>
              </a:r>
              <a:r>
                <a:rPr lang="en-US" sz="1500" dirty="0" err="1">
                  <a:solidFill>
                    <a:schemeClr val="tx2">
                      <a:lumMod val="50000"/>
                    </a:schemeClr>
                  </a:solidFill>
                </a:rPr>
                <a:t>keV</a:t>
              </a:r>
              <a:endParaRPr lang="en-US" sz="1500" dirty="0">
                <a:solidFill>
                  <a:schemeClr val="tx2">
                    <a:lumMod val="50000"/>
                  </a:schemeClr>
                </a:solidFill>
              </a:endParaRPr>
            </a:p>
          </p:txBody>
        </p:sp>
      </p:grpSp>
      <p:pic>
        <p:nvPicPr>
          <p:cNvPr id="5126" name="Picture 6" descr="C:\Users\Amir\Dropbox\#temp\AAS-trip\presentation\asymp_epk_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669" y="1184955"/>
            <a:ext cx="7167745" cy="553845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Amir\Dropbox\#temp\AAS-trip\presentation\asymp_epk_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715" y="1192377"/>
            <a:ext cx="7160697" cy="5533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005172"/>
      </p:ext>
    </p:extLst>
  </p:cSld>
  <p:clrMapOvr>
    <a:masterClrMapping/>
  </p:clrMapOvr>
  <mc:AlternateContent xmlns:mc="http://schemas.openxmlformats.org/markup-compatibility/2006" xmlns:p14="http://schemas.microsoft.com/office/powerpoint/2010/main">
    <mc:Choice Requires="p14">
      <p:transition spd="slow" p14:dur="11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23"/>
                                        </p:tgtEl>
                                      </p:cBhvr>
                                    </p:animEffect>
                                    <p:set>
                                      <p:cBhvr>
                                        <p:cTn id="7" dur="1" fill="hold">
                                          <p:stCondLst>
                                            <p:cond delay="499"/>
                                          </p:stCondLst>
                                        </p:cTn>
                                        <p:tgtEl>
                                          <p:spTgt spid="512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fade">
                                      <p:cBhvr>
                                        <p:cTn id="10" dur="5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124"/>
                                        </p:tgtEl>
                                      </p:cBhvr>
                                    </p:animEffect>
                                    <p:set>
                                      <p:cBhvr>
                                        <p:cTn id="25" dur="1" fill="hold">
                                          <p:stCondLst>
                                            <p:cond delay="499"/>
                                          </p:stCondLst>
                                        </p:cTn>
                                        <p:tgtEl>
                                          <p:spTgt spid="512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5126"/>
                                        </p:tgtEl>
                                        <p:attrNameLst>
                                          <p:attrName>style.visibility</p:attrName>
                                        </p:attrNameLst>
                                      </p:cBhvr>
                                      <p:to>
                                        <p:strVal val="visible"/>
                                      </p:to>
                                    </p:set>
                                    <p:animEffect transition="in" filter="fade">
                                      <p:cBhvr>
                                        <p:cTn id="28" dur="500"/>
                                        <p:tgtEl>
                                          <p:spTgt spid="51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5126"/>
                                        </p:tgtEl>
                                      </p:cBhvr>
                                    </p:animEffect>
                                    <p:set>
                                      <p:cBhvr>
                                        <p:cTn id="33" dur="1" fill="hold">
                                          <p:stCondLst>
                                            <p:cond delay="499"/>
                                          </p:stCondLst>
                                        </p:cTn>
                                        <p:tgtEl>
                                          <p:spTgt spid="512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5128"/>
                                        </p:tgtEl>
                                        <p:attrNameLst>
                                          <p:attrName>style.visibility</p:attrName>
                                        </p:attrNameLst>
                                      </p:cBhvr>
                                      <p:to>
                                        <p:strVal val="visible"/>
                                      </p:to>
                                    </p:set>
                                    <p:animEffect transition="in" filter="fade">
                                      <p:cBhvr>
                                        <p:cTn id="36"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normAutofit/>
          </a:bodyPr>
          <a:lstStyle/>
          <a:p>
            <a:r>
              <a:rPr lang="en-US" sz="2700" dirty="0"/>
              <a:t>Poisson distribution: </a:t>
            </a:r>
            <a:r>
              <a:rPr lang="en-US" sz="2200" dirty="0"/>
              <a:t>The distribution of counts of independent events within a given interval of time, space, …</a:t>
            </a:r>
          </a:p>
        </p:txBody>
      </p:sp>
      <p:pic>
        <p:nvPicPr>
          <p:cNvPr id="7170" name="Picture 2" descr="C:\Users\Amir\Dropbox\#temp\qualifying exam\summer-flower-field-and-blue-sky_1920x1200_719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4861287" y="5133546"/>
                <a:ext cx="4101018" cy="1371466"/>
              </a:xfrm>
              <a:prstGeom prst="rect">
                <a:avLst/>
              </a:prstGeom>
              <a:solidFill>
                <a:srgbClr val="F3F3F3">
                  <a:alpha val="60000"/>
                </a:srgbClr>
              </a:solidFill>
            </p:spPr>
            <p:txBody>
              <a:bodyPr wrap="square" rtlCol="0">
                <a:spAutoFit/>
              </a:bodyPr>
              <a:lstStyle/>
              <a:p>
                <a:pPr defTabSz="457200" fontAlgn="auto">
                  <a:spcBef>
                    <a:spcPct val="20000"/>
                  </a:spcBef>
                  <a:spcAft>
                    <a:spcPts val="0"/>
                  </a:spcAft>
                </a:pPr>
                <a14:m>
                  <m:oMathPara xmlns:m="http://schemas.openxmlformats.org/officeDocument/2006/math">
                    <m:oMathParaPr>
                      <m:jc m:val="centerGroup"/>
                    </m:oMathParaPr>
                    <m:oMath xmlns:m="http://schemas.openxmlformats.org/officeDocument/2006/math">
                      <m:r>
                        <a:rPr lang="en-US" sz="4100" b="0" i="1" smtClean="0">
                          <a:solidFill>
                            <a:schemeClr val="accent1">
                              <a:lumMod val="50000"/>
                            </a:schemeClr>
                          </a:solidFill>
                          <a:latin typeface="Cambria Math"/>
                          <a:ea typeface="Cambria Math"/>
                        </a:rPr>
                        <m:t>𝑃</m:t>
                      </m:r>
                      <m:d>
                        <m:dPr>
                          <m:ctrlPr>
                            <a:rPr lang="en-US" sz="4100" b="0" i="1" smtClean="0">
                              <a:solidFill>
                                <a:schemeClr val="accent1">
                                  <a:lumMod val="50000"/>
                                </a:schemeClr>
                              </a:solidFill>
                              <a:latin typeface="Cambria Math" panose="02040503050406030204" pitchFamily="18" charset="0"/>
                              <a:ea typeface="Cambria Math"/>
                            </a:rPr>
                          </m:ctrlPr>
                        </m:dPr>
                        <m:e>
                          <m:r>
                            <a:rPr lang="en-US" sz="4100" b="0" i="1" smtClean="0">
                              <a:solidFill>
                                <a:schemeClr val="accent1">
                                  <a:lumMod val="50000"/>
                                </a:schemeClr>
                              </a:solidFill>
                              <a:latin typeface="Cambria Math"/>
                              <a:ea typeface="Cambria Math"/>
                            </a:rPr>
                            <m:t>𝑘</m:t>
                          </m:r>
                        </m:e>
                      </m:d>
                      <m:r>
                        <a:rPr lang="en-US" sz="4100" b="0" i="1" smtClean="0">
                          <a:solidFill>
                            <a:schemeClr val="accent1">
                              <a:lumMod val="50000"/>
                            </a:schemeClr>
                          </a:solidFill>
                          <a:latin typeface="Cambria Math"/>
                          <a:ea typeface="Cambria Math"/>
                        </a:rPr>
                        <m:t>= </m:t>
                      </m:r>
                      <m:f>
                        <m:fPr>
                          <m:ctrlPr>
                            <a:rPr lang="en-US" sz="4100" i="1" smtClean="0">
                              <a:solidFill>
                                <a:schemeClr val="accent1">
                                  <a:lumMod val="50000"/>
                                </a:schemeClr>
                              </a:solidFill>
                              <a:latin typeface="Cambria Math" panose="02040503050406030204" pitchFamily="18" charset="0"/>
                              <a:ea typeface="Cambria Math"/>
                            </a:rPr>
                          </m:ctrlPr>
                        </m:fPr>
                        <m:num>
                          <m:sSup>
                            <m:sSupPr>
                              <m:ctrlPr>
                                <a:rPr lang="en-US" sz="4100" i="1">
                                  <a:solidFill>
                                    <a:schemeClr val="accent1">
                                      <a:lumMod val="50000"/>
                                    </a:schemeClr>
                                  </a:solidFill>
                                  <a:latin typeface="Cambria Math" panose="02040503050406030204" pitchFamily="18" charset="0"/>
                                  <a:ea typeface="Cambria Math"/>
                                </a:rPr>
                              </m:ctrlPr>
                            </m:sSupPr>
                            <m:e>
                              <m:r>
                                <a:rPr lang="en-US" sz="4100" i="1">
                                  <a:solidFill>
                                    <a:schemeClr val="accent1">
                                      <a:lumMod val="50000"/>
                                    </a:schemeClr>
                                  </a:solidFill>
                                  <a:latin typeface="Cambria Math"/>
                                  <a:ea typeface="Cambria Math"/>
                                </a:rPr>
                                <m:t>𝜆</m:t>
                              </m:r>
                            </m:e>
                            <m:sup>
                              <m:r>
                                <a:rPr lang="en-US" sz="4100" b="0" i="1" smtClean="0">
                                  <a:solidFill>
                                    <a:schemeClr val="accent1">
                                      <a:lumMod val="50000"/>
                                    </a:schemeClr>
                                  </a:solidFill>
                                  <a:latin typeface="Cambria Math"/>
                                  <a:ea typeface="Cambria Math"/>
                                </a:rPr>
                                <m:t>𝑘</m:t>
                              </m:r>
                            </m:sup>
                          </m:sSup>
                        </m:num>
                        <m:den>
                          <m:r>
                            <a:rPr lang="en-US" sz="4100" b="0" i="1" smtClean="0">
                              <a:solidFill>
                                <a:schemeClr val="accent1">
                                  <a:lumMod val="50000"/>
                                </a:schemeClr>
                              </a:solidFill>
                              <a:latin typeface="Cambria Math"/>
                              <a:ea typeface="Cambria Math"/>
                            </a:rPr>
                            <m:t>𝑘</m:t>
                          </m:r>
                          <m:r>
                            <a:rPr lang="en-US" sz="4100" b="0" i="1" smtClean="0">
                              <a:solidFill>
                                <a:schemeClr val="accent1">
                                  <a:lumMod val="50000"/>
                                </a:schemeClr>
                              </a:solidFill>
                              <a:latin typeface="Cambria Math"/>
                              <a:ea typeface="Cambria Math"/>
                            </a:rPr>
                            <m:t>!</m:t>
                          </m:r>
                        </m:den>
                      </m:f>
                      <m:sSup>
                        <m:sSupPr>
                          <m:ctrlPr>
                            <a:rPr lang="en-US" sz="4100" i="1" smtClean="0">
                              <a:solidFill>
                                <a:schemeClr val="accent1">
                                  <a:lumMod val="50000"/>
                                </a:schemeClr>
                              </a:solidFill>
                              <a:latin typeface="Cambria Math" panose="02040503050406030204" pitchFamily="18" charset="0"/>
                              <a:ea typeface="Cambria Math"/>
                            </a:rPr>
                          </m:ctrlPr>
                        </m:sSupPr>
                        <m:e>
                          <m:r>
                            <a:rPr lang="en-US" sz="4100" b="0" i="1" smtClean="0">
                              <a:solidFill>
                                <a:schemeClr val="accent1">
                                  <a:lumMod val="50000"/>
                                </a:schemeClr>
                              </a:solidFill>
                              <a:latin typeface="Cambria Math"/>
                              <a:ea typeface="Cambria Math"/>
                            </a:rPr>
                            <m:t>𝑒</m:t>
                          </m:r>
                        </m:e>
                        <m:sup>
                          <m:r>
                            <a:rPr lang="en-US" sz="4100" b="0" i="1" smtClean="0">
                              <a:solidFill>
                                <a:schemeClr val="accent1">
                                  <a:lumMod val="50000"/>
                                </a:schemeClr>
                              </a:solidFill>
                              <a:latin typeface="Cambria Math"/>
                              <a:ea typeface="Cambria Math"/>
                            </a:rPr>
                            <m:t>−</m:t>
                          </m:r>
                          <m:r>
                            <a:rPr lang="en-US" sz="4100" i="1">
                              <a:solidFill>
                                <a:schemeClr val="accent1">
                                  <a:lumMod val="50000"/>
                                </a:schemeClr>
                              </a:solidFill>
                              <a:latin typeface="Cambria Math"/>
                              <a:ea typeface="Cambria Math"/>
                            </a:rPr>
                            <m:t>𝜆</m:t>
                          </m:r>
                        </m:sup>
                      </m:sSup>
                    </m:oMath>
                  </m:oMathPara>
                </a14:m>
                <a:endParaRPr lang="en-US" sz="4100" dirty="0">
                  <a:solidFill>
                    <a:schemeClr val="accent1">
                      <a:lumMod val="50000"/>
                    </a:schemeClr>
                  </a:solidFill>
                  <a:latin typeface="Aria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861287" y="5133546"/>
                <a:ext cx="4101018" cy="1371466"/>
              </a:xfrm>
              <a:prstGeom prst="rect">
                <a:avLst/>
              </a:prstGeom>
              <a:blipFill rotWithShape="1">
                <a:blip r:embed="rId4"/>
                <a:stretch>
                  <a:fillRect/>
                </a:stretch>
              </a:blipFill>
            </p:spPr>
            <p:txBody>
              <a:bodyPr/>
              <a:lstStyle/>
              <a:p>
                <a:r>
                  <a:rPr lang="en-US">
                    <a:noFill/>
                  </a:rPr>
                  <a:t> </a:t>
                </a:r>
              </a:p>
            </p:txBody>
          </p:sp>
        </mc:Fallback>
      </mc:AlternateContent>
      <p:grpSp>
        <p:nvGrpSpPr>
          <p:cNvPr id="14" name="Group 13"/>
          <p:cNvGrpSpPr/>
          <p:nvPr/>
        </p:nvGrpSpPr>
        <p:grpSpPr>
          <a:xfrm>
            <a:off x="2096241" y="1524000"/>
            <a:ext cx="4638146" cy="3089926"/>
            <a:chOff x="2101321" y="3594568"/>
            <a:chExt cx="4638146" cy="3089926"/>
          </a:xfrm>
        </p:grpSpPr>
        <p:pic>
          <p:nvPicPr>
            <p:cNvPr id="3074" name="Picture 2" descr="E:\Dropbox\Projects\#Presentations\2016\0419_Sharif_GRB\24871399-Marigold-flowers-in-the-garden-Top-view-focus-Stock-Pho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1321" y="3594568"/>
              <a:ext cx="4638146" cy="30899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101321" y="3594568"/>
              <a:ext cx="4638146" cy="3089926"/>
              <a:chOff x="2101321" y="3594568"/>
              <a:chExt cx="4638146" cy="3089926"/>
            </a:xfrm>
          </p:grpSpPr>
          <p:cxnSp>
            <p:nvCxnSpPr>
              <p:cNvPr id="5" name="Straight Connector 4"/>
              <p:cNvCxnSpPr/>
              <p:nvPr/>
            </p:nvCxnSpPr>
            <p:spPr>
              <a:xfrm>
                <a:off x="2819400" y="3594568"/>
                <a:ext cx="0" cy="3089926"/>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581400" y="3594568"/>
                <a:ext cx="0" cy="3089926"/>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403461" y="3594568"/>
                <a:ext cx="0" cy="3089926"/>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257800" y="3594568"/>
                <a:ext cx="0" cy="3089926"/>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019800" y="3594568"/>
                <a:ext cx="0" cy="3089926"/>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01321" y="4114800"/>
                <a:ext cx="4638146" cy="0"/>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101321" y="4724400"/>
                <a:ext cx="4638146" cy="0"/>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01321" y="5410200"/>
                <a:ext cx="4638146" cy="0"/>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101321" y="6096000"/>
                <a:ext cx="4638146" cy="0"/>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grpSp>
      </p:grpSp>
      <p:grpSp>
        <p:nvGrpSpPr>
          <p:cNvPr id="22" name="Group 21"/>
          <p:cNvGrpSpPr/>
          <p:nvPr/>
        </p:nvGrpSpPr>
        <p:grpSpPr>
          <a:xfrm>
            <a:off x="1852389" y="1239082"/>
            <a:ext cx="5059407" cy="3374844"/>
            <a:chOff x="1852389" y="1239082"/>
            <a:chExt cx="5059407" cy="3374844"/>
          </a:xfrm>
        </p:grpSpPr>
        <p:grpSp>
          <p:nvGrpSpPr>
            <p:cNvPr id="21" name="Group 20"/>
            <p:cNvGrpSpPr/>
            <p:nvPr/>
          </p:nvGrpSpPr>
          <p:grpSpPr>
            <a:xfrm>
              <a:off x="1981200" y="1239082"/>
              <a:ext cx="4930596" cy="784830"/>
              <a:chOff x="1981200" y="1182458"/>
              <a:chExt cx="4930596" cy="784830"/>
            </a:xfrm>
          </p:grpSpPr>
          <mc:AlternateContent xmlns:mc="http://schemas.openxmlformats.org/markup-compatibility/2006" xmlns:a14="http://schemas.microsoft.com/office/drawing/2010/main">
            <mc:Choice Requires="a14">
              <p:sp>
                <p:nvSpPr>
                  <p:cNvPr id="20" name="Rectangle 19"/>
                  <p:cNvSpPr/>
                  <p:nvPr/>
                </p:nvSpPr>
                <p:spPr>
                  <a:xfrm>
                    <a:off x="198120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i="1">
                                  <a:solidFill>
                                    <a:schemeClr val="bg1"/>
                                  </a:solidFill>
                                  <a:latin typeface="Cambria Math"/>
                                  <a:ea typeface="Cambria Math"/>
                                </a:rPr>
                                <m:t>1</m:t>
                              </m:r>
                            </m:sub>
                          </m:sSub>
                        </m:oMath>
                      </m:oMathPara>
                    </a14:m>
                    <a:endParaRPr lang="en-US" sz="4500" dirty="0">
                      <a:solidFill>
                        <a:schemeClr val="bg1"/>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1981200" y="1182458"/>
                    <a:ext cx="917396" cy="784830"/>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79908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2</m:t>
                              </m:r>
                            </m:sub>
                          </m:sSub>
                        </m:oMath>
                      </m:oMathPara>
                    </a14:m>
                    <a:endParaRPr lang="en-US" sz="4500" dirty="0">
                      <a:solidFill>
                        <a:schemeClr val="bg1"/>
                      </a:solidFill>
                    </a:endParaRPr>
                  </a:p>
                </p:txBody>
              </p:sp>
            </mc:Choice>
            <mc:Fallback xmlns="">
              <p:sp>
                <p:nvSpPr>
                  <p:cNvPr id="23" name="Rectangle 22"/>
                  <p:cNvSpPr>
                    <a:spLocks noRot="1" noChangeAspect="1" noMove="1" noResize="1" noEditPoints="1" noAdjustHandles="1" noChangeArrowheads="1" noChangeShapeType="1" noTextEdit="1"/>
                  </p:cNvSpPr>
                  <p:nvPr/>
                </p:nvSpPr>
                <p:spPr>
                  <a:xfrm>
                    <a:off x="2799080" y="1182458"/>
                    <a:ext cx="917396" cy="784830"/>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55092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3</m:t>
                              </m:r>
                            </m:sub>
                          </m:sSub>
                        </m:oMath>
                      </m:oMathPara>
                    </a14:m>
                    <a:endParaRPr lang="en-US" sz="4500" dirty="0">
                      <a:solidFill>
                        <a:schemeClr val="bg1"/>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550920" y="1182458"/>
                    <a:ext cx="917396" cy="784830"/>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4365804"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4</m:t>
                              </m:r>
                            </m:sub>
                          </m:sSub>
                        </m:oMath>
                      </m:oMathPara>
                    </a14:m>
                    <a:endParaRPr lang="en-US" sz="4500" dirty="0">
                      <a:solidFill>
                        <a:schemeClr val="bg1"/>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4365804" y="1182458"/>
                    <a:ext cx="917396" cy="784830"/>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5122724"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5</m:t>
                              </m:r>
                            </m:sub>
                          </m:sSub>
                        </m:oMath>
                      </m:oMathPara>
                    </a14:m>
                    <a:endParaRPr lang="en-US" sz="4500" dirty="0">
                      <a:solidFill>
                        <a:schemeClr val="bg1"/>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5122724" y="1182458"/>
                    <a:ext cx="917396" cy="784830"/>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599440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6</m:t>
                              </m:r>
                            </m:sub>
                          </m:sSub>
                        </m:oMath>
                      </m:oMathPara>
                    </a14:m>
                    <a:endParaRPr lang="en-US" sz="4500" dirty="0">
                      <a:solidFill>
                        <a:schemeClr val="bg1"/>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5994400" y="1182458"/>
                    <a:ext cx="917396" cy="784830"/>
                  </a:xfrm>
                  <a:prstGeom prst="rect">
                    <a:avLst/>
                  </a:prstGeom>
                  <a:blipFill rotWithShape="1">
                    <a:blip r:embed="rId11"/>
                    <a:stretch>
                      <a:fillRect/>
                    </a:stretch>
                  </a:blipFill>
                </p:spPr>
                <p:txBody>
                  <a:bodyPr/>
                  <a:lstStyle/>
                  <a:p>
                    <a:r>
                      <a:rPr lang="en-US">
                        <a:noFill/>
                      </a:rPr>
                      <a:t> </a:t>
                    </a:r>
                  </a:p>
                </p:txBody>
              </p:sp>
            </mc:Fallback>
          </mc:AlternateContent>
        </p:grpSp>
        <p:grpSp>
          <p:nvGrpSpPr>
            <p:cNvPr id="29" name="Group 28"/>
            <p:cNvGrpSpPr/>
            <p:nvPr/>
          </p:nvGrpSpPr>
          <p:grpSpPr>
            <a:xfrm>
              <a:off x="1933083" y="1869002"/>
              <a:ext cx="4930596" cy="784830"/>
              <a:chOff x="1981200" y="1182458"/>
              <a:chExt cx="4930596" cy="784830"/>
            </a:xfrm>
          </p:grpSpPr>
          <mc:AlternateContent xmlns:mc="http://schemas.openxmlformats.org/markup-compatibility/2006" xmlns:a14="http://schemas.microsoft.com/office/drawing/2010/main">
            <mc:Choice Requires="a14">
              <p:sp>
                <p:nvSpPr>
                  <p:cNvPr id="30" name="Rectangle 29"/>
                  <p:cNvSpPr/>
                  <p:nvPr/>
                </p:nvSpPr>
                <p:spPr>
                  <a:xfrm>
                    <a:off x="198120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7</m:t>
                              </m:r>
                            </m:sub>
                          </m:sSub>
                        </m:oMath>
                      </m:oMathPara>
                    </a14:m>
                    <a:endParaRPr lang="en-US" sz="4500" dirty="0">
                      <a:solidFill>
                        <a:schemeClr val="bg1"/>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1981200" y="1182458"/>
                    <a:ext cx="917396" cy="784830"/>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279908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8</m:t>
                              </m:r>
                            </m:sub>
                          </m:sSub>
                        </m:oMath>
                      </m:oMathPara>
                    </a14:m>
                    <a:endParaRPr lang="en-US" sz="4500" dirty="0">
                      <a:solidFill>
                        <a:schemeClr val="bg1"/>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2799080" y="1182458"/>
                    <a:ext cx="917396" cy="784830"/>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355092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9</m:t>
                              </m:r>
                            </m:sub>
                          </m:sSub>
                        </m:oMath>
                      </m:oMathPara>
                    </a14:m>
                    <a:endParaRPr lang="en-US" sz="4500" dirty="0">
                      <a:solidFill>
                        <a:schemeClr val="bg1"/>
                      </a:solidFill>
                    </a:endParaRPr>
                  </a:p>
                </p:txBody>
              </p:sp>
            </mc:Choice>
            <mc:Fallback xmlns="">
              <p:sp>
                <p:nvSpPr>
                  <p:cNvPr id="32" name="Rectangle 31"/>
                  <p:cNvSpPr>
                    <a:spLocks noRot="1" noChangeAspect="1" noMove="1" noResize="1" noEditPoints="1" noAdjustHandles="1" noChangeArrowheads="1" noChangeShapeType="1" noTextEdit="1"/>
                  </p:cNvSpPr>
                  <p:nvPr/>
                </p:nvSpPr>
                <p:spPr>
                  <a:xfrm>
                    <a:off x="3550920" y="1182458"/>
                    <a:ext cx="917396" cy="784830"/>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4365804"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10</m:t>
                              </m:r>
                            </m:sub>
                          </m:sSub>
                        </m:oMath>
                      </m:oMathPara>
                    </a14:m>
                    <a:endParaRPr lang="en-US" sz="4500" dirty="0">
                      <a:solidFill>
                        <a:schemeClr val="bg1"/>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4365804" y="1182458"/>
                    <a:ext cx="917396" cy="784830"/>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5224324" y="1182458"/>
                    <a:ext cx="8157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11</m:t>
                              </m:r>
                            </m:sub>
                          </m:sSub>
                        </m:oMath>
                      </m:oMathPara>
                    </a14:m>
                    <a:endParaRPr lang="en-US" sz="4500" dirty="0">
                      <a:solidFill>
                        <a:schemeClr val="bg1"/>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5224324" y="1182458"/>
                    <a:ext cx="815796" cy="784830"/>
                  </a:xfrm>
                  <a:prstGeom prst="rect">
                    <a:avLst/>
                  </a:prstGeom>
                  <a:blipFill rotWithShape="1">
                    <a:blip r:embed="rId16"/>
                    <a:stretch>
                      <a:fillRect r="-5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599440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12</m:t>
                              </m:r>
                            </m:sub>
                          </m:sSub>
                        </m:oMath>
                      </m:oMathPara>
                    </a14:m>
                    <a:endParaRPr lang="en-US" sz="4500" dirty="0">
                      <a:solidFill>
                        <a:schemeClr val="bg1"/>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5994400" y="1182458"/>
                    <a:ext cx="917396" cy="784830"/>
                  </a:xfrm>
                  <a:prstGeom prst="rect">
                    <a:avLst/>
                  </a:prstGeom>
                  <a:blipFill rotWithShape="1">
                    <a:blip r:embed="rId17"/>
                    <a:stretch>
                      <a:fillRect/>
                    </a:stretch>
                  </a:blipFill>
                </p:spPr>
                <p:txBody>
                  <a:bodyPr/>
                  <a:lstStyle/>
                  <a:p>
                    <a:r>
                      <a:rPr lang="en-US">
                        <a:noFill/>
                      </a:rPr>
                      <a:t> </a:t>
                    </a:r>
                  </a:p>
                </p:txBody>
              </p:sp>
            </mc:Fallback>
          </mc:AlternateContent>
        </p:grpSp>
        <p:grpSp>
          <p:nvGrpSpPr>
            <p:cNvPr id="36" name="Group 35"/>
            <p:cNvGrpSpPr/>
            <p:nvPr/>
          </p:nvGrpSpPr>
          <p:grpSpPr>
            <a:xfrm>
              <a:off x="1933083" y="2554802"/>
              <a:ext cx="4930596" cy="784830"/>
              <a:chOff x="1981200" y="1182458"/>
              <a:chExt cx="4930596" cy="784830"/>
            </a:xfrm>
          </p:grpSpPr>
          <mc:AlternateContent xmlns:mc="http://schemas.openxmlformats.org/markup-compatibility/2006" xmlns:a14="http://schemas.microsoft.com/office/drawing/2010/main">
            <mc:Choice Requires="a14">
              <p:sp>
                <p:nvSpPr>
                  <p:cNvPr id="37" name="Rectangle 36"/>
                  <p:cNvSpPr/>
                  <p:nvPr/>
                </p:nvSpPr>
                <p:spPr>
                  <a:xfrm>
                    <a:off x="198120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13</m:t>
                              </m:r>
                            </m:sub>
                          </m:sSub>
                        </m:oMath>
                      </m:oMathPara>
                    </a14:m>
                    <a:endParaRPr lang="en-US" sz="4500" dirty="0">
                      <a:solidFill>
                        <a:schemeClr val="bg1"/>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1981200" y="1182458"/>
                    <a:ext cx="917396" cy="784830"/>
                  </a:xfrm>
                  <a:prstGeom prst="rect">
                    <a:avLst/>
                  </a:prstGeom>
                  <a:blipFill rotWithShape="1">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279908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14</m:t>
                              </m:r>
                            </m:sub>
                          </m:sSub>
                        </m:oMath>
                      </m:oMathPara>
                    </a14:m>
                    <a:endParaRPr lang="en-US" sz="4500" dirty="0">
                      <a:solidFill>
                        <a:schemeClr val="bg1"/>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2799080" y="1182458"/>
                    <a:ext cx="917396" cy="784830"/>
                  </a:xfrm>
                  <a:prstGeom prst="rect">
                    <a:avLst/>
                  </a:prstGeom>
                  <a:blipFill rotWithShape="1">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p:cNvSpPr/>
                  <p:nvPr/>
                </p:nvSpPr>
                <p:spPr>
                  <a:xfrm>
                    <a:off x="355092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15</m:t>
                              </m:r>
                            </m:sub>
                          </m:sSub>
                        </m:oMath>
                      </m:oMathPara>
                    </a14:m>
                    <a:endParaRPr lang="en-US" sz="4500" dirty="0">
                      <a:solidFill>
                        <a:schemeClr val="bg1"/>
                      </a:solidFill>
                    </a:endParaRPr>
                  </a:p>
                </p:txBody>
              </p:sp>
            </mc:Choice>
            <mc:Fallback xmlns="">
              <p:sp>
                <p:nvSpPr>
                  <p:cNvPr id="39" name="Rectangle 38"/>
                  <p:cNvSpPr>
                    <a:spLocks noRot="1" noChangeAspect="1" noMove="1" noResize="1" noEditPoints="1" noAdjustHandles="1" noChangeArrowheads="1" noChangeShapeType="1" noTextEdit="1"/>
                  </p:cNvSpPr>
                  <p:nvPr/>
                </p:nvSpPr>
                <p:spPr>
                  <a:xfrm>
                    <a:off x="3550920" y="1182458"/>
                    <a:ext cx="917396" cy="784830"/>
                  </a:xfrm>
                  <a:prstGeom prst="rect">
                    <a:avLst/>
                  </a:prstGeom>
                  <a:blipFill rotWithShape="1">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4365804"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16</m:t>
                              </m:r>
                            </m:sub>
                          </m:sSub>
                        </m:oMath>
                      </m:oMathPara>
                    </a14:m>
                    <a:endParaRPr lang="en-US" sz="4500" dirty="0">
                      <a:solidFill>
                        <a:schemeClr val="bg1"/>
                      </a:solidFill>
                    </a:endParaRPr>
                  </a:p>
                </p:txBody>
              </p:sp>
            </mc:Choice>
            <mc:Fallback xmlns="">
              <p:sp>
                <p:nvSpPr>
                  <p:cNvPr id="40" name="Rectangle 39"/>
                  <p:cNvSpPr>
                    <a:spLocks noRot="1" noChangeAspect="1" noMove="1" noResize="1" noEditPoints="1" noAdjustHandles="1" noChangeArrowheads="1" noChangeShapeType="1" noTextEdit="1"/>
                  </p:cNvSpPr>
                  <p:nvPr/>
                </p:nvSpPr>
                <p:spPr>
                  <a:xfrm>
                    <a:off x="4365804" y="1182458"/>
                    <a:ext cx="917396" cy="784830"/>
                  </a:xfrm>
                  <a:prstGeom prst="rect">
                    <a:avLst/>
                  </a:prstGeom>
                  <a:blipFill rotWithShape="1">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5202506" y="1182458"/>
                    <a:ext cx="837614"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17</m:t>
                              </m:r>
                            </m:sub>
                          </m:sSub>
                        </m:oMath>
                      </m:oMathPara>
                    </a14:m>
                    <a:endParaRPr lang="en-US" sz="4500" dirty="0">
                      <a:solidFill>
                        <a:schemeClr val="bg1"/>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5202506" y="1182458"/>
                    <a:ext cx="837614" cy="784830"/>
                  </a:xfrm>
                  <a:prstGeom prst="rect">
                    <a:avLst/>
                  </a:prstGeom>
                  <a:blipFill rotWithShape="1">
                    <a:blip r:embed="rId22"/>
                    <a:stretch>
                      <a:fillRect r="-43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599440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18</m:t>
                              </m:r>
                            </m:sub>
                          </m:sSub>
                        </m:oMath>
                      </m:oMathPara>
                    </a14:m>
                    <a:endParaRPr lang="en-US" sz="4500" dirty="0">
                      <a:solidFill>
                        <a:schemeClr val="bg1"/>
                      </a:solidFill>
                    </a:endParaRPr>
                  </a:p>
                </p:txBody>
              </p:sp>
            </mc:Choice>
            <mc:Fallback xmlns="">
              <p:sp>
                <p:nvSpPr>
                  <p:cNvPr id="42" name="Rectangle 41"/>
                  <p:cNvSpPr>
                    <a:spLocks noRot="1" noChangeAspect="1" noMove="1" noResize="1" noEditPoints="1" noAdjustHandles="1" noChangeArrowheads="1" noChangeShapeType="1" noTextEdit="1"/>
                  </p:cNvSpPr>
                  <p:nvPr/>
                </p:nvSpPr>
                <p:spPr>
                  <a:xfrm>
                    <a:off x="5994400" y="1182458"/>
                    <a:ext cx="917396" cy="784830"/>
                  </a:xfrm>
                  <a:prstGeom prst="rect">
                    <a:avLst/>
                  </a:prstGeom>
                  <a:blipFill rotWithShape="1">
                    <a:blip r:embed="rId23"/>
                    <a:stretch>
                      <a:fillRect/>
                    </a:stretch>
                  </a:blipFill>
                </p:spPr>
                <p:txBody>
                  <a:bodyPr/>
                  <a:lstStyle/>
                  <a:p>
                    <a:r>
                      <a:rPr lang="en-US">
                        <a:noFill/>
                      </a:rPr>
                      <a:t> </a:t>
                    </a:r>
                  </a:p>
                </p:txBody>
              </p:sp>
            </mc:Fallback>
          </mc:AlternateContent>
        </p:grpSp>
        <p:grpSp>
          <p:nvGrpSpPr>
            <p:cNvPr id="43" name="Group 42"/>
            <p:cNvGrpSpPr/>
            <p:nvPr/>
          </p:nvGrpSpPr>
          <p:grpSpPr>
            <a:xfrm>
              <a:off x="1852389" y="3240602"/>
              <a:ext cx="4930596" cy="784830"/>
              <a:chOff x="1981200" y="1182458"/>
              <a:chExt cx="4930596" cy="784830"/>
            </a:xfrm>
          </p:grpSpPr>
          <mc:AlternateContent xmlns:mc="http://schemas.openxmlformats.org/markup-compatibility/2006" xmlns:a14="http://schemas.microsoft.com/office/drawing/2010/main">
            <mc:Choice Requires="a14">
              <p:sp>
                <p:nvSpPr>
                  <p:cNvPr id="44" name="Rectangle 43"/>
                  <p:cNvSpPr/>
                  <p:nvPr/>
                </p:nvSpPr>
                <p:spPr>
                  <a:xfrm>
                    <a:off x="198120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19</m:t>
                              </m:r>
                            </m:sub>
                          </m:sSub>
                        </m:oMath>
                      </m:oMathPara>
                    </a14:m>
                    <a:endParaRPr lang="en-US" sz="4500" dirty="0">
                      <a:solidFill>
                        <a:schemeClr val="bg1"/>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1981200" y="1182458"/>
                    <a:ext cx="917396" cy="784830"/>
                  </a:xfrm>
                  <a:prstGeom prst="rect">
                    <a:avLst/>
                  </a:prstGeom>
                  <a:blipFill rotWithShape="1">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279908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20</m:t>
                              </m:r>
                            </m:sub>
                          </m:sSub>
                        </m:oMath>
                      </m:oMathPara>
                    </a14:m>
                    <a:endParaRPr lang="en-US" sz="4500" dirty="0">
                      <a:solidFill>
                        <a:schemeClr val="bg1"/>
                      </a:solidFill>
                    </a:endParaRPr>
                  </a:p>
                </p:txBody>
              </p:sp>
            </mc:Choice>
            <mc:Fallback xmlns="">
              <p:sp>
                <p:nvSpPr>
                  <p:cNvPr id="45" name="Rectangle 44"/>
                  <p:cNvSpPr>
                    <a:spLocks noRot="1" noChangeAspect="1" noMove="1" noResize="1" noEditPoints="1" noAdjustHandles="1" noChangeArrowheads="1" noChangeShapeType="1" noTextEdit="1"/>
                  </p:cNvSpPr>
                  <p:nvPr/>
                </p:nvSpPr>
                <p:spPr>
                  <a:xfrm>
                    <a:off x="2799080" y="1182458"/>
                    <a:ext cx="917396" cy="784830"/>
                  </a:xfrm>
                  <a:prstGeom prst="rect">
                    <a:avLst/>
                  </a:prstGeom>
                  <a:blipFill rotWithShape="1">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355092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21</m:t>
                              </m:r>
                            </m:sub>
                          </m:sSub>
                        </m:oMath>
                      </m:oMathPara>
                    </a14:m>
                    <a:endParaRPr lang="en-US" sz="4500" dirty="0">
                      <a:solidFill>
                        <a:schemeClr val="bg1"/>
                      </a:solidFill>
                    </a:endParaRPr>
                  </a:p>
                </p:txBody>
              </p:sp>
            </mc:Choice>
            <mc:Fallback xmlns="">
              <p:sp>
                <p:nvSpPr>
                  <p:cNvPr id="46" name="Rectangle 45"/>
                  <p:cNvSpPr>
                    <a:spLocks noRot="1" noChangeAspect="1" noMove="1" noResize="1" noEditPoints="1" noAdjustHandles="1" noChangeArrowheads="1" noChangeShapeType="1" noTextEdit="1"/>
                  </p:cNvSpPr>
                  <p:nvPr/>
                </p:nvSpPr>
                <p:spPr>
                  <a:xfrm>
                    <a:off x="3550920" y="1182458"/>
                    <a:ext cx="917396" cy="784830"/>
                  </a:xfrm>
                  <a:prstGeom prst="rect">
                    <a:avLst/>
                  </a:prstGeom>
                  <a:blipFill rotWithShape="1">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4365804"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22</m:t>
                              </m:r>
                            </m:sub>
                          </m:sSub>
                        </m:oMath>
                      </m:oMathPara>
                    </a14:m>
                    <a:endParaRPr lang="en-US" sz="4500" dirty="0">
                      <a:solidFill>
                        <a:schemeClr val="bg1"/>
                      </a:solidFill>
                    </a:endParaRPr>
                  </a:p>
                </p:txBody>
              </p:sp>
            </mc:Choice>
            <mc:Fallback xmlns="">
              <p:sp>
                <p:nvSpPr>
                  <p:cNvPr id="47" name="Rectangle 46"/>
                  <p:cNvSpPr>
                    <a:spLocks noRot="1" noChangeAspect="1" noMove="1" noResize="1" noEditPoints="1" noAdjustHandles="1" noChangeArrowheads="1" noChangeShapeType="1" noTextEdit="1"/>
                  </p:cNvSpPr>
                  <p:nvPr/>
                </p:nvSpPr>
                <p:spPr>
                  <a:xfrm>
                    <a:off x="4365804" y="1182458"/>
                    <a:ext cx="917396" cy="784830"/>
                  </a:xfrm>
                  <a:prstGeom prst="rect">
                    <a:avLst/>
                  </a:prstGeom>
                  <a:blipFill rotWithShape="1">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5251534" y="1182458"/>
                    <a:ext cx="788585"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23</m:t>
                              </m:r>
                            </m:sub>
                          </m:sSub>
                        </m:oMath>
                      </m:oMathPara>
                    </a14:m>
                    <a:endParaRPr lang="en-US" sz="4500" dirty="0">
                      <a:solidFill>
                        <a:schemeClr val="bg1"/>
                      </a:solidFill>
                    </a:endParaRPr>
                  </a:p>
                </p:txBody>
              </p:sp>
            </mc:Choice>
            <mc:Fallback xmlns="">
              <p:sp>
                <p:nvSpPr>
                  <p:cNvPr id="48" name="Rectangle 47"/>
                  <p:cNvSpPr>
                    <a:spLocks noRot="1" noChangeAspect="1" noMove="1" noResize="1" noEditPoints="1" noAdjustHandles="1" noChangeArrowheads="1" noChangeShapeType="1" noTextEdit="1"/>
                  </p:cNvSpPr>
                  <p:nvPr/>
                </p:nvSpPr>
                <p:spPr>
                  <a:xfrm>
                    <a:off x="5251534" y="1182458"/>
                    <a:ext cx="788585" cy="784830"/>
                  </a:xfrm>
                  <a:prstGeom prst="rect">
                    <a:avLst/>
                  </a:prstGeom>
                  <a:blipFill rotWithShape="1">
                    <a:blip r:embed="rId28"/>
                    <a:stretch>
                      <a:fillRect r="-1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599440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24</m:t>
                              </m:r>
                            </m:sub>
                          </m:sSub>
                        </m:oMath>
                      </m:oMathPara>
                    </a14:m>
                    <a:endParaRPr lang="en-US" sz="4500" dirty="0">
                      <a:solidFill>
                        <a:schemeClr val="bg1"/>
                      </a:solidFill>
                    </a:endParaRPr>
                  </a:p>
                </p:txBody>
              </p:sp>
            </mc:Choice>
            <mc:Fallback xmlns="">
              <p:sp>
                <p:nvSpPr>
                  <p:cNvPr id="49" name="Rectangle 48"/>
                  <p:cNvSpPr>
                    <a:spLocks noRot="1" noChangeAspect="1" noMove="1" noResize="1" noEditPoints="1" noAdjustHandles="1" noChangeArrowheads="1" noChangeShapeType="1" noTextEdit="1"/>
                  </p:cNvSpPr>
                  <p:nvPr/>
                </p:nvSpPr>
                <p:spPr>
                  <a:xfrm>
                    <a:off x="5994400" y="1182458"/>
                    <a:ext cx="917396" cy="784830"/>
                  </a:xfrm>
                  <a:prstGeom prst="rect">
                    <a:avLst/>
                  </a:prstGeom>
                  <a:blipFill rotWithShape="1">
                    <a:blip r:embed="rId29"/>
                    <a:stretch>
                      <a:fillRect/>
                    </a:stretch>
                  </a:blipFill>
                </p:spPr>
                <p:txBody>
                  <a:bodyPr/>
                  <a:lstStyle/>
                  <a:p>
                    <a:r>
                      <a:rPr lang="en-US">
                        <a:noFill/>
                      </a:rPr>
                      <a:t> </a:t>
                    </a:r>
                  </a:p>
                </p:txBody>
              </p:sp>
            </mc:Fallback>
          </mc:AlternateContent>
        </p:grpSp>
        <p:grpSp>
          <p:nvGrpSpPr>
            <p:cNvPr id="50" name="Group 49"/>
            <p:cNvGrpSpPr/>
            <p:nvPr/>
          </p:nvGrpSpPr>
          <p:grpSpPr>
            <a:xfrm>
              <a:off x="1874207" y="3829096"/>
              <a:ext cx="4930596" cy="784830"/>
              <a:chOff x="1981200" y="1182458"/>
              <a:chExt cx="4930596" cy="784830"/>
            </a:xfrm>
          </p:grpSpPr>
          <mc:AlternateContent xmlns:mc="http://schemas.openxmlformats.org/markup-compatibility/2006" xmlns:a14="http://schemas.microsoft.com/office/drawing/2010/main">
            <mc:Choice Requires="a14">
              <p:sp>
                <p:nvSpPr>
                  <p:cNvPr id="51" name="Rectangle 50"/>
                  <p:cNvSpPr/>
                  <p:nvPr/>
                </p:nvSpPr>
                <p:spPr>
                  <a:xfrm>
                    <a:off x="198120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25</m:t>
                              </m:r>
                            </m:sub>
                          </m:sSub>
                        </m:oMath>
                      </m:oMathPara>
                    </a14:m>
                    <a:endParaRPr lang="en-US" sz="4500" dirty="0">
                      <a:solidFill>
                        <a:schemeClr val="bg1"/>
                      </a:solidFill>
                    </a:endParaRPr>
                  </a:p>
                </p:txBody>
              </p:sp>
            </mc:Choice>
            <mc:Fallback xmlns="">
              <p:sp>
                <p:nvSpPr>
                  <p:cNvPr id="51" name="Rectangle 50"/>
                  <p:cNvSpPr>
                    <a:spLocks noRot="1" noChangeAspect="1" noMove="1" noResize="1" noEditPoints="1" noAdjustHandles="1" noChangeArrowheads="1" noChangeShapeType="1" noTextEdit="1"/>
                  </p:cNvSpPr>
                  <p:nvPr/>
                </p:nvSpPr>
                <p:spPr>
                  <a:xfrm>
                    <a:off x="1981200" y="1182458"/>
                    <a:ext cx="917396" cy="784830"/>
                  </a:xfrm>
                  <a:prstGeom prst="rect">
                    <a:avLst/>
                  </a:prstGeom>
                  <a:blipFill rotWithShape="1">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279908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26</m:t>
                              </m:r>
                            </m:sub>
                          </m:sSub>
                        </m:oMath>
                      </m:oMathPara>
                    </a14:m>
                    <a:endParaRPr lang="en-US" sz="4500" dirty="0">
                      <a:solidFill>
                        <a:schemeClr val="bg1"/>
                      </a:solidFill>
                    </a:endParaRPr>
                  </a:p>
                </p:txBody>
              </p:sp>
            </mc:Choice>
            <mc:Fallback xmlns="">
              <p:sp>
                <p:nvSpPr>
                  <p:cNvPr id="52" name="Rectangle 51"/>
                  <p:cNvSpPr>
                    <a:spLocks noRot="1" noChangeAspect="1" noMove="1" noResize="1" noEditPoints="1" noAdjustHandles="1" noChangeArrowheads="1" noChangeShapeType="1" noTextEdit="1"/>
                  </p:cNvSpPr>
                  <p:nvPr/>
                </p:nvSpPr>
                <p:spPr>
                  <a:xfrm>
                    <a:off x="2799080" y="1182458"/>
                    <a:ext cx="917396" cy="784830"/>
                  </a:xfrm>
                  <a:prstGeom prst="rect">
                    <a:avLst/>
                  </a:prstGeom>
                  <a:blipFill rotWithShape="1">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355092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27</m:t>
                              </m:r>
                            </m:sub>
                          </m:sSub>
                        </m:oMath>
                      </m:oMathPara>
                    </a14:m>
                    <a:endParaRPr lang="en-US" sz="4500" dirty="0">
                      <a:solidFill>
                        <a:schemeClr val="bg1"/>
                      </a:solidFill>
                    </a:endParaRPr>
                  </a:p>
                </p:txBody>
              </p:sp>
            </mc:Choice>
            <mc:Fallback xmlns="">
              <p:sp>
                <p:nvSpPr>
                  <p:cNvPr id="53" name="Rectangle 52"/>
                  <p:cNvSpPr>
                    <a:spLocks noRot="1" noChangeAspect="1" noMove="1" noResize="1" noEditPoints="1" noAdjustHandles="1" noChangeArrowheads="1" noChangeShapeType="1" noTextEdit="1"/>
                  </p:cNvSpPr>
                  <p:nvPr/>
                </p:nvSpPr>
                <p:spPr>
                  <a:xfrm>
                    <a:off x="3550920" y="1182458"/>
                    <a:ext cx="917396" cy="784830"/>
                  </a:xfrm>
                  <a:prstGeom prst="rect">
                    <a:avLst/>
                  </a:prstGeom>
                  <a:blipFill rotWithShape="1">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53"/>
                  <p:cNvSpPr/>
                  <p:nvPr/>
                </p:nvSpPr>
                <p:spPr>
                  <a:xfrm>
                    <a:off x="4365804"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28</m:t>
                              </m:r>
                            </m:sub>
                          </m:sSub>
                        </m:oMath>
                      </m:oMathPara>
                    </a14:m>
                    <a:endParaRPr lang="en-US" sz="4500" dirty="0">
                      <a:solidFill>
                        <a:schemeClr val="bg1"/>
                      </a:solidFill>
                    </a:endParaRPr>
                  </a:p>
                </p:txBody>
              </p:sp>
            </mc:Choice>
            <mc:Fallback xmlns="">
              <p:sp>
                <p:nvSpPr>
                  <p:cNvPr id="54" name="Rectangle 53"/>
                  <p:cNvSpPr>
                    <a:spLocks noRot="1" noChangeAspect="1" noMove="1" noResize="1" noEditPoints="1" noAdjustHandles="1" noChangeArrowheads="1" noChangeShapeType="1" noTextEdit="1"/>
                  </p:cNvSpPr>
                  <p:nvPr/>
                </p:nvSpPr>
                <p:spPr>
                  <a:xfrm>
                    <a:off x="4365804" y="1182458"/>
                    <a:ext cx="917396" cy="784830"/>
                  </a:xfrm>
                  <a:prstGeom prst="rect">
                    <a:avLst/>
                  </a:prstGeom>
                  <a:blipFill rotWithShape="1">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ectangle 54"/>
                  <p:cNvSpPr/>
                  <p:nvPr/>
                </p:nvSpPr>
                <p:spPr>
                  <a:xfrm>
                    <a:off x="5283200" y="1182458"/>
                    <a:ext cx="756920"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29</m:t>
                              </m:r>
                            </m:sub>
                          </m:sSub>
                        </m:oMath>
                      </m:oMathPara>
                    </a14:m>
                    <a:endParaRPr lang="en-US" sz="4500" dirty="0">
                      <a:solidFill>
                        <a:schemeClr val="bg1"/>
                      </a:solidFill>
                    </a:endParaRPr>
                  </a:p>
                </p:txBody>
              </p:sp>
            </mc:Choice>
            <mc:Fallback xmlns="">
              <p:sp>
                <p:nvSpPr>
                  <p:cNvPr id="55" name="Rectangle 54"/>
                  <p:cNvSpPr>
                    <a:spLocks noRot="1" noChangeAspect="1" noMove="1" noResize="1" noEditPoints="1" noAdjustHandles="1" noChangeArrowheads="1" noChangeShapeType="1" noTextEdit="1"/>
                  </p:cNvSpPr>
                  <p:nvPr/>
                </p:nvSpPr>
                <p:spPr>
                  <a:xfrm>
                    <a:off x="5283200" y="1182458"/>
                    <a:ext cx="756920" cy="784830"/>
                  </a:xfrm>
                  <a:prstGeom prst="rect">
                    <a:avLst/>
                  </a:prstGeom>
                  <a:blipFill rotWithShape="1">
                    <a:blip r:embed="rId34"/>
                    <a:stretch>
                      <a:fillRect r="-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p:cNvSpPr/>
                  <p:nvPr/>
                </p:nvSpPr>
                <p:spPr>
                  <a:xfrm>
                    <a:off x="5994400" y="1182458"/>
                    <a:ext cx="917396" cy="784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4500" i="1" smtClean="0">
                                  <a:solidFill>
                                    <a:schemeClr val="bg1"/>
                                  </a:solidFill>
                                  <a:latin typeface="Cambria Math" panose="02040503050406030204" pitchFamily="18" charset="0"/>
                                  <a:ea typeface="Cambria Math"/>
                                </a:rPr>
                              </m:ctrlPr>
                            </m:sSubPr>
                            <m:e>
                              <m:r>
                                <a:rPr lang="en-US" sz="4500" i="1">
                                  <a:solidFill>
                                    <a:schemeClr val="bg1"/>
                                  </a:solidFill>
                                  <a:latin typeface="Cambria Math"/>
                                  <a:ea typeface="Cambria Math"/>
                                </a:rPr>
                                <m:t>𝑛</m:t>
                              </m:r>
                            </m:e>
                            <m:sub>
                              <m:r>
                                <a:rPr lang="en-US" sz="4500" b="0" i="1" smtClean="0">
                                  <a:solidFill>
                                    <a:schemeClr val="bg1"/>
                                  </a:solidFill>
                                  <a:latin typeface="Cambria Math"/>
                                  <a:ea typeface="Cambria Math"/>
                                </a:rPr>
                                <m:t>30</m:t>
                              </m:r>
                            </m:sub>
                          </m:sSub>
                        </m:oMath>
                      </m:oMathPara>
                    </a14:m>
                    <a:endParaRPr lang="en-US" sz="4500" dirty="0">
                      <a:solidFill>
                        <a:schemeClr val="bg1"/>
                      </a:solidFill>
                    </a:endParaRPr>
                  </a:p>
                </p:txBody>
              </p:sp>
            </mc:Choice>
            <mc:Fallback xmlns="">
              <p:sp>
                <p:nvSpPr>
                  <p:cNvPr id="56" name="Rectangle 55"/>
                  <p:cNvSpPr>
                    <a:spLocks noRot="1" noChangeAspect="1" noMove="1" noResize="1" noEditPoints="1" noAdjustHandles="1" noChangeArrowheads="1" noChangeShapeType="1" noTextEdit="1"/>
                  </p:cNvSpPr>
                  <p:nvPr/>
                </p:nvSpPr>
                <p:spPr>
                  <a:xfrm>
                    <a:off x="5994400" y="1182458"/>
                    <a:ext cx="917396" cy="784830"/>
                  </a:xfrm>
                  <a:prstGeom prst="rect">
                    <a:avLst/>
                  </a:prstGeom>
                  <a:blipFill rotWithShape="1">
                    <a:blip r:embed="rId35"/>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58" name="TextBox 57"/>
              <p:cNvSpPr txBox="1"/>
              <p:nvPr/>
            </p:nvSpPr>
            <p:spPr>
              <a:xfrm>
                <a:off x="153898" y="5104692"/>
                <a:ext cx="4572000" cy="1439112"/>
              </a:xfrm>
              <a:prstGeom prst="rect">
                <a:avLst/>
              </a:prstGeom>
              <a:solidFill>
                <a:srgbClr val="F3F3F3">
                  <a:alpha val="60000"/>
                </a:srgbClr>
              </a:solidFill>
            </p:spPr>
            <p:txBody>
              <a:bodyPr wrap="square" rtlCol="0">
                <a:spAutoFit/>
              </a:bodyPr>
              <a:lstStyle/>
              <a:p>
                <a:pPr defTabSz="457200" fontAlgn="auto">
                  <a:spcBef>
                    <a:spcPct val="20000"/>
                  </a:spcBef>
                  <a:spcAft>
                    <a:spcPts val="0"/>
                  </a:spcAft>
                </a:pPr>
                <a14:m>
                  <m:oMathPara xmlns:m="http://schemas.openxmlformats.org/officeDocument/2006/math">
                    <m:oMathParaPr>
                      <m:jc m:val="centerGroup"/>
                    </m:oMathParaPr>
                    <m:oMath xmlns:m="http://schemas.openxmlformats.org/officeDocument/2006/math">
                      <m:r>
                        <a:rPr lang="en-US" sz="3000" b="0" i="1" smtClean="0">
                          <a:solidFill>
                            <a:schemeClr val="accent1">
                              <a:lumMod val="50000"/>
                            </a:schemeClr>
                          </a:solidFill>
                          <a:latin typeface="Cambria Math"/>
                          <a:ea typeface="Cambria Math"/>
                        </a:rPr>
                        <m:t>𝜆</m:t>
                      </m:r>
                      <m:r>
                        <a:rPr lang="en-US" sz="3000" b="0" i="1" smtClean="0">
                          <a:solidFill>
                            <a:schemeClr val="accent1">
                              <a:lumMod val="50000"/>
                            </a:schemeClr>
                          </a:solidFill>
                          <a:latin typeface="Cambria Math"/>
                          <a:ea typeface="Cambria Math"/>
                        </a:rPr>
                        <m:t>= </m:t>
                      </m:r>
                      <m:f>
                        <m:fPr>
                          <m:ctrlPr>
                            <a:rPr lang="en-US" sz="3000" b="0" i="1" smtClean="0">
                              <a:solidFill>
                                <a:schemeClr val="accent1">
                                  <a:lumMod val="50000"/>
                                </a:schemeClr>
                              </a:solidFill>
                              <a:latin typeface="Cambria Math" panose="02040503050406030204" pitchFamily="18" charset="0"/>
                              <a:ea typeface="Cambria Math"/>
                            </a:rPr>
                          </m:ctrlPr>
                        </m:fPr>
                        <m:num>
                          <m:r>
                            <a:rPr lang="en-US" sz="3000" b="0" i="1" smtClean="0">
                              <a:solidFill>
                                <a:schemeClr val="accent1">
                                  <a:lumMod val="50000"/>
                                </a:schemeClr>
                              </a:solidFill>
                              <a:latin typeface="Cambria Math"/>
                              <a:ea typeface="Cambria Math"/>
                            </a:rPr>
                            <m:t>1</m:t>
                          </m:r>
                        </m:num>
                        <m:den>
                          <m:r>
                            <a:rPr lang="en-US" sz="3000" b="0" i="1" smtClean="0">
                              <a:solidFill>
                                <a:schemeClr val="accent1">
                                  <a:lumMod val="50000"/>
                                </a:schemeClr>
                              </a:solidFill>
                              <a:latin typeface="Cambria Math"/>
                              <a:ea typeface="Cambria Math"/>
                            </a:rPr>
                            <m:t>𝑁</m:t>
                          </m:r>
                        </m:den>
                      </m:f>
                      <m:nary>
                        <m:naryPr>
                          <m:chr m:val="∑"/>
                          <m:ctrlPr>
                            <a:rPr lang="en-US" sz="3000" b="0" i="1" smtClean="0">
                              <a:solidFill>
                                <a:schemeClr val="accent1">
                                  <a:lumMod val="50000"/>
                                </a:schemeClr>
                              </a:solidFill>
                              <a:latin typeface="Cambria Math" panose="02040503050406030204" pitchFamily="18" charset="0"/>
                              <a:ea typeface="Cambria Math"/>
                            </a:rPr>
                          </m:ctrlPr>
                        </m:naryPr>
                        <m:sub>
                          <m:r>
                            <m:rPr>
                              <m:brk m:alnAt="23"/>
                            </m:rPr>
                            <a:rPr lang="en-US" sz="3000" b="0" i="1" smtClean="0">
                              <a:solidFill>
                                <a:schemeClr val="accent1">
                                  <a:lumMod val="50000"/>
                                </a:schemeClr>
                              </a:solidFill>
                              <a:latin typeface="Cambria Math"/>
                              <a:ea typeface="Cambria Math"/>
                            </a:rPr>
                            <m:t>𝑁</m:t>
                          </m:r>
                          <m:r>
                            <a:rPr lang="en-US" sz="3000" b="0" i="1" smtClean="0">
                              <a:solidFill>
                                <a:schemeClr val="accent1">
                                  <a:lumMod val="50000"/>
                                </a:schemeClr>
                              </a:solidFill>
                              <a:latin typeface="Cambria Math"/>
                              <a:ea typeface="Cambria Math"/>
                            </a:rPr>
                            <m:t>=0</m:t>
                          </m:r>
                        </m:sub>
                        <m:sup>
                          <m:r>
                            <a:rPr lang="en-US" sz="3000" b="0" i="1" smtClean="0">
                              <a:solidFill>
                                <a:schemeClr val="accent1">
                                  <a:lumMod val="50000"/>
                                </a:schemeClr>
                              </a:solidFill>
                              <a:latin typeface="Cambria Math"/>
                              <a:ea typeface="Cambria Math"/>
                            </a:rPr>
                            <m:t>𝑁</m:t>
                          </m:r>
                          <m:r>
                            <a:rPr lang="en-US" sz="3000" b="0" i="1" smtClean="0">
                              <a:solidFill>
                                <a:schemeClr val="accent1">
                                  <a:lumMod val="50000"/>
                                </a:schemeClr>
                              </a:solidFill>
                              <a:latin typeface="Cambria Math"/>
                              <a:ea typeface="Cambria Math"/>
                            </a:rPr>
                            <m:t>=30</m:t>
                          </m:r>
                        </m:sup>
                        <m:e>
                          <m:sSub>
                            <m:sSubPr>
                              <m:ctrlPr>
                                <a:rPr lang="en-US" sz="3000" b="0" i="1" smtClean="0">
                                  <a:solidFill>
                                    <a:schemeClr val="accent1">
                                      <a:lumMod val="50000"/>
                                    </a:schemeClr>
                                  </a:solidFill>
                                  <a:latin typeface="Cambria Math" panose="02040503050406030204" pitchFamily="18" charset="0"/>
                                  <a:ea typeface="Cambria Math"/>
                                </a:rPr>
                              </m:ctrlPr>
                            </m:sSubPr>
                            <m:e>
                              <m:r>
                                <a:rPr lang="en-US" sz="3000" b="0" i="1" smtClean="0">
                                  <a:solidFill>
                                    <a:schemeClr val="accent1">
                                      <a:lumMod val="50000"/>
                                    </a:schemeClr>
                                  </a:solidFill>
                                  <a:latin typeface="Cambria Math"/>
                                  <a:ea typeface="Cambria Math"/>
                                </a:rPr>
                                <m:t>𝑛</m:t>
                              </m:r>
                            </m:e>
                            <m:sub>
                              <m:r>
                                <a:rPr lang="en-US" sz="3000" b="0" i="1" smtClean="0">
                                  <a:solidFill>
                                    <a:schemeClr val="accent1">
                                      <a:lumMod val="50000"/>
                                    </a:schemeClr>
                                  </a:solidFill>
                                  <a:latin typeface="Cambria Math"/>
                                  <a:ea typeface="Cambria Math"/>
                                </a:rPr>
                                <m:t>𝑖</m:t>
                              </m:r>
                            </m:sub>
                          </m:sSub>
                        </m:e>
                      </m:nary>
                    </m:oMath>
                  </m:oMathPara>
                </a14:m>
                <a:endParaRPr lang="en-US" sz="3000" dirty="0">
                  <a:solidFill>
                    <a:schemeClr val="accent1">
                      <a:lumMod val="50000"/>
                    </a:schemeClr>
                  </a:solidFill>
                  <a:latin typeface="Aria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153898" y="5104692"/>
                <a:ext cx="4572000" cy="1439112"/>
              </a:xfrm>
              <a:prstGeom prst="rect">
                <a:avLst/>
              </a:prstGeom>
              <a:blipFill rotWithShape="1">
                <a:blip r:embed="rId36"/>
                <a:stretch>
                  <a:fillRect/>
                </a:stretch>
              </a:blipFill>
            </p:spPr>
            <p:txBody>
              <a:bodyPr/>
              <a:lstStyle/>
              <a:p>
                <a:r>
                  <a:rPr lang="en-US">
                    <a:noFill/>
                  </a:rPr>
                  <a:t> </a:t>
                </a:r>
              </a:p>
            </p:txBody>
          </p:sp>
        </mc:Fallback>
      </mc:AlternateContent>
      <p:pic>
        <p:nvPicPr>
          <p:cNvPr id="3" name="Picture 2" descr="E:\Dropbox\Projects\#Presentations\2016\0419_Sharif_GRB\650px-Poisson_pmf.svg.pn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241865" y="1443679"/>
            <a:ext cx="4492522" cy="3593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4148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7170"/>
                                        </p:tgtEl>
                                      </p:cBhvr>
                                    </p:animEffect>
                                    <p:set>
                                      <p:cBhvr>
                                        <p:cTn id="10" dur="1" fill="hold">
                                          <p:stCondLst>
                                            <p:cond delay="499"/>
                                          </p:stCondLst>
                                        </p:cTn>
                                        <p:tgtEl>
                                          <p:spTgt spid="717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mir\Dropbox\Projects\#Presentations\2016\0312_ICES\BATSE_27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36375"/>
            <a:ext cx="6792914" cy="49837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mir\Dropbox\#temp\AAS-trip\presentation\T90-Epk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868" y="1231242"/>
            <a:ext cx="6845846" cy="528972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304800" y="228600"/>
            <a:ext cx="8534400" cy="609600"/>
          </a:xfrm>
        </p:spPr>
        <p:txBody>
          <a:bodyPr>
            <a:normAutofit fontScale="90000"/>
          </a:bodyPr>
          <a:lstStyle/>
          <a:p>
            <a:r>
              <a:rPr lang="en-US" sz="2500" dirty="0"/>
              <a:t>GRB detection process can be modeled as a non-homogenous Poisson process </a:t>
            </a:r>
            <a:endParaRPr lang="en-US" sz="1800" dirty="0"/>
          </a:p>
        </p:txBody>
      </p:sp>
      <mc:AlternateContent xmlns:mc="http://schemas.openxmlformats.org/markup-compatibility/2006" xmlns:a14="http://schemas.microsoft.com/office/drawing/2010/main">
        <mc:Choice Requires="a14">
          <p:sp>
            <p:nvSpPr>
              <p:cNvPr id="4" name="Rectangle 3"/>
              <p:cNvSpPr/>
              <p:nvPr/>
            </p:nvSpPr>
            <p:spPr>
              <a:xfrm>
                <a:off x="118145" y="5486400"/>
                <a:ext cx="4572000" cy="1264257"/>
              </a:xfrm>
              <a:prstGeom prst="rect">
                <a:avLst/>
              </a:prstGeom>
            </p:spPr>
            <p:txBody>
              <a:bodyPr>
                <a:spAutoFit/>
              </a:bodyPr>
              <a:lstStyle/>
              <a:p>
                <a14:m>
                  <m:oMath xmlns:m="http://schemas.openxmlformats.org/officeDocument/2006/math">
                    <m:sSub>
                      <m:sSubPr>
                        <m:ctrlPr>
                          <a:rPr lang="en-US" sz="1500" b="0" i="1" smtClean="0">
                            <a:latin typeface="Cambria Math" panose="02040503050406030204" pitchFamily="18" charset="0"/>
                          </a:rPr>
                        </m:ctrlPr>
                      </m:sSubPr>
                      <m:e>
                        <m:r>
                          <a:rPr lang="en-US" sz="1500" b="0" i="1" smtClean="0">
                            <a:latin typeface="Cambria Math"/>
                          </a:rPr>
                          <m:t>𝑇</m:t>
                        </m:r>
                      </m:e>
                      <m:sub>
                        <m:r>
                          <a:rPr lang="en-US" sz="1500" b="0" i="1" smtClean="0">
                            <a:latin typeface="Cambria Math"/>
                          </a:rPr>
                          <m:t>90 </m:t>
                        </m:r>
                      </m:sub>
                    </m:sSub>
                  </m:oMath>
                </a14:m>
                <a:r>
                  <a:rPr lang="en-US" sz="1500" dirty="0"/>
                  <a:t>  duration</a:t>
                </a:r>
              </a:p>
              <a:p>
                <a14:m>
                  <m:oMath xmlns:m="http://schemas.openxmlformats.org/officeDocument/2006/math">
                    <m:sSub>
                      <m:sSubPr>
                        <m:ctrlPr>
                          <a:rPr lang="en-US" sz="1500" i="1">
                            <a:latin typeface="Cambria Math" panose="02040503050406030204" pitchFamily="18" charset="0"/>
                          </a:rPr>
                        </m:ctrlPr>
                      </m:sSubPr>
                      <m:e>
                        <m:r>
                          <a:rPr lang="en-US" sz="1500" b="0" i="1" smtClean="0">
                            <a:latin typeface="Cambria Math"/>
                          </a:rPr>
                          <m:t>𝑆</m:t>
                        </m:r>
                      </m:e>
                      <m:sub>
                        <m:r>
                          <a:rPr lang="en-US" sz="1500" i="1">
                            <a:latin typeface="Cambria Math"/>
                          </a:rPr>
                          <m:t>𝑏𝑜𝑙</m:t>
                        </m:r>
                      </m:sub>
                    </m:sSub>
                  </m:oMath>
                </a14:m>
                <a:r>
                  <a:rPr lang="en-US" sz="1500" dirty="0"/>
                  <a:t> total energy</a:t>
                </a:r>
              </a:p>
              <a:p>
                <a14:m>
                  <m:oMath xmlns:m="http://schemas.openxmlformats.org/officeDocument/2006/math">
                    <m:sSub>
                      <m:sSubPr>
                        <m:ctrlPr>
                          <a:rPr lang="en-US" sz="1500" i="1">
                            <a:latin typeface="Cambria Math" panose="02040503050406030204" pitchFamily="18" charset="0"/>
                          </a:rPr>
                        </m:ctrlPr>
                      </m:sSubPr>
                      <m:e>
                        <m:r>
                          <a:rPr lang="en-US" sz="1500" b="0" i="1" smtClean="0">
                            <a:latin typeface="Cambria Math"/>
                          </a:rPr>
                          <m:t>𝐸</m:t>
                        </m:r>
                      </m:e>
                      <m:sub>
                        <m:r>
                          <a:rPr lang="en-US" sz="1500" b="0" i="1" smtClean="0">
                            <a:latin typeface="Cambria Math"/>
                          </a:rPr>
                          <m:t>𝑝</m:t>
                        </m:r>
                        <m:r>
                          <a:rPr lang="en-US" sz="1500" b="0" i="1" smtClean="0">
                            <a:latin typeface="Cambria Math"/>
                          </a:rPr>
                          <m:t> </m:t>
                        </m:r>
                      </m:sub>
                    </m:sSub>
                    <m:r>
                      <a:rPr lang="en-US" sz="1500" b="0" i="1" smtClean="0">
                        <a:latin typeface="Cambria Math"/>
                      </a:rPr>
                      <m:t>  </m:t>
                    </m:r>
                  </m:oMath>
                </a14:m>
                <a:r>
                  <a:rPr lang="en-US" sz="1500" dirty="0"/>
                  <a:t> peak energy</a:t>
                </a:r>
              </a:p>
              <a:p>
                <a14:m>
                  <m:oMath xmlns:m="http://schemas.openxmlformats.org/officeDocument/2006/math">
                    <m:sSub>
                      <m:sSubPr>
                        <m:ctrlPr>
                          <a:rPr lang="en-US" sz="1500" i="1">
                            <a:latin typeface="Cambria Math" panose="02040503050406030204" pitchFamily="18" charset="0"/>
                          </a:rPr>
                        </m:ctrlPr>
                      </m:sSubPr>
                      <m:e>
                        <m:r>
                          <a:rPr lang="en-US" sz="1500" i="1">
                            <a:latin typeface="Cambria Math"/>
                          </a:rPr>
                          <m:t>𝑃</m:t>
                        </m:r>
                      </m:e>
                      <m:sub>
                        <m:r>
                          <a:rPr lang="en-US" sz="1500" i="1">
                            <a:latin typeface="Cambria Math"/>
                          </a:rPr>
                          <m:t>𝑏𝑜𝑙</m:t>
                        </m:r>
                      </m:sub>
                    </m:sSub>
                  </m:oMath>
                </a14:m>
                <a:r>
                  <a:rPr lang="en-US" sz="1500" dirty="0"/>
                  <a:t> peak photon flux</a:t>
                </a:r>
              </a:p>
              <a:p>
                <a14:m>
                  <m:oMath xmlns:m="http://schemas.openxmlformats.org/officeDocument/2006/math">
                    <m:sSub>
                      <m:sSubPr>
                        <m:ctrlPr>
                          <a:rPr lang="en-US" sz="1500" i="1">
                            <a:latin typeface="Cambria Math" panose="02040503050406030204" pitchFamily="18" charset="0"/>
                          </a:rPr>
                        </m:ctrlPr>
                      </m:sSubPr>
                      <m:e>
                        <m:r>
                          <a:rPr lang="en-US" sz="1500" b="0" i="1" smtClean="0">
                            <a:latin typeface="Cambria Math"/>
                          </a:rPr>
                          <m:t>𝑧</m:t>
                        </m:r>
                      </m:e>
                      <m:sub>
                        <m:r>
                          <a:rPr lang="en-US" sz="1500" b="0" i="1" smtClean="0">
                            <a:latin typeface="Cambria Math"/>
                          </a:rPr>
                          <m:t>        </m:t>
                        </m:r>
                      </m:sub>
                    </m:sSub>
                  </m:oMath>
                </a14:m>
                <a:r>
                  <a:rPr lang="en-US" sz="1500" dirty="0"/>
                  <a:t> redshift (distance from earth)</a:t>
                </a:r>
              </a:p>
            </p:txBody>
          </p:sp>
        </mc:Choice>
        <mc:Fallback xmlns="">
          <p:sp>
            <p:nvSpPr>
              <p:cNvPr id="4" name="Rectangle 3"/>
              <p:cNvSpPr>
                <a:spLocks noRot="1" noChangeAspect="1" noMove="1" noResize="1" noEditPoints="1" noAdjustHandles="1" noChangeArrowheads="1" noChangeShapeType="1" noTextEdit="1"/>
              </p:cNvSpPr>
              <p:nvPr/>
            </p:nvSpPr>
            <p:spPr>
              <a:xfrm>
                <a:off x="118145" y="5486400"/>
                <a:ext cx="4572000" cy="1264257"/>
              </a:xfrm>
              <a:prstGeom prst="rect">
                <a:avLst/>
              </a:prstGeom>
              <a:blipFill rotWithShape="1">
                <a:blip r:embed="rId5"/>
                <a:stretch>
                  <a:fillRect t="-966"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itle 4"/>
              <p:cNvSpPr txBox="1">
                <a:spLocks/>
              </p:cNvSpPr>
              <p:nvPr/>
            </p:nvSpPr>
            <p:spPr>
              <a:xfrm>
                <a:off x="304800" y="914400"/>
                <a:ext cx="8534400" cy="304800"/>
              </a:xfrm>
              <a:prstGeom prst="rect">
                <a:avLst/>
              </a:prstGeom>
            </p:spPr>
            <p:txBody>
              <a:bodyPr vert="horz" lIns="91440" tIns="45720" rIns="91440" bIns="45720" rtlCol="0" anchor="ctr">
                <a:normAutofit fontScale="90000"/>
              </a:bodyPr>
              <a:lstStyle>
                <a:lvl1pPr algn="l" defTabSz="457200" rtl="0" eaLnBrk="1" latinLnBrk="0" hangingPunct="1">
                  <a:spcBef>
                    <a:spcPct val="0"/>
                  </a:spcBef>
                  <a:buNone/>
                  <a:defRPr sz="3600" kern="1200">
                    <a:solidFill>
                      <a:schemeClr val="accent1">
                        <a:lumMod val="50000"/>
                      </a:schemeClr>
                    </a:solidFill>
                    <a:latin typeface="Arial"/>
                    <a:ea typeface="+mj-ea"/>
                    <a:cs typeface="+mj-cs"/>
                  </a:defRPr>
                </a:lvl1pPr>
              </a:lstStyle>
              <a:p>
                <a:pPr fontAlgn="auto">
                  <a:spcAft>
                    <a:spcPts val="0"/>
                  </a:spcAft>
                </a:pPr>
                <a:r>
                  <a:rPr lang="en-US" sz="1600" dirty="0"/>
                  <a:t>What is the rate of occurrence of GRBs as a function of their distance and properties, </a:t>
                </a:r>
                <a14:m>
                  <m:oMath xmlns:m="http://schemas.openxmlformats.org/officeDocument/2006/math">
                    <m:r>
                      <a:rPr lang="en-US" sz="1600" b="0" i="1" smtClean="0">
                        <a:latin typeface="Cambria Math"/>
                      </a:rPr>
                      <m:t>𝑅</m:t>
                    </m:r>
                    <m:d>
                      <m:dPr>
                        <m:ctrlPr>
                          <a:rPr lang="en-US" sz="1600" b="0" i="1" smtClean="0">
                            <a:latin typeface="Cambria Math" panose="02040503050406030204" pitchFamily="18" charset="0"/>
                          </a:rPr>
                        </m:ctrlPr>
                      </m:dPr>
                      <m:e>
                        <m:r>
                          <a:rPr lang="en-US" sz="1600" b="0" i="1" smtClean="0">
                            <a:latin typeface="Cambria Math"/>
                          </a:rPr>
                          <m:t>𝜃</m:t>
                        </m:r>
                      </m:e>
                    </m:d>
                  </m:oMath>
                </a14:m>
                <a:r>
                  <a:rPr lang="en-US" sz="1600" dirty="0"/>
                  <a:t>?</a:t>
                </a:r>
              </a:p>
            </p:txBody>
          </p:sp>
        </mc:Choice>
        <mc:Fallback xmlns="">
          <p:sp>
            <p:nvSpPr>
              <p:cNvPr id="9" name="Title 4"/>
              <p:cNvSpPr txBox="1">
                <a:spLocks noRot="1" noChangeAspect="1" noMove="1" noResize="1" noEditPoints="1" noAdjustHandles="1" noChangeArrowheads="1" noChangeShapeType="1" noTextEdit="1"/>
              </p:cNvSpPr>
              <p:nvPr/>
            </p:nvSpPr>
            <p:spPr>
              <a:xfrm>
                <a:off x="304800" y="914400"/>
                <a:ext cx="8534400" cy="304800"/>
              </a:xfrm>
              <a:prstGeom prst="rect">
                <a:avLst/>
              </a:prstGeom>
              <a:blipFill rotWithShape="1">
                <a:blip r:embed="rId6"/>
                <a:stretch>
                  <a:fillRect l="-143" t="-2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81000" y="2667000"/>
                <a:ext cx="8382000" cy="1672637"/>
              </a:xfrm>
              <a:prstGeom prst="rect">
                <a:avLst/>
              </a:prstGeom>
              <a:solidFill>
                <a:srgbClr val="F3F3F3">
                  <a:alpha val="60000"/>
                </a:srgbClr>
              </a:solidFill>
            </p:spPr>
            <p:txBody>
              <a:bodyPr wrap="square" rtlCol="0">
                <a:spAutoFit/>
              </a:bodyPr>
              <a:lstStyle/>
              <a:p>
                <a:pPr defTabSz="457200" fontAlgn="auto">
                  <a:spcBef>
                    <a:spcPct val="20000"/>
                  </a:spcBef>
                  <a:spcAft>
                    <a:spcPts val="0"/>
                  </a:spcAft>
                </a:pPr>
                <a14:m>
                  <m:oMathPara xmlns:m="http://schemas.openxmlformats.org/officeDocument/2006/math">
                    <m:oMathParaPr>
                      <m:jc m:val="centerGroup"/>
                    </m:oMathParaPr>
                    <m:oMath xmlns:m="http://schemas.openxmlformats.org/officeDocument/2006/math">
                      <m:r>
                        <a:rPr lang="en-US" b="0" i="1" smtClean="0">
                          <a:solidFill>
                            <a:schemeClr val="accent1">
                              <a:lumMod val="50000"/>
                            </a:schemeClr>
                          </a:solidFill>
                          <a:latin typeface="Cambria Math"/>
                          <a:ea typeface="Cambria Math"/>
                        </a:rPr>
                        <m:t>𝑃</m:t>
                      </m:r>
                      <m:d>
                        <m:dPr>
                          <m:ctrlPr>
                            <a:rPr lang="en-US" b="0" i="1" smtClean="0">
                              <a:solidFill>
                                <a:schemeClr val="accent1">
                                  <a:lumMod val="50000"/>
                                </a:schemeClr>
                              </a:solidFill>
                              <a:latin typeface="Cambria Math" panose="02040503050406030204" pitchFamily="18" charset="0"/>
                              <a:ea typeface="Cambria Math"/>
                            </a:rPr>
                          </m:ctrlPr>
                        </m:dPr>
                        <m:e>
                          <m:sSub>
                            <m:sSubPr>
                              <m:ctrlPr>
                                <a:rPr lang="en-US" b="0" i="1" smtClean="0">
                                  <a:solidFill>
                                    <a:schemeClr val="accent1">
                                      <a:lumMod val="50000"/>
                                    </a:schemeClr>
                                  </a:solidFill>
                                  <a:latin typeface="Cambria Math" panose="02040503050406030204" pitchFamily="18" charset="0"/>
                                  <a:ea typeface="Cambria Math"/>
                                </a:rPr>
                              </m:ctrlPr>
                            </m:sSubPr>
                            <m:e>
                              <m:sSub>
                                <m:sSubPr>
                                  <m:ctrlPr>
                                    <a:rPr lang="en-US" b="0" i="1" smtClean="0">
                                      <a:solidFill>
                                        <a:schemeClr val="accent1">
                                          <a:lumMod val="50000"/>
                                        </a:schemeClr>
                                      </a:solidFill>
                                      <a:latin typeface="Cambria Math" panose="02040503050406030204" pitchFamily="18" charset="0"/>
                                      <a:ea typeface="Cambria Math"/>
                                    </a:rPr>
                                  </m:ctrlPr>
                                </m:sSubPr>
                                <m:e>
                                  <m:r>
                                    <a:rPr lang="en-US" b="0" i="1" smtClean="0">
                                      <a:solidFill>
                                        <a:schemeClr val="accent1">
                                          <a:lumMod val="50000"/>
                                        </a:schemeClr>
                                      </a:solidFill>
                                      <a:latin typeface="Cambria Math"/>
                                      <a:ea typeface="Cambria Math"/>
                                    </a:rPr>
                                    <m:t>𝐸</m:t>
                                  </m:r>
                                </m:e>
                                <m:sub>
                                  <m:r>
                                    <a:rPr lang="en-US" b="0" i="1" smtClean="0">
                                      <a:solidFill>
                                        <a:schemeClr val="accent1">
                                          <a:lumMod val="50000"/>
                                        </a:schemeClr>
                                      </a:solidFill>
                                      <a:latin typeface="Cambria Math"/>
                                      <a:ea typeface="Cambria Math"/>
                                    </a:rPr>
                                    <m:t>𝑖𝑠𝑜</m:t>
                                  </m:r>
                                </m:sub>
                              </m:sSub>
                              <m:r>
                                <a:rPr lang="en-US" b="0" i="1" smtClean="0">
                                  <a:solidFill>
                                    <a:schemeClr val="accent1">
                                      <a:lumMod val="50000"/>
                                    </a:schemeClr>
                                  </a:solidFill>
                                  <a:latin typeface="Cambria Math"/>
                                  <a:ea typeface="Cambria Math"/>
                                </a:rPr>
                                <m:t>, </m:t>
                              </m:r>
                              <m:sSub>
                                <m:sSubPr>
                                  <m:ctrlPr>
                                    <a:rPr lang="en-US" b="0" i="1" smtClean="0">
                                      <a:solidFill>
                                        <a:schemeClr val="accent1">
                                          <a:lumMod val="50000"/>
                                        </a:schemeClr>
                                      </a:solidFill>
                                      <a:latin typeface="Cambria Math" panose="02040503050406030204" pitchFamily="18" charset="0"/>
                                      <a:ea typeface="Cambria Math"/>
                                    </a:rPr>
                                  </m:ctrlPr>
                                </m:sSubPr>
                                <m:e>
                                  <m:r>
                                    <a:rPr lang="en-US" b="0" i="1" smtClean="0">
                                      <a:solidFill>
                                        <a:schemeClr val="accent1">
                                          <a:lumMod val="50000"/>
                                        </a:schemeClr>
                                      </a:solidFill>
                                      <a:latin typeface="Cambria Math"/>
                                      <a:ea typeface="Cambria Math"/>
                                    </a:rPr>
                                    <m:t>𝐿</m:t>
                                  </m:r>
                                </m:e>
                                <m:sub>
                                  <m:r>
                                    <a:rPr lang="en-US" b="0" i="1" smtClean="0">
                                      <a:solidFill>
                                        <a:schemeClr val="accent1">
                                          <a:lumMod val="50000"/>
                                        </a:schemeClr>
                                      </a:solidFill>
                                      <a:latin typeface="Cambria Math"/>
                                      <a:ea typeface="Cambria Math"/>
                                    </a:rPr>
                                    <m:t>𝑖𝑠𝑜</m:t>
                                  </m:r>
                                </m:sub>
                              </m:sSub>
                              <m:r>
                                <a:rPr lang="en-US" b="0" i="1" smtClean="0">
                                  <a:solidFill>
                                    <a:schemeClr val="accent1">
                                      <a:lumMod val="50000"/>
                                    </a:schemeClr>
                                  </a:solidFill>
                                  <a:latin typeface="Cambria Math"/>
                                  <a:ea typeface="Cambria Math"/>
                                </a:rPr>
                                <m:t>, </m:t>
                              </m:r>
                              <m:sSub>
                                <m:sSubPr>
                                  <m:ctrlPr>
                                    <a:rPr lang="en-US" b="0" i="1" smtClean="0">
                                      <a:solidFill>
                                        <a:schemeClr val="accent1">
                                          <a:lumMod val="50000"/>
                                        </a:schemeClr>
                                      </a:solidFill>
                                      <a:latin typeface="Cambria Math" panose="02040503050406030204" pitchFamily="18" charset="0"/>
                                      <a:ea typeface="Cambria Math"/>
                                    </a:rPr>
                                  </m:ctrlPr>
                                </m:sSubPr>
                                <m:e>
                                  <m:r>
                                    <a:rPr lang="en-US" b="0" i="1" smtClean="0">
                                      <a:solidFill>
                                        <a:schemeClr val="accent1">
                                          <a:lumMod val="50000"/>
                                        </a:schemeClr>
                                      </a:solidFill>
                                      <a:latin typeface="Cambria Math"/>
                                      <a:ea typeface="Cambria Math"/>
                                    </a:rPr>
                                    <m:t>𝐸</m:t>
                                  </m:r>
                                </m:e>
                                <m:sub>
                                  <m:r>
                                    <a:rPr lang="en-US" b="0" i="1" smtClean="0">
                                      <a:solidFill>
                                        <a:schemeClr val="accent1">
                                          <a:lumMod val="50000"/>
                                        </a:schemeClr>
                                      </a:solidFill>
                                      <a:latin typeface="Cambria Math"/>
                                      <a:ea typeface="Cambria Math"/>
                                    </a:rPr>
                                    <m:t>𝑝</m:t>
                                  </m:r>
                                  <m:r>
                                    <a:rPr lang="en-US" b="0" i="1" smtClean="0">
                                      <a:solidFill>
                                        <a:schemeClr val="accent1">
                                          <a:lumMod val="50000"/>
                                        </a:schemeClr>
                                      </a:solidFill>
                                      <a:latin typeface="Cambria Math"/>
                                      <a:ea typeface="Cambria Math"/>
                                    </a:rPr>
                                    <m:t>,</m:t>
                                  </m:r>
                                  <m:r>
                                    <a:rPr lang="en-US" b="0" i="1" smtClean="0">
                                      <a:solidFill>
                                        <a:schemeClr val="accent1">
                                          <a:lumMod val="50000"/>
                                        </a:schemeClr>
                                      </a:solidFill>
                                      <a:latin typeface="Cambria Math"/>
                                      <a:ea typeface="Cambria Math"/>
                                    </a:rPr>
                                    <m:t>𝑧</m:t>
                                  </m:r>
                                </m:sub>
                              </m:sSub>
                              <m:r>
                                <a:rPr lang="en-US" b="0" i="1" smtClean="0">
                                  <a:solidFill>
                                    <a:schemeClr val="accent1">
                                      <a:lumMod val="50000"/>
                                    </a:schemeClr>
                                  </a:solidFill>
                                  <a:latin typeface="Cambria Math"/>
                                  <a:ea typeface="Cambria Math"/>
                                </a:rPr>
                                <m:t>,</m:t>
                              </m:r>
                              <m:r>
                                <a:rPr lang="en-US" b="0" i="1" smtClean="0">
                                  <a:solidFill>
                                    <a:schemeClr val="accent1">
                                      <a:lumMod val="50000"/>
                                    </a:schemeClr>
                                  </a:solidFill>
                                  <a:latin typeface="Cambria Math"/>
                                  <a:ea typeface="Cambria Math"/>
                                </a:rPr>
                                <m:t>𝑇</m:t>
                              </m:r>
                            </m:e>
                            <m:sub>
                              <m:r>
                                <a:rPr lang="en-US" b="0" i="1" smtClean="0">
                                  <a:solidFill>
                                    <a:schemeClr val="accent1">
                                      <a:lumMod val="50000"/>
                                    </a:schemeClr>
                                  </a:solidFill>
                                  <a:latin typeface="Cambria Math"/>
                                  <a:ea typeface="Cambria Math"/>
                                </a:rPr>
                                <m:t>90,</m:t>
                              </m:r>
                              <m:r>
                                <a:rPr lang="en-US" b="0" i="1" smtClean="0">
                                  <a:solidFill>
                                    <a:schemeClr val="accent1">
                                      <a:lumMod val="50000"/>
                                    </a:schemeClr>
                                  </a:solidFill>
                                  <a:latin typeface="Cambria Math"/>
                                  <a:ea typeface="Cambria Math"/>
                                </a:rPr>
                                <m:t>𝑧</m:t>
                              </m:r>
                            </m:sub>
                          </m:sSub>
                        </m:e>
                      </m:d>
                      <m:sSub>
                        <m:sSubPr>
                          <m:ctrlPr>
                            <a:rPr lang="en-US" b="0" i="1" smtClean="0">
                              <a:solidFill>
                                <a:schemeClr val="accent1">
                                  <a:lumMod val="50000"/>
                                </a:schemeClr>
                              </a:solidFill>
                              <a:latin typeface="Cambria Math" panose="02040503050406030204" pitchFamily="18" charset="0"/>
                              <a:ea typeface="Cambria Math"/>
                            </a:rPr>
                          </m:ctrlPr>
                        </m:sSubPr>
                        <m:e>
                          <m:r>
                            <m:rPr>
                              <m:sty m:val="p"/>
                            </m:rPr>
                            <a:rPr lang="en-US" b="0" i="0" smtClean="0">
                              <a:solidFill>
                                <a:schemeClr val="accent1">
                                  <a:lumMod val="50000"/>
                                </a:schemeClr>
                              </a:solidFill>
                              <a:latin typeface="Cambria Math"/>
                              <a:ea typeface="Cambria Math"/>
                            </a:rPr>
                            <m:t>dE</m:t>
                          </m:r>
                        </m:e>
                        <m:sub>
                          <m:r>
                            <m:rPr>
                              <m:sty m:val="p"/>
                            </m:rPr>
                            <a:rPr lang="en-US" b="0" i="0" smtClean="0">
                              <a:solidFill>
                                <a:schemeClr val="accent1">
                                  <a:lumMod val="50000"/>
                                </a:schemeClr>
                              </a:solidFill>
                              <a:latin typeface="Cambria Math"/>
                              <a:ea typeface="Cambria Math"/>
                            </a:rPr>
                            <m:t>i</m:t>
                          </m:r>
                          <m:r>
                            <a:rPr lang="en-US" b="0" i="1" smtClean="0">
                              <a:solidFill>
                                <a:schemeClr val="accent1">
                                  <a:lumMod val="50000"/>
                                </a:schemeClr>
                              </a:solidFill>
                              <a:latin typeface="Cambria Math"/>
                              <a:ea typeface="Cambria Math"/>
                            </a:rPr>
                            <m:t>𝑠𝑜</m:t>
                          </m:r>
                        </m:sub>
                      </m:sSub>
                      <m:sSub>
                        <m:sSubPr>
                          <m:ctrlPr>
                            <a:rPr lang="en-US" i="1">
                              <a:solidFill>
                                <a:schemeClr val="accent1">
                                  <a:lumMod val="50000"/>
                                </a:schemeClr>
                              </a:solidFill>
                              <a:latin typeface="Cambria Math" panose="02040503050406030204" pitchFamily="18" charset="0"/>
                              <a:ea typeface="Cambria Math"/>
                            </a:rPr>
                          </m:ctrlPr>
                        </m:sSubPr>
                        <m:e>
                          <m:r>
                            <a:rPr lang="en-US" b="0" i="0" smtClean="0">
                              <a:solidFill>
                                <a:schemeClr val="accent1">
                                  <a:lumMod val="50000"/>
                                </a:schemeClr>
                              </a:solidFill>
                              <a:latin typeface="Cambria Math"/>
                              <a:ea typeface="Cambria Math"/>
                            </a:rPr>
                            <m:t> </m:t>
                          </m:r>
                          <m:r>
                            <m:rPr>
                              <m:sty m:val="p"/>
                            </m:rPr>
                            <a:rPr lang="en-US">
                              <a:solidFill>
                                <a:schemeClr val="accent1">
                                  <a:lumMod val="50000"/>
                                </a:schemeClr>
                              </a:solidFill>
                              <a:latin typeface="Cambria Math"/>
                              <a:ea typeface="Cambria Math"/>
                            </a:rPr>
                            <m:t>d</m:t>
                          </m:r>
                          <m:r>
                            <m:rPr>
                              <m:sty m:val="p"/>
                            </m:rPr>
                            <a:rPr lang="en-US" b="0" i="0" smtClean="0">
                              <a:solidFill>
                                <a:schemeClr val="accent1">
                                  <a:lumMod val="50000"/>
                                </a:schemeClr>
                              </a:solidFill>
                              <a:latin typeface="Cambria Math"/>
                              <a:ea typeface="Cambria Math"/>
                            </a:rPr>
                            <m:t>L</m:t>
                          </m:r>
                        </m:e>
                        <m:sub>
                          <m:r>
                            <m:rPr>
                              <m:sty m:val="p"/>
                            </m:rPr>
                            <a:rPr lang="en-US">
                              <a:solidFill>
                                <a:schemeClr val="accent1">
                                  <a:lumMod val="50000"/>
                                </a:schemeClr>
                              </a:solidFill>
                              <a:latin typeface="Cambria Math"/>
                              <a:ea typeface="Cambria Math"/>
                            </a:rPr>
                            <m:t>i</m:t>
                          </m:r>
                          <m:r>
                            <a:rPr lang="en-US" i="1">
                              <a:solidFill>
                                <a:schemeClr val="accent1">
                                  <a:lumMod val="50000"/>
                                </a:schemeClr>
                              </a:solidFill>
                              <a:latin typeface="Cambria Math"/>
                              <a:ea typeface="Cambria Math"/>
                            </a:rPr>
                            <m:t>𝑠𝑜</m:t>
                          </m:r>
                        </m:sub>
                      </m:sSub>
                      <m:sSub>
                        <m:sSubPr>
                          <m:ctrlPr>
                            <a:rPr lang="en-US" i="1">
                              <a:solidFill>
                                <a:schemeClr val="accent1">
                                  <a:lumMod val="50000"/>
                                </a:schemeClr>
                              </a:solidFill>
                              <a:latin typeface="Cambria Math" panose="02040503050406030204" pitchFamily="18" charset="0"/>
                              <a:ea typeface="Cambria Math"/>
                            </a:rPr>
                          </m:ctrlPr>
                        </m:sSubPr>
                        <m:e>
                          <m:r>
                            <a:rPr lang="en-US" b="0" i="0" smtClean="0">
                              <a:solidFill>
                                <a:schemeClr val="accent1">
                                  <a:lumMod val="50000"/>
                                </a:schemeClr>
                              </a:solidFill>
                              <a:latin typeface="Cambria Math"/>
                              <a:ea typeface="Cambria Math"/>
                            </a:rPr>
                            <m:t> </m:t>
                          </m:r>
                          <m:r>
                            <m:rPr>
                              <m:sty m:val="p"/>
                            </m:rPr>
                            <a:rPr lang="en-US">
                              <a:solidFill>
                                <a:schemeClr val="accent1">
                                  <a:lumMod val="50000"/>
                                </a:schemeClr>
                              </a:solidFill>
                              <a:latin typeface="Cambria Math"/>
                              <a:ea typeface="Cambria Math"/>
                            </a:rPr>
                            <m:t>dE</m:t>
                          </m:r>
                        </m:e>
                        <m:sub>
                          <m:r>
                            <a:rPr lang="en-US" b="0" i="1" smtClean="0">
                              <a:solidFill>
                                <a:schemeClr val="accent1">
                                  <a:lumMod val="50000"/>
                                </a:schemeClr>
                              </a:solidFill>
                              <a:latin typeface="Cambria Math"/>
                              <a:ea typeface="Cambria Math"/>
                            </a:rPr>
                            <m:t>𝑝</m:t>
                          </m:r>
                          <m:r>
                            <a:rPr lang="en-US" b="0" i="1" smtClean="0">
                              <a:solidFill>
                                <a:schemeClr val="accent1">
                                  <a:lumMod val="50000"/>
                                </a:schemeClr>
                              </a:solidFill>
                              <a:latin typeface="Cambria Math"/>
                              <a:ea typeface="Cambria Math"/>
                            </a:rPr>
                            <m:t>,</m:t>
                          </m:r>
                          <m:r>
                            <a:rPr lang="en-US" b="0" i="1" smtClean="0">
                              <a:solidFill>
                                <a:schemeClr val="accent1">
                                  <a:lumMod val="50000"/>
                                </a:schemeClr>
                              </a:solidFill>
                              <a:latin typeface="Cambria Math"/>
                              <a:ea typeface="Cambria Math"/>
                            </a:rPr>
                            <m:t>𝑧</m:t>
                          </m:r>
                        </m:sub>
                      </m:sSub>
                      <m:sSub>
                        <m:sSubPr>
                          <m:ctrlPr>
                            <a:rPr lang="en-US" i="1">
                              <a:solidFill>
                                <a:schemeClr val="accent1">
                                  <a:lumMod val="50000"/>
                                </a:schemeClr>
                              </a:solidFill>
                              <a:latin typeface="Cambria Math" panose="02040503050406030204" pitchFamily="18" charset="0"/>
                              <a:ea typeface="Cambria Math"/>
                            </a:rPr>
                          </m:ctrlPr>
                        </m:sSubPr>
                        <m:e>
                          <m:r>
                            <a:rPr lang="en-US" b="0" i="1" smtClean="0">
                              <a:solidFill>
                                <a:schemeClr val="accent1">
                                  <a:lumMod val="50000"/>
                                </a:schemeClr>
                              </a:solidFill>
                              <a:latin typeface="Cambria Math"/>
                              <a:ea typeface="Cambria Math"/>
                            </a:rPr>
                            <m:t> </m:t>
                          </m:r>
                          <m:r>
                            <m:rPr>
                              <m:sty m:val="p"/>
                            </m:rPr>
                            <a:rPr lang="en-US">
                              <a:solidFill>
                                <a:schemeClr val="accent1">
                                  <a:lumMod val="50000"/>
                                </a:schemeClr>
                              </a:solidFill>
                              <a:latin typeface="Cambria Math"/>
                              <a:ea typeface="Cambria Math"/>
                            </a:rPr>
                            <m:t>d</m:t>
                          </m:r>
                          <m:r>
                            <m:rPr>
                              <m:sty m:val="p"/>
                            </m:rPr>
                            <a:rPr lang="en-US" b="0" i="0" smtClean="0">
                              <a:solidFill>
                                <a:schemeClr val="accent1">
                                  <a:lumMod val="50000"/>
                                </a:schemeClr>
                              </a:solidFill>
                              <a:latin typeface="Cambria Math"/>
                              <a:ea typeface="Cambria Math"/>
                            </a:rPr>
                            <m:t>T</m:t>
                          </m:r>
                        </m:e>
                        <m:sub>
                          <m:r>
                            <a:rPr lang="en-US" b="0" i="1" smtClean="0">
                              <a:solidFill>
                                <a:schemeClr val="accent1">
                                  <a:lumMod val="50000"/>
                                </a:schemeClr>
                              </a:solidFill>
                              <a:latin typeface="Cambria Math"/>
                              <a:ea typeface="Cambria Math"/>
                            </a:rPr>
                            <m:t>90,</m:t>
                          </m:r>
                          <m:r>
                            <a:rPr lang="en-US" b="0" i="1" smtClean="0">
                              <a:solidFill>
                                <a:schemeClr val="accent1">
                                  <a:lumMod val="50000"/>
                                </a:schemeClr>
                              </a:solidFill>
                              <a:latin typeface="Cambria Math"/>
                              <a:ea typeface="Cambria Math"/>
                            </a:rPr>
                            <m:t>𝑧</m:t>
                          </m:r>
                        </m:sub>
                      </m:sSub>
                      <m:r>
                        <a:rPr lang="en-US" b="0" i="0" smtClean="0">
                          <a:solidFill>
                            <a:schemeClr val="accent1">
                              <a:lumMod val="50000"/>
                            </a:schemeClr>
                          </a:solidFill>
                          <a:latin typeface="Cambria Math"/>
                          <a:ea typeface="Cambria Math"/>
                        </a:rPr>
                        <m:t> </m:t>
                      </m:r>
                      <m:r>
                        <m:rPr>
                          <m:sty m:val="p"/>
                        </m:rPr>
                        <a:rPr lang="en-US" b="0" i="0" smtClean="0">
                          <a:solidFill>
                            <a:schemeClr val="accent1">
                              <a:lumMod val="50000"/>
                            </a:schemeClr>
                          </a:solidFill>
                          <a:latin typeface="Cambria Math"/>
                          <a:ea typeface="Cambria Math"/>
                        </a:rPr>
                        <m:t>d</m:t>
                      </m:r>
                      <m:acc>
                        <m:accPr>
                          <m:chr m:val="⃗"/>
                          <m:ctrlPr>
                            <a:rPr lang="en-US" b="0" i="1" smtClean="0">
                              <a:solidFill>
                                <a:schemeClr val="accent1">
                                  <a:lumMod val="50000"/>
                                </a:schemeClr>
                              </a:solidFill>
                              <a:latin typeface="Cambria Math" panose="02040503050406030204" pitchFamily="18" charset="0"/>
                              <a:ea typeface="Cambria Math"/>
                            </a:rPr>
                          </m:ctrlPr>
                        </m:accPr>
                        <m:e>
                          <m:r>
                            <a:rPr lang="en-US" b="0" i="1" smtClean="0">
                              <a:solidFill>
                                <a:schemeClr val="accent1">
                                  <a:lumMod val="50000"/>
                                </a:schemeClr>
                              </a:solidFill>
                              <a:latin typeface="Cambria Math"/>
                              <a:ea typeface="Cambria Math"/>
                            </a:rPr>
                            <m:t>𝑟</m:t>
                          </m:r>
                        </m:e>
                      </m:acc>
                      <m:r>
                        <a:rPr lang="en-US" b="0" i="1" smtClean="0">
                          <a:solidFill>
                            <a:schemeClr val="accent1">
                              <a:lumMod val="50000"/>
                            </a:schemeClr>
                          </a:solidFill>
                          <a:latin typeface="Cambria Math"/>
                          <a:ea typeface="Cambria Math"/>
                        </a:rPr>
                        <m:t> </m:t>
                      </m:r>
                      <m:r>
                        <m:rPr>
                          <m:sty m:val="p"/>
                        </m:rPr>
                        <a:rPr lang="en-US" b="0" i="0" smtClean="0">
                          <a:solidFill>
                            <a:schemeClr val="accent1">
                              <a:lumMod val="50000"/>
                            </a:schemeClr>
                          </a:solidFill>
                          <a:latin typeface="Cambria Math"/>
                          <a:ea typeface="Cambria Math"/>
                        </a:rPr>
                        <m:t>d</m:t>
                      </m:r>
                      <m:r>
                        <a:rPr lang="en-US" b="0" i="1" smtClean="0">
                          <a:solidFill>
                            <a:schemeClr val="accent1">
                              <a:lumMod val="50000"/>
                            </a:schemeClr>
                          </a:solidFill>
                          <a:latin typeface="Cambria Math"/>
                          <a:ea typeface="Cambria Math"/>
                        </a:rPr>
                        <m:t>𝑡</m:t>
                      </m:r>
                      <m:r>
                        <a:rPr lang="en-US" b="0" i="1" smtClean="0">
                          <a:solidFill>
                            <a:schemeClr val="accent1">
                              <a:lumMod val="50000"/>
                            </a:schemeClr>
                          </a:solidFill>
                          <a:latin typeface="Cambria Math"/>
                          <a:ea typeface="Cambria Math"/>
                        </a:rPr>
                        <m:t>∝ </m:t>
                      </m:r>
                      <m:f>
                        <m:fPr>
                          <m:ctrlPr>
                            <a:rPr lang="en-US" i="1" smtClean="0">
                              <a:solidFill>
                                <a:schemeClr val="accent1">
                                  <a:lumMod val="50000"/>
                                </a:schemeClr>
                              </a:solidFill>
                              <a:latin typeface="Cambria Math" panose="02040503050406030204" pitchFamily="18" charset="0"/>
                              <a:ea typeface="Cambria Math"/>
                            </a:rPr>
                          </m:ctrlPr>
                        </m:fPr>
                        <m:num>
                          <m:sSup>
                            <m:sSupPr>
                              <m:ctrlPr>
                                <a:rPr lang="en-US" i="1" smtClean="0">
                                  <a:solidFill>
                                    <a:schemeClr val="accent1">
                                      <a:lumMod val="50000"/>
                                    </a:schemeClr>
                                  </a:solidFill>
                                  <a:latin typeface="Cambria Math" panose="02040503050406030204" pitchFamily="18" charset="0"/>
                                  <a:ea typeface="Cambria Math"/>
                                </a:rPr>
                              </m:ctrlPr>
                            </m:sSupPr>
                            <m:e>
                              <m:r>
                                <a:rPr lang="en-US" i="1">
                                  <a:solidFill>
                                    <a:schemeClr val="accent1">
                                      <a:lumMod val="50000"/>
                                    </a:schemeClr>
                                  </a:solidFill>
                                  <a:latin typeface="Cambria Math"/>
                                  <a:ea typeface="Cambria Math"/>
                                </a:rPr>
                                <m:t>𝜆</m:t>
                              </m:r>
                              <m:r>
                                <a:rPr lang="en-US" b="0" i="1" smtClean="0">
                                  <a:solidFill>
                                    <a:schemeClr val="accent1">
                                      <a:lumMod val="50000"/>
                                    </a:schemeClr>
                                  </a:solidFill>
                                  <a:latin typeface="Cambria Math"/>
                                  <a:ea typeface="Cambria Math"/>
                                </a:rPr>
                                <m:t>(</m:t>
                              </m:r>
                              <m:sSub>
                                <m:sSubPr>
                                  <m:ctrlPr>
                                    <a:rPr lang="en-US" i="1">
                                      <a:solidFill>
                                        <a:schemeClr val="accent1">
                                          <a:lumMod val="50000"/>
                                        </a:schemeClr>
                                      </a:solidFill>
                                      <a:latin typeface="Cambria Math" panose="02040503050406030204" pitchFamily="18" charset="0"/>
                                      <a:ea typeface="Cambria Math"/>
                                    </a:rPr>
                                  </m:ctrlPr>
                                </m:sSubPr>
                                <m:e>
                                  <m:sSub>
                                    <m:sSubPr>
                                      <m:ctrlPr>
                                        <a:rPr lang="en-US" i="1">
                                          <a:solidFill>
                                            <a:schemeClr val="accent1">
                                              <a:lumMod val="50000"/>
                                            </a:schemeClr>
                                          </a:solidFill>
                                          <a:latin typeface="Cambria Math" panose="02040503050406030204" pitchFamily="18" charset="0"/>
                                          <a:ea typeface="Cambria Math"/>
                                        </a:rPr>
                                      </m:ctrlPr>
                                    </m:sSubPr>
                                    <m:e>
                                      <m:r>
                                        <a:rPr lang="en-US" i="1">
                                          <a:solidFill>
                                            <a:schemeClr val="accent1">
                                              <a:lumMod val="50000"/>
                                            </a:schemeClr>
                                          </a:solidFill>
                                          <a:latin typeface="Cambria Math"/>
                                          <a:ea typeface="Cambria Math"/>
                                        </a:rPr>
                                        <m:t>𝐸</m:t>
                                      </m:r>
                                    </m:e>
                                    <m:sub>
                                      <m:r>
                                        <a:rPr lang="en-US" i="1">
                                          <a:solidFill>
                                            <a:schemeClr val="accent1">
                                              <a:lumMod val="50000"/>
                                            </a:schemeClr>
                                          </a:solidFill>
                                          <a:latin typeface="Cambria Math"/>
                                          <a:ea typeface="Cambria Math"/>
                                        </a:rPr>
                                        <m:t>𝑖𝑠𝑜</m:t>
                                      </m:r>
                                    </m:sub>
                                  </m:sSub>
                                  <m:r>
                                    <a:rPr lang="en-US" i="1">
                                      <a:solidFill>
                                        <a:schemeClr val="accent1">
                                          <a:lumMod val="50000"/>
                                        </a:schemeClr>
                                      </a:solidFill>
                                      <a:latin typeface="Cambria Math"/>
                                      <a:ea typeface="Cambria Math"/>
                                    </a:rPr>
                                    <m:t>, </m:t>
                                  </m:r>
                                  <m:sSub>
                                    <m:sSubPr>
                                      <m:ctrlPr>
                                        <a:rPr lang="en-US" i="1">
                                          <a:solidFill>
                                            <a:schemeClr val="accent1">
                                              <a:lumMod val="50000"/>
                                            </a:schemeClr>
                                          </a:solidFill>
                                          <a:latin typeface="Cambria Math" panose="02040503050406030204" pitchFamily="18" charset="0"/>
                                          <a:ea typeface="Cambria Math"/>
                                        </a:rPr>
                                      </m:ctrlPr>
                                    </m:sSubPr>
                                    <m:e>
                                      <m:r>
                                        <a:rPr lang="en-US" i="1">
                                          <a:solidFill>
                                            <a:schemeClr val="accent1">
                                              <a:lumMod val="50000"/>
                                            </a:schemeClr>
                                          </a:solidFill>
                                          <a:latin typeface="Cambria Math"/>
                                          <a:ea typeface="Cambria Math"/>
                                        </a:rPr>
                                        <m:t>𝐿</m:t>
                                      </m:r>
                                    </m:e>
                                    <m:sub>
                                      <m:r>
                                        <a:rPr lang="en-US" i="1">
                                          <a:solidFill>
                                            <a:schemeClr val="accent1">
                                              <a:lumMod val="50000"/>
                                            </a:schemeClr>
                                          </a:solidFill>
                                          <a:latin typeface="Cambria Math"/>
                                          <a:ea typeface="Cambria Math"/>
                                        </a:rPr>
                                        <m:t>𝑖𝑠𝑜</m:t>
                                      </m:r>
                                    </m:sub>
                                  </m:sSub>
                                  <m:r>
                                    <a:rPr lang="en-US" i="1">
                                      <a:solidFill>
                                        <a:schemeClr val="accent1">
                                          <a:lumMod val="50000"/>
                                        </a:schemeClr>
                                      </a:solidFill>
                                      <a:latin typeface="Cambria Math"/>
                                      <a:ea typeface="Cambria Math"/>
                                    </a:rPr>
                                    <m:t>, </m:t>
                                  </m:r>
                                  <m:sSub>
                                    <m:sSubPr>
                                      <m:ctrlPr>
                                        <a:rPr lang="en-US" i="1">
                                          <a:solidFill>
                                            <a:schemeClr val="accent1">
                                              <a:lumMod val="50000"/>
                                            </a:schemeClr>
                                          </a:solidFill>
                                          <a:latin typeface="Cambria Math" panose="02040503050406030204" pitchFamily="18" charset="0"/>
                                          <a:ea typeface="Cambria Math"/>
                                        </a:rPr>
                                      </m:ctrlPr>
                                    </m:sSubPr>
                                    <m:e>
                                      <m:r>
                                        <a:rPr lang="en-US" i="1">
                                          <a:solidFill>
                                            <a:schemeClr val="accent1">
                                              <a:lumMod val="50000"/>
                                            </a:schemeClr>
                                          </a:solidFill>
                                          <a:latin typeface="Cambria Math"/>
                                          <a:ea typeface="Cambria Math"/>
                                        </a:rPr>
                                        <m:t>𝐸</m:t>
                                      </m:r>
                                    </m:e>
                                    <m:sub>
                                      <m:r>
                                        <a:rPr lang="en-US" i="1">
                                          <a:solidFill>
                                            <a:schemeClr val="accent1">
                                              <a:lumMod val="50000"/>
                                            </a:schemeClr>
                                          </a:solidFill>
                                          <a:latin typeface="Cambria Math"/>
                                          <a:ea typeface="Cambria Math"/>
                                        </a:rPr>
                                        <m:t>𝑝</m:t>
                                      </m:r>
                                      <m:r>
                                        <a:rPr lang="en-US" i="1">
                                          <a:solidFill>
                                            <a:schemeClr val="accent1">
                                              <a:lumMod val="50000"/>
                                            </a:schemeClr>
                                          </a:solidFill>
                                          <a:latin typeface="Cambria Math"/>
                                          <a:ea typeface="Cambria Math"/>
                                        </a:rPr>
                                        <m:t>,</m:t>
                                      </m:r>
                                      <m:r>
                                        <a:rPr lang="en-US" i="1">
                                          <a:solidFill>
                                            <a:schemeClr val="accent1">
                                              <a:lumMod val="50000"/>
                                            </a:schemeClr>
                                          </a:solidFill>
                                          <a:latin typeface="Cambria Math"/>
                                          <a:ea typeface="Cambria Math"/>
                                        </a:rPr>
                                        <m:t>𝑧</m:t>
                                      </m:r>
                                    </m:sub>
                                  </m:sSub>
                                  <m:r>
                                    <a:rPr lang="en-US" i="1">
                                      <a:solidFill>
                                        <a:schemeClr val="accent1">
                                          <a:lumMod val="50000"/>
                                        </a:schemeClr>
                                      </a:solidFill>
                                      <a:latin typeface="Cambria Math"/>
                                      <a:ea typeface="Cambria Math"/>
                                    </a:rPr>
                                    <m:t>,</m:t>
                                  </m:r>
                                  <m:r>
                                    <a:rPr lang="en-US" i="1">
                                      <a:solidFill>
                                        <a:schemeClr val="accent1">
                                          <a:lumMod val="50000"/>
                                        </a:schemeClr>
                                      </a:solidFill>
                                      <a:latin typeface="Cambria Math"/>
                                      <a:ea typeface="Cambria Math"/>
                                    </a:rPr>
                                    <m:t>𝑇</m:t>
                                  </m:r>
                                </m:e>
                                <m:sub>
                                  <m:r>
                                    <a:rPr lang="en-US" i="1">
                                      <a:solidFill>
                                        <a:schemeClr val="accent1">
                                          <a:lumMod val="50000"/>
                                        </a:schemeClr>
                                      </a:solidFill>
                                      <a:latin typeface="Cambria Math"/>
                                      <a:ea typeface="Cambria Math"/>
                                    </a:rPr>
                                    <m:t>90,</m:t>
                                  </m:r>
                                  <m:r>
                                    <a:rPr lang="en-US" i="1">
                                      <a:solidFill>
                                        <a:schemeClr val="accent1">
                                          <a:lumMod val="50000"/>
                                        </a:schemeClr>
                                      </a:solidFill>
                                      <a:latin typeface="Cambria Math"/>
                                      <a:ea typeface="Cambria Math"/>
                                    </a:rPr>
                                    <m:t>𝑧</m:t>
                                  </m:r>
                                </m:sub>
                              </m:sSub>
                              <m:r>
                                <a:rPr lang="en-US" b="0" i="1" smtClean="0">
                                  <a:solidFill>
                                    <a:schemeClr val="accent1">
                                      <a:lumMod val="50000"/>
                                    </a:schemeClr>
                                  </a:solidFill>
                                  <a:latin typeface="Cambria Math"/>
                                  <a:ea typeface="Cambria Math"/>
                                </a:rPr>
                                <m:t>,</m:t>
                              </m:r>
                              <m:acc>
                                <m:accPr>
                                  <m:chr m:val="⃗"/>
                                  <m:ctrlPr>
                                    <a:rPr lang="en-US" b="0" i="1" smtClean="0">
                                      <a:solidFill>
                                        <a:schemeClr val="accent1">
                                          <a:lumMod val="50000"/>
                                        </a:schemeClr>
                                      </a:solidFill>
                                      <a:latin typeface="Cambria Math" panose="02040503050406030204" pitchFamily="18" charset="0"/>
                                      <a:ea typeface="Cambria Math"/>
                                    </a:rPr>
                                  </m:ctrlPr>
                                </m:accPr>
                                <m:e>
                                  <m:r>
                                    <a:rPr lang="en-US" b="0" i="1" smtClean="0">
                                      <a:solidFill>
                                        <a:schemeClr val="accent1">
                                          <a:lumMod val="50000"/>
                                        </a:schemeClr>
                                      </a:solidFill>
                                      <a:latin typeface="Cambria Math"/>
                                      <a:ea typeface="Cambria Math"/>
                                    </a:rPr>
                                    <m:t>𝑟</m:t>
                                  </m:r>
                                </m:e>
                              </m:acc>
                              <m:r>
                                <a:rPr lang="en-US" b="0" i="1" smtClean="0">
                                  <a:solidFill>
                                    <a:schemeClr val="accent1">
                                      <a:lumMod val="50000"/>
                                    </a:schemeClr>
                                  </a:solidFill>
                                  <a:latin typeface="Cambria Math"/>
                                  <a:ea typeface="Cambria Math"/>
                                </a:rPr>
                                <m:t>,</m:t>
                              </m:r>
                              <m:r>
                                <a:rPr lang="en-US" b="0" i="1" smtClean="0">
                                  <a:solidFill>
                                    <a:schemeClr val="accent1">
                                      <a:lumMod val="50000"/>
                                    </a:schemeClr>
                                  </a:solidFill>
                                  <a:latin typeface="Cambria Math"/>
                                  <a:ea typeface="Cambria Math"/>
                                </a:rPr>
                                <m:t>𝑡</m:t>
                              </m:r>
                              <m:r>
                                <a:rPr lang="en-US" b="0" i="1" smtClean="0">
                                  <a:solidFill>
                                    <a:schemeClr val="accent1">
                                      <a:lumMod val="50000"/>
                                    </a:schemeClr>
                                  </a:solidFill>
                                  <a:latin typeface="Cambria Math"/>
                                  <a:ea typeface="Cambria Math"/>
                                </a:rPr>
                                <m:t>)</m:t>
                              </m:r>
                            </m:e>
                            <m:sup>
                              <m:r>
                                <a:rPr lang="en-US" b="0" i="1" smtClean="0">
                                  <a:solidFill>
                                    <a:schemeClr val="accent1">
                                      <a:lumMod val="50000"/>
                                    </a:schemeClr>
                                  </a:solidFill>
                                  <a:latin typeface="Cambria Math"/>
                                  <a:ea typeface="Cambria Math"/>
                                </a:rPr>
                                <m:t>𝑘</m:t>
                              </m:r>
                            </m:sup>
                          </m:sSup>
                        </m:num>
                        <m:den>
                          <m:r>
                            <a:rPr lang="en-US" b="0" i="1" smtClean="0">
                              <a:solidFill>
                                <a:schemeClr val="accent1">
                                  <a:lumMod val="50000"/>
                                </a:schemeClr>
                              </a:solidFill>
                              <a:latin typeface="Cambria Math"/>
                              <a:ea typeface="Cambria Math"/>
                            </a:rPr>
                            <m:t>𝑘</m:t>
                          </m:r>
                          <m:r>
                            <a:rPr lang="en-US" b="0" i="1" smtClean="0">
                              <a:solidFill>
                                <a:schemeClr val="accent1">
                                  <a:lumMod val="50000"/>
                                </a:schemeClr>
                              </a:solidFill>
                              <a:latin typeface="Cambria Math"/>
                              <a:ea typeface="Cambria Math"/>
                            </a:rPr>
                            <m:t>!</m:t>
                          </m:r>
                        </m:den>
                      </m:f>
                      <m:sSup>
                        <m:sSupPr>
                          <m:ctrlPr>
                            <a:rPr lang="en-US" i="1" smtClean="0">
                              <a:solidFill>
                                <a:schemeClr val="accent1">
                                  <a:lumMod val="50000"/>
                                </a:schemeClr>
                              </a:solidFill>
                              <a:latin typeface="Cambria Math" panose="02040503050406030204" pitchFamily="18" charset="0"/>
                              <a:ea typeface="Cambria Math"/>
                            </a:rPr>
                          </m:ctrlPr>
                        </m:sSupPr>
                        <m:e>
                          <m:r>
                            <a:rPr lang="en-US" b="0" i="1" smtClean="0">
                              <a:solidFill>
                                <a:schemeClr val="accent1">
                                  <a:lumMod val="50000"/>
                                </a:schemeClr>
                              </a:solidFill>
                              <a:latin typeface="Cambria Math"/>
                              <a:ea typeface="Cambria Math"/>
                            </a:rPr>
                            <m:t>𝑒</m:t>
                          </m:r>
                        </m:e>
                        <m:sup>
                          <m:r>
                            <a:rPr lang="en-US" b="0" i="1" smtClean="0">
                              <a:solidFill>
                                <a:schemeClr val="accent1">
                                  <a:lumMod val="50000"/>
                                </a:schemeClr>
                              </a:solidFill>
                              <a:latin typeface="Cambria Math"/>
                              <a:ea typeface="Cambria Math"/>
                            </a:rPr>
                            <m:t>−</m:t>
                          </m:r>
                          <m:r>
                            <a:rPr lang="en-US" i="1">
                              <a:solidFill>
                                <a:schemeClr val="accent1">
                                  <a:lumMod val="50000"/>
                                </a:schemeClr>
                              </a:solidFill>
                              <a:latin typeface="Cambria Math"/>
                              <a:ea typeface="Cambria Math"/>
                            </a:rPr>
                            <m:t>𝜆</m:t>
                          </m:r>
                          <m:r>
                            <a:rPr lang="en-US" i="1">
                              <a:solidFill>
                                <a:schemeClr val="accent1">
                                  <a:lumMod val="50000"/>
                                </a:schemeClr>
                              </a:solidFill>
                              <a:latin typeface="Cambria Math"/>
                              <a:ea typeface="Cambria Math"/>
                            </a:rPr>
                            <m:t>(</m:t>
                          </m:r>
                          <m:sSub>
                            <m:sSubPr>
                              <m:ctrlPr>
                                <a:rPr lang="en-US" i="1">
                                  <a:solidFill>
                                    <a:schemeClr val="accent1">
                                      <a:lumMod val="50000"/>
                                    </a:schemeClr>
                                  </a:solidFill>
                                  <a:latin typeface="Cambria Math" panose="02040503050406030204" pitchFamily="18" charset="0"/>
                                  <a:ea typeface="Cambria Math"/>
                                </a:rPr>
                              </m:ctrlPr>
                            </m:sSubPr>
                            <m:e>
                              <m:sSub>
                                <m:sSubPr>
                                  <m:ctrlPr>
                                    <a:rPr lang="en-US" i="1">
                                      <a:solidFill>
                                        <a:schemeClr val="accent1">
                                          <a:lumMod val="50000"/>
                                        </a:schemeClr>
                                      </a:solidFill>
                                      <a:latin typeface="Cambria Math" panose="02040503050406030204" pitchFamily="18" charset="0"/>
                                      <a:ea typeface="Cambria Math"/>
                                    </a:rPr>
                                  </m:ctrlPr>
                                </m:sSubPr>
                                <m:e>
                                  <m:r>
                                    <a:rPr lang="en-US" i="1">
                                      <a:solidFill>
                                        <a:schemeClr val="accent1">
                                          <a:lumMod val="50000"/>
                                        </a:schemeClr>
                                      </a:solidFill>
                                      <a:latin typeface="Cambria Math"/>
                                      <a:ea typeface="Cambria Math"/>
                                    </a:rPr>
                                    <m:t>𝐸</m:t>
                                  </m:r>
                                </m:e>
                                <m:sub>
                                  <m:r>
                                    <a:rPr lang="en-US" i="1">
                                      <a:solidFill>
                                        <a:schemeClr val="accent1">
                                          <a:lumMod val="50000"/>
                                        </a:schemeClr>
                                      </a:solidFill>
                                      <a:latin typeface="Cambria Math"/>
                                      <a:ea typeface="Cambria Math"/>
                                    </a:rPr>
                                    <m:t>𝑖𝑠𝑜</m:t>
                                  </m:r>
                                </m:sub>
                              </m:sSub>
                              <m:r>
                                <a:rPr lang="en-US" i="1">
                                  <a:solidFill>
                                    <a:schemeClr val="accent1">
                                      <a:lumMod val="50000"/>
                                    </a:schemeClr>
                                  </a:solidFill>
                                  <a:latin typeface="Cambria Math"/>
                                  <a:ea typeface="Cambria Math"/>
                                </a:rPr>
                                <m:t>, </m:t>
                              </m:r>
                              <m:sSub>
                                <m:sSubPr>
                                  <m:ctrlPr>
                                    <a:rPr lang="en-US" i="1">
                                      <a:solidFill>
                                        <a:schemeClr val="accent1">
                                          <a:lumMod val="50000"/>
                                        </a:schemeClr>
                                      </a:solidFill>
                                      <a:latin typeface="Cambria Math" panose="02040503050406030204" pitchFamily="18" charset="0"/>
                                      <a:ea typeface="Cambria Math"/>
                                    </a:rPr>
                                  </m:ctrlPr>
                                </m:sSubPr>
                                <m:e>
                                  <m:r>
                                    <a:rPr lang="en-US" i="1">
                                      <a:solidFill>
                                        <a:schemeClr val="accent1">
                                          <a:lumMod val="50000"/>
                                        </a:schemeClr>
                                      </a:solidFill>
                                      <a:latin typeface="Cambria Math"/>
                                      <a:ea typeface="Cambria Math"/>
                                    </a:rPr>
                                    <m:t>𝐿</m:t>
                                  </m:r>
                                </m:e>
                                <m:sub>
                                  <m:r>
                                    <a:rPr lang="en-US" i="1">
                                      <a:solidFill>
                                        <a:schemeClr val="accent1">
                                          <a:lumMod val="50000"/>
                                        </a:schemeClr>
                                      </a:solidFill>
                                      <a:latin typeface="Cambria Math"/>
                                      <a:ea typeface="Cambria Math"/>
                                    </a:rPr>
                                    <m:t>𝑖𝑠𝑜</m:t>
                                  </m:r>
                                </m:sub>
                              </m:sSub>
                              <m:r>
                                <a:rPr lang="en-US" i="1">
                                  <a:solidFill>
                                    <a:schemeClr val="accent1">
                                      <a:lumMod val="50000"/>
                                    </a:schemeClr>
                                  </a:solidFill>
                                  <a:latin typeface="Cambria Math"/>
                                  <a:ea typeface="Cambria Math"/>
                                </a:rPr>
                                <m:t>, </m:t>
                              </m:r>
                              <m:sSub>
                                <m:sSubPr>
                                  <m:ctrlPr>
                                    <a:rPr lang="en-US" i="1">
                                      <a:solidFill>
                                        <a:schemeClr val="accent1">
                                          <a:lumMod val="50000"/>
                                        </a:schemeClr>
                                      </a:solidFill>
                                      <a:latin typeface="Cambria Math" panose="02040503050406030204" pitchFamily="18" charset="0"/>
                                      <a:ea typeface="Cambria Math"/>
                                    </a:rPr>
                                  </m:ctrlPr>
                                </m:sSubPr>
                                <m:e>
                                  <m:r>
                                    <a:rPr lang="en-US" i="1">
                                      <a:solidFill>
                                        <a:schemeClr val="accent1">
                                          <a:lumMod val="50000"/>
                                        </a:schemeClr>
                                      </a:solidFill>
                                      <a:latin typeface="Cambria Math"/>
                                      <a:ea typeface="Cambria Math"/>
                                    </a:rPr>
                                    <m:t>𝐸</m:t>
                                  </m:r>
                                </m:e>
                                <m:sub>
                                  <m:r>
                                    <a:rPr lang="en-US" i="1">
                                      <a:solidFill>
                                        <a:schemeClr val="accent1">
                                          <a:lumMod val="50000"/>
                                        </a:schemeClr>
                                      </a:solidFill>
                                      <a:latin typeface="Cambria Math"/>
                                      <a:ea typeface="Cambria Math"/>
                                    </a:rPr>
                                    <m:t>𝑝</m:t>
                                  </m:r>
                                  <m:r>
                                    <a:rPr lang="en-US" i="1">
                                      <a:solidFill>
                                        <a:schemeClr val="accent1">
                                          <a:lumMod val="50000"/>
                                        </a:schemeClr>
                                      </a:solidFill>
                                      <a:latin typeface="Cambria Math"/>
                                      <a:ea typeface="Cambria Math"/>
                                    </a:rPr>
                                    <m:t>,</m:t>
                                  </m:r>
                                  <m:r>
                                    <a:rPr lang="en-US" i="1">
                                      <a:solidFill>
                                        <a:schemeClr val="accent1">
                                          <a:lumMod val="50000"/>
                                        </a:schemeClr>
                                      </a:solidFill>
                                      <a:latin typeface="Cambria Math"/>
                                      <a:ea typeface="Cambria Math"/>
                                    </a:rPr>
                                    <m:t>𝑧</m:t>
                                  </m:r>
                                </m:sub>
                              </m:sSub>
                              <m:r>
                                <a:rPr lang="en-US" i="1">
                                  <a:solidFill>
                                    <a:schemeClr val="accent1">
                                      <a:lumMod val="50000"/>
                                    </a:schemeClr>
                                  </a:solidFill>
                                  <a:latin typeface="Cambria Math"/>
                                  <a:ea typeface="Cambria Math"/>
                                </a:rPr>
                                <m:t>,</m:t>
                              </m:r>
                              <m:r>
                                <a:rPr lang="en-US" i="1">
                                  <a:solidFill>
                                    <a:schemeClr val="accent1">
                                      <a:lumMod val="50000"/>
                                    </a:schemeClr>
                                  </a:solidFill>
                                  <a:latin typeface="Cambria Math"/>
                                  <a:ea typeface="Cambria Math"/>
                                </a:rPr>
                                <m:t>𝑇</m:t>
                              </m:r>
                            </m:e>
                            <m:sub>
                              <m:r>
                                <a:rPr lang="en-US" i="1">
                                  <a:solidFill>
                                    <a:schemeClr val="accent1">
                                      <a:lumMod val="50000"/>
                                    </a:schemeClr>
                                  </a:solidFill>
                                  <a:latin typeface="Cambria Math"/>
                                  <a:ea typeface="Cambria Math"/>
                                </a:rPr>
                                <m:t>90,</m:t>
                              </m:r>
                              <m:r>
                                <a:rPr lang="en-US" i="1">
                                  <a:solidFill>
                                    <a:schemeClr val="accent1">
                                      <a:lumMod val="50000"/>
                                    </a:schemeClr>
                                  </a:solidFill>
                                  <a:latin typeface="Cambria Math"/>
                                  <a:ea typeface="Cambria Math"/>
                                </a:rPr>
                                <m:t>𝑧</m:t>
                              </m:r>
                            </m:sub>
                          </m:sSub>
                          <m:r>
                            <a:rPr lang="en-US" i="1">
                              <a:solidFill>
                                <a:schemeClr val="accent1">
                                  <a:lumMod val="50000"/>
                                </a:schemeClr>
                              </a:solidFill>
                              <a:latin typeface="Cambria Math"/>
                              <a:ea typeface="Cambria Math"/>
                            </a:rPr>
                            <m:t>,</m:t>
                          </m:r>
                          <m:acc>
                            <m:accPr>
                              <m:chr m:val="⃗"/>
                              <m:ctrlPr>
                                <a:rPr lang="en-US" i="1">
                                  <a:solidFill>
                                    <a:schemeClr val="accent1">
                                      <a:lumMod val="50000"/>
                                    </a:schemeClr>
                                  </a:solidFill>
                                  <a:latin typeface="Cambria Math" panose="02040503050406030204" pitchFamily="18" charset="0"/>
                                  <a:ea typeface="Cambria Math"/>
                                </a:rPr>
                              </m:ctrlPr>
                            </m:accPr>
                            <m:e>
                              <m:r>
                                <a:rPr lang="en-US" i="1">
                                  <a:solidFill>
                                    <a:schemeClr val="accent1">
                                      <a:lumMod val="50000"/>
                                    </a:schemeClr>
                                  </a:solidFill>
                                  <a:latin typeface="Cambria Math"/>
                                  <a:ea typeface="Cambria Math"/>
                                </a:rPr>
                                <m:t>𝑟</m:t>
                              </m:r>
                            </m:e>
                          </m:acc>
                          <m:r>
                            <a:rPr lang="en-US" i="1">
                              <a:solidFill>
                                <a:schemeClr val="accent1">
                                  <a:lumMod val="50000"/>
                                </a:schemeClr>
                              </a:solidFill>
                              <a:latin typeface="Cambria Math"/>
                              <a:ea typeface="Cambria Math"/>
                            </a:rPr>
                            <m:t>,</m:t>
                          </m:r>
                          <m:r>
                            <a:rPr lang="en-US" i="1">
                              <a:solidFill>
                                <a:schemeClr val="accent1">
                                  <a:lumMod val="50000"/>
                                </a:schemeClr>
                              </a:solidFill>
                              <a:latin typeface="Cambria Math"/>
                              <a:ea typeface="Cambria Math"/>
                            </a:rPr>
                            <m:t>𝑡</m:t>
                          </m:r>
                          <m:r>
                            <a:rPr lang="en-US" i="1">
                              <a:solidFill>
                                <a:schemeClr val="accent1">
                                  <a:lumMod val="50000"/>
                                </a:schemeClr>
                              </a:solidFill>
                              <a:latin typeface="Cambria Math"/>
                              <a:ea typeface="Cambria Math"/>
                            </a:rPr>
                            <m:t>)</m:t>
                          </m:r>
                        </m:sup>
                      </m:sSup>
                      <m:r>
                        <a:rPr lang="en-US" b="0" i="1" smtClean="0">
                          <a:solidFill>
                            <a:schemeClr val="accent1">
                              <a:lumMod val="50000"/>
                            </a:schemeClr>
                          </a:solidFill>
                          <a:latin typeface="Cambria Math"/>
                          <a:ea typeface="Cambria Math"/>
                        </a:rPr>
                        <m:t>×</m:t>
                      </m:r>
                      <m:sSub>
                        <m:sSubPr>
                          <m:ctrlPr>
                            <a:rPr lang="en-US" i="1">
                              <a:solidFill>
                                <a:schemeClr val="accent1">
                                  <a:lumMod val="50000"/>
                                </a:schemeClr>
                              </a:solidFill>
                              <a:latin typeface="Cambria Math" panose="02040503050406030204" pitchFamily="18" charset="0"/>
                              <a:ea typeface="Cambria Math"/>
                            </a:rPr>
                          </m:ctrlPr>
                        </m:sSubPr>
                        <m:e>
                          <m:r>
                            <m:rPr>
                              <m:sty m:val="p"/>
                            </m:rPr>
                            <a:rPr lang="en-US">
                              <a:solidFill>
                                <a:schemeClr val="accent1">
                                  <a:lumMod val="50000"/>
                                </a:schemeClr>
                              </a:solidFill>
                              <a:latin typeface="Cambria Math"/>
                              <a:ea typeface="Cambria Math"/>
                            </a:rPr>
                            <m:t>dE</m:t>
                          </m:r>
                        </m:e>
                        <m:sub>
                          <m:r>
                            <m:rPr>
                              <m:sty m:val="p"/>
                            </m:rPr>
                            <a:rPr lang="en-US">
                              <a:solidFill>
                                <a:schemeClr val="accent1">
                                  <a:lumMod val="50000"/>
                                </a:schemeClr>
                              </a:solidFill>
                              <a:latin typeface="Cambria Math"/>
                              <a:ea typeface="Cambria Math"/>
                            </a:rPr>
                            <m:t>i</m:t>
                          </m:r>
                          <m:r>
                            <a:rPr lang="en-US" i="1">
                              <a:solidFill>
                                <a:schemeClr val="accent1">
                                  <a:lumMod val="50000"/>
                                </a:schemeClr>
                              </a:solidFill>
                              <a:latin typeface="Cambria Math"/>
                              <a:ea typeface="Cambria Math"/>
                            </a:rPr>
                            <m:t>𝑠𝑜</m:t>
                          </m:r>
                        </m:sub>
                      </m:sSub>
                      <m:sSub>
                        <m:sSubPr>
                          <m:ctrlPr>
                            <a:rPr lang="en-US" i="1">
                              <a:solidFill>
                                <a:schemeClr val="accent1">
                                  <a:lumMod val="50000"/>
                                </a:schemeClr>
                              </a:solidFill>
                              <a:latin typeface="Cambria Math" panose="02040503050406030204" pitchFamily="18" charset="0"/>
                              <a:ea typeface="Cambria Math"/>
                            </a:rPr>
                          </m:ctrlPr>
                        </m:sSubPr>
                        <m:e>
                          <m:r>
                            <a:rPr lang="en-US" b="0" i="0" smtClean="0">
                              <a:solidFill>
                                <a:schemeClr val="accent1">
                                  <a:lumMod val="50000"/>
                                </a:schemeClr>
                              </a:solidFill>
                              <a:latin typeface="Cambria Math"/>
                              <a:ea typeface="Cambria Math"/>
                            </a:rPr>
                            <m:t> </m:t>
                          </m:r>
                          <m:r>
                            <m:rPr>
                              <m:sty m:val="p"/>
                            </m:rPr>
                            <a:rPr lang="en-US">
                              <a:solidFill>
                                <a:schemeClr val="accent1">
                                  <a:lumMod val="50000"/>
                                </a:schemeClr>
                              </a:solidFill>
                              <a:latin typeface="Cambria Math"/>
                              <a:ea typeface="Cambria Math"/>
                            </a:rPr>
                            <m:t>dL</m:t>
                          </m:r>
                        </m:e>
                        <m:sub>
                          <m:r>
                            <m:rPr>
                              <m:sty m:val="p"/>
                            </m:rPr>
                            <a:rPr lang="en-US">
                              <a:solidFill>
                                <a:schemeClr val="accent1">
                                  <a:lumMod val="50000"/>
                                </a:schemeClr>
                              </a:solidFill>
                              <a:latin typeface="Cambria Math"/>
                              <a:ea typeface="Cambria Math"/>
                            </a:rPr>
                            <m:t>i</m:t>
                          </m:r>
                          <m:r>
                            <a:rPr lang="en-US" i="1">
                              <a:solidFill>
                                <a:schemeClr val="accent1">
                                  <a:lumMod val="50000"/>
                                </a:schemeClr>
                              </a:solidFill>
                              <a:latin typeface="Cambria Math"/>
                              <a:ea typeface="Cambria Math"/>
                            </a:rPr>
                            <m:t>𝑠𝑜</m:t>
                          </m:r>
                        </m:sub>
                      </m:sSub>
                      <m:sSub>
                        <m:sSubPr>
                          <m:ctrlPr>
                            <a:rPr lang="en-US" i="1">
                              <a:solidFill>
                                <a:schemeClr val="accent1">
                                  <a:lumMod val="50000"/>
                                </a:schemeClr>
                              </a:solidFill>
                              <a:latin typeface="Cambria Math" panose="02040503050406030204" pitchFamily="18" charset="0"/>
                              <a:ea typeface="Cambria Math"/>
                            </a:rPr>
                          </m:ctrlPr>
                        </m:sSubPr>
                        <m:e>
                          <m:r>
                            <a:rPr lang="en-US" b="0" i="1" smtClean="0">
                              <a:solidFill>
                                <a:schemeClr val="accent1">
                                  <a:lumMod val="50000"/>
                                </a:schemeClr>
                              </a:solidFill>
                              <a:latin typeface="Cambria Math"/>
                              <a:ea typeface="Cambria Math"/>
                            </a:rPr>
                            <m:t> </m:t>
                          </m:r>
                          <m:r>
                            <m:rPr>
                              <m:sty m:val="p"/>
                            </m:rPr>
                            <a:rPr lang="en-US">
                              <a:solidFill>
                                <a:schemeClr val="accent1">
                                  <a:lumMod val="50000"/>
                                </a:schemeClr>
                              </a:solidFill>
                              <a:latin typeface="Cambria Math"/>
                              <a:ea typeface="Cambria Math"/>
                            </a:rPr>
                            <m:t>dE</m:t>
                          </m:r>
                        </m:e>
                        <m:sub>
                          <m:r>
                            <a:rPr lang="en-US" i="1">
                              <a:solidFill>
                                <a:schemeClr val="accent1">
                                  <a:lumMod val="50000"/>
                                </a:schemeClr>
                              </a:solidFill>
                              <a:latin typeface="Cambria Math"/>
                              <a:ea typeface="Cambria Math"/>
                            </a:rPr>
                            <m:t>𝑝</m:t>
                          </m:r>
                          <m:r>
                            <a:rPr lang="en-US" i="1">
                              <a:solidFill>
                                <a:schemeClr val="accent1">
                                  <a:lumMod val="50000"/>
                                </a:schemeClr>
                              </a:solidFill>
                              <a:latin typeface="Cambria Math"/>
                              <a:ea typeface="Cambria Math"/>
                            </a:rPr>
                            <m:t>,</m:t>
                          </m:r>
                          <m:r>
                            <a:rPr lang="en-US" i="1">
                              <a:solidFill>
                                <a:schemeClr val="accent1">
                                  <a:lumMod val="50000"/>
                                </a:schemeClr>
                              </a:solidFill>
                              <a:latin typeface="Cambria Math"/>
                              <a:ea typeface="Cambria Math"/>
                            </a:rPr>
                            <m:t>𝑧</m:t>
                          </m:r>
                        </m:sub>
                      </m:sSub>
                      <m:r>
                        <a:rPr lang="en-US" b="0" i="1" smtClean="0">
                          <a:solidFill>
                            <a:schemeClr val="accent1">
                              <a:lumMod val="50000"/>
                            </a:schemeClr>
                          </a:solidFill>
                          <a:latin typeface="Cambria Math"/>
                          <a:ea typeface="Cambria Math"/>
                        </a:rPr>
                        <m:t> </m:t>
                      </m:r>
                      <m:sSub>
                        <m:sSubPr>
                          <m:ctrlPr>
                            <a:rPr lang="en-US" i="1">
                              <a:solidFill>
                                <a:schemeClr val="accent1">
                                  <a:lumMod val="50000"/>
                                </a:schemeClr>
                              </a:solidFill>
                              <a:latin typeface="Cambria Math" panose="02040503050406030204" pitchFamily="18" charset="0"/>
                              <a:ea typeface="Cambria Math"/>
                            </a:rPr>
                          </m:ctrlPr>
                        </m:sSubPr>
                        <m:e>
                          <m:r>
                            <m:rPr>
                              <m:sty m:val="p"/>
                            </m:rPr>
                            <a:rPr lang="en-US">
                              <a:solidFill>
                                <a:schemeClr val="accent1">
                                  <a:lumMod val="50000"/>
                                </a:schemeClr>
                              </a:solidFill>
                              <a:latin typeface="Cambria Math"/>
                              <a:ea typeface="Cambria Math"/>
                            </a:rPr>
                            <m:t>dT</m:t>
                          </m:r>
                        </m:e>
                        <m:sub>
                          <m:r>
                            <a:rPr lang="en-US" i="1">
                              <a:solidFill>
                                <a:schemeClr val="accent1">
                                  <a:lumMod val="50000"/>
                                </a:schemeClr>
                              </a:solidFill>
                              <a:latin typeface="Cambria Math"/>
                              <a:ea typeface="Cambria Math"/>
                            </a:rPr>
                            <m:t>90,</m:t>
                          </m:r>
                          <m:r>
                            <a:rPr lang="en-US" i="1">
                              <a:solidFill>
                                <a:schemeClr val="accent1">
                                  <a:lumMod val="50000"/>
                                </a:schemeClr>
                              </a:solidFill>
                              <a:latin typeface="Cambria Math"/>
                              <a:ea typeface="Cambria Math"/>
                            </a:rPr>
                            <m:t>𝑧</m:t>
                          </m:r>
                        </m:sub>
                      </m:sSub>
                      <m:r>
                        <a:rPr lang="en-US" b="0" i="0" smtClean="0">
                          <a:solidFill>
                            <a:schemeClr val="accent1">
                              <a:lumMod val="50000"/>
                            </a:schemeClr>
                          </a:solidFill>
                          <a:latin typeface="Cambria Math"/>
                          <a:ea typeface="Cambria Math"/>
                        </a:rPr>
                        <m:t> </m:t>
                      </m:r>
                      <m:r>
                        <m:rPr>
                          <m:sty m:val="p"/>
                        </m:rPr>
                        <a:rPr lang="en-US">
                          <a:solidFill>
                            <a:schemeClr val="accent1">
                              <a:lumMod val="50000"/>
                            </a:schemeClr>
                          </a:solidFill>
                          <a:latin typeface="Cambria Math"/>
                          <a:ea typeface="Cambria Math"/>
                        </a:rPr>
                        <m:t>d</m:t>
                      </m:r>
                      <m:acc>
                        <m:accPr>
                          <m:chr m:val="⃗"/>
                          <m:ctrlPr>
                            <a:rPr lang="en-US" i="1">
                              <a:solidFill>
                                <a:schemeClr val="accent1">
                                  <a:lumMod val="50000"/>
                                </a:schemeClr>
                              </a:solidFill>
                              <a:latin typeface="Cambria Math" panose="02040503050406030204" pitchFamily="18" charset="0"/>
                              <a:ea typeface="Cambria Math"/>
                            </a:rPr>
                          </m:ctrlPr>
                        </m:accPr>
                        <m:e>
                          <m:r>
                            <a:rPr lang="en-US" i="1">
                              <a:solidFill>
                                <a:schemeClr val="accent1">
                                  <a:lumMod val="50000"/>
                                </a:schemeClr>
                              </a:solidFill>
                              <a:latin typeface="Cambria Math"/>
                              <a:ea typeface="Cambria Math"/>
                            </a:rPr>
                            <m:t>𝑟</m:t>
                          </m:r>
                        </m:e>
                      </m:acc>
                      <m:r>
                        <a:rPr lang="en-US" b="0" i="1" smtClean="0">
                          <a:solidFill>
                            <a:schemeClr val="accent1">
                              <a:lumMod val="50000"/>
                            </a:schemeClr>
                          </a:solidFill>
                          <a:latin typeface="Cambria Math"/>
                          <a:ea typeface="Cambria Math"/>
                        </a:rPr>
                        <m:t> </m:t>
                      </m:r>
                      <m:r>
                        <m:rPr>
                          <m:sty m:val="p"/>
                        </m:rPr>
                        <a:rPr lang="en-US">
                          <a:solidFill>
                            <a:schemeClr val="accent1">
                              <a:lumMod val="50000"/>
                            </a:schemeClr>
                          </a:solidFill>
                          <a:latin typeface="Cambria Math"/>
                          <a:ea typeface="Cambria Math"/>
                        </a:rPr>
                        <m:t>d</m:t>
                      </m:r>
                      <m:r>
                        <a:rPr lang="en-US" i="1">
                          <a:solidFill>
                            <a:schemeClr val="accent1">
                              <a:lumMod val="50000"/>
                            </a:schemeClr>
                          </a:solidFill>
                          <a:latin typeface="Cambria Math"/>
                          <a:ea typeface="Cambria Math"/>
                        </a:rPr>
                        <m:t>𝑡</m:t>
                      </m:r>
                    </m:oMath>
                  </m:oMathPara>
                </a14:m>
                <a:endParaRPr lang="en-US" dirty="0">
                  <a:solidFill>
                    <a:schemeClr val="accent1">
                      <a:lumMod val="50000"/>
                    </a:schemeClr>
                  </a:solidFill>
                  <a:latin typeface="Aria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81000" y="2667000"/>
                <a:ext cx="8382000" cy="1672637"/>
              </a:xfrm>
              <a:prstGeom prst="rect">
                <a:avLst/>
              </a:prstGeom>
              <a:blipFill rotWithShape="1">
                <a:blip r:embed="rId7"/>
                <a:stretch>
                  <a:fillRect t="-3650" b="-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057400" y="5000022"/>
                <a:ext cx="5029200" cy="4901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1">
                              <a:lumMod val="50000"/>
                            </a:schemeClr>
                          </a:solidFill>
                          <a:latin typeface="Cambria Math"/>
                          <a:ea typeface="Cambria Math"/>
                        </a:rPr>
                        <m:t>𝑅</m:t>
                      </m:r>
                      <m:d>
                        <m:dPr>
                          <m:ctrlPr>
                            <a:rPr lang="en-US" b="0" i="1" smtClean="0">
                              <a:solidFill>
                                <a:schemeClr val="accent1">
                                  <a:lumMod val="50000"/>
                                </a:schemeClr>
                              </a:solidFill>
                              <a:latin typeface="Cambria Math" panose="02040503050406030204" pitchFamily="18" charset="0"/>
                              <a:ea typeface="Cambria Math"/>
                            </a:rPr>
                          </m:ctrlPr>
                        </m:dPr>
                        <m:e>
                          <m:r>
                            <a:rPr lang="en-US" b="1" i="0" smtClean="0">
                              <a:solidFill>
                                <a:schemeClr val="accent1">
                                  <a:lumMod val="50000"/>
                                </a:schemeClr>
                              </a:solidFill>
                              <a:latin typeface="Cambria Math"/>
                              <a:ea typeface="Cambria Math"/>
                            </a:rPr>
                            <m:t>𝛉</m:t>
                          </m:r>
                        </m:e>
                      </m:d>
                      <m:r>
                        <m:rPr>
                          <m:sty m:val="p"/>
                        </m:rPr>
                        <a:rPr lang="en-US" b="0" i="0" smtClean="0">
                          <a:solidFill>
                            <a:schemeClr val="accent1">
                              <a:lumMod val="50000"/>
                            </a:schemeClr>
                          </a:solidFill>
                          <a:latin typeface="Cambria Math"/>
                          <a:ea typeface="Cambria Math"/>
                        </a:rPr>
                        <m:t>d</m:t>
                      </m:r>
                      <m:r>
                        <a:rPr lang="en-US" b="1">
                          <a:solidFill>
                            <a:schemeClr val="accent1">
                              <a:lumMod val="50000"/>
                            </a:schemeClr>
                          </a:solidFill>
                          <a:latin typeface="Cambria Math"/>
                          <a:ea typeface="Cambria Math"/>
                        </a:rPr>
                        <m:t>𝛉</m:t>
                      </m:r>
                      <m:r>
                        <a:rPr lang="en-US" b="0" i="1" smtClean="0">
                          <a:solidFill>
                            <a:schemeClr val="accent1">
                              <a:lumMod val="50000"/>
                            </a:schemeClr>
                          </a:solidFill>
                          <a:latin typeface="Cambria Math"/>
                          <a:ea typeface="Cambria Math"/>
                        </a:rPr>
                        <m:t>≡</m:t>
                      </m:r>
                      <m:r>
                        <a:rPr lang="en-US" i="1">
                          <a:solidFill>
                            <a:schemeClr val="accent1">
                              <a:lumMod val="50000"/>
                            </a:schemeClr>
                          </a:solidFill>
                          <a:latin typeface="Cambria Math"/>
                          <a:ea typeface="Cambria Math"/>
                        </a:rPr>
                        <m:t>𝜆</m:t>
                      </m:r>
                      <m:r>
                        <a:rPr lang="en-US" i="1">
                          <a:solidFill>
                            <a:schemeClr val="accent1">
                              <a:lumMod val="50000"/>
                            </a:schemeClr>
                          </a:solidFill>
                          <a:latin typeface="Cambria Math"/>
                          <a:ea typeface="Cambria Math"/>
                        </a:rPr>
                        <m:t>(</m:t>
                      </m:r>
                      <m:sSub>
                        <m:sSubPr>
                          <m:ctrlPr>
                            <a:rPr lang="en-US" i="1">
                              <a:solidFill>
                                <a:schemeClr val="accent1">
                                  <a:lumMod val="50000"/>
                                </a:schemeClr>
                              </a:solidFill>
                              <a:latin typeface="Cambria Math" panose="02040503050406030204" pitchFamily="18" charset="0"/>
                              <a:ea typeface="Cambria Math"/>
                            </a:rPr>
                          </m:ctrlPr>
                        </m:sSubPr>
                        <m:e>
                          <m:sSub>
                            <m:sSubPr>
                              <m:ctrlPr>
                                <a:rPr lang="en-US" i="1">
                                  <a:solidFill>
                                    <a:schemeClr val="accent1">
                                      <a:lumMod val="50000"/>
                                    </a:schemeClr>
                                  </a:solidFill>
                                  <a:latin typeface="Cambria Math" panose="02040503050406030204" pitchFamily="18" charset="0"/>
                                  <a:ea typeface="Cambria Math"/>
                                </a:rPr>
                              </m:ctrlPr>
                            </m:sSubPr>
                            <m:e>
                              <m:r>
                                <a:rPr lang="en-US" i="1">
                                  <a:solidFill>
                                    <a:schemeClr val="accent1">
                                      <a:lumMod val="50000"/>
                                    </a:schemeClr>
                                  </a:solidFill>
                                  <a:latin typeface="Cambria Math"/>
                                  <a:ea typeface="Cambria Math"/>
                                </a:rPr>
                                <m:t>𝐸</m:t>
                              </m:r>
                            </m:e>
                            <m:sub>
                              <m:r>
                                <a:rPr lang="en-US" i="1">
                                  <a:solidFill>
                                    <a:schemeClr val="accent1">
                                      <a:lumMod val="50000"/>
                                    </a:schemeClr>
                                  </a:solidFill>
                                  <a:latin typeface="Cambria Math"/>
                                  <a:ea typeface="Cambria Math"/>
                                </a:rPr>
                                <m:t>𝑖𝑠𝑜</m:t>
                              </m:r>
                            </m:sub>
                          </m:sSub>
                          <m:r>
                            <a:rPr lang="en-US" i="1">
                              <a:solidFill>
                                <a:schemeClr val="accent1">
                                  <a:lumMod val="50000"/>
                                </a:schemeClr>
                              </a:solidFill>
                              <a:latin typeface="Cambria Math"/>
                              <a:ea typeface="Cambria Math"/>
                            </a:rPr>
                            <m:t>, </m:t>
                          </m:r>
                          <m:sSub>
                            <m:sSubPr>
                              <m:ctrlPr>
                                <a:rPr lang="en-US" i="1">
                                  <a:solidFill>
                                    <a:schemeClr val="accent1">
                                      <a:lumMod val="50000"/>
                                    </a:schemeClr>
                                  </a:solidFill>
                                  <a:latin typeface="Cambria Math" panose="02040503050406030204" pitchFamily="18" charset="0"/>
                                  <a:ea typeface="Cambria Math"/>
                                </a:rPr>
                              </m:ctrlPr>
                            </m:sSubPr>
                            <m:e>
                              <m:r>
                                <a:rPr lang="en-US" i="1">
                                  <a:solidFill>
                                    <a:schemeClr val="accent1">
                                      <a:lumMod val="50000"/>
                                    </a:schemeClr>
                                  </a:solidFill>
                                  <a:latin typeface="Cambria Math"/>
                                  <a:ea typeface="Cambria Math"/>
                                </a:rPr>
                                <m:t>𝐿</m:t>
                              </m:r>
                            </m:e>
                            <m:sub>
                              <m:r>
                                <a:rPr lang="en-US" i="1">
                                  <a:solidFill>
                                    <a:schemeClr val="accent1">
                                      <a:lumMod val="50000"/>
                                    </a:schemeClr>
                                  </a:solidFill>
                                  <a:latin typeface="Cambria Math"/>
                                  <a:ea typeface="Cambria Math"/>
                                </a:rPr>
                                <m:t>𝑖𝑠𝑜</m:t>
                              </m:r>
                            </m:sub>
                          </m:sSub>
                          <m:r>
                            <a:rPr lang="en-US" i="1">
                              <a:solidFill>
                                <a:schemeClr val="accent1">
                                  <a:lumMod val="50000"/>
                                </a:schemeClr>
                              </a:solidFill>
                              <a:latin typeface="Cambria Math"/>
                              <a:ea typeface="Cambria Math"/>
                            </a:rPr>
                            <m:t>, </m:t>
                          </m:r>
                          <m:sSub>
                            <m:sSubPr>
                              <m:ctrlPr>
                                <a:rPr lang="en-US" i="1">
                                  <a:solidFill>
                                    <a:schemeClr val="accent1">
                                      <a:lumMod val="50000"/>
                                    </a:schemeClr>
                                  </a:solidFill>
                                  <a:latin typeface="Cambria Math" panose="02040503050406030204" pitchFamily="18" charset="0"/>
                                  <a:ea typeface="Cambria Math"/>
                                </a:rPr>
                              </m:ctrlPr>
                            </m:sSubPr>
                            <m:e>
                              <m:r>
                                <a:rPr lang="en-US" i="1">
                                  <a:solidFill>
                                    <a:schemeClr val="accent1">
                                      <a:lumMod val="50000"/>
                                    </a:schemeClr>
                                  </a:solidFill>
                                  <a:latin typeface="Cambria Math"/>
                                  <a:ea typeface="Cambria Math"/>
                                </a:rPr>
                                <m:t>𝐸</m:t>
                              </m:r>
                            </m:e>
                            <m:sub>
                              <m:r>
                                <a:rPr lang="en-US" i="1">
                                  <a:solidFill>
                                    <a:schemeClr val="accent1">
                                      <a:lumMod val="50000"/>
                                    </a:schemeClr>
                                  </a:solidFill>
                                  <a:latin typeface="Cambria Math"/>
                                  <a:ea typeface="Cambria Math"/>
                                </a:rPr>
                                <m:t>𝑝</m:t>
                              </m:r>
                              <m:r>
                                <a:rPr lang="en-US" i="1">
                                  <a:solidFill>
                                    <a:schemeClr val="accent1">
                                      <a:lumMod val="50000"/>
                                    </a:schemeClr>
                                  </a:solidFill>
                                  <a:latin typeface="Cambria Math"/>
                                  <a:ea typeface="Cambria Math"/>
                                </a:rPr>
                                <m:t>,</m:t>
                              </m:r>
                              <m:r>
                                <a:rPr lang="en-US" i="1">
                                  <a:solidFill>
                                    <a:schemeClr val="accent1">
                                      <a:lumMod val="50000"/>
                                    </a:schemeClr>
                                  </a:solidFill>
                                  <a:latin typeface="Cambria Math"/>
                                  <a:ea typeface="Cambria Math"/>
                                </a:rPr>
                                <m:t>𝑧</m:t>
                              </m:r>
                            </m:sub>
                          </m:sSub>
                          <m:r>
                            <a:rPr lang="en-US" i="1">
                              <a:solidFill>
                                <a:schemeClr val="accent1">
                                  <a:lumMod val="50000"/>
                                </a:schemeClr>
                              </a:solidFill>
                              <a:latin typeface="Cambria Math"/>
                              <a:ea typeface="Cambria Math"/>
                            </a:rPr>
                            <m:t>,</m:t>
                          </m:r>
                          <m:r>
                            <a:rPr lang="en-US" i="1">
                              <a:solidFill>
                                <a:schemeClr val="accent1">
                                  <a:lumMod val="50000"/>
                                </a:schemeClr>
                              </a:solidFill>
                              <a:latin typeface="Cambria Math"/>
                              <a:ea typeface="Cambria Math"/>
                            </a:rPr>
                            <m:t>𝑇</m:t>
                          </m:r>
                        </m:e>
                        <m:sub>
                          <m:r>
                            <a:rPr lang="en-US" i="1">
                              <a:solidFill>
                                <a:schemeClr val="accent1">
                                  <a:lumMod val="50000"/>
                                </a:schemeClr>
                              </a:solidFill>
                              <a:latin typeface="Cambria Math"/>
                              <a:ea typeface="Cambria Math"/>
                            </a:rPr>
                            <m:t>90,</m:t>
                          </m:r>
                          <m:r>
                            <a:rPr lang="en-US" i="1">
                              <a:solidFill>
                                <a:schemeClr val="accent1">
                                  <a:lumMod val="50000"/>
                                </a:schemeClr>
                              </a:solidFill>
                              <a:latin typeface="Cambria Math"/>
                              <a:ea typeface="Cambria Math"/>
                            </a:rPr>
                            <m:t>𝑧</m:t>
                          </m:r>
                        </m:sub>
                      </m:sSub>
                      <m:r>
                        <a:rPr lang="en-US" i="1">
                          <a:solidFill>
                            <a:schemeClr val="accent1">
                              <a:lumMod val="50000"/>
                            </a:schemeClr>
                          </a:solidFill>
                          <a:latin typeface="Cambria Math"/>
                          <a:ea typeface="Cambria Math"/>
                        </a:rPr>
                        <m:t>,</m:t>
                      </m:r>
                      <m:acc>
                        <m:accPr>
                          <m:chr m:val="⃗"/>
                          <m:ctrlPr>
                            <a:rPr lang="en-US" i="1">
                              <a:solidFill>
                                <a:schemeClr val="accent1">
                                  <a:lumMod val="50000"/>
                                </a:schemeClr>
                              </a:solidFill>
                              <a:latin typeface="Cambria Math" panose="02040503050406030204" pitchFamily="18" charset="0"/>
                              <a:ea typeface="Cambria Math"/>
                            </a:rPr>
                          </m:ctrlPr>
                        </m:accPr>
                        <m:e>
                          <m:r>
                            <a:rPr lang="en-US" i="1">
                              <a:solidFill>
                                <a:schemeClr val="accent1">
                                  <a:lumMod val="50000"/>
                                </a:schemeClr>
                              </a:solidFill>
                              <a:latin typeface="Cambria Math"/>
                              <a:ea typeface="Cambria Math"/>
                            </a:rPr>
                            <m:t>𝑟</m:t>
                          </m:r>
                        </m:e>
                      </m:acc>
                      <m:r>
                        <a:rPr lang="en-US" i="1">
                          <a:solidFill>
                            <a:schemeClr val="accent1">
                              <a:lumMod val="50000"/>
                            </a:schemeClr>
                          </a:solidFill>
                          <a:latin typeface="Cambria Math"/>
                          <a:ea typeface="Cambria Math"/>
                        </a:rPr>
                        <m:t>,</m:t>
                      </m:r>
                      <m:r>
                        <a:rPr lang="en-US" i="1">
                          <a:solidFill>
                            <a:schemeClr val="accent1">
                              <a:lumMod val="50000"/>
                            </a:schemeClr>
                          </a:solidFill>
                          <a:latin typeface="Cambria Math"/>
                          <a:ea typeface="Cambria Math"/>
                        </a:rPr>
                        <m:t>𝑡</m:t>
                      </m:r>
                      <m:r>
                        <a:rPr lang="en-US" i="1">
                          <a:solidFill>
                            <a:schemeClr val="accent1">
                              <a:lumMod val="50000"/>
                            </a:schemeClr>
                          </a:solidFill>
                          <a:latin typeface="Cambria Math"/>
                          <a:ea typeface="Cambria Math"/>
                        </a:rPr>
                        <m:t>)</m:t>
                      </m:r>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2057400" y="5000022"/>
                <a:ext cx="5029200" cy="490199"/>
              </a:xfrm>
              <a:prstGeom prst="rect">
                <a:avLst/>
              </a:prstGeom>
              <a:blipFill rotWithShape="1">
                <a:blip r:embed="rId8"/>
                <a:stretch>
                  <a:fillRect t="-17284" b="-11111"/>
                </a:stretch>
              </a:blipFill>
            </p:spPr>
            <p:txBody>
              <a:bodyPr/>
              <a:lstStyle/>
              <a:p>
                <a:r>
                  <a:rPr lang="en-US">
                    <a:noFill/>
                  </a:rPr>
                  <a:t> </a:t>
                </a:r>
              </a:p>
            </p:txBody>
          </p:sp>
        </mc:Fallback>
      </mc:AlternateContent>
      <p:sp>
        <p:nvSpPr>
          <p:cNvPr id="10" name="TextBox 9"/>
          <p:cNvSpPr txBox="1"/>
          <p:nvPr/>
        </p:nvSpPr>
        <p:spPr>
          <a:xfrm>
            <a:off x="7162800" y="6485050"/>
            <a:ext cx="1755609" cy="307777"/>
          </a:xfrm>
          <a:prstGeom prst="rect">
            <a:avLst/>
          </a:prstGeom>
          <a:noFill/>
        </p:spPr>
        <p:txBody>
          <a:bodyPr wrap="none" rtlCol="0">
            <a:spAutoFit/>
          </a:bodyPr>
          <a:lstStyle/>
          <a:p>
            <a:r>
              <a:rPr lang="en-US" sz="1400" dirty="0" smtClean="0"/>
              <a:t>Fishman et al. 1994</a:t>
            </a:r>
            <a:endParaRPr lang="en-US" sz="1400" dirty="0"/>
          </a:p>
        </p:txBody>
      </p:sp>
    </p:spTree>
    <p:extLst>
      <p:ext uri="{BB962C8B-B14F-4D97-AF65-F5344CB8AC3E}">
        <p14:creationId xmlns:p14="http://schemas.microsoft.com/office/powerpoint/2010/main" val="695759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685800"/>
          </a:xfrm>
        </p:spPr>
        <p:txBody>
          <a:bodyPr>
            <a:noAutofit/>
          </a:bodyPr>
          <a:lstStyle/>
          <a:p>
            <a:r>
              <a:rPr lang="en-US" sz="2200" dirty="0"/>
              <a:t>With a statistical model in hand, we can proceed to construct the likelihood function of the model to estimate model parameters</a:t>
            </a:r>
          </a:p>
        </p:txBody>
      </p:sp>
      <p:pic>
        <p:nvPicPr>
          <p:cNvPr id="5122" name="Picture 2" descr="E:\Dropbox\Projects\#Presentations\2016\0419_Sharif_GRB\poiss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7931151" cy="16891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p:cNvSpPr txBox="1"/>
              <p:nvPr/>
            </p:nvSpPr>
            <p:spPr>
              <a:xfrm>
                <a:off x="0" y="2800552"/>
                <a:ext cx="4191000" cy="872290"/>
              </a:xfrm>
              <a:prstGeom prst="rect">
                <a:avLst/>
              </a:prstGeom>
              <a:solidFill>
                <a:srgbClr val="F3F3F3">
                  <a:alpha val="60000"/>
                </a:srgbClr>
              </a:solidFill>
            </p:spPr>
            <p:txBody>
              <a:bodyPr wrap="square" rtlCol="0">
                <a:spAutoFit/>
              </a:bodyPr>
              <a:lstStyle/>
              <a:p>
                <a:pPr defTabSz="457200" fontAlgn="auto">
                  <a:spcBef>
                    <a:spcPct val="20000"/>
                  </a:spcBef>
                  <a:spcAft>
                    <a:spcPts val="0"/>
                  </a:spcAft>
                </a:pPr>
                <a14:m>
                  <m:oMathPara xmlns:m="http://schemas.openxmlformats.org/officeDocument/2006/math">
                    <m:oMathParaPr>
                      <m:jc m:val="centerGroup"/>
                    </m:oMathParaPr>
                    <m:oMath xmlns:m="http://schemas.openxmlformats.org/officeDocument/2006/math">
                      <m:r>
                        <a:rPr lang="en-US" sz="2500" b="0" i="1" smtClean="0">
                          <a:solidFill>
                            <a:schemeClr val="accent1">
                              <a:lumMod val="50000"/>
                            </a:schemeClr>
                          </a:solidFill>
                          <a:latin typeface="Cambria Math"/>
                          <a:ea typeface="Cambria Math"/>
                        </a:rPr>
                        <m:t>𝑃</m:t>
                      </m:r>
                      <m:d>
                        <m:dPr>
                          <m:ctrlPr>
                            <a:rPr lang="en-US" sz="2500" b="0" i="1" smtClean="0">
                              <a:solidFill>
                                <a:schemeClr val="accent1">
                                  <a:lumMod val="50000"/>
                                </a:schemeClr>
                              </a:solidFill>
                              <a:latin typeface="Cambria Math" panose="02040503050406030204" pitchFamily="18" charset="0"/>
                              <a:ea typeface="Cambria Math"/>
                            </a:rPr>
                          </m:ctrlPr>
                        </m:dPr>
                        <m:e>
                          <m:r>
                            <a:rPr lang="en-US" sz="2500" b="0" i="1" smtClean="0">
                              <a:solidFill>
                                <a:schemeClr val="accent1">
                                  <a:lumMod val="50000"/>
                                </a:schemeClr>
                              </a:solidFill>
                              <a:latin typeface="Cambria Math"/>
                              <a:ea typeface="Cambria Math"/>
                            </a:rPr>
                            <m:t>𝑘</m:t>
                          </m:r>
                        </m:e>
                      </m:d>
                      <m:r>
                        <a:rPr lang="en-US" sz="2500" b="0" i="1" smtClean="0">
                          <a:solidFill>
                            <a:schemeClr val="accent1">
                              <a:lumMod val="50000"/>
                            </a:schemeClr>
                          </a:solidFill>
                          <a:latin typeface="Cambria Math"/>
                          <a:ea typeface="Cambria Math"/>
                        </a:rPr>
                        <m:t>= </m:t>
                      </m:r>
                      <m:f>
                        <m:fPr>
                          <m:ctrlPr>
                            <a:rPr lang="en-US" sz="2500" i="1" smtClean="0">
                              <a:solidFill>
                                <a:schemeClr val="accent1">
                                  <a:lumMod val="50000"/>
                                </a:schemeClr>
                              </a:solidFill>
                              <a:latin typeface="Cambria Math" panose="02040503050406030204" pitchFamily="18" charset="0"/>
                              <a:ea typeface="Cambria Math"/>
                            </a:rPr>
                          </m:ctrlPr>
                        </m:fPr>
                        <m:num>
                          <m:sSup>
                            <m:sSupPr>
                              <m:ctrlPr>
                                <a:rPr lang="en-US" sz="2500" i="1" smtClean="0">
                                  <a:solidFill>
                                    <a:schemeClr val="accent1">
                                      <a:lumMod val="50000"/>
                                    </a:schemeClr>
                                  </a:solidFill>
                                  <a:latin typeface="Cambria Math" panose="02040503050406030204" pitchFamily="18" charset="0"/>
                                  <a:ea typeface="Cambria Math"/>
                                </a:rPr>
                              </m:ctrlPr>
                            </m:sSupPr>
                            <m:e>
                              <m:r>
                                <a:rPr lang="en-US" sz="2500" i="1">
                                  <a:solidFill>
                                    <a:schemeClr val="accent1">
                                      <a:lumMod val="50000"/>
                                    </a:schemeClr>
                                  </a:solidFill>
                                  <a:latin typeface="Cambria Math"/>
                                  <a:ea typeface="Cambria Math"/>
                                </a:rPr>
                                <m:t>𝜆</m:t>
                              </m:r>
                              <m:r>
                                <a:rPr lang="en-US" sz="2500" b="0" i="1" smtClean="0">
                                  <a:solidFill>
                                    <a:schemeClr val="accent1">
                                      <a:lumMod val="50000"/>
                                    </a:schemeClr>
                                  </a:solidFill>
                                  <a:latin typeface="Cambria Math"/>
                                  <a:ea typeface="Cambria Math"/>
                                </a:rPr>
                                <m:t>(</m:t>
                              </m:r>
                              <m:r>
                                <a:rPr lang="en-US" sz="2500" b="0" i="1" smtClean="0">
                                  <a:solidFill>
                                    <a:schemeClr val="accent1">
                                      <a:lumMod val="50000"/>
                                    </a:schemeClr>
                                  </a:solidFill>
                                  <a:latin typeface="Cambria Math"/>
                                  <a:ea typeface="Cambria Math"/>
                                </a:rPr>
                                <m:t>𝑚</m:t>
                              </m:r>
                              <m:r>
                                <a:rPr lang="en-US" sz="2500" b="0" i="1" smtClean="0">
                                  <a:solidFill>
                                    <a:schemeClr val="accent1">
                                      <a:lumMod val="50000"/>
                                    </a:schemeClr>
                                  </a:solidFill>
                                  <a:latin typeface="Cambria Math"/>
                                  <a:ea typeface="Cambria Math"/>
                                </a:rPr>
                                <m:t>)</m:t>
                              </m:r>
                            </m:e>
                            <m:sup>
                              <m:r>
                                <a:rPr lang="en-US" sz="2500" b="0" i="1" smtClean="0">
                                  <a:solidFill>
                                    <a:schemeClr val="accent1">
                                      <a:lumMod val="50000"/>
                                    </a:schemeClr>
                                  </a:solidFill>
                                  <a:latin typeface="Cambria Math"/>
                                  <a:ea typeface="Cambria Math"/>
                                </a:rPr>
                                <m:t>𝑘</m:t>
                              </m:r>
                            </m:sup>
                          </m:sSup>
                        </m:num>
                        <m:den>
                          <m:r>
                            <a:rPr lang="en-US" sz="2500" b="0" i="1" smtClean="0">
                              <a:solidFill>
                                <a:schemeClr val="accent1">
                                  <a:lumMod val="50000"/>
                                </a:schemeClr>
                              </a:solidFill>
                              <a:latin typeface="Cambria Math"/>
                              <a:ea typeface="Cambria Math"/>
                            </a:rPr>
                            <m:t>𝑘</m:t>
                          </m:r>
                          <m:r>
                            <a:rPr lang="en-US" sz="2500" b="0" i="1" smtClean="0">
                              <a:solidFill>
                                <a:schemeClr val="accent1">
                                  <a:lumMod val="50000"/>
                                </a:schemeClr>
                              </a:solidFill>
                              <a:latin typeface="Cambria Math"/>
                              <a:ea typeface="Cambria Math"/>
                            </a:rPr>
                            <m:t>!</m:t>
                          </m:r>
                        </m:den>
                      </m:f>
                      <m:sSup>
                        <m:sSupPr>
                          <m:ctrlPr>
                            <a:rPr lang="en-US" sz="2500" i="1" smtClean="0">
                              <a:solidFill>
                                <a:schemeClr val="accent1">
                                  <a:lumMod val="50000"/>
                                </a:schemeClr>
                              </a:solidFill>
                              <a:latin typeface="Cambria Math" panose="02040503050406030204" pitchFamily="18" charset="0"/>
                              <a:ea typeface="Cambria Math"/>
                            </a:rPr>
                          </m:ctrlPr>
                        </m:sSupPr>
                        <m:e>
                          <m:r>
                            <a:rPr lang="en-US" sz="2500" b="0" i="1" smtClean="0">
                              <a:solidFill>
                                <a:schemeClr val="accent1">
                                  <a:lumMod val="50000"/>
                                </a:schemeClr>
                              </a:solidFill>
                              <a:latin typeface="Cambria Math"/>
                              <a:ea typeface="Cambria Math"/>
                            </a:rPr>
                            <m:t>𝑒</m:t>
                          </m:r>
                        </m:e>
                        <m:sup>
                          <m:r>
                            <a:rPr lang="en-US" sz="2500" b="0" i="1" smtClean="0">
                              <a:solidFill>
                                <a:schemeClr val="accent1">
                                  <a:lumMod val="50000"/>
                                </a:schemeClr>
                              </a:solidFill>
                              <a:latin typeface="Cambria Math"/>
                              <a:ea typeface="Cambria Math"/>
                            </a:rPr>
                            <m:t>−</m:t>
                          </m:r>
                          <m:r>
                            <a:rPr lang="en-US" sz="2500" i="1">
                              <a:solidFill>
                                <a:schemeClr val="accent1">
                                  <a:lumMod val="50000"/>
                                </a:schemeClr>
                              </a:solidFill>
                              <a:latin typeface="Cambria Math"/>
                              <a:ea typeface="Cambria Math"/>
                            </a:rPr>
                            <m:t>𝜆</m:t>
                          </m:r>
                          <m:r>
                            <a:rPr lang="en-US" sz="2500" i="1">
                              <a:solidFill>
                                <a:schemeClr val="accent1">
                                  <a:lumMod val="50000"/>
                                </a:schemeClr>
                              </a:solidFill>
                              <a:latin typeface="Cambria Math"/>
                              <a:ea typeface="Cambria Math"/>
                            </a:rPr>
                            <m:t>(</m:t>
                          </m:r>
                          <m:r>
                            <a:rPr lang="en-US" sz="2500" b="0" i="1" smtClean="0">
                              <a:solidFill>
                                <a:schemeClr val="accent1">
                                  <a:lumMod val="50000"/>
                                </a:schemeClr>
                              </a:solidFill>
                              <a:latin typeface="Cambria Math"/>
                              <a:ea typeface="Cambria Math"/>
                            </a:rPr>
                            <m:t>𝑚</m:t>
                          </m:r>
                          <m:r>
                            <a:rPr lang="en-US" sz="2500" i="1">
                              <a:solidFill>
                                <a:schemeClr val="accent1">
                                  <a:lumMod val="50000"/>
                                </a:schemeClr>
                              </a:solidFill>
                              <a:latin typeface="Cambria Math"/>
                              <a:ea typeface="Cambria Math"/>
                            </a:rPr>
                            <m:t>)</m:t>
                          </m:r>
                        </m:sup>
                      </m:sSup>
                    </m:oMath>
                  </m:oMathPara>
                </a14:m>
                <a:endParaRPr lang="en-US" sz="2500" dirty="0">
                  <a:solidFill>
                    <a:schemeClr val="accent1">
                      <a:lumMod val="50000"/>
                    </a:schemeClr>
                  </a:solidFill>
                  <a:latin typeface="Aria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0" y="2800552"/>
                <a:ext cx="4191000" cy="872290"/>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810000" y="2881728"/>
                <a:ext cx="5029200" cy="709938"/>
              </a:xfrm>
              <a:prstGeom prst="rect">
                <a:avLst/>
              </a:prstGeom>
              <a:solidFill>
                <a:srgbClr val="F3F3F3">
                  <a:alpha val="60000"/>
                </a:srgbClr>
              </a:solidFill>
            </p:spPr>
            <p:txBody>
              <a:bodyPr wrap="square" rtlCol="0">
                <a:spAutoFit/>
              </a:bodyPr>
              <a:lstStyle/>
              <a:p>
                <a:pPr defTabSz="457200" fontAlgn="auto">
                  <a:spcBef>
                    <a:spcPct val="20000"/>
                  </a:spcBef>
                  <a:spcAft>
                    <a:spcPts val="0"/>
                  </a:spcAft>
                </a:pPr>
                <a14:m>
                  <m:oMathPara xmlns:m="http://schemas.openxmlformats.org/officeDocument/2006/math">
                    <m:oMathParaPr>
                      <m:jc m:val="centerGroup"/>
                    </m:oMathParaPr>
                    <m:oMath xmlns:m="http://schemas.openxmlformats.org/officeDocument/2006/math">
                      <m:sSub>
                        <m:sSubPr>
                          <m:ctrlPr>
                            <a:rPr lang="en-US" sz="2000" b="0" i="1" smtClean="0">
                              <a:solidFill>
                                <a:schemeClr val="accent1">
                                  <a:lumMod val="50000"/>
                                </a:schemeClr>
                              </a:solidFill>
                              <a:latin typeface="Cambria Math" panose="02040503050406030204" pitchFamily="18" charset="0"/>
                              <a:ea typeface="Cambria Math"/>
                            </a:rPr>
                          </m:ctrlPr>
                        </m:sSubPr>
                        <m:e>
                          <m:r>
                            <a:rPr lang="en-US" sz="2000" b="0" i="1" smtClean="0">
                              <a:solidFill>
                                <a:schemeClr val="accent1">
                                  <a:lumMod val="50000"/>
                                </a:schemeClr>
                              </a:solidFill>
                              <a:latin typeface="Cambria Math"/>
                              <a:ea typeface="Cambria Math"/>
                            </a:rPr>
                            <m:t>𝑃</m:t>
                          </m:r>
                        </m:e>
                        <m:sub>
                          <m:r>
                            <a:rPr lang="en-US" sz="2000" b="0" i="1" smtClean="0">
                              <a:solidFill>
                                <a:schemeClr val="accent1">
                                  <a:lumMod val="50000"/>
                                </a:schemeClr>
                              </a:solidFill>
                              <a:latin typeface="Cambria Math"/>
                              <a:ea typeface="Cambria Math"/>
                            </a:rPr>
                            <m:t>0</m:t>
                          </m:r>
                        </m:sub>
                      </m:sSub>
                      <m:d>
                        <m:dPr>
                          <m:ctrlPr>
                            <a:rPr lang="en-US" sz="2000" b="0" i="1" smtClean="0">
                              <a:solidFill>
                                <a:schemeClr val="accent1">
                                  <a:lumMod val="50000"/>
                                </a:schemeClr>
                              </a:solidFill>
                              <a:latin typeface="Cambria Math" panose="02040503050406030204" pitchFamily="18" charset="0"/>
                              <a:ea typeface="Cambria Math"/>
                            </a:rPr>
                          </m:ctrlPr>
                        </m:dPr>
                        <m:e>
                          <m:r>
                            <a:rPr lang="en-US" sz="2000" b="0" i="1" smtClean="0">
                              <a:solidFill>
                                <a:schemeClr val="accent1">
                                  <a:lumMod val="50000"/>
                                </a:schemeClr>
                              </a:solidFill>
                              <a:latin typeface="Cambria Math"/>
                              <a:ea typeface="Cambria Math"/>
                            </a:rPr>
                            <m:t>𝑚</m:t>
                          </m:r>
                        </m:e>
                      </m:d>
                      <m:r>
                        <a:rPr lang="en-US" sz="2000" b="0" i="1" smtClean="0">
                          <a:solidFill>
                            <a:schemeClr val="accent1">
                              <a:lumMod val="50000"/>
                            </a:schemeClr>
                          </a:solidFill>
                          <a:latin typeface="Cambria Math"/>
                          <a:ea typeface="Cambria Math"/>
                        </a:rPr>
                        <m:t>= </m:t>
                      </m:r>
                      <m:f>
                        <m:fPr>
                          <m:ctrlPr>
                            <a:rPr lang="en-US" sz="2000" i="1" smtClean="0">
                              <a:solidFill>
                                <a:schemeClr val="accent1">
                                  <a:lumMod val="50000"/>
                                </a:schemeClr>
                              </a:solidFill>
                              <a:latin typeface="Cambria Math" panose="02040503050406030204" pitchFamily="18" charset="0"/>
                              <a:ea typeface="Cambria Math"/>
                            </a:rPr>
                          </m:ctrlPr>
                        </m:fPr>
                        <m:num>
                          <m:sSup>
                            <m:sSupPr>
                              <m:ctrlPr>
                                <a:rPr lang="en-US" sz="2000" i="1" smtClean="0">
                                  <a:solidFill>
                                    <a:schemeClr val="accent1">
                                      <a:lumMod val="50000"/>
                                    </a:schemeClr>
                                  </a:solidFill>
                                  <a:latin typeface="Cambria Math" panose="02040503050406030204" pitchFamily="18" charset="0"/>
                                  <a:ea typeface="Cambria Math"/>
                                </a:rPr>
                              </m:ctrlPr>
                            </m:sSupPr>
                            <m:e>
                              <m:r>
                                <a:rPr lang="en-US" sz="2000" b="0" i="1" smtClean="0">
                                  <a:solidFill>
                                    <a:schemeClr val="accent1">
                                      <a:lumMod val="50000"/>
                                    </a:schemeClr>
                                  </a:solidFill>
                                  <a:latin typeface="Cambria Math"/>
                                  <a:ea typeface="Cambria Math"/>
                                </a:rPr>
                                <m:t>(</m:t>
                              </m:r>
                              <m:r>
                                <a:rPr lang="en-US" sz="2000" b="0" i="1" smtClean="0">
                                  <a:solidFill>
                                    <a:schemeClr val="accent1">
                                      <a:lumMod val="50000"/>
                                    </a:schemeClr>
                                  </a:solidFill>
                                  <a:latin typeface="Cambria Math"/>
                                  <a:ea typeface="Cambria Math"/>
                                </a:rPr>
                                <m:t>𝑅</m:t>
                              </m:r>
                              <m:r>
                                <a:rPr lang="en-US" sz="2000" b="0" i="1" smtClean="0">
                                  <a:solidFill>
                                    <a:schemeClr val="accent1">
                                      <a:lumMod val="50000"/>
                                    </a:schemeClr>
                                  </a:solidFill>
                                  <a:latin typeface="Cambria Math"/>
                                  <a:ea typeface="Cambria Math"/>
                                </a:rPr>
                                <m:t>(</m:t>
                              </m:r>
                              <m:r>
                                <a:rPr lang="en-US" sz="2000" b="0" i="1" smtClean="0">
                                  <a:solidFill>
                                    <a:schemeClr val="accent1">
                                      <a:lumMod val="50000"/>
                                    </a:schemeClr>
                                  </a:solidFill>
                                  <a:latin typeface="Cambria Math"/>
                                  <a:ea typeface="Cambria Math"/>
                                </a:rPr>
                                <m:t>𝑚</m:t>
                              </m:r>
                              <m:r>
                                <a:rPr lang="en-US" sz="2000" b="0" i="1" smtClean="0">
                                  <a:solidFill>
                                    <a:schemeClr val="accent1">
                                      <a:lumMod val="50000"/>
                                    </a:schemeClr>
                                  </a:solidFill>
                                  <a:latin typeface="Cambria Math"/>
                                  <a:ea typeface="Cambria Math"/>
                                </a:rPr>
                                <m:t>)</m:t>
                              </m:r>
                              <m:r>
                                <m:rPr>
                                  <m:sty m:val="p"/>
                                </m:rPr>
                                <a:rPr lang="en-US" sz="2000">
                                  <a:solidFill>
                                    <a:schemeClr val="accent1">
                                      <a:lumMod val="50000"/>
                                    </a:schemeClr>
                                  </a:solidFill>
                                  <a:latin typeface="Cambria Math"/>
                                  <a:ea typeface="Cambria Math"/>
                                </a:rPr>
                                <m:t>Δ</m:t>
                              </m:r>
                              <m:r>
                                <a:rPr lang="en-US" sz="2000" i="1">
                                  <a:solidFill>
                                    <a:schemeClr val="accent1">
                                      <a:lumMod val="50000"/>
                                    </a:schemeClr>
                                  </a:solidFill>
                                  <a:latin typeface="Cambria Math"/>
                                  <a:ea typeface="Cambria Math"/>
                                </a:rPr>
                                <m:t>𝑚</m:t>
                              </m:r>
                              <m:r>
                                <a:rPr lang="en-US" sz="2000" b="0" i="1" smtClean="0">
                                  <a:solidFill>
                                    <a:schemeClr val="accent1">
                                      <a:lumMod val="50000"/>
                                    </a:schemeClr>
                                  </a:solidFill>
                                  <a:latin typeface="Cambria Math"/>
                                  <a:ea typeface="Cambria Math"/>
                                </a:rPr>
                                <m:t>)</m:t>
                              </m:r>
                            </m:e>
                            <m:sup>
                              <m:r>
                                <a:rPr lang="en-US" sz="2000" b="0" i="1" smtClean="0">
                                  <a:solidFill>
                                    <a:schemeClr val="accent1">
                                      <a:lumMod val="50000"/>
                                    </a:schemeClr>
                                  </a:solidFill>
                                  <a:latin typeface="Cambria Math"/>
                                  <a:ea typeface="Cambria Math"/>
                                </a:rPr>
                                <m:t>0</m:t>
                              </m:r>
                            </m:sup>
                          </m:sSup>
                        </m:num>
                        <m:den>
                          <m:r>
                            <a:rPr lang="en-US" sz="2000" b="0" i="1" smtClean="0">
                              <a:solidFill>
                                <a:schemeClr val="accent1">
                                  <a:lumMod val="50000"/>
                                </a:schemeClr>
                              </a:solidFill>
                              <a:latin typeface="Cambria Math"/>
                              <a:ea typeface="Cambria Math"/>
                            </a:rPr>
                            <m:t>0!</m:t>
                          </m:r>
                        </m:den>
                      </m:f>
                      <m:sSup>
                        <m:sSupPr>
                          <m:ctrlPr>
                            <a:rPr lang="en-US" sz="2000" i="1" smtClean="0">
                              <a:solidFill>
                                <a:schemeClr val="accent1">
                                  <a:lumMod val="50000"/>
                                </a:schemeClr>
                              </a:solidFill>
                              <a:latin typeface="Cambria Math" panose="02040503050406030204" pitchFamily="18" charset="0"/>
                              <a:ea typeface="Cambria Math"/>
                            </a:rPr>
                          </m:ctrlPr>
                        </m:sSupPr>
                        <m:e>
                          <m:r>
                            <a:rPr lang="en-US" sz="2000" b="0" i="1" smtClean="0">
                              <a:solidFill>
                                <a:schemeClr val="accent1">
                                  <a:lumMod val="50000"/>
                                </a:schemeClr>
                              </a:solidFill>
                              <a:latin typeface="Cambria Math"/>
                              <a:ea typeface="Cambria Math"/>
                            </a:rPr>
                            <m:t>𝑒</m:t>
                          </m:r>
                        </m:e>
                        <m:sup>
                          <m:r>
                            <a:rPr lang="en-US" sz="2000" b="0" i="1" smtClean="0">
                              <a:solidFill>
                                <a:schemeClr val="accent1">
                                  <a:lumMod val="50000"/>
                                </a:schemeClr>
                              </a:solidFill>
                              <a:latin typeface="Cambria Math"/>
                              <a:ea typeface="Cambria Math"/>
                            </a:rPr>
                            <m:t>−</m:t>
                          </m:r>
                          <m:r>
                            <a:rPr lang="en-US" sz="2000" b="0" i="1" smtClean="0">
                              <a:solidFill>
                                <a:schemeClr val="accent1">
                                  <a:lumMod val="50000"/>
                                </a:schemeClr>
                              </a:solidFill>
                              <a:latin typeface="Cambria Math"/>
                              <a:ea typeface="Cambria Math"/>
                            </a:rPr>
                            <m:t>𝑅</m:t>
                          </m:r>
                          <m:r>
                            <a:rPr lang="en-US" sz="2000" i="1">
                              <a:solidFill>
                                <a:schemeClr val="accent1">
                                  <a:lumMod val="50000"/>
                                </a:schemeClr>
                              </a:solidFill>
                              <a:latin typeface="Cambria Math"/>
                              <a:ea typeface="Cambria Math"/>
                            </a:rPr>
                            <m:t>(</m:t>
                          </m:r>
                          <m:r>
                            <a:rPr lang="en-US" sz="2000" b="0" i="1" smtClean="0">
                              <a:solidFill>
                                <a:schemeClr val="accent1">
                                  <a:lumMod val="50000"/>
                                </a:schemeClr>
                              </a:solidFill>
                              <a:latin typeface="Cambria Math"/>
                              <a:ea typeface="Cambria Math"/>
                            </a:rPr>
                            <m:t>𝑚</m:t>
                          </m:r>
                          <m:r>
                            <a:rPr lang="en-US" sz="2000" i="1">
                              <a:solidFill>
                                <a:schemeClr val="accent1">
                                  <a:lumMod val="50000"/>
                                </a:schemeClr>
                              </a:solidFill>
                              <a:latin typeface="Cambria Math"/>
                              <a:ea typeface="Cambria Math"/>
                            </a:rPr>
                            <m:t>)</m:t>
                          </m:r>
                          <m:r>
                            <m:rPr>
                              <m:sty m:val="p"/>
                            </m:rPr>
                            <a:rPr lang="en-US" sz="2000">
                              <a:solidFill>
                                <a:schemeClr val="accent1">
                                  <a:lumMod val="50000"/>
                                </a:schemeClr>
                              </a:solidFill>
                              <a:latin typeface="Cambria Math"/>
                              <a:ea typeface="Cambria Math"/>
                            </a:rPr>
                            <m:t>Δ</m:t>
                          </m:r>
                          <m:r>
                            <a:rPr lang="en-US" sz="2000" i="1">
                              <a:solidFill>
                                <a:schemeClr val="accent1">
                                  <a:lumMod val="50000"/>
                                </a:schemeClr>
                              </a:solidFill>
                              <a:latin typeface="Cambria Math"/>
                              <a:ea typeface="Cambria Math"/>
                            </a:rPr>
                            <m:t>𝑚</m:t>
                          </m:r>
                        </m:sup>
                      </m:sSup>
                      <m:r>
                        <a:rPr lang="en-US" sz="2000" b="0" i="1" smtClean="0">
                          <a:solidFill>
                            <a:schemeClr val="accent1">
                              <a:lumMod val="50000"/>
                            </a:schemeClr>
                          </a:solidFill>
                          <a:latin typeface="Cambria Math"/>
                          <a:ea typeface="Cambria Math"/>
                        </a:rPr>
                        <m:t>=</m:t>
                      </m:r>
                      <m:sSup>
                        <m:sSupPr>
                          <m:ctrlPr>
                            <a:rPr lang="en-US" sz="2000" i="1">
                              <a:solidFill>
                                <a:schemeClr val="accent1">
                                  <a:lumMod val="50000"/>
                                </a:schemeClr>
                              </a:solidFill>
                              <a:latin typeface="Cambria Math" panose="02040503050406030204" pitchFamily="18" charset="0"/>
                              <a:ea typeface="Cambria Math"/>
                            </a:rPr>
                          </m:ctrlPr>
                        </m:sSupPr>
                        <m:e>
                          <m:r>
                            <a:rPr lang="en-US" sz="2000" i="1">
                              <a:solidFill>
                                <a:schemeClr val="accent1">
                                  <a:lumMod val="50000"/>
                                </a:schemeClr>
                              </a:solidFill>
                              <a:latin typeface="Cambria Math"/>
                              <a:ea typeface="Cambria Math"/>
                            </a:rPr>
                            <m:t>𝑒</m:t>
                          </m:r>
                        </m:e>
                        <m:sup>
                          <m:r>
                            <a:rPr lang="en-US" sz="2000" i="1">
                              <a:solidFill>
                                <a:schemeClr val="accent1">
                                  <a:lumMod val="50000"/>
                                </a:schemeClr>
                              </a:solidFill>
                              <a:latin typeface="Cambria Math"/>
                              <a:ea typeface="Cambria Math"/>
                            </a:rPr>
                            <m:t>−</m:t>
                          </m:r>
                          <m:r>
                            <a:rPr lang="en-US" sz="2000" i="1">
                              <a:solidFill>
                                <a:schemeClr val="accent1">
                                  <a:lumMod val="50000"/>
                                </a:schemeClr>
                              </a:solidFill>
                              <a:latin typeface="Cambria Math"/>
                              <a:ea typeface="Cambria Math"/>
                            </a:rPr>
                            <m:t>𝑅</m:t>
                          </m:r>
                          <m:r>
                            <a:rPr lang="en-US" sz="2000" i="1">
                              <a:solidFill>
                                <a:schemeClr val="accent1">
                                  <a:lumMod val="50000"/>
                                </a:schemeClr>
                              </a:solidFill>
                              <a:latin typeface="Cambria Math"/>
                              <a:ea typeface="Cambria Math"/>
                            </a:rPr>
                            <m:t>(</m:t>
                          </m:r>
                          <m:r>
                            <a:rPr lang="en-US" sz="2000" i="1">
                              <a:solidFill>
                                <a:schemeClr val="accent1">
                                  <a:lumMod val="50000"/>
                                </a:schemeClr>
                              </a:solidFill>
                              <a:latin typeface="Cambria Math"/>
                              <a:ea typeface="Cambria Math"/>
                            </a:rPr>
                            <m:t>𝑚</m:t>
                          </m:r>
                          <m:r>
                            <a:rPr lang="en-US" sz="2000" i="1">
                              <a:solidFill>
                                <a:schemeClr val="accent1">
                                  <a:lumMod val="50000"/>
                                </a:schemeClr>
                              </a:solidFill>
                              <a:latin typeface="Cambria Math"/>
                              <a:ea typeface="Cambria Math"/>
                            </a:rPr>
                            <m:t>)</m:t>
                          </m:r>
                          <m:r>
                            <m:rPr>
                              <m:sty m:val="p"/>
                            </m:rPr>
                            <a:rPr lang="en-US" sz="2000">
                              <a:solidFill>
                                <a:schemeClr val="accent1">
                                  <a:lumMod val="50000"/>
                                </a:schemeClr>
                              </a:solidFill>
                              <a:latin typeface="Cambria Math"/>
                              <a:ea typeface="Cambria Math"/>
                            </a:rPr>
                            <m:t>Δ</m:t>
                          </m:r>
                          <m:r>
                            <a:rPr lang="en-US" sz="2000" i="1">
                              <a:solidFill>
                                <a:schemeClr val="accent1">
                                  <a:lumMod val="50000"/>
                                </a:schemeClr>
                              </a:solidFill>
                              <a:latin typeface="Cambria Math"/>
                              <a:ea typeface="Cambria Math"/>
                            </a:rPr>
                            <m:t>𝑚</m:t>
                          </m:r>
                        </m:sup>
                      </m:sSup>
                    </m:oMath>
                  </m:oMathPara>
                </a14:m>
                <a:endParaRPr lang="en-US" sz="2000" dirty="0">
                  <a:solidFill>
                    <a:schemeClr val="accent1">
                      <a:lumMod val="50000"/>
                    </a:schemeClr>
                  </a:solidFill>
                  <a:latin typeface="Aria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810000" y="2881728"/>
                <a:ext cx="5029200" cy="709938"/>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993775" y="3714889"/>
                <a:ext cx="6858000" cy="707245"/>
              </a:xfrm>
              <a:prstGeom prst="rect">
                <a:avLst/>
              </a:prstGeom>
              <a:solidFill>
                <a:srgbClr val="F3F3F3">
                  <a:alpha val="60000"/>
                </a:srgbClr>
              </a:solidFill>
            </p:spPr>
            <p:txBody>
              <a:bodyPr wrap="square" rtlCol="0">
                <a:spAutoFit/>
              </a:bodyPr>
              <a:lstStyle/>
              <a:p>
                <a:pPr defTabSz="457200" fontAlgn="auto">
                  <a:spcBef>
                    <a:spcPct val="20000"/>
                  </a:spcBef>
                  <a:spcAft>
                    <a:spcPts val="0"/>
                  </a:spcAft>
                </a:pPr>
                <a14:m>
                  <m:oMathPara xmlns:m="http://schemas.openxmlformats.org/officeDocument/2006/math">
                    <m:oMathParaPr>
                      <m:jc m:val="centerGroup"/>
                    </m:oMathParaPr>
                    <m:oMath xmlns:m="http://schemas.openxmlformats.org/officeDocument/2006/math">
                      <m:sSub>
                        <m:sSubPr>
                          <m:ctrlPr>
                            <a:rPr lang="en-US" sz="2000" b="0" i="1" smtClean="0">
                              <a:solidFill>
                                <a:schemeClr val="accent1">
                                  <a:lumMod val="50000"/>
                                </a:schemeClr>
                              </a:solidFill>
                              <a:latin typeface="Cambria Math" panose="02040503050406030204" pitchFamily="18" charset="0"/>
                              <a:ea typeface="Cambria Math"/>
                            </a:rPr>
                          </m:ctrlPr>
                        </m:sSubPr>
                        <m:e>
                          <m:r>
                            <a:rPr lang="en-US" sz="2000" b="0" i="1" smtClean="0">
                              <a:solidFill>
                                <a:schemeClr val="accent1">
                                  <a:lumMod val="50000"/>
                                </a:schemeClr>
                              </a:solidFill>
                              <a:latin typeface="Cambria Math"/>
                              <a:ea typeface="Cambria Math"/>
                            </a:rPr>
                            <m:t>𝑃</m:t>
                          </m:r>
                        </m:e>
                        <m:sub>
                          <m:r>
                            <a:rPr lang="en-US" sz="2000" b="0" i="1" smtClean="0">
                              <a:solidFill>
                                <a:schemeClr val="accent1">
                                  <a:lumMod val="50000"/>
                                </a:schemeClr>
                              </a:solidFill>
                              <a:latin typeface="Cambria Math"/>
                              <a:ea typeface="Cambria Math"/>
                            </a:rPr>
                            <m:t>1</m:t>
                          </m:r>
                        </m:sub>
                      </m:sSub>
                      <m:d>
                        <m:dPr>
                          <m:ctrlPr>
                            <a:rPr lang="en-US" sz="2000" b="0" i="1" smtClean="0">
                              <a:solidFill>
                                <a:schemeClr val="accent1">
                                  <a:lumMod val="50000"/>
                                </a:schemeClr>
                              </a:solidFill>
                              <a:latin typeface="Cambria Math" panose="02040503050406030204" pitchFamily="18" charset="0"/>
                              <a:ea typeface="Cambria Math"/>
                            </a:rPr>
                          </m:ctrlPr>
                        </m:dPr>
                        <m:e>
                          <m:r>
                            <a:rPr lang="en-US" sz="2000" b="0" i="1" smtClean="0">
                              <a:solidFill>
                                <a:schemeClr val="accent1">
                                  <a:lumMod val="50000"/>
                                </a:schemeClr>
                              </a:solidFill>
                              <a:latin typeface="Cambria Math"/>
                              <a:ea typeface="Cambria Math"/>
                            </a:rPr>
                            <m:t>𝑚</m:t>
                          </m:r>
                        </m:e>
                      </m:d>
                      <m:r>
                        <a:rPr lang="en-US" sz="2000" b="0" i="1" smtClean="0">
                          <a:solidFill>
                            <a:schemeClr val="accent1">
                              <a:lumMod val="50000"/>
                            </a:schemeClr>
                          </a:solidFill>
                          <a:latin typeface="Cambria Math"/>
                          <a:ea typeface="Cambria Math"/>
                        </a:rPr>
                        <m:t>= </m:t>
                      </m:r>
                      <m:f>
                        <m:fPr>
                          <m:ctrlPr>
                            <a:rPr lang="en-US" sz="2000" i="1" smtClean="0">
                              <a:solidFill>
                                <a:schemeClr val="accent1">
                                  <a:lumMod val="50000"/>
                                </a:schemeClr>
                              </a:solidFill>
                              <a:latin typeface="Cambria Math" panose="02040503050406030204" pitchFamily="18" charset="0"/>
                              <a:ea typeface="Cambria Math"/>
                            </a:rPr>
                          </m:ctrlPr>
                        </m:fPr>
                        <m:num>
                          <m:sSup>
                            <m:sSupPr>
                              <m:ctrlPr>
                                <a:rPr lang="en-US" sz="2000" i="1" smtClean="0">
                                  <a:solidFill>
                                    <a:schemeClr val="accent1">
                                      <a:lumMod val="50000"/>
                                    </a:schemeClr>
                                  </a:solidFill>
                                  <a:latin typeface="Cambria Math" panose="02040503050406030204" pitchFamily="18" charset="0"/>
                                  <a:ea typeface="Cambria Math"/>
                                </a:rPr>
                              </m:ctrlPr>
                            </m:sSupPr>
                            <m:e>
                              <m:r>
                                <a:rPr lang="en-US" sz="2000" b="0" i="1" smtClean="0">
                                  <a:solidFill>
                                    <a:schemeClr val="accent1">
                                      <a:lumMod val="50000"/>
                                    </a:schemeClr>
                                  </a:solidFill>
                                  <a:latin typeface="Cambria Math"/>
                                  <a:ea typeface="Cambria Math"/>
                                </a:rPr>
                                <m:t>(</m:t>
                              </m:r>
                              <m:r>
                                <a:rPr lang="en-US" sz="2000" b="0" i="1" smtClean="0">
                                  <a:solidFill>
                                    <a:schemeClr val="accent1">
                                      <a:lumMod val="50000"/>
                                    </a:schemeClr>
                                  </a:solidFill>
                                  <a:latin typeface="Cambria Math"/>
                                  <a:ea typeface="Cambria Math"/>
                                </a:rPr>
                                <m:t>𝑅</m:t>
                              </m:r>
                              <m:r>
                                <a:rPr lang="en-US" sz="2000" b="0" i="1" smtClean="0">
                                  <a:solidFill>
                                    <a:schemeClr val="accent1">
                                      <a:lumMod val="50000"/>
                                    </a:schemeClr>
                                  </a:solidFill>
                                  <a:latin typeface="Cambria Math"/>
                                  <a:ea typeface="Cambria Math"/>
                                </a:rPr>
                                <m:t>(</m:t>
                              </m:r>
                              <m:r>
                                <a:rPr lang="en-US" sz="2000" b="0" i="1" smtClean="0">
                                  <a:solidFill>
                                    <a:schemeClr val="accent1">
                                      <a:lumMod val="50000"/>
                                    </a:schemeClr>
                                  </a:solidFill>
                                  <a:latin typeface="Cambria Math"/>
                                  <a:ea typeface="Cambria Math"/>
                                </a:rPr>
                                <m:t>𝑚</m:t>
                              </m:r>
                              <m:r>
                                <a:rPr lang="en-US" sz="2000" b="0" i="1" smtClean="0">
                                  <a:solidFill>
                                    <a:schemeClr val="accent1">
                                      <a:lumMod val="50000"/>
                                    </a:schemeClr>
                                  </a:solidFill>
                                  <a:latin typeface="Cambria Math"/>
                                  <a:ea typeface="Cambria Math"/>
                                </a:rPr>
                                <m:t>)</m:t>
                              </m:r>
                              <m:r>
                                <m:rPr>
                                  <m:sty m:val="p"/>
                                </m:rPr>
                                <a:rPr lang="en-US" sz="2000">
                                  <a:solidFill>
                                    <a:schemeClr val="accent1">
                                      <a:lumMod val="50000"/>
                                    </a:schemeClr>
                                  </a:solidFill>
                                  <a:latin typeface="Cambria Math"/>
                                  <a:ea typeface="Cambria Math"/>
                                </a:rPr>
                                <m:t>Δ</m:t>
                              </m:r>
                              <m:r>
                                <a:rPr lang="en-US" sz="2000" i="1">
                                  <a:solidFill>
                                    <a:schemeClr val="accent1">
                                      <a:lumMod val="50000"/>
                                    </a:schemeClr>
                                  </a:solidFill>
                                  <a:latin typeface="Cambria Math"/>
                                  <a:ea typeface="Cambria Math"/>
                                </a:rPr>
                                <m:t>𝑚</m:t>
                              </m:r>
                              <m:r>
                                <a:rPr lang="en-US" sz="2000" b="0" i="1" smtClean="0">
                                  <a:solidFill>
                                    <a:schemeClr val="accent1">
                                      <a:lumMod val="50000"/>
                                    </a:schemeClr>
                                  </a:solidFill>
                                  <a:latin typeface="Cambria Math"/>
                                  <a:ea typeface="Cambria Math"/>
                                </a:rPr>
                                <m:t>)</m:t>
                              </m:r>
                            </m:e>
                            <m:sup>
                              <m:r>
                                <a:rPr lang="en-US" sz="2000" b="0" i="1" smtClean="0">
                                  <a:solidFill>
                                    <a:schemeClr val="accent1">
                                      <a:lumMod val="50000"/>
                                    </a:schemeClr>
                                  </a:solidFill>
                                  <a:latin typeface="Cambria Math"/>
                                  <a:ea typeface="Cambria Math"/>
                                </a:rPr>
                                <m:t>1</m:t>
                              </m:r>
                            </m:sup>
                          </m:sSup>
                        </m:num>
                        <m:den>
                          <m:r>
                            <a:rPr lang="en-US" sz="2000" b="0" i="1" smtClean="0">
                              <a:solidFill>
                                <a:schemeClr val="accent1">
                                  <a:lumMod val="50000"/>
                                </a:schemeClr>
                              </a:solidFill>
                              <a:latin typeface="Cambria Math"/>
                              <a:ea typeface="Cambria Math"/>
                            </a:rPr>
                            <m:t>1!</m:t>
                          </m:r>
                        </m:den>
                      </m:f>
                      <m:sSup>
                        <m:sSupPr>
                          <m:ctrlPr>
                            <a:rPr lang="en-US" sz="2000" i="1" smtClean="0">
                              <a:solidFill>
                                <a:schemeClr val="accent1">
                                  <a:lumMod val="50000"/>
                                </a:schemeClr>
                              </a:solidFill>
                              <a:latin typeface="Cambria Math" panose="02040503050406030204" pitchFamily="18" charset="0"/>
                              <a:ea typeface="Cambria Math"/>
                            </a:rPr>
                          </m:ctrlPr>
                        </m:sSupPr>
                        <m:e>
                          <m:r>
                            <a:rPr lang="en-US" sz="2000" b="0" i="1" smtClean="0">
                              <a:solidFill>
                                <a:schemeClr val="accent1">
                                  <a:lumMod val="50000"/>
                                </a:schemeClr>
                              </a:solidFill>
                              <a:latin typeface="Cambria Math"/>
                              <a:ea typeface="Cambria Math"/>
                            </a:rPr>
                            <m:t>𝑒</m:t>
                          </m:r>
                        </m:e>
                        <m:sup>
                          <m:r>
                            <a:rPr lang="en-US" sz="2000" b="0" i="1" smtClean="0">
                              <a:solidFill>
                                <a:schemeClr val="accent1">
                                  <a:lumMod val="50000"/>
                                </a:schemeClr>
                              </a:solidFill>
                              <a:latin typeface="Cambria Math"/>
                              <a:ea typeface="Cambria Math"/>
                            </a:rPr>
                            <m:t>−</m:t>
                          </m:r>
                          <m:r>
                            <a:rPr lang="en-US" sz="2000" b="0" i="1" smtClean="0">
                              <a:solidFill>
                                <a:schemeClr val="accent1">
                                  <a:lumMod val="50000"/>
                                </a:schemeClr>
                              </a:solidFill>
                              <a:latin typeface="Cambria Math"/>
                              <a:ea typeface="Cambria Math"/>
                            </a:rPr>
                            <m:t>𝑅</m:t>
                          </m:r>
                          <m:r>
                            <a:rPr lang="en-US" sz="2000" i="1">
                              <a:solidFill>
                                <a:schemeClr val="accent1">
                                  <a:lumMod val="50000"/>
                                </a:schemeClr>
                              </a:solidFill>
                              <a:latin typeface="Cambria Math"/>
                              <a:ea typeface="Cambria Math"/>
                            </a:rPr>
                            <m:t>(</m:t>
                          </m:r>
                          <m:r>
                            <a:rPr lang="en-US" sz="2000" b="0" i="1" smtClean="0">
                              <a:solidFill>
                                <a:schemeClr val="accent1">
                                  <a:lumMod val="50000"/>
                                </a:schemeClr>
                              </a:solidFill>
                              <a:latin typeface="Cambria Math"/>
                              <a:ea typeface="Cambria Math"/>
                            </a:rPr>
                            <m:t>𝑚</m:t>
                          </m:r>
                          <m:r>
                            <a:rPr lang="en-US" sz="2000" i="1">
                              <a:solidFill>
                                <a:schemeClr val="accent1">
                                  <a:lumMod val="50000"/>
                                </a:schemeClr>
                              </a:solidFill>
                              <a:latin typeface="Cambria Math"/>
                              <a:ea typeface="Cambria Math"/>
                            </a:rPr>
                            <m:t>)</m:t>
                          </m:r>
                          <m:r>
                            <m:rPr>
                              <m:sty m:val="p"/>
                            </m:rPr>
                            <a:rPr lang="en-US" sz="2000">
                              <a:solidFill>
                                <a:schemeClr val="accent1">
                                  <a:lumMod val="50000"/>
                                </a:schemeClr>
                              </a:solidFill>
                              <a:latin typeface="Cambria Math"/>
                              <a:ea typeface="Cambria Math"/>
                            </a:rPr>
                            <m:t>Δ</m:t>
                          </m:r>
                          <m:r>
                            <a:rPr lang="en-US" sz="2000" i="1">
                              <a:solidFill>
                                <a:schemeClr val="accent1">
                                  <a:lumMod val="50000"/>
                                </a:schemeClr>
                              </a:solidFill>
                              <a:latin typeface="Cambria Math"/>
                              <a:ea typeface="Cambria Math"/>
                            </a:rPr>
                            <m:t>𝑚</m:t>
                          </m:r>
                        </m:sup>
                      </m:sSup>
                      <m:r>
                        <a:rPr lang="en-US" sz="2000" b="0" i="1" smtClean="0">
                          <a:solidFill>
                            <a:schemeClr val="accent1">
                              <a:lumMod val="50000"/>
                            </a:schemeClr>
                          </a:solidFill>
                          <a:latin typeface="Cambria Math"/>
                          <a:ea typeface="Cambria Math"/>
                        </a:rPr>
                        <m:t>=</m:t>
                      </m:r>
                      <m:r>
                        <a:rPr lang="en-US" sz="2000" i="1">
                          <a:solidFill>
                            <a:schemeClr val="accent1">
                              <a:lumMod val="50000"/>
                            </a:schemeClr>
                          </a:solidFill>
                          <a:latin typeface="Cambria Math"/>
                          <a:ea typeface="Cambria Math"/>
                        </a:rPr>
                        <m:t>𝑅</m:t>
                      </m:r>
                      <m:d>
                        <m:dPr>
                          <m:ctrlPr>
                            <a:rPr lang="en-US" sz="2000" i="1">
                              <a:solidFill>
                                <a:schemeClr val="accent1">
                                  <a:lumMod val="50000"/>
                                </a:schemeClr>
                              </a:solidFill>
                              <a:latin typeface="Cambria Math" panose="02040503050406030204" pitchFamily="18" charset="0"/>
                              <a:ea typeface="Cambria Math"/>
                            </a:rPr>
                          </m:ctrlPr>
                        </m:dPr>
                        <m:e>
                          <m:r>
                            <a:rPr lang="en-US" sz="2000" i="1">
                              <a:solidFill>
                                <a:schemeClr val="accent1">
                                  <a:lumMod val="50000"/>
                                </a:schemeClr>
                              </a:solidFill>
                              <a:latin typeface="Cambria Math"/>
                              <a:ea typeface="Cambria Math"/>
                            </a:rPr>
                            <m:t>𝑚</m:t>
                          </m:r>
                        </m:e>
                      </m:d>
                      <m:r>
                        <m:rPr>
                          <m:sty m:val="p"/>
                        </m:rPr>
                        <a:rPr lang="en-US" sz="2000" b="0" i="0" smtClean="0">
                          <a:solidFill>
                            <a:schemeClr val="accent1">
                              <a:lumMod val="50000"/>
                            </a:schemeClr>
                          </a:solidFill>
                          <a:latin typeface="Cambria Math"/>
                          <a:ea typeface="Cambria Math"/>
                        </a:rPr>
                        <m:t>Δm</m:t>
                      </m:r>
                      <m:r>
                        <a:rPr lang="en-US" sz="2000" b="0" i="0" smtClean="0">
                          <a:solidFill>
                            <a:schemeClr val="accent1">
                              <a:lumMod val="50000"/>
                            </a:schemeClr>
                          </a:solidFill>
                          <a:latin typeface="Cambria Math"/>
                          <a:ea typeface="Cambria Math"/>
                        </a:rPr>
                        <m:t> </m:t>
                      </m:r>
                      <m:sSup>
                        <m:sSupPr>
                          <m:ctrlPr>
                            <a:rPr lang="en-US" sz="2000" i="1">
                              <a:solidFill>
                                <a:schemeClr val="accent1">
                                  <a:lumMod val="50000"/>
                                </a:schemeClr>
                              </a:solidFill>
                              <a:latin typeface="Cambria Math" panose="02040503050406030204" pitchFamily="18" charset="0"/>
                              <a:ea typeface="Cambria Math"/>
                            </a:rPr>
                          </m:ctrlPr>
                        </m:sSupPr>
                        <m:e>
                          <m:r>
                            <a:rPr lang="en-US" sz="2000" i="1">
                              <a:solidFill>
                                <a:schemeClr val="accent1">
                                  <a:lumMod val="50000"/>
                                </a:schemeClr>
                              </a:solidFill>
                              <a:latin typeface="Cambria Math"/>
                              <a:ea typeface="Cambria Math"/>
                            </a:rPr>
                            <m:t>𝑒</m:t>
                          </m:r>
                        </m:e>
                        <m:sup>
                          <m:r>
                            <a:rPr lang="en-US" sz="2000" i="1">
                              <a:solidFill>
                                <a:schemeClr val="accent1">
                                  <a:lumMod val="50000"/>
                                </a:schemeClr>
                              </a:solidFill>
                              <a:latin typeface="Cambria Math"/>
                              <a:ea typeface="Cambria Math"/>
                            </a:rPr>
                            <m:t>−</m:t>
                          </m:r>
                          <m:r>
                            <a:rPr lang="en-US" sz="2000" i="1">
                              <a:solidFill>
                                <a:schemeClr val="accent1">
                                  <a:lumMod val="50000"/>
                                </a:schemeClr>
                              </a:solidFill>
                              <a:latin typeface="Cambria Math"/>
                              <a:ea typeface="Cambria Math"/>
                            </a:rPr>
                            <m:t>𝑅</m:t>
                          </m:r>
                          <m:r>
                            <a:rPr lang="en-US" sz="2000" i="1">
                              <a:solidFill>
                                <a:schemeClr val="accent1">
                                  <a:lumMod val="50000"/>
                                </a:schemeClr>
                              </a:solidFill>
                              <a:latin typeface="Cambria Math"/>
                              <a:ea typeface="Cambria Math"/>
                            </a:rPr>
                            <m:t>(</m:t>
                          </m:r>
                          <m:r>
                            <a:rPr lang="en-US" sz="2000" i="1">
                              <a:solidFill>
                                <a:schemeClr val="accent1">
                                  <a:lumMod val="50000"/>
                                </a:schemeClr>
                              </a:solidFill>
                              <a:latin typeface="Cambria Math"/>
                              <a:ea typeface="Cambria Math"/>
                            </a:rPr>
                            <m:t>𝑚</m:t>
                          </m:r>
                          <m:r>
                            <a:rPr lang="en-US" sz="2000" i="1">
                              <a:solidFill>
                                <a:schemeClr val="accent1">
                                  <a:lumMod val="50000"/>
                                </a:schemeClr>
                              </a:solidFill>
                              <a:latin typeface="Cambria Math"/>
                              <a:ea typeface="Cambria Math"/>
                            </a:rPr>
                            <m:t>)</m:t>
                          </m:r>
                          <m:r>
                            <m:rPr>
                              <m:sty m:val="p"/>
                            </m:rPr>
                            <a:rPr lang="en-US" sz="2000">
                              <a:solidFill>
                                <a:schemeClr val="accent1">
                                  <a:lumMod val="50000"/>
                                </a:schemeClr>
                              </a:solidFill>
                              <a:latin typeface="Cambria Math"/>
                              <a:ea typeface="Cambria Math"/>
                            </a:rPr>
                            <m:t>Δ</m:t>
                          </m:r>
                          <m:r>
                            <a:rPr lang="en-US" sz="2000" i="1">
                              <a:solidFill>
                                <a:schemeClr val="accent1">
                                  <a:lumMod val="50000"/>
                                </a:schemeClr>
                              </a:solidFill>
                              <a:latin typeface="Cambria Math"/>
                              <a:ea typeface="Cambria Math"/>
                            </a:rPr>
                            <m:t>𝑚</m:t>
                          </m:r>
                        </m:sup>
                      </m:sSup>
                    </m:oMath>
                  </m:oMathPara>
                </a14:m>
                <a:endParaRPr lang="en-US" sz="2000" dirty="0">
                  <a:solidFill>
                    <a:schemeClr val="accent1">
                      <a:lumMod val="50000"/>
                    </a:schemeClr>
                  </a:solidFill>
                  <a:latin typeface="Aria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993775" y="3714889"/>
                <a:ext cx="6858000" cy="70724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 y="4468366"/>
                <a:ext cx="9144001" cy="2048766"/>
              </a:xfrm>
              <a:prstGeom prst="rect">
                <a:avLst/>
              </a:prstGeom>
              <a:solidFill>
                <a:srgbClr val="F3F3F3">
                  <a:alpha val="60000"/>
                </a:srgbClr>
              </a:solidFill>
            </p:spPr>
            <p:txBody>
              <a:bodyPr wrap="square" rtlCol="0">
                <a:spAutoFit/>
              </a:bodyPr>
              <a:lstStyle/>
              <a:p>
                <a:pPr defTabSz="457200" fontAlgn="auto">
                  <a:spcBef>
                    <a:spcPct val="20000"/>
                  </a:spcBef>
                  <a:spcAft>
                    <a:spcPts val="0"/>
                  </a:spcAft>
                </a:pPr>
                <a14:m>
                  <m:oMathPara xmlns:m="http://schemas.openxmlformats.org/officeDocument/2006/math">
                    <m:oMathParaPr>
                      <m:jc m:val="centerGroup"/>
                    </m:oMathParaPr>
                    <m:oMath xmlns:m="http://schemas.openxmlformats.org/officeDocument/2006/math">
                      <m:r>
                        <a:rPr lang="en-US" sz="2000" b="0" i="1" smtClean="0">
                          <a:solidFill>
                            <a:schemeClr val="accent1">
                              <a:lumMod val="50000"/>
                            </a:schemeClr>
                          </a:solidFill>
                          <a:latin typeface="Cambria Math"/>
                          <a:ea typeface="Cambria Math"/>
                        </a:rPr>
                        <m:t>𝐿</m:t>
                      </m:r>
                      <m:d>
                        <m:dPr>
                          <m:ctrlPr>
                            <a:rPr lang="en-US" sz="2000" b="0" i="1" smtClean="0">
                              <a:solidFill>
                                <a:schemeClr val="accent1">
                                  <a:lumMod val="50000"/>
                                </a:schemeClr>
                              </a:solidFill>
                              <a:latin typeface="Cambria Math" panose="02040503050406030204" pitchFamily="18" charset="0"/>
                              <a:ea typeface="Cambria Math"/>
                            </a:rPr>
                          </m:ctrlPr>
                        </m:dPr>
                        <m:e>
                          <m:r>
                            <m:rPr>
                              <m:sty m:val="p"/>
                            </m:rPr>
                            <a:rPr lang="en-US" sz="2000">
                              <a:solidFill>
                                <a:schemeClr val="accent1">
                                  <a:lumMod val="50000"/>
                                </a:schemeClr>
                              </a:solidFill>
                              <a:latin typeface="Cambria Math"/>
                              <a:ea typeface="Cambria Math"/>
                            </a:rPr>
                            <m:t>DATA</m:t>
                          </m:r>
                          <m:r>
                            <a:rPr lang="en-US" sz="2000" i="1">
                              <a:solidFill>
                                <a:schemeClr val="accent1">
                                  <a:lumMod val="50000"/>
                                </a:schemeClr>
                              </a:solidFill>
                              <a:latin typeface="Cambria Math"/>
                              <a:ea typeface="Cambria Math"/>
                            </a:rPr>
                            <m:t>|</m:t>
                          </m:r>
                          <m:r>
                            <a:rPr lang="en-US" sz="2000" i="1">
                              <a:solidFill>
                                <a:schemeClr val="accent1">
                                  <a:lumMod val="50000"/>
                                </a:schemeClr>
                              </a:solidFill>
                              <a:latin typeface="Cambria Math"/>
                              <a:ea typeface="Cambria Math"/>
                            </a:rPr>
                            <m:t>𝑅</m:t>
                          </m:r>
                          <m:d>
                            <m:dPr>
                              <m:ctrlPr>
                                <a:rPr lang="en-US" sz="2000" i="1">
                                  <a:solidFill>
                                    <a:schemeClr val="accent1">
                                      <a:lumMod val="50000"/>
                                    </a:schemeClr>
                                  </a:solidFill>
                                  <a:latin typeface="Cambria Math" panose="02040503050406030204" pitchFamily="18" charset="0"/>
                                  <a:ea typeface="Cambria Math"/>
                                </a:rPr>
                              </m:ctrlPr>
                            </m:dPr>
                            <m:e>
                              <m:r>
                                <a:rPr lang="en-US" sz="2000" i="1">
                                  <a:solidFill>
                                    <a:schemeClr val="accent1">
                                      <a:lumMod val="50000"/>
                                    </a:schemeClr>
                                  </a:solidFill>
                                  <a:latin typeface="Cambria Math"/>
                                  <a:ea typeface="Cambria Math"/>
                                </a:rPr>
                                <m:t>𝑚</m:t>
                              </m:r>
                            </m:e>
                          </m:d>
                        </m:e>
                      </m:d>
                      <m:r>
                        <a:rPr lang="en-US" sz="2000" b="0" i="1" smtClean="0">
                          <a:solidFill>
                            <a:schemeClr val="accent1">
                              <a:lumMod val="50000"/>
                            </a:schemeClr>
                          </a:solidFill>
                          <a:latin typeface="Cambria Math"/>
                          <a:ea typeface="Cambria Math"/>
                        </a:rPr>
                        <m:t>=</m:t>
                      </m:r>
                      <m:nary>
                        <m:naryPr>
                          <m:chr m:val="∏"/>
                          <m:ctrlPr>
                            <a:rPr lang="en-US" sz="2000" b="0" i="1" smtClean="0">
                              <a:solidFill>
                                <a:schemeClr val="accent1">
                                  <a:lumMod val="50000"/>
                                </a:schemeClr>
                              </a:solidFill>
                              <a:latin typeface="Cambria Math" panose="02040503050406030204" pitchFamily="18" charset="0"/>
                              <a:ea typeface="Cambria Math"/>
                            </a:rPr>
                          </m:ctrlPr>
                        </m:naryPr>
                        <m:sub>
                          <m:r>
                            <m:rPr>
                              <m:brk m:alnAt="23"/>
                            </m:rPr>
                            <a:rPr lang="en-US" sz="2000" b="0" i="1" smtClean="0">
                              <a:solidFill>
                                <a:schemeClr val="accent1">
                                  <a:lumMod val="50000"/>
                                </a:schemeClr>
                              </a:solidFill>
                              <a:latin typeface="Cambria Math"/>
                              <a:ea typeface="Cambria Math"/>
                            </a:rPr>
                            <m:t>𝑖</m:t>
                          </m:r>
                          <m:r>
                            <a:rPr lang="en-US" sz="2000" b="0" i="1" smtClean="0">
                              <a:solidFill>
                                <a:schemeClr val="accent1">
                                  <a:lumMod val="50000"/>
                                </a:schemeClr>
                              </a:solidFill>
                              <a:latin typeface="Cambria Math"/>
                              <a:ea typeface="Cambria Math"/>
                            </a:rPr>
                            <m:t>=1</m:t>
                          </m:r>
                        </m:sub>
                        <m:sup>
                          <m:r>
                            <a:rPr lang="en-US" sz="2000" b="0" i="1" smtClean="0">
                              <a:solidFill>
                                <a:schemeClr val="accent1">
                                  <a:lumMod val="50000"/>
                                </a:schemeClr>
                              </a:solidFill>
                              <a:latin typeface="Cambria Math"/>
                              <a:ea typeface="Cambria Math"/>
                            </a:rPr>
                            <m:t>𝑁</m:t>
                          </m:r>
                        </m:sup>
                        <m:e>
                          <m:sSub>
                            <m:sSubPr>
                              <m:ctrlPr>
                                <a:rPr lang="en-US" sz="2000" i="1">
                                  <a:solidFill>
                                    <a:schemeClr val="accent1">
                                      <a:lumMod val="50000"/>
                                    </a:schemeClr>
                                  </a:solidFill>
                                  <a:latin typeface="Cambria Math" panose="02040503050406030204" pitchFamily="18" charset="0"/>
                                  <a:ea typeface="Cambria Math"/>
                                </a:rPr>
                              </m:ctrlPr>
                            </m:sSubPr>
                            <m:e>
                              <m:r>
                                <a:rPr lang="en-US" sz="2000" i="1">
                                  <a:solidFill>
                                    <a:schemeClr val="accent1">
                                      <a:lumMod val="50000"/>
                                    </a:schemeClr>
                                  </a:solidFill>
                                  <a:latin typeface="Cambria Math"/>
                                  <a:ea typeface="Cambria Math"/>
                                </a:rPr>
                                <m:t>𝑃</m:t>
                              </m:r>
                            </m:e>
                            <m:sub>
                              <m:r>
                                <a:rPr lang="en-US" sz="2000" b="0" i="1" smtClean="0">
                                  <a:solidFill>
                                    <a:schemeClr val="accent1">
                                      <a:lumMod val="50000"/>
                                    </a:schemeClr>
                                  </a:solidFill>
                                  <a:latin typeface="Cambria Math"/>
                                  <a:ea typeface="Cambria Math"/>
                                </a:rPr>
                                <m:t>1</m:t>
                              </m:r>
                            </m:sub>
                          </m:sSub>
                          <m:r>
                            <a:rPr lang="en-US" sz="2000" b="0" i="1" smtClean="0">
                              <a:solidFill>
                                <a:schemeClr val="accent1">
                                  <a:lumMod val="50000"/>
                                </a:schemeClr>
                              </a:solidFill>
                              <a:latin typeface="Cambria Math"/>
                              <a:ea typeface="Cambria Math"/>
                            </a:rPr>
                            <m:t>(</m:t>
                          </m:r>
                          <m:sSub>
                            <m:sSubPr>
                              <m:ctrlPr>
                                <a:rPr lang="en-US" sz="2000" b="0" i="1" smtClean="0">
                                  <a:solidFill>
                                    <a:schemeClr val="accent1">
                                      <a:lumMod val="50000"/>
                                    </a:schemeClr>
                                  </a:solidFill>
                                  <a:latin typeface="Cambria Math" panose="02040503050406030204" pitchFamily="18" charset="0"/>
                                  <a:ea typeface="Cambria Math"/>
                                </a:rPr>
                              </m:ctrlPr>
                            </m:sSubPr>
                            <m:e>
                              <m:r>
                                <a:rPr lang="en-US" sz="2000" b="0" i="1" smtClean="0">
                                  <a:solidFill>
                                    <a:schemeClr val="accent1">
                                      <a:lumMod val="50000"/>
                                    </a:schemeClr>
                                  </a:solidFill>
                                  <a:latin typeface="Cambria Math"/>
                                  <a:ea typeface="Cambria Math"/>
                                </a:rPr>
                                <m:t>𝑚</m:t>
                              </m:r>
                            </m:e>
                            <m:sub>
                              <m:r>
                                <a:rPr lang="en-US" sz="2000" b="0" i="1" smtClean="0">
                                  <a:solidFill>
                                    <a:schemeClr val="accent1">
                                      <a:lumMod val="50000"/>
                                    </a:schemeClr>
                                  </a:solidFill>
                                  <a:latin typeface="Cambria Math"/>
                                  <a:ea typeface="Cambria Math"/>
                                </a:rPr>
                                <m:t>𝑖</m:t>
                              </m:r>
                            </m:sub>
                          </m:sSub>
                          <m:r>
                            <a:rPr lang="en-US" sz="2000" b="0" i="1" smtClean="0">
                              <a:solidFill>
                                <a:schemeClr val="accent1">
                                  <a:lumMod val="50000"/>
                                </a:schemeClr>
                              </a:solidFill>
                              <a:latin typeface="Cambria Math"/>
                              <a:ea typeface="Cambria Math"/>
                            </a:rPr>
                            <m:t>)</m:t>
                          </m:r>
                        </m:e>
                      </m:nary>
                      <m:nary>
                        <m:naryPr>
                          <m:chr m:val="∏"/>
                          <m:ctrlPr>
                            <a:rPr lang="en-US" sz="2000" i="1">
                              <a:solidFill>
                                <a:schemeClr val="accent1">
                                  <a:lumMod val="50000"/>
                                </a:schemeClr>
                              </a:solidFill>
                              <a:latin typeface="Cambria Math" panose="02040503050406030204" pitchFamily="18" charset="0"/>
                              <a:ea typeface="Cambria Math"/>
                            </a:rPr>
                          </m:ctrlPr>
                        </m:naryPr>
                        <m:sub>
                          <m:r>
                            <a:rPr lang="en-US" sz="2000" b="0" i="1" smtClean="0">
                              <a:solidFill>
                                <a:schemeClr val="accent1">
                                  <a:lumMod val="50000"/>
                                </a:schemeClr>
                              </a:solidFill>
                              <a:latin typeface="Cambria Math"/>
                              <a:ea typeface="Cambria Math"/>
                            </a:rPr>
                            <m:t>𝑗</m:t>
                          </m:r>
                          <m:r>
                            <a:rPr lang="en-US" sz="2000" i="1">
                              <a:solidFill>
                                <a:schemeClr val="accent1">
                                  <a:lumMod val="50000"/>
                                </a:schemeClr>
                              </a:solidFill>
                              <a:latin typeface="Cambria Math"/>
                              <a:ea typeface="Cambria Math"/>
                            </a:rPr>
                            <m:t>=1</m:t>
                          </m:r>
                        </m:sub>
                        <m:sup>
                          <m:r>
                            <a:rPr lang="en-US" sz="2000" b="0" i="1" smtClean="0">
                              <a:solidFill>
                                <a:schemeClr val="accent1">
                                  <a:lumMod val="50000"/>
                                </a:schemeClr>
                              </a:solidFill>
                              <a:latin typeface="Cambria Math"/>
                              <a:ea typeface="Cambria Math"/>
                            </a:rPr>
                            <m:t>𝑀</m:t>
                          </m:r>
                        </m:sup>
                        <m:e>
                          <m:sSub>
                            <m:sSubPr>
                              <m:ctrlPr>
                                <a:rPr lang="en-US" sz="2000" i="1">
                                  <a:solidFill>
                                    <a:schemeClr val="accent1">
                                      <a:lumMod val="50000"/>
                                    </a:schemeClr>
                                  </a:solidFill>
                                  <a:latin typeface="Cambria Math" panose="02040503050406030204" pitchFamily="18" charset="0"/>
                                  <a:ea typeface="Cambria Math"/>
                                </a:rPr>
                              </m:ctrlPr>
                            </m:sSubPr>
                            <m:e>
                              <m:r>
                                <a:rPr lang="en-US" sz="2000" i="1">
                                  <a:solidFill>
                                    <a:schemeClr val="accent1">
                                      <a:lumMod val="50000"/>
                                    </a:schemeClr>
                                  </a:solidFill>
                                  <a:latin typeface="Cambria Math"/>
                                  <a:ea typeface="Cambria Math"/>
                                </a:rPr>
                                <m:t>𝑃</m:t>
                              </m:r>
                            </m:e>
                            <m:sub>
                              <m:r>
                                <a:rPr lang="en-US" sz="2000" b="0" i="1" smtClean="0">
                                  <a:solidFill>
                                    <a:schemeClr val="accent1">
                                      <a:lumMod val="50000"/>
                                    </a:schemeClr>
                                  </a:solidFill>
                                  <a:latin typeface="Cambria Math"/>
                                  <a:ea typeface="Cambria Math"/>
                                </a:rPr>
                                <m:t>0</m:t>
                              </m:r>
                            </m:sub>
                          </m:sSub>
                          <m:r>
                            <a:rPr lang="en-US" sz="2000" i="1">
                              <a:solidFill>
                                <a:schemeClr val="accent1">
                                  <a:lumMod val="50000"/>
                                </a:schemeClr>
                              </a:solidFill>
                              <a:latin typeface="Cambria Math"/>
                              <a:ea typeface="Cambria Math"/>
                            </a:rPr>
                            <m:t>(</m:t>
                          </m:r>
                          <m:sSub>
                            <m:sSubPr>
                              <m:ctrlPr>
                                <a:rPr lang="en-US" sz="2000" i="1">
                                  <a:solidFill>
                                    <a:schemeClr val="accent1">
                                      <a:lumMod val="50000"/>
                                    </a:schemeClr>
                                  </a:solidFill>
                                  <a:latin typeface="Cambria Math" panose="02040503050406030204" pitchFamily="18" charset="0"/>
                                  <a:ea typeface="Cambria Math"/>
                                </a:rPr>
                              </m:ctrlPr>
                            </m:sSubPr>
                            <m:e>
                              <m:r>
                                <a:rPr lang="en-US" sz="2000" i="1">
                                  <a:solidFill>
                                    <a:schemeClr val="accent1">
                                      <a:lumMod val="50000"/>
                                    </a:schemeClr>
                                  </a:solidFill>
                                  <a:latin typeface="Cambria Math"/>
                                  <a:ea typeface="Cambria Math"/>
                                </a:rPr>
                                <m:t>𝑚</m:t>
                              </m:r>
                            </m:e>
                            <m:sub>
                              <m:r>
                                <a:rPr lang="en-US" sz="2000" b="0" i="1" smtClean="0">
                                  <a:solidFill>
                                    <a:schemeClr val="accent1">
                                      <a:lumMod val="50000"/>
                                    </a:schemeClr>
                                  </a:solidFill>
                                  <a:latin typeface="Cambria Math"/>
                                  <a:ea typeface="Cambria Math"/>
                                </a:rPr>
                                <m:t>𝑗</m:t>
                              </m:r>
                            </m:sub>
                          </m:sSub>
                          <m:r>
                            <a:rPr lang="en-US" sz="2000" i="1">
                              <a:solidFill>
                                <a:schemeClr val="accent1">
                                  <a:lumMod val="50000"/>
                                </a:schemeClr>
                              </a:solidFill>
                              <a:latin typeface="Cambria Math"/>
                              <a:ea typeface="Cambria Math"/>
                            </a:rPr>
                            <m:t>)</m:t>
                          </m:r>
                        </m:e>
                      </m:nary>
                      <m:r>
                        <a:rPr lang="en-US" sz="2000" b="0" i="1" smtClean="0">
                          <a:solidFill>
                            <a:schemeClr val="accent1">
                              <a:lumMod val="50000"/>
                            </a:schemeClr>
                          </a:solidFill>
                          <a:latin typeface="Cambria Math"/>
                          <a:ea typeface="Cambria Math"/>
                        </a:rPr>
                        <m:t>=(</m:t>
                      </m:r>
                      <m:sSup>
                        <m:sSupPr>
                          <m:ctrlPr>
                            <a:rPr lang="en-US" sz="2000" i="1">
                              <a:solidFill>
                                <a:schemeClr val="accent1">
                                  <a:lumMod val="50000"/>
                                </a:schemeClr>
                              </a:solidFill>
                              <a:latin typeface="Cambria Math" panose="02040503050406030204" pitchFamily="18" charset="0"/>
                              <a:ea typeface="Cambria Math"/>
                            </a:rPr>
                          </m:ctrlPr>
                        </m:sSupPr>
                        <m:e>
                          <m:r>
                            <m:rPr>
                              <m:sty m:val="p"/>
                            </m:rPr>
                            <a:rPr lang="en-US" sz="2000">
                              <a:solidFill>
                                <a:schemeClr val="accent1">
                                  <a:lumMod val="50000"/>
                                </a:schemeClr>
                              </a:solidFill>
                              <a:latin typeface="Cambria Math"/>
                              <a:ea typeface="Cambria Math"/>
                            </a:rPr>
                            <m:t>Δ</m:t>
                          </m:r>
                          <m:r>
                            <a:rPr lang="en-US" sz="2000" i="1">
                              <a:solidFill>
                                <a:schemeClr val="accent1">
                                  <a:lumMod val="50000"/>
                                </a:schemeClr>
                              </a:solidFill>
                              <a:latin typeface="Cambria Math"/>
                              <a:ea typeface="Cambria Math"/>
                            </a:rPr>
                            <m:t>𝑚</m:t>
                          </m:r>
                          <m:r>
                            <a:rPr lang="en-US" sz="2000" i="1">
                              <a:solidFill>
                                <a:schemeClr val="accent1">
                                  <a:lumMod val="50000"/>
                                </a:schemeClr>
                              </a:solidFill>
                              <a:latin typeface="Cambria Math"/>
                              <a:ea typeface="Cambria Math"/>
                            </a:rPr>
                            <m:t>)</m:t>
                          </m:r>
                        </m:e>
                        <m:sup>
                          <m:r>
                            <a:rPr lang="en-US" sz="2000" i="1">
                              <a:solidFill>
                                <a:schemeClr val="accent1">
                                  <a:lumMod val="50000"/>
                                </a:schemeClr>
                              </a:solidFill>
                              <a:latin typeface="Cambria Math"/>
                              <a:ea typeface="Cambria Math"/>
                            </a:rPr>
                            <m:t>𝑁</m:t>
                          </m:r>
                        </m:sup>
                      </m:sSup>
                      <m:d>
                        <m:dPr>
                          <m:begChr m:val="["/>
                          <m:endChr m:val="]"/>
                          <m:ctrlPr>
                            <a:rPr lang="en-US" sz="2000" i="1" smtClean="0">
                              <a:solidFill>
                                <a:schemeClr val="accent1">
                                  <a:lumMod val="50000"/>
                                </a:schemeClr>
                              </a:solidFill>
                              <a:latin typeface="Cambria Math" panose="02040503050406030204" pitchFamily="18" charset="0"/>
                              <a:ea typeface="Cambria Math"/>
                            </a:rPr>
                          </m:ctrlPr>
                        </m:dPr>
                        <m:e>
                          <m:nary>
                            <m:naryPr>
                              <m:chr m:val="∏"/>
                              <m:ctrlPr>
                                <a:rPr lang="en-US" sz="2000" i="1">
                                  <a:solidFill>
                                    <a:schemeClr val="accent1">
                                      <a:lumMod val="50000"/>
                                    </a:schemeClr>
                                  </a:solidFill>
                                  <a:latin typeface="Cambria Math" panose="02040503050406030204" pitchFamily="18" charset="0"/>
                                  <a:ea typeface="Cambria Math"/>
                                </a:rPr>
                              </m:ctrlPr>
                            </m:naryPr>
                            <m:sub>
                              <m:r>
                                <m:rPr>
                                  <m:brk m:alnAt="23"/>
                                </m:rPr>
                                <a:rPr lang="en-US" sz="2000" i="1">
                                  <a:solidFill>
                                    <a:schemeClr val="accent1">
                                      <a:lumMod val="50000"/>
                                    </a:schemeClr>
                                  </a:solidFill>
                                  <a:latin typeface="Cambria Math"/>
                                  <a:ea typeface="Cambria Math"/>
                                </a:rPr>
                                <m:t>𝑖</m:t>
                              </m:r>
                              <m:r>
                                <a:rPr lang="en-US" sz="2000" i="1">
                                  <a:solidFill>
                                    <a:schemeClr val="accent1">
                                      <a:lumMod val="50000"/>
                                    </a:schemeClr>
                                  </a:solidFill>
                                  <a:latin typeface="Cambria Math"/>
                                  <a:ea typeface="Cambria Math"/>
                                </a:rPr>
                                <m:t>=1</m:t>
                              </m:r>
                            </m:sub>
                            <m:sup>
                              <m:r>
                                <a:rPr lang="en-US" sz="2000" i="1">
                                  <a:solidFill>
                                    <a:schemeClr val="accent1">
                                      <a:lumMod val="50000"/>
                                    </a:schemeClr>
                                  </a:solidFill>
                                  <a:latin typeface="Cambria Math"/>
                                  <a:ea typeface="Cambria Math"/>
                                </a:rPr>
                                <m:t>𝑁</m:t>
                              </m:r>
                            </m:sup>
                            <m:e>
                              <m:r>
                                <a:rPr lang="en-US" sz="2000" b="0" i="1" smtClean="0">
                                  <a:solidFill>
                                    <a:schemeClr val="accent1">
                                      <a:lumMod val="50000"/>
                                    </a:schemeClr>
                                  </a:solidFill>
                                  <a:latin typeface="Cambria Math"/>
                                  <a:ea typeface="Cambria Math"/>
                                </a:rPr>
                                <m:t>𝑅</m:t>
                              </m:r>
                              <m:r>
                                <a:rPr lang="en-US" sz="2000" i="1" smtClean="0">
                                  <a:solidFill>
                                    <a:schemeClr val="accent1">
                                      <a:lumMod val="50000"/>
                                    </a:schemeClr>
                                  </a:solidFill>
                                  <a:latin typeface="Cambria Math"/>
                                  <a:ea typeface="Cambria Math"/>
                                </a:rPr>
                                <m:t> </m:t>
                              </m:r>
                              <m:d>
                                <m:dPr>
                                  <m:ctrlPr>
                                    <a:rPr lang="en-US" sz="2000" b="0" i="1" smtClean="0">
                                      <a:solidFill>
                                        <a:schemeClr val="accent1">
                                          <a:lumMod val="50000"/>
                                        </a:schemeClr>
                                      </a:solidFill>
                                      <a:latin typeface="Cambria Math" panose="02040503050406030204" pitchFamily="18" charset="0"/>
                                      <a:ea typeface="Cambria Math"/>
                                    </a:rPr>
                                  </m:ctrlPr>
                                </m:dPr>
                                <m:e>
                                  <m:sSub>
                                    <m:sSubPr>
                                      <m:ctrlPr>
                                        <a:rPr lang="en-US" sz="2000" i="1">
                                          <a:solidFill>
                                            <a:schemeClr val="accent1">
                                              <a:lumMod val="50000"/>
                                            </a:schemeClr>
                                          </a:solidFill>
                                          <a:latin typeface="Cambria Math" panose="02040503050406030204" pitchFamily="18" charset="0"/>
                                          <a:ea typeface="Cambria Math"/>
                                        </a:rPr>
                                      </m:ctrlPr>
                                    </m:sSubPr>
                                    <m:e>
                                      <m:r>
                                        <a:rPr lang="en-US" sz="2000" i="1">
                                          <a:solidFill>
                                            <a:schemeClr val="accent1">
                                              <a:lumMod val="50000"/>
                                            </a:schemeClr>
                                          </a:solidFill>
                                          <a:latin typeface="Cambria Math"/>
                                          <a:ea typeface="Cambria Math"/>
                                        </a:rPr>
                                        <m:t>𝑚</m:t>
                                      </m:r>
                                    </m:e>
                                    <m:sub>
                                      <m:r>
                                        <a:rPr lang="en-US" sz="2000" i="1">
                                          <a:solidFill>
                                            <a:schemeClr val="accent1">
                                              <a:lumMod val="50000"/>
                                            </a:schemeClr>
                                          </a:solidFill>
                                          <a:latin typeface="Cambria Math"/>
                                          <a:ea typeface="Cambria Math"/>
                                        </a:rPr>
                                        <m:t>𝑖</m:t>
                                      </m:r>
                                    </m:sub>
                                  </m:sSub>
                                </m:e>
                              </m:d>
                            </m:e>
                          </m:nary>
                        </m:e>
                      </m:d>
                      <m:d>
                        <m:dPr>
                          <m:begChr m:val="["/>
                          <m:endChr m:val="]"/>
                          <m:ctrlPr>
                            <a:rPr lang="en-US" sz="2000" i="1" smtClean="0">
                              <a:solidFill>
                                <a:schemeClr val="accent1">
                                  <a:lumMod val="50000"/>
                                </a:schemeClr>
                              </a:solidFill>
                              <a:latin typeface="Cambria Math" panose="02040503050406030204" pitchFamily="18" charset="0"/>
                              <a:ea typeface="Cambria Math"/>
                            </a:rPr>
                          </m:ctrlPr>
                        </m:dPr>
                        <m:e>
                          <m:sSup>
                            <m:sSupPr>
                              <m:ctrlPr>
                                <a:rPr lang="en-US" sz="2000" b="0" i="1" smtClean="0">
                                  <a:solidFill>
                                    <a:schemeClr val="accent1">
                                      <a:lumMod val="50000"/>
                                    </a:schemeClr>
                                  </a:solidFill>
                                  <a:latin typeface="Cambria Math" panose="02040503050406030204" pitchFamily="18" charset="0"/>
                                  <a:ea typeface="Cambria Math"/>
                                </a:rPr>
                              </m:ctrlPr>
                            </m:sSupPr>
                            <m:e>
                              <m:r>
                                <a:rPr lang="en-US" sz="2000" b="0" i="1" smtClean="0">
                                  <a:solidFill>
                                    <a:schemeClr val="accent1">
                                      <a:lumMod val="50000"/>
                                    </a:schemeClr>
                                  </a:solidFill>
                                  <a:latin typeface="Cambria Math"/>
                                  <a:ea typeface="Cambria Math"/>
                                </a:rPr>
                                <m:t>𝑒</m:t>
                              </m:r>
                            </m:e>
                            <m:sup>
                              <m:r>
                                <a:rPr lang="en-US" sz="2000" b="0" i="1" smtClean="0">
                                  <a:solidFill>
                                    <a:schemeClr val="accent1">
                                      <a:lumMod val="50000"/>
                                    </a:schemeClr>
                                  </a:solidFill>
                                  <a:latin typeface="Cambria Math"/>
                                  <a:ea typeface="Cambria Math"/>
                                </a:rPr>
                                <m:t>−</m:t>
                              </m:r>
                              <m:nary>
                                <m:naryPr>
                                  <m:chr m:val="∑"/>
                                  <m:ctrlPr>
                                    <a:rPr lang="en-US" sz="2000" b="0" i="1" smtClean="0">
                                      <a:solidFill>
                                        <a:schemeClr val="accent1">
                                          <a:lumMod val="50000"/>
                                        </a:schemeClr>
                                      </a:solidFill>
                                      <a:latin typeface="Cambria Math" panose="02040503050406030204" pitchFamily="18" charset="0"/>
                                      <a:ea typeface="Cambria Math"/>
                                    </a:rPr>
                                  </m:ctrlPr>
                                </m:naryPr>
                                <m:sub>
                                  <m:r>
                                    <m:rPr>
                                      <m:brk m:alnAt="23"/>
                                    </m:rPr>
                                    <a:rPr lang="en-US" sz="2000" b="0" i="1" smtClean="0">
                                      <a:solidFill>
                                        <a:schemeClr val="accent1">
                                          <a:lumMod val="50000"/>
                                        </a:schemeClr>
                                      </a:solidFill>
                                      <a:latin typeface="Cambria Math"/>
                                      <a:ea typeface="Cambria Math"/>
                                    </a:rPr>
                                    <m:t>𝑗</m:t>
                                  </m:r>
                                  <m:r>
                                    <a:rPr lang="en-US" sz="2000" b="0" i="1" smtClean="0">
                                      <a:solidFill>
                                        <a:schemeClr val="accent1">
                                          <a:lumMod val="50000"/>
                                        </a:schemeClr>
                                      </a:solidFill>
                                      <a:latin typeface="Cambria Math"/>
                                      <a:ea typeface="Cambria Math"/>
                                    </a:rPr>
                                    <m:t>=1</m:t>
                                  </m:r>
                                </m:sub>
                                <m:sup>
                                  <m:r>
                                    <a:rPr lang="en-US" sz="2000" b="0" i="1" smtClean="0">
                                      <a:solidFill>
                                        <a:schemeClr val="accent1">
                                          <a:lumMod val="50000"/>
                                        </a:schemeClr>
                                      </a:solidFill>
                                      <a:latin typeface="Cambria Math"/>
                                      <a:ea typeface="Cambria Math"/>
                                    </a:rPr>
                                    <m:t>𝑁</m:t>
                                  </m:r>
                                  <m:r>
                                    <a:rPr lang="en-US" sz="2000" b="0" i="1" smtClean="0">
                                      <a:solidFill>
                                        <a:schemeClr val="accent1">
                                          <a:lumMod val="50000"/>
                                        </a:schemeClr>
                                      </a:solidFill>
                                      <a:latin typeface="Cambria Math"/>
                                      <a:ea typeface="Cambria Math"/>
                                    </a:rPr>
                                    <m:t>+</m:t>
                                  </m:r>
                                  <m:r>
                                    <a:rPr lang="en-US" sz="2000" b="0" i="1" smtClean="0">
                                      <a:solidFill>
                                        <a:schemeClr val="accent1">
                                          <a:lumMod val="50000"/>
                                        </a:schemeClr>
                                      </a:solidFill>
                                      <a:latin typeface="Cambria Math"/>
                                      <a:ea typeface="Cambria Math"/>
                                    </a:rPr>
                                    <m:t>𝑀</m:t>
                                  </m:r>
                                </m:sup>
                                <m:e>
                                  <m:r>
                                    <a:rPr lang="en-US" sz="2000" b="0" i="1" smtClean="0">
                                      <a:solidFill>
                                        <a:schemeClr val="accent1">
                                          <a:lumMod val="50000"/>
                                        </a:schemeClr>
                                      </a:solidFill>
                                      <a:latin typeface="Cambria Math"/>
                                      <a:ea typeface="Cambria Math"/>
                                    </a:rPr>
                                    <m:t>𝑅</m:t>
                                  </m:r>
                                  <m:d>
                                    <m:dPr>
                                      <m:ctrlPr>
                                        <a:rPr lang="en-US" sz="2000" b="0" i="1" smtClean="0">
                                          <a:solidFill>
                                            <a:schemeClr val="accent1">
                                              <a:lumMod val="50000"/>
                                            </a:schemeClr>
                                          </a:solidFill>
                                          <a:latin typeface="Cambria Math" panose="02040503050406030204" pitchFamily="18" charset="0"/>
                                          <a:ea typeface="Cambria Math"/>
                                        </a:rPr>
                                      </m:ctrlPr>
                                    </m:dPr>
                                    <m:e>
                                      <m:sSub>
                                        <m:sSubPr>
                                          <m:ctrlPr>
                                            <a:rPr lang="en-US" sz="2000" b="0" i="1" smtClean="0">
                                              <a:solidFill>
                                                <a:schemeClr val="accent1">
                                                  <a:lumMod val="50000"/>
                                                </a:schemeClr>
                                              </a:solidFill>
                                              <a:latin typeface="Cambria Math" panose="02040503050406030204" pitchFamily="18" charset="0"/>
                                              <a:ea typeface="Cambria Math"/>
                                            </a:rPr>
                                          </m:ctrlPr>
                                        </m:sSubPr>
                                        <m:e>
                                          <m:r>
                                            <a:rPr lang="en-US" sz="2000" b="0" i="1" smtClean="0">
                                              <a:solidFill>
                                                <a:schemeClr val="accent1">
                                                  <a:lumMod val="50000"/>
                                                </a:schemeClr>
                                              </a:solidFill>
                                              <a:latin typeface="Cambria Math"/>
                                              <a:ea typeface="Cambria Math"/>
                                            </a:rPr>
                                            <m:t>𝑚</m:t>
                                          </m:r>
                                        </m:e>
                                        <m:sub>
                                          <m:r>
                                            <a:rPr lang="en-US" sz="2000" b="0" i="1" smtClean="0">
                                              <a:solidFill>
                                                <a:schemeClr val="accent1">
                                                  <a:lumMod val="50000"/>
                                                </a:schemeClr>
                                              </a:solidFill>
                                              <a:latin typeface="Cambria Math"/>
                                              <a:ea typeface="Cambria Math"/>
                                            </a:rPr>
                                            <m:t>𝑗</m:t>
                                          </m:r>
                                        </m:sub>
                                      </m:sSub>
                                    </m:e>
                                  </m:d>
                                  <m:r>
                                    <m:rPr>
                                      <m:sty m:val="p"/>
                                    </m:rPr>
                                    <a:rPr lang="en-US" sz="2000" b="0" i="0" smtClean="0">
                                      <a:solidFill>
                                        <a:schemeClr val="accent1">
                                          <a:lumMod val="50000"/>
                                        </a:schemeClr>
                                      </a:solidFill>
                                      <a:latin typeface="Cambria Math"/>
                                      <a:ea typeface="Cambria Math"/>
                                    </a:rPr>
                                    <m:t>Δ</m:t>
                                  </m:r>
                                  <m:r>
                                    <m:rPr>
                                      <m:sty m:val="p"/>
                                    </m:rPr>
                                    <a:rPr lang="en-US" sz="2000" b="0" i="1" smtClean="0">
                                      <a:solidFill>
                                        <a:schemeClr val="accent1">
                                          <a:lumMod val="50000"/>
                                        </a:schemeClr>
                                      </a:solidFill>
                                      <a:latin typeface="Cambria Math"/>
                                      <a:ea typeface="Cambria Math"/>
                                    </a:rPr>
                                    <m:t>m</m:t>
                                  </m:r>
                                </m:e>
                              </m:nary>
                            </m:sup>
                          </m:sSup>
                        </m:e>
                      </m:d>
                      <m:r>
                        <a:rPr lang="en-US" sz="2000" b="0" i="1" smtClean="0">
                          <a:solidFill>
                            <a:schemeClr val="accent1">
                              <a:lumMod val="50000"/>
                            </a:schemeClr>
                          </a:solidFill>
                          <a:latin typeface="Cambria Math"/>
                          <a:ea typeface="Cambria Math"/>
                        </a:rPr>
                        <m:t>=</m:t>
                      </m:r>
                      <m:r>
                        <a:rPr lang="en-US" sz="2000" i="1">
                          <a:solidFill>
                            <a:schemeClr val="accent1">
                              <a:lumMod val="50000"/>
                            </a:schemeClr>
                          </a:solidFill>
                          <a:latin typeface="Cambria Math"/>
                          <a:ea typeface="Cambria Math"/>
                        </a:rPr>
                        <m:t>(</m:t>
                      </m:r>
                      <m:sSup>
                        <m:sSupPr>
                          <m:ctrlPr>
                            <a:rPr lang="en-US" sz="2000" i="1">
                              <a:solidFill>
                                <a:schemeClr val="accent1">
                                  <a:lumMod val="50000"/>
                                </a:schemeClr>
                              </a:solidFill>
                              <a:latin typeface="Cambria Math" panose="02040503050406030204" pitchFamily="18" charset="0"/>
                              <a:ea typeface="Cambria Math"/>
                            </a:rPr>
                          </m:ctrlPr>
                        </m:sSupPr>
                        <m:e>
                          <m:r>
                            <m:rPr>
                              <m:sty m:val="p"/>
                            </m:rPr>
                            <a:rPr lang="en-US" sz="2000">
                              <a:solidFill>
                                <a:schemeClr val="accent1">
                                  <a:lumMod val="50000"/>
                                </a:schemeClr>
                              </a:solidFill>
                              <a:latin typeface="Cambria Math"/>
                              <a:ea typeface="Cambria Math"/>
                            </a:rPr>
                            <m:t>Δ</m:t>
                          </m:r>
                          <m:r>
                            <a:rPr lang="en-US" sz="2000" i="1">
                              <a:solidFill>
                                <a:schemeClr val="accent1">
                                  <a:lumMod val="50000"/>
                                </a:schemeClr>
                              </a:solidFill>
                              <a:latin typeface="Cambria Math"/>
                              <a:ea typeface="Cambria Math"/>
                            </a:rPr>
                            <m:t>𝑚</m:t>
                          </m:r>
                          <m:r>
                            <a:rPr lang="en-US" sz="2000" i="1">
                              <a:solidFill>
                                <a:schemeClr val="accent1">
                                  <a:lumMod val="50000"/>
                                </a:schemeClr>
                              </a:solidFill>
                              <a:latin typeface="Cambria Math"/>
                              <a:ea typeface="Cambria Math"/>
                            </a:rPr>
                            <m:t>)</m:t>
                          </m:r>
                        </m:e>
                        <m:sup>
                          <m:r>
                            <a:rPr lang="en-US" sz="2000" i="1">
                              <a:solidFill>
                                <a:schemeClr val="accent1">
                                  <a:lumMod val="50000"/>
                                </a:schemeClr>
                              </a:solidFill>
                              <a:latin typeface="Cambria Math"/>
                              <a:ea typeface="Cambria Math"/>
                            </a:rPr>
                            <m:t>𝑁</m:t>
                          </m:r>
                        </m:sup>
                      </m:sSup>
                      <m:d>
                        <m:dPr>
                          <m:begChr m:val="["/>
                          <m:endChr m:val="]"/>
                          <m:ctrlPr>
                            <a:rPr lang="en-US" sz="2000" i="1">
                              <a:solidFill>
                                <a:schemeClr val="accent1">
                                  <a:lumMod val="50000"/>
                                </a:schemeClr>
                              </a:solidFill>
                              <a:latin typeface="Cambria Math" panose="02040503050406030204" pitchFamily="18" charset="0"/>
                              <a:ea typeface="Cambria Math"/>
                            </a:rPr>
                          </m:ctrlPr>
                        </m:dPr>
                        <m:e>
                          <m:nary>
                            <m:naryPr>
                              <m:chr m:val="∏"/>
                              <m:ctrlPr>
                                <a:rPr lang="en-US" sz="2000" i="1">
                                  <a:solidFill>
                                    <a:schemeClr val="accent1">
                                      <a:lumMod val="50000"/>
                                    </a:schemeClr>
                                  </a:solidFill>
                                  <a:latin typeface="Cambria Math" panose="02040503050406030204" pitchFamily="18" charset="0"/>
                                  <a:ea typeface="Cambria Math"/>
                                </a:rPr>
                              </m:ctrlPr>
                            </m:naryPr>
                            <m:sub>
                              <m:r>
                                <m:rPr>
                                  <m:brk m:alnAt="23"/>
                                </m:rPr>
                                <a:rPr lang="en-US" sz="2000" i="1">
                                  <a:solidFill>
                                    <a:schemeClr val="accent1">
                                      <a:lumMod val="50000"/>
                                    </a:schemeClr>
                                  </a:solidFill>
                                  <a:latin typeface="Cambria Math"/>
                                  <a:ea typeface="Cambria Math"/>
                                </a:rPr>
                                <m:t>𝑖</m:t>
                              </m:r>
                              <m:r>
                                <a:rPr lang="en-US" sz="2000" i="1">
                                  <a:solidFill>
                                    <a:schemeClr val="accent1">
                                      <a:lumMod val="50000"/>
                                    </a:schemeClr>
                                  </a:solidFill>
                                  <a:latin typeface="Cambria Math"/>
                                  <a:ea typeface="Cambria Math"/>
                                </a:rPr>
                                <m:t>=1</m:t>
                              </m:r>
                            </m:sub>
                            <m:sup>
                              <m:r>
                                <a:rPr lang="en-US" sz="2000" i="1">
                                  <a:solidFill>
                                    <a:schemeClr val="accent1">
                                      <a:lumMod val="50000"/>
                                    </a:schemeClr>
                                  </a:solidFill>
                                  <a:latin typeface="Cambria Math"/>
                                  <a:ea typeface="Cambria Math"/>
                                </a:rPr>
                                <m:t>𝑁</m:t>
                              </m:r>
                            </m:sup>
                            <m:e>
                              <m:r>
                                <a:rPr lang="en-US" sz="2000" i="1">
                                  <a:solidFill>
                                    <a:schemeClr val="accent1">
                                      <a:lumMod val="50000"/>
                                    </a:schemeClr>
                                  </a:solidFill>
                                  <a:latin typeface="Cambria Math"/>
                                  <a:ea typeface="Cambria Math"/>
                                </a:rPr>
                                <m:t>𝑅</m:t>
                              </m:r>
                              <m:r>
                                <a:rPr lang="en-US" sz="2000" i="1">
                                  <a:solidFill>
                                    <a:schemeClr val="accent1">
                                      <a:lumMod val="50000"/>
                                    </a:schemeClr>
                                  </a:solidFill>
                                  <a:latin typeface="Cambria Math"/>
                                  <a:ea typeface="Cambria Math"/>
                                </a:rPr>
                                <m:t> </m:t>
                              </m:r>
                              <m:d>
                                <m:dPr>
                                  <m:ctrlPr>
                                    <a:rPr lang="en-US" sz="2000" i="1">
                                      <a:solidFill>
                                        <a:schemeClr val="accent1">
                                          <a:lumMod val="50000"/>
                                        </a:schemeClr>
                                      </a:solidFill>
                                      <a:latin typeface="Cambria Math" panose="02040503050406030204" pitchFamily="18" charset="0"/>
                                      <a:ea typeface="Cambria Math"/>
                                    </a:rPr>
                                  </m:ctrlPr>
                                </m:dPr>
                                <m:e>
                                  <m:sSub>
                                    <m:sSubPr>
                                      <m:ctrlPr>
                                        <a:rPr lang="en-US" sz="2000" i="1">
                                          <a:solidFill>
                                            <a:schemeClr val="accent1">
                                              <a:lumMod val="50000"/>
                                            </a:schemeClr>
                                          </a:solidFill>
                                          <a:latin typeface="Cambria Math" panose="02040503050406030204" pitchFamily="18" charset="0"/>
                                          <a:ea typeface="Cambria Math"/>
                                        </a:rPr>
                                      </m:ctrlPr>
                                    </m:sSubPr>
                                    <m:e>
                                      <m:r>
                                        <a:rPr lang="en-US" sz="2000" i="1">
                                          <a:solidFill>
                                            <a:schemeClr val="accent1">
                                              <a:lumMod val="50000"/>
                                            </a:schemeClr>
                                          </a:solidFill>
                                          <a:latin typeface="Cambria Math"/>
                                          <a:ea typeface="Cambria Math"/>
                                        </a:rPr>
                                        <m:t>𝑚</m:t>
                                      </m:r>
                                    </m:e>
                                    <m:sub>
                                      <m:r>
                                        <a:rPr lang="en-US" sz="2000" i="1">
                                          <a:solidFill>
                                            <a:schemeClr val="accent1">
                                              <a:lumMod val="50000"/>
                                            </a:schemeClr>
                                          </a:solidFill>
                                          <a:latin typeface="Cambria Math"/>
                                          <a:ea typeface="Cambria Math"/>
                                        </a:rPr>
                                        <m:t>𝑖</m:t>
                                      </m:r>
                                    </m:sub>
                                  </m:sSub>
                                </m:e>
                              </m:d>
                            </m:e>
                          </m:nary>
                        </m:e>
                      </m:d>
                      <m:r>
                        <m:rPr>
                          <m:sty m:val="p"/>
                        </m:rPr>
                        <a:rPr lang="en-US" sz="2000" b="0" i="0" smtClean="0">
                          <a:solidFill>
                            <a:schemeClr val="accent1">
                              <a:lumMod val="50000"/>
                            </a:schemeClr>
                          </a:solidFill>
                          <a:latin typeface="Cambria Math"/>
                          <a:ea typeface="Cambria Math"/>
                        </a:rPr>
                        <m:t>exp</m:t>
                      </m:r>
                      <m:r>
                        <a:rPr lang="en-US" sz="2000" b="0" i="1" smtClean="0">
                          <a:solidFill>
                            <a:schemeClr val="accent1">
                              <a:lumMod val="50000"/>
                            </a:schemeClr>
                          </a:solidFill>
                          <a:latin typeface="Cambria Math"/>
                          <a:ea typeface="Cambria Math"/>
                        </a:rPr>
                        <m:t>⁡</m:t>
                      </m:r>
                      <m:d>
                        <m:dPr>
                          <m:ctrlPr>
                            <a:rPr lang="en-US" sz="2000" b="0" i="1" smtClean="0">
                              <a:solidFill>
                                <a:schemeClr val="accent1">
                                  <a:lumMod val="50000"/>
                                </a:schemeClr>
                              </a:solidFill>
                              <a:latin typeface="Cambria Math" panose="02040503050406030204" pitchFamily="18" charset="0"/>
                              <a:ea typeface="Cambria Math"/>
                            </a:rPr>
                          </m:ctrlPr>
                        </m:dPr>
                        <m:e>
                          <m:r>
                            <a:rPr lang="en-US" sz="2000" i="1">
                              <a:solidFill>
                                <a:schemeClr val="accent1">
                                  <a:lumMod val="50000"/>
                                </a:schemeClr>
                              </a:solidFill>
                              <a:latin typeface="Cambria Math"/>
                              <a:ea typeface="Cambria Math"/>
                            </a:rPr>
                            <m:t>−</m:t>
                          </m:r>
                          <m:nary>
                            <m:naryPr>
                              <m:ctrlPr>
                                <a:rPr lang="en-US" sz="2000" i="1">
                                  <a:solidFill>
                                    <a:schemeClr val="accent1">
                                      <a:lumMod val="50000"/>
                                    </a:schemeClr>
                                  </a:solidFill>
                                  <a:latin typeface="Cambria Math" panose="02040503050406030204" pitchFamily="18" charset="0"/>
                                  <a:ea typeface="Cambria Math"/>
                                </a:rPr>
                              </m:ctrlPr>
                            </m:naryPr>
                            <m:sub>
                              <m:r>
                                <m:rPr>
                                  <m:brk m:alnAt="23"/>
                                </m:rPr>
                                <a:rPr lang="en-US" sz="2000" i="1">
                                  <a:solidFill>
                                    <a:schemeClr val="accent1">
                                      <a:lumMod val="50000"/>
                                    </a:schemeClr>
                                  </a:solidFill>
                                  <a:latin typeface="Cambria Math"/>
                                  <a:ea typeface="Cambria Math"/>
                                </a:rPr>
                                <m:t>𝑀</m:t>
                              </m:r>
                            </m:sub>
                            <m:sup/>
                            <m:e>
                              <m:r>
                                <a:rPr lang="en-US" sz="2000" i="1">
                                  <a:solidFill>
                                    <a:schemeClr val="accent1">
                                      <a:lumMod val="50000"/>
                                    </a:schemeClr>
                                  </a:solidFill>
                                  <a:latin typeface="Cambria Math"/>
                                  <a:ea typeface="Cambria Math"/>
                                </a:rPr>
                                <m:t>𝑅</m:t>
                              </m:r>
                              <m:d>
                                <m:dPr>
                                  <m:ctrlPr>
                                    <a:rPr lang="en-US" sz="2000" i="1">
                                      <a:solidFill>
                                        <a:schemeClr val="accent1">
                                          <a:lumMod val="50000"/>
                                        </a:schemeClr>
                                      </a:solidFill>
                                      <a:latin typeface="Cambria Math" panose="02040503050406030204" pitchFamily="18" charset="0"/>
                                      <a:ea typeface="Cambria Math"/>
                                    </a:rPr>
                                  </m:ctrlPr>
                                </m:dPr>
                                <m:e>
                                  <m:r>
                                    <a:rPr lang="en-US" sz="2000" i="1">
                                      <a:solidFill>
                                        <a:schemeClr val="accent1">
                                          <a:lumMod val="50000"/>
                                        </a:schemeClr>
                                      </a:solidFill>
                                      <a:latin typeface="Cambria Math"/>
                                      <a:ea typeface="Cambria Math"/>
                                    </a:rPr>
                                    <m:t>𝑚</m:t>
                                  </m:r>
                                </m:e>
                              </m:d>
                              <m:r>
                                <m:rPr>
                                  <m:sty m:val="p"/>
                                </m:rPr>
                                <a:rPr lang="en-US" sz="2000">
                                  <a:solidFill>
                                    <a:schemeClr val="accent1">
                                      <a:lumMod val="50000"/>
                                    </a:schemeClr>
                                  </a:solidFill>
                                  <a:latin typeface="Cambria Math"/>
                                  <a:ea typeface="Cambria Math"/>
                                </a:rPr>
                                <m:t>d</m:t>
                              </m:r>
                              <m:r>
                                <a:rPr lang="en-US" sz="2000" i="1">
                                  <a:solidFill>
                                    <a:schemeClr val="accent1">
                                      <a:lumMod val="50000"/>
                                    </a:schemeClr>
                                  </a:solidFill>
                                  <a:latin typeface="Cambria Math"/>
                                  <a:ea typeface="Cambria Math"/>
                                </a:rPr>
                                <m:t>𝑚</m:t>
                              </m:r>
                            </m:e>
                          </m:nary>
                        </m:e>
                      </m:d>
                    </m:oMath>
                  </m:oMathPara>
                </a14:m>
                <a:endParaRPr lang="en-US" sz="2000" dirty="0">
                  <a:solidFill>
                    <a:schemeClr val="accent1">
                      <a:lumMod val="50000"/>
                    </a:schemeClr>
                  </a:solidFill>
                  <a:latin typeface="Aria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 y="4468366"/>
                <a:ext cx="9144001" cy="2048766"/>
              </a:xfrm>
              <a:prstGeom prst="rect">
                <a:avLst/>
              </a:prstGeom>
              <a:blipFill rotWithShape="1">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279992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685800"/>
          </a:xfrm>
        </p:spPr>
        <p:txBody>
          <a:bodyPr>
            <a:noAutofit/>
          </a:bodyPr>
          <a:lstStyle/>
          <a:p>
            <a:r>
              <a:rPr lang="en-US" sz="2200" dirty="0"/>
              <a:t>How about the likelihood function for the non-homogenous Poisson process of GRB detection?</a:t>
            </a:r>
          </a:p>
        </p:txBody>
      </p:sp>
      <mc:AlternateContent xmlns:mc="http://schemas.openxmlformats.org/markup-compatibility/2006" xmlns:a14="http://schemas.microsoft.com/office/drawing/2010/main">
        <mc:Choice Requires="a14">
          <p:sp>
            <p:nvSpPr>
              <p:cNvPr id="9" name="TextBox 8"/>
              <p:cNvSpPr txBox="1"/>
              <p:nvPr/>
            </p:nvSpPr>
            <p:spPr>
              <a:xfrm>
                <a:off x="0" y="1143000"/>
                <a:ext cx="9144000" cy="1070549"/>
              </a:xfrm>
              <a:prstGeom prst="rect">
                <a:avLst/>
              </a:prstGeom>
              <a:solidFill>
                <a:srgbClr val="F3F3F3">
                  <a:alpha val="60000"/>
                </a:srgbClr>
              </a:solidFill>
            </p:spPr>
            <p:txBody>
              <a:bodyPr wrap="square" rtlCol="0">
                <a:spAutoFit/>
              </a:bodyPr>
              <a:lstStyle/>
              <a:p>
                <a:pPr defTabSz="457200" fontAlgn="auto">
                  <a:spcBef>
                    <a:spcPct val="20000"/>
                  </a:spcBef>
                  <a:spcAft>
                    <a:spcPts val="0"/>
                  </a:spcAft>
                </a:pPr>
                <a14:m>
                  <m:oMathPara xmlns:m="http://schemas.openxmlformats.org/officeDocument/2006/math">
                    <m:oMathParaPr>
                      <m:jc m:val="centerGroup"/>
                    </m:oMathParaPr>
                    <m:oMath xmlns:m="http://schemas.openxmlformats.org/officeDocument/2006/math">
                      <m:r>
                        <a:rPr lang="en-US" sz="2000" b="0" i="1" smtClean="0">
                          <a:solidFill>
                            <a:schemeClr val="accent1">
                              <a:lumMod val="50000"/>
                            </a:schemeClr>
                          </a:solidFill>
                          <a:latin typeface="Cambria Math"/>
                          <a:ea typeface="Cambria Math"/>
                        </a:rPr>
                        <m:t>𝐿</m:t>
                      </m:r>
                      <m:d>
                        <m:dPr>
                          <m:ctrlPr>
                            <a:rPr lang="en-US" sz="2000" b="0" i="1" smtClean="0">
                              <a:solidFill>
                                <a:schemeClr val="accent1">
                                  <a:lumMod val="50000"/>
                                </a:schemeClr>
                              </a:solidFill>
                              <a:latin typeface="Cambria Math" panose="02040503050406030204" pitchFamily="18" charset="0"/>
                              <a:ea typeface="Cambria Math"/>
                            </a:rPr>
                          </m:ctrlPr>
                        </m:dPr>
                        <m:e>
                          <m:r>
                            <m:rPr>
                              <m:sty m:val="p"/>
                            </m:rPr>
                            <a:rPr lang="en-US" sz="2000">
                              <a:solidFill>
                                <a:schemeClr val="accent1">
                                  <a:lumMod val="50000"/>
                                </a:schemeClr>
                              </a:solidFill>
                              <a:latin typeface="Cambria Math"/>
                              <a:ea typeface="Cambria Math"/>
                            </a:rPr>
                            <m:t>DATA</m:t>
                          </m:r>
                          <m:r>
                            <a:rPr lang="en-US" sz="2000" i="1">
                              <a:solidFill>
                                <a:schemeClr val="accent1">
                                  <a:lumMod val="50000"/>
                                </a:schemeClr>
                              </a:solidFill>
                              <a:latin typeface="Cambria Math"/>
                              <a:ea typeface="Cambria Math"/>
                            </a:rPr>
                            <m:t>|</m:t>
                          </m:r>
                          <m:r>
                            <a:rPr lang="en-US" sz="2000" i="1">
                              <a:solidFill>
                                <a:schemeClr val="accent1">
                                  <a:lumMod val="50000"/>
                                </a:schemeClr>
                              </a:solidFill>
                              <a:latin typeface="Cambria Math"/>
                              <a:ea typeface="Cambria Math"/>
                            </a:rPr>
                            <m:t>𝑅</m:t>
                          </m:r>
                          <m:d>
                            <m:dPr>
                              <m:ctrlPr>
                                <a:rPr lang="en-US" sz="2000" i="1">
                                  <a:solidFill>
                                    <a:schemeClr val="accent1">
                                      <a:lumMod val="50000"/>
                                    </a:schemeClr>
                                  </a:solidFill>
                                  <a:latin typeface="Cambria Math" panose="02040503050406030204" pitchFamily="18" charset="0"/>
                                  <a:ea typeface="Cambria Math"/>
                                </a:rPr>
                              </m:ctrlPr>
                            </m:dPr>
                            <m:e>
                              <m:r>
                                <a:rPr lang="en-US" sz="2000" i="1">
                                  <a:solidFill>
                                    <a:schemeClr val="accent1">
                                      <a:lumMod val="50000"/>
                                    </a:schemeClr>
                                  </a:solidFill>
                                  <a:latin typeface="Cambria Math"/>
                                  <a:ea typeface="Cambria Math"/>
                                </a:rPr>
                                <m:t>𝑚</m:t>
                              </m:r>
                            </m:e>
                          </m:d>
                        </m:e>
                      </m:d>
                      <m:r>
                        <a:rPr lang="en-US" sz="2000" b="0" i="1" smtClean="0">
                          <a:solidFill>
                            <a:schemeClr val="accent1">
                              <a:lumMod val="50000"/>
                            </a:schemeClr>
                          </a:solidFill>
                          <a:latin typeface="Cambria Math"/>
                          <a:ea typeface="Cambria Math"/>
                        </a:rPr>
                        <m:t>=</m:t>
                      </m:r>
                      <m:r>
                        <a:rPr lang="en-US" sz="2000" i="1">
                          <a:solidFill>
                            <a:schemeClr val="accent1">
                              <a:lumMod val="50000"/>
                            </a:schemeClr>
                          </a:solidFill>
                          <a:latin typeface="Cambria Math"/>
                          <a:ea typeface="Cambria Math"/>
                        </a:rPr>
                        <m:t>(</m:t>
                      </m:r>
                      <m:sSup>
                        <m:sSupPr>
                          <m:ctrlPr>
                            <a:rPr lang="en-US" sz="2000" i="1">
                              <a:solidFill>
                                <a:schemeClr val="accent1">
                                  <a:lumMod val="50000"/>
                                </a:schemeClr>
                              </a:solidFill>
                              <a:latin typeface="Cambria Math" panose="02040503050406030204" pitchFamily="18" charset="0"/>
                              <a:ea typeface="Cambria Math"/>
                            </a:rPr>
                          </m:ctrlPr>
                        </m:sSupPr>
                        <m:e>
                          <m:r>
                            <m:rPr>
                              <m:sty m:val="p"/>
                            </m:rPr>
                            <a:rPr lang="en-US" sz="2000">
                              <a:solidFill>
                                <a:schemeClr val="accent1">
                                  <a:lumMod val="50000"/>
                                </a:schemeClr>
                              </a:solidFill>
                              <a:latin typeface="Cambria Math"/>
                              <a:ea typeface="Cambria Math"/>
                            </a:rPr>
                            <m:t>Δ</m:t>
                          </m:r>
                          <m:r>
                            <a:rPr lang="en-US" sz="2000" i="1">
                              <a:solidFill>
                                <a:schemeClr val="accent1">
                                  <a:lumMod val="50000"/>
                                </a:schemeClr>
                              </a:solidFill>
                              <a:latin typeface="Cambria Math"/>
                              <a:ea typeface="Cambria Math"/>
                            </a:rPr>
                            <m:t>𝑚</m:t>
                          </m:r>
                          <m:r>
                            <a:rPr lang="en-US" sz="2000" i="1">
                              <a:solidFill>
                                <a:schemeClr val="accent1">
                                  <a:lumMod val="50000"/>
                                </a:schemeClr>
                              </a:solidFill>
                              <a:latin typeface="Cambria Math"/>
                              <a:ea typeface="Cambria Math"/>
                            </a:rPr>
                            <m:t>)</m:t>
                          </m:r>
                        </m:e>
                        <m:sup>
                          <m:r>
                            <a:rPr lang="en-US" sz="2000" i="1">
                              <a:solidFill>
                                <a:schemeClr val="accent1">
                                  <a:lumMod val="50000"/>
                                </a:schemeClr>
                              </a:solidFill>
                              <a:latin typeface="Cambria Math"/>
                              <a:ea typeface="Cambria Math"/>
                            </a:rPr>
                            <m:t>𝑁</m:t>
                          </m:r>
                        </m:sup>
                      </m:sSup>
                      <m:d>
                        <m:dPr>
                          <m:begChr m:val="["/>
                          <m:endChr m:val="]"/>
                          <m:ctrlPr>
                            <a:rPr lang="en-US" sz="2000" i="1">
                              <a:solidFill>
                                <a:schemeClr val="accent1">
                                  <a:lumMod val="50000"/>
                                </a:schemeClr>
                              </a:solidFill>
                              <a:latin typeface="Cambria Math" panose="02040503050406030204" pitchFamily="18" charset="0"/>
                              <a:ea typeface="Cambria Math"/>
                            </a:rPr>
                          </m:ctrlPr>
                        </m:dPr>
                        <m:e>
                          <m:nary>
                            <m:naryPr>
                              <m:chr m:val="∏"/>
                              <m:ctrlPr>
                                <a:rPr lang="en-US" sz="2000" i="1">
                                  <a:solidFill>
                                    <a:schemeClr val="accent1">
                                      <a:lumMod val="50000"/>
                                    </a:schemeClr>
                                  </a:solidFill>
                                  <a:latin typeface="Cambria Math" panose="02040503050406030204" pitchFamily="18" charset="0"/>
                                  <a:ea typeface="Cambria Math"/>
                                </a:rPr>
                              </m:ctrlPr>
                            </m:naryPr>
                            <m:sub>
                              <m:r>
                                <m:rPr>
                                  <m:brk m:alnAt="23"/>
                                </m:rPr>
                                <a:rPr lang="en-US" sz="2000" i="1">
                                  <a:solidFill>
                                    <a:schemeClr val="accent1">
                                      <a:lumMod val="50000"/>
                                    </a:schemeClr>
                                  </a:solidFill>
                                  <a:latin typeface="Cambria Math"/>
                                  <a:ea typeface="Cambria Math"/>
                                </a:rPr>
                                <m:t>𝑖</m:t>
                              </m:r>
                              <m:r>
                                <a:rPr lang="en-US" sz="2000" i="1">
                                  <a:solidFill>
                                    <a:schemeClr val="accent1">
                                      <a:lumMod val="50000"/>
                                    </a:schemeClr>
                                  </a:solidFill>
                                  <a:latin typeface="Cambria Math"/>
                                  <a:ea typeface="Cambria Math"/>
                                </a:rPr>
                                <m:t>=1</m:t>
                              </m:r>
                            </m:sub>
                            <m:sup>
                              <m:r>
                                <a:rPr lang="en-US" sz="2000" i="1">
                                  <a:solidFill>
                                    <a:schemeClr val="accent1">
                                      <a:lumMod val="50000"/>
                                    </a:schemeClr>
                                  </a:solidFill>
                                  <a:latin typeface="Cambria Math"/>
                                  <a:ea typeface="Cambria Math"/>
                                </a:rPr>
                                <m:t>𝑁</m:t>
                              </m:r>
                            </m:sup>
                            <m:e>
                              <m:r>
                                <a:rPr lang="en-US" sz="2000" i="1">
                                  <a:solidFill>
                                    <a:schemeClr val="accent1">
                                      <a:lumMod val="50000"/>
                                    </a:schemeClr>
                                  </a:solidFill>
                                  <a:latin typeface="Cambria Math"/>
                                  <a:ea typeface="Cambria Math"/>
                                </a:rPr>
                                <m:t>𝑅</m:t>
                              </m:r>
                              <m:r>
                                <a:rPr lang="en-US" sz="2000" i="1">
                                  <a:solidFill>
                                    <a:schemeClr val="accent1">
                                      <a:lumMod val="50000"/>
                                    </a:schemeClr>
                                  </a:solidFill>
                                  <a:latin typeface="Cambria Math"/>
                                  <a:ea typeface="Cambria Math"/>
                                </a:rPr>
                                <m:t> </m:t>
                              </m:r>
                              <m:d>
                                <m:dPr>
                                  <m:ctrlPr>
                                    <a:rPr lang="en-US" sz="2000" i="1">
                                      <a:solidFill>
                                        <a:schemeClr val="accent1">
                                          <a:lumMod val="50000"/>
                                        </a:schemeClr>
                                      </a:solidFill>
                                      <a:latin typeface="Cambria Math" panose="02040503050406030204" pitchFamily="18" charset="0"/>
                                      <a:ea typeface="Cambria Math"/>
                                    </a:rPr>
                                  </m:ctrlPr>
                                </m:dPr>
                                <m:e>
                                  <m:sSub>
                                    <m:sSubPr>
                                      <m:ctrlPr>
                                        <a:rPr lang="en-US" sz="2000" i="1">
                                          <a:solidFill>
                                            <a:schemeClr val="accent1">
                                              <a:lumMod val="50000"/>
                                            </a:schemeClr>
                                          </a:solidFill>
                                          <a:latin typeface="Cambria Math" panose="02040503050406030204" pitchFamily="18" charset="0"/>
                                          <a:ea typeface="Cambria Math"/>
                                        </a:rPr>
                                      </m:ctrlPr>
                                    </m:sSubPr>
                                    <m:e>
                                      <m:r>
                                        <a:rPr lang="en-US" sz="2000" i="1">
                                          <a:solidFill>
                                            <a:schemeClr val="accent1">
                                              <a:lumMod val="50000"/>
                                            </a:schemeClr>
                                          </a:solidFill>
                                          <a:latin typeface="Cambria Math"/>
                                          <a:ea typeface="Cambria Math"/>
                                        </a:rPr>
                                        <m:t>𝑚</m:t>
                                      </m:r>
                                    </m:e>
                                    <m:sub>
                                      <m:r>
                                        <a:rPr lang="en-US" sz="2000" i="1">
                                          <a:solidFill>
                                            <a:schemeClr val="accent1">
                                              <a:lumMod val="50000"/>
                                            </a:schemeClr>
                                          </a:solidFill>
                                          <a:latin typeface="Cambria Math"/>
                                          <a:ea typeface="Cambria Math"/>
                                        </a:rPr>
                                        <m:t>𝑖</m:t>
                                      </m:r>
                                    </m:sub>
                                  </m:sSub>
                                </m:e>
                              </m:d>
                            </m:e>
                          </m:nary>
                        </m:e>
                      </m:d>
                      <m:r>
                        <m:rPr>
                          <m:sty m:val="p"/>
                        </m:rPr>
                        <a:rPr lang="en-US" sz="2000" b="0" i="0" smtClean="0">
                          <a:solidFill>
                            <a:schemeClr val="accent1">
                              <a:lumMod val="50000"/>
                            </a:schemeClr>
                          </a:solidFill>
                          <a:latin typeface="Cambria Math"/>
                          <a:ea typeface="Cambria Math"/>
                        </a:rPr>
                        <m:t>exp</m:t>
                      </m:r>
                      <m:r>
                        <a:rPr lang="en-US" sz="2000" b="0" i="1" smtClean="0">
                          <a:solidFill>
                            <a:schemeClr val="accent1">
                              <a:lumMod val="50000"/>
                            </a:schemeClr>
                          </a:solidFill>
                          <a:latin typeface="Cambria Math"/>
                          <a:ea typeface="Cambria Math"/>
                        </a:rPr>
                        <m:t>⁡</m:t>
                      </m:r>
                      <m:d>
                        <m:dPr>
                          <m:ctrlPr>
                            <a:rPr lang="en-US" sz="2000" b="0" i="1" smtClean="0">
                              <a:solidFill>
                                <a:schemeClr val="accent1">
                                  <a:lumMod val="50000"/>
                                </a:schemeClr>
                              </a:solidFill>
                              <a:latin typeface="Cambria Math" panose="02040503050406030204" pitchFamily="18" charset="0"/>
                              <a:ea typeface="Cambria Math"/>
                            </a:rPr>
                          </m:ctrlPr>
                        </m:dPr>
                        <m:e>
                          <m:r>
                            <a:rPr lang="en-US" sz="2000" i="1">
                              <a:solidFill>
                                <a:schemeClr val="accent1">
                                  <a:lumMod val="50000"/>
                                </a:schemeClr>
                              </a:solidFill>
                              <a:latin typeface="Cambria Math"/>
                              <a:ea typeface="Cambria Math"/>
                            </a:rPr>
                            <m:t>−</m:t>
                          </m:r>
                          <m:nary>
                            <m:naryPr>
                              <m:ctrlPr>
                                <a:rPr lang="en-US" sz="2000" i="1">
                                  <a:solidFill>
                                    <a:schemeClr val="accent1">
                                      <a:lumMod val="50000"/>
                                    </a:schemeClr>
                                  </a:solidFill>
                                  <a:latin typeface="Cambria Math" panose="02040503050406030204" pitchFamily="18" charset="0"/>
                                  <a:ea typeface="Cambria Math"/>
                                </a:rPr>
                              </m:ctrlPr>
                            </m:naryPr>
                            <m:sub>
                              <m:r>
                                <m:rPr>
                                  <m:brk m:alnAt="23"/>
                                </m:rPr>
                                <a:rPr lang="en-US" sz="2000" i="1">
                                  <a:solidFill>
                                    <a:schemeClr val="accent1">
                                      <a:lumMod val="50000"/>
                                    </a:schemeClr>
                                  </a:solidFill>
                                  <a:latin typeface="Cambria Math"/>
                                  <a:ea typeface="Cambria Math"/>
                                </a:rPr>
                                <m:t>𝑀</m:t>
                              </m:r>
                            </m:sub>
                            <m:sup/>
                            <m:e>
                              <m:r>
                                <a:rPr lang="en-US" sz="2000" i="1">
                                  <a:solidFill>
                                    <a:schemeClr val="accent1">
                                      <a:lumMod val="50000"/>
                                    </a:schemeClr>
                                  </a:solidFill>
                                  <a:latin typeface="Cambria Math"/>
                                  <a:ea typeface="Cambria Math"/>
                                </a:rPr>
                                <m:t>𝑅</m:t>
                              </m:r>
                              <m:d>
                                <m:dPr>
                                  <m:ctrlPr>
                                    <a:rPr lang="en-US" sz="2000" i="1">
                                      <a:solidFill>
                                        <a:schemeClr val="accent1">
                                          <a:lumMod val="50000"/>
                                        </a:schemeClr>
                                      </a:solidFill>
                                      <a:latin typeface="Cambria Math" panose="02040503050406030204" pitchFamily="18" charset="0"/>
                                      <a:ea typeface="Cambria Math"/>
                                    </a:rPr>
                                  </m:ctrlPr>
                                </m:dPr>
                                <m:e>
                                  <m:r>
                                    <a:rPr lang="en-US" sz="2000" i="1">
                                      <a:solidFill>
                                        <a:schemeClr val="accent1">
                                          <a:lumMod val="50000"/>
                                        </a:schemeClr>
                                      </a:solidFill>
                                      <a:latin typeface="Cambria Math"/>
                                      <a:ea typeface="Cambria Math"/>
                                    </a:rPr>
                                    <m:t>𝑚</m:t>
                                  </m:r>
                                </m:e>
                              </m:d>
                              <m:r>
                                <m:rPr>
                                  <m:sty m:val="p"/>
                                </m:rPr>
                                <a:rPr lang="en-US" sz="2000">
                                  <a:solidFill>
                                    <a:schemeClr val="accent1">
                                      <a:lumMod val="50000"/>
                                    </a:schemeClr>
                                  </a:solidFill>
                                  <a:latin typeface="Cambria Math"/>
                                  <a:ea typeface="Cambria Math"/>
                                </a:rPr>
                                <m:t>d</m:t>
                              </m:r>
                              <m:r>
                                <a:rPr lang="en-US" sz="2000" i="1">
                                  <a:solidFill>
                                    <a:schemeClr val="accent1">
                                      <a:lumMod val="50000"/>
                                    </a:schemeClr>
                                  </a:solidFill>
                                  <a:latin typeface="Cambria Math"/>
                                  <a:ea typeface="Cambria Math"/>
                                </a:rPr>
                                <m:t>𝑚</m:t>
                              </m:r>
                            </m:e>
                          </m:nary>
                        </m:e>
                      </m:d>
                    </m:oMath>
                  </m:oMathPara>
                </a14:m>
                <a:endParaRPr lang="en-US" sz="2000" dirty="0">
                  <a:solidFill>
                    <a:schemeClr val="accent1">
                      <a:lumMod val="50000"/>
                    </a:schemeClr>
                  </a:solidFill>
                  <a:latin typeface="Aria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0" y="1143000"/>
                <a:ext cx="9144000" cy="1070549"/>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0" y="2286000"/>
                <a:ext cx="9144000" cy="1070549"/>
              </a:xfrm>
              <a:prstGeom prst="rect">
                <a:avLst/>
              </a:prstGeom>
              <a:solidFill>
                <a:srgbClr val="F3F3F3">
                  <a:alpha val="60000"/>
                </a:srgbClr>
              </a:solidFill>
            </p:spPr>
            <p:txBody>
              <a:bodyPr wrap="square" rtlCol="0">
                <a:spAutoFit/>
              </a:bodyPr>
              <a:lstStyle/>
              <a:p>
                <a:pPr defTabSz="457200" fontAlgn="auto">
                  <a:spcBef>
                    <a:spcPct val="20000"/>
                  </a:spcBef>
                  <a:spcAft>
                    <a:spcPts val="0"/>
                  </a:spcAft>
                </a:pPr>
                <a14:m>
                  <m:oMathPara xmlns:m="http://schemas.openxmlformats.org/officeDocument/2006/math">
                    <m:oMathParaPr>
                      <m:jc m:val="centerGroup"/>
                    </m:oMathParaPr>
                    <m:oMath xmlns:m="http://schemas.openxmlformats.org/officeDocument/2006/math">
                      <m:r>
                        <a:rPr lang="en-US" sz="2000" b="0" i="1" smtClean="0">
                          <a:solidFill>
                            <a:schemeClr val="accent1">
                              <a:lumMod val="50000"/>
                            </a:schemeClr>
                          </a:solidFill>
                          <a:latin typeface="Cambria Math"/>
                          <a:ea typeface="Cambria Math"/>
                        </a:rPr>
                        <m:t>𝐿</m:t>
                      </m:r>
                      <m:d>
                        <m:dPr>
                          <m:ctrlPr>
                            <a:rPr lang="en-US" sz="2000" b="0" i="1" smtClean="0">
                              <a:solidFill>
                                <a:schemeClr val="accent1">
                                  <a:lumMod val="50000"/>
                                </a:schemeClr>
                              </a:solidFill>
                              <a:latin typeface="Cambria Math" panose="02040503050406030204" pitchFamily="18" charset="0"/>
                              <a:ea typeface="Cambria Math"/>
                            </a:rPr>
                          </m:ctrlPr>
                        </m:dPr>
                        <m:e>
                          <m:r>
                            <m:rPr>
                              <m:sty m:val="p"/>
                            </m:rPr>
                            <a:rPr lang="en-US" sz="2000" b="0" i="0" smtClean="0">
                              <a:solidFill>
                                <a:schemeClr val="accent1">
                                  <a:lumMod val="50000"/>
                                </a:schemeClr>
                              </a:solidFill>
                              <a:latin typeface="Cambria Math"/>
                              <a:ea typeface="Cambria Math"/>
                            </a:rPr>
                            <m:t>GRB</m:t>
                          </m:r>
                          <m:r>
                            <a:rPr lang="en-US" sz="2000" b="0" i="0" smtClean="0">
                              <a:solidFill>
                                <a:schemeClr val="accent1">
                                  <a:lumMod val="50000"/>
                                </a:schemeClr>
                              </a:solidFill>
                              <a:latin typeface="Cambria Math"/>
                              <a:ea typeface="Cambria Math"/>
                            </a:rPr>
                            <m:t> </m:t>
                          </m:r>
                          <m:r>
                            <m:rPr>
                              <m:sty m:val="p"/>
                            </m:rPr>
                            <a:rPr lang="en-US" sz="2000">
                              <a:solidFill>
                                <a:schemeClr val="accent1">
                                  <a:lumMod val="50000"/>
                                </a:schemeClr>
                              </a:solidFill>
                              <a:latin typeface="Cambria Math"/>
                              <a:ea typeface="Cambria Math"/>
                            </a:rPr>
                            <m:t>DATA</m:t>
                          </m:r>
                          <m:r>
                            <a:rPr lang="en-US" sz="2000" i="1">
                              <a:solidFill>
                                <a:schemeClr val="accent1">
                                  <a:lumMod val="50000"/>
                                </a:schemeClr>
                              </a:solidFill>
                              <a:latin typeface="Cambria Math"/>
                              <a:ea typeface="Cambria Math"/>
                            </a:rPr>
                            <m:t>|</m:t>
                          </m:r>
                          <m:r>
                            <a:rPr lang="en-US" sz="2000" i="1">
                              <a:solidFill>
                                <a:schemeClr val="accent1">
                                  <a:lumMod val="50000"/>
                                </a:schemeClr>
                              </a:solidFill>
                              <a:latin typeface="Cambria Math"/>
                              <a:ea typeface="Cambria Math"/>
                            </a:rPr>
                            <m:t>𝑅</m:t>
                          </m:r>
                          <m:d>
                            <m:dPr>
                              <m:ctrlPr>
                                <a:rPr lang="en-US" sz="2000" i="1">
                                  <a:solidFill>
                                    <a:schemeClr val="accent1">
                                      <a:lumMod val="50000"/>
                                    </a:schemeClr>
                                  </a:solidFill>
                                  <a:latin typeface="Cambria Math" panose="02040503050406030204" pitchFamily="18" charset="0"/>
                                  <a:ea typeface="Cambria Math"/>
                                </a:rPr>
                              </m:ctrlPr>
                            </m:dPr>
                            <m:e>
                              <m:r>
                                <a:rPr lang="en-US" sz="2000" b="1" i="0" smtClean="0">
                                  <a:solidFill>
                                    <a:schemeClr val="accent1">
                                      <a:lumMod val="50000"/>
                                    </a:schemeClr>
                                  </a:solidFill>
                                  <a:latin typeface="Cambria Math"/>
                                  <a:ea typeface="Cambria Math"/>
                                </a:rPr>
                                <m:t>𝛉</m:t>
                              </m:r>
                            </m:e>
                          </m:d>
                        </m:e>
                      </m:d>
                      <m:r>
                        <a:rPr lang="en-US" sz="2000" b="0" i="1" smtClean="0">
                          <a:solidFill>
                            <a:schemeClr val="accent1">
                              <a:lumMod val="50000"/>
                            </a:schemeClr>
                          </a:solidFill>
                          <a:latin typeface="Cambria Math"/>
                          <a:ea typeface="Cambria Math"/>
                        </a:rPr>
                        <m:t>=</m:t>
                      </m:r>
                      <m:r>
                        <a:rPr lang="en-US" sz="2000" i="1">
                          <a:solidFill>
                            <a:schemeClr val="accent1">
                              <a:lumMod val="50000"/>
                            </a:schemeClr>
                          </a:solidFill>
                          <a:latin typeface="Cambria Math"/>
                          <a:ea typeface="Cambria Math"/>
                        </a:rPr>
                        <m:t>(</m:t>
                      </m:r>
                      <m:sSup>
                        <m:sSupPr>
                          <m:ctrlPr>
                            <a:rPr lang="en-US" sz="2000" i="1">
                              <a:solidFill>
                                <a:schemeClr val="accent1">
                                  <a:lumMod val="50000"/>
                                </a:schemeClr>
                              </a:solidFill>
                              <a:latin typeface="Cambria Math" panose="02040503050406030204" pitchFamily="18" charset="0"/>
                              <a:ea typeface="Cambria Math"/>
                            </a:rPr>
                          </m:ctrlPr>
                        </m:sSupPr>
                        <m:e>
                          <m:r>
                            <m:rPr>
                              <m:sty m:val="p"/>
                            </m:rPr>
                            <a:rPr lang="en-US" sz="2000">
                              <a:solidFill>
                                <a:schemeClr val="accent1">
                                  <a:lumMod val="50000"/>
                                </a:schemeClr>
                              </a:solidFill>
                              <a:latin typeface="Cambria Math"/>
                              <a:ea typeface="Cambria Math"/>
                            </a:rPr>
                            <m:t>Δ</m:t>
                          </m:r>
                          <m:r>
                            <a:rPr lang="en-US" sz="2000" b="1">
                              <a:solidFill>
                                <a:schemeClr val="accent1">
                                  <a:lumMod val="50000"/>
                                </a:schemeClr>
                              </a:solidFill>
                              <a:latin typeface="Cambria Math"/>
                              <a:ea typeface="Cambria Math"/>
                            </a:rPr>
                            <m:t>𝛉</m:t>
                          </m:r>
                          <m:r>
                            <a:rPr lang="en-US" sz="2000" i="1">
                              <a:solidFill>
                                <a:schemeClr val="accent1">
                                  <a:lumMod val="50000"/>
                                </a:schemeClr>
                              </a:solidFill>
                              <a:latin typeface="Cambria Math"/>
                              <a:ea typeface="Cambria Math"/>
                            </a:rPr>
                            <m:t>)</m:t>
                          </m:r>
                        </m:e>
                        <m:sup>
                          <m:r>
                            <a:rPr lang="en-US" sz="2000" i="1">
                              <a:solidFill>
                                <a:schemeClr val="accent1">
                                  <a:lumMod val="50000"/>
                                </a:schemeClr>
                              </a:solidFill>
                              <a:latin typeface="Cambria Math"/>
                              <a:ea typeface="Cambria Math"/>
                            </a:rPr>
                            <m:t>𝑁</m:t>
                          </m:r>
                        </m:sup>
                      </m:sSup>
                      <m:d>
                        <m:dPr>
                          <m:begChr m:val="["/>
                          <m:endChr m:val="]"/>
                          <m:ctrlPr>
                            <a:rPr lang="en-US" sz="2000" i="1">
                              <a:solidFill>
                                <a:schemeClr val="accent1">
                                  <a:lumMod val="50000"/>
                                </a:schemeClr>
                              </a:solidFill>
                              <a:latin typeface="Cambria Math" panose="02040503050406030204" pitchFamily="18" charset="0"/>
                              <a:ea typeface="Cambria Math"/>
                            </a:rPr>
                          </m:ctrlPr>
                        </m:dPr>
                        <m:e>
                          <m:nary>
                            <m:naryPr>
                              <m:chr m:val="∏"/>
                              <m:ctrlPr>
                                <a:rPr lang="en-US" sz="2000" i="1">
                                  <a:solidFill>
                                    <a:schemeClr val="accent1">
                                      <a:lumMod val="50000"/>
                                    </a:schemeClr>
                                  </a:solidFill>
                                  <a:latin typeface="Cambria Math" panose="02040503050406030204" pitchFamily="18" charset="0"/>
                                  <a:ea typeface="Cambria Math"/>
                                </a:rPr>
                              </m:ctrlPr>
                            </m:naryPr>
                            <m:sub>
                              <m:r>
                                <m:rPr>
                                  <m:brk m:alnAt="23"/>
                                </m:rPr>
                                <a:rPr lang="en-US" sz="2000" i="1">
                                  <a:solidFill>
                                    <a:schemeClr val="accent1">
                                      <a:lumMod val="50000"/>
                                    </a:schemeClr>
                                  </a:solidFill>
                                  <a:latin typeface="Cambria Math"/>
                                  <a:ea typeface="Cambria Math"/>
                                </a:rPr>
                                <m:t>𝑖</m:t>
                              </m:r>
                              <m:r>
                                <a:rPr lang="en-US" sz="2000" i="1">
                                  <a:solidFill>
                                    <a:schemeClr val="accent1">
                                      <a:lumMod val="50000"/>
                                    </a:schemeClr>
                                  </a:solidFill>
                                  <a:latin typeface="Cambria Math"/>
                                  <a:ea typeface="Cambria Math"/>
                                </a:rPr>
                                <m:t>=1</m:t>
                              </m:r>
                            </m:sub>
                            <m:sup>
                              <m:r>
                                <a:rPr lang="en-US" sz="2000" i="1">
                                  <a:solidFill>
                                    <a:schemeClr val="accent1">
                                      <a:lumMod val="50000"/>
                                    </a:schemeClr>
                                  </a:solidFill>
                                  <a:latin typeface="Cambria Math"/>
                                  <a:ea typeface="Cambria Math"/>
                                </a:rPr>
                                <m:t>𝑁</m:t>
                              </m:r>
                            </m:sup>
                            <m:e>
                              <m:r>
                                <a:rPr lang="en-US" sz="2000" i="1">
                                  <a:solidFill>
                                    <a:schemeClr val="accent1">
                                      <a:lumMod val="50000"/>
                                    </a:schemeClr>
                                  </a:solidFill>
                                  <a:latin typeface="Cambria Math"/>
                                  <a:ea typeface="Cambria Math"/>
                                </a:rPr>
                                <m:t>𝑅</m:t>
                              </m:r>
                              <m:r>
                                <a:rPr lang="en-US" sz="2000" i="1">
                                  <a:solidFill>
                                    <a:schemeClr val="accent1">
                                      <a:lumMod val="50000"/>
                                    </a:schemeClr>
                                  </a:solidFill>
                                  <a:latin typeface="Cambria Math"/>
                                  <a:ea typeface="Cambria Math"/>
                                </a:rPr>
                                <m:t> </m:t>
                              </m:r>
                              <m:d>
                                <m:dPr>
                                  <m:ctrlPr>
                                    <a:rPr lang="en-US" sz="2000" i="1">
                                      <a:solidFill>
                                        <a:schemeClr val="accent1">
                                          <a:lumMod val="50000"/>
                                        </a:schemeClr>
                                      </a:solidFill>
                                      <a:latin typeface="Cambria Math" panose="02040503050406030204" pitchFamily="18" charset="0"/>
                                      <a:ea typeface="Cambria Math"/>
                                    </a:rPr>
                                  </m:ctrlPr>
                                </m:dPr>
                                <m:e>
                                  <m:sSub>
                                    <m:sSubPr>
                                      <m:ctrlPr>
                                        <a:rPr lang="en-US" sz="2000" b="0" i="1" smtClean="0">
                                          <a:solidFill>
                                            <a:schemeClr val="accent1">
                                              <a:lumMod val="50000"/>
                                            </a:schemeClr>
                                          </a:solidFill>
                                          <a:latin typeface="Cambria Math" panose="02040503050406030204" pitchFamily="18" charset="0"/>
                                          <a:ea typeface="Cambria Math"/>
                                        </a:rPr>
                                      </m:ctrlPr>
                                    </m:sSubPr>
                                    <m:e>
                                      <m:r>
                                        <a:rPr lang="en-US" sz="2000" b="1">
                                          <a:solidFill>
                                            <a:schemeClr val="accent1">
                                              <a:lumMod val="50000"/>
                                            </a:schemeClr>
                                          </a:solidFill>
                                          <a:latin typeface="Cambria Math"/>
                                          <a:ea typeface="Cambria Math"/>
                                        </a:rPr>
                                        <m:t>𝛉</m:t>
                                      </m:r>
                                    </m:e>
                                    <m:sub>
                                      <m:r>
                                        <a:rPr lang="en-US" sz="2000" b="0" i="1" smtClean="0">
                                          <a:solidFill>
                                            <a:schemeClr val="accent1">
                                              <a:lumMod val="50000"/>
                                            </a:schemeClr>
                                          </a:solidFill>
                                          <a:latin typeface="Cambria Math"/>
                                          <a:ea typeface="Cambria Math"/>
                                        </a:rPr>
                                        <m:t>𝑖</m:t>
                                      </m:r>
                                    </m:sub>
                                  </m:sSub>
                                </m:e>
                              </m:d>
                            </m:e>
                          </m:nary>
                        </m:e>
                      </m:d>
                      <m:r>
                        <m:rPr>
                          <m:sty m:val="p"/>
                        </m:rPr>
                        <a:rPr lang="en-US" sz="2000" b="0" i="0" smtClean="0">
                          <a:solidFill>
                            <a:schemeClr val="accent1">
                              <a:lumMod val="50000"/>
                            </a:schemeClr>
                          </a:solidFill>
                          <a:latin typeface="Cambria Math"/>
                          <a:ea typeface="Cambria Math"/>
                        </a:rPr>
                        <m:t>exp</m:t>
                      </m:r>
                      <m:r>
                        <a:rPr lang="en-US" sz="2000" b="0" i="1" smtClean="0">
                          <a:solidFill>
                            <a:schemeClr val="accent1">
                              <a:lumMod val="50000"/>
                            </a:schemeClr>
                          </a:solidFill>
                          <a:latin typeface="Cambria Math"/>
                          <a:ea typeface="Cambria Math"/>
                        </a:rPr>
                        <m:t>⁡</m:t>
                      </m:r>
                      <m:d>
                        <m:dPr>
                          <m:ctrlPr>
                            <a:rPr lang="en-US" sz="2000" b="0" i="1" smtClean="0">
                              <a:solidFill>
                                <a:schemeClr val="accent1">
                                  <a:lumMod val="50000"/>
                                </a:schemeClr>
                              </a:solidFill>
                              <a:latin typeface="Cambria Math" panose="02040503050406030204" pitchFamily="18" charset="0"/>
                              <a:ea typeface="Cambria Math"/>
                            </a:rPr>
                          </m:ctrlPr>
                        </m:dPr>
                        <m:e>
                          <m:r>
                            <a:rPr lang="en-US" sz="2000" i="1">
                              <a:solidFill>
                                <a:schemeClr val="accent1">
                                  <a:lumMod val="50000"/>
                                </a:schemeClr>
                              </a:solidFill>
                              <a:latin typeface="Cambria Math"/>
                              <a:ea typeface="Cambria Math"/>
                            </a:rPr>
                            <m:t>−</m:t>
                          </m:r>
                          <m:nary>
                            <m:naryPr>
                              <m:ctrlPr>
                                <a:rPr lang="en-US" sz="2000" i="1">
                                  <a:solidFill>
                                    <a:schemeClr val="accent1">
                                      <a:lumMod val="50000"/>
                                    </a:schemeClr>
                                  </a:solidFill>
                                  <a:latin typeface="Cambria Math" panose="02040503050406030204" pitchFamily="18" charset="0"/>
                                  <a:ea typeface="Cambria Math"/>
                                </a:rPr>
                              </m:ctrlPr>
                            </m:naryPr>
                            <m:sub>
                              <m:r>
                                <a:rPr lang="en-US" sz="2000" b="1">
                                  <a:solidFill>
                                    <a:schemeClr val="accent1">
                                      <a:lumMod val="50000"/>
                                    </a:schemeClr>
                                  </a:solidFill>
                                  <a:latin typeface="Cambria Math"/>
                                  <a:ea typeface="Cambria Math"/>
                                </a:rPr>
                                <m:t>𝛉</m:t>
                              </m:r>
                            </m:sub>
                            <m:sup/>
                            <m:e>
                              <m:r>
                                <a:rPr lang="en-US" sz="2000" i="1">
                                  <a:solidFill>
                                    <a:schemeClr val="accent1">
                                      <a:lumMod val="50000"/>
                                    </a:schemeClr>
                                  </a:solidFill>
                                  <a:latin typeface="Cambria Math"/>
                                  <a:ea typeface="Cambria Math"/>
                                </a:rPr>
                                <m:t>𝑅</m:t>
                              </m:r>
                              <m:d>
                                <m:dPr>
                                  <m:ctrlPr>
                                    <a:rPr lang="en-US" sz="2000" i="1">
                                      <a:solidFill>
                                        <a:schemeClr val="accent1">
                                          <a:lumMod val="50000"/>
                                        </a:schemeClr>
                                      </a:solidFill>
                                      <a:latin typeface="Cambria Math" panose="02040503050406030204" pitchFamily="18" charset="0"/>
                                      <a:ea typeface="Cambria Math"/>
                                    </a:rPr>
                                  </m:ctrlPr>
                                </m:dPr>
                                <m:e>
                                  <m:r>
                                    <a:rPr lang="en-US" sz="2000" b="1">
                                      <a:solidFill>
                                        <a:schemeClr val="accent1">
                                          <a:lumMod val="50000"/>
                                        </a:schemeClr>
                                      </a:solidFill>
                                      <a:latin typeface="Cambria Math"/>
                                      <a:ea typeface="Cambria Math"/>
                                    </a:rPr>
                                    <m:t>𝛉</m:t>
                                  </m:r>
                                </m:e>
                              </m:d>
                              <m:r>
                                <m:rPr>
                                  <m:sty m:val="p"/>
                                </m:rPr>
                                <a:rPr lang="en-US" sz="2000">
                                  <a:solidFill>
                                    <a:schemeClr val="accent1">
                                      <a:lumMod val="50000"/>
                                    </a:schemeClr>
                                  </a:solidFill>
                                  <a:latin typeface="Cambria Math"/>
                                  <a:ea typeface="Cambria Math"/>
                                </a:rPr>
                                <m:t>d</m:t>
                              </m:r>
                              <m:r>
                                <a:rPr lang="en-US" sz="2000" b="1">
                                  <a:solidFill>
                                    <a:schemeClr val="accent1">
                                      <a:lumMod val="50000"/>
                                    </a:schemeClr>
                                  </a:solidFill>
                                  <a:latin typeface="Cambria Math"/>
                                  <a:ea typeface="Cambria Math"/>
                                </a:rPr>
                                <m:t>𝛉</m:t>
                              </m:r>
                            </m:e>
                          </m:nary>
                        </m:e>
                      </m:d>
                    </m:oMath>
                  </m:oMathPara>
                </a14:m>
                <a:endParaRPr lang="en-US" sz="2000" dirty="0">
                  <a:solidFill>
                    <a:schemeClr val="accent1">
                      <a:lumMod val="50000"/>
                    </a:schemeClr>
                  </a:solidFill>
                  <a:latin typeface="Aria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0" y="2286000"/>
                <a:ext cx="9144000" cy="1070549"/>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590800" y="3505200"/>
                <a:ext cx="3962400" cy="445507"/>
              </a:xfrm>
              <a:prstGeom prst="rect">
                <a:avLst/>
              </a:prstGeom>
              <a:solidFill>
                <a:srgbClr val="F3F3F3">
                  <a:alpha val="60000"/>
                </a:srgbClr>
              </a:solidFill>
            </p:spPr>
            <p:txBody>
              <a:bodyPr wrap="square" rtlCol="0">
                <a:spAutoFit/>
              </a:bodyPr>
              <a:lstStyle/>
              <a:p>
                <a:pPr defTabSz="457200" fontAlgn="auto">
                  <a:spcBef>
                    <a:spcPct val="20000"/>
                  </a:spcBef>
                  <a:spcAft>
                    <a:spcPts val="0"/>
                  </a:spcAft>
                </a:pPr>
                <a14:m>
                  <m:oMathPara xmlns:m="http://schemas.openxmlformats.org/officeDocument/2006/math">
                    <m:oMathParaPr>
                      <m:jc m:val="centerGroup"/>
                    </m:oMathParaPr>
                    <m:oMath xmlns:m="http://schemas.openxmlformats.org/officeDocument/2006/math">
                      <m:r>
                        <a:rPr lang="en-US" sz="1800" b="1" i="0" smtClean="0">
                          <a:solidFill>
                            <a:schemeClr val="accent1">
                              <a:lumMod val="50000"/>
                            </a:schemeClr>
                          </a:solidFill>
                          <a:latin typeface="Cambria Math"/>
                          <a:ea typeface="Cambria Math"/>
                        </a:rPr>
                        <m:t>𝛉</m:t>
                      </m:r>
                      <m:r>
                        <a:rPr lang="en-US" sz="1800" b="0" i="1" smtClean="0">
                          <a:solidFill>
                            <a:schemeClr val="accent1">
                              <a:lumMod val="50000"/>
                            </a:schemeClr>
                          </a:solidFill>
                          <a:latin typeface="Cambria Math"/>
                          <a:ea typeface="Cambria Math"/>
                        </a:rPr>
                        <m:t>≡</m:t>
                      </m:r>
                      <m:acc>
                        <m:accPr>
                          <m:chr m:val="⃗"/>
                          <m:ctrlPr>
                            <a:rPr lang="en-US" sz="1800" i="1" smtClean="0">
                              <a:solidFill>
                                <a:schemeClr val="accent1">
                                  <a:lumMod val="50000"/>
                                </a:schemeClr>
                              </a:solidFill>
                              <a:latin typeface="Cambria Math" panose="02040503050406030204" pitchFamily="18" charset="0"/>
                              <a:ea typeface="Cambria Math"/>
                            </a:rPr>
                          </m:ctrlPr>
                        </m:accPr>
                        <m:e>
                          <m:r>
                            <a:rPr lang="en-US" sz="1800" b="0" i="1" smtClean="0">
                              <a:solidFill>
                                <a:schemeClr val="accent1">
                                  <a:lumMod val="50000"/>
                                </a:schemeClr>
                              </a:solidFill>
                              <a:latin typeface="Cambria Math"/>
                              <a:ea typeface="Cambria Math"/>
                            </a:rPr>
                            <m:t>𝜃</m:t>
                          </m:r>
                        </m:e>
                      </m:acc>
                      <m:r>
                        <a:rPr lang="en-US" sz="1800" i="1">
                          <a:solidFill>
                            <a:schemeClr val="accent1">
                              <a:lumMod val="50000"/>
                            </a:schemeClr>
                          </a:solidFill>
                          <a:latin typeface="Cambria Math"/>
                          <a:ea typeface="Cambria Math"/>
                        </a:rPr>
                        <m:t>≡</m:t>
                      </m:r>
                      <m:d>
                        <m:dPr>
                          <m:begChr m:val="["/>
                          <m:endChr m:val="]"/>
                          <m:ctrlPr>
                            <a:rPr lang="en-US" sz="1800" i="1" smtClean="0">
                              <a:solidFill>
                                <a:schemeClr val="accent1">
                                  <a:lumMod val="50000"/>
                                </a:schemeClr>
                              </a:solidFill>
                              <a:latin typeface="Cambria Math" panose="02040503050406030204" pitchFamily="18" charset="0"/>
                              <a:ea typeface="Cambria Math"/>
                            </a:rPr>
                          </m:ctrlPr>
                        </m:dPr>
                        <m:e>
                          <m:sSub>
                            <m:sSubPr>
                              <m:ctrlPr>
                                <a:rPr lang="en-US" sz="2000" i="1">
                                  <a:solidFill>
                                    <a:schemeClr val="accent1">
                                      <a:lumMod val="50000"/>
                                    </a:schemeClr>
                                  </a:solidFill>
                                  <a:latin typeface="Cambria Math" panose="02040503050406030204" pitchFamily="18" charset="0"/>
                                  <a:ea typeface="Cambria Math"/>
                                </a:rPr>
                              </m:ctrlPr>
                            </m:sSubPr>
                            <m:e>
                              <m:sSub>
                                <m:sSubPr>
                                  <m:ctrlPr>
                                    <a:rPr lang="en-US" sz="2000" i="1">
                                      <a:solidFill>
                                        <a:schemeClr val="accent1">
                                          <a:lumMod val="50000"/>
                                        </a:schemeClr>
                                      </a:solidFill>
                                      <a:latin typeface="Cambria Math" panose="02040503050406030204" pitchFamily="18" charset="0"/>
                                      <a:ea typeface="Cambria Math"/>
                                    </a:rPr>
                                  </m:ctrlPr>
                                </m:sSubPr>
                                <m:e>
                                  <m:r>
                                    <a:rPr lang="en-US" sz="2000" i="1">
                                      <a:solidFill>
                                        <a:schemeClr val="accent1">
                                          <a:lumMod val="50000"/>
                                        </a:schemeClr>
                                      </a:solidFill>
                                      <a:latin typeface="Cambria Math"/>
                                      <a:ea typeface="Cambria Math"/>
                                    </a:rPr>
                                    <m:t>𝐸</m:t>
                                  </m:r>
                                </m:e>
                                <m:sub>
                                  <m:r>
                                    <a:rPr lang="en-US" sz="2000" i="1">
                                      <a:solidFill>
                                        <a:schemeClr val="accent1">
                                          <a:lumMod val="50000"/>
                                        </a:schemeClr>
                                      </a:solidFill>
                                      <a:latin typeface="Cambria Math"/>
                                      <a:ea typeface="Cambria Math"/>
                                    </a:rPr>
                                    <m:t>𝑖𝑠𝑜</m:t>
                                  </m:r>
                                </m:sub>
                              </m:sSub>
                              <m:r>
                                <a:rPr lang="en-US" sz="2000" i="1">
                                  <a:solidFill>
                                    <a:schemeClr val="accent1">
                                      <a:lumMod val="50000"/>
                                    </a:schemeClr>
                                  </a:solidFill>
                                  <a:latin typeface="Cambria Math"/>
                                  <a:ea typeface="Cambria Math"/>
                                </a:rPr>
                                <m:t>, </m:t>
                              </m:r>
                              <m:sSub>
                                <m:sSubPr>
                                  <m:ctrlPr>
                                    <a:rPr lang="en-US" sz="2000" i="1">
                                      <a:solidFill>
                                        <a:schemeClr val="accent1">
                                          <a:lumMod val="50000"/>
                                        </a:schemeClr>
                                      </a:solidFill>
                                      <a:latin typeface="Cambria Math" panose="02040503050406030204" pitchFamily="18" charset="0"/>
                                      <a:ea typeface="Cambria Math"/>
                                    </a:rPr>
                                  </m:ctrlPr>
                                </m:sSubPr>
                                <m:e>
                                  <m:r>
                                    <a:rPr lang="en-US" sz="2000" i="1">
                                      <a:solidFill>
                                        <a:schemeClr val="accent1">
                                          <a:lumMod val="50000"/>
                                        </a:schemeClr>
                                      </a:solidFill>
                                      <a:latin typeface="Cambria Math"/>
                                      <a:ea typeface="Cambria Math"/>
                                    </a:rPr>
                                    <m:t>𝐿</m:t>
                                  </m:r>
                                </m:e>
                                <m:sub>
                                  <m:r>
                                    <a:rPr lang="en-US" sz="2000" i="1">
                                      <a:solidFill>
                                        <a:schemeClr val="accent1">
                                          <a:lumMod val="50000"/>
                                        </a:schemeClr>
                                      </a:solidFill>
                                      <a:latin typeface="Cambria Math"/>
                                      <a:ea typeface="Cambria Math"/>
                                    </a:rPr>
                                    <m:t>𝑖𝑠𝑜</m:t>
                                  </m:r>
                                </m:sub>
                              </m:sSub>
                              <m:r>
                                <a:rPr lang="en-US" sz="2000" i="1">
                                  <a:solidFill>
                                    <a:schemeClr val="accent1">
                                      <a:lumMod val="50000"/>
                                    </a:schemeClr>
                                  </a:solidFill>
                                  <a:latin typeface="Cambria Math"/>
                                  <a:ea typeface="Cambria Math"/>
                                </a:rPr>
                                <m:t>, </m:t>
                              </m:r>
                              <m:sSub>
                                <m:sSubPr>
                                  <m:ctrlPr>
                                    <a:rPr lang="en-US" sz="2000" i="1">
                                      <a:solidFill>
                                        <a:schemeClr val="accent1">
                                          <a:lumMod val="50000"/>
                                        </a:schemeClr>
                                      </a:solidFill>
                                      <a:latin typeface="Cambria Math" panose="02040503050406030204" pitchFamily="18" charset="0"/>
                                      <a:ea typeface="Cambria Math"/>
                                    </a:rPr>
                                  </m:ctrlPr>
                                </m:sSubPr>
                                <m:e>
                                  <m:r>
                                    <a:rPr lang="en-US" sz="2000" i="1">
                                      <a:solidFill>
                                        <a:schemeClr val="accent1">
                                          <a:lumMod val="50000"/>
                                        </a:schemeClr>
                                      </a:solidFill>
                                      <a:latin typeface="Cambria Math"/>
                                      <a:ea typeface="Cambria Math"/>
                                    </a:rPr>
                                    <m:t>𝐸</m:t>
                                  </m:r>
                                </m:e>
                                <m:sub>
                                  <m:r>
                                    <a:rPr lang="en-US" sz="2000" i="1">
                                      <a:solidFill>
                                        <a:schemeClr val="accent1">
                                          <a:lumMod val="50000"/>
                                        </a:schemeClr>
                                      </a:solidFill>
                                      <a:latin typeface="Cambria Math"/>
                                      <a:ea typeface="Cambria Math"/>
                                    </a:rPr>
                                    <m:t>𝑝</m:t>
                                  </m:r>
                                  <m:r>
                                    <a:rPr lang="en-US" sz="2000" i="1">
                                      <a:solidFill>
                                        <a:schemeClr val="accent1">
                                          <a:lumMod val="50000"/>
                                        </a:schemeClr>
                                      </a:solidFill>
                                      <a:latin typeface="Cambria Math"/>
                                      <a:ea typeface="Cambria Math"/>
                                    </a:rPr>
                                    <m:t>,</m:t>
                                  </m:r>
                                  <m:r>
                                    <a:rPr lang="en-US" sz="2000" i="1">
                                      <a:solidFill>
                                        <a:schemeClr val="accent1">
                                          <a:lumMod val="50000"/>
                                        </a:schemeClr>
                                      </a:solidFill>
                                      <a:latin typeface="Cambria Math"/>
                                      <a:ea typeface="Cambria Math"/>
                                    </a:rPr>
                                    <m:t>𝑧</m:t>
                                  </m:r>
                                </m:sub>
                              </m:sSub>
                              <m:r>
                                <a:rPr lang="en-US" sz="2000" b="0" i="1" smtClean="0">
                                  <a:solidFill>
                                    <a:schemeClr val="accent1">
                                      <a:lumMod val="50000"/>
                                    </a:schemeClr>
                                  </a:solidFill>
                                  <a:latin typeface="Cambria Math"/>
                                  <a:ea typeface="Cambria Math"/>
                                </a:rPr>
                                <m:t> </m:t>
                              </m:r>
                              <m:r>
                                <a:rPr lang="en-US" sz="2000" i="1">
                                  <a:solidFill>
                                    <a:schemeClr val="accent1">
                                      <a:lumMod val="50000"/>
                                    </a:schemeClr>
                                  </a:solidFill>
                                  <a:latin typeface="Cambria Math"/>
                                  <a:ea typeface="Cambria Math"/>
                                </a:rPr>
                                <m:t>,</m:t>
                              </m:r>
                              <m:r>
                                <a:rPr lang="en-US" sz="2000" b="0" i="1" smtClean="0">
                                  <a:solidFill>
                                    <a:schemeClr val="accent1">
                                      <a:lumMod val="50000"/>
                                    </a:schemeClr>
                                  </a:solidFill>
                                  <a:latin typeface="Cambria Math"/>
                                  <a:ea typeface="Cambria Math"/>
                                </a:rPr>
                                <m:t> </m:t>
                              </m:r>
                              <m:r>
                                <a:rPr lang="en-US" sz="2000" i="1">
                                  <a:solidFill>
                                    <a:schemeClr val="accent1">
                                      <a:lumMod val="50000"/>
                                    </a:schemeClr>
                                  </a:solidFill>
                                  <a:latin typeface="Cambria Math"/>
                                  <a:ea typeface="Cambria Math"/>
                                </a:rPr>
                                <m:t>𝑇</m:t>
                              </m:r>
                            </m:e>
                            <m:sub>
                              <m:r>
                                <a:rPr lang="en-US" sz="2000" i="1">
                                  <a:solidFill>
                                    <a:schemeClr val="accent1">
                                      <a:lumMod val="50000"/>
                                    </a:schemeClr>
                                  </a:solidFill>
                                  <a:latin typeface="Cambria Math"/>
                                  <a:ea typeface="Cambria Math"/>
                                </a:rPr>
                                <m:t>90,</m:t>
                              </m:r>
                              <m:r>
                                <a:rPr lang="en-US" sz="2000" i="1">
                                  <a:solidFill>
                                    <a:schemeClr val="accent1">
                                      <a:lumMod val="50000"/>
                                    </a:schemeClr>
                                  </a:solidFill>
                                  <a:latin typeface="Cambria Math"/>
                                  <a:ea typeface="Cambria Math"/>
                                </a:rPr>
                                <m:t>𝑧</m:t>
                              </m:r>
                            </m:sub>
                          </m:sSub>
                          <m:r>
                            <a:rPr lang="en-US" sz="2000" b="0" i="1" smtClean="0">
                              <a:solidFill>
                                <a:schemeClr val="accent1">
                                  <a:lumMod val="50000"/>
                                </a:schemeClr>
                              </a:solidFill>
                              <a:latin typeface="Cambria Math"/>
                              <a:ea typeface="Cambria Math"/>
                            </a:rPr>
                            <m:t> , </m:t>
                          </m:r>
                          <m:r>
                            <a:rPr lang="en-US" sz="2000" b="0" i="1" smtClean="0">
                              <a:solidFill>
                                <a:schemeClr val="accent1">
                                  <a:lumMod val="50000"/>
                                </a:schemeClr>
                              </a:solidFill>
                              <a:latin typeface="Cambria Math"/>
                              <a:ea typeface="Cambria Math"/>
                            </a:rPr>
                            <m:t>𝑧</m:t>
                          </m:r>
                          <m:r>
                            <a:rPr lang="en-US" sz="2000" b="0" i="1" smtClean="0">
                              <a:solidFill>
                                <a:schemeClr val="accent1">
                                  <a:lumMod val="50000"/>
                                </a:schemeClr>
                              </a:solidFill>
                              <a:latin typeface="Cambria Math"/>
                              <a:ea typeface="Cambria Math"/>
                            </a:rPr>
                            <m:t>, </m:t>
                          </m:r>
                          <m:r>
                            <a:rPr lang="en-US" sz="2000" b="0" i="1" smtClean="0">
                              <a:solidFill>
                                <a:schemeClr val="accent1">
                                  <a:lumMod val="50000"/>
                                </a:schemeClr>
                              </a:solidFill>
                              <a:latin typeface="Cambria Math"/>
                              <a:ea typeface="Cambria Math"/>
                            </a:rPr>
                            <m:t>𝑡</m:t>
                          </m:r>
                        </m:e>
                      </m:d>
                    </m:oMath>
                  </m:oMathPara>
                </a14:m>
                <a:endParaRPr lang="en-US" sz="2000" dirty="0">
                  <a:solidFill>
                    <a:schemeClr val="accent1">
                      <a:lumMod val="50000"/>
                    </a:schemeClr>
                  </a:solidFill>
                  <a:latin typeface="Aria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590800" y="3505200"/>
                <a:ext cx="3962400" cy="445507"/>
              </a:xfrm>
              <a:prstGeom prst="rect">
                <a:avLst/>
              </a:prstGeom>
              <a:blipFill rotWithShape="1">
                <a:blip r:embed="rId5"/>
                <a:stretch>
                  <a:fillRect t="-17808" b="-2740"/>
                </a:stretch>
              </a:blipFill>
            </p:spPr>
            <p:txBody>
              <a:bodyPr/>
              <a:lstStyle/>
              <a:p>
                <a:r>
                  <a:rPr lang="en-US">
                    <a:noFill/>
                  </a:rPr>
                  <a:t> </a:t>
                </a:r>
              </a:p>
            </p:txBody>
          </p:sp>
        </mc:Fallback>
      </mc:AlternateContent>
      <p:grpSp>
        <p:nvGrpSpPr>
          <p:cNvPr id="7" name="Group 6"/>
          <p:cNvGrpSpPr/>
          <p:nvPr/>
        </p:nvGrpSpPr>
        <p:grpSpPr>
          <a:xfrm>
            <a:off x="4800600" y="4191000"/>
            <a:ext cx="3896254" cy="2351312"/>
            <a:chOff x="2101321" y="3594568"/>
            <a:chExt cx="4638146" cy="3089926"/>
          </a:xfrm>
        </p:grpSpPr>
        <p:pic>
          <p:nvPicPr>
            <p:cNvPr id="8" name="Picture 2" descr="E:\Dropbox\Projects\#Presentations\2016\0419_Sharif_GRB\24871399-Marigold-flowers-in-the-garden-Top-view-focus-Stock-Ph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1321" y="3594568"/>
              <a:ext cx="4638146" cy="308992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101321" y="3594568"/>
              <a:ext cx="4638146" cy="3089926"/>
              <a:chOff x="2101321" y="3594568"/>
              <a:chExt cx="4638146" cy="3089926"/>
            </a:xfrm>
          </p:grpSpPr>
          <p:cxnSp>
            <p:nvCxnSpPr>
              <p:cNvPr id="12" name="Straight Connector 11"/>
              <p:cNvCxnSpPr/>
              <p:nvPr/>
            </p:nvCxnSpPr>
            <p:spPr>
              <a:xfrm>
                <a:off x="2819400" y="3594568"/>
                <a:ext cx="0" cy="3089926"/>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581400" y="3594568"/>
                <a:ext cx="0" cy="3089926"/>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403461" y="3594568"/>
                <a:ext cx="0" cy="3089926"/>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257800" y="3594568"/>
                <a:ext cx="0" cy="3089926"/>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019800" y="3594568"/>
                <a:ext cx="0" cy="3089926"/>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101321" y="4114800"/>
                <a:ext cx="4638146" cy="0"/>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101321" y="4724400"/>
                <a:ext cx="4638146" cy="0"/>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101321" y="5410200"/>
                <a:ext cx="4638146" cy="0"/>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101321" y="6096000"/>
                <a:ext cx="4638146" cy="0"/>
              </a:xfrm>
              <a:prstGeom prst="line">
                <a:avLst/>
              </a:prstGeom>
              <a:ln w="38100">
                <a:solidFill>
                  <a:srgbClr val="63E204"/>
                </a:solidFill>
              </a:ln>
            </p:spPr>
            <p:style>
              <a:lnRef idx="2">
                <a:schemeClr val="accent1"/>
              </a:lnRef>
              <a:fillRef idx="0">
                <a:schemeClr val="accent1"/>
              </a:fillRef>
              <a:effectRef idx="1">
                <a:schemeClr val="accent1"/>
              </a:effectRef>
              <a:fontRef idx="minor">
                <a:schemeClr val="tx1"/>
              </a:fontRef>
            </p:style>
          </p:cxnSp>
        </p:grpSp>
      </p:grpSp>
      <p:grpSp>
        <p:nvGrpSpPr>
          <p:cNvPr id="4" name="Group 3"/>
          <p:cNvGrpSpPr/>
          <p:nvPr/>
        </p:nvGrpSpPr>
        <p:grpSpPr>
          <a:xfrm>
            <a:off x="199708" y="4191000"/>
            <a:ext cx="4380759" cy="1536232"/>
            <a:chOff x="199708" y="4191000"/>
            <a:chExt cx="4380759" cy="1536232"/>
          </a:xfrm>
        </p:grpSpPr>
        <mc:AlternateContent xmlns:mc="http://schemas.openxmlformats.org/markup-compatibility/2006" xmlns:a14="http://schemas.microsoft.com/office/drawing/2010/main">
          <mc:Choice Requires="a14">
            <p:sp>
              <p:nvSpPr>
                <p:cNvPr id="3" name="Rectangle 2"/>
                <p:cNvSpPr/>
                <p:nvPr/>
              </p:nvSpPr>
              <p:spPr>
                <a:xfrm>
                  <a:off x="922867" y="5173234"/>
                  <a:ext cx="1821268" cy="553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000" i="1" smtClean="0">
                            <a:solidFill>
                              <a:schemeClr val="accent1">
                                <a:lumMod val="50000"/>
                              </a:schemeClr>
                            </a:solidFill>
                            <a:latin typeface="Cambria Math"/>
                            <a:ea typeface="Cambria Math"/>
                          </a:rPr>
                          <m:t>𝑅</m:t>
                        </m:r>
                        <m:r>
                          <a:rPr lang="en-US" sz="3000" i="1" smtClean="0">
                            <a:solidFill>
                              <a:schemeClr val="accent1">
                                <a:lumMod val="50000"/>
                              </a:schemeClr>
                            </a:solidFill>
                            <a:latin typeface="Cambria Math"/>
                            <a:ea typeface="Cambria Math"/>
                          </a:rPr>
                          <m:t> </m:t>
                        </m:r>
                        <m:d>
                          <m:dPr>
                            <m:ctrlPr>
                              <a:rPr lang="en-US" sz="3000" i="1">
                                <a:solidFill>
                                  <a:schemeClr val="accent1">
                                    <a:lumMod val="50000"/>
                                  </a:schemeClr>
                                </a:solidFill>
                                <a:latin typeface="Cambria Math" panose="02040503050406030204" pitchFamily="18" charset="0"/>
                                <a:ea typeface="Cambria Math"/>
                              </a:rPr>
                            </m:ctrlPr>
                          </m:dPr>
                          <m:e>
                            <m:r>
                              <a:rPr lang="en-US" sz="3000" b="1" i="0" smtClean="0">
                                <a:solidFill>
                                  <a:schemeClr val="accent1">
                                    <a:lumMod val="50000"/>
                                  </a:schemeClr>
                                </a:solidFill>
                                <a:latin typeface="Cambria Math"/>
                                <a:ea typeface="Cambria Math"/>
                              </a:rPr>
                              <m:t>𝛉</m:t>
                            </m:r>
                          </m:e>
                        </m:d>
                        <m:r>
                          <a:rPr lang="en-US" sz="3000" b="0" i="1" smtClean="0">
                            <a:solidFill>
                              <a:schemeClr val="accent1">
                                <a:lumMod val="50000"/>
                              </a:schemeClr>
                            </a:solidFill>
                            <a:latin typeface="Cambria Math"/>
                            <a:ea typeface="Cambria Math"/>
                          </a:rPr>
                          <m:t>= ?</m:t>
                        </m:r>
                      </m:oMath>
                    </m:oMathPara>
                  </a14:m>
                  <a:endParaRPr lang="en-US" sz="3000" dirty="0"/>
                </a:p>
              </p:txBody>
            </p:sp>
          </mc:Choice>
          <mc:Fallback xmlns="">
            <p:sp>
              <p:nvSpPr>
                <p:cNvPr id="3" name="Rectangle 2"/>
                <p:cNvSpPr>
                  <a:spLocks noRot="1" noChangeAspect="1" noMove="1" noResize="1" noEditPoints="1" noAdjustHandles="1" noChangeArrowheads="1" noChangeShapeType="1" noTextEdit="1"/>
                </p:cNvSpPr>
                <p:nvPr/>
              </p:nvSpPr>
              <p:spPr>
                <a:xfrm>
                  <a:off x="922867" y="5173234"/>
                  <a:ext cx="1821268" cy="553998"/>
                </a:xfrm>
                <a:prstGeom prst="rect">
                  <a:avLst/>
                </a:prstGeom>
                <a:blipFill rotWithShape="1">
                  <a:blip r:embed="rId8"/>
                  <a:stretch>
                    <a:fillRect/>
                  </a:stretch>
                </a:blipFill>
              </p:spPr>
              <p:txBody>
                <a:bodyPr/>
                <a:lstStyle/>
                <a:p>
                  <a:r>
                    <a:rPr lang="en-US">
                      <a:noFill/>
                    </a:rPr>
                    <a:t> </a:t>
                  </a:r>
                </a:p>
              </p:txBody>
            </p:sp>
          </mc:Fallback>
        </mc:AlternateContent>
        <p:sp>
          <p:nvSpPr>
            <p:cNvPr id="22" name="Title 4"/>
            <p:cNvSpPr txBox="1">
              <a:spLocks/>
            </p:cNvSpPr>
            <p:nvPr/>
          </p:nvSpPr>
          <p:spPr>
            <a:xfrm>
              <a:off x="199708" y="4191000"/>
              <a:ext cx="4380759" cy="91440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kern="1200">
                  <a:solidFill>
                    <a:schemeClr val="accent1">
                      <a:lumMod val="50000"/>
                    </a:schemeClr>
                  </a:solidFill>
                  <a:latin typeface="Arial"/>
                  <a:ea typeface="+mj-ea"/>
                  <a:cs typeface="+mj-cs"/>
                </a:defRPr>
              </a:lvl1pPr>
            </a:lstStyle>
            <a:p>
              <a:pPr fontAlgn="auto">
                <a:spcAft>
                  <a:spcPts val="0"/>
                </a:spcAft>
              </a:pPr>
              <a:r>
                <a:rPr lang="en-US" sz="1600" dirty="0"/>
                <a:t>Now that we have the likelihood function, what is the most appropriate model for GRB rate as a function of GRB parameters?</a:t>
              </a:r>
            </a:p>
          </p:txBody>
        </p:sp>
      </p:grpSp>
    </p:spTree>
    <p:extLst>
      <p:ext uri="{BB962C8B-B14F-4D97-AF65-F5344CB8AC3E}">
        <p14:creationId xmlns:p14="http://schemas.microsoft.com/office/powerpoint/2010/main" val="34925080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E:\Dropbox\Projects\#Presentations\2016\0419_Sharif_GRB\pbol_sbol.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9595" y="838200"/>
            <a:ext cx="7537450" cy="58229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Dropbox\Projects\#Presentations\2016\0419_Sharif_GRB\pbol_t9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595" y="838200"/>
            <a:ext cx="7537450" cy="582295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1" descr="E:\Dropbox\Projects\#Presentations\2016\0419_Sharif_GRB\sbol_epk.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595" y="838200"/>
            <a:ext cx="7537450" cy="582295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1" descr="E:\Dropbox\Projects\#Presentations\2016\0419_Sharif_GRB\sbol_t90.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9595" y="838200"/>
            <a:ext cx="7537450" cy="5822950"/>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E:\Dropbox\Projects\#Presentations\2016\0419_Sharif_GRB\t90-epk.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9595" y="838200"/>
            <a:ext cx="7537450" cy="58229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itle 4"/>
              <p:cNvSpPr>
                <a:spLocks noGrp="1"/>
              </p:cNvSpPr>
              <p:nvPr>
                <p:ph type="title"/>
              </p:nvPr>
            </p:nvSpPr>
            <p:spPr>
              <a:xfrm>
                <a:off x="304800" y="228600"/>
                <a:ext cx="8534400" cy="1143000"/>
              </a:xfrm>
            </p:spPr>
            <p:txBody>
              <a:bodyPr>
                <a:normAutofit fontScale="90000"/>
              </a:bodyPr>
              <a:lstStyle/>
              <a:p>
                <a:r>
                  <a:rPr lang="en-US" sz="3000" dirty="0"/>
                  <a:t>Multivariate Log-normal distribution</a:t>
                </a:r>
                <a:br>
                  <a:rPr lang="en-US" sz="3000" dirty="0"/>
                </a:br>
                <a:r>
                  <a:rPr lang="en-US" sz="2200" dirty="0"/>
                  <a:t>The simplest most natural model of GRB occurrence rate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a:rPr>
                          <m:t>𝑅</m:t>
                        </m:r>
                      </m:e>
                      <m:sub>
                        <m:r>
                          <m:rPr>
                            <m:sty m:val="p"/>
                          </m:rPr>
                          <a:rPr lang="en-US" sz="2200" b="0" i="0" smtClean="0">
                            <a:latin typeface="Cambria Math"/>
                          </a:rPr>
                          <m:t>cosmic</m:t>
                        </m:r>
                      </m:sub>
                    </m:sSub>
                  </m:oMath>
                </a14:m>
                <a:r>
                  <a:rPr lang="en-US" sz="2200" dirty="0"/>
                  <a:t> as a function of GRB properties (</a:t>
                </a:r>
                <a14:m>
                  <m:oMath xmlns:m="http://schemas.openxmlformats.org/officeDocument/2006/math">
                    <m:sSub>
                      <m:sSubPr>
                        <m:ctrlPr>
                          <a:rPr lang="en-US" sz="2400" i="1">
                            <a:latin typeface="Cambria Math" panose="02040503050406030204" pitchFamily="18" charset="0"/>
                            <a:ea typeface="Cambria Math"/>
                          </a:rPr>
                        </m:ctrlPr>
                      </m:sSubPr>
                      <m:e>
                        <m:sSub>
                          <m:sSubPr>
                            <m:ctrlPr>
                              <a:rPr lang="en-US" sz="2400" i="1">
                                <a:latin typeface="Cambria Math" panose="02040503050406030204" pitchFamily="18" charset="0"/>
                                <a:ea typeface="Cambria Math"/>
                              </a:rPr>
                            </m:ctrlPr>
                          </m:sSubPr>
                          <m:e>
                            <m:r>
                              <a:rPr lang="en-US" sz="2400" i="1">
                                <a:latin typeface="Cambria Math"/>
                                <a:ea typeface="Cambria Math"/>
                              </a:rPr>
                              <m:t>𝐸</m:t>
                            </m:r>
                          </m:e>
                          <m:sub>
                            <m:r>
                              <a:rPr lang="en-US" sz="2400" i="1">
                                <a:latin typeface="Cambria Math"/>
                                <a:ea typeface="Cambria Math"/>
                              </a:rPr>
                              <m:t>𝑖𝑠𝑜</m:t>
                            </m:r>
                          </m:sub>
                        </m:sSub>
                        <m:r>
                          <a:rPr lang="en-US" sz="2400" i="1">
                            <a:latin typeface="Cambria Math"/>
                            <a:ea typeface="Cambria Math"/>
                          </a:rPr>
                          <m:t>, </m:t>
                        </m:r>
                        <m:sSub>
                          <m:sSubPr>
                            <m:ctrlPr>
                              <a:rPr lang="en-US" sz="2400" i="1">
                                <a:latin typeface="Cambria Math" panose="02040503050406030204" pitchFamily="18" charset="0"/>
                                <a:ea typeface="Cambria Math"/>
                              </a:rPr>
                            </m:ctrlPr>
                          </m:sSubPr>
                          <m:e>
                            <m:r>
                              <a:rPr lang="en-US" sz="2400" i="1">
                                <a:latin typeface="Cambria Math"/>
                                <a:ea typeface="Cambria Math"/>
                              </a:rPr>
                              <m:t>𝐿</m:t>
                            </m:r>
                          </m:e>
                          <m:sub>
                            <m:r>
                              <a:rPr lang="en-US" sz="2400" i="1">
                                <a:latin typeface="Cambria Math"/>
                                <a:ea typeface="Cambria Math"/>
                              </a:rPr>
                              <m:t>𝑖𝑠𝑜</m:t>
                            </m:r>
                          </m:sub>
                        </m:sSub>
                        <m:r>
                          <a:rPr lang="en-US" sz="2400" i="1">
                            <a:latin typeface="Cambria Math"/>
                            <a:ea typeface="Cambria Math"/>
                          </a:rPr>
                          <m:t>, </m:t>
                        </m:r>
                        <m:sSub>
                          <m:sSubPr>
                            <m:ctrlPr>
                              <a:rPr lang="en-US" sz="2400" i="1">
                                <a:latin typeface="Cambria Math" panose="02040503050406030204" pitchFamily="18" charset="0"/>
                                <a:ea typeface="Cambria Math"/>
                              </a:rPr>
                            </m:ctrlPr>
                          </m:sSubPr>
                          <m:e>
                            <m:r>
                              <a:rPr lang="en-US" sz="2400" i="1">
                                <a:latin typeface="Cambria Math"/>
                                <a:ea typeface="Cambria Math"/>
                              </a:rPr>
                              <m:t>𝐸</m:t>
                            </m:r>
                          </m:e>
                          <m:sub>
                            <m:r>
                              <a:rPr lang="en-US" sz="2400" i="1">
                                <a:latin typeface="Cambria Math"/>
                                <a:ea typeface="Cambria Math"/>
                              </a:rPr>
                              <m:t>𝑝</m:t>
                            </m:r>
                            <m:r>
                              <a:rPr lang="en-US" sz="2400" i="1">
                                <a:latin typeface="Cambria Math"/>
                                <a:ea typeface="Cambria Math"/>
                              </a:rPr>
                              <m:t>,</m:t>
                            </m:r>
                            <m:r>
                              <a:rPr lang="en-US" sz="2400" i="1">
                                <a:latin typeface="Cambria Math"/>
                                <a:ea typeface="Cambria Math"/>
                              </a:rPr>
                              <m:t>𝑧</m:t>
                            </m:r>
                          </m:sub>
                        </m:sSub>
                        <m:r>
                          <a:rPr lang="en-US" sz="2400" i="1">
                            <a:latin typeface="Cambria Math"/>
                            <a:ea typeface="Cambria Math"/>
                          </a:rPr>
                          <m:t> , </m:t>
                        </m:r>
                        <m:r>
                          <a:rPr lang="en-US" sz="2400" i="1">
                            <a:latin typeface="Cambria Math"/>
                            <a:ea typeface="Cambria Math"/>
                          </a:rPr>
                          <m:t>𝑇</m:t>
                        </m:r>
                      </m:e>
                      <m:sub>
                        <m:r>
                          <a:rPr lang="en-US" sz="2400" i="1">
                            <a:latin typeface="Cambria Math"/>
                            <a:ea typeface="Cambria Math"/>
                          </a:rPr>
                          <m:t>90,</m:t>
                        </m:r>
                        <m:r>
                          <a:rPr lang="en-US" sz="2400" i="1">
                            <a:latin typeface="Cambria Math"/>
                            <a:ea typeface="Cambria Math"/>
                          </a:rPr>
                          <m:t>𝑧</m:t>
                        </m:r>
                      </m:sub>
                    </m:sSub>
                    <m:r>
                      <a:rPr lang="en-US" sz="2400" b="0" i="1" smtClean="0">
                        <a:latin typeface="Cambria Math"/>
                        <a:ea typeface="Cambria Math"/>
                      </a:rPr>
                      <m:t>,</m:t>
                    </m:r>
                    <m:r>
                      <a:rPr lang="en-US" sz="2400" b="0" i="1" smtClean="0">
                        <a:latin typeface="Cambria Math"/>
                        <a:ea typeface="Cambria Math"/>
                      </a:rPr>
                      <m:t>𝑧</m:t>
                    </m:r>
                    <m:r>
                      <a:rPr lang="en-US" sz="2400" i="1">
                        <a:latin typeface="Cambria Math"/>
                        <a:ea typeface="Cambria Math"/>
                      </a:rPr>
                      <m:t> </m:t>
                    </m:r>
                  </m:oMath>
                </a14:m>
                <a:r>
                  <a:rPr lang="en-US" sz="2200" dirty="0"/>
                  <a:t>)</a:t>
                </a:r>
              </a:p>
            </p:txBody>
          </p:sp>
        </mc:Choice>
        <mc:Fallback xmlns="">
          <p:sp>
            <p:nvSpPr>
              <p:cNvPr id="5" name="Title 4"/>
              <p:cNvSpPr>
                <a:spLocks noGrp="1" noRot="1" noChangeAspect="1" noMove="1" noResize="1" noEditPoints="1" noAdjustHandles="1" noChangeArrowheads="1" noChangeShapeType="1" noTextEdit="1"/>
              </p:cNvSpPr>
              <p:nvPr>
                <p:ph type="title"/>
              </p:nvPr>
            </p:nvSpPr>
            <p:spPr>
              <a:xfrm>
                <a:off x="304800" y="228600"/>
                <a:ext cx="8534400" cy="1143000"/>
              </a:xfrm>
              <a:blipFill rotWithShape="1">
                <a:blip r:embed="rId15"/>
                <a:stretch>
                  <a:fillRect l="-1286" t="-5882" b="-7487"/>
                </a:stretch>
              </a:blipFill>
            </p:spPr>
            <p:txBody>
              <a:bodyPr/>
              <a:lstStyle/>
              <a:p>
                <a:r>
                  <a:rPr lang="en-US">
                    <a:noFill/>
                  </a:rPr>
                  <a:t> </a:t>
                </a:r>
              </a:p>
            </p:txBody>
          </p:sp>
        </mc:Fallback>
      </mc:AlternateContent>
      <p:pic>
        <p:nvPicPr>
          <p:cNvPr id="3080" name="Picture 8" descr="E:\Dropbox\Projects\#Presentations\2016\0419_Sharif_GRB\pbol_epk.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9595" y="838200"/>
            <a:ext cx="7537450" cy="582295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E:\Dropbox\Projects\#Presentations\2016\0419_Sharif_GRB\pbol.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9595" y="828040"/>
            <a:ext cx="7537450" cy="58229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81200" y="1549400"/>
            <a:ext cx="2133600" cy="4191000"/>
          </a:xfrm>
          <a:prstGeom prst="rect">
            <a:avLst/>
          </a:prstGeom>
          <a:gradFill>
            <a:gsLst>
              <a:gs pos="0">
                <a:srgbClr val="FFFF00"/>
              </a:gs>
              <a:gs pos="100000">
                <a:schemeClr val="accent1">
                  <a:tint val="50000"/>
                  <a:shade val="100000"/>
                  <a:satMod val="350000"/>
                  <a:alpha val="29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t>Detector threshold</a:t>
            </a:r>
          </a:p>
        </p:txBody>
      </p:sp>
      <p:grpSp>
        <p:nvGrpSpPr>
          <p:cNvPr id="30" name="Group 29"/>
          <p:cNvGrpSpPr/>
          <p:nvPr/>
        </p:nvGrpSpPr>
        <p:grpSpPr>
          <a:xfrm>
            <a:off x="228600" y="1447800"/>
            <a:ext cx="8610600" cy="1747391"/>
            <a:chOff x="304800" y="2641056"/>
            <a:chExt cx="8610600" cy="1747391"/>
          </a:xfrm>
        </p:grpSpPr>
        <p:pic>
          <p:nvPicPr>
            <p:cNvPr id="31" name="Picture 30"/>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1219201" y="3022056"/>
              <a:ext cx="6210842" cy="1366391"/>
            </a:xfrm>
            <a:prstGeom prst="rect">
              <a:avLst/>
            </a:prstGeom>
          </p:spPr>
        </p:pic>
        <p:sp>
          <p:nvSpPr>
            <p:cNvPr id="32" name="Content Placeholder 3 2"/>
            <p:cNvSpPr txBox="1">
              <a:spLocks/>
            </p:cNvSpPr>
            <p:nvPr/>
          </p:nvSpPr>
          <p:spPr>
            <a:xfrm>
              <a:off x="304800" y="2641056"/>
              <a:ext cx="8610600" cy="381000"/>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accent1">
                      <a:lumMod val="50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accent1">
                      <a:lumMod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accent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accent1">
                      <a:lumMod val="50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accent1">
                      <a:lumMod val="50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a:solidFill>
                    <a:schemeClr val="accent2">
                      <a:lumMod val="50000"/>
                    </a:schemeClr>
                  </a:solidFill>
                </a:rPr>
                <a:t>The rate parameter</a:t>
              </a:r>
            </a:p>
          </p:txBody>
        </p:sp>
      </p:grpSp>
      <p:pic>
        <p:nvPicPr>
          <p:cNvPr id="33" name="Picture 32"/>
          <p:cNvPicPr>
            <a:picLocks noChangeAspect="1"/>
          </p:cNvPicPr>
          <p:nvPr>
            <p:custDataLst>
              <p:tags r:id="rId1"/>
            </p:custDataLst>
          </p:nvPr>
        </p:nvPicPr>
        <p:blipFill>
          <a:blip r:embed="rId19" cstate="print">
            <a:extLst>
              <a:ext uri="{28A0092B-C50C-407E-A947-70E740481C1C}">
                <a14:useLocalDpi xmlns:a14="http://schemas.microsoft.com/office/drawing/2010/main" val="0"/>
              </a:ext>
            </a:extLst>
          </a:blip>
          <a:stretch>
            <a:fillRect/>
          </a:stretch>
        </p:blipFill>
        <p:spPr>
          <a:xfrm>
            <a:off x="202841" y="4874695"/>
            <a:ext cx="3556717" cy="862530"/>
          </a:xfrm>
          <a:prstGeom prst="rect">
            <a:avLst/>
          </a:prstGeom>
        </p:spPr>
      </p:pic>
      <p:pic>
        <p:nvPicPr>
          <p:cNvPr id="34" name="Picture 33"/>
          <p:cNvPicPr>
            <a:picLocks noChangeAspect="1"/>
          </p:cNvPicPr>
          <p:nvPr>
            <p:custDataLst>
              <p:tags r:id="rId2"/>
            </p:custDataLst>
          </p:nvPr>
        </p:nvPicPr>
        <p:blipFill>
          <a:blip r:embed="rId20" cstate="print">
            <a:extLst>
              <a:ext uri="{28A0092B-C50C-407E-A947-70E740481C1C}">
                <a14:useLocalDpi xmlns:a14="http://schemas.microsoft.com/office/drawing/2010/main" val="0"/>
              </a:ext>
            </a:extLst>
          </a:blip>
          <a:stretch>
            <a:fillRect/>
          </a:stretch>
        </p:blipFill>
        <p:spPr>
          <a:xfrm>
            <a:off x="4222663" y="4874695"/>
            <a:ext cx="4495800" cy="537462"/>
          </a:xfrm>
          <a:prstGeom prst="rect">
            <a:avLst/>
          </a:prstGeom>
        </p:spPr>
      </p:pic>
      <p:pic>
        <p:nvPicPr>
          <p:cNvPr id="35" name="Picture 34"/>
          <p:cNvPicPr>
            <a:picLocks noChangeAspect="1"/>
          </p:cNvPicPr>
          <p:nvPr>
            <p:custDataLst>
              <p:tags r:id="rId3"/>
            </p:custDataLst>
          </p:nvPr>
        </p:nvPicPr>
        <p:blipFill>
          <a:blip r:embed="rId21" cstate="print">
            <a:extLst>
              <a:ext uri="{28A0092B-C50C-407E-A947-70E740481C1C}">
                <a14:useLocalDpi xmlns:a14="http://schemas.microsoft.com/office/drawing/2010/main" val="0"/>
              </a:ext>
            </a:extLst>
          </a:blip>
          <a:stretch>
            <a:fillRect/>
          </a:stretch>
        </p:blipFill>
        <p:spPr>
          <a:xfrm>
            <a:off x="202841" y="5757545"/>
            <a:ext cx="4066327" cy="914400"/>
          </a:xfrm>
          <a:prstGeom prst="rect">
            <a:avLst/>
          </a:prstGeom>
        </p:spPr>
      </p:pic>
      <p:pic>
        <p:nvPicPr>
          <p:cNvPr id="3" name="Picture 2"/>
          <p:cNvPicPr>
            <a:picLocks noChangeAspect="1"/>
          </p:cNvPicPr>
          <p:nvPr>
            <p:custDataLst>
              <p:tags r:id="rId4"/>
            </p:custDataLst>
          </p:nvPr>
        </p:nvPicPr>
        <p:blipFill>
          <a:blip r:embed="rId22" cstate="print">
            <a:extLst>
              <a:ext uri="{28A0092B-C50C-407E-A947-70E740481C1C}">
                <a14:useLocalDpi xmlns:a14="http://schemas.microsoft.com/office/drawing/2010/main" val="0"/>
              </a:ext>
            </a:extLst>
          </a:blip>
          <a:stretch>
            <a:fillRect/>
          </a:stretch>
        </p:blipFill>
        <p:spPr>
          <a:xfrm>
            <a:off x="4915764" y="5973733"/>
            <a:ext cx="3507888" cy="623918"/>
          </a:xfrm>
          <a:prstGeom prst="rect">
            <a:avLst/>
          </a:prstGeom>
        </p:spPr>
      </p:pic>
      <p:grpSp>
        <p:nvGrpSpPr>
          <p:cNvPr id="26" name="Group 25"/>
          <p:cNvGrpSpPr/>
          <p:nvPr/>
        </p:nvGrpSpPr>
        <p:grpSpPr>
          <a:xfrm>
            <a:off x="252988" y="3442399"/>
            <a:ext cx="8170664" cy="1256601"/>
            <a:chOff x="252988" y="3442399"/>
            <a:chExt cx="8170664" cy="1256601"/>
          </a:xfrm>
        </p:grpSpPr>
        <p:pic>
          <p:nvPicPr>
            <p:cNvPr id="22" name="Picture 21"/>
            <p:cNvPicPr>
              <a:picLocks noChangeAspect="1"/>
            </p:cNvPicPr>
            <p:nvPr>
              <p:custDataLst>
                <p:tags r:id="rId5"/>
              </p:custDataLst>
            </p:nvPr>
          </p:nvPicPr>
          <p:blipFill>
            <a:blip r:embed="rId23" cstate="print">
              <a:extLst>
                <a:ext uri="{28A0092B-C50C-407E-A947-70E740481C1C}">
                  <a14:useLocalDpi xmlns:a14="http://schemas.microsoft.com/office/drawing/2010/main" val="0"/>
                </a:ext>
              </a:extLst>
            </a:blip>
            <a:stretch>
              <a:fillRect/>
            </a:stretch>
          </p:blipFill>
          <p:spPr>
            <a:xfrm>
              <a:off x="1911410" y="4191000"/>
              <a:ext cx="4674024" cy="508000"/>
            </a:xfrm>
            <a:prstGeom prst="rect">
              <a:avLst/>
            </a:prstGeom>
          </p:spPr>
        </p:pic>
        <p:pic>
          <p:nvPicPr>
            <p:cNvPr id="25" name="Picture 24"/>
            <p:cNvPicPr>
              <a:picLocks noChangeAspect="1"/>
            </p:cNvPicPr>
            <p:nvPr>
              <p:custDataLst>
                <p:tags r:id="rId6"/>
              </p:custDataLst>
            </p:nvPr>
          </p:nvPicPr>
          <p:blipFill>
            <a:blip r:embed="rId24" cstate="print">
              <a:extLst>
                <a:ext uri="{28A0092B-C50C-407E-A947-70E740481C1C}">
                  <a14:useLocalDpi xmlns:a14="http://schemas.microsoft.com/office/drawing/2010/main" val="0"/>
                </a:ext>
              </a:extLst>
            </a:blip>
            <a:stretch>
              <a:fillRect/>
            </a:stretch>
          </p:blipFill>
          <p:spPr>
            <a:xfrm>
              <a:off x="252988" y="3442399"/>
              <a:ext cx="8170664" cy="594231"/>
            </a:xfrm>
            <a:prstGeom prst="rect">
              <a:avLst/>
            </a:prstGeom>
          </p:spPr>
        </p:pic>
      </p:grpSp>
      <p:sp>
        <p:nvSpPr>
          <p:cNvPr id="21" name="TextBox 20"/>
          <p:cNvSpPr txBox="1"/>
          <p:nvPr/>
        </p:nvSpPr>
        <p:spPr>
          <a:xfrm>
            <a:off x="5855984" y="6550223"/>
            <a:ext cx="3288016" cy="307777"/>
          </a:xfrm>
          <a:prstGeom prst="rect">
            <a:avLst/>
          </a:prstGeom>
          <a:noFill/>
        </p:spPr>
        <p:txBody>
          <a:bodyPr wrap="none" rtlCol="0">
            <a:spAutoFit/>
          </a:bodyPr>
          <a:lstStyle/>
          <a:p>
            <a:r>
              <a:rPr lang="en-US" sz="1400" dirty="0" smtClean="0"/>
              <a:t>Shahmoradi &amp; Nemiroff, MNRAS, 2015</a:t>
            </a:r>
            <a:endParaRPr lang="en-US" sz="1400" dirty="0"/>
          </a:p>
        </p:txBody>
      </p:sp>
    </p:spTree>
    <p:extLst>
      <p:ext uri="{BB962C8B-B14F-4D97-AF65-F5344CB8AC3E}">
        <p14:creationId xmlns:p14="http://schemas.microsoft.com/office/powerpoint/2010/main" val="609915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fade">
                                      <p:cBhvr>
                                        <p:cTn id="7" dur="500"/>
                                        <p:tgtEl>
                                          <p:spTgt spid="30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086"/>
                                        </p:tgtEl>
                                      </p:cBhvr>
                                    </p:animEffect>
                                    <p:set>
                                      <p:cBhvr>
                                        <p:cTn id="20" dur="1" fill="hold">
                                          <p:stCondLst>
                                            <p:cond delay="499"/>
                                          </p:stCondLst>
                                        </p:cTn>
                                        <p:tgtEl>
                                          <p:spTgt spid="308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080"/>
                                        </p:tgtEl>
                                        <p:attrNameLst>
                                          <p:attrName>style.visibility</p:attrName>
                                        </p:attrNameLst>
                                      </p:cBhvr>
                                      <p:to>
                                        <p:strVal val="visible"/>
                                      </p:to>
                                    </p:set>
                                    <p:animEffect transition="in" filter="fade">
                                      <p:cBhvr>
                                        <p:cTn id="23" dur="500"/>
                                        <p:tgtEl>
                                          <p:spTgt spid="308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080"/>
                                        </p:tgtEl>
                                      </p:cBhvr>
                                    </p:animEffect>
                                    <p:set>
                                      <p:cBhvr>
                                        <p:cTn id="28" dur="1" fill="hold">
                                          <p:stCondLst>
                                            <p:cond delay="499"/>
                                          </p:stCondLst>
                                        </p:cTn>
                                        <p:tgtEl>
                                          <p:spTgt spid="3080"/>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081"/>
                                        </p:tgtEl>
                                        <p:attrNameLst>
                                          <p:attrName>style.visibility</p:attrName>
                                        </p:attrNameLst>
                                      </p:cBhvr>
                                      <p:to>
                                        <p:strVal val="visible"/>
                                      </p:to>
                                    </p:set>
                                    <p:animEffect transition="in" filter="fade">
                                      <p:cBhvr>
                                        <p:cTn id="31" dur="500"/>
                                        <p:tgtEl>
                                          <p:spTgt spid="308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081"/>
                                        </p:tgtEl>
                                      </p:cBhvr>
                                    </p:animEffect>
                                    <p:set>
                                      <p:cBhvr>
                                        <p:cTn id="36" dur="1" fill="hold">
                                          <p:stCondLst>
                                            <p:cond delay="499"/>
                                          </p:stCondLst>
                                        </p:cTn>
                                        <p:tgtEl>
                                          <p:spTgt spid="3081"/>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3085"/>
                                        </p:tgtEl>
                                        <p:attrNameLst>
                                          <p:attrName>style.visibility</p:attrName>
                                        </p:attrNameLst>
                                      </p:cBhvr>
                                      <p:to>
                                        <p:strVal val="visible"/>
                                      </p:to>
                                    </p:set>
                                    <p:animEffect transition="in" filter="fade">
                                      <p:cBhvr>
                                        <p:cTn id="39" dur="500"/>
                                        <p:tgtEl>
                                          <p:spTgt spid="308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3085"/>
                                        </p:tgtEl>
                                      </p:cBhvr>
                                    </p:animEffect>
                                    <p:set>
                                      <p:cBhvr>
                                        <p:cTn id="44" dur="1" fill="hold">
                                          <p:stCondLst>
                                            <p:cond delay="499"/>
                                          </p:stCondLst>
                                        </p:cTn>
                                        <p:tgtEl>
                                          <p:spTgt spid="3085"/>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084"/>
                                        </p:tgtEl>
                                        <p:attrNameLst>
                                          <p:attrName>style.visibility</p:attrName>
                                        </p:attrNameLst>
                                      </p:cBhvr>
                                      <p:to>
                                        <p:strVal val="visible"/>
                                      </p:to>
                                    </p:set>
                                    <p:animEffect transition="in" filter="fade">
                                      <p:cBhvr>
                                        <p:cTn id="47" dur="500"/>
                                        <p:tgtEl>
                                          <p:spTgt spid="308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084"/>
                                        </p:tgtEl>
                                      </p:cBhvr>
                                    </p:animEffect>
                                    <p:set>
                                      <p:cBhvr>
                                        <p:cTn id="52" dur="1" fill="hold">
                                          <p:stCondLst>
                                            <p:cond delay="499"/>
                                          </p:stCondLst>
                                        </p:cTn>
                                        <p:tgtEl>
                                          <p:spTgt spid="3084"/>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083"/>
                                        </p:tgtEl>
                                        <p:attrNameLst>
                                          <p:attrName>style.visibility</p:attrName>
                                        </p:attrNameLst>
                                      </p:cBhvr>
                                      <p:to>
                                        <p:strVal val="visible"/>
                                      </p:to>
                                    </p:set>
                                    <p:animEffect transition="in" filter="fade">
                                      <p:cBhvr>
                                        <p:cTn id="55" dur="500"/>
                                        <p:tgtEl>
                                          <p:spTgt spid="308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083"/>
                                        </p:tgtEl>
                                      </p:cBhvr>
                                    </p:animEffect>
                                    <p:set>
                                      <p:cBhvr>
                                        <p:cTn id="60" dur="1" fill="hold">
                                          <p:stCondLst>
                                            <p:cond delay="499"/>
                                          </p:stCondLst>
                                        </p:cTn>
                                        <p:tgtEl>
                                          <p:spTgt spid="3083"/>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3082"/>
                                        </p:tgtEl>
                                        <p:attrNameLst>
                                          <p:attrName>style.visibility</p:attrName>
                                        </p:attrNameLst>
                                      </p:cBhvr>
                                      <p:to>
                                        <p:strVal val="visible"/>
                                      </p:to>
                                    </p:set>
                                    <p:animEffect transition="in" filter="fade">
                                      <p:cBhvr>
                                        <p:cTn id="63" dur="500"/>
                                        <p:tgtEl>
                                          <p:spTgt spid="308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3082"/>
                                        </p:tgtEl>
                                      </p:cBhvr>
                                    </p:animEffect>
                                    <p:set>
                                      <p:cBhvr>
                                        <p:cTn id="68" dur="1" fill="hold">
                                          <p:stCondLst>
                                            <p:cond delay="499"/>
                                          </p:stCondLst>
                                        </p:cTn>
                                        <p:tgtEl>
                                          <p:spTgt spid="3082"/>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086"/>
                                        </p:tgtEl>
                                        <p:attrNameLst>
                                          <p:attrName>style.visibility</p:attrName>
                                        </p:attrNameLst>
                                      </p:cBhvr>
                                      <p:to>
                                        <p:strVal val="visible"/>
                                      </p:to>
                                    </p:set>
                                    <p:animEffect transition="in" filter="fade">
                                      <p:cBhvr>
                                        <p:cTn id="96" dur="500"/>
                                        <p:tgtEl>
                                          <p:spTgt spid="3086"/>
                                        </p:tgtEl>
                                      </p:cBhvr>
                                    </p:animEffect>
                                  </p:childTnLst>
                                </p:cTn>
                              </p:par>
                              <p:par>
                                <p:cTn id="97" presetID="10" presetClass="entr" presetSubtype="0" fill="hold" grpId="2" nodeType="with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fade">
                                      <p:cBhvr>
                                        <p:cTn id="99" dur="500"/>
                                        <p:tgtEl>
                                          <p:spTgt spid="2"/>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3086"/>
                                        </p:tgtEl>
                                      </p:cBhvr>
                                    </p:animEffect>
                                    <p:set>
                                      <p:cBhvr>
                                        <p:cTn id="104" dur="1" fill="hold">
                                          <p:stCondLst>
                                            <p:cond delay="499"/>
                                          </p:stCondLst>
                                        </p:cTn>
                                        <p:tgtEl>
                                          <p:spTgt spid="3086"/>
                                        </p:tgtEl>
                                        <p:attrNameLst>
                                          <p:attrName>style.visibility</p:attrName>
                                        </p:attrNameLst>
                                      </p:cBhvr>
                                      <p:to>
                                        <p:strVal val="hidden"/>
                                      </p:to>
                                    </p:set>
                                  </p:childTnLst>
                                </p:cTn>
                              </p:par>
                              <p:par>
                                <p:cTn id="105" presetID="10" presetClass="exit" presetSubtype="0" fill="hold" grpId="3" nodeType="withEffect">
                                  <p:stCondLst>
                                    <p:cond delay="0"/>
                                  </p:stCondLst>
                                  <p:childTnLst>
                                    <p:animEffect transition="out" filter="fade">
                                      <p:cBhvr>
                                        <p:cTn id="106" dur="500"/>
                                        <p:tgtEl>
                                          <p:spTgt spid="2"/>
                                        </p:tgtEl>
                                      </p:cBhvr>
                                    </p:animEffect>
                                    <p:set>
                                      <p:cBhvr>
                                        <p:cTn id="107" dur="1" fill="hold">
                                          <p:stCondLst>
                                            <p:cond delay="499"/>
                                          </p:stCondLst>
                                        </p:cTn>
                                        <p:tgtEl>
                                          <p:spTgt spid="2"/>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
                                        </p:tgtEl>
                                        <p:attrNameLst>
                                          <p:attrName>style.visibility</p:attrName>
                                        </p:attrNameLst>
                                      </p:cBhvr>
                                      <p:to>
                                        <p:strVal val="visible"/>
                                      </p:to>
                                    </p:set>
                                    <p:animEffect transition="in" filter="fade">
                                      <p:cBhvr>
                                        <p:cTn id="1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1"/>
              <p:cNvSpPr>
                <a:spLocks noGrp="1"/>
              </p:cNvSpPr>
              <p:nvPr>
                <p:ph type="title"/>
              </p:nvPr>
            </p:nvSpPr>
            <p:spPr>
              <a:xfrm>
                <a:off x="304800" y="228600"/>
                <a:ext cx="8534400" cy="762000"/>
              </a:xfrm>
            </p:spPr>
            <p:txBody>
              <a:bodyPr>
                <a:normAutofit/>
              </a:bodyPr>
              <a:lstStyle/>
              <a:p>
                <a:r>
                  <a:rPr lang="en-US" sz="2000" dirty="0"/>
                  <a:t>GRB detection is therefore a Poisson process with mean </a:t>
                </a:r>
                <a14:m>
                  <m:oMath xmlns:m="http://schemas.openxmlformats.org/officeDocument/2006/math">
                    <m:r>
                      <a:rPr lang="en-US" sz="2000" b="0" i="1" smtClean="0">
                        <a:latin typeface="Cambria Math"/>
                      </a:rPr>
                      <m:t>𝜆</m:t>
                    </m:r>
                    <m:r>
                      <a:rPr lang="en-US" sz="2000" b="0" i="1" smtClean="0">
                        <a:latin typeface="Cambria Math"/>
                      </a:rPr>
                      <m:t>=</m:t>
                    </m:r>
                    <m:sSub>
                      <m:sSubPr>
                        <m:ctrlPr>
                          <a:rPr lang="en-US" sz="2000" b="0" i="1" smtClean="0">
                            <a:latin typeface="Cambria Math" panose="02040503050406030204" pitchFamily="18" charset="0"/>
                          </a:rPr>
                        </m:ctrlPr>
                      </m:sSubPr>
                      <m:e>
                        <m:r>
                          <a:rPr lang="en-US" sz="2000" b="0" i="1" smtClean="0">
                            <a:latin typeface="Cambria Math"/>
                          </a:rPr>
                          <m:t>𝑅</m:t>
                        </m:r>
                      </m:e>
                      <m:sub>
                        <m:r>
                          <a:rPr lang="en-US" sz="2000" b="0" i="1" smtClean="0">
                            <a:latin typeface="Cambria Math"/>
                          </a:rPr>
                          <m:t>𝑜𝑏𝑠</m:t>
                        </m:r>
                      </m:sub>
                    </m:sSub>
                    <m:d>
                      <m:dPr>
                        <m:ctrlPr>
                          <a:rPr lang="en-US" sz="2000" b="0" i="1" smtClean="0">
                            <a:latin typeface="Cambria Math" panose="02040503050406030204" pitchFamily="18" charset="0"/>
                          </a:rPr>
                        </m:ctrlPr>
                      </m:dPr>
                      <m:e>
                        <m:r>
                          <a:rPr lang="en-US" sz="2000" b="1" i="0" smtClean="0">
                            <a:latin typeface="Cambria Math"/>
                          </a:rPr>
                          <m:t>𝛉</m:t>
                        </m:r>
                      </m:e>
                    </m:d>
                    <m:r>
                      <m:rPr>
                        <m:sty m:val="p"/>
                      </m:rPr>
                      <a:rPr lang="en-US" sz="2000" b="0" i="0" smtClean="0">
                        <a:latin typeface="Cambria Math"/>
                      </a:rPr>
                      <m:t>d</m:t>
                    </m:r>
                    <m:r>
                      <a:rPr lang="en-US" sz="2000" b="1">
                        <a:latin typeface="Cambria Math"/>
                      </a:rPr>
                      <m:t>𝛉</m:t>
                    </m:r>
                  </m:oMath>
                </a14:m>
                <a:endParaRPr lang="en-US" sz="2000" b="1" dirty="0"/>
              </a:p>
            </p:txBody>
          </p:sp>
        </mc:Choice>
        <mc:Fallback xmlns="">
          <p:sp>
            <p:nvSpPr>
              <p:cNvPr id="5" name="Title 4 1"/>
              <p:cNvSpPr>
                <a:spLocks noGrp="1" noRot="1" noChangeAspect="1" noMove="1" noResize="1" noEditPoints="1" noAdjustHandles="1" noChangeArrowheads="1" noChangeShapeType="1" noTextEdit="1"/>
              </p:cNvSpPr>
              <p:nvPr>
                <p:ph type="title"/>
              </p:nvPr>
            </p:nvSpPr>
            <p:spPr>
              <a:xfrm>
                <a:off x="304800" y="228600"/>
                <a:ext cx="8534400" cy="762000"/>
              </a:xfrm>
              <a:blipFill rotWithShape="1">
                <a:blip r:embed="rId5"/>
                <a:stretch>
                  <a:fillRect l="-714"/>
                </a:stretch>
              </a:blipFill>
            </p:spPr>
            <p:txBody>
              <a:bodyPr/>
              <a:lstStyle/>
              <a:p>
                <a:r>
                  <a:rPr lang="en-US">
                    <a:noFill/>
                  </a:rPr>
                  <a:t> </a:t>
                </a:r>
              </a:p>
            </p:txBody>
          </p:sp>
        </mc:Fallback>
      </mc:AlternateContent>
      <p:pic>
        <p:nvPicPr>
          <p:cNvPr id="20" name="Picture 19"/>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510040" y="1239867"/>
            <a:ext cx="8039793" cy="329200"/>
          </a:xfrm>
          <a:prstGeom prst="rect">
            <a:avLst/>
          </a:prstGeom>
        </p:spPr>
      </p:pic>
      <p:pic>
        <p:nvPicPr>
          <p:cNvPr id="22" name="Picture 21"/>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20675" y="1992832"/>
            <a:ext cx="8622444" cy="662358"/>
          </a:xfrm>
          <a:prstGeom prst="rect">
            <a:avLst/>
          </a:prstGeom>
        </p:spPr>
      </p:pic>
      <p:grpSp>
        <p:nvGrpSpPr>
          <p:cNvPr id="27" name="Group 26"/>
          <p:cNvGrpSpPr/>
          <p:nvPr/>
        </p:nvGrpSpPr>
        <p:grpSpPr>
          <a:xfrm>
            <a:off x="4981456" y="2887225"/>
            <a:ext cx="4162544" cy="4552163"/>
            <a:chOff x="1295400" y="546084"/>
            <a:chExt cx="5450490" cy="6311916"/>
          </a:xfrm>
        </p:grpSpPr>
        <p:pic>
          <p:nvPicPr>
            <p:cNvPr id="28" name="Picture 126" descr="C:\Users\Amir\Dropbox\Projects\#Presentations\2016\0317_ICES\fetch.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546084"/>
              <a:ext cx="5450490" cy="631191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752600" y="762000"/>
              <a:ext cx="1066800" cy="4724400"/>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819400" y="760602"/>
              <a:ext cx="685800" cy="4724400"/>
            </a:xfrm>
            <a:prstGeom prst="rect">
              <a:avLst/>
            </a:prstGeom>
            <a:solidFill>
              <a:srgbClr val="FF99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505200" y="762000"/>
              <a:ext cx="699083" cy="4724400"/>
            </a:xfrm>
            <a:prstGeom prst="rect">
              <a:avLst/>
            </a:prstGeom>
            <a:solidFill>
              <a:srgbClr val="63E204">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204283" y="760602"/>
              <a:ext cx="2272717" cy="4723002"/>
            </a:xfrm>
            <a:prstGeom prst="rect">
              <a:avLst/>
            </a:prstGeom>
            <a:solidFill>
              <a:srgbClr val="0033CC">
                <a:alpha val="4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3" name="Picture 2" descr="E:\Dropbox\Projects\#Presentations\2016\0424_Sharif_GRB\efficienc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90" y="2887225"/>
            <a:ext cx="5056046" cy="390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3726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1"/>
          <p:cNvSpPr>
            <a:spLocks noGrp="1"/>
          </p:cNvSpPr>
          <p:nvPr>
            <p:ph type="title"/>
          </p:nvPr>
        </p:nvSpPr>
        <p:spPr>
          <a:xfrm>
            <a:off x="304800" y="228600"/>
            <a:ext cx="8534400" cy="762000"/>
          </a:xfrm>
        </p:spPr>
        <p:txBody>
          <a:bodyPr>
            <a:normAutofit fontScale="90000"/>
          </a:bodyPr>
          <a:lstStyle/>
          <a:p>
            <a:r>
              <a:rPr lang="en-US" sz="2500" dirty="0"/>
              <a:t>The posterior probability density of model parameters can be obtained from Bayes rule</a:t>
            </a:r>
          </a:p>
        </p:txBody>
      </p:sp>
      <mc:AlternateContent xmlns:mc="http://schemas.openxmlformats.org/markup-compatibility/2006" xmlns:a14="http://schemas.microsoft.com/office/drawing/2010/main">
        <mc:Choice Requires="a14">
          <p:sp>
            <p:nvSpPr>
              <p:cNvPr id="15" name="TextBox 14"/>
              <p:cNvSpPr txBox="1"/>
              <p:nvPr/>
            </p:nvSpPr>
            <p:spPr>
              <a:xfrm>
                <a:off x="2590800" y="1143000"/>
                <a:ext cx="3244799" cy="861326"/>
              </a:xfrm>
              <a:prstGeom prst="rect">
                <a:avLst/>
              </a:prstGeom>
              <a:noFill/>
              <a:ln>
                <a:solidFill>
                  <a:schemeClr val="accent1">
                    <a:lumMod val="50000"/>
                  </a:schemeClr>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𝑃</m:t>
                      </m:r>
                      <m:d>
                        <m:dPr>
                          <m:ctrlPr>
                            <a:rPr lang="en-US" b="0" i="1" smtClean="0">
                              <a:latin typeface="Cambria Math" panose="02040503050406030204" pitchFamily="18" charset="0"/>
                            </a:rPr>
                          </m:ctrlPr>
                        </m:dPr>
                        <m:e>
                          <m:r>
                            <a:rPr lang="en-US" b="0" i="1" smtClean="0">
                              <a:latin typeface="Cambria Math"/>
                            </a:rPr>
                            <m:t>𝐴</m:t>
                          </m:r>
                          <m:r>
                            <a:rPr lang="en-US" b="0" i="1" smtClean="0">
                              <a:latin typeface="Cambria Math"/>
                            </a:rPr>
                            <m:t>|</m:t>
                          </m:r>
                          <m:r>
                            <a:rPr lang="en-US" b="0" i="1" smtClean="0">
                              <a:latin typeface="Cambria Math"/>
                            </a:rPr>
                            <m:t>𝐵</m:t>
                          </m:r>
                        </m:e>
                      </m:d>
                      <m:r>
                        <a:rPr lang="en-US" b="0" i="1" smtClean="0">
                          <a:latin typeface="Cambria Math"/>
                        </a:rPr>
                        <m:t>=</m:t>
                      </m:r>
                      <m:f>
                        <m:fPr>
                          <m:ctrlPr>
                            <a:rPr lang="en-US" i="1">
                              <a:latin typeface="Cambria Math" panose="02040503050406030204" pitchFamily="18" charset="0"/>
                            </a:rPr>
                          </m:ctrlPr>
                        </m:fPr>
                        <m:num>
                          <m:r>
                            <a:rPr lang="en-US" b="0" i="1" smtClean="0">
                              <a:latin typeface="Cambria Math"/>
                            </a:rPr>
                            <m:t>𝑃</m:t>
                          </m:r>
                          <m:r>
                            <a:rPr lang="en-US" b="0" i="1" smtClean="0">
                              <a:latin typeface="Cambria Math"/>
                            </a:rPr>
                            <m:t>(</m:t>
                          </m:r>
                          <m:r>
                            <a:rPr lang="en-US" b="0" i="1" smtClean="0">
                              <a:latin typeface="Cambria Math"/>
                            </a:rPr>
                            <m:t>𝐴</m:t>
                          </m:r>
                          <m:r>
                            <a:rPr lang="en-US" b="0" i="1" smtClean="0">
                              <a:latin typeface="Cambria Math"/>
                            </a:rPr>
                            <m:t>)</m:t>
                          </m:r>
                          <m:r>
                            <a:rPr lang="en-US" b="0" i="1" smtClean="0">
                              <a:latin typeface="Cambria Math"/>
                            </a:rPr>
                            <m:t>𝑃</m:t>
                          </m:r>
                          <m:r>
                            <a:rPr lang="en-US" b="0" i="1" smtClean="0">
                              <a:latin typeface="Cambria Math"/>
                            </a:rPr>
                            <m:t>(</m:t>
                          </m:r>
                          <m:r>
                            <a:rPr lang="en-US" i="1">
                              <a:latin typeface="Cambria Math"/>
                            </a:rPr>
                            <m:t>𝐵</m:t>
                          </m:r>
                          <m:r>
                            <a:rPr lang="en-US" b="0" i="1" smtClean="0">
                              <a:latin typeface="Cambria Math"/>
                            </a:rPr>
                            <m:t>|</m:t>
                          </m:r>
                          <m:r>
                            <a:rPr lang="en-US" b="0" i="1" smtClean="0">
                              <a:latin typeface="Cambria Math"/>
                            </a:rPr>
                            <m:t>𝐴</m:t>
                          </m:r>
                          <m:r>
                            <a:rPr lang="en-US" b="0" i="1" smtClean="0">
                              <a:latin typeface="Cambria Math"/>
                            </a:rPr>
                            <m:t>)</m:t>
                          </m:r>
                        </m:num>
                        <m:den>
                          <m:r>
                            <a:rPr lang="en-US" b="0" i="1" smtClean="0">
                              <a:latin typeface="Cambria Math"/>
                            </a:rPr>
                            <m:t>𝑃</m:t>
                          </m:r>
                          <m:r>
                            <a:rPr lang="en-US" b="0" i="1" smtClean="0">
                              <a:latin typeface="Cambria Math"/>
                            </a:rPr>
                            <m:t>(</m:t>
                          </m:r>
                          <m:r>
                            <a:rPr lang="en-US" b="0" i="1" smtClean="0">
                              <a:latin typeface="Cambria Math"/>
                            </a:rPr>
                            <m:t>𝐵</m:t>
                          </m:r>
                          <m:r>
                            <a:rPr lang="en-US" b="0" i="1" smtClean="0">
                              <a:latin typeface="Cambria Math"/>
                            </a:rPr>
                            <m:t>)</m:t>
                          </m:r>
                        </m:den>
                      </m:f>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2590800" y="1143000"/>
                <a:ext cx="3244799" cy="861326"/>
              </a:xfrm>
              <a:prstGeom prst="rect">
                <a:avLst/>
              </a:prstGeom>
              <a:blipFill rotWithShape="1">
                <a:blip r:embed="rId5"/>
                <a:stretch>
                  <a:fillRect/>
                </a:stretch>
              </a:blipFill>
              <a:ln>
                <a:solidFill>
                  <a:schemeClr val="accent1">
                    <a:lumMod val="50000"/>
                  </a:schemeClr>
                </a:solidFill>
              </a:ln>
            </p:spPr>
            <p:txBody>
              <a:bodyPr/>
              <a:lstStyle/>
              <a:p>
                <a:r>
                  <a:rPr lang="en-US">
                    <a:noFill/>
                  </a:rPr>
                  <a:t> </a:t>
                </a:r>
              </a:p>
            </p:txBody>
          </p:sp>
        </mc:Fallback>
      </mc:AlternateContent>
      <p:pic>
        <p:nvPicPr>
          <p:cNvPr id="26" name="Picture 25"/>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592667" y="2269066"/>
            <a:ext cx="7107429" cy="13748255"/>
          </a:xfrm>
          <a:prstGeom prst="rect">
            <a:avLst/>
          </a:prstGeom>
        </p:spPr>
      </p:pic>
      <p:pic>
        <p:nvPicPr>
          <p:cNvPr id="2" name="Picture 1"/>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609600" y="4038600"/>
            <a:ext cx="4495800" cy="350686"/>
          </a:xfrm>
          <a:prstGeom prst="rect">
            <a:avLst/>
          </a:prstGeom>
        </p:spPr>
      </p:pic>
      <p:grpSp>
        <p:nvGrpSpPr>
          <p:cNvPr id="27" name="Group 26"/>
          <p:cNvGrpSpPr/>
          <p:nvPr/>
        </p:nvGrpSpPr>
        <p:grpSpPr>
          <a:xfrm>
            <a:off x="321733" y="4038600"/>
            <a:ext cx="8695267" cy="2743200"/>
            <a:chOff x="321733" y="4038600"/>
            <a:chExt cx="8695267" cy="2743200"/>
          </a:xfrm>
        </p:grpSpPr>
        <p:sp>
          <p:nvSpPr>
            <p:cNvPr id="30" name="Title 4 2"/>
            <p:cNvSpPr txBox="1">
              <a:spLocks/>
            </p:cNvSpPr>
            <p:nvPr/>
          </p:nvSpPr>
          <p:spPr>
            <a:xfrm>
              <a:off x="321733" y="5105400"/>
              <a:ext cx="4349772" cy="13716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lumMod val="50000"/>
                    </a:schemeClr>
                  </a:solidFill>
                  <a:latin typeface="Arial"/>
                  <a:ea typeface="+mj-ea"/>
                  <a:cs typeface="+mj-cs"/>
                </a:defRPr>
              </a:lvl1pPr>
            </a:lstStyle>
            <a:p>
              <a:pPr algn="ctr" fontAlgn="auto">
                <a:spcAft>
                  <a:spcPts val="0"/>
                </a:spcAft>
              </a:pPr>
              <a:r>
                <a:rPr lang="en-US" sz="1600" dirty="0">
                  <a:solidFill>
                    <a:schemeClr val="accent2">
                      <a:lumMod val="50000"/>
                    </a:schemeClr>
                  </a:solidFill>
                </a:rPr>
                <a:t>The 16-D parameter posterior density is sampled via an Adaptive Metropolis-Hastings Markov Chain Monte Carlo algorithm</a:t>
              </a:r>
            </a:p>
            <a:p>
              <a:pPr algn="ctr" fontAlgn="auto">
                <a:spcAft>
                  <a:spcPts val="0"/>
                </a:spcAft>
              </a:pPr>
              <a:endParaRPr lang="en-US" sz="1600" dirty="0">
                <a:solidFill>
                  <a:schemeClr val="accent2">
                    <a:lumMod val="50000"/>
                  </a:schemeClr>
                </a:solidFill>
              </a:endParaRPr>
            </a:p>
            <a:p>
              <a:pPr algn="ctr" fontAlgn="auto">
                <a:spcAft>
                  <a:spcPts val="0"/>
                </a:spcAft>
              </a:pPr>
              <a:r>
                <a:rPr lang="en-US" sz="1600" dirty="0">
                  <a:solidFill>
                    <a:schemeClr val="accent2">
                      <a:lumMod val="50000"/>
                    </a:schemeClr>
                  </a:solidFill>
                </a:rPr>
                <a:t>https://github.com/shahmoradi/grb_world</a:t>
              </a:r>
            </a:p>
          </p:txBody>
        </p:sp>
        <p:pic>
          <p:nvPicPr>
            <p:cNvPr id="5122" name="Picture 2" descr="E:\Dropbox\Pix\print\3d art\simplyterrage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59400" y="4038600"/>
              <a:ext cx="3657600" cy="2743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592667" y="4015115"/>
            <a:ext cx="4597692" cy="961370"/>
            <a:chOff x="592667" y="4015115"/>
            <a:chExt cx="4597692" cy="961370"/>
          </a:xfrm>
        </p:grpSpPr>
        <mc:AlternateContent xmlns:mc="http://schemas.openxmlformats.org/markup-compatibility/2006" xmlns:a14="http://schemas.microsoft.com/office/drawing/2010/main">
          <mc:Choice Requires="a14">
            <p:sp>
              <p:nvSpPr>
                <p:cNvPr id="3" name="Rectangle 2"/>
                <p:cNvSpPr/>
                <p:nvPr/>
              </p:nvSpPr>
              <p:spPr>
                <a:xfrm>
                  <a:off x="2242619" y="4038600"/>
                  <a:ext cx="1396536" cy="9378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limLow>
                          <m:limLowPr>
                            <m:ctrlPr>
                              <a:rPr lang="en-US" sz="3000" i="1" smtClean="0">
                                <a:solidFill>
                                  <a:srgbClr val="FF0000"/>
                                </a:solidFill>
                                <a:latin typeface="Cambria Math" panose="02040503050406030204" pitchFamily="18" charset="0"/>
                              </a:rPr>
                            </m:ctrlPr>
                          </m:limLowPr>
                          <m:e>
                            <m:groupChr>
                              <m:groupChrPr>
                                <m:chr m:val="⏟"/>
                                <m:ctrlPr>
                                  <a:rPr lang="en-US" sz="3000" i="1" smtClean="0">
                                    <a:solidFill>
                                      <a:srgbClr val="FF0000"/>
                                    </a:solidFill>
                                    <a:latin typeface="Cambria Math" panose="02040503050406030204" pitchFamily="18" charset="0"/>
                                  </a:rPr>
                                </m:ctrlPr>
                              </m:groupChrPr>
                              <m:e>
                                <m:r>
                                  <a:rPr lang="en-US" sz="3000" b="0" i="1" smtClean="0">
                                    <a:solidFill>
                                      <a:srgbClr val="FF0000"/>
                                    </a:solidFill>
                                    <a:latin typeface="Cambria Math"/>
                                  </a:rPr>
                                  <m:t>             </m:t>
                                </m:r>
                              </m:e>
                            </m:groupChr>
                          </m:e>
                          <m:lim>
                            <m:r>
                              <a:rPr lang="en-US" sz="3000" i="1" dirty="0">
                                <a:solidFill>
                                  <a:srgbClr val="FF0000"/>
                                </a:solidFill>
                                <a:latin typeface="Cambria Math"/>
                              </a:rPr>
                              <m:t>𝑃</m:t>
                            </m:r>
                            <m:r>
                              <a:rPr lang="en-US" sz="3000" i="1" dirty="0">
                                <a:solidFill>
                                  <a:srgbClr val="FF0000"/>
                                </a:solidFill>
                                <a:latin typeface="Cambria Math"/>
                              </a:rPr>
                              <m:t>(</m:t>
                            </m:r>
                            <m:r>
                              <a:rPr lang="en-US" sz="3000" i="1" dirty="0">
                                <a:solidFill>
                                  <a:srgbClr val="FF0000"/>
                                </a:solidFill>
                                <a:latin typeface="Cambria Math"/>
                              </a:rPr>
                              <m:t>𝐴</m:t>
                            </m:r>
                            <m:r>
                              <a:rPr lang="en-US" sz="3000" i="1" dirty="0">
                                <a:solidFill>
                                  <a:srgbClr val="FF0000"/>
                                </a:solidFill>
                                <a:latin typeface="Cambria Math"/>
                              </a:rPr>
                              <m:t>)</m:t>
                            </m:r>
                          </m:lim>
                        </m:limLow>
                      </m:oMath>
                    </m:oMathPara>
                  </a14:m>
                  <a:endParaRPr lang="en-US" sz="3000" dirty="0">
                    <a:solidFill>
                      <a:srgbClr val="FF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2242619" y="4038600"/>
                  <a:ext cx="1396536" cy="937885"/>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708864" y="4038600"/>
                  <a:ext cx="1481495" cy="9378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limLow>
                          <m:limLowPr>
                            <m:ctrlPr>
                              <a:rPr lang="en-US" sz="3000" i="1" smtClean="0">
                                <a:solidFill>
                                  <a:srgbClr val="FF0000"/>
                                </a:solidFill>
                                <a:latin typeface="Cambria Math" panose="02040503050406030204" pitchFamily="18" charset="0"/>
                              </a:rPr>
                            </m:ctrlPr>
                          </m:limLowPr>
                          <m:e>
                            <m:groupChr>
                              <m:groupChrPr>
                                <m:chr m:val="⏟"/>
                                <m:ctrlPr>
                                  <a:rPr lang="en-US" sz="3000" i="1" smtClean="0">
                                    <a:solidFill>
                                      <a:srgbClr val="FF0000"/>
                                    </a:solidFill>
                                    <a:latin typeface="Cambria Math" panose="02040503050406030204" pitchFamily="18" charset="0"/>
                                  </a:rPr>
                                </m:ctrlPr>
                              </m:groupChrPr>
                              <m:e>
                                <m:r>
                                  <a:rPr lang="en-US" sz="3000" b="0" i="1" smtClean="0">
                                    <a:solidFill>
                                      <a:srgbClr val="FF0000"/>
                                    </a:solidFill>
                                    <a:latin typeface="Cambria Math"/>
                                  </a:rPr>
                                  <m:t>              </m:t>
                                </m:r>
                              </m:e>
                            </m:groupChr>
                          </m:e>
                          <m:lim>
                            <m:r>
                              <a:rPr lang="en-US" sz="3000" i="1" dirty="0">
                                <a:solidFill>
                                  <a:srgbClr val="FF0000"/>
                                </a:solidFill>
                                <a:latin typeface="Cambria Math"/>
                              </a:rPr>
                              <m:t>𝑃</m:t>
                            </m:r>
                            <m:r>
                              <a:rPr lang="en-US" sz="3000" i="1" dirty="0">
                                <a:solidFill>
                                  <a:srgbClr val="FF0000"/>
                                </a:solidFill>
                                <a:latin typeface="Cambria Math"/>
                              </a:rPr>
                              <m:t>(</m:t>
                            </m:r>
                            <m:r>
                              <a:rPr lang="en-US" sz="3000" b="0" i="1" dirty="0" smtClean="0">
                                <a:solidFill>
                                  <a:srgbClr val="FF0000"/>
                                </a:solidFill>
                                <a:latin typeface="Cambria Math"/>
                              </a:rPr>
                              <m:t>𝐵</m:t>
                            </m:r>
                            <m:r>
                              <a:rPr lang="en-US" sz="3000" b="0" i="1" dirty="0" smtClean="0">
                                <a:solidFill>
                                  <a:srgbClr val="FF0000"/>
                                </a:solidFill>
                                <a:latin typeface="Cambria Math"/>
                              </a:rPr>
                              <m:t>|</m:t>
                            </m:r>
                            <m:r>
                              <a:rPr lang="en-US" sz="3000" i="1" dirty="0">
                                <a:solidFill>
                                  <a:srgbClr val="FF0000"/>
                                </a:solidFill>
                                <a:latin typeface="Cambria Math"/>
                              </a:rPr>
                              <m:t>𝐴</m:t>
                            </m:r>
                            <m:r>
                              <a:rPr lang="en-US" sz="3000" i="1" dirty="0">
                                <a:solidFill>
                                  <a:srgbClr val="FF0000"/>
                                </a:solidFill>
                                <a:latin typeface="Cambria Math"/>
                              </a:rPr>
                              <m:t>)</m:t>
                            </m:r>
                          </m:lim>
                        </m:limLow>
                      </m:oMath>
                    </m:oMathPara>
                  </a14:m>
                  <a:endParaRPr lang="en-US" sz="3000" dirty="0">
                    <a:solidFill>
                      <a:srgbClr val="FF00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3708864" y="4038600"/>
                  <a:ext cx="1481495" cy="93788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92667" y="4015115"/>
                  <a:ext cx="1481495" cy="9378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limLow>
                          <m:limLowPr>
                            <m:ctrlPr>
                              <a:rPr lang="en-US" sz="3000" i="1" smtClean="0">
                                <a:solidFill>
                                  <a:srgbClr val="FF0000"/>
                                </a:solidFill>
                                <a:latin typeface="Cambria Math" panose="02040503050406030204" pitchFamily="18" charset="0"/>
                              </a:rPr>
                            </m:ctrlPr>
                          </m:limLowPr>
                          <m:e>
                            <m:groupChr>
                              <m:groupChrPr>
                                <m:chr m:val="⏟"/>
                                <m:ctrlPr>
                                  <a:rPr lang="en-US" sz="3000" i="1" smtClean="0">
                                    <a:solidFill>
                                      <a:srgbClr val="FF0000"/>
                                    </a:solidFill>
                                    <a:latin typeface="Cambria Math" panose="02040503050406030204" pitchFamily="18" charset="0"/>
                                  </a:rPr>
                                </m:ctrlPr>
                              </m:groupChrPr>
                              <m:e>
                                <m:r>
                                  <a:rPr lang="en-US" sz="3000" b="0" i="1" smtClean="0">
                                    <a:solidFill>
                                      <a:srgbClr val="FF0000"/>
                                    </a:solidFill>
                                    <a:latin typeface="Cambria Math"/>
                                  </a:rPr>
                                  <m:t>              </m:t>
                                </m:r>
                              </m:e>
                            </m:groupChr>
                          </m:e>
                          <m:lim>
                            <m:r>
                              <a:rPr lang="en-US" sz="3000" i="1" dirty="0">
                                <a:solidFill>
                                  <a:srgbClr val="FF0000"/>
                                </a:solidFill>
                                <a:latin typeface="Cambria Math"/>
                              </a:rPr>
                              <m:t>𝑃</m:t>
                            </m:r>
                            <m:r>
                              <a:rPr lang="en-US" sz="3000" i="1" dirty="0">
                                <a:solidFill>
                                  <a:srgbClr val="FF0000"/>
                                </a:solidFill>
                                <a:latin typeface="Cambria Math"/>
                              </a:rPr>
                              <m:t>(</m:t>
                            </m:r>
                            <m:r>
                              <a:rPr lang="en-US" sz="3000" i="1" dirty="0">
                                <a:solidFill>
                                  <a:srgbClr val="FF0000"/>
                                </a:solidFill>
                                <a:latin typeface="Cambria Math"/>
                              </a:rPr>
                              <m:t>𝐴</m:t>
                            </m:r>
                            <m:r>
                              <a:rPr lang="en-US" sz="3000" b="0" i="1" dirty="0" smtClean="0">
                                <a:solidFill>
                                  <a:srgbClr val="FF0000"/>
                                </a:solidFill>
                                <a:latin typeface="Cambria Math"/>
                              </a:rPr>
                              <m:t>|</m:t>
                            </m:r>
                            <m:r>
                              <a:rPr lang="en-US" sz="3000" b="0" i="1" dirty="0" smtClean="0">
                                <a:solidFill>
                                  <a:srgbClr val="FF0000"/>
                                </a:solidFill>
                                <a:latin typeface="Cambria Math"/>
                              </a:rPr>
                              <m:t>𝐵</m:t>
                            </m:r>
                            <m:r>
                              <a:rPr lang="en-US" sz="3000" i="1" dirty="0">
                                <a:solidFill>
                                  <a:srgbClr val="FF0000"/>
                                </a:solidFill>
                                <a:latin typeface="Cambria Math"/>
                              </a:rPr>
                              <m:t>)</m:t>
                            </m:r>
                          </m:lim>
                        </m:limLow>
                      </m:oMath>
                    </m:oMathPara>
                  </a14:m>
                  <a:endParaRPr lang="en-US" sz="3000" dirty="0">
                    <a:solidFill>
                      <a:srgbClr val="FF0000"/>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592667" y="4015115"/>
                  <a:ext cx="1481495" cy="937885"/>
                </a:xfrm>
                <a:prstGeom prst="rect">
                  <a:avLst/>
                </a:prstGeom>
                <a:blipFill rotWithShape="1">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966487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1"/>
          <p:cNvSpPr>
            <a:spLocks noGrp="1"/>
          </p:cNvSpPr>
          <p:nvPr>
            <p:ph type="title"/>
          </p:nvPr>
        </p:nvSpPr>
        <p:spPr>
          <a:xfrm>
            <a:off x="304800" y="228600"/>
            <a:ext cx="8534400" cy="762000"/>
          </a:xfrm>
        </p:spPr>
        <p:txBody>
          <a:bodyPr>
            <a:normAutofit fontScale="90000"/>
          </a:bodyPr>
          <a:lstStyle/>
          <a:p>
            <a:r>
              <a:rPr lang="en-US" sz="2500" dirty="0"/>
              <a:t>The posterior probability density of model parameters can be obtained from Bayes rule</a:t>
            </a:r>
          </a:p>
        </p:txBody>
      </p:sp>
      <p:pic>
        <p:nvPicPr>
          <p:cNvPr id="2" name="My Mov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14500"/>
            <a:ext cx="9144000" cy="5143500"/>
          </a:xfrm>
          <a:prstGeom prst="rect">
            <a:avLst/>
          </a:prstGeom>
        </p:spPr>
      </p:pic>
    </p:spTree>
    <p:extLst>
      <p:ext uri="{BB962C8B-B14F-4D97-AF65-F5344CB8AC3E}">
        <p14:creationId xmlns:p14="http://schemas.microsoft.com/office/powerpoint/2010/main" val="1290966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685800"/>
            <a:ext cx="8991600" cy="838200"/>
          </a:xfrm>
        </p:spPr>
        <p:txBody>
          <a:bodyPr>
            <a:noAutofit/>
          </a:bodyPr>
          <a:lstStyle/>
          <a:p>
            <a:pPr algn="ctr"/>
            <a:r>
              <a:rPr lang="en-US" sz="4400" dirty="0" smtClean="0">
                <a:solidFill>
                  <a:schemeClr val="accent2">
                    <a:lumMod val="50000"/>
                  </a:schemeClr>
                </a:solidFill>
              </a:rPr>
              <a:t>Why </a:t>
            </a:r>
            <a:r>
              <a:rPr lang="en-US" sz="4400" dirty="0">
                <a:solidFill>
                  <a:schemeClr val="accent2">
                    <a:lumMod val="50000"/>
                  </a:schemeClr>
                </a:solidFill>
              </a:rPr>
              <a:t>are </a:t>
            </a:r>
            <a:r>
              <a:rPr lang="en-US" sz="4400" dirty="0" smtClean="0">
                <a:solidFill>
                  <a:schemeClr val="accent2">
                    <a:lumMod val="50000"/>
                  </a:schemeClr>
                </a:solidFill>
              </a:rPr>
              <a:t>GRBs </a:t>
            </a:r>
            <a:r>
              <a:rPr lang="en-US" sz="4400" dirty="0">
                <a:solidFill>
                  <a:schemeClr val="accent2">
                    <a:lumMod val="50000"/>
                  </a:schemeClr>
                </a:solidFill>
              </a:rPr>
              <a:t>of </a:t>
            </a:r>
            <a:r>
              <a:rPr lang="en-US" sz="4400" dirty="0" smtClean="0">
                <a:solidFill>
                  <a:schemeClr val="accent2">
                    <a:lumMod val="50000"/>
                  </a:schemeClr>
                </a:solidFill>
              </a:rPr>
              <a:t>interest?</a:t>
            </a:r>
            <a:endParaRPr lang="en-US" sz="4400" dirty="0">
              <a:solidFill>
                <a:schemeClr val="accent2">
                  <a:lumMod val="50000"/>
                </a:schemeClr>
              </a:solidFill>
            </a:endParaRPr>
          </a:p>
        </p:txBody>
      </p:sp>
      <p:sp>
        <p:nvSpPr>
          <p:cNvPr id="4" name="Title 4"/>
          <p:cNvSpPr txBox="1">
            <a:spLocks/>
          </p:cNvSpPr>
          <p:nvPr/>
        </p:nvSpPr>
        <p:spPr>
          <a:xfrm>
            <a:off x="685800" y="3048000"/>
            <a:ext cx="7924800" cy="21336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lumMod val="50000"/>
                  </a:schemeClr>
                </a:solidFill>
                <a:latin typeface="Arial"/>
                <a:ea typeface="+mj-ea"/>
                <a:cs typeface="+mj-cs"/>
              </a:defRPr>
            </a:lvl1pPr>
          </a:lstStyle>
          <a:p>
            <a:pPr marL="285750" indent="-285750" fontAlgn="auto">
              <a:spcAft>
                <a:spcPts val="0"/>
              </a:spcAft>
              <a:buFont typeface="Arial" panose="020B0604020202020204" pitchFamily="34" charset="0"/>
              <a:buChar char="•"/>
            </a:pPr>
            <a:r>
              <a:rPr lang="en-US" dirty="0" smtClean="0">
                <a:solidFill>
                  <a:schemeClr val="accent2">
                    <a:lumMod val="50000"/>
                  </a:schemeClr>
                </a:solidFill>
              </a:rPr>
              <a:t>Tests of cosmological models</a:t>
            </a:r>
          </a:p>
          <a:p>
            <a:pPr marL="285750" indent="-285750" fontAlgn="auto">
              <a:spcAft>
                <a:spcPts val="0"/>
              </a:spcAft>
              <a:buFont typeface="Arial" panose="020B0604020202020204" pitchFamily="34" charset="0"/>
              <a:buChar char="•"/>
            </a:pPr>
            <a:r>
              <a:rPr lang="en-US" dirty="0">
                <a:solidFill>
                  <a:schemeClr val="accent2">
                    <a:lumMod val="50000"/>
                  </a:schemeClr>
                </a:solidFill>
              </a:rPr>
              <a:t>S</a:t>
            </a:r>
            <a:r>
              <a:rPr lang="en-US" dirty="0" smtClean="0">
                <a:solidFill>
                  <a:schemeClr val="accent2">
                    <a:lumMod val="50000"/>
                  </a:schemeClr>
                </a:solidFill>
              </a:rPr>
              <a:t>ources of gravitational waves </a:t>
            </a:r>
          </a:p>
          <a:p>
            <a:pPr marL="285750" indent="-285750" fontAlgn="auto">
              <a:spcAft>
                <a:spcPts val="0"/>
              </a:spcAft>
              <a:buFont typeface="Arial" panose="020B0604020202020204" pitchFamily="34" charset="0"/>
              <a:buChar char="•"/>
            </a:pPr>
            <a:r>
              <a:rPr lang="en-US" dirty="0" smtClean="0">
                <a:solidFill>
                  <a:schemeClr val="accent2">
                    <a:lumMod val="50000"/>
                  </a:schemeClr>
                </a:solidFill>
              </a:rPr>
              <a:t>Physics of large explosions</a:t>
            </a:r>
          </a:p>
        </p:txBody>
      </p:sp>
    </p:spTree>
    <p:extLst>
      <p:ext uri="{BB962C8B-B14F-4D97-AF65-F5344CB8AC3E}">
        <p14:creationId xmlns:p14="http://schemas.microsoft.com/office/powerpoint/2010/main" val="1768830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GRB rate set to star formation rate</a:t>
            </a:r>
            <a:endParaRPr lang="en-US" dirty="0"/>
          </a:p>
        </p:txBody>
      </p:sp>
      <p:pic>
        <p:nvPicPr>
          <p:cNvPr id="5" name="Content Placeholder 4"/>
          <p:cNvPicPr>
            <a:picLocks noGrp="1" noChangeAspect="1"/>
          </p:cNvPicPr>
          <p:nvPr>
            <p:ph idx="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676400" y="1828800"/>
            <a:ext cx="5758643" cy="1295400"/>
          </a:xfrm>
          <a:prstGeom prst="rect">
            <a:avLst/>
          </a:prstGeom>
        </p:spPr>
      </p:pic>
      <p:sp>
        <p:nvSpPr>
          <p:cNvPr id="6" name="TextBox 5"/>
          <p:cNvSpPr txBox="1"/>
          <p:nvPr/>
        </p:nvSpPr>
        <p:spPr>
          <a:xfrm>
            <a:off x="914400" y="3581400"/>
            <a:ext cx="7543091" cy="646331"/>
          </a:xfrm>
          <a:prstGeom prst="rect">
            <a:avLst/>
          </a:prstGeom>
          <a:noFill/>
        </p:spPr>
        <p:txBody>
          <a:bodyPr wrap="none" rtlCol="0">
            <a:spAutoFit/>
          </a:bodyPr>
          <a:lstStyle/>
          <a:p>
            <a:pPr algn="ctr"/>
            <a:r>
              <a:rPr lang="en-US" sz="1800" dirty="0">
                <a:solidFill>
                  <a:srgbClr val="9B2D1F">
                    <a:lumMod val="50000"/>
                  </a:srgbClr>
                </a:solidFill>
              </a:rPr>
              <a:t>F</a:t>
            </a:r>
            <a:r>
              <a:rPr lang="en-US" sz="1800" dirty="0" smtClean="0">
                <a:solidFill>
                  <a:srgbClr val="9B2D1F">
                    <a:lumMod val="50000"/>
                  </a:srgbClr>
                </a:solidFill>
              </a:rPr>
              <a:t>ollows cosmic rate </a:t>
            </a:r>
            <a:r>
              <a:rPr lang="en-US" sz="1800" dirty="0">
                <a:solidFill>
                  <a:srgbClr val="9B2D1F">
                    <a:lumMod val="50000"/>
                  </a:srgbClr>
                </a:solidFill>
              </a:rPr>
              <a:t>tracing metallicity </a:t>
            </a:r>
            <a:r>
              <a:rPr lang="en-US" sz="1800" dirty="0" smtClean="0">
                <a:solidFill>
                  <a:srgbClr val="9B2D1F">
                    <a:lumMod val="50000"/>
                  </a:srgbClr>
                </a:solidFill>
              </a:rPr>
              <a:t>evolution. </a:t>
            </a:r>
            <a:r>
              <a:rPr lang="en-US" sz="1800" smtClean="0">
                <a:solidFill>
                  <a:srgbClr val="9B2D1F">
                    <a:lumMod val="50000"/>
                  </a:srgbClr>
                </a:solidFill>
              </a:rPr>
              <a:t>Results </a:t>
            </a:r>
            <a:r>
              <a:rPr lang="en-US" sz="1800" dirty="0">
                <a:solidFill>
                  <a:srgbClr val="9B2D1F">
                    <a:lumMod val="50000"/>
                  </a:srgbClr>
                </a:solidFill>
              </a:rPr>
              <a:t>consistent </a:t>
            </a:r>
            <a:endParaRPr lang="en-US" sz="1800" dirty="0" smtClean="0">
              <a:solidFill>
                <a:srgbClr val="9B2D1F">
                  <a:lumMod val="50000"/>
                </a:srgbClr>
              </a:solidFill>
            </a:endParaRPr>
          </a:p>
          <a:p>
            <a:pPr algn="ctr"/>
            <a:r>
              <a:rPr lang="en-US" sz="1800" dirty="0" smtClean="0">
                <a:solidFill>
                  <a:srgbClr val="9B2D1F">
                    <a:lumMod val="50000"/>
                  </a:srgbClr>
                </a:solidFill>
              </a:rPr>
              <a:t>with </a:t>
            </a:r>
            <a:r>
              <a:rPr lang="en-US" sz="1800" dirty="0">
                <a:solidFill>
                  <a:srgbClr val="9B2D1F">
                    <a:lumMod val="50000"/>
                  </a:srgbClr>
                </a:solidFill>
              </a:rPr>
              <a:t>a cutoff </a:t>
            </a:r>
            <a:r>
              <a:rPr lang="en-US" sz="1800" i="1" dirty="0">
                <a:solidFill>
                  <a:srgbClr val="9B2D1F">
                    <a:lumMod val="50000"/>
                  </a:srgbClr>
                </a:solidFill>
              </a:rPr>
              <a:t>Z/Z</a:t>
            </a:r>
            <a:r>
              <a:rPr lang="en-US" sz="1800" baseline="-25000" dirty="0">
                <a:solidFill>
                  <a:srgbClr val="9B2D1F">
                    <a:lumMod val="50000"/>
                  </a:srgbClr>
                </a:solidFill>
                <a:latin typeface="Cambria Math"/>
                <a:ea typeface="Cambria Math"/>
              </a:rPr>
              <a:t>⊙</a:t>
            </a:r>
            <a:r>
              <a:rPr lang="en-US" sz="1800" dirty="0">
                <a:solidFill>
                  <a:srgbClr val="9B2D1F">
                    <a:lumMod val="50000"/>
                  </a:srgbClr>
                </a:solidFill>
              </a:rPr>
              <a:t> ∼ 0</a:t>
            </a:r>
            <a:r>
              <a:rPr lang="en-US" sz="1800" i="1" dirty="0">
                <a:solidFill>
                  <a:srgbClr val="9B2D1F">
                    <a:lumMod val="50000"/>
                  </a:srgbClr>
                </a:solidFill>
              </a:rPr>
              <a:t>.</a:t>
            </a:r>
            <a:r>
              <a:rPr lang="en-US" sz="1800" dirty="0">
                <a:solidFill>
                  <a:srgbClr val="9B2D1F">
                    <a:lumMod val="50000"/>
                  </a:srgbClr>
                </a:solidFill>
              </a:rPr>
              <a:t>2–0</a:t>
            </a:r>
            <a:r>
              <a:rPr lang="en-US" sz="1800" i="1" dirty="0">
                <a:solidFill>
                  <a:srgbClr val="9B2D1F">
                    <a:lumMod val="50000"/>
                  </a:srgbClr>
                </a:solidFill>
              </a:rPr>
              <a:t>.</a:t>
            </a:r>
            <a:r>
              <a:rPr lang="en-US" sz="1800" dirty="0">
                <a:solidFill>
                  <a:srgbClr val="9B2D1F">
                    <a:lumMod val="50000"/>
                  </a:srgbClr>
                </a:solidFill>
              </a:rPr>
              <a:t>5, assuming no luminosity–redshift evolution</a:t>
            </a:r>
            <a:r>
              <a:rPr lang="en-US" sz="1500" dirty="0">
                <a:solidFill>
                  <a:srgbClr val="9B2D1F">
                    <a:lumMod val="50000"/>
                  </a:srgbClr>
                </a:solidFill>
              </a:rPr>
              <a:t>. </a:t>
            </a:r>
            <a:endParaRPr lang="en-US" dirty="0"/>
          </a:p>
        </p:txBody>
      </p:sp>
      <p:sp>
        <p:nvSpPr>
          <p:cNvPr id="7" name="TextBox 6"/>
          <p:cNvSpPr txBox="1"/>
          <p:nvPr/>
        </p:nvSpPr>
        <p:spPr>
          <a:xfrm>
            <a:off x="4456178" y="6400800"/>
            <a:ext cx="4673074" cy="307777"/>
          </a:xfrm>
          <a:prstGeom prst="rect">
            <a:avLst/>
          </a:prstGeom>
          <a:noFill/>
        </p:spPr>
        <p:txBody>
          <a:bodyPr wrap="none" rtlCol="0">
            <a:spAutoFit/>
          </a:bodyPr>
          <a:lstStyle/>
          <a:p>
            <a:r>
              <a:rPr lang="en-US" sz="1400" dirty="0" smtClean="0"/>
              <a:t>Following Hopkins &amp; </a:t>
            </a:r>
            <a:r>
              <a:rPr lang="en-US" sz="1400" dirty="0" err="1" smtClean="0"/>
              <a:t>Beacom</a:t>
            </a:r>
            <a:r>
              <a:rPr lang="en-US" sz="1400" dirty="0" smtClean="0"/>
              <a:t> 2006, </a:t>
            </a:r>
            <a:r>
              <a:rPr lang="en-US" sz="1400" dirty="0" err="1" smtClean="0"/>
              <a:t>Nakar</a:t>
            </a:r>
            <a:r>
              <a:rPr lang="en-US" sz="1400" dirty="0" smtClean="0"/>
              <a:t> 2007, Li 2008</a:t>
            </a:r>
            <a:endParaRPr lang="en-US" sz="1400" dirty="0"/>
          </a:p>
        </p:txBody>
      </p:sp>
    </p:spTree>
    <p:extLst>
      <p:ext uri="{BB962C8B-B14F-4D97-AF65-F5344CB8AC3E}">
        <p14:creationId xmlns:p14="http://schemas.microsoft.com/office/powerpoint/2010/main" val="18093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Dropbox\Projects\#Presentations\2016\0424_Sharif_GRB\margina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67" y="0"/>
            <a:ext cx="7949118" cy="647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55984" y="6550223"/>
            <a:ext cx="3288016" cy="307777"/>
          </a:xfrm>
          <a:prstGeom prst="rect">
            <a:avLst/>
          </a:prstGeom>
          <a:noFill/>
        </p:spPr>
        <p:txBody>
          <a:bodyPr wrap="none" rtlCol="0">
            <a:spAutoFit/>
          </a:bodyPr>
          <a:lstStyle/>
          <a:p>
            <a:r>
              <a:rPr lang="en-US" sz="1400" dirty="0" smtClean="0"/>
              <a:t>Shahmoradi &amp; Nemiroff, MNRAS, 2015</a:t>
            </a:r>
            <a:endParaRPr lang="en-US" sz="1400" dirty="0"/>
          </a:p>
        </p:txBody>
      </p:sp>
    </p:spTree>
    <p:extLst>
      <p:ext uri="{BB962C8B-B14F-4D97-AF65-F5344CB8AC3E}">
        <p14:creationId xmlns:p14="http://schemas.microsoft.com/office/powerpoint/2010/main" val="291182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mir\Dropbox\#temp\AAS-trip\presentation\lege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992" y="156754"/>
            <a:ext cx="8763001" cy="99686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mir\Dropbox\#temp\AAS-trip\presentation\Pbol-Sbol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066800"/>
            <a:ext cx="7162800" cy="55346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mir\Dropbox\#temp\AAS-trip\presentation\Pbol-Sbol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1066799"/>
            <a:ext cx="7162800" cy="553463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mir\Dropbox\#temp\AAS-trip\presentation\Pbol-Epk_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1059908"/>
            <a:ext cx="7171715" cy="55415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Amir\Dropbox\#temp\AAS-trip\presentation\Pbol-Epk_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798" y="1062128"/>
            <a:ext cx="7171717" cy="55415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mir\Dropbox\#temp\AAS-trip\presentation\Pbol-T90_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798" y="1062125"/>
            <a:ext cx="7171717" cy="55415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mir\Dropbox\#temp\AAS-trip\presentation\Pbol-T90_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797" y="1062124"/>
            <a:ext cx="7171717" cy="55415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Amir\Dropbox\#temp\AAS-trip\presentation\Sbol-Epk_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956" y="1069974"/>
            <a:ext cx="7151398" cy="55258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mir\Dropbox\#temp\AAS-trip\presentation\Sbol-Epk_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5957" y="1069974"/>
            <a:ext cx="7151396" cy="55258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mir\Dropbox\#temp\AAS-trip\presentation\T90-Epk_sim_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5957" y="1069973"/>
            <a:ext cx="7151400" cy="55258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mir\Dropbox\#temp\AAS-trip\presentation\T90-Epk_sim_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5954" y="1069971"/>
            <a:ext cx="7151404" cy="55258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Amir\Dropbox\#temp\AAS-trip\presentation\Sbol-T90_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5954" y="1069971"/>
            <a:ext cx="7151404" cy="55258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Amir\Dropbox\#temp\AAS-trip\presentation\Sbol-T90_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5954" y="1069970"/>
            <a:ext cx="7151404" cy="55258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855984" y="6550223"/>
            <a:ext cx="3288016" cy="307777"/>
          </a:xfrm>
          <a:prstGeom prst="rect">
            <a:avLst/>
          </a:prstGeom>
          <a:noFill/>
        </p:spPr>
        <p:txBody>
          <a:bodyPr wrap="none" rtlCol="0">
            <a:spAutoFit/>
          </a:bodyPr>
          <a:lstStyle/>
          <a:p>
            <a:r>
              <a:rPr lang="en-US" sz="1400" dirty="0" smtClean="0"/>
              <a:t>Shahmoradi &amp; Nemiroff, MNRAS, 2015</a:t>
            </a:r>
            <a:endParaRPr lang="en-US" sz="1400" dirty="0"/>
          </a:p>
        </p:txBody>
      </p:sp>
    </p:spTree>
    <p:extLst>
      <p:ext uri="{BB962C8B-B14F-4D97-AF65-F5344CB8AC3E}">
        <p14:creationId xmlns:p14="http://schemas.microsoft.com/office/powerpoint/2010/main" val="7026823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5"/>
                                        </p:tgtEl>
                                      </p:cBhvr>
                                    </p:animEffect>
                                    <p:set>
                                      <p:cBhvr>
                                        <p:cTn id="7" dur="1" fill="hold">
                                          <p:stCondLst>
                                            <p:cond delay="499"/>
                                          </p:stCondLst>
                                        </p:cTn>
                                        <p:tgtEl>
                                          <p:spTgt spid="307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076"/>
                                        </p:tgtEl>
                                      </p:cBhvr>
                                    </p:animEffect>
                                    <p:set>
                                      <p:cBhvr>
                                        <p:cTn id="15" dur="1" fill="hold">
                                          <p:stCondLst>
                                            <p:cond delay="499"/>
                                          </p:stCondLst>
                                        </p:cTn>
                                        <p:tgtEl>
                                          <p:spTgt spid="307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077"/>
                                        </p:tgtEl>
                                        <p:attrNameLst>
                                          <p:attrName>style.visibility</p:attrName>
                                        </p:attrNameLst>
                                      </p:cBhvr>
                                      <p:to>
                                        <p:strVal val="visible"/>
                                      </p:to>
                                    </p:set>
                                    <p:animEffect transition="in" filter="fade">
                                      <p:cBhvr>
                                        <p:cTn id="18" dur="500"/>
                                        <p:tgtEl>
                                          <p:spTgt spid="30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077"/>
                                        </p:tgtEl>
                                      </p:cBhvr>
                                    </p:animEffect>
                                    <p:set>
                                      <p:cBhvr>
                                        <p:cTn id="23" dur="1" fill="hold">
                                          <p:stCondLst>
                                            <p:cond delay="499"/>
                                          </p:stCondLst>
                                        </p:cTn>
                                        <p:tgtEl>
                                          <p:spTgt spid="3077"/>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fade">
                                      <p:cBhvr>
                                        <p:cTn id="26" dur="500"/>
                                        <p:tgtEl>
                                          <p:spTgt spid="307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078"/>
                                        </p:tgtEl>
                                      </p:cBhvr>
                                    </p:animEffect>
                                    <p:set>
                                      <p:cBhvr>
                                        <p:cTn id="31" dur="1" fill="hold">
                                          <p:stCondLst>
                                            <p:cond delay="499"/>
                                          </p:stCondLst>
                                        </p:cTn>
                                        <p:tgtEl>
                                          <p:spTgt spid="3078"/>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21"/>
                                        </p:tgtEl>
                                      </p:cBhvr>
                                    </p:animEffect>
                                    <p:set>
                                      <p:cBhvr>
                                        <p:cTn id="90" dur="1" fill="hold">
                                          <p:stCondLst>
                                            <p:cond delay="499"/>
                                          </p:stCondLst>
                                        </p:cTn>
                                        <p:tgtEl>
                                          <p:spTgt spid="21"/>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C:\Users\Amir\Dropbox\#temp\AAS-trip\presentation\Amati_LGRB_SGR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914400"/>
            <a:ext cx="6939146" cy="53618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mir\Dropbox\#temp\AAS-trip\presentation\Amati_LGR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914400"/>
            <a:ext cx="6939146" cy="536182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p:cNvSpPr>
            <a:spLocks noGrp="1"/>
          </p:cNvSpPr>
          <p:nvPr>
            <p:ph type="title"/>
          </p:nvPr>
        </p:nvSpPr>
        <p:spPr>
          <a:xfrm>
            <a:off x="228600" y="0"/>
            <a:ext cx="8686800" cy="838200"/>
          </a:xfrm>
        </p:spPr>
        <p:txBody>
          <a:bodyPr>
            <a:noAutofit/>
          </a:bodyPr>
          <a:lstStyle/>
          <a:p>
            <a:r>
              <a:rPr lang="en-US" sz="2700" dirty="0"/>
              <a:t>Short and long GRBs exhibit similar prompt correlations</a:t>
            </a:r>
          </a:p>
        </p:txBody>
      </p:sp>
      <p:sp>
        <p:nvSpPr>
          <p:cNvPr id="5" name="TextBox 4"/>
          <p:cNvSpPr txBox="1"/>
          <p:nvPr/>
        </p:nvSpPr>
        <p:spPr>
          <a:xfrm>
            <a:off x="228600" y="606622"/>
            <a:ext cx="3288016" cy="307777"/>
          </a:xfrm>
          <a:prstGeom prst="rect">
            <a:avLst/>
          </a:prstGeom>
          <a:noFill/>
        </p:spPr>
        <p:txBody>
          <a:bodyPr wrap="none" rtlCol="0">
            <a:spAutoFit/>
          </a:bodyPr>
          <a:lstStyle/>
          <a:p>
            <a:r>
              <a:rPr lang="en-US" sz="1400" dirty="0" smtClean="0"/>
              <a:t>Shahmoradi &amp; Nemiroff, MNRAS, 2015</a:t>
            </a:r>
            <a:endParaRPr lang="en-US" sz="1400" dirty="0"/>
          </a:p>
        </p:txBody>
      </p:sp>
      <p:sp>
        <p:nvSpPr>
          <p:cNvPr id="2" name="TextBox 1"/>
          <p:cNvSpPr txBox="1"/>
          <p:nvPr/>
        </p:nvSpPr>
        <p:spPr>
          <a:xfrm>
            <a:off x="3875136" y="6501842"/>
            <a:ext cx="5054332" cy="307777"/>
          </a:xfrm>
          <a:prstGeom prst="rect">
            <a:avLst/>
          </a:prstGeom>
          <a:noFill/>
        </p:spPr>
        <p:txBody>
          <a:bodyPr wrap="none" rtlCol="0">
            <a:spAutoFit/>
          </a:bodyPr>
          <a:lstStyle/>
          <a:p>
            <a:r>
              <a:rPr lang="en-US" sz="1400" dirty="0" smtClean="0"/>
              <a:t>See also: </a:t>
            </a:r>
            <a:r>
              <a:rPr lang="en-US" sz="1400" dirty="0" err="1" smtClean="0"/>
              <a:t>Demianski</a:t>
            </a:r>
            <a:r>
              <a:rPr lang="en-US" sz="1400" dirty="0" smtClean="0"/>
              <a:t>, </a:t>
            </a:r>
            <a:r>
              <a:rPr lang="en-US" sz="1400" dirty="0" err="1" smtClean="0"/>
              <a:t>Piedipalumbo</a:t>
            </a:r>
            <a:r>
              <a:rPr lang="en-US" sz="1400" dirty="0" smtClean="0"/>
              <a:t>, </a:t>
            </a:r>
            <a:r>
              <a:rPr lang="en-US" sz="1400" dirty="0" err="1" smtClean="0"/>
              <a:t>Sawani</a:t>
            </a:r>
            <a:r>
              <a:rPr lang="en-US" sz="1400" dirty="0" smtClean="0"/>
              <a:t> &amp; Amati 2017a,b</a:t>
            </a:r>
          </a:p>
        </p:txBody>
      </p:sp>
    </p:spTree>
    <p:extLst>
      <p:ext uri="{BB962C8B-B14F-4D97-AF65-F5344CB8AC3E}">
        <p14:creationId xmlns:p14="http://schemas.microsoft.com/office/powerpoint/2010/main" val="3117850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48"/>
                                        </p:tgtEl>
                                      </p:cBhvr>
                                    </p:animEffect>
                                    <p:set>
                                      <p:cBhvr>
                                        <p:cTn id="7" dur="1" fill="hold">
                                          <p:stCondLst>
                                            <p:cond delay="499"/>
                                          </p:stCondLst>
                                        </p:cTn>
                                        <p:tgtEl>
                                          <p:spTgt spid="614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149"/>
                                        </p:tgtEl>
                                        <p:attrNameLst>
                                          <p:attrName>style.visibility</p:attrName>
                                        </p:attrNameLst>
                                      </p:cBhvr>
                                      <p:to>
                                        <p:strVal val="visible"/>
                                      </p:to>
                                    </p:set>
                                    <p:animEffect transition="in" filter="fade">
                                      <p:cBhvr>
                                        <p:cTn id="10"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Users\Amir\Dropbox\#temp\AAS-trip\presentation\Amati_slope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0193" y="2152796"/>
            <a:ext cx="4203662" cy="324813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52400" y="180703"/>
            <a:ext cx="8839200" cy="809897"/>
          </a:xfrm>
        </p:spPr>
        <p:txBody>
          <a:bodyPr>
            <a:normAutofit/>
          </a:bodyPr>
          <a:lstStyle/>
          <a:p>
            <a:r>
              <a:rPr lang="en-US" dirty="0"/>
              <a:t>The Amati relation</a:t>
            </a:r>
            <a:endParaRPr lang="en-US" sz="1700" dirty="0"/>
          </a:p>
        </p:txBody>
      </p:sp>
      <p:pic>
        <p:nvPicPr>
          <p:cNvPr id="5126" name="Picture 6" descr="C:\Users\Amir\Dropbox\#temp\AAS-trip\presentation\Amati_slope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0193" y="2152796"/>
            <a:ext cx="4203663" cy="324813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914400" y="1219200"/>
            <a:ext cx="6979341" cy="5410200"/>
            <a:chOff x="990600" y="1295400"/>
            <a:chExt cx="6903141" cy="5334000"/>
          </a:xfrm>
        </p:grpSpPr>
        <p:pic>
          <p:nvPicPr>
            <p:cNvPr id="5122" name="Picture 2" descr="C:\#D\#2013\NASA fellowship\proposal\Eiso-Epkz.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1295400"/>
              <a:ext cx="6903141" cy="5334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5334000" y="4876800"/>
                  <a:ext cx="2136432" cy="4399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300" i="1" smtClean="0">
                            <a:solidFill>
                              <a:srgbClr val="FF0000"/>
                            </a:solidFill>
                            <a:latin typeface="Cambria Math"/>
                            <a:ea typeface="Cambria Math"/>
                          </a:rPr>
                          <m:t>𝜌</m:t>
                        </m:r>
                        <m:r>
                          <a:rPr lang="en-US" sz="2300" i="1" smtClean="0">
                            <a:solidFill>
                              <a:srgbClr val="FF0000"/>
                            </a:solidFill>
                            <a:latin typeface="Cambria Math"/>
                            <a:ea typeface="Cambria Math"/>
                          </a:rPr>
                          <m:t> ~ 0.58±0.04</m:t>
                        </m:r>
                      </m:oMath>
                    </m:oMathPara>
                  </a14:m>
                  <a:endParaRPr lang="en-US" sz="23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334000" y="4876800"/>
                  <a:ext cx="2136432" cy="439990"/>
                </a:xfrm>
                <a:prstGeom prst="rect">
                  <a:avLst/>
                </a:prstGeom>
                <a:blipFill rotWithShape="1">
                  <a:blip r:embed="rId6"/>
                  <a:stretch>
                    <a:fillRect b="-10959"/>
                  </a:stretch>
                </a:blipFill>
              </p:spPr>
              <p:txBody>
                <a:bodyPr/>
                <a:lstStyle/>
                <a:p>
                  <a:r>
                    <a:rPr lang="en-US">
                      <a:noFill/>
                    </a:rPr>
                    <a:t> </a:t>
                  </a:r>
                </a:p>
              </p:txBody>
            </p:sp>
          </mc:Fallback>
        </mc:AlternateContent>
      </p:grpSp>
      <p:sp>
        <p:nvSpPr>
          <p:cNvPr id="12" name="Content Placeholder 3"/>
          <p:cNvSpPr txBox="1">
            <a:spLocks/>
          </p:cNvSpPr>
          <p:nvPr/>
        </p:nvSpPr>
        <p:spPr>
          <a:xfrm>
            <a:off x="259788" y="914400"/>
            <a:ext cx="8604068" cy="4876800"/>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accent1">
                    <a:lumMod val="50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accent1">
                    <a:lumMod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accent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accent1">
                    <a:lumMod val="50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accent1">
                    <a:lumMod val="50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solidFill>
                  <a:srgbClr val="9B2D1F">
                    <a:lumMod val="50000"/>
                  </a:srgbClr>
                </a:solidFill>
              </a:rPr>
              <a:t>Larger dispersion</a:t>
            </a:r>
            <a:r>
              <a:rPr lang="en-US" sz="2000" dirty="0">
                <a:solidFill>
                  <a:srgbClr val="9B2D1F">
                    <a:lumMod val="50000"/>
                  </a:srgbClr>
                </a:solidFill>
              </a:rPr>
              <a:t> is predicted </a:t>
            </a:r>
            <a:r>
              <a:rPr lang="en-US" sz="1700" dirty="0">
                <a:solidFill>
                  <a:srgbClr val="9B2D1F">
                    <a:lumMod val="50000"/>
                  </a:srgbClr>
                </a:solidFill>
              </a:rPr>
              <a:t>(Shahmoradi, 2013, </a:t>
            </a:r>
            <a:r>
              <a:rPr lang="en-US" sz="1700" dirty="0" err="1">
                <a:solidFill>
                  <a:srgbClr val="9B2D1F">
                    <a:lumMod val="50000"/>
                  </a:srgbClr>
                </a:solidFill>
              </a:rPr>
              <a:t>ApJ</a:t>
            </a:r>
            <a:r>
              <a:rPr lang="en-US" sz="1700" dirty="0">
                <a:solidFill>
                  <a:srgbClr val="9B2D1F">
                    <a:lumMod val="50000"/>
                  </a:srgbClr>
                </a:solidFill>
              </a:rPr>
              <a:t>, 766, 111)</a:t>
            </a:r>
          </a:p>
          <a:p>
            <a:r>
              <a:rPr lang="en-US" sz="2000" b="1" dirty="0">
                <a:solidFill>
                  <a:srgbClr val="9B2D1F">
                    <a:lumMod val="50000"/>
                  </a:srgbClr>
                </a:solidFill>
              </a:rPr>
              <a:t>Different slope</a:t>
            </a:r>
            <a:r>
              <a:rPr lang="en-US" sz="2000" dirty="0">
                <a:solidFill>
                  <a:srgbClr val="9B2D1F">
                    <a:lumMod val="50000"/>
                  </a:srgbClr>
                </a:solidFill>
              </a:rPr>
              <a:t> is predicted </a:t>
            </a:r>
            <a:r>
              <a:rPr lang="en-US" sz="1500" dirty="0">
                <a:solidFill>
                  <a:srgbClr val="9B2D1F">
                    <a:lumMod val="50000"/>
                  </a:srgbClr>
                </a:solidFill>
                <a:latin typeface="Arial" charset="0"/>
                <a:cs typeface="Arial" charset="0"/>
              </a:rPr>
              <a:t>(Shahmoradi, 2013, Stanford </a:t>
            </a:r>
            <a:r>
              <a:rPr lang="en-US" sz="1500" dirty="0" err="1">
                <a:solidFill>
                  <a:srgbClr val="9B2D1F">
                    <a:lumMod val="50000"/>
                  </a:srgbClr>
                </a:solidFill>
                <a:latin typeface="Arial" charset="0"/>
                <a:cs typeface="Arial" charset="0"/>
              </a:rPr>
              <a:t>eConf</a:t>
            </a:r>
            <a:r>
              <a:rPr lang="en-US" sz="1500" dirty="0">
                <a:solidFill>
                  <a:srgbClr val="9B2D1F">
                    <a:lumMod val="50000"/>
                  </a:srgbClr>
                </a:solidFill>
                <a:latin typeface="Arial" charset="0"/>
                <a:cs typeface="Arial" charset="0"/>
              </a:rPr>
              <a:t> Proc. C1304143, paper 14; arXiv:1308.1097)</a:t>
            </a:r>
            <a:endParaRPr lang="en-US" sz="1500" dirty="0">
              <a:solidFill>
                <a:srgbClr val="9B2D1F">
                  <a:lumMod val="50000"/>
                </a:srgbClr>
              </a:solidFill>
            </a:endParaRPr>
          </a:p>
        </p:txBody>
      </p:sp>
    </p:spTree>
    <p:extLst>
      <p:ext uri="{BB962C8B-B14F-4D97-AF65-F5344CB8AC3E}">
        <p14:creationId xmlns:p14="http://schemas.microsoft.com/office/powerpoint/2010/main" val="26607501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fill="hold" nodeType="clickEffect">
                                  <p:stCondLst>
                                    <p:cond delay="0"/>
                                  </p:stCondLst>
                                  <p:childTnLst>
                                    <p:animMotion origin="layout" path="M 2.77778E-6 4.87856E-6 L -0.22327 -0.02776 " pathEditMode="relative" rAng="0" ptsTypes="AA">
                                      <p:cBhvr>
                                        <p:cTn id="6" dur="500" fill="hold"/>
                                        <p:tgtEl>
                                          <p:spTgt spid="3"/>
                                        </p:tgtEl>
                                        <p:attrNameLst>
                                          <p:attrName>ppt_x</p:attrName>
                                          <p:attrName>ppt_y</p:attrName>
                                        </p:attrNameLst>
                                      </p:cBhvr>
                                      <p:rCtr x="-11163" y="-1388"/>
                                    </p:animMotion>
                                  </p:childTnLst>
                                </p:cTn>
                              </p:par>
                              <p:par>
                                <p:cTn id="7" presetID="6" presetClass="emph" presetSubtype="0" fill="hold" nodeType="withEffect">
                                  <p:stCondLst>
                                    <p:cond delay="0"/>
                                  </p:stCondLst>
                                  <p:childTnLst>
                                    <p:animScale>
                                      <p:cBhvr>
                                        <p:cTn id="8" dur="500" fill="hold"/>
                                        <p:tgtEl>
                                          <p:spTgt spid="3"/>
                                        </p:tgtEl>
                                      </p:cBhvr>
                                      <p:by x="60000" y="60000"/>
                                    </p:animScale>
                                  </p:childTnLst>
                                </p:cTn>
                              </p:par>
                              <p:par>
                                <p:cTn id="9" presetID="10" presetClass="entr" presetSubtype="0" fill="hold" nodeType="withEffect">
                                  <p:stCondLst>
                                    <p:cond delay="400"/>
                                  </p:stCondLst>
                                  <p:childTnLst>
                                    <p:set>
                                      <p:cBhvr>
                                        <p:cTn id="10" dur="1" fill="hold">
                                          <p:stCondLst>
                                            <p:cond delay="0"/>
                                          </p:stCondLst>
                                        </p:cTn>
                                        <p:tgtEl>
                                          <p:spTgt spid="5125"/>
                                        </p:tgtEl>
                                        <p:attrNameLst>
                                          <p:attrName>style.visibility</p:attrName>
                                        </p:attrNameLst>
                                      </p:cBhvr>
                                      <p:to>
                                        <p:strVal val="visible"/>
                                      </p:to>
                                    </p:set>
                                    <p:animEffect transition="in" filter="fade">
                                      <p:cBhvr>
                                        <p:cTn id="11" dur="500"/>
                                        <p:tgtEl>
                                          <p:spTgt spid="5125"/>
                                        </p:tgtEl>
                                      </p:cBhvr>
                                    </p:animEffect>
                                  </p:childTnLst>
                                </p:cTn>
                              </p:par>
                              <p:par>
                                <p:cTn id="12" presetID="10" presetClass="entr" presetSubtype="0" fill="hold" grpId="0" nodeType="withEffect">
                                  <p:stCondLst>
                                    <p:cond delay="40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500"/>
                                        <p:tgtEl>
                                          <p:spTgt spid="1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125"/>
                                        </p:tgtEl>
                                      </p:cBhvr>
                                    </p:animEffect>
                                    <p:set>
                                      <p:cBhvr>
                                        <p:cTn id="19" dur="1" fill="hold">
                                          <p:stCondLst>
                                            <p:cond delay="499"/>
                                          </p:stCondLst>
                                        </p:cTn>
                                        <p:tgtEl>
                                          <p:spTgt spid="5125"/>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fade">
                                      <p:cBhvr>
                                        <p:cTn id="2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776152"/>
          </a:xfrm>
        </p:spPr>
        <p:txBody>
          <a:bodyPr>
            <a:normAutofit/>
          </a:bodyPr>
          <a:lstStyle/>
          <a:p>
            <a:r>
              <a:rPr lang="en-US" sz="3200" dirty="0">
                <a:solidFill>
                  <a:schemeClr val="accent2">
                    <a:lumMod val="50000"/>
                  </a:schemeClr>
                </a:solidFill>
              </a:rPr>
              <a:t>Summary </a:t>
            </a:r>
            <a:r>
              <a:rPr lang="en-US" sz="3200" dirty="0" smtClean="0">
                <a:solidFill>
                  <a:schemeClr val="accent2">
                    <a:lumMod val="50000"/>
                  </a:schemeClr>
                </a:solidFill>
              </a:rPr>
              <a:t>(Detailed)</a:t>
            </a:r>
            <a:endParaRPr lang="en-US" sz="3200" dirty="0">
              <a:solidFill>
                <a:schemeClr val="accent2">
                  <a:lumMod val="50000"/>
                </a:schemeClr>
              </a:solidFill>
            </a:endParaRPr>
          </a:p>
        </p:txBody>
      </p:sp>
      <p:sp>
        <p:nvSpPr>
          <p:cNvPr id="3" name="Content Placeholder 3"/>
          <p:cNvSpPr txBox="1">
            <a:spLocks/>
          </p:cNvSpPr>
          <p:nvPr/>
        </p:nvSpPr>
        <p:spPr>
          <a:xfrm>
            <a:off x="304800" y="1039282"/>
            <a:ext cx="8534400" cy="3685117"/>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accent1">
                    <a:lumMod val="50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accent1">
                    <a:lumMod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accent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accent1">
                    <a:lumMod val="50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accent1">
                    <a:lumMod val="50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accent2">
                    <a:lumMod val="50000"/>
                  </a:schemeClr>
                </a:solidFill>
              </a:rPr>
              <a:t>Multivariate log-normal </a:t>
            </a:r>
            <a:r>
              <a:rPr lang="en-US" sz="1800" dirty="0" smtClean="0">
                <a:solidFill>
                  <a:schemeClr val="accent2">
                    <a:lumMod val="50000"/>
                  </a:schemeClr>
                </a:solidFill>
              </a:rPr>
              <a:t>distributions </a:t>
            </a:r>
            <a:r>
              <a:rPr lang="en-US" sz="1800" dirty="0" smtClean="0">
                <a:solidFill>
                  <a:schemeClr val="accent2">
                    <a:lumMod val="50000"/>
                  </a:schemeClr>
                </a:solidFill>
              </a:rPr>
              <a:t>fit both BATSE SGRBs and LGRBs </a:t>
            </a:r>
            <a:r>
              <a:rPr lang="en-US" sz="1500" dirty="0" smtClean="0">
                <a:solidFill>
                  <a:schemeClr val="accent2">
                    <a:lumMod val="50000"/>
                  </a:schemeClr>
                </a:solidFill>
              </a:rPr>
              <a:t> </a:t>
            </a:r>
          </a:p>
          <a:p>
            <a:endParaRPr lang="en-US" sz="300" dirty="0">
              <a:solidFill>
                <a:schemeClr val="accent2">
                  <a:lumMod val="50000"/>
                </a:schemeClr>
              </a:solidFill>
            </a:endParaRPr>
          </a:p>
          <a:p>
            <a:r>
              <a:rPr lang="en-US" sz="1800" dirty="0" smtClean="0">
                <a:solidFill>
                  <a:schemeClr val="accent2">
                    <a:lumMod val="50000"/>
                  </a:schemeClr>
                </a:solidFill>
              </a:rPr>
              <a:t>Best SGRB / LGRB discriminator: Ep/T90 &lt;&gt; 50 </a:t>
            </a:r>
            <a:r>
              <a:rPr lang="en-US" sz="1800" dirty="0" err="1" smtClean="0">
                <a:solidFill>
                  <a:schemeClr val="accent2">
                    <a:lumMod val="50000"/>
                  </a:schemeClr>
                </a:solidFill>
              </a:rPr>
              <a:t>keV</a:t>
            </a:r>
            <a:r>
              <a:rPr lang="en-US" sz="1800" dirty="0" smtClean="0">
                <a:solidFill>
                  <a:schemeClr val="accent2">
                    <a:lumMod val="50000"/>
                  </a:schemeClr>
                </a:solidFill>
              </a:rPr>
              <a:t>/sec</a:t>
            </a:r>
          </a:p>
          <a:p>
            <a:r>
              <a:rPr lang="en-US" sz="1800" dirty="0" smtClean="0">
                <a:solidFill>
                  <a:schemeClr val="accent2">
                    <a:lumMod val="50000"/>
                  </a:schemeClr>
                </a:solidFill>
              </a:rPr>
              <a:t>Most GRBs were missed by BATSE – both SGRBs and LGRBs</a:t>
            </a:r>
          </a:p>
          <a:p>
            <a:r>
              <a:rPr lang="en-US" sz="1800" dirty="0" smtClean="0">
                <a:solidFill>
                  <a:schemeClr val="accent2">
                    <a:lumMod val="50000"/>
                  </a:schemeClr>
                </a:solidFill>
              </a:rPr>
              <a:t>Significant hard – bright &amp; </a:t>
            </a:r>
            <a:r>
              <a:rPr lang="en-US" sz="1800" dirty="0" smtClean="0">
                <a:solidFill>
                  <a:schemeClr val="accent2">
                    <a:lumMod val="50000"/>
                  </a:schemeClr>
                </a:solidFill>
              </a:rPr>
              <a:t>long </a:t>
            </a:r>
            <a:r>
              <a:rPr lang="en-US" sz="1800" dirty="0" smtClean="0">
                <a:solidFill>
                  <a:schemeClr val="accent2">
                    <a:lumMod val="50000"/>
                  </a:schemeClr>
                </a:solidFill>
              </a:rPr>
              <a:t>– bright correlations exist in both populations</a:t>
            </a:r>
          </a:p>
          <a:p>
            <a:r>
              <a:rPr lang="en-US" sz="1800" dirty="0" smtClean="0">
                <a:solidFill>
                  <a:schemeClr val="accent2">
                    <a:lumMod val="50000"/>
                  </a:schemeClr>
                </a:solidFill>
              </a:rPr>
              <a:t>Strange: Correlation strengths similar between SGRBs &amp; LGRBs </a:t>
            </a:r>
          </a:p>
          <a:p>
            <a:pPr lvl="1"/>
            <a:r>
              <a:rPr lang="en-US" sz="1800" dirty="0" smtClean="0">
                <a:solidFill>
                  <a:schemeClr val="accent2">
                    <a:lumMod val="50000"/>
                  </a:schemeClr>
                </a:solidFill>
              </a:rPr>
              <a:t>Prompt photon generation mechanism similar? </a:t>
            </a:r>
          </a:p>
          <a:p>
            <a:endParaRPr lang="en-US" sz="1800" dirty="0" smtClean="0">
              <a:solidFill>
                <a:schemeClr val="accent2">
                  <a:lumMod val="50000"/>
                </a:schemeClr>
              </a:solidFill>
            </a:endParaRPr>
          </a:p>
          <a:p>
            <a:r>
              <a:rPr lang="en-US" sz="1800" dirty="0" smtClean="0">
                <a:solidFill>
                  <a:schemeClr val="accent2">
                    <a:lumMod val="50000"/>
                  </a:schemeClr>
                </a:solidFill>
              </a:rPr>
              <a:t>The </a:t>
            </a:r>
            <a:r>
              <a:rPr lang="en-US" sz="1800" dirty="0">
                <a:solidFill>
                  <a:schemeClr val="accent2">
                    <a:lumMod val="50000"/>
                  </a:schemeClr>
                </a:solidFill>
              </a:rPr>
              <a:t>Amati (</a:t>
            </a:r>
            <a:r>
              <a:rPr lang="en-US" sz="1800" dirty="0" err="1">
                <a:solidFill>
                  <a:schemeClr val="accent2">
                    <a:lumMod val="50000"/>
                  </a:schemeClr>
                </a:solidFill>
              </a:rPr>
              <a:t>E</a:t>
            </a:r>
            <a:r>
              <a:rPr lang="en-US" sz="2200" baseline="-25000" dirty="0" err="1">
                <a:solidFill>
                  <a:schemeClr val="accent2">
                    <a:lumMod val="50000"/>
                  </a:schemeClr>
                </a:solidFill>
              </a:rPr>
              <a:t>iso</a:t>
            </a:r>
            <a:r>
              <a:rPr lang="en-US" sz="1800" dirty="0" err="1">
                <a:solidFill>
                  <a:schemeClr val="accent2">
                    <a:lumMod val="50000"/>
                  </a:schemeClr>
                </a:solidFill>
              </a:rPr>
              <a:t>-E</a:t>
            </a:r>
            <a:r>
              <a:rPr lang="en-US" sz="2200" baseline="-25000" dirty="0" err="1">
                <a:solidFill>
                  <a:schemeClr val="accent2">
                    <a:lumMod val="50000"/>
                  </a:schemeClr>
                </a:solidFill>
              </a:rPr>
              <a:t>P,z</a:t>
            </a:r>
            <a:r>
              <a:rPr lang="en-US" sz="1800" dirty="0">
                <a:solidFill>
                  <a:schemeClr val="accent2">
                    <a:lumMod val="50000"/>
                  </a:schemeClr>
                </a:solidFill>
              </a:rPr>
              <a:t>) relation is confirmed, but with significantly </a:t>
            </a:r>
            <a:r>
              <a:rPr lang="en-US" sz="1800" b="1" dirty="0">
                <a:solidFill>
                  <a:schemeClr val="accent2">
                    <a:lumMod val="50000"/>
                  </a:schemeClr>
                </a:solidFill>
              </a:rPr>
              <a:t>higher dispersion</a:t>
            </a:r>
            <a:r>
              <a:rPr lang="en-US" sz="1800" dirty="0">
                <a:solidFill>
                  <a:schemeClr val="accent2">
                    <a:lumMod val="50000"/>
                  </a:schemeClr>
                </a:solidFill>
              </a:rPr>
              <a:t> and </a:t>
            </a:r>
            <a:r>
              <a:rPr lang="en-US" sz="1800" b="1" dirty="0">
                <a:solidFill>
                  <a:schemeClr val="accent2">
                    <a:lumMod val="50000"/>
                  </a:schemeClr>
                </a:solidFill>
              </a:rPr>
              <a:t>shallower slope</a:t>
            </a:r>
            <a:r>
              <a:rPr lang="en-US" sz="1800" dirty="0">
                <a:solidFill>
                  <a:schemeClr val="accent2">
                    <a:lumMod val="50000"/>
                  </a:schemeClr>
                </a:solidFill>
              </a:rPr>
              <a:t> of the regression line (0.25 vs. 0.55</a:t>
            </a:r>
            <a:r>
              <a:rPr lang="en-US" sz="1800" dirty="0" smtClean="0">
                <a:solidFill>
                  <a:schemeClr val="accent2">
                    <a:lumMod val="50000"/>
                  </a:schemeClr>
                </a:solidFill>
              </a:rPr>
              <a:t>)</a:t>
            </a:r>
            <a:endParaRPr lang="en-US" sz="1800" dirty="0">
              <a:solidFill>
                <a:schemeClr val="accent2">
                  <a:lumMod val="50000"/>
                </a:schemeClr>
              </a:solidFill>
            </a:endParaRPr>
          </a:p>
          <a:p>
            <a:endParaRPr lang="en-US" sz="300" dirty="0">
              <a:solidFill>
                <a:schemeClr val="accent2">
                  <a:lumMod val="50000"/>
                </a:schemeClr>
              </a:solidFill>
            </a:endParaRPr>
          </a:p>
          <a:p>
            <a:endParaRPr lang="en-US" sz="300" dirty="0">
              <a:solidFill>
                <a:schemeClr val="accent2">
                  <a:lumMod val="50000"/>
                </a:schemeClr>
              </a:solidFill>
            </a:endParaRPr>
          </a:p>
          <a:p>
            <a:endParaRPr lang="en-US" sz="300" dirty="0">
              <a:solidFill>
                <a:schemeClr val="accent2">
                  <a:lumMod val="50000"/>
                </a:schemeClr>
              </a:solidFill>
            </a:endParaRPr>
          </a:p>
        </p:txBody>
      </p:sp>
      <p:sp>
        <p:nvSpPr>
          <p:cNvPr id="5" name="Title 1"/>
          <p:cNvSpPr txBox="1">
            <a:spLocks/>
          </p:cNvSpPr>
          <p:nvPr/>
        </p:nvSpPr>
        <p:spPr>
          <a:xfrm>
            <a:off x="304800" y="4724400"/>
            <a:ext cx="8534400" cy="61939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lumMod val="50000"/>
                  </a:schemeClr>
                </a:solidFill>
                <a:latin typeface="Arial"/>
                <a:ea typeface="+mj-ea"/>
                <a:cs typeface="+mj-cs"/>
              </a:defRPr>
            </a:lvl1pPr>
          </a:lstStyle>
          <a:p>
            <a:r>
              <a:rPr lang="en-US" sz="3000" dirty="0" smtClean="0">
                <a:solidFill>
                  <a:schemeClr val="accent2">
                    <a:lumMod val="50000"/>
                  </a:schemeClr>
                </a:solidFill>
              </a:rPr>
              <a:t>Details on </a:t>
            </a:r>
            <a:r>
              <a:rPr lang="en-US" sz="3000" dirty="0">
                <a:solidFill>
                  <a:schemeClr val="accent2">
                    <a:lumMod val="50000"/>
                  </a:schemeClr>
                </a:solidFill>
              </a:rPr>
              <a:t>GRB energetics &amp; correlations</a:t>
            </a:r>
          </a:p>
        </p:txBody>
      </p:sp>
      <p:sp>
        <p:nvSpPr>
          <p:cNvPr id="6" name="Content Placeholder 3"/>
          <p:cNvSpPr txBox="1">
            <a:spLocks/>
          </p:cNvSpPr>
          <p:nvPr/>
        </p:nvSpPr>
        <p:spPr>
          <a:xfrm>
            <a:off x="304800" y="5181600"/>
            <a:ext cx="8534400" cy="1437215"/>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2800" kern="1200">
                <a:solidFill>
                  <a:schemeClr val="accent1">
                    <a:lumMod val="50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accent1">
                    <a:lumMod val="50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accent1">
                    <a:lumMod val="50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accent1">
                    <a:lumMod val="50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accent1">
                    <a:lumMod val="50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smtClean="0">
              <a:solidFill>
                <a:schemeClr val="accent2">
                  <a:lumMod val="50000"/>
                </a:schemeClr>
              </a:solidFill>
            </a:endParaRPr>
          </a:p>
          <a:p>
            <a:r>
              <a:rPr lang="en-US" sz="1300" dirty="0" smtClean="0">
                <a:solidFill>
                  <a:schemeClr val="accent2">
                    <a:lumMod val="50000"/>
                  </a:schemeClr>
                </a:solidFill>
              </a:rPr>
              <a:t>Shahmoradi &amp; Nemiroff, 2015, MNRAS, </a:t>
            </a:r>
            <a:r>
              <a:rPr lang="en-US" sz="1300" b="1" dirty="0" smtClean="0">
                <a:solidFill>
                  <a:schemeClr val="accent2">
                    <a:lumMod val="50000"/>
                  </a:schemeClr>
                </a:solidFill>
              </a:rPr>
              <a:t>451</a:t>
            </a:r>
            <a:r>
              <a:rPr lang="en-US" sz="1300" dirty="0" smtClean="0">
                <a:solidFill>
                  <a:schemeClr val="accent2">
                    <a:lumMod val="50000"/>
                  </a:schemeClr>
                </a:solidFill>
              </a:rPr>
              <a:t>, 126-143 </a:t>
            </a:r>
          </a:p>
          <a:p>
            <a:r>
              <a:rPr lang="en-US" sz="1300" dirty="0" smtClean="0">
                <a:solidFill>
                  <a:schemeClr val="accent2">
                    <a:lumMod val="50000"/>
                  </a:schemeClr>
                </a:solidFill>
              </a:rPr>
              <a:t>Shahmoradi</a:t>
            </a:r>
            <a:r>
              <a:rPr lang="en-US" sz="1300" dirty="0">
                <a:solidFill>
                  <a:schemeClr val="accent2">
                    <a:lumMod val="50000"/>
                  </a:schemeClr>
                </a:solidFill>
              </a:rPr>
              <a:t>, 2013, </a:t>
            </a:r>
            <a:r>
              <a:rPr lang="en-US" sz="1300" dirty="0" err="1">
                <a:solidFill>
                  <a:schemeClr val="accent2">
                    <a:lumMod val="50000"/>
                  </a:schemeClr>
                </a:solidFill>
              </a:rPr>
              <a:t>ApJ</a:t>
            </a:r>
            <a:r>
              <a:rPr lang="en-US" sz="1300" dirty="0">
                <a:solidFill>
                  <a:schemeClr val="accent2">
                    <a:lumMod val="50000"/>
                  </a:schemeClr>
                </a:solidFill>
              </a:rPr>
              <a:t>, </a:t>
            </a:r>
            <a:r>
              <a:rPr lang="en-US" sz="1300" b="1" dirty="0">
                <a:solidFill>
                  <a:schemeClr val="accent2">
                    <a:lumMod val="50000"/>
                  </a:schemeClr>
                </a:solidFill>
              </a:rPr>
              <a:t>766</a:t>
            </a:r>
            <a:r>
              <a:rPr lang="en-US" sz="1300" dirty="0">
                <a:solidFill>
                  <a:schemeClr val="accent2">
                    <a:lumMod val="50000"/>
                  </a:schemeClr>
                </a:solidFill>
              </a:rPr>
              <a:t>, 111</a:t>
            </a:r>
          </a:p>
          <a:p>
            <a:r>
              <a:rPr lang="en-US" sz="1300" dirty="0" smtClean="0">
                <a:solidFill>
                  <a:schemeClr val="accent2">
                    <a:lumMod val="50000"/>
                  </a:schemeClr>
                </a:solidFill>
              </a:rPr>
              <a:t>Shahmoradi </a:t>
            </a:r>
            <a:r>
              <a:rPr lang="en-US" sz="1300" dirty="0">
                <a:solidFill>
                  <a:schemeClr val="accent2">
                    <a:lumMod val="50000"/>
                  </a:schemeClr>
                </a:solidFill>
              </a:rPr>
              <a:t>&amp; Nemiroff, 2010, MNRAS, </a:t>
            </a:r>
            <a:r>
              <a:rPr lang="en-US" sz="1300" b="1" dirty="0">
                <a:solidFill>
                  <a:schemeClr val="accent2">
                    <a:lumMod val="50000"/>
                  </a:schemeClr>
                </a:solidFill>
              </a:rPr>
              <a:t>407</a:t>
            </a:r>
            <a:r>
              <a:rPr lang="en-US" sz="1300" dirty="0">
                <a:solidFill>
                  <a:schemeClr val="accent2">
                    <a:lumMod val="50000"/>
                  </a:schemeClr>
                </a:solidFill>
              </a:rPr>
              <a:t>, 2075–2090</a:t>
            </a:r>
          </a:p>
          <a:p>
            <a:r>
              <a:rPr lang="en-US" sz="1300" dirty="0">
                <a:solidFill>
                  <a:schemeClr val="accent2">
                    <a:lumMod val="50000"/>
                  </a:schemeClr>
                </a:solidFill>
              </a:rPr>
              <a:t>Shahmoradi &amp; Nemiroff, 2011, MNRAS, </a:t>
            </a:r>
            <a:r>
              <a:rPr lang="en-US" sz="1300" b="1" dirty="0">
                <a:solidFill>
                  <a:schemeClr val="accent2">
                    <a:lumMod val="50000"/>
                  </a:schemeClr>
                </a:solidFill>
              </a:rPr>
              <a:t>411</a:t>
            </a:r>
            <a:r>
              <a:rPr lang="en-US" sz="1300" dirty="0">
                <a:solidFill>
                  <a:schemeClr val="accent2">
                    <a:lumMod val="50000"/>
                  </a:schemeClr>
                </a:solidFill>
              </a:rPr>
              <a:t>, 1843–1856</a:t>
            </a:r>
          </a:p>
          <a:p>
            <a:r>
              <a:rPr lang="en-US" sz="1300" dirty="0">
                <a:solidFill>
                  <a:schemeClr val="accent2">
                    <a:lumMod val="50000"/>
                  </a:schemeClr>
                </a:solidFill>
              </a:rPr>
              <a:t>Shahmoradi &amp; Nemiroff, 2009, AIP </a:t>
            </a:r>
            <a:r>
              <a:rPr lang="en-US" sz="1300" dirty="0" err="1">
                <a:solidFill>
                  <a:schemeClr val="accent2">
                    <a:lumMod val="50000"/>
                  </a:schemeClr>
                </a:solidFill>
              </a:rPr>
              <a:t>Conf</a:t>
            </a:r>
            <a:r>
              <a:rPr lang="en-US" sz="1300" dirty="0">
                <a:solidFill>
                  <a:schemeClr val="accent2">
                    <a:lumMod val="50000"/>
                  </a:schemeClr>
                </a:solidFill>
              </a:rPr>
              <a:t> Proc, </a:t>
            </a:r>
            <a:r>
              <a:rPr lang="en-US" sz="1300" b="1" dirty="0">
                <a:solidFill>
                  <a:schemeClr val="accent2">
                    <a:lumMod val="50000"/>
                  </a:schemeClr>
                </a:solidFill>
              </a:rPr>
              <a:t>1133</a:t>
            </a:r>
            <a:r>
              <a:rPr lang="en-US" sz="1300" dirty="0">
                <a:solidFill>
                  <a:schemeClr val="accent2">
                    <a:lumMod val="50000"/>
                  </a:schemeClr>
                </a:solidFill>
              </a:rPr>
              <a:t>, </a:t>
            </a:r>
            <a:r>
              <a:rPr lang="en-US" sz="1300" dirty="0" smtClean="0">
                <a:solidFill>
                  <a:schemeClr val="accent2">
                    <a:lumMod val="50000"/>
                  </a:schemeClr>
                </a:solidFill>
              </a:rPr>
              <a:t>425</a:t>
            </a:r>
          </a:p>
          <a:p>
            <a:r>
              <a:rPr lang="en-US" sz="1300" dirty="0" smtClean="0">
                <a:solidFill>
                  <a:schemeClr val="accent2">
                    <a:lumMod val="50000"/>
                  </a:schemeClr>
                </a:solidFill>
              </a:rPr>
              <a:t>Nemiroff, 2000, </a:t>
            </a:r>
            <a:r>
              <a:rPr lang="en-US" sz="1300" dirty="0" err="1" smtClean="0">
                <a:solidFill>
                  <a:schemeClr val="accent2">
                    <a:lumMod val="50000"/>
                  </a:schemeClr>
                </a:solidFill>
              </a:rPr>
              <a:t>ApJ</a:t>
            </a:r>
            <a:r>
              <a:rPr lang="en-US" sz="1300" dirty="0" smtClean="0">
                <a:solidFill>
                  <a:schemeClr val="accent2">
                    <a:lumMod val="50000"/>
                  </a:schemeClr>
                </a:solidFill>
              </a:rPr>
              <a:t>, </a:t>
            </a:r>
            <a:r>
              <a:rPr lang="en-US" sz="1300" b="1" dirty="0" smtClean="0">
                <a:solidFill>
                  <a:schemeClr val="accent2">
                    <a:lumMod val="50000"/>
                  </a:schemeClr>
                </a:solidFill>
              </a:rPr>
              <a:t>544</a:t>
            </a:r>
            <a:r>
              <a:rPr lang="en-US" sz="1300" dirty="0" smtClean="0">
                <a:solidFill>
                  <a:schemeClr val="accent2">
                    <a:lumMod val="50000"/>
                  </a:schemeClr>
                </a:solidFill>
              </a:rPr>
              <a:t>, 805</a:t>
            </a:r>
          </a:p>
          <a:p>
            <a:r>
              <a:rPr lang="en-US" sz="1300" dirty="0" err="1" smtClean="0">
                <a:solidFill>
                  <a:schemeClr val="accent2">
                    <a:lumMod val="50000"/>
                  </a:schemeClr>
                </a:solidFill>
              </a:rPr>
              <a:t>Marani</a:t>
            </a:r>
            <a:r>
              <a:rPr lang="en-US" sz="1300" dirty="0" smtClean="0">
                <a:solidFill>
                  <a:schemeClr val="accent2">
                    <a:lumMod val="50000"/>
                  </a:schemeClr>
                </a:solidFill>
              </a:rPr>
              <a:t>, Nemiroff, </a:t>
            </a:r>
            <a:r>
              <a:rPr lang="en-US" sz="1300" dirty="0" err="1" smtClean="0">
                <a:solidFill>
                  <a:schemeClr val="accent2">
                    <a:lumMod val="50000"/>
                  </a:schemeClr>
                </a:solidFill>
              </a:rPr>
              <a:t>Bonnell</a:t>
            </a:r>
            <a:r>
              <a:rPr lang="en-US" sz="1300" dirty="0" smtClean="0">
                <a:solidFill>
                  <a:schemeClr val="accent2">
                    <a:lumMod val="50000"/>
                  </a:schemeClr>
                </a:solidFill>
              </a:rPr>
              <a:t> &amp; Norris, 1999, BAAS, 194, 31, 825</a:t>
            </a:r>
            <a:endParaRPr lang="en-US" sz="1300" dirty="0">
              <a:solidFill>
                <a:schemeClr val="accent2">
                  <a:lumMod val="50000"/>
                </a:schemeClr>
              </a:solidFill>
            </a:endParaRPr>
          </a:p>
        </p:txBody>
      </p:sp>
    </p:spTree>
    <p:extLst>
      <p:ext uri="{BB962C8B-B14F-4D97-AF65-F5344CB8AC3E}">
        <p14:creationId xmlns:p14="http://schemas.microsoft.com/office/powerpoint/2010/main" val="3436171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685800"/>
            <a:ext cx="8991600" cy="838200"/>
          </a:xfrm>
        </p:spPr>
        <p:txBody>
          <a:bodyPr>
            <a:noAutofit/>
          </a:bodyPr>
          <a:lstStyle/>
          <a:p>
            <a:pPr algn="ctr"/>
            <a:r>
              <a:rPr lang="en-US" sz="4400" dirty="0" smtClean="0">
                <a:solidFill>
                  <a:schemeClr val="accent2">
                    <a:lumMod val="50000"/>
                  </a:schemeClr>
                </a:solidFill>
              </a:rPr>
              <a:t>Why </a:t>
            </a:r>
            <a:r>
              <a:rPr lang="en-US" sz="4400" dirty="0">
                <a:solidFill>
                  <a:schemeClr val="accent2">
                    <a:lumMod val="50000"/>
                  </a:schemeClr>
                </a:solidFill>
              </a:rPr>
              <a:t>are </a:t>
            </a:r>
            <a:r>
              <a:rPr lang="en-US" sz="4400" dirty="0" smtClean="0">
                <a:solidFill>
                  <a:schemeClr val="accent2">
                    <a:lumMod val="50000"/>
                  </a:schemeClr>
                </a:solidFill>
              </a:rPr>
              <a:t>GRBs </a:t>
            </a:r>
            <a:r>
              <a:rPr lang="en-US" sz="4400" dirty="0">
                <a:solidFill>
                  <a:schemeClr val="accent2">
                    <a:lumMod val="50000"/>
                  </a:schemeClr>
                </a:solidFill>
              </a:rPr>
              <a:t>of </a:t>
            </a:r>
            <a:r>
              <a:rPr lang="en-US" sz="4400" dirty="0" smtClean="0">
                <a:solidFill>
                  <a:schemeClr val="accent2">
                    <a:lumMod val="50000"/>
                  </a:schemeClr>
                </a:solidFill>
              </a:rPr>
              <a:t>interest?</a:t>
            </a:r>
            <a:endParaRPr lang="en-US" sz="4400" dirty="0">
              <a:solidFill>
                <a:schemeClr val="accent2">
                  <a:lumMod val="50000"/>
                </a:schemeClr>
              </a:solidFill>
            </a:endParaRPr>
          </a:p>
        </p:txBody>
      </p:sp>
      <p:sp>
        <p:nvSpPr>
          <p:cNvPr id="4" name="Title 4"/>
          <p:cNvSpPr txBox="1">
            <a:spLocks/>
          </p:cNvSpPr>
          <p:nvPr/>
        </p:nvSpPr>
        <p:spPr>
          <a:xfrm>
            <a:off x="609600" y="2209800"/>
            <a:ext cx="7924800" cy="43434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lumMod val="50000"/>
                  </a:schemeClr>
                </a:solidFill>
                <a:latin typeface="Arial"/>
                <a:ea typeface="+mj-ea"/>
                <a:cs typeface="+mj-cs"/>
              </a:defRPr>
            </a:lvl1pPr>
          </a:lstStyle>
          <a:p>
            <a:pPr marL="285750" indent="-285750" fontAlgn="auto">
              <a:spcAft>
                <a:spcPts val="0"/>
              </a:spcAft>
              <a:buFont typeface="Arial" panose="020B0604020202020204" pitchFamily="34" charset="0"/>
              <a:buChar char="•"/>
            </a:pPr>
            <a:r>
              <a:rPr lang="en-US" dirty="0" smtClean="0">
                <a:solidFill>
                  <a:srgbClr val="9B2D1F">
                    <a:lumMod val="50000"/>
                  </a:srgbClr>
                </a:solidFill>
              </a:rPr>
              <a:t>Tests of cosmological models</a:t>
            </a:r>
          </a:p>
          <a:p>
            <a:pPr marL="742950" lvl="1" indent="-285750" fontAlgn="auto">
              <a:spcAft>
                <a:spcPts val="0"/>
              </a:spcAft>
              <a:buFont typeface="Arial" panose="020B0604020202020204" pitchFamily="34" charset="0"/>
              <a:buChar char="•"/>
            </a:pPr>
            <a:r>
              <a:rPr lang="en-US" dirty="0" smtClean="0">
                <a:solidFill>
                  <a:srgbClr val="00B050"/>
                </a:solidFill>
              </a:rPr>
              <a:t>Created detailed, statistical </a:t>
            </a:r>
            <a:r>
              <a:rPr lang="en-US" dirty="0" smtClean="0">
                <a:solidFill>
                  <a:srgbClr val="00B050"/>
                </a:solidFill>
              </a:rPr>
              <a:t>“GRB-World” </a:t>
            </a:r>
            <a:r>
              <a:rPr lang="en-US" dirty="0" smtClean="0">
                <a:solidFill>
                  <a:srgbClr val="00B050"/>
                </a:solidFill>
              </a:rPr>
              <a:t>for testing</a:t>
            </a:r>
          </a:p>
          <a:p>
            <a:pPr marL="742950" lvl="1" indent="-285750" fontAlgn="auto">
              <a:spcAft>
                <a:spcPts val="0"/>
              </a:spcAft>
              <a:buFont typeface="Arial" panose="020B0604020202020204" pitchFamily="34" charset="0"/>
              <a:buChar char="•"/>
            </a:pPr>
            <a:r>
              <a:rPr lang="en-US" dirty="0" smtClean="0">
                <a:solidFill>
                  <a:srgbClr val="00B050"/>
                </a:solidFill>
              </a:rPr>
              <a:t>Found corrections to GRB standard candle model</a:t>
            </a:r>
          </a:p>
          <a:p>
            <a:pPr marL="285750" indent="-285750" fontAlgn="auto">
              <a:spcAft>
                <a:spcPts val="0"/>
              </a:spcAft>
              <a:buFont typeface="Arial" panose="020B0604020202020204" pitchFamily="34" charset="0"/>
              <a:buChar char="•"/>
            </a:pPr>
            <a:r>
              <a:rPr lang="en-US" dirty="0">
                <a:solidFill>
                  <a:srgbClr val="9B2D1F">
                    <a:lumMod val="50000"/>
                  </a:srgbClr>
                </a:solidFill>
              </a:rPr>
              <a:t>S</a:t>
            </a:r>
            <a:r>
              <a:rPr lang="en-US" dirty="0" smtClean="0">
                <a:solidFill>
                  <a:srgbClr val="9B2D1F">
                    <a:lumMod val="50000"/>
                  </a:srgbClr>
                </a:solidFill>
              </a:rPr>
              <a:t>ources of gravitational waves</a:t>
            </a:r>
          </a:p>
          <a:p>
            <a:pPr marL="742950" lvl="1" indent="-285750" fontAlgn="auto">
              <a:spcAft>
                <a:spcPts val="0"/>
              </a:spcAft>
              <a:buFont typeface="Arial" panose="020B0604020202020204" pitchFamily="34" charset="0"/>
              <a:buChar char="•"/>
            </a:pPr>
            <a:r>
              <a:rPr lang="en-US" dirty="0">
                <a:solidFill>
                  <a:srgbClr val="00B050"/>
                </a:solidFill>
              </a:rPr>
              <a:t>Confirmed </a:t>
            </a:r>
            <a:r>
              <a:rPr lang="en-US" dirty="0" smtClean="0">
                <a:solidFill>
                  <a:srgbClr val="00B050"/>
                </a:solidFill>
              </a:rPr>
              <a:t>most GRBs undetected</a:t>
            </a:r>
            <a:endParaRPr lang="en-US" dirty="0">
              <a:solidFill>
                <a:srgbClr val="9B2D1F">
                  <a:lumMod val="50000"/>
                </a:srgbClr>
              </a:solidFill>
            </a:endParaRPr>
          </a:p>
          <a:p>
            <a:pPr marL="742950" lvl="1" indent="-285750" fontAlgn="auto">
              <a:spcAft>
                <a:spcPts val="0"/>
              </a:spcAft>
              <a:buFont typeface="Arial" panose="020B0604020202020204" pitchFamily="34" charset="0"/>
              <a:buChar char="•"/>
            </a:pPr>
            <a:r>
              <a:rPr lang="en-US" dirty="0" smtClean="0">
                <a:solidFill>
                  <a:srgbClr val="00B050"/>
                </a:solidFill>
              </a:rPr>
              <a:t>Found </a:t>
            </a:r>
            <a:r>
              <a:rPr lang="en-US" dirty="0" smtClean="0">
                <a:solidFill>
                  <a:srgbClr val="00B050"/>
                </a:solidFill>
              </a:rPr>
              <a:t>better boundary, unusual similarity, between short and long </a:t>
            </a:r>
            <a:r>
              <a:rPr lang="en-US" dirty="0" smtClean="0">
                <a:solidFill>
                  <a:srgbClr val="00B050"/>
                </a:solidFill>
              </a:rPr>
              <a:t>GRBs</a:t>
            </a:r>
            <a:endParaRPr lang="en-US" dirty="0" smtClean="0">
              <a:solidFill>
                <a:srgbClr val="00B050"/>
              </a:solidFill>
            </a:endParaRPr>
          </a:p>
        </p:txBody>
      </p:sp>
    </p:spTree>
    <p:extLst>
      <p:ext uri="{BB962C8B-B14F-4D97-AF65-F5344CB8AC3E}">
        <p14:creationId xmlns:p14="http://schemas.microsoft.com/office/powerpoint/2010/main" val="16727069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1"/>
          <p:cNvSpPr>
            <a:spLocks noGrp="1"/>
          </p:cNvSpPr>
          <p:nvPr>
            <p:ph type="title"/>
          </p:nvPr>
        </p:nvSpPr>
        <p:spPr>
          <a:xfrm>
            <a:off x="304800" y="228600"/>
            <a:ext cx="8534400" cy="1143000"/>
          </a:xfrm>
        </p:spPr>
        <p:txBody>
          <a:bodyPr>
            <a:normAutofit/>
          </a:bodyPr>
          <a:lstStyle/>
          <a:p>
            <a:r>
              <a:rPr lang="en-US" sz="2500" dirty="0"/>
              <a:t>Observational data uncertainties are very important and must be taken into account</a:t>
            </a:r>
          </a:p>
        </p:txBody>
      </p:sp>
      <p:pic>
        <p:nvPicPr>
          <p:cNvPr id="3074" name="Picture 2 1" descr="E:\Dropbox\Projects\#Presentations\2016\0419_Sharif_GRB\fg3_online.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98877"/>
            <a:ext cx="7315200" cy="4919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117598" y="3352800"/>
            <a:ext cx="6790804" cy="13748255"/>
          </a:xfrm>
          <a:prstGeom prst="rect">
            <a:avLst/>
          </a:prstGeom>
        </p:spPr>
      </p:pic>
      <mc:AlternateContent xmlns:mc="http://schemas.openxmlformats.org/markup-compatibility/2006" xmlns:a14="http://schemas.microsoft.com/office/drawing/2010/main">
        <mc:Choice Requires="a14">
          <p:sp>
            <p:nvSpPr>
              <p:cNvPr id="25" name="Title 4 2"/>
              <p:cNvSpPr txBox="1">
                <a:spLocks/>
              </p:cNvSpPr>
              <p:nvPr/>
            </p:nvSpPr>
            <p:spPr>
              <a:xfrm>
                <a:off x="306895" y="5257800"/>
                <a:ext cx="8534400" cy="762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lumMod val="50000"/>
                      </a:schemeClr>
                    </a:solidFill>
                    <a:latin typeface="Arial"/>
                    <a:ea typeface="+mj-ea"/>
                    <a:cs typeface="+mj-cs"/>
                  </a:defRPr>
                </a:lvl1pPr>
              </a:lstStyle>
              <a:p>
                <a:pPr algn="ctr" fontAlgn="auto">
                  <a:spcAft>
                    <a:spcPts val="0"/>
                  </a:spcAft>
                </a:pPr>
                <a:r>
                  <a:rPr lang="en-US" sz="1600" dirty="0">
                    <a:solidFill>
                      <a:schemeClr val="accent2">
                        <a:lumMod val="50000"/>
                      </a:schemeClr>
                    </a:solidFill>
                  </a:rPr>
                  <a:t>This is the likelihood of data given model parameters.</a:t>
                </a:r>
              </a:p>
              <a:p>
                <a:pPr algn="ctr" fontAlgn="auto">
                  <a:spcAft>
                    <a:spcPts val="0"/>
                  </a:spcAft>
                </a:pPr>
                <a:endParaRPr lang="en-US" sz="1600" dirty="0">
                  <a:solidFill>
                    <a:schemeClr val="accent2">
                      <a:lumMod val="50000"/>
                    </a:schemeClr>
                  </a:solidFill>
                </a:endParaRPr>
              </a:p>
              <a:p>
                <a:pPr algn="ctr" fontAlgn="auto">
                  <a:spcAft>
                    <a:spcPts val="0"/>
                  </a:spcAft>
                </a:pPr>
                <a:r>
                  <a:rPr lang="en-US" sz="1600" dirty="0">
                    <a:solidFill>
                      <a:schemeClr val="accent2">
                        <a:lumMod val="50000"/>
                      </a:schemeClr>
                    </a:solidFill>
                  </a:rPr>
                  <a:t>How do we get the posterior distribution for model parameters </a:t>
                </a:r>
                <a14:m>
                  <m:oMath xmlns:m="http://schemas.openxmlformats.org/officeDocument/2006/math">
                    <m:r>
                      <a:rPr lang="en-US" sz="1600" b="0" i="1" smtClean="0">
                        <a:solidFill>
                          <a:schemeClr val="accent2">
                            <a:lumMod val="50000"/>
                          </a:schemeClr>
                        </a:solidFill>
                        <a:latin typeface="Cambria Math"/>
                      </a:rPr>
                      <m:t>𝑃</m:t>
                    </m:r>
                    <m:r>
                      <a:rPr lang="en-US" sz="1600" b="0" i="1" smtClean="0">
                        <a:solidFill>
                          <a:schemeClr val="accent2">
                            <a:lumMod val="50000"/>
                          </a:schemeClr>
                        </a:solidFill>
                        <a:latin typeface="Cambria Math"/>
                      </a:rPr>
                      <m:t>(</m:t>
                    </m:r>
                    <m:acc>
                      <m:accPr>
                        <m:chr m:val="⃗"/>
                        <m:ctrlPr>
                          <a:rPr lang="en-US" sz="1600" b="0" i="1" smtClean="0">
                            <a:solidFill>
                              <a:schemeClr val="accent2">
                                <a:lumMod val="50000"/>
                              </a:schemeClr>
                            </a:solidFill>
                            <a:latin typeface="Cambria Math" panose="02040503050406030204" pitchFamily="18" charset="0"/>
                          </a:rPr>
                        </m:ctrlPr>
                      </m:accPr>
                      <m:e>
                        <m:r>
                          <a:rPr lang="en-US" sz="1600" i="1">
                            <a:solidFill>
                              <a:schemeClr val="accent2">
                                <a:lumMod val="50000"/>
                              </a:schemeClr>
                            </a:solidFill>
                            <a:latin typeface="Cambria Math"/>
                          </a:rPr>
                          <m:t>𝜇</m:t>
                        </m:r>
                      </m:e>
                    </m:acc>
                    <m:r>
                      <a:rPr lang="en-US" sz="1600" b="0" i="1" smtClean="0">
                        <a:solidFill>
                          <a:schemeClr val="accent2">
                            <a:lumMod val="50000"/>
                          </a:schemeClr>
                        </a:solidFill>
                        <a:latin typeface="Cambria Math"/>
                      </a:rPr>
                      <m:t>,</m:t>
                    </m:r>
                    <m:r>
                      <m:rPr>
                        <m:sty m:val="p"/>
                      </m:rPr>
                      <a:rPr lang="en-US" sz="1600" b="0" i="0" smtClean="0">
                        <a:solidFill>
                          <a:schemeClr val="accent2">
                            <a:lumMod val="50000"/>
                          </a:schemeClr>
                        </a:solidFill>
                        <a:latin typeface="Cambria Math"/>
                      </a:rPr>
                      <m:t>Σ</m:t>
                    </m:r>
                    <m:r>
                      <a:rPr lang="en-US" sz="1600" b="0" i="1" smtClean="0">
                        <a:solidFill>
                          <a:schemeClr val="accent2">
                            <a:lumMod val="50000"/>
                          </a:schemeClr>
                        </a:solidFill>
                        <a:latin typeface="Cambria Math"/>
                      </a:rPr>
                      <m:t>|</m:t>
                    </m:r>
                    <m:r>
                      <a:rPr lang="en-US" sz="1600" b="0" i="1" smtClean="0">
                        <a:solidFill>
                          <a:schemeClr val="accent2">
                            <a:lumMod val="50000"/>
                          </a:schemeClr>
                        </a:solidFill>
                        <a:latin typeface="Cambria Math"/>
                      </a:rPr>
                      <m:t>𝐺𝑅𝐵</m:t>
                    </m:r>
                    <m:r>
                      <a:rPr lang="en-US" sz="1600" b="0" i="1" smtClean="0">
                        <a:solidFill>
                          <a:schemeClr val="accent2">
                            <a:lumMod val="50000"/>
                          </a:schemeClr>
                        </a:solidFill>
                        <a:latin typeface="Cambria Math"/>
                      </a:rPr>
                      <m:t> </m:t>
                    </m:r>
                    <m:r>
                      <a:rPr lang="en-US" sz="1600" b="0" i="1" smtClean="0">
                        <a:solidFill>
                          <a:schemeClr val="accent2">
                            <a:lumMod val="50000"/>
                          </a:schemeClr>
                        </a:solidFill>
                        <a:latin typeface="Cambria Math"/>
                      </a:rPr>
                      <m:t>𝐷𝐴𝑇𝐴</m:t>
                    </m:r>
                    <m:r>
                      <a:rPr lang="en-US" sz="1600" i="1">
                        <a:solidFill>
                          <a:schemeClr val="accent2">
                            <a:lumMod val="50000"/>
                          </a:schemeClr>
                        </a:solidFill>
                        <a:latin typeface="Cambria Math"/>
                      </a:rPr>
                      <m:t>)</m:t>
                    </m:r>
                  </m:oMath>
                </a14:m>
                <a:r>
                  <a:rPr lang="en-US" sz="1600" dirty="0">
                    <a:solidFill>
                      <a:schemeClr val="accent2">
                        <a:lumMod val="50000"/>
                      </a:schemeClr>
                    </a:solidFill>
                  </a:rPr>
                  <a:t> ?</a:t>
                </a:r>
              </a:p>
            </p:txBody>
          </p:sp>
        </mc:Choice>
        <mc:Fallback xmlns="">
          <p:sp>
            <p:nvSpPr>
              <p:cNvPr id="25" name="Title 4 2"/>
              <p:cNvSpPr txBox="1">
                <a:spLocks noRot="1" noChangeAspect="1" noMove="1" noResize="1" noEditPoints="1" noAdjustHandles="1" noChangeArrowheads="1" noChangeShapeType="1" noTextEdit="1"/>
              </p:cNvSpPr>
              <p:nvPr/>
            </p:nvSpPr>
            <p:spPr>
              <a:xfrm>
                <a:off x="306895" y="5257800"/>
                <a:ext cx="8534400" cy="762000"/>
              </a:xfrm>
              <a:prstGeom prst="rect">
                <a:avLst/>
              </a:prstGeom>
              <a:blipFill rotWithShape="1">
                <a:blip r:embed="rId6"/>
                <a:stretch>
                  <a:fillRect t="-6400" b="-136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25400" y="1676400"/>
                <a:ext cx="9144000" cy="1070549"/>
              </a:xfrm>
              <a:prstGeom prst="rect">
                <a:avLst/>
              </a:prstGeom>
              <a:solidFill>
                <a:srgbClr val="F3F3F3">
                  <a:alpha val="60000"/>
                </a:srgbClr>
              </a:solidFill>
            </p:spPr>
            <p:txBody>
              <a:bodyPr wrap="square" rtlCol="0">
                <a:spAutoFit/>
              </a:bodyPr>
              <a:lstStyle/>
              <a:p>
                <a:pPr defTabSz="457200" fontAlgn="auto">
                  <a:spcBef>
                    <a:spcPct val="20000"/>
                  </a:spcBef>
                  <a:spcAft>
                    <a:spcPts val="0"/>
                  </a:spcAft>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a:ea typeface="Cambria Math"/>
                        </a:rPr>
                        <m:t>𝐿</m:t>
                      </m:r>
                      <m:d>
                        <m:dPr>
                          <m:ctrlPr>
                            <a:rPr lang="en-US" sz="2000" b="0" i="1" smtClean="0">
                              <a:solidFill>
                                <a:schemeClr val="tx1"/>
                              </a:solidFill>
                              <a:latin typeface="Cambria Math" panose="02040503050406030204" pitchFamily="18" charset="0"/>
                              <a:ea typeface="Cambria Math"/>
                            </a:rPr>
                          </m:ctrlPr>
                        </m:dPr>
                        <m:e>
                          <m:r>
                            <m:rPr>
                              <m:sty m:val="p"/>
                            </m:rPr>
                            <a:rPr lang="en-US" sz="2000" b="0" i="0" smtClean="0">
                              <a:solidFill>
                                <a:schemeClr val="tx1"/>
                              </a:solidFill>
                              <a:latin typeface="Cambria Math"/>
                              <a:ea typeface="Cambria Math"/>
                            </a:rPr>
                            <m:t>GRB</m:t>
                          </m:r>
                          <m:r>
                            <a:rPr lang="en-US" sz="2000" b="0" i="0" smtClean="0">
                              <a:solidFill>
                                <a:schemeClr val="tx1"/>
                              </a:solidFill>
                              <a:latin typeface="Cambria Math"/>
                              <a:ea typeface="Cambria Math"/>
                            </a:rPr>
                            <m:t> </m:t>
                          </m:r>
                          <m:r>
                            <m:rPr>
                              <m:sty m:val="p"/>
                            </m:rPr>
                            <a:rPr lang="en-US" sz="2000">
                              <a:solidFill>
                                <a:schemeClr val="tx1"/>
                              </a:solidFill>
                              <a:latin typeface="Cambria Math"/>
                              <a:ea typeface="Cambria Math"/>
                            </a:rPr>
                            <m:t>DATA</m:t>
                          </m:r>
                          <m:r>
                            <a:rPr lang="en-US" sz="2000" i="1">
                              <a:solidFill>
                                <a:schemeClr val="tx1"/>
                              </a:solidFill>
                              <a:latin typeface="Cambria Math"/>
                              <a:ea typeface="Cambria Math"/>
                            </a:rPr>
                            <m:t>|</m:t>
                          </m:r>
                          <m:r>
                            <a:rPr lang="en-US" sz="2000" i="1">
                              <a:solidFill>
                                <a:schemeClr val="tx1"/>
                              </a:solidFill>
                              <a:latin typeface="Cambria Math"/>
                              <a:ea typeface="Cambria Math"/>
                            </a:rPr>
                            <m:t>𝑅</m:t>
                          </m:r>
                          <m:d>
                            <m:dPr>
                              <m:ctrlPr>
                                <a:rPr lang="en-US" sz="2000" i="1">
                                  <a:solidFill>
                                    <a:schemeClr val="tx1"/>
                                  </a:solidFill>
                                  <a:latin typeface="Cambria Math" panose="02040503050406030204" pitchFamily="18" charset="0"/>
                                  <a:ea typeface="Cambria Math"/>
                                </a:rPr>
                              </m:ctrlPr>
                            </m:dPr>
                            <m:e>
                              <m:r>
                                <a:rPr lang="en-US" sz="2000" b="1" i="0" smtClean="0">
                                  <a:solidFill>
                                    <a:schemeClr val="tx1"/>
                                  </a:solidFill>
                                  <a:latin typeface="Cambria Math"/>
                                  <a:ea typeface="Cambria Math"/>
                                </a:rPr>
                                <m:t>𝛉</m:t>
                              </m:r>
                            </m:e>
                          </m:d>
                        </m:e>
                      </m:d>
                      <m:r>
                        <a:rPr lang="en-US" sz="2000" b="0" i="1" smtClean="0">
                          <a:solidFill>
                            <a:schemeClr val="tx1"/>
                          </a:solidFill>
                          <a:latin typeface="Cambria Math"/>
                          <a:ea typeface="Cambria Math"/>
                        </a:rPr>
                        <m:t>=</m:t>
                      </m:r>
                      <m:r>
                        <a:rPr lang="en-US" sz="2000" i="1">
                          <a:solidFill>
                            <a:schemeClr val="tx1"/>
                          </a:solidFill>
                          <a:latin typeface="Cambria Math"/>
                          <a:ea typeface="Cambria Math"/>
                        </a:rPr>
                        <m:t>(</m:t>
                      </m:r>
                      <m:sSup>
                        <m:sSupPr>
                          <m:ctrlPr>
                            <a:rPr lang="en-US" sz="2000" i="1">
                              <a:solidFill>
                                <a:schemeClr val="tx1"/>
                              </a:solidFill>
                              <a:latin typeface="Cambria Math" panose="02040503050406030204" pitchFamily="18" charset="0"/>
                              <a:ea typeface="Cambria Math"/>
                            </a:rPr>
                          </m:ctrlPr>
                        </m:sSupPr>
                        <m:e>
                          <m:r>
                            <m:rPr>
                              <m:sty m:val="p"/>
                            </m:rPr>
                            <a:rPr lang="en-US" sz="2000">
                              <a:solidFill>
                                <a:schemeClr val="tx1"/>
                              </a:solidFill>
                              <a:latin typeface="Cambria Math"/>
                              <a:ea typeface="Cambria Math"/>
                            </a:rPr>
                            <m:t>Δ</m:t>
                          </m:r>
                          <m:r>
                            <a:rPr lang="en-US" sz="2000" b="1">
                              <a:solidFill>
                                <a:schemeClr val="tx1"/>
                              </a:solidFill>
                              <a:latin typeface="Cambria Math"/>
                              <a:ea typeface="Cambria Math"/>
                            </a:rPr>
                            <m:t>𝛉</m:t>
                          </m:r>
                          <m:r>
                            <a:rPr lang="en-US" sz="2000" i="1">
                              <a:solidFill>
                                <a:schemeClr val="tx1"/>
                              </a:solidFill>
                              <a:latin typeface="Cambria Math"/>
                              <a:ea typeface="Cambria Math"/>
                            </a:rPr>
                            <m:t>)</m:t>
                          </m:r>
                        </m:e>
                        <m:sup>
                          <m:r>
                            <a:rPr lang="en-US" sz="2000" i="1">
                              <a:solidFill>
                                <a:schemeClr val="tx1"/>
                              </a:solidFill>
                              <a:latin typeface="Cambria Math"/>
                              <a:ea typeface="Cambria Math"/>
                            </a:rPr>
                            <m:t>𝑁</m:t>
                          </m:r>
                        </m:sup>
                      </m:sSup>
                      <m:r>
                        <m:rPr>
                          <m:sty m:val="p"/>
                        </m:rPr>
                        <a:rPr lang="en-US" sz="2000" b="0" i="0" smtClean="0">
                          <a:solidFill>
                            <a:schemeClr val="tx1"/>
                          </a:solidFill>
                          <a:latin typeface="Cambria Math"/>
                          <a:ea typeface="Cambria Math"/>
                        </a:rPr>
                        <m:t>exp</m:t>
                      </m:r>
                      <m:r>
                        <a:rPr lang="en-US" sz="2000" b="0" i="1" smtClean="0">
                          <a:solidFill>
                            <a:schemeClr val="tx1"/>
                          </a:solidFill>
                          <a:latin typeface="Cambria Math"/>
                          <a:ea typeface="Cambria Math"/>
                        </a:rPr>
                        <m:t>⁡</m:t>
                      </m:r>
                      <m:d>
                        <m:dPr>
                          <m:ctrlPr>
                            <a:rPr lang="en-US" sz="2000" b="0" i="1" smtClean="0">
                              <a:solidFill>
                                <a:schemeClr val="tx1"/>
                              </a:solidFill>
                              <a:latin typeface="Cambria Math" panose="02040503050406030204" pitchFamily="18" charset="0"/>
                              <a:ea typeface="Cambria Math"/>
                            </a:rPr>
                          </m:ctrlPr>
                        </m:dPr>
                        <m:e>
                          <m:r>
                            <a:rPr lang="en-US" sz="2000" i="1">
                              <a:solidFill>
                                <a:schemeClr val="tx1"/>
                              </a:solidFill>
                              <a:latin typeface="Cambria Math"/>
                              <a:ea typeface="Cambria Math"/>
                            </a:rPr>
                            <m:t>−</m:t>
                          </m:r>
                          <m:nary>
                            <m:naryPr>
                              <m:ctrlPr>
                                <a:rPr lang="en-US" sz="2000" i="1">
                                  <a:solidFill>
                                    <a:schemeClr val="tx1"/>
                                  </a:solidFill>
                                  <a:latin typeface="Cambria Math" panose="02040503050406030204" pitchFamily="18" charset="0"/>
                                  <a:ea typeface="Cambria Math"/>
                                </a:rPr>
                              </m:ctrlPr>
                            </m:naryPr>
                            <m:sub>
                              <m:r>
                                <a:rPr lang="en-US" sz="2000" b="1">
                                  <a:solidFill>
                                    <a:schemeClr val="tx1"/>
                                  </a:solidFill>
                                  <a:latin typeface="Cambria Math"/>
                                  <a:ea typeface="Cambria Math"/>
                                </a:rPr>
                                <m:t>𝛉</m:t>
                              </m:r>
                            </m:sub>
                            <m:sup/>
                            <m:e>
                              <m:r>
                                <a:rPr lang="en-US" sz="2000" i="1">
                                  <a:solidFill>
                                    <a:schemeClr val="tx1"/>
                                  </a:solidFill>
                                  <a:latin typeface="Cambria Math"/>
                                  <a:ea typeface="Cambria Math"/>
                                </a:rPr>
                                <m:t>𝑅</m:t>
                              </m:r>
                              <m:d>
                                <m:dPr>
                                  <m:ctrlPr>
                                    <a:rPr lang="en-US" sz="2000" i="1">
                                      <a:solidFill>
                                        <a:schemeClr val="tx1"/>
                                      </a:solidFill>
                                      <a:latin typeface="Cambria Math" panose="02040503050406030204" pitchFamily="18" charset="0"/>
                                      <a:ea typeface="Cambria Math"/>
                                    </a:rPr>
                                  </m:ctrlPr>
                                </m:dPr>
                                <m:e>
                                  <m:r>
                                    <a:rPr lang="en-US" sz="2000" b="1">
                                      <a:solidFill>
                                        <a:schemeClr val="tx1"/>
                                      </a:solidFill>
                                      <a:latin typeface="Cambria Math"/>
                                      <a:ea typeface="Cambria Math"/>
                                    </a:rPr>
                                    <m:t>𝛉</m:t>
                                  </m:r>
                                </m:e>
                              </m:d>
                              <m:r>
                                <m:rPr>
                                  <m:sty m:val="p"/>
                                </m:rPr>
                                <a:rPr lang="en-US" sz="2000">
                                  <a:solidFill>
                                    <a:schemeClr val="tx1"/>
                                  </a:solidFill>
                                  <a:latin typeface="Cambria Math"/>
                                  <a:ea typeface="Cambria Math"/>
                                </a:rPr>
                                <m:t>d</m:t>
                              </m:r>
                              <m:r>
                                <a:rPr lang="en-US" sz="2000" b="1">
                                  <a:solidFill>
                                    <a:schemeClr val="tx1"/>
                                  </a:solidFill>
                                  <a:latin typeface="Cambria Math"/>
                                  <a:ea typeface="Cambria Math"/>
                                </a:rPr>
                                <m:t>𝛉</m:t>
                              </m:r>
                            </m:e>
                          </m:nary>
                        </m:e>
                      </m:d>
                      <m:d>
                        <m:dPr>
                          <m:begChr m:val="["/>
                          <m:endChr m:val="]"/>
                          <m:ctrlPr>
                            <a:rPr lang="en-US" sz="2000" i="1">
                              <a:latin typeface="Cambria Math" panose="02040503050406030204" pitchFamily="18" charset="0"/>
                              <a:ea typeface="Cambria Math"/>
                            </a:rPr>
                          </m:ctrlPr>
                        </m:dPr>
                        <m:e>
                          <m:nary>
                            <m:naryPr>
                              <m:chr m:val="∏"/>
                              <m:ctrlPr>
                                <a:rPr lang="en-US" sz="2000" i="1">
                                  <a:latin typeface="Cambria Math" panose="02040503050406030204" pitchFamily="18" charset="0"/>
                                  <a:ea typeface="Cambria Math"/>
                                </a:rPr>
                              </m:ctrlPr>
                            </m:naryPr>
                            <m:sub>
                              <m:r>
                                <m:rPr>
                                  <m:brk m:alnAt="23"/>
                                </m:rPr>
                                <a:rPr lang="en-US" sz="2000" i="1">
                                  <a:latin typeface="Cambria Math"/>
                                  <a:ea typeface="Cambria Math"/>
                                </a:rPr>
                                <m:t>𝑖</m:t>
                              </m:r>
                              <m:r>
                                <a:rPr lang="en-US" sz="2000" i="1">
                                  <a:latin typeface="Cambria Math"/>
                                  <a:ea typeface="Cambria Math"/>
                                </a:rPr>
                                <m:t>=1</m:t>
                              </m:r>
                            </m:sub>
                            <m:sup>
                              <m:r>
                                <a:rPr lang="en-US" sz="2000" i="1">
                                  <a:latin typeface="Cambria Math"/>
                                  <a:ea typeface="Cambria Math"/>
                                </a:rPr>
                                <m:t>𝑁</m:t>
                              </m:r>
                            </m:sup>
                            <m:e>
                              <m:r>
                                <a:rPr lang="en-US" sz="2000" i="1">
                                  <a:latin typeface="Cambria Math"/>
                                  <a:ea typeface="Cambria Math"/>
                                </a:rPr>
                                <m:t>𝑅</m:t>
                              </m:r>
                              <m:r>
                                <a:rPr lang="en-US" sz="2000" i="1">
                                  <a:latin typeface="Cambria Math"/>
                                  <a:ea typeface="Cambria Math"/>
                                </a:rPr>
                                <m:t> </m:t>
                              </m:r>
                              <m:d>
                                <m:dPr>
                                  <m:ctrlPr>
                                    <a:rPr lang="en-US" sz="2000" i="1">
                                      <a:latin typeface="Cambria Math" panose="02040503050406030204" pitchFamily="18" charset="0"/>
                                      <a:ea typeface="Cambria Math"/>
                                    </a:rPr>
                                  </m:ctrlPr>
                                </m:dPr>
                                <m:e>
                                  <m:sSub>
                                    <m:sSubPr>
                                      <m:ctrlPr>
                                        <a:rPr lang="en-US" sz="2000" i="1">
                                          <a:latin typeface="Cambria Math" panose="02040503050406030204" pitchFamily="18" charset="0"/>
                                          <a:ea typeface="Cambria Math"/>
                                        </a:rPr>
                                      </m:ctrlPr>
                                    </m:sSubPr>
                                    <m:e>
                                      <m:r>
                                        <a:rPr lang="en-US" sz="2000" b="1">
                                          <a:latin typeface="Cambria Math"/>
                                          <a:ea typeface="Cambria Math"/>
                                        </a:rPr>
                                        <m:t>𝛉</m:t>
                                      </m:r>
                                    </m:e>
                                    <m:sub>
                                      <m:r>
                                        <a:rPr lang="en-US" sz="2000" i="1">
                                          <a:latin typeface="Cambria Math"/>
                                          <a:ea typeface="Cambria Math"/>
                                        </a:rPr>
                                        <m:t>𝑖</m:t>
                                      </m:r>
                                    </m:sub>
                                  </m:sSub>
                                </m:e>
                              </m:d>
                            </m:e>
                          </m:nary>
                        </m:e>
                      </m:d>
                    </m:oMath>
                  </m:oMathPara>
                </a14:m>
                <a:endParaRPr lang="en-US" sz="2000" dirty="0">
                  <a:solidFill>
                    <a:schemeClr val="tx1"/>
                  </a:solidFill>
                  <a:latin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5400" y="1676400"/>
                <a:ext cx="9144000" cy="1070549"/>
              </a:xfrm>
              <a:prstGeom prst="rect">
                <a:avLst/>
              </a:prstGeom>
              <a:blipFill rotWithShape="1">
                <a:blip r:embed="rId7"/>
                <a:stretch>
                  <a:fillRect/>
                </a:stretch>
              </a:blipFill>
            </p:spPr>
            <p:txBody>
              <a:bodyPr/>
              <a:lstStyle/>
              <a:p>
                <a:r>
                  <a:rPr lang="en-US">
                    <a:noFill/>
                  </a:rPr>
                  <a:t> </a:t>
                </a:r>
              </a:p>
            </p:txBody>
          </p:sp>
        </mc:Fallback>
      </mc:AlternateContent>
      <p:sp>
        <p:nvSpPr>
          <p:cNvPr id="7" name="TextBox 6"/>
          <p:cNvSpPr txBox="1"/>
          <p:nvPr/>
        </p:nvSpPr>
        <p:spPr>
          <a:xfrm>
            <a:off x="5855984" y="6550223"/>
            <a:ext cx="3288016" cy="307777"/>
          </a:xfrm>
          <a:prstGeom prst="rect">
            <a:avLst/>
          </a:prstGeom>
          <a:noFill/>
        </p:spPr>
        <p:txBody>
          <a:bodyPr wrap="none" rtlCol="0">
            <a:spAutoFit/>
          </a:bodyPr>
          <a:lstStyle/>
          <a:p>
            <a:r>
              <a:rPr lang="en-US" sz="1400" dirty="0" smtClean="0"/>
              <a:t>Shahmoradi &amp; Nemiroff, MNRAS, 2015</a:t>
            </a:r>
            <a:endParaRPr lang="en-US" sz="1400" dirty="0"/>
          </a:p>
        </p:txBody>
      </p:sp>
    </p:spTree>
    <p:extLst>
      <p:ext uri="{BB962C8B-B14F-4D97-AF65-F5344CB8AC3E}">
        <p14:creationId xmlns:p14="http://schemas.microsoft.com/office/powerpoint/2010/main" val="3456104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nodeType="withEffect">
                                  <p:stCondLst>
                                    <p:cond delay="0"/>
                                  </p:stCondLst>
                                  <p:childTnLst>
                                    <p:animEffect transition="out" filter="fade">
                                      <p:cBhvr>
                                        <p:cTn id="9" dur="500"/>
                                        <p:tgtEl>
                                          <p:spTgt spid="3074"/>
                                        </p:tgtEl>
                                      </p:cBhvr>
                                    </p:animEffect>
                                    <p:set>
                                      <p:cBhvr>
                                        <p:cTn id="10" dur="1" fill="hold">
                                          <p:stCondLst>
                                            <p:cond delay="499"/>
                                          </p:stCondLst>
                                        </p:cTn>
                                        <p:tgtEl>
                                          <p:spTgt spid="307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Dropbox\Projects\#Presentations\2016\0419_Sharif_GRB\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962"/>
            <a:ext cx="9469496" cy="68180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27"/>
          <p:cNvGrpSpPr>
            <a:grpSpLocks/>
          </p:cNvGrpSpPr>
          <p:nvPr/>
        </p:nvGrpSpPr>
        <p:grpSpPr bwMode="auto">
          <a:xfrm>
            <a:off x="4419600" y="5641975"/>
            <a:ext cx="4343400" cy="835025"/>
            <a:chOff x="4419600" y="5641264"/>
            <a:chExt cx="4343400" cy="835736"/>
          </a:xfrm>
        </p:grpSpPr>
        <p:sp>
          <p:nvSpPr>
            <p:cNvPr id="9" name="AutoShape 11"/>
            <p:cNvSpPr>
              <a:spLocks noChangeArrowheads="1"/>
            </p:cNvSpPr>
            <p:nvPr/>
          </p:nvSpPr>
          <p:spPr bwMode="auto">
            <a:xfrm rot="16214813" flipH="1">
              <a:off x="6248905" y="4955446"/>
              <a:ext cx="229587" cy="1601223"/>
            </a:xfrm>
            <a:prstGeom prst="upDownArrow">
              <a:avLst>
                <a:gd name="adj1" fmla="val 50000"/>
                <a:gd name="adj2" fmla="val 157795"/>
              </a:avLst>
            </a:prstGeom>
            <a:solidFill>
              <a:srgbClr val="CC0066"/>
            </a:solidFill>
            <a:ln w="9525" cap="rnd">
              <a:solidFill>
                <a:srgbClr val="000000"/>
              </a:solidFill>
              <a:miter lim="800000"/>
              <a:headEnd/>
              <a:tailEnd/>
            </a:ln>
          </p:spPr>
          <p:txBody>
            <a:bodyPr vert="eaVert"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1" u="none" strike="noStrike" kern="0" cap="none" spc="0" normalizeH="0" baseline="0" noProof="0">
                <a:ln>
                  <a:noFill/>
                </a:ln>
                <a:solidFill>
                  <a:schemeClr val="accent1">
                    <a:lumMod val="50000"/>
                  </a:schemeClr>
                </a:solidFill>
                <a:effectLst/>
                <a:uLnTx/>
                <a:uFillTx/>
                <a:latin typeface="Times New Roman" pitchFamily="18" charset="0"/>
                <a:ea typeface="+mn-ea"/>
                <a:cs typeface="Times New Roman" pitchFamily="18" charset="0"/>
              </a:endParaRPr>
            </a:p>
          </p:txBody>
        </p:sp>
        <mc:AlternateContent xmlns:mc="http://schemas.openxmlformats.org/markup-compatibility/2006" xmlns:a14="http://schemas.microsoft.com/office/drawing/2010/main">
          <mc:Choice Requires="a14">
            <p:sp>
              <p:nvSpPr>
                <p:cNvPr id="10" name="Rectangle 6"/>
                <p:cNvSpPr>
                  <a:spLocks noChangeArrowheads="1"/>
                </p:cNvSpPr>
                <p:nvPr/>
              </p:nvSpPr>
              <p:spPr bwMode="auto">
                <a:xfrm>
                  <a:off x="4419600" y="5867400"/>
                  <a:ext cx="4343400" cy="609600"/>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Supernovae projects:</a:t>
                  </a:r>
                  <a:r>
                    <a:rPr kumimoji="0" lang="en-US" sz="2000" b="0" i="1" u="none" strike="noStrike" kern="0" cap="none" spc="0" normalizeH="0" baseline="0" noProof="0" dirty="0">
                      <a:ln>
                        <a:noFill/>
                      </a:ln>
                      <a:solidFill>
                        <a:schemeClr val="accent1">
                          <a:lumMod val="50000"/>
                        </a:schemeClr>
                      </a:solidFill>
                      <a:effectLst/>
                      <a:uLnTx/>
                      <a:uFillTx/>
                      <a:latin typeface="Times New Roman" pitchFamily="18" charset="0"/>
                      <a:ea typeface="+mn-ea"/>
                      <a:cs typeface="Times New Roman" pitchFamily="18" charset="0"/>
                    </a:rPr>
                    <a:t> </a:t>
                  </a:r>
                  <a14:m>
                    <m:oMath xmlns:m="http://schemas.openxmlformats.org/officeDocument/2006/math">
                      <m:r>
                        <a:rPr kumimoji="0" lang="en-US" sz="2000" b="1" i="1" u="none" strike="noStrike" kern="0" cap="none" spc="0" normalizeH="0" baseline="0" noProof="0" dirty="0" smtClean="0">
                          <a:ln>
                            <a:noFill/>
                          </a:ln>
                          <a:solidFill>
                            <a:schemeClr val="accent1">
                              <a:lumMod val="50000"/>
                            </a:schemeClr>
                          </a:solidFill>
                          <a:effectLst/>
                          <a:uLnTx/>
                          <a:uFillTx/>
                          <a:latin typeface="Cambria Math"/>
                          <a:ea typeface="+mn-ea"/>
                          <a:cs typeface="Times New Roman" pitchFamily="18" charset="0"/>
                        </a:rPr>
                        <m:t>𝒁</m:t>
                      </m:r>
                      <m:r>
                        <a:rPr kumimoji="0" lang="en-US" sz="2000" b="1" i="1" u="none" strike="noStrike" kern="0" cap="none" spc="0" normalizeH="0" baseline="0" noProof="0" dirty="0" smtClean="0">
                          <a:ln>
                            <a:noFill/>
                          </a:ln>
                          <a:solidFill>
                            <a:schemeClr val="accent1">
                              <a:lumMod val="50000"/>
                            </a:schemeClr>
                          </a:solidFill>
                          <a:effectLst/>
                          <a:uLnTx/>
                          <a:uFillTx/>
                          <a:latin typeface="Cambria Math"/>
                          <a:ea typeface="+mn-ea"/>
                          <a:cs typeface="Times New Roman" pitchFamily="18" charset="0"/>
                        </a:rPr>
                        <m:t>&lt;</m:t>
                      </m:r>
                      <m:r>
                        <a:rPr kumimoji="0" lang="en-US" sz="2000" b="1" i="1" u="none" strike="noStrike" kern="0" cap="none" spc="0" normalizeH="0" baseline="0" noProof="0" dirty="0" smtClean="0">
                          <a:ln>
                            <a:noFill/>
                          </a:ln>
                          <a:solidFill>
                            <a:schemeClr val="accent1">
                              <a:lumMod val="50000"/>
                            </a:schemeClr>
                          </a:solidFill>
                          <a:effectLst/>
                          <a:uLnTx/>
                          <a:uFillTx/>
                          <a:latin typeface="Cambria Math"/>
                          <a:ea typeface="+mn-ea"/>
                          <a:cs typeface="Times New Roman" pitchFamily="18" charset="0"/>
                        </a:rPr>
                        <m:t>𝟏</m:t>
                      </m:r>
                      <m:r>
                        <a:rPr kumimoji="0" lang="en-US" sz="2000" b="1" i="1" u="none" strike="noStrike" kern="0" cap="none" spc="0" normalizeH="0" baseline="0" noProof="0" dirty="0" smtClean="0">
                          <a:ln>
                            <a:noFill/>
                          </a:ln>
                          <a:solidFill>
                            <a:schemeClr val="accent1">
                              <a:lumMod val="50000"/>
                            </a:schemeClr>
                          </a:solidFill>
                          <a:effectLst/>
                          <a:uLnTx/>
                          <a:uFillTx/>
                          <a:latin typeface="Cambria Math"/>
                          <a:ea typeface="+mn-ea"/>
                          <a:cs typeface="Times New Roman" pitchFamily="18" charset="0"/>
                        </a:rPr>
                        <m:t>.</m:t>
                      </m:r>
                      <m:r>
                        <a:rPr kumimoji="0" lang="en-US" sz="2000" b="1" i="1" u="none" strike="noStrike" kern="0" cap="none" spc="0" normalizeH="0" baseline="0" noProof="0" dirty="0" smtClean="0">
                          <a:ln>
                            <a:noFill/>
                          </a:ln>
                          <a:solidFill>
                            <a:schemeClr val="accent1">
                              <a:lumMod val="50000"/>
                            </a:schemeClr>
                          </a:solidFill>
                          <a:effectLst/>
                          <a:uLnTx/>
                          <a:uFillTx/>
                          <a:latin typeface="Cambria Math"/>
                          <a:ea typeface="+mn-ea"/>
                          <a:cs typeface="Times New Roman" pitchFamily="18" charset="0"/>
                        </a:rPr>
                        <m:t>𝟕</m:t>
                      </m:r>
                    </m:oMath>
                  </a14:m>
                  <a:endParaRPr kumimoji="0" lang="en-US" sz="2000" b="1" i="1" u="none" strike="noStrike" kern="0" cap="none" spc="0" normalizeH="0" baseline="0" noProof="0" dirty="0">
                    <a:ln>
                      <a:noFill/>
                    </a:ln>
                    <a:solidFill>
                      <a:schemeClr val="accent1">
                        <a:lumMod val="50000"/>
                      </a:schemeClr>
                    </a:solidFill>
                    <a:effectLst/>
                    <a:uLnTx/>
                    <a:uFillTx/>
                    <a:latin typeface="Times New Roman" pitchFamily="18" charset="0"/>
                    <a:ea typeface="+mn-ea"/>
                    <a:cs typeface="Times New Roman" pitchFamily="18" charset="0"/>
                  </a:endParaRPr>
                </a:p>
              </p:txBody>
            </p:sp>
          </mc:Choice>
          <mc:Fallback xmlns="">
            <p:sp>
              <p:nvSpPr>
                <p:cNvPr id="10" name="Rectangle 6"/>
                <p:cNvSpPr>
                  <a:spLocks noRot="1" noChangeAspect="1" noMove="1" noResize="1" noEditPoints="1" noAdjustHandles="1" noChangeArrowheads="1" noChangeShapeType="1" noTextEdit="1"/>
                </p:cNvSpPr>
                <p:nvPr/>
              </p:nvSpPr>
              <p:spPr bwMode="auto">
                <a:xfrm>
                  <a:off x="4419600" y="5867400"/>
                  <a:ext cx="4343400" cy="609600"/>
                </a:xfrm>
                <a:prstGeom prst="rect">
                  <a:avLst/>
                </a:prstGeom>
                <a:blipFill rotWithShape="1">
                  <a:blip r:embed="rId4"/>
                  <a:stretch>
                    <a:fillRect/>
                  </a:stretch>
                </a:blipFill>
                <a:ln w="9525">
                  <a:noFill/>
                  <a:miter lim="800000"/>
                  <a:headEnd/>
                  <a:tailEnd/>
                </a:ln>
              </p:spPr>
              <p:txBody>
                <a:bodyPr/>
                <a:lstStyle/>
                <a:p>
                  <a:r>
                    <a:rPr lang="en-US">
                      <a:noFill/>
                    </a:rPr>
                    <a:t> </a:t>
                  </a:r>
                </a:p>
              </p:txBody>
            </p:sp>
          </mc:Fallback>
        </mc:AlternateContent>
      </p:grpSp>
      <p:grpSp>
        <p:nvGrpSpPr>
          <p:cNvPr id="11" name="Group 10"/>
          <p:cNvGrpSpPr/>
          <p:nvPr/>
        </p:nvGrpSpPr>
        <p:grpSpPr>
          <a:xfrm>
            <a:off x="228600" y="4341454"/>
            <a:ext cx="7011768" cy="2135546"/>
            <a:chOff x="228600" y="4341454"/>
            <a:chExt cx="7011768" cy="2135546"/>
          </a:xfrm>
        </p:grpSpPr>
        <p:sp>
          <p:nvSpPr>
            <p:cNvPr id="14" name="AutoShape 11"/>
            <p:cNvSpPr>
              <a:spLocks noChangeArrowheads="1"/>
            </p:cNvSpPr>
            <p:nvPr/>
          </p:nvSpPr>
          <p:spPr bwMode="auto">
            <a:xfrm rot="16214813" flipH="1">
              <a:off x="5024151" y="2365303"/>
              <a:ext cx="240065" cy="4192368"/>
            </a:xfrm>
            <a:prstGeom prst="upDownArrow">
              <a:avLst>
                <a:gd name="adj1" fmla="val 50000"/>
                <a:gd name="adj2" fmla="val 157840"/>
              </a:avLst>
            </a:prstGeom>
            <a:solidFill>
              <a:srgbClr val="CC0066"/>
            </a:solidFill>
            <a:ln w="9525" cap="rnd">
              <a:solidFill>
                <a:srgbClr val="000000"/>
              </a:solidFill>
              <a:miter lim="800000"/>
              <a:headEnd/>
              <a:tailEnd/>
            </a:ln>
          </p:spPr>
          <p:txBody>
            <a:bodyPr vert="eaVert"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1" u="none" strike="noStrike" kern="0" cap="none" spc="0" normalizeH="0" baseline="0" noProof="0">
                <a:ln>
                  <a:noFill/>
                </a:ln>
                <a:solidFill>
                  <a:schemeClr val="accent1">
                    <a:lumMod val="50000"/>
                  </a:schemeClr>
                </a:solidFill>
                <a:effectLst/>
                <a:uLnTx/>
                <a:uFillTx/>
                <a:latin typeface="Times New Roman" pitchFamily="18" charset="0"/>
                <a:ea typeface="+mn-ea"/>
                <a:cs typeface="Times New Roman" pitchFamily="18" charset="0"/>
              </a:endParaRPr>
            </a:p>
          </p:txBody>
        </p:sp>
        <mc:AlternateContent xmlns:mc="http://schemas.openxmlformats.org/markup-compatibility/2006" xmlns:a14="http://schemas.microsoft.com/office/drawing/2010/main">
          <mc:Choice Requires="a14">
            <p:sp>
              <p:nvSpPr>
                <p:cNvPr id="13" name="Rectangle 6"/>
                <p:cNvSpPr>
                  <a:spLocks noChangeArrowheads="1"/>
                </p:cNvSpPr>
                <p:nvPr/>
              </p:nvSpPr>
              <p:spPr bwMode="auto">
                <a:xfrm>
                  <a:off x="228600" y="5257800"/>
                  <a:ext cx="4267200" cy="1219200"/>
                </a:xfrm>
                <a:prstGeom prst="rect">
                  <a:avLst/>
                </a:prstGeom>
                <a:noFill/>
                <a:ln w="9525">
                  <a:noFill/>
                  <a:miter lim="800000"/>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Candidate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u="none" strike="noStrike" kern="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Standard Candle:</a:t>
                  </a:r>
                </a:p>
                <a:p>
                  <a:pPr fontAlgn="auto">
                    <a:spcBef>
                      <a:spcPts val="0"/>
                    </a:spcBef>
                    <a:spcAft>
                      <a:spcPts val="0"/>
                    </a:spcAft>
                    <a:defRPr/>
                  </a:pPr>
                  <a:r>
                    <a:rPr kumimoji="0" lang="en-US" sz="2000" b="0" u="none" strike="noStrike" kern="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Gamma-Ray Bursts:  </a:t>
                  </a:r>
                  <a14:m>
                    <m:oMath xmlns:m="http://schemas.openxmlformats.org/officeDocument/2006/math">
                      <m:r>
                        <a:rPr lang="en-US" sz="2000" b="1" i="0" kern="0" dirty="0" smtClean="0">
                          <a:solidFill>
                            <a:schemeClr val="accent1">
                              <a:lumMod val="50000"/>
                            </a:schemeClr>
                          </a:solidFill>
                          <a:latin typeface="Cambria Math"/>
                          <a:cs typeface="Times New Roman" pitchFamily="18" charset="0"/>
                        </a:rPr>
                        <m:t>𝐙</m:t>
                      </m:r>
                      <m:r>
                        <a:rPr lang="en-US" sz="2000" b="1" i="1" kern="0" dirty="0" smtClean="0">
                          <a:solidFill>
                            <a:schemeClr val="accent1">
                              <a:lumMod val="50000"/>
                            </a:schemeClr>
                          </a:solidFill>
                          <a:latin typeface="Cambria Math"/>
                          <a:ea typeface="Cambria Math"/>
                          <a:cs typeface="Times New Roman" pitchFamily="18" charset="0"/>
                        </a:rPr>
                        <m:t>&lt;</m:t>
                      </m:r>
                      <m:r>
                        <a:rPr lang="en-US" sz="2000" b="1" i="0" kern="0" dirty="0" smtClean="0">
                          <a:solidFill>
                            <a:schemeClr val="accent1">
                              <a:lumMod val="50000"/>
                            </a:schemeClr>
                          </a:solidFill>
                          <a:latin typeface="Cambria Math"/>
                          <a:cs typeface="Times New Roman" pitchFamily="18" charset="0"/>
                        </a:rPr>
                        <m:t>𝟔𝟓</m:t>
                      </m:r>
                    </m:oMath>
                  </a14:m>
                  <a:endParaRPr lang="en-US" sz="2000" b="1" kern="0" dirty="0">
                    <a:solidFill>
                      <a:schemeClr val="accent1">
                        <a:lumMod val="50000"/>
                      </a:schemeClr>
                    </a:solidFill>
                    <a:latin typeface="Times New Roman" pitchFamily="18" charset="0"/>
                    <a:cs typeface="Times New Roman" pitchFamily="18" charset="0"/>
                  </a:endParaRPr>
                </a:p>
              </p:txBody>
            </p:sp>
          </mc:Choice>
          <mc:Fallback xmlns="">
            <p:sp>
              <p:nvSpPr>
                <p:cNvPr id="13" name="Rectangle 6"/>
                <p:cNvSpPr>
                  <a:spLocks noRot="1" noChangeAspect="1" noMove="1" noResize="1" noEditPoints="1" noAdjustHandles="1" noChangeArrowheads="1" noChangeShapeType="1" noTextEdit="1"/>
                </p:cNvSpPr>
                <p:nvPr/>
              </p:nvSpPr>
              <p:spPr bwMode="auto">
                <a:xfrm>
                  <a:off x="228600" y="5257800"/>
                  <a:ext cx="4267200" cy="1219200"/>
                </a:xfrm>
                <a:prstGeom prst="rect">
                  <a:avLst/>
                </a:prstGeom>
                <a:blipFill rotWithShape="1">
                  <a:blip r:embed="rId5"/>
                  <a:stretch>
                    <a:fillRect l="-1571"/>
                  </a:stretch>
                </a:blipFill>
                <a:ln w="9525">
                  <a:noFill/>
                  <a:miter lim="800000"/>
                  <a:headEnd/>
                  <a:tailEnd/>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itle 4"/>
              <p:cNvSpPr>
                <a:spLocks noGrp="1"/>
              </p:cNvSpPr>
              <p:nvPr>
                <p:ph type="title"/>
              </p:nvPr>
            </p:nvSpPr>
            <p:spPr>
              <a:xfrm>
                <a:off x="152400" y="152400"/>
                <a:ext cx="8991600" cy="914400"/>
              </a:xfrm>
            </p:spPr>
            <p:txBody>
              <a:bodyPr>
                <a:normAutofit/>
              </a:bodyPr>
              <a:lstStyle/>
              <a:p>
                <a:r>
                  <a:rPr lang="en-US" sz="2300" dirty="0">
                    <a:solidFill>
                      <a:schemeClr val="accent2">
                        <a:lumMod val="50000"/>
                      </a:schemeClr>
                    </a:solidFill>
                  </a:rPr>
                  <a:t>Major problem with supernovae-</a:t>
                </a:r>
                <a:r>
                  <a:rPr lang="en-US" sz="2300" dirty="0" err="1">
                    <a:solidFill>
                      <a:schemeClr val="accent2">
                        <a:lumMod val="50000"/>
                      </a:schemeClr>
                    </a:solidFill>
                  </a:rPr>
                  <a:t>Ia</a:t>
                </a:r>
                <a:r>
                  <a:rPr lang="en-US" sz="2300" dirty="0">
                    <a:solidFill>
                      <a:schemeClr val="accent2">
                        <a:lumMod val="50000"/>
                      </a:schemeClr>
                    </a:solidFill>
                  </a:rPr>
                  <a:t> as standard candles?</a:t>
                </a:r>
                <a:br>
                  <a:rPr lang="en-US" sz="2300" dirty="0">
                    <a:solidFill>
                      <a:schemeClr val="accent2">
                        <a:lumMod val="50000"/>
                      </a:schemeClr>
                    </a:solidFill>
                  </a:rPr>
                </a:br>
                <a:r>
                  <a:rPr lang="en-US" sz="2000" dirty="0">
                    <a:solidFill>
                      <a:schemeClr val="accent2">
                        <a:lumMod val="50000"/>
                      </a:schemeClr>
                    </a:solidFill>
                  </a:rPr>
                  <a:t>Limited detectability out to </a:t>
                </a:r>
                <a14:m>
                  <m:oMath xmlns:m="http://schemas.openxmlformats.org/officeDocument/2006/math">
                    <m:r>
                      <a:rPr lang="en-US" sz="2000" i="1" dirty="0" smtClean="0">
                        <a:solidFill>
                          <a:schemeClr val="accent2">
                            <a:lumMod val="50000"/>
                          </a:schemeClr>
                        </a:solidFill>
                        <a:latin typeface="Cambria Math"/>
                      </a:rPr>
                      <m:t>𝑧</m:t>
                    </m:r>
                    <m:r>
                      <a:rPr lang="en-US" sz="2000" i="1" dirty="0" smtClean="0">
                        <a:solidFill>
                          <a:schemeClr val="accent2">
                            <a:lumMod val="50000"/>
                          </a:schemeClr>
                        </a:solidFill>
                        <a:latin typeface="Cambria Math"/>
                      </a:rPr>
                      <m:t>~1.7</m:t>
                    </m:r>
                  </m:oMath>
                </a14:m>
                <a:endParaRPr lang="en-US" sz="2000" dirty="0">
                  <a:solidFill>
                    <a:schemeClr val="accent2">
                      <a:lumMod val="50000"/>
                    </a:schemeClr>
                  </a:solidFill>
                </a:endParaRPr>
              </a:p>
            </p:txBody>
          </p:sp>
        </mc:Choice>
        <mc:Fallback xmlns="">
          <p:sp>
            <p:nvSpPr>
              <p:cNvPr id="24" name="Title 4"/>
              <p:cNvSpPr>
                <a:spLocks noGrp="1" noRot="1" noChangeAspect="1" noMove="1" noResize="1" noEditPoints="1" noAdjustHandles="1" noChangeArrowheads="1" noChangeShapeType="1" noTextEdit="1"/>
              </p:cNvSpPr>
              <p:nvPr>
                <p:ph type="title"/>
              </p:nvPr>
            </p:nvSpPr>
            <p:spPr>
              <a:xfrm>
                <a:off x="152400" y="152400"/>
                <a:ext cx="8991600" cy="914400"/>
              </a:xfrm>
              <a:blipFill rotWithShape="1">
                <a:blip r:embed="rId6"/>
                <a:stretch>
                  <a:fillRect l="-949" b="-3333"/>
                </a:stretch>
              </a:blipFill>
            </p:spPr>
            <p:txBody>
              <a:bodyPr/>
              <a:lstStyle/>
              <a:p>
                <a:r>
                  <a:rPr lang="en-US">
                    <a:noFill/>
                  </a:rPr>
                  <a:t> </a:t>
                </a:r>
              </a:p>
            </p:txBody>
          </p:sp>
        </mc:Fallback>
      </mc:AlternateContent>
    </p:spTree>
    <p:extLst>
      <p:ext uri="{BB962C8B-B14F-4D97-AF65-F5344CB8AC3E}">
        <p14:creationId xmlns:p14="http://schemas.microsoft.com/office/powerpoint/2010/main" val="91648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mir\Dropbox\Projects\#Presentations\2016\0312_ICES\G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1524000"/>
            <a:ext cx="4279900" cy="4152900"/>
          </a:xfrm>
          <a:prstGeom prst="rect">
            <a:avLst/>
          </a:prstGeom>
          <a:noFill/>
          <a:extLst>
            <a:ext uri="{909E8E84-426E-40DD-AFC4-6F175D3DCCD1}">
              <a14:hiddenFill xmlns:a14="http://schemas.microsoft.com/office/drawing/2010/main">
                <a:solidFill>
                  <a:srgbClr val="FFFFFF"/>
                </a:solidFill>
              </a14:hiddenFill>
            </a:ext>
          </a:extLst>
        </p:spPr>
      </p:pic>
      <p:pic>
        <p:nvPicPr>
          <p:cNvPr id="4" name="Simulation Gamma Ray Burst.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1724" y="1908888"/>
            <a:ext cx="4069275" cy="3115674"/>
          </a:xfrm>
          <a:prstGeom prst="rect">
            <a:avLst/>
          </a:prstGeom>
        </p:spPr>
      </p:pic>
      <p:sp>
        <p:nvSpPr>
          <p:cNvPr id="5" name="Title 4"/>
          <p:cNvSpPr>
            <a:spLocks noGrp="1"/>
          </p:cNvSpPr>
          <p:nvPr>
            <p:ph type="title"/>
          </p:nvPr>
        </p:nvSpPr>
        <p:spPr>
          <a:xfrm>
            <a:off x="457200" y="152400"/>
            <a:ext cx="8382000" cy="914400"/>
          </a:xfrm>
        </p:spPr>
        <p:txBody>
          <a:bodyPr>
            <a:normAutofit/>
          </a:bodyPr>
          <a:lstStyle/>
          <a:p>
            <a:r>
              <a:rPr lang="en-US" sz="2700" dirty="0">
                <a:solidFill>
                  <a:schemeClr val="accent2">
                    <a:lumMod val="50000"/>
                  </a:schemeClr>
                </a:solidFill>
              </a:rPr>
              <a:t>There are two types of Gamma-Ray Bursts (GRBs)</a:t>
            </a:r>
            <a:endParaRPr lang="en-US" sz="2200" dirty="0">
              <a:solidFill>
                <a:schemeClr val="accent2">
                  <a:lumMod val="50000"/>
                </a:schemeClr>
              </a:solidFill>
            </a:endParaRPr>
          </a:p>
        </p:txBody>
      </p:sp>
      <p:pic>
        <p:nvPicPr>
          <p:cNvPr id="6" name="HyperNova.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419600" y="1908888"/>
            <a:ext cx="4569655" cy="3115674"/>
          </a:xfrm>
          <a:prstGeom prst="rect">
            <a:avLst/>
          </a:prstGeom>
        </p:spPr>
      </p:pic>
      <p:sp>
        <p:nvSpPr>
          <p:cNvPr id="7" name="TextBox 6"/>
          <p:cNvSpPr txBox="1"/>
          <p:nvPr/>
        </p:nvSpPr>
        <p:spPr>
          <a:xfrm>
            <a:off x="169791" y="5125501"/>
            <a:ext cx="3891670" cy="415498"/>
          </a:xfrm>
          <a:prstGeom prst="rect">
            <a:avLst/>
          </a:prstGeom>
          <a:noFill/>
        </p:spPr>
        <p:txBody>
          <a:bodyPr wrap="square" rtlCol="0">
            <a:spAutoFit/>
          </a:bodyPr>
          <a:lstStyle/>
          <a:p>
            <a:pPr lvl="0" algn="ctr" defTabSz="457200" fontAlgn="auto">
              <a:spcBef>
                <a:spcPct val="20000"/>
              </a:spcBef>
              <a:spcAft>
                <a:spcPts val="0"/>
              </a:spcAft>
            </a:pPr>
            <a:r>
              <a:rPr lang="en-US" sz="2100" dirty="0">
                <a:solidFill>
                  <a:schemeClr val="accent2">
                    <a:lumMod val="50000"/>
                  </a:schemeClr>
                </a:solidFill>
                <a:latin typeface="Arial"/>
              </a:rPr>
              <a:t>Short</a:t>
            </a:r>
            <a:r>
              <a:rPr lang="en-US" sz="2100" dirty="0">
                <a:solidFill>
                  <a:schemeClr val="accent2">
                    <a:lumMod val="50000"/>
                  </a:schemeClr>
                </a:solidFill>
                <a:latin typeface="Arial"/>
                <a:ea typeface="+mn-ea"/>
                <a:cs typeface="+mn-cs"/>
              </a:rPr>
              <a:t>-duration class</a:t>
            </a:r>
          </a:p>
        </p:txBody>
      </p:sp>
      <p:sp>
        <p:nvSpPr>
          <p:cNvPr id="8" name="TextBox 7"/>
          <p:cNvSpPr txBox="1"/>
          <p:nvPr/>
        </p:nvSpPr>
        <p:spPr>
          <a:xfrm>
            <a:off x="4934893" y="5125501"/>
            <a:ext cx="3539067" cy="415498"/>
          </a:xfrm>
          <a:prstGeom prst="rect">
            <a:avLst/>
          </a:prstGeom>
          <a:noFill/>
        </p:spPr>
        <p:txBody>
          <a:bodyPr wrap="square" rtlCol="0">
            <a:spAutoFit/>
          </a:bodyPr>
          <a:lstStyle/>
          <a:p>
            <a:pPr lvl="0" algn="ctr" defTabSz="457200" fontAlgn="auto">
              <a:spcBef>
                <a:spcPct val="20000"/>
              </a:spcBef>
              <a:spcAft>
                <a:spcPts val="0"/>
              </a:spcAft>
            </a:pPr>
            <a:r>
              <a:rPr lang="en-US" sz="2100" dirty="0">
                <a:solidFill>
                  <a:schemeClr val="accent2">
                    <a:lumMod val="50000"/>
                  </a:schemeClr>
                </a:solidFill>
                <a:latin typeface="Arial"/>
                <a:ea typeface="+mn-ea"/>
                <a:cs typeface="+mn-cs"/>
              </a:rPr>
              <a:t>Long-duration class</a:t>
            </a:r>
          </a:p>
        </p:txBody>
      </p:sp>
      <p:sp>
        <p:nvSpPr>
          <p:cNvPr id="12" name="TextBox 11"/>
          <p:cNvSpPr txBox="1"/>
          <p:nvPr/>
        </p:nvSpPr>
        <p:spPr>
          <a:xfrm>
            <a:off x="4351148" y="5791200"/>
            <a:ext cx="4820530" cy="532453"/>
          </a:xfrm>
          <a:prstGeom prst="rect">
            <a:avLst/>
          </a:prstGeom>
          <a:noFill/>
        </p:spPr>
        <p:txBody>
          <a:bodyPr wrap="square" rtlCol="0">
            <a:spAutoFit/>
          </a:bodyPr>
          <a:lstStyle/>
          <a:p>
            <a:pPr lvl="0" algn="ctr" defTabSz="457200" fontAlgn="auto">
              <a:spcBef>
                <a:spcPct val="20000"/>
              </a:spcBef>
              <a:spcAft>
                <a:spcPts val="0"/>
              </a:spcAft>
            </a:pPr>
            <a:r>
              <a:rPr lang="en-US" sz="1300" dirty="0">
                <a:solidFill>
                  <a:schemeClr val="accent2">
                    <a:lumMod val="50000"/>
                  </a:schemeClr>
                </a:solidFill>
                <a:latin typeface="Arial"/>
              </a:rPr>
              <a:t>Discovery of Gravitational Wave Radiation in Feb 2016</a:t>
            </a:r>
          </a:p>
          <a:p>
            <a:pPr lvl="0" algn="ctr" defTabSz="457200" fontAlgn="auto">
              <a:spcBef>
                <a:spcPct val="20000"/>
              </a:spcBef>
              <a:spcAft>
                <a:spcPts val="0"/>
              </a:spcAft>
            </a:pPr>
            <a:r>
              <a:rPr lang="en-US" sz="1300" dirty="0">
                <a:solidFill>
                  <a:schemeClr val="accent2">
                    <a:lumMod val="50000"/>
                  </a:schemeClr>
                </a:solidFill>
                <a:latin typeface="Arial"/>
                <a:ea typeface="+mn-ea"/>
                <a:cs typeface="+mn-cs"/>
              </a:rPr>
              <a:t>Predicted by Albert Einstein in 1916</a:t>
            </a:r>
          </a:p>
        </p:txBody>
      </p:sp>
      <p:sp>
        <p:nvSpPr>
          <p:cNvPr id="2" name="TextBox 1"/>
          <p:cNvSpPr txBox="1"/>
          <p:nvPr/>
        </p:nvSpPr>
        <p:spPr>
          <a:xfrm>
            <a:off x="109949" y="6258580"/>
            <a:ext cx="2005677" cy="523220"/>
          </a:xfrm>
          <a:prstGeom prst="rect">
            <a:avLst/>
          </a:prstGeom>
          <a:noFill/>
        </p:spPr>
        <p:txBody>
          <a:bodyPr wrap="none" rtlCol="0">
            <a:spAutoFit/>
          </a:bodyPr>
          <a:lstStyle/>
          <a:p>
            <a:r>
              <a:rPr lang="en-US" sz="1400" dirty="0" err="1" smtClean="0"/>
              <a:t>Kouveliotou</a:t>
            </a:r>
            <a:r>
              <a:rPr lang="en-US" sz="1400" dirty="0" smtClean="0"/>
              <a:t> et al. 1993</a:t>
            </a:r>
          </a:p>
          <a:p>
            <a:r>
              <a:rPr lang="en-US" sz="1400" dirty="0" err="1" smtClean="0"/>
              <a:t>Piran</a:t>
            </a:r>
            <a:r>
              <a:rPr lang="en-US" sz="1400" dirty="0" smtClean="0"/>
              <a:t> 1992</a:t>
            </a:r>
          </a:p>
        </p:txBody>
      </p:sp>
      <p:sp>
        <p:nvSpPr>
          <p:cNvPr id="3" name="TextBox 2"/>
          <p:cNvSpPr txBox="1"/>
          <p:nvPr/>
        </p:nvSpPr>
        <p:spPr>
          <a:xfrm>
            <a:off x="7019701" y="6308921"/>
            <a:ext cx="2124299" cy="523220"/>
          </a:xfrm>
          <a:prstGeom prst="rect">
            <a:avLst/>
          </a:prstGeom>
          <a:noFill/>
        </p:spPr>
        <p:txBody>
          <a:bodyPr wrap="none" rtlCol="0">
            <a:spAutoFit/>
          </a:bodyPr>
          <a:lstStyle/>
          <a:p>
            <a:pPr algn="r"/>
            <a:r>
              <a:rPr lang="en-US" sz="1400" dirty="0" smtClean="0"/>
              <a:t>LIGO collaboration 2016</a:t>
            </a:r>
          </a:p>
          <a:p>
            <a:pPr algn="r"/>
            <a:r>
              <a:rPr lang="en-US" sz="1400" dirty="0" err="1" smtClean="0"/>
              <a:t>Paczynski</a:t>
            </a:r>
            <a:r>
              <a:rPr lang="en-US" sz="1400" dirty="0" smtClean="0"/>
              <a:t> 1998</a:t>
            </a:r>
            <a:endParaRPr lang="en-US" sz="1400" dirty="0"/>
          </a:p>
        </p:txBody>
      </p:sp>
    </p:spTree>
    <p:extLst>
      <p:ext uri="{BB962C8B-B14F-4D97-AF65-F5344CB8AC3E}">
        <p14:creationId xmlns:p14="http://schemas.microsoft.com/office/powerpoint/2010/main" val="32448904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075"/>
                                        </p:tgtEl>
                                      </p:cBhvr>
                                    </p:animEffect>
                                    <p:set>
                                      <p:cBhvr>
                                        <p:cTn id="11" dur="1" fill="hold">
                                          <p:stCondLst>
                                            <p:cond delay="499"/>
                                          </p:stCondLst>
                                        </p:cTn>
                                        <p:tgtEl>
                                          <p:spTgt spid="3075"/>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 presetClass="mediacall" presetSubtype="0" fill="hold" nodeType="withEffect">
                                  <p:stCondLst>
                                    <p:cond delay="0"/>
                                  </p:stCondLst>
                                  <p:childTnLst>
                                    <p:cmd type="call" cmd="playFrom(0.0)">
                                      <p:cBhvr>
                                        <p:cTn id="22" dur="281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remove" display="0">
                  <p:stCondLst>
                    <p:cond delay="indefinite"/>
                  </p:stCondLst>
                  <p:endCondLst>
                    <p:cond evt="onNext" delay="0">
                      <p:tgtEl>
                        <p:sldTgt/>
                      </p:tgtEl>
                    </p:cond>
                  </p:endCondLst>
                </p:cTn>
                <p:tgtEl>
                  <p:spTgt spid="4"/>
                </p:tgtEl>
              </p:cMediaNode>
            </p:video>
            <p:video>
              <p:cMediaNode vol="80000">
                <p:cTn id="24" repeatCount="indefinite" fill="remove" display="0">
                  <p:stCondLst>
                    <p:cond delay="indefinite"/>
                  </p:stCondLst>
                </p:cTn>
                <p:tgtEl>
                  <p:spTgt spid="6"/>
                </p:tgtEl>
              </p:cMediaNode>
            </p:video>
          </p:childTnLst>
        </p:cTn>
      </p:par>
    </p:tnLst>
    <p:bldLst>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Amir\Dropbox\#temp\AAS-trip\presentation\T90-Epk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986" y="1050523"/>
            <a:ext cx="7313612" cy="56511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mir\Dropbox\#temp\AAS-trip\presentation\T90-Epk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984" y="1050522"/>
            <a:ext cx="7313614" cy="56511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mir\Dropbox\#temp\AAS-trip\presentation\LGRB_prob_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9980" y="1011656"/>
            <a:ext cx="4039620" cy="31149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mir\Dropbox\#temp\AAS-trip\presentation\Ep_his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827207" y="3820255"/>
            <a:ext cx="3207396" cy="25554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p:cNvSpPr>
            <a:spLocks noGrp="1"/>
          </p:cNvSpPr>
          <p:nvPr>
            <p:ph type="title"/>
          </p:nvPr>
        </p:nvSpPr>
        <p:spPr>
          <a:xfrm>
            <a:off x="228600" y="228600"/>
            <a:ext cx="8686800" cy="762000"/>
          </a:xfrm>
        </p:spPr>
        <p:txBody>
          <a:bodyPr>
            <a:noAutofit/>
          </a:bodyPr>
          <a:lstStyle/>
          <a:p>
            <a:r>
              <a:rPr lang="en-US" sz="2500" dirty="0"/>
              <a:t>Classification of BATSE GRBs: </a:t>
            </a:r>
            <a:r>
              <a:rPr lang="en-US" sz="2400" dirty="0"/>
              <a:t>fuzzy clustering vs. cutoff line</a:t>
            </a:r>
            <a:r>
              <a:rPr lang="en-US" sz="2800" dirty="0"/>
              <a:t/>
            </a:r>
            <a:br>
              <a:rPr lang="en-US" sz="2800" dirty="0"/>
            </a:br>
            <a:r>
              <a:rPr lang="en-US" sz="1700" dirty="0">
                <a:solidFill>
                  <a:srgbClr val="D34817">
                    <a:lumMod val="50000"/>
                  </a:srgbClr>
                </a:solidFill>
              </a:rPr>
              <a:t>(Shahmoradi &amp; Nemiroff, 2011, MNRAS, </a:t>
            </a:r>
            <a:r>
              <a:rPr lang="en-US" sz="1700" b="1" dirty="0">
                <a:solidFill>
                  <a:srgbClr val="D34817">
                    <a:lumMod val="50000"/>
                  </a:srgbClr>
                </a:solidFill>
              </a:rPr>
              <a:t>411</a:t>
            </a:r>
            <a:r>
              <a:rPr lang="en-US" sz="1700" dirty="0">
                <a:solidFill>
                  <a:srgbClr val="D34817">
                    <a:lumMod val="50000"/>
                  </a:srgbClr>
                </a:solidFill>
              </a:rPr>
              <a:t>, 1843–1856)</a:t>
            </a:r>
            <a:endParaRPr lang="en-US" sz="2800" dirty="0"/>
          </a:p>
        </p:txBody>
      </p:sp>
      <p:pic>
        <p:nvPicPr>
          <p:cNvPr id="1032" name="Picture 8" descr="C:\Users\Amir\Dropbox\#temp\AAS-trip\presentation\T90_his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700" y="1034246"/>
            <a:ext cx="4118500" cy="315884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2743200" y="3733800"/>
            <a:ext cx="0" cy="2514600"/>
          </a:xfrm>
          <a:prstGeom prst="line">
            <a:avLst/>
          </a:prstGeom>
          <a:ln w="15240">
            <a:solidFill>
              <a:srgbClr val="2CAA65"/>
            </a:solidFill>
            <a:prstDash val="lgDash"/>
          </a:ln>
          <a:effectLst>
            <a:outerShdw blurRad="40000"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72000" y="1371600"/>
            <a:ext cx="0" cy="4463934"/>
          </a:xfrm>
          <a:prstGeom prst="line">
            <a:avLst/>
          </a:prstGeom>
          <a:ln w="25400">
            <a:solidFill>
              <a:srgbClr val="2CAA65"/>
            </a:solidFill>
            <a:prstDash val="lgDash"/>
          </a:ln>
          <a:effectLst>
            <a:outerShdw blurRad="40000"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5852158" y="2326199"/>
            <a:ext cx="1141980" cy="323166"/>
            <a:chOff x="5852158" y="2326199"/>
            <a:chExt cx="1141980" cy="323166"/>
          </a:xfrm>
        </p:grpSpPr>
        <p:sp>
          <p:nvSpPr>
            <p:cNvPr id="2" name="TextBox 1"/>
            <p:cNvSpPr txBox="1"/>
            <p:nvPr/>
          </p:nvSpPr>
          <p:spPr>
            <a:xfrm>
              <a:off x="6423148" y="2326199"/>
              <a:ext cx="570990" cy="323165"/>
            </a:xfrm>
            <a:prstGeom prst="rect">
              <a:avLst/>
            </a:prstGeom>
            <a:noFill/>
          </p:spPr>
          <p:txBody>
            <a:bodyPr wrap="none" rtlCol="0">
              <a:spAutoFit/>
            </a:bodyPr>
            <a:lstStyle/>
            <a:p>
              <a:r>
                <a:rPr lang="en-US" sz="1500" dirty="0">
                  <a:solidFill>
                    <a:schemeClr val="accent2"/>
                  </a:solidFill>
                </a:rPr>
                <a:t>70%</a:t>
              </a:r>
            </a:p>
          </p:txBody>
        </p:sp>
        <p:sp>
          <p:nvSpPr>
            <p:cNvPr id="13" name="TextBox 12"/>
            <p:cNvSpPr txBox="1"/>
            <p:nvPr/>
          </p:nvSpPr>
          <p:spPr>
            <a:xfrm>
              <a:off x="5852158" y="2326200"/>
              <a:ext cx="570990" cy="323165"/>
            </a:xfrm>
            <a:prstGeom prst="rect">
              <a:avLst/>
            </a:prstGeom>
            <a:noFill/>
          </p:spPr>
          <p:txBody>
            <a:bodyPr wrap="none" rtlCol="0">
              <a:spAutoFit/>
            </a:bodyPr>
            <a:lstStyle/>
            <a:p>
              <a:r>
                <a:rPr lang="en-US" sz="1500" dirty="0">
                  <a:solidFill>
                    <a:schemeClr val="accent2"/>
                  </a:solidFill>
                </a:rPr>
                <a:t>30%</a:t>
              </a:r>
            </a:p>
          </p:txBody>
        </p:sp>
      </p:grpSp>
    </p:spTree>
    <p:extLst>
      <p:ext uri="{BB962C8B-B14F-4D97-AF65-F5344CB8AC3E}">
        <p14:creationId xmlns:p14="http://schemas.microsoft.com/office/powerpoint/2010/main" val="30240508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9"/>
                                        </p:tgtEl>
                                      </p:cBhvr>
                                    </p:animEffect>
                                    <p:set>
                                      <p:cBhvr>
                                        <p:cTn id="12" dur="1" fill="hold">
                                          <p:stCondLst>
                                            <p:cond delay="499"/>
                                          </p:stCondLst>
                                        </p:cTn>
                                        <p:tgtEl>
                                          <p:spTgt spid="102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2"/>
                                        </p:tgtEl>
                                        <p:attrNameLst>
                                          <p:attrName>style.visibility</p:attrName>
                                        </p:attrNameLst>
                                      </p:cBhvr>
                                      <p:to>
                                        <p:strVal val="hidden"/>
                                      </p:to>
                                    </p:set>
                                  </p:childTnLst>
                                </p:cTn>
                              </p:par>
                              <p:par>
                                <p:cTn id="20" presetID="42" presetClass="path" presetSubtype="0" fill="hold" nodeType="withEffect">
                                  <p:stCondLst>
                                    <p:cond delay="0"/>
                                  </p:stCondLst>
                                  <p:childTnLst>
                                    <p:animMotion origin="layout" path="M 2.22222E-6 1.2954E-6 L -0.2007 0.18783 " pathEditMode="relative" rAng="0" ptsTypes="AA">
                                      <p:cBhvr>
                                        <p:cTn id="21" dur="500" fill="hold"/>
                                        <p:tgtEl>
                                          <p:spTgt spid="1030"/>
                                        </p:tgtEl>
                                        <p:attrNameLst>
                                          <p:attrName>ppt_x</p:attrName>
                                          <p:attrName>ppt_y</p:attrName>
                                        </p:attrNameLst>
                                      </p:cBhvr>
                                      <p:rCtr x="-10035" y="9392"/>
                                    </p:animMotion>
                                  </p:childTnLst>
                                </p:cTn>
                              </p:par>
                              <p:par>
                                <p:cTn id="22" presetID="6" presetClass="emph" presetSubtype="0" fill="hold" nodeType="withEffect">
                                  <p:stCondLst>
                                    <p:cond delay="0"/>
                                  </p:stCondLst>
                                  <p:childTnLst>
                                    <p:animScale>
                                      <p:cBhvr>
                                        <p:cTn id="23" dur="500" fill="hold"/>
                                        <p:tgtEl>
                                          <p:spTgt spid="1030"/>
                                        </p:tgtEl>
                                      </p:cBhvr>
                                      <p:by x="57000" y="57000"/>
                                    </p:animScale>
                                  </p:childTnLst>
                                </p:cTn>
                              </p:par>
                              <p:par>
                                <p:cTn id="24" presetID="10" presetClass="entr" presetSubtype="0" fill="hold" nodeType="withEffect">
                                  <p:stCondLst>
                                    <p:cond delay="400"/>
                                  </p:stCondLst>
                                  <p:childTnLst>
                                    <p:set>
                                      <p:cBhvr>
                                        <p:cTn id="25" dur="1" fill="hold">
                                          <p:stCondLst>
                                            <p:cond delay="0"/>
                                          </p:stCondLst>
                                        </p:cTn>
                                        <p:tgtEl>
                                          <p:spTgt spid="1032"/>
                                        </p:tgtEl>
                                        <p:attrNameLst>
                                          <p:attrName>style.visibility</p:attrName>
                                        </p:attrNameLst>
                                      </p:cBhvr>
                                      <p:to>
                                        <p:strVal val="visible"/>
                                      </p:to>
                                    </p:set>
                                    <p:animEffect transition="in" filter="fade">
                                      <p:cBhvr>
                                        <p:cTn id="26" dur="500"/>
                                        <p:tgtEl>
                                          <p:spTgt spid="1032"/>
                                        </p:tgtEl>
                                      </p:cBhvr>
                                    </p:animEffect>
                                  </p:childTnLst>
                                </p:cTn>
                              </p:par>
                              <p:par>
                                <p:cTn id="27" presetID="10" presetClass="entr" presetSubtype="0" fill="hold" nodeType="withEffect">
                                  <p:stCondLst>
                                    <p:cond delay="400"/>
                                  </p:stCondLst>
                                  <p:childTnLst>
                                    <p:set>
                                      <p:cBhvr>
                                        <p:cTn id="28" dur="1" fill="hold">
                                          <p:stCondLst>
                                            <p:cond delay="0"/>
                                          </p:stCondLst>
                                        </p:cTn>
                                        <p:tgtEl>
                                          <p:spTgt spid="1036"/>
                                        </p:tgtEl>
                                        <p:attrNameLst>
                                          <p:attrName>style.visibility</p:attrName>
                                        </p:attrNameLst>
                                      </p:cBhvr>
                                      <p:to>
                                        <p:strVal val="visible"/>
                                      </p:to>
                                    </p:set>
                                    <p:animEffect transition="in" filter="fade">
                                      <p:cBhvr>
                                        <p:cTn id="29" dur="500"/>
                                        <p:tgtEl>
                                          <p:spTgt spid="1036"/>
                                        </p:tgtEl>
                                      </p:cBhvr>
                                    </p:animEffect>
                                  </p:childTnLst>
                                </p:cTn>
                              </p:par>
                              <p:par>
                                <p:cTn id="30" presetID="10" presetClass="entr" presetSubtype="0" fill="hold" nodeType="withEffect">
                                  <p:stCondLst>
                                    <p:cond delay="4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382000" cy="685800"/>
          </a:xfrm>
        </p:spPr>
        <p:txBody>
          <a:bodyPr>
            <a:normAutofit/>
          </a:bodyPr>
          <a:lstStyle/>
          <a:p>
            <a:r>
              <a:rPr lang="en-US" sz="2500" dirty="0">
                <a:solidFill>
                  <a:schemeClr val="accent2">
                    <a:lumMod val="50000"/>
                  </a:schemeClr>
                </a:solidFill>
              </a:rPr>
              <a:t>Each and every GRB has two sets of properties</a:t>
            </a:r>
          </a:p>
        </p:txBody>
      </p:sp>
      <mc:AlternateContent xmlns:mc="http://schemas.openxmlformats.org/markup-compatibility/2006" xmlns:a14="http://schemas.microsoft.com/office/drawing/2010/main">
        <mc:Choice Requires="a14">
          <p:sp>
            <p:nvSpPr>
              <p:cNvPr id="26" name="Rectangle 25"/>
              <p:cNvSpPr/>
              <p:nvPr/>
            </p:nvSpPr>
            <p:spPr>
              <a:xfrm>
                <a:off x="332644" y="3200400"/>
                <a:ext cx="3962400" cy="1725922"/>
              </a:xfrm>
              <a:prstGeom prst="rect">
                <a:avLst/>
              </a:prstGeom>
            </p:spPr>
            <p:txBody>
              <a:bodyPr wrap="square">
                <a:spAutoFit/>
              </a:bodyPr>
              <a:lstStyle/>
              <a:p>
                <a:pPr algn="ctr"/>
                <a:r>
                  <a:rPr lang="en-US" sz="1500" dirty="0"/>
                  <a:t>GRB observed duration: </a:t>
                </a:r>
                <a14:m>
                  <m:oMath xmlns:m="http://schemas.openxmlformats.org/officeDocument/2006/math">
                    <m:sSub>
                      <m:sSubPr>
                        <m:ctrlPr>
                          <a:rPr lang="en-US" sz="1500" b="0" i="1" smtClean="0">
                            <a:latin typeface="Cambria Math" panose="02040503050406030204" pitchFamily="18" charset="0"/>
                          </a:rPr>
                        </m:ctrlPr>
                      </m:sSubPr>
                      <m:e>
                        <m:r>
                          <a:rPr lang="en-US" sz="1500" b="0" i="1" smtClean="0">
                            <a:latin typeface="Cambria Math"/>
                          </a:rPr>
                          <m:t>𝑇</m:t>
                        </m:r>
                      </m:e>
                      <m:sub>
                        <m:r>
                          <a:rPr lang="en-US" sz="1500" b="0" i="1" smtClean="0">
                            <a:latin typeface="Cambria Math"/>
                          </a:rPr>
                          <m:t>90 </m:t>
                        </m:r>
                      </m:sub>
                    </m:sSub>
                  </m:oMath>
                </a14:m>
                <a:endParaRPr lang="en-US" sz="1500" dirty="0"/>
              </a:p>
              <a:p>
                <a:pPr algn="ctr"/>
                <a:endParaRPr lang="en-US" sz="1500" dirty="0"/>
              </a:p>
              <a:p>
                <a:pPr algn="ctr"/>
                <a:r>
                  <a:rPr lang="en-US" sz="1500" dirty="0"/>
                  <a:t>GRB peak photon flux: </a:t>
                </a:r>
                <a14:m>
                  <m:oMath xmlns:m="http://schemas.openxmlformats.org/officeDocument/2006/math">
                    <m:sSub>
                      <m:sSubPr>
                        <m:ctrlPr>
                          <a:rPr lang="en-US" sz="1500" i="1" smtClean="0">
                            <a:latin typeface="Cambria Math" panose="02040503050406030204" pitchFamily="18" charset="0"/>
                          </a:rPr>
                        </m:ctrlPr>
                      </m:sSubPr>
                      <m:e>
                        <m:r>
                          <a:rPr lang="en-US" sz="1500" b="0" i="1" smtClean="0">
                            <a:latin typeface="Cambria Math"/>
                          </a:rPr>
                          <m:t>𝑃</m:t>
                        </m:r>
                      </m:e>
                      <m:sub>
                        <m:r>
                          <a:rPr lang="en-US" sz="1500" b="0" i="1" smtClean="0">
                            <a:latin typeface="Cambria Math"/>
                          </a:rPr>
                          <m:t>𝑏𝑜𝑙</m:t>
                        </m:r>
                      </m:sub>
                    </m:sSub>
                  </m:oMath>
                </a14:m>
                <a:endParaRPr lang="en-US" sz="1500" b="0" dirty="0"/>
              </a:p>
              <a:p>
                <a:pPr algn="ctr"/>
                <a:endParaRPr lang="en-US" sz="1500" dirty="0"/>
              </a:p>
              <a:p>
                <a:pPr algn="ctr"/>
                <a:r>
                  <a:rPr lang="en-US" sz="1500" dirty="0"/>
                  <a:t>GRB total observed energy: </a:t>
                </a:r>
                <a14:m>
                  <m:oMath xmlns:m="http://schemas.openxmlformats.org/officeDocument/2006/math">
                    <m:sSub>
                      <m:sSubPr>
                        <m:ctrlPr>
                          <a:rPr lang="en-US" sz="1500" i="1">
                            <a:latin typeface="Cambria Math" panose="02040503050406030204" pitchFamily="18" charset="0"/>
                          </a:rPr>
                        </m:ctrlPr>
                      </m:sSubPr>
                      <m:e>
                        <m:r>
                          <a:rPr lang="en-US" sz="1500" b="0" i="1" smtClean="0">
                            <a:latin typeface="Cambria Math"/>
                          </a:rPr>
                          <m:t>𝑆</m:t>
                        </m:r>
                      </m:e>
                      <m:sub>
                        <m:r>
                          <a:rPr lang="en-US" sz="1500" i="1">
                            <a:latin typeface="Cambria Math"/>
                          </a:rPr>
                          <m:t>𝑏𝑜𝑙</m:t>
                        </m:r>
                      </m:sub>
                    </m:sSub>
                  </m:oMath>
                </a14:m>
                <a:endParaRPr lang="en-US" sz="1500" dirty="0"/>
              </a:p>
              <a:p>
                <a:pPr algn="ctr"/>
                <a:endParaRPr lang="en-US" sz="1500" dirty="0"/>
              </a:p>
              <a:p>
                <a:pPr algn="ctr"/>
                <a:r>
                  <a:rPr lang="en-US" sz="1500" dirty="0"/>
                  <a:t>GRB observed peak energy: </a:t>
                </a:r>
                <a14:m>
                  <m:oMath xmlns:m="http://schemas.openxmlformats.org/officeDocument/2006/math">
                    <m:sSub>
                      <m:sSubPr>
                        <m:ctrlPr>
                          <a:rPr lang="en-US" sz="1500" i="1">
                            <a:latin typeface="Cambria Math" panose="02040503050406030204" pitchFamily="18" charset="0"/>
                          </a:rPr>
                        </m:ctrlPr>
                      </m:sSubPr>
                      <m:e>
                        <m:r>
                          <a:rPr lang="en-US" sz="1500" b="0" i="1" smtClean="0">
                            <a:latin typeface="Cambria Math"/>
                          </a:rPr>
                          <m:t>𝐸</m:t>
                        </m:r>
                      </m:e>
                      <m:sub>
                        <m:r>
                          <a:rPr lang="en-US" sz="1500" b="0" i="1" smtClean="0">
                            <a:latin typeface="Cambria Math"/>
                          </a:rPr>
                          <m:t>𝑝</m:t>
                        </m:r>
                        <m:r>
                          <a:rPr lang="en-US" sz="1500" b="0" i="1" smtClean="0">
                            <a:latin typeface="Cambria Math"/>
                          </a:rPr>
                          <m:t> </m:t>
                        </m:r>
                      </m:sub>
                    </m:sSub>
                  </m:oMath>
                </a14:m>
                <a:endParaRPr lang="en-US" sz="1500" dirty="0"/>
              </a:p>
            </p:txBody>
          </p:sp>
        </mc:Choice>
        <mc:Fallback xmlns="">
          <p:sp>
            <p:nvSpPr>
              <p:cNvPr id="26" name="Rectangle 25"/>
              <p:cNvSpPr>
                <a:spLocks noRot="1" noChangeAspect="1" noMove="1" noResize="1" noEditPoints="1" noAdjustHandles="1" noChangeArrowheads="1" noChangeShapeType="1" noTextEdit="1"/>
              </p:cNvSpPr>
              <p:nvPr/>
            </p:nvSpPr>
            <p:spPr>
              <a:xfrm>
                <a:off x="332644" y="3200400"/>
                <a:ext cx="3962400" cy="1725922"/>
              </a:xfrm>
              <a:prstGeom prst="rect">
                <a:avLst/>
              </a:prstGeom>
              <a:blipFill rotWithShape="1">
                <a:blip r:embed="rId3"/>
                <a:stretch>
                  <a:fillRect t="-707" b="-1767"/>
                </a:stretch>
              </a:blipFill>
            </p:spPr>
            <p:txBody>
              <a:bodyPr/>
              <a:lstStyle/>
              <a:p>
                <a:r>
                  <a:rPr lang="en-US">
                    <a:noFill/>
                  </a:rPr>
                  <a:t> </a:t>
                </a:r>
              </a:p>
            </p:txBody>
          </p:sp>
        </mc:Fallback>
      </mc:AlternateContent>
      <p:sp>
        <p:nvSpPr>
          <p:cNvPr id="2" name="TextBox 1"/>
          <p:cNvSpPr txBox="1"/>
          <p:nvPr/>
        </p:nvSpPr>
        <p:spPr>
          <a:xfrm>
            <a:off x="1143491" y="1523998"/>
            <a:ext cx="2340705" cy="461665"/>
          </a:xfrm>
          <a:prstGeom prst="rect">
            <a:avLst/>
          </a:prstGeom>
          <a:noFill/>
        </p:spPr>
        <p:txBody>
          <a:bodyPr wrap="none" rtlCol="0">
            <a:spAutoFit/>
          </a:bodyPr>
          <a:lstStyle/>
          <a:p>
            <a:r>
              <a:rPr lang="en-US" dirty="0">
                <a:solidFill>
                  <a:schemeClr val="accent2">
                    <a:lumMod val="50000"/>
                  </a:schemeClr>
                </a:solidFill>
              </a:rPr>
              <a:t>Observer-frame</a:t>
            </a:r>
          </a:p>
        </p:txBody>
      </p:sp>
      <p:sp>
        <p:nvSpPr>
          <p:cNvPr id="25" name="TextBox 24"/>
          <p:cNvSpPr txBox="1"/>
          <p:nvPr/>
        </p:nvSpPr>
        <p:spPr>
          <a:xfrm>
            <a:off x="5438043" y="1515531"/>
            <a:ext cx="1707519" cy="461665"/>
          </a:xfrm>
          <a:prstGeom prst="rect">
            <a:avLst/>
          </a:prstGeom>
          <a:noFill/>
        </p:spPr>
        <p:txBody>
          <a:bodyPr wrap="none" rtlCol="0">
            <a:spAutoFit/>
          </a:bodyPr>
          <a:lstStyle/>
          <a:p>
            <a:r>
              <a:rPr lang="en-US" dirty="0">
                <a:solidFill>
                  <a:schemeClr val="accent2">
                    <a:lumMod val="50000"/>
                  </a:schemeClr>
                </a:solidFill>
              </a:rPr>
              <a:t>Rest-frame</a:t>
            </a:r>
          </a:p>
        </p:txBody>
      </p:sp>
      <mc:AlternateContent xmlns:mc="http://schemas.openxmlformats.org/markup-compatibility/2006" xmlns:a14="http://schemas.microsoft.com/office/drawing/2010/main">
        <mc:Choice Requires="a14">
          <p:sp>
            <p:nvSpPr>
              <p:cNvPr id="33" name="Rectangle 32"/>
              <p:cNvSpPr/>
              <p:nvPr/>
            </p:nvSpPr>
            <p:spPr>
              <a:xfrm>
                <a:off x="4173762" y="3151925"/>
                <a:ext cx="4236082" cy="1822871"/>
              </a:xfrm>
              <a:prstGeom prst="rect">
                <a:avLst/>
              </a:prstGeom>
            </p:spPr>
            <p:txBody>
              <a:bodyPr wrap="square">
                <a:spAutoFit/>
              </a:bodyPr>
              <a:lstStyle/>
              <a:p>
                <a:pPr algn="ctr"/>
                <a:r>
                  <a:rPr lang="en-US" sz="1500" b="0" dirty="0"/>
                  <a:t>GRB intrinsic duration: </a:t>
                </a:r>
                <a14:m>
                  <m:oMath xmlns:m="http://schemas.openxmlformats.org/officeDocument/2006/math">
                    <m:sSub>
                      <m:sSubPr>
                        <m:ctrlPr>
                          <a:rPr lang="en-US" sz="1500" b="0" i="1" smtClean="0">
                            <a:latin typeface="Cambria Math" panose="02040503050406030204" pitchFamily="18" charset="0"/>
                          </a:rPr>
                        </m:ctrlPr>
                      </m:sSubPr>
                      <m:e>
                        <m:r>
                          <a:rPr lang="en-US" sz="1500" b="0" i="1" smtClean="0">
                            <a:latin typeface="Cambria Math"/>
                          </a:rPr>
                          <m:t>𝑇</m:t>
                        </m:r>
                      </m:e>
                      <m:sub>
                        <m:r>
                          <a:rPr lang="en-US" sz="1500" b="0" i="1" smtClean="0">
                            <a:latin typeface="Cambria Math"/>
                          </a:rPr>
                          <m:t>90,</m:t>
                        </m:r>
                        <m:r>
                          <a:rPr lang="en-US" sz="1500" b="0" i="1" smtClean="0">
                            <a:latin typeface="Cambria Math"/>
                          </a:rPr>
                          <m:t>𝑧</m:t>
                        </m:r>
                        <m:r>
                          <a:rPr lang="en-US" sz="1500" b="0" i="1" smtClean="0">
                            <a:latin typeface="Cambria Math"/>
                          </a:rPr>
                          <m:t> </m:t>
                        </m:r>
                      </m:sub>
                    </m:sSub>
                    <m:r>
                      <a:rPr lang="en-US" sz="1500" b="0" i="1" smtClean="0">
                        <a:latin typeface="Cambria Math"/>
                      </a:rPr>
                      <m:t>=</m:t>
                    </m:r>
                    <m:f>
                      <m:fPr>
                        <m:ctrlPr>
                          <a:rPr lang="en-US" sz="1500" b="0" i="1" smtClean="0">
                            <a:latin typeface="Cambria Math" panose="02040503050406030204" pitchFamily="18" charset="0"/>
                          </a:rPr>
                        </m:ctrlPr>
                      </m:fPr>
                      <m:num>
                        <m:sSub>
                          <m:sSubPr>
                            <m:ctrlPr>
                              <a:rPr lang="en-US" sz="1500" i="1">
                                <a:latin typeface="Cambria Math" panose="02040503050406030204" pitchFamily="18" charset="0"/>
                              </a:rPr>
                            </m:ctrlPr>
                          </m:sSubPr>
                          <m:e>
                            <m:r>
                              <a:rPr lang="en-US" sz="1500" i="1">
                                <a:latin typeface="Cambria Math"/>
                              </a:rPr>
                              <m:t>𝑇</m:t>
                            </m:r>
                          </m:e>
                          <m:sub>
                            <m:r>
                              <a:rPr lang="en-US" sz="1500" i="1">
                                <a:latin typeface="Cambria Math"/>
                              </a:rPr>
                              <m:t>90 </m:t>
                            </m:r>
                          </m:sub>
                        </m:sSub>
                      </m:num>
                      <m:den>
                        <m:r>
                          <a:rPr lang="en-US" sz="1500" b="0" i="1" smtClean="0">
                            <a:latin typeface="Cambria Math"/>
                          </a:rPr>
                          <m:t>1+</m:t>
                        </m:r>
                        <m:r>
                          <a:rPr lang="en-US" sz="1500" b="0" i="1" smtClean="0">
                            <a:solidFill>
                              <a:srgbClr val="FF0000"/>
                            </a:solidFill>
                            <a:latin typeface="Cambria Math"/>
                          </a:rPr>
                          <m:t>𝑧</m:t>
                        </m:r>
                      </m:den>
                    </m:f>
                  </m:oMath>
                </a14:m>
                <a:endParaRPr lang="en-US" sz="1500" dirty="0"/>
              </a:p>
              <a:p>
                <a:pPr algn="ctr"/>
                <a:endParaRPr lang="en-US" sz="1500" dirty="0"/>
              </a:p>
              <a:p>
                <a:pPr algn="ctr"/>
                <a:r>
                  <a:rPr lang="en-US" sz="1500" dirty="0"/>
                  <a:t> GRB peak luminosity: </a:t>
                </a:r>
                <a14:m>
                  <m:oMath xmlns:m="http://schemas.openxmlformats.org/officeDocument/2006/math">
                    <m:sSub>
                      <m:sSubPr>
                        <m:ctrlPr>
                          <a:rPr lang="en-US" sz="1500" i="1" smtClean="0">
                            <a:latin typeface="Cambria Math" panose="02040503050406030204" pitchFamily="18" charset="0"/>
                          </a:rPr>
                        </m:ctrlPr>
                      </m:sSubPr>
                      <m:e>
                        <m:sSub>
                          <m:sSubPr>
                            <m:ctrlPr>
                              <a:rPr lang="en-US" sz="1500" b="0" i="1" smtClean="0">
                                <a:latin typeface="Cambria Math" panose="02040503050406030204" pitchFamily="18" charset="0"/>
                              </a:rPr>
                            </m:ctrlPr>
                          </m:sSubPr>
                          <m:e>
                            <m:r>
                              <a:rPr lang="en-US" sz="1500" b="0" i="1" smtClean="0">
                                <a:latin typeface="Cambria Math"/>
                              </a:rPr>
                              <m:t>𝐿</m:t>
                            </m:r>
                          </m:e>
                          <m:sub>
                            <m:r>
                              <a:rPr lang="en-US" sz="1500" b="0" i="1" smtClean="0">
                                <a:latin typeface="Cambria Math"/>
                              </a:rPr>
                              <m:t>𝑖𝑠𝑜</m:t>
                            </m:r>
                          </m:sub>
                        </m:sSub>
                        <m:r>
                          <a:rPr lang="en-US" sz="1500" b="0" i="1" smtClean="0">
                            <a:latin typeface="Cambria Math"/>
                          </a:rPr>
                          <m:t>=4</m:t>
                        </m:r>
                        <m:r>
                          <a:rPr lang="en-US" sz="1500" b="0" i="1" smtClean="0">
                            <a:latin typeface="Cambria Math"/>
                          </a:rPr>
                          <m:t>𝜋</m:t>
                        </m:r>
                        <m:sSubSup>
                          <m:sSubSupPr>
                            <m:ctrlPr>
                              <a:rPr lang="en-US" sz="1500" b="0" i="1" smtClean="0">
                                <a:latin typeface="Cambria Math" panose="02040503050406030204" pitchFamily="18" charset="0"/>
                              </a:rPr>
                            </m:ctrlPr>
                          </m:sSubSupPr>
                          <m:e>
                            <m:sSubSup>
                              <m:sSubSupPr>
                                <m:ctrlPr>
                                  <a:rPr lang="en-US" sz="1500" i="1">
                                    <a:latin typeface="Cambria Math" panose="02040503050406030204" pitchFamily="18" charset="0"/>
                                  </a:rPr>
                                </m:ctrlPr>
                              </m:sSubSupPr>
                              <m:e>
                                <m:r>
                                  <a:rPr lang="en-US" sz="1500" i="1">
                                    <a:latin typeface="Cambria Math"/>
                                  </a:rPr>
                                  <m:t>𝐷</m:t>
                                </m:r>
                              </m:e>
                              <m:sub>
                                <m:r>
                                  <a:rPr lang="en-US" sz="1500" i="1">
                                    <a:latin typeface="Cambria Math"/>
                                  </a:rPr>
                                  <m:t>𝐿</m:t>
                                </m:r>
                              </m:sub>
                              <m:sup/>
                            </m:sSubSup>
                            <m:r>
                              <a:rPr lang="en-US" sz="1500" b="0" i="1" smtClean="0">
                                <a:latin typeface="Cambria Math"/>
                              </a:rPr>
                              <m:t>(</m:t>
                            </m:r>
                            <m:r>
                              <a:rPr lang="en-US" sz="1500" i="1">
                                <a:solidFill>
                                  <a:srgbClr val="FF0000"/>
                                </a:solidFill>
                                <a:latin typeface="Cambria Math"/>
                              </a:rPr>
                              <m:t>𝑧</m:t>
                            </m:r>
                            <m:r>
                              <a:rPr lang="en-US" sz="1500" b="0" i="1" smtClean="0">
                                <a:latin typeface="Cambria Math"/>
                              </a:rPr>
                              <m:t>)</m:t>
                            </m:r>
                          </m:e>
                          <m:sub/>
                          <m:sup>
                            <m:r>
                              <a:rPr lang="en-US" sz="1500" b="0" i="1" smtClean="0">
                                <a:latin typeface="Cambria Math"/>
                              </a:rPr>
                              <m:t>2</m:t>
                            </m:r>
                          </m:sup>
                        </m:sSubSup>
                        <m:r>
                          <a:rPr lang="en-US" sz="1500" b="0" i="1" smtClean="0">
                            <a:latin typeface="Cambria Math"/>
                          </a:rPr>
                          <m:t>𝑃</m:t>
                        </m:r>
                      </m:e>
                      <m:sub>
                        <m:r>
                          <a:rPr lang="en-US" sz="1500" b="0" i="1" smtClean="0">
                            <a:latin typeface="Cambria Math"/>
                          </a:rPr>
                          <m:t>𝑏𝑜𝑙</m:t>
                        </m:r>
                      </m:sub>
                    </m:sSub>
                  </m:oMath>
                </a14:m>
                <a:endParaRPr lang="en-US" sz="1500" dirty="0"/>
              </a:p>
              <a:p>
                <a:pPr algn="ctr"/>
                <a:endParaRPr lang="en-US" sz="1500" dirty="0"/>
              </a:p>
              <a:p>
                <a:pPr algn="ctr"/>
                <a:r>
                  <a:rPr lang="en-US" sz="1500" dirty="0"/>
                  <a:t>GRB total energy release </a:t>
                </a:r>
                <a14:m>
                  <m:oMath xmlns:m="http://schemas.openxmlformats.org/officeDocument/2006/math">
                    <m:sSub>
                      <m:sSubPr>
                        <m:ctrlPr>
                          <a:rPr lang="en-US" sz="1500" i="1">
                            <a:latin typeface="Cambria Math" panose="02040503050406030204" pitchFamily="18" charset="0"/>
                          </a:rPr>
                        </m:ctrlPr>
                      </m:sSubPr>
                      <m:e>
                        <m:sSub>
                          <m:sSubPr>
                            <m:ctrlPr>
                              <a:rPr lang="en-US" sz="1500" i="1">
                                <a:latin typeface="Cambria Math" panose="02040503050406030204" pitchFamily="18" charset="0"/>
                              </a:rPr>
                            </m:ctrlPr>
                          </m:sSubPr>
                          <m:e>
                            <m:r>
                              <a:rPr lang="en-US" sz="1500" b="0" i="1" smtClean="0">
                                <a:latin typeface="Cambria Math"/>
                              </a:rPr>
                              <m:t>𝐸</m:t>
                            </m:r>
                          </m:e>
                          <m:sub>
                            <m:r>
                              <a:rPr lang="en-US" sz="1500" i="1">
                                <a:latin typeface="Cambria Math"/>
                              </a:rPr>
                              <m:t>𝑖𝑠𝑜</m:t>
                            </m:r>
                          </m:sub>
                        </m:sSub>
                        <m:r>
                          <a:rPr lang="en-US" sz="1500" i="1">
                            <a:latin typeface="Cambria Math"/>
                          </a:rPr>
                          <m:t>=4</m:t>
                        </m:r>
                        <m:r>
                          <a:rPr lang="en-US" sz="1500" i="1">
                            <a:latin typeface="Cambria Math"/>
                          </a:rPr>
                          <m:t>𝜋</m:t>
                        </m:r>
                        <m:sSubSup>
                          <m:sSubSupPr>
                            <m:ctrlPr>
                              <a:rPr lang="en-US" sz="1500" i="1">
                                <a:latin typeface="Cambria Math" panose="02040503050406030204" pitchFamily="18" charset="0"/>
                              </a:rPr>
                            </m:ctrlPr>
                          </m:sSubSupPr>
                          <m:e>
                            <m:sSubSup>
                              <m:sSubSupPr>
                                <m:ctrlPr>
                                  <a:rPr lang="en-US" sz="1500" i="1">
                                    <a:latin typeface="Cambria Math" panose="02040503050406030204" pitchFamily="18" charset="0"/>
                                  </a:rPr>
                                </m:ctrlPr>
                              </m:sSubSupPr>
                              <m:e>
                                <m:r>
                                  <a:rPr lang="en-US" sz="1500" i="1">
                                    <a:latin typeface="Cambria Math"/>
                                  </a:rPr>
                                  <m:t>𝐷</m:t>
                                </m:r>
                              </m:e>
                              <m:sub>
                                <m:r>
                                  <a:rPr lang="en-US" sz="1500" i="1">
                                    <a:latin typeface="Cambria Math"/>
                                  </a:rPr>
                                  <m:t>𝐿</m:t>
                                </m:r>
                              </m:sub>
                              <m:sup/>
                            </m:sSubSup>
                            <m:r>
                              <a:rPr lang="en-US" sz="1500" i="1">
                                <a:latin typeface="Cambria Math"/>
                              </a:rPr>
                              <m:t>(</m:t>
                            </m:r>
                            <m:r>
                              <a:rPr lang="en-US" sz="1500" i="1">
                                <a:solidFill>
                                  <a:srgbClr val="FF0000"/>
                                </a:solidFill>
                                <a:latin typeface="Cambria Math"/>
                              </a:rPr>
                              <m:t>𝑧</m:t>
                            </m:r>
                            <m:r>
                              <a:rPr lang="en-US" sz="1500" i="1">
                                <a:latin typeface="Cambria Math"/>
                              </a:rPr>
                              <m:t>)</m:t>
                            </m:r>
                          </m:e>
                          <m:sub/>
                          <m:sup>
                            <m:r>
                              <a:rPr lang="en-US" sz="1500" i="1">
                                <a:latin typeface="Cambria Math"/>
                              </a:rPr>
                              <m:t>2</m:t>
                            </m:r>
                          </m:sup>
                        </m:sSubSup>
                        <m:r>
                          <a:rPr lang="en-US" sz="1500" b="0" i="1" smtClean="0">
                            <a:latin typeface="Cambria Math"/>
                          </a:rPr>
                          <m:t>𝑆</m:t>
                        </m:r>
                      </m:e>
                      <m:sub>
                        <m:r>
                          <a:rPr lang="en-US" sz="1500" i="1">
                            <a:latin typeface="Cambria Math"/>
                          </a:rPr>
                          <m:t>𝑏𝑜𝑙</m:t>
                        </m:r>
                      </m:sub>
                    </m:sSub>
                  </m:oMath>
                </a14:m>
                <a:endParaRPr lang="en-US" sz="1500" dirty="0"/>
              </a:p>
              <a:p>
                <a:pPr algn="ctr"/>
                <a:endParaRPr lang="en-US" sz="1500" dirty="0"/>
              </a:p>
              <a:p>
                <a:pPr algn="ctr"/>
                <a:r>
                  <a:rPr lang="en-US" sz="1500" dirty="0"/>
                  <a:t>GRB intrinsic peak energy: </a:t>
                </a:r>
                <a14:m>
                  <m:oMath xmlns:m="http://schemas.openxmlformats.org/officeDocument/2006/math">
                    <m:sSub>
                      <m:sSubPr>
                        <m:ctrlPr>
                          <a:rPr lang="en-US" sz="1500" i="1">
                            <a:latin typeface="Cambria Math" panose="02040503050406030204" pitchFamily="18" charset="0"/>
                          </a:rPr>
                        </m:ctrlPr>
                      </m:sSubPr>
                      <m:e>
                        <m:r>
                          <a:rPr lang="en-US" sz="1500" b="0" i="1" smtClean="0">
                            <a:latin typeface="Cambria Math"/>
                          </a:rPr>
                          <m:t>𝐸</m:t>
                        </m:r>
                      </m:e>
                      <m:sub>
                        <m:r>
                          <a:rPr lang="en-US" sz="1500" b="0" i="1" smtClean="0">
                            <a:latin typeface="Cambria Math"/>
                          </a:rPr>
                          <m:t>𝑝</m:t>
                        </m:r>
                        <m:r>
                          <a:rPr lang="en-US" sz="1500" b="0" i="1" smtClean="0">
                            <a:latin typeface="Cambria Math"/>
                          </a:rPr>
                          <m:t>,</m:t>
                        </m:r>
                        <m:r>
                          <a:rPr lang="en-US" sz="1500" b="0" i="1" smtClean="0">
                            <a:latin typeface="Cambria Math"/>
                          </a:rPr>
                          <m:t>𝑧</m:t>
                        </m:r>
                        <m:r>
                          <a:rPr lang="en-US" sz="1500" b="0" i="1" smtClean="0">
                            <a:latin typeface="Cambria Math"/>
                          </a:rPr>
                          <m:t> </m:t>
                        </m:r>
                      </m:sub>
                    </m:sSub>
                    <m:r>
                      <a:rPr lang="en-US" sz="1500" b="0" i="1" smtClean="0">
                        <a:latin typeface="Cambria Math"/>
                      </a:rPr>
                      <m:t>=</m:t>
                    </m:r>
                    <m:sSub>
                      <m:sSubPr>
                        <m:ctrlPr>
                          <a:rPr lang="en-US" sz="1500" b="0" i="1" smtClean="0">
                            <a:latin typeface="Cambria Math" panose="02040503050406030204" pitchFamily="18" charset="0"/>
                          </a:rPr>
                        </m:ctrlPr>
                      </m:sSubPr>
                      <m:e>
                        <m:r>
                          <a:rPr lang="en-US" sz="1500" b="0" i="1" smtClean="0">
                            <a:latin typeface="Cambria Math"/>
                          </a:rPr>
                          <m:t>𝐸</m:t>
                        </m:r>
                      </m:e>
                      <m:sub>
                        <m:r>
                          <a:rPr lang="en-US" sz="1500" b="0" i="1" smtClean="0">
                            <a:latin typeface="Cambria Math"/>
                          </a:rPr>
                          <m:t>𝑝</m:t>
                        </m:r>
                      </m:sub>
                    </m:sSub>
                    <m:r>
                      <a:rPr lang="en-US" sz="1500" b="0" i="1" smtClean="0">
                        <a:latin typeface="Cambria Math"/>
                      </a:rPr>
                      <m:t>(1+</m:t>
                    </m:r>
                    <m:r>
                      <a:rPr lang="en-US" sz="1500" i="1">
                        <a:solidFill>
                          <a:srgbClr val="FF0000"/>
                        </a:solidFill>
                        <a:latin typeface="Cambria Math"/>
                      </a:rPr>
                      <m:t>𝑧</m:t>
                    </m:r>
                    <m:r>
                      <a:rPr lang="en-US" sz="1500" b="0" i="1" smtClean="0">
                        <a:latin typeface="Cambria Math"/>
                      </a:rPr>
                      <m:t>)</m:t>
                    </m:r>
                  </m:oMath>
                </a14:m>
                <a:endParaRPr lang="en-US" sz="1500" dirty="0"/>
              </a:p>
            </p:txBody>
          </p:sp>
        </mc:Choice>
        <mc:Fallback xmlns="">
          <p:sp>
            <p:nvSpPr>
              <p:cNvPr id="33" name="Rectangle 32"/>
              <p:cNvSpPr>
                <a:spLocks noRot="1" noChangeAspect="1" noMove="1" noResize="1" noEditPoints="1" noAdjustHandles="1" noChangeArrowheads="1" noChangeShapeType="1" noTextEdit="1"/>
              </p:cNvSpPr>
              <p:nvPr/>
            </p:nvSpPr>
            <p:spPr>
              <a:xfrm>
                <a:off x="4173762" y="3151925"/>
                <a:ext cx="4236082" cy="1822871"/>
              </a:xfrm>
              <a:prstGeom prst="rect">
                <a:avLst/>
              </a:prstGeom>
              <a:blipFill rotWithShape="1">
                <a:blip r:embed="rId4"/>
                <a:stretch>
                  <a:fillRect b="-1672"/>
                </a:stretch>
              </a:blipFill>
            </p:spPr>
            <p:txBody>
              <a:bodyPr/>
              <a:lstStyle/>
              <a:p>
                <a:r>
                  <a:rPr lang="en-US">
                    <a:noFill/>
                  </a:rPr>
                  <a:t> </a:t>
                </a:r>
              </a:p>
            </p:txBody>
          </p:sp>
        </mc:Fallback>
      </mc:AlternateContent>
      <p:grpSp>
        <p:nvGrpSpPr>
          <p:cNvPr id="7" name="Group 6"/>
          <p:cNvGrpSpPr/>
          <p:nvPr/>
        </p:nvGrpSpPr>
        <p:grpSpPr>
          <a:xfrm flipV="1">
            <a:off x="2526190" y="2133600"/>
            <a:ext cx="3128646" cy="3476793"/>
            <a:chOff x="3077540" y="1724082"/>
            <a:chExt cx="3240312" cy="3476003"/>
          </a:xfrm>
        </p:grpSpPr>
        <p:sp>
          <p:nvSpPr>
            <p:cNvPr id="6" name="Arc 5"/>
            <p:cNvSpPr/>
            <p:nvPr/>
          </p:nvSpPr>
          <p:spPr>
            <a:xfrm rot="8111397">
              <a:off x="3077540" y="1724082"/>
              <a:ext cx="3240312" cy="3096768"/>
            </a:xfrm>
            <a:prstGeom prst="arc">
              <a:avLst/>
            </a:prstGeom>
            <a:ln w="38100">
              <a:headEnd type="stealth"/>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TextBox 33"/>
            <p:cNvSpPr txBox="1"/>
            <p:nvPr/>
          </p:nvSpPr>
          <p:spPr>
            <a:xfrm rot="10800000">
              <a:off x="3839198" y="4861608"/>
              <a:ext cx="1716996" cy="338477"/>
            </a:xfrm>
            <a:prstGeom prst="rect">
              <a:avLst/>
            </a:prstGeom>
            <a:noFill/>
          </p:spPr>
          <p:txBody>
            <a:bodyPr wrap="none" rtlCol="0">
              <a:spAutoFit/>
            </a:bodyPr>
            <a:lstStyle/>
            <a:p>
              <a:r>
                <a:rPr lang="en-US" sz="1600" dirty="0">
                  <a:solidFill>
                    <a:schemeClr val="accent2">
                      <a:lumMod val="50000"/>
                    </a:schemeClr>
                  </a:solidFill>
                </a:rPr>
                <a:t>z transformation</a:t>
              </a:r>
            </a:p>
          </p:txBody>
        </p:sp>
      </p:grpSp>
    </p:spTree>
    <p:extLst>
      <p:ext uri="{BB962C8B-B14F-4D97-AF65-F5344CB8AC3E}">
        <p14:creationId xmlns:p14="http://schemas.microsoft.com/office/powerpoint/2010/main" val="1585549869"/>
      </p:ext>
    </p:extLst>
  </p:cSld>
  <p:clrMapOvr>
    <a:masterClrMapping/>
  </p:clrMapOvr>
  <mc:AlternateContent xmlns:mc="http://schemas.openxmlformats.org/markup-compatibility/2006" xmlns:p14="http://schemas.microsoft.com/office/powerpoint/2010/main">
    <mc:Choice Requires="p14">
      <p:transition spd="slow" p14:dur="11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fade">
                                      <p:cBhvr>
                                        <p:cTn id="12" dur="500"/>
                                        <p:tgtEl>
                                          <p:spTgt spid="2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animEffect transition="in" filter="fade">
                                      <p:cBhvr>
                                        <p:cTn id="15" dur="500"/>
                                        <p:tgtEl>
                                          <p:spTgt spid="3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xEl>
                                              <p:pRg st="2" end="2"/>
                                            </p:txEl>
                                          </p:spTgt>
                                        </p:tgtEl>
                                        <p:attrNameLst>
                                          <p:attrName>style.visibility</p:attrName>
                                        </p:attrNameLst>
                                      </p:cBhvr>
                                      <p:to>
                                        <p:strVal val="visible"/>
                                      </p:to>
                                    </p:set>
                                    <p:animEffect transition="in" filter="fade">
                                      <p:cBhvr>
                                        <p:cTn id="20" dur="500"/>
                                        <p:tgtEl>
                                          <p:spTgt spid="2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xEl>
                                              <p:pRg st="2" end="2"/>
                                            </p:txEl>
                                          </p:spTgt>
                                        </p:tgtEl>
                                        <p:attrNameLst>
                                          <p:attrName>style.visibility</p:attrName>
                                        </p:attrNameLst>
                                      </p:cBhvr>
                                      <p:to>
                                        <p:strVal val="visible"/>
                                      </p:to>
                                    </p:set>
                                    <p:animEffect transition="in" filter="fade">
                                      <p:cBhvr>
                                        <p:cTn id="23" dur="500"/>
                                        <p:tgtEl>
                                          <p:spTgt spid="3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xEl>
                                              <p:pRg st="4" end="4"/>
                                            </p:txEl>
                                          </p:spTgt>
                                        </p:tgtEl>
                                        <p:attrNameLst>
                                          <p:attrName>style.visibility</p:attrName>
                                        </p:attrNameLst>
                                      </p:cBhvr>
                                      <p:to>
                                        <p:strVal val="visible"/>
                                      </p:to>
                                    </p:set>
                                    <p:animEffect transition="in" filter="fade">
                                      <p:cBhvr>
                                        <p:cTn id="28" dur="500"/>
                                        <p:tgtEl>
                                          <p:spTgt spid="26">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xEl>
                                              <p:pRg st="4" end="4"/>
                                            </p:txEl>
                                          </p:spTgt>
                                        </p:tgtEl>
                                        <p:attrNameLst>
                                          <p:attrName>style.visibility</p:attrName>
                                        </p:attrNameLst>
                                      </p:cBhvr>
                                      <p:to>
                                        <p:strVal val="visible"/>
                                      </p:to>
                                    </p:set>
                                    <p:animEffect transition="in" filter="fade">
                                      <p:cBhvr>
                                        <p:cTn id="31" dur="500"/>
                                        <p:tgtEl>
                                          <p:spTgt spid="3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xEl>
                                              <p:pRg st="6" end="6"/>
                                            </p:txEl>
                                          </p:spTgt>
                                        </p:tgtEl>
                                        <p:attrNameLst>
                                          <p:attrName>style.visibility</p:attrName>
                                        </p:attrNameLst>
                                      </p:cBhvr>
                                      <p:to>
                                        <p:strVal val="visible"/>
                                      </p:to>
                                    </p:set>
                                    <p:animEffect transition="in" filter="fade">
                                      <p:cBhvr>
                                        <p:cTn id="36" dur="500"/>
                                        <p:tgtEl>
                                          <p:spTgt spid="26">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3">
                                            <p:txEl>
                                              <p:pRg st="6" end="6"/>
                                            </p:txEl>
                                          </p:spTgt>
                                        </p:tgtEl>
                                        <p:attrNameLst>
                                          <p:attrName>style.visibility</p:attrName>
                                        </p:attrNameLst>
                                      </p:cBhvr>
                                      <p:to>
                                        <p:strVal val="visible"/>
                                      </p:to>
                                    </p:set>
                                    <p:animEffect transition="in" filter="fade">
                                      <p:cBhvr>
                                        <p:cTn id="39" dur="500"/>
                                        <p:tgtEl>
                                          <p:spTgt spid="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152400" y="152400"/>
            <a:ext cx="8991600" cy="533400"/>
          </a:xfrm>
        </p:spPr>
        <p:txBody>
          <a:bodyPr>
            <a:normAutofit/>
          </a:bodyPr>
          <a:lstStyle/>
          <a:p>
            <a:r>
              <a:rPr lang="en-US" sz="2000" b="1" dirty="0">
                <a:solidFill>
                  <a:schemeClr val="tx1"/>
                </a:solidFill>
              </a:rPr>
              <a:t>Example GRB light-curve and spectrum: BATSE trigger #1085</a:t>
            </a:r>
            <a:endParaRPr lang="en-US" sz="2000" dirty="0">
              <a:solidFill>
                <a:schemeClr val="tx1"/>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980" y="1371600"/>
            <a:ext cx="5806440" cy="4440555"/>
          </a:xfrm>
          <a:prstGeom prst="rect">
            <a:avLst/>
          </a:prstGeom>
        </p:spPr>
      </p:pic>
      <p:sp>
        <p:nvSpPr>
          <p:cNvPr id="4" name="Title 4 2 1 1"/>
          <p:cNvSpPr txBox="1">
            <a:spLocks/>
          </p:cNvSpPr>
          <p:nvPr/>
        </p:nvSpPr>
        <p:spPr>
          <a:xfrm>
            <a:off x="164804" y="6029339"/>
            <a:ext cx="5397796" cy="6096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lumMod val="50000"/>
                  </a:schemeClr>
                </a:solidFill>
                <a:latin typeface="Arial"/>
                <a:ea typeface="+mj-ea"/>
                <a:cs typeface="+mj-cs"/>
              </a:defRPr>
            </a:lvl1pPr>
          </a:lstStyle>
          <a:p>
            <a:pPr fontAlgn="auto">
              <a:spcAft>
                <a:spcPts val="0"/>
              </a:spcAft>
            </a:pPr>
            <a:r>
              <a:rPr lang="en-US" sz="1300" b="1" dirty="0">
                <a:solidFill>
                  <a:schemeClr val="tx1"/>
                </a:solidFill>
              </a:rPr>
              <a:t>Observer-frame:</a:t>
            </a:r>
            <a:r>
              <a:rPr lang="en-US" sz="1300" dirty="0">
                <a:solidFill>
                  <a:schemeClr val="tx1"/>
                </a:solidFill>
              </a:rPr>
              <a:t>  What is observed on earth</a:t>
            </a:r>
            <a:endParaRPr lang="en-US" sz="1300" b="1" dirty="0">
              <a:solidFill>
                <a:schemeClr val="tx1"/>
              </a:solidFill>
            </a:endParaRPr>
          </a:p>
          <a:p>
            <a:pPr fontAlgn="auto">
              <a:spcAft>
                <a:spcPts val="0"/>
              </a:spcAft>
            </a:pPr>
            <a:r>
              <a:rPr lang="en-US" sz="1300" b="1" dirty="0">
                <a:solidFill>
                  <a:schemeClr val="tx1"/>
                </a:solidFill>
              </a:rPr>
              <a:t>Rest-frame:</a:t>
            </a:r>
            <a:r>
              <a:rPr lang="en-US" sz="1300" dirty="0">
                <a:solidFill>
                  <a:schemeClr val="tx1"/>
                </a:solidFill>
              </a:rPr>
              <a:t> 	What is really happening far in the cosmos</a:t>
            </a:r>
          </a:p>
        </p:txBody>
      </p:sp>
      <p:sp>
        <p:nvSpPr>
          <p:cNvPr id="2" name="TextBox 1"/>
          <p:cNvSpPr txBox="1"/>
          <p:nvPr/>
        </p:nvSpPr>
        <p:spPr>
          <a:xfrm>
            <a:off x="7162800" y="6485050"/>
            <a:ext cx="1755609" cy="307777"/>
          </a:xfrm>
          <a:prstGeom prst="rect">
            <a:avLst/>
          </a:prstGeom>
          <a:noFill/>
        </p:spPr>
        <p:txBody>
          <a:bodyPr wrap="none" rtlCol="0">
            <a:spAutoFit/>
          </a:bodyPr>
          <a:lstStyle/>
          <a:p>
            <a:r>
              <a:rPr lang="en-US" sz="1400" dirty="0" smtClean="0"/>
              <a:t>Fishman et al. 1994</a:t>
            </a:r>
            <a:endParaRPr lang="en-US" sz="1400" dirty="0"/>
          </a:p>
        </p:txBody>
      </p:sp>
    </p:spTree>
    <p:extLst>
      <p:ext uri="{BB962C8B-B14F-4D97-AF65-F5344CB8AC3E}">
        <p14:creationId xmlns:p14="http://schemas.microsoft.com/office/powerpoint/2010/main" val="83353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 presetClass="entr" presetSubtype="0" fill="hold" nodeType="with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980" y="1371600"/>
            <a:ext cx="5806440" cy="4440555"/>
          </a:xfrm>
          <a:prstGeom prst="rect">
            <a:avLst/>
          </a:prstGeom>
        </p:spPr>
      </p:pic>
      <p:sp>
        <p:nvSpPr>
          <p:cNvPr id="7" name="Title 4"/>
          <p:cNvSpPr>
            <a:spLocks noGrp="1"/>
          </p:cNvSpPr>
          <p:nvPr>
            <p:ph type="title"/>
          </p:nvPr>
        </p:nvSpPr>
        <p:spPr>
          <a:xfrm>
            <a:off x="152400" y="152400"/>
            <a:ext cx="8991600" cy="533400"/>
          </a:xfrm>
        </p:spPr>
        <p:txBody>
          <a:bodyPr>
            <a:normAutofit/>
          </a:bodyPr>
          <a:lstStyle/>
          <a:p>
            <a:r>
              <a:rPr lang="en-US" sz="2000" b="1" dirty="0">
                <a:solidFill>
                  <a:schemeClr val="tx1"/>
                </a:solidFill>
              </a:rPr>
              <a:t>Example GRB light-curve and spectrum: BATSE trigger #1085</a:t>
            </a:r>
            <a:endParaRPr lang="en-US" sz="2000" dirty="0">
              <a:solidFill>
                <a:schemeClr val="tx1"/>
              </a:solidFill>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980" y="1371600"/>
            <a:ext cx="5806440" cy="444055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4980" y="1371600"/>
            <a:ext cx="5806440" cy="4440555"/>
          </a:xfrm>
          <a:prstGeom prst="rect">
            <a:avLst/>
          </a:prstGeom>
        </p:spPr>
      </p:pic>
      <p:grpSp>
        <p:nvGrpSpPr>
          <p:cNvPr id="26" name="Group 25"/>
          <p:cNvGrpSpPr/>
          <p:nvPr/>
        </p:nvGrpSpPr>
        <p:grpSpPr>
          <a:xfrm>
            <a:off x="6017871" y="1447800"/>
            <a:ext cx="2971800" cy="1981200"/>
            <a:chOff x="6017871" y="1447800"/>
            <a:chExt cx="2971800" cy="1981200"/>
          </a:xfrm>
        </p:grpSpPr>
        <p:cxnSp>
          <p:nvCxnSpPr>
            <p:cNvPr id="19" name="Straight Arrow Connector 18"/>
            <p:cNvCxnSpPr>
              <a:cxnSpLocks/>
            </p:cNvCxnSpPr>
            <p:nvPr/>
          </p:nvCxnSpPr>
          <p:spPr>
            <a:xfrm flipH="1">
              <a:off x="6019800" y="2057400"/>
              <a:ext cx="914400" cy="1371600"/>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sp>
          <p:nvSpPr>
            <p:cNvPr id="25" name="Title 4 2 1 1"/>
            <p:cNvSpPr txBox="1">
              <a:spLocks/>
            </p:cNvSpPr>
            <p:nvPr/>
          </p:nvSpPr>
          <p:spPr>
            <a:xfrm>
              <a:off x="6017871" y="1447800"/>
              <a:ext cx="2971800" cy="6096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lumMod val="50000"/>
                    </a:schemeClr>
                  </a:solidFill>
                  <a:latin typeface="Arial"/>
                  <a:ea typeface="+mj-ea"/>
                  <a:cs typeface="+mj-cs"/>
                </a:defRPr>
              </a:lvl1pPr>
            </a:lstStyle>
            <a:p>
              <a:pPr algn="ctr" fontAlgn="auto">
                <a:spcAft>
                  <a:spcPts val="0"/>
                </a:spcAft>
              </a:pPr>
              <a:r>
                <a:rPr lang="en-US" sz="1300" dirty="0">
                  <a:solidFill>
                    <a:schemeClr val="tx1"/>
                  </a:solidFill>
                </a:rPr>
                <a:t>Observer-frame: </a:t>
              </a:r>
              <a:r>
                <a:rPr lang="en-US" sz="1300" b="1" dirty="0" err="1">
                  <a:solidFill>
                    <a:schemeClr val="tx1"/>
                  </a:solidFill>
                </a:rPr>
                <a:t>fluence</a:t>
              </a:r>
              <a:endParaRPr lang="en-US" sz="1300" b="1" dirty="0">
                <a:solidFill>
                  <a:schemeClr val="tx1"/>
                </a:solidFill>
              </a:endParaRPr>
            </a:p>
            <a:p>
              <a:pPr algn="ctr" fontAlgn="auto">
                <a:spcAft>
                  <a:spcPts val="0"/>
                </a:spcAft>
              </a:pPr>
              <a:r>
                <a:rPr lang="en-US" sz="1300" dirty="0">
                  <a:solidFill>
                    <a:schemeClr val="tx1"/>
                  </a:solidFill>
                </a:rPr>
                <a:t>Rest-frame: </a:t>
              </a:r>
              <a:r>
                <a:rPr lang="en-US" sz="1300" b="1" dirty="0">
                  <a:solidFill>
                    <a:schemeClr val="tx1"/>
                  </a:solidFill>
                </a:rPr>
                <a:t>total energy released</a:t>
              </a:r>
            </a:p>
          </p:txBody>
        </p:sp>
      </p:grpSp>
      <p:grpSp>
        <p:nvGrpSpPr>
          <p:cNvPr id="27" name="Group 26"/>
          <p:cNvGrpSpPr/>
          <p:nvPr/>
        </p:nvGrpSpPr>
        <p:grpSpPr>
          <a:xfrm>
            <a:off x="2785110" y="762000"/>
            <a:ext cx="3128106" cy="1104900"/>
            <a:chOff x="6017871" y="1447800"/>
            <a:chExt cx="3128106" cy="1104900"/>
          </a:xfrm>
        </p:grpSpPr>
        <p:cxnSp>
          <p:nvCxnSpPr>
            <p:cNvPr id="28" name="Straight Arrow Connector 27"/>
            <p:cNvCxnSpPr>
              <a:cxnSpLocks/>
            </p:cNvCxnSpPr>
            <p:nvPr/>
          </p:nvCxnSpPr>
          <p:spPr>
            <a:xfrm>
              <a:off x="8414361" y="2057400"/>
              <a:ext cx="731616" cy="495300"/>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sp>
          <p:nvSpPr>
            <p:cNvPr id="29" name="Title 4 2 1 1"/>
            <p:cNvSpPr txBox="1">
              <a:spLocks/>
            </p:cNvSpPr>
            <p:nvPr/>
          </p:nvSpPr>
          <p:spPr>
            <a:xfrm>
              <a:off x="6017871" y="1447800"/>
              <a:ext cx="2971800" cy="6096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lumMod val="50000"/>
                    </a:schemeClr>
                  </a:solidFill>
                  <a:latin typeface="Arial"/>
                  <a:ea typeface="+mj-ea"/>
                  <a:cs typeface="+mj-cs"/>
                </a:defRPr>
              </a:lvl1pPr>
            </a:lstStyle>
            <a:p>
              <a:pPr algn="ctr" fontAlgn="auto">
                <a:spcAft>
                  <a:spcPts val="0"/>
                </a:spcAft>
              </a:pPr>
              <a:r>
                <a:rPr lang="en-US" sz="1300" dirty="0">
                  <a:solidFill>
                    <a:schemeClr val="tx1"/>
                  </a:solidFill>
                </a:rPr>
                <a:t>Observer-frame: </a:t>
              </a:r>
              <a:r>
                <a:rPr lang="en-US" sz="1300" b="1" dirty="0">
                  <a:solidFill>
                    <a:schemeClr val="tx1"/>
                  </a:solidFill>
                </a:rPr>
                <a:t>peak brightness</a:t>
              </a:r>
            </a:p>
            <a:p>
              <a:pPr algn="ctr" fontAlgn="auto">
                <a:spcAft>
                  <a:spcPts val="0"/>
                </a:spcAft>
              </a:pPr>
              <a:r>
                <a:rPr lang="en-US" sz="1300" dirty="0">
                  <a:solidFill>
                    <a:schemeClr val="tx1"/>
                  </a:solidFill>
                </a:rPr>
                <a:t>Rest-frame: </a:t>
              </a:r>
              <a:r>
                <a:rPr lang="en-US" sz="1300" b="1" dirty="0">
                  <a:solidFill>
                    <a:schemeClr val="tx1"/>
                  </a:solidFill>
                </a:rPr>
                <a:t>peak luminosity</a:t>
              </a:r>
            </a:p>
          </p:txBody>
        </p:sp>
      </p:grpSp>
      <p:grpSp>
        <p:nvGrpSpPr>
          <p:cNvPr id="34" name="Group 33"/>
          <p:cNvGrpSpPr/>
          <p:nvPr/>
        </p:nvGrpSpPr>
        <p:grpSpPr>
          <a:xfrm>
            <a:off x="1977390" y="1447800"/>
            <a:ext cx="3204210" cy="1104900"/>
            <a:chOff x="7080861" y="1447800"/>
            <a:chExt cx="3204210" cy="1104900"/>
          </a:xfrm>
        </p:grpSpPr>
        <p:cxnSp>
          <p:nvCxnSpPr>
            <p:cNvPr id="35" name="Straight Arrow Connector 34"/>
            <p:cNvCxnSpPr>
              <a:cxnSpLocks/>
            </p:cNvCxnSpPr>
            <p:nvPr/>
          </p:nvCxnSpPr>
          <p:spPr>
            <a:xfrm>
              <a:off x="8414361" y="2057400"/>
              <a:ext cx="731616" cy="495300"/>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sp>
          <p:nvSpPr>
            <p:cNvPr id="36" name="Title 4 2 1 1"/>
            <p:cNvSpPr txBox="1">
              <a:spLocks/>
            </p:cNvSpPr>
            <p:nvPr/>
          </p:nvSpPr>
          <p:spPr>
            <a:xfrm>
              <a:off x="7080861" y="1447800"/>
              <a:ext cx="3204210" cy="6096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lumMod val="50000"/>
                    </a:schemeClr>
                  </a:solidFill>
                  <a:latin typeface="Arial"/>
                  <a:ea typeface="+mj-ea"/>
                  <a:cs typeface="+mj-cs"/>
                </a:defRPr>
              </a:lvl1pPr>
            </a:lstStyle>
            <a:p>
              <a:pPr algn="ctr" fontAlgn="auto">
                <a:spcAft>
                  <a:spcPts val="0"/>
                </a:spcAft>
              </a:pPr>
              <a:r>
                <a:rPr lang="en-US" sz="1300" dirty="0">
                  <a:solidFill>
                    <a:schemeClr val="tx1"/>
                  </a:solidFill>
                </a:rPr>
                <a:t>Observer-frame: </a:t>
              </a:r>
              <a:r>
                <a:rPr lang="en-US" sz="1300" b="1" dirty="0">
                  <a:solidFill>
                    <a:schemeClr val="tx1"/>
                  </a:solidFill>
                </a:rPr>
                <a:t>observed peak energy</a:t>
              </a:r>
            </a:p>
            <a:p>
              <a:pPr algn="ctr" fontAlgn="auto">
                <a:spcAft>
                  <a:spcPts val="0"/>
                </a:spcAft>
              </a:pPr>
              <a:r>
                <a:rPr lang="en-US" sz="1300" dirty="0">
                  <a:solidFill>
                    <a:schemeClr val="tx1"/>
                  </a:solidFill>
                </a:rPr>
                <a:t>Rest-frame: </a:t>
              </a:r>
              <a:r>
                <a:rPr lang="en-US" sz="1300" b="1" dirty="0">
                  <a:solidFill>
                    <a:schemeClr val="tx1"/>
                  </a:solidFill>
                </a:rPr>
                <a:t>intrinsic peak energy</a:t>
              </a:r>
            </a:p>
          </p:txBody>
        </p:sp>
      </p:grpSp>
      <p:grpSp>
        <p:nvGrpSpPr>
          <p:cNvPr id="51" name="Group 50"/>
          <p:cNvGrpSpPr/>
          <p:nvPr/>
        </p:nvGrpSpPr>
        <p:grpSpPr>
          <a:xfrm>
            <a:off x="3048000" y="3820477"/>
            <a:ext cx="3371898" cy="1076960"/>
            <a:chOff x="3048000" y="3820477"/>
            <a:chExt cx="3371898" cy="1076960"/>
          </a:xfrm>
        </p:grpSpPr>
        <p:cxnSp>
          <p:nvCxnSpPr>
            <p:cNvPr id="38" name="Straight Connector 37"/>
            <p:cNvCxnSpPr>
              <a:cxnSpLocks/>
            </p:cNvCxnSpPr>
            <p:nvPr/>
          </p:nvCxnSpPr>
          <p:spPr>
            <a:xfrm flipH="1">
              <a:off x="3048000" y="3820477"/>
              <a:ext cx="2743200" cy="762000"/>
            </a:xfrm>
            <a:prstGeom prst="line">
              <a:avLst/>
            </a:prstGeom>
            <a:ln w="1905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cxnSpLocks/>
            </p:cNvCxnSpPr>
            <p:nvPr/>
          </p:nvCxnSpPr>
          <p:spPr>
            <a:xfrm flipH="1">
              <a:off x="3676698" y="4135437"/>
              <a:ext cx="2743200" cy="762000"/>
            </a:xfrm>
            <a:prstGeom prst="line">
              <a:avLst/>
            </a:prstGeom>
            <a:ln w="1905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8" name="Title 4 2 1 1"/>
                <p:cNvSpPr txBox="1">
                  <a:spLocks/>
                </p:cNvSpPr>
                <p:nvPr/>
              </p:nvSpPr>
              <p:spPr>
                <a:xfrm>
                  <a:off x="3396591" y="4506277"/>
                  <a:ext cx="365808" cy="2667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lumMod val="50000"/>
                        </a:schemeClr>
                      </a:solidFill>
                      <a:latin typeface="Arial"/>
                      <a:ea typeface="+mj-ea"/>
                      <a:cs typeface="+mj-cs"/>
                    </a:defRPr>
                  </a:lvl1pPr>
                </a:lstStyle>
                <a:p>
                  <a:pPr algn="ctr" fontAlgn="auto">
                    <a:spcAft>
                      <a:spcPts val="0"/>
                    </a:spcAft>
                  </a:pPr>
                  <a14:m>
                    <m:oMathPara xmlns:m="http://schemas.openxmlformats.org/officeDocument/2006/math">
                      <m:oMathParaPr>
                        <m:jc m:val="centerGroup"/>
                      </m:oMathParaPr>
                      <m:oMath xmlns:m="http://schemas.openxmlformats.org/officeDocument/2006/math">
                        <m:sSub>
                          <m:sSubPr>
                            <m:ctrlPr>
                              <a:rPr lang="en-US" sz="1300" b="1" i="1" smtClean="0">
                                <a:solidFill>
                                  <a:schemeClr val="tx1"/>
                                </a:solidFill>
                                <a:latin typeface="Cambria Math" panose="02040503050406030204" pitchFamily="18" charset="0"/>
                              </a:rPr>
                            </m:ctrlPr>
                          </m:sSubPr>
                          <m:e>
                            <m:r>
                              <a:rPr lang="en-US" sz="1300" b="1" i="1" smtClean="0">
                                <a:solidFill>
                                  <a:schemeClr val="tx1"/>
                                </a:solidFill>
                                <a:latin typeface="Cambria Math" panose="02040503050406030204" pitchFamily="18" charset="0"/>
                              </a:rPr>
                              <m:t>𝑻</m:t>
                            </m:r>
                          </m:e>
                          <m:sub>
                            <m:r>
                              <a:rPr lang="en-US" sz="1300" b="1" i="1">
                                <a:solidFill>
                                  <a:schemeClr val="tx1"/>
                                </a:solidFill>
                                <a:latin typeface="Cambria Math" panose="02040503050406030204" pitchFamily="18" charset="0"/>
                              </a:rPr>
                              <m:t>𝟗𝟎</m:t>
                            </m:r>
                          </m:sub>
                        </m:sSub>
                      </m:oMath>
                    </m:oMathPara>
                  </a14:m>
                  <a:endParaRPr lang="en-US" sz="1300" b="1" dirty="0">
                    <a:solidFill>
                      <a:schemeClr val="tx1"/>
                    </a:solidFill>
                  </a:endParaRPr>
                </a:p>
              </p:txBody>
            </p:sp>
          </mc:Choice>
          <mc:Fallback xmlns="">
            <p:sp>
              <p:nvSpPr>
                <p:cNvPr id="48" name="Title 4 2 1 1"/>
                <p:cNvSpPr txBox="1">
                  <a:spLocks noRot="1" noChangeAspect="1" noMove="1" noResize="1" noEditPoints="1" noAdjustHandles="1" noChangeArrowheads="1" noChangeShapeType="1" noTextEdit="1"/>
                </p:cNvSpPr>
                <p:nvPr/>
              </p:nvSpPr>
              <p:spPr>
                <a:xfrm>
                  <a:off x="3396591" y="4506277"/>
                  <a:ext cx="365808" cy="266700"/>
                </a:xfrm>
                <a:prstGeom prst="rect">
                  <a:avLst/>
                </a:prstGeom>
                <a:blipFill>
                  <a:blip r:embed="rId6"/>
                  <a:stretch>
                    <a:fillRect l="-6667" b="-2273"/>
                  </a:stretch>
                </a:blipFill>
              </p:spPr>
              <p:txBody>
                <a:bodyPr/>
                <a:lstStyle/>
                <a:p>
                  <a:r>
                    <a:rPr lang="en-US">
                      <a:noFill/>
                    </a:rPr>
                    <a:t> </a:t>
                  </a:r>
                </a:p>
              </p:txBody>
            </p:sp>
          </mc:Fallback>
        </mc:AlternateContent>
        <p:cxnSp>
          <p:nvCxnSpPr>
            <p:cNvPr id="50" name="Straight Arrow Connector 49"/>
            <p:cNvCxnSpPr/>
            <p:nvPr/>
          </p:nvCxnSpPr>
          <p:spPr>
            <a:xfrm>
              <a:off x="3124200" y="4582477"/>
              <a:ext cx="609600" cy="294323"/>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20" name="Title 4 2 1 1"/>
          <p:cNvSpPr txBox="1">
            <a:spLocks/>
          </p:cNvSpPr>
          <p:nvPr/>
        </p:nvSpPr>
        <p:spPr>
          <a:xfrm>
            <a:off x="164804" y="6029339"/>
            <a:ext cx="4864396" cy="6096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lumMod val="50000"/>
                  </a:schemeClr>
                </a:solidFill>
                <a:latin typeface="Arial"/>
                <a:ea typeface="+mj-ea"/>
                <a:cs typeface="+mj-cs"/>
              </a:defRPr>
            </a:lvl1pPr>
          </a:lstStyle>
          <a:p>
            <a:pPr fontAlgn="auto">
              <a:spcAft>
                <a:spcPts val="0"/>
              </a:spcAft>
            </a:pPr>
            <a:r>
              <a:rPr lang="en-US" sz="1300" b="1" dirty="0">
                <a:solidFill>
                  <a:schemeClr val="tx1"/>
                </a:solidFill>
              </a:rPr>
              <a:t>Observer-frame:</a:t>
            </a:r>
            <a:r>
              <a:rPr lang="en-US" sz="1300" dirty="0">
                <a:solidFill>
                  <a:schemeClr val="tx1"/>
                </a:solidFill>
              </a:rPr>
              <a:t>  What is observed on earth</a:t>
            </a:r>
            <a:endParaRPr lang="en-US" sz="1300" b="1" dirty="0">
              <a:solidFill>
                <a:schemeClr val="tx1"/>
              </a:solidFill>
            </a:endParaRPr>
          </a:p>
          <a:p>
            <a:pPr fontAlgn="auto">
              <a:spcAft>
                <a:spcPts val="0"/>
              </a:spcAft>
            </a:pPr>
            <a:r>
              <a:rPr lang="en-US" sz="1300" b="1" dirty="0">
                <a:solidFill>
                  <a:schemeClr val="tx1"/>
                </a:solidFill>
              </a:rPr>
              <a:t>Rest-frame:</a:t>
            </a:r>
            <a:r>
              <a:rPr lang="en-US" sz="1300" dirty="0">
                <a:solidFill>
                  <a:schemeClr val="tx1"/>
                </a:solidFill>
              </a:rPr>
              <a:t> 	What is really happening far in the cosmos</a:t>
            </a:r>
          </a:p>
        </p:txBody>
      </p:sp>
      <p:sp>
        <p:nvSpPr>
          <p:cNvPr id="21" name="TextBox 20"/>
          <p:cNvSpPr txBox="1"/>
          <p:nvPr/>
        </p:nvSpPr>
        <p:spPr>
          <a:xfrm>
            <a:off x="7162800" y="6485050"/>
            <a:ext cx="1755609" cy="307777"/>
          </a:xfrm>
          <a:prstGeom prst="rect">
            <a:avLst/>
          </a:prstGeom>
          <a:noFill/>
        </p:spPr>
        <p:txBody>
          <a:bodyPr wrap="none" rtlCol="0">
            <a:spAutoFit/>
          </a:bodyPr>
          <a:lstStyle/>
          <a:p>
            <a:r>
              <a:rPr lang="en-US" sz="1400" dirty="0" smtClean="0"/>
              <a:t>Fishman et al. 1994</a:t>
            </a:r>
            <a:endParaRPr lang="en-US" sz="1400" dirty="0"/>
          </a:p>
        </p:txBody>
      </p:sp>
    </p:spTree>
    <p:extLst>
      <p:ext uri="{BB962C8B-B14F-4D97-AF65-F5344CB8AC3E}">
        <p14:creationId xmlns:p14="http://schemas.microsoft.com/office/powerpoint/2010/main" val="2104386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 presetClass="entr" presetSubtype="0" fill="hold" nodeType="with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mir\Dropbox\#temp\AAS-trip\presentation\3D-grap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511" y="1222549"/>
            <a:ext cx="7025064" cy="54282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Amir\Dropbox\#temp\AAS-trip\presentation\3D-graph_hardnes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767" y="1226736"/>
            <a:ext cx="7008808" cy="54156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mir\Dropbox\#temp\AAS-trip\presentation\3D-graph_hardness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5767" y="1226736"/>
            <a:ext cx="7008812" cy="541983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304800"/>
            <a:ext cx="8382000" cy="1143000"/>
          </a:xfrm>
        </p:spPr>
        <p:txBody>
          <a:bodyPr>
            <a:normAutofit/>
          </a:bodyPr>
          <a:lstStyle/>
          <a:p>
            <a:r>
              <a:rPr lang="en-US" dirty="0">
                <a:solidFill>
                  <a:schemeClr val="accent2">
                    <a:lumMod val="50000"/>
                  </a:schemeClr>
                </a:solidFill>
              </a:rPr>
              <a:t>Example GRB </a:t>
            </a:r>
            <a:r>
              <a:rPr lang="en-US" dirty="0" err="1">
                <a:solidFill>
                  <a:schemeClr val="accent2">
                    <a:lumMod val="50000"/>
                  </a:schemeClr>
                </a:solidFill>
              </a:rPr>
              <a:t>lightcurve</a:t>
            </a:r>
            <a:r>
              <a:rPr lang="en-US" dirty="0">
                <a:solidFill>
                  <a:schemeClr val="accent2">
                    <a:lumMod val="50000"/>
                  </a:schemeClr>
                </a:solidFill>
              </a:rPr>
              <a:t> and spectrum </a:t>
            </a:r>
            <a:r>
              <a:rPr lang="en-US" sz="2200" dirty="0">
                <a:solidFill>
                  <a:schemeClr val="accent2">
                    <a:lumMod val="50000"/>
                  </a:schemeClr>
                </a:solidFill>
              </a:rPr>
              <a:t>(BATSE GRB trigger 1085)</a:t>
            </a:r>
          </a:p>
        </p:txBody>
      </p:sp>
      <mc:AlternateContent xmlns:mc="http://schemas.openxmlformats.org/markup-compatibility/2006" xmlns:a14="http://schemas.microsoft.com/office/drawing/2010/main">
        <mc:Choice Requires="a14">
          <p:sp>
            <p:nvSpPr>
              <p:cNvPr id="2" name="TextBox 1"/>
              <p:cNvSpPr txBox="1"/>
              <p:nvPr/>
            </p:nvSpPr>
            <p:spPr>
              <a:xfrm>
                <a:off x="304800" y="5792437"/>
                <a:ext cx="2645596" cy="6765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𝐻𝑅</m:t>
                      </m:r>
                      <m:r>
                        <a:rPr lang="en-US" sz="2000" i="1" smtClean="0">
                          <a:latin typeface="Cambria Math"/>
                        </a:rPr>
                        <m:t>=</m:t>
                      </m:r>
                      <m:f>
                        <m:fPr>
                          <m:ctrlPr>
                            <a:rPr lang="en-US" sz="2000" i="1" smtClean="0">
                              <a:latin typeface="Cambria Math" panose="02040503050406030204" pitchFamily="18" charset="0"/>
                            </a:rPr>
                          </m:ctrlPr>
                        </m:fPr>
                        <m:num>
                          <m:r>
                            <a:rPr lang="en-US" sz="2000" b="0" i="1" smtClean="0">
                              <a:latin typeface="Cambria Math"/>
                            </a:rPr>
                            <m:t>𝑓𝑙𝑢𝑒𝑛𝑐𝑒</m:t>
                          </m:r>
                          <m:r>
                            <a:rPr lang="en-US" sz="2000" b="0" i="1" smtClean="0">
                              <a:latin typeface="Cambria Math"/>
                            </a:rPr>
                            <m:t>(3+4)</m:t>
                          </m:r>
                        </m:num>
                        <m:den/>
                      </m:f>
                    </m:oMath>
                  </m:oMathPara>
                </a14:m>
                <a:endParaRPr lang="en-US" sz="2000" dirty="0"/>
              </a:p>
            </p:txBody>
          </p:sp>
        </mc:Choice>
        <mc:Fallback xmlns="">
          <p:sp>
            <p:nvSpPr>
              <p:cNvPr id="2" name="TextBox 1"/>
              <p:cNvSpPr txBox="1">
                <a:spLocks noRot="1" noChangeAspect="1" noMove="1" noResize="1" noEditPoints="1" noAdjustHandles="1" noChangeArrowheads="1" noChangeShapeType="1" noTextEdit="1"/>
              </p:cNvSpPr>
              <p:nvPr/>
            </p:nvSpPr>
            <p:spPr>
              <a:xfrm>
                <a:off x="304800" y="5792437"/>
                <a:ext cx="2645596" cy="676532"/>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04800" y="5792437"/>
                <a:ext cx="2645596" cy="7331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𝐻𝑅</m:t>
                      </m:r>
                      <m:r>
                        <a:rPr lang="en-US" sz="2000" i="1" smtClean="0">
                          <a:latin typeface="Cambria Math"/>
                        </a:rPr>
                        <m:t>=</m:t>
                      </m:r>
                      <m:f>
                        <m:fPr>
                          <m:ctrlPr>
                            <a:rPr lang="en-US" sz="2000" i="1" smtClean="0">
                              <a:latin typeface="Cambria Math" panose="02040503050406030204" pitchFamily="18" charset="0"/>
                            </a:rPr>
                          </m:ctrlPr>
                        </m:fPr>
                        <m:num>
                          <m:r>
                            <a:rPr lang="en-US" sz="2000" b="0" i="1" smtClean="0">
                              <a:latin typeface="Cambria Math"/>
                            </a:rPr>
                            <m:t>𝑓𝑙𝑢𝑒𝑛𝑐𝑒</m:t>
                          </m:r>
                          <m:r>
                            <a:rPr lang="en-US" sz="2000" b="0" i="1" smtClean="0">
                              <a:latin typeface="Cambria Math"/>
                            </a:rPr>
                            <m:t>(3+4)</m:t>
                          </m:r>
                        </m:num>
                        <m:den>
                          <m:r>
                            <a:rPr lang="en-US" sz="2000" i="1">
                              <a:latin typeface="Cambria Math"/>
                            </a:rPr>
                            <m:t>𝑓𝑙𝑢𝑒𝑛𝑐𝑒</m:t>
                          </m:r>
                          <m:r>
                            <a:rPr lang="en-US" sz="2000" i="1">
                              <a:latin typeface="Cambria Math"/>
                            </a:rPr>
                            <m:t>(1+2)</m:t>
                          </m:r>
                        </m:den>
                      </m:f>
                    </m:oMath>
                  </m:oMathPara>
                </a14:m>
                <a:endParaRPr lang="en-US" sz="2000" dirty="0"/>
              </a:p>
            </p:txBody>
          </p:sp>
        </mc:Choice>
        <mc:Fallback xmlns="">
          <p:sp>
            <p:nvSpPr>
              <p:cNvPr id="13" name="TextBox 12"/>
              <p:cNvSpPr txBox="1">
                <a:spLocks noRot="1" noChangeAspect="1" noMove="1" noResize="1" noEditPoints="1" noAdjustHandles="1" noChangeArrowheads="1" noChangeShapeType="1" noTextEdit="1"/>
              </p:cNvSpPr>
              <p:nvPr/>
            </p:nvSpPr>
            <p:spPr>
              <a:xfrm>
                <a:off x="304800" y="5792437"/>
                <a:ext cx="2645596" cy="733149"/>
              </a:xfrm>
              <a:prstGeom prst="rect">
                <a:avLst/>
              </a:prstGeom>
              <a:blipFill rotWithShape="1">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69192036"/>
      </p:ext>
    </p:extLst>
  </p:cSld>
  <p:clrMapOvr>
    <a:masterClrMapping/>
  </p:clrMapOvr>
  <mc:AlternateContent xmlns:mc="http://schemas.openxmlformats.org/markup-compatibility/2006" xmlns:p14="http://schemas.microsoft.com/office/powerpoint/2010/main">
    <mc:Choice Requires="p14">
      <p:transition spd="slow" p14:dur="11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6"/>
                                        </p:tgtEl>
                                      </p:cBhvr>
                                    </p:animEffect>
                                    <p:set>
                                      <p:cBhvr>
                                        <p:cTn id="7" dur="1" fill="hold">
                                          <p:stCondLst>
                                            <p:cond delay="499"/>
                                          </p:stCondLst>
                                        </p:cTn>
                                        <p:tgtEl>
                                          <p:spTgt spid="307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ORIGINALHEIGHT" val="174.772"/>
  <p:tag name="ORIGINALWIDTH" val="720.6893"/>
  <p:tag name="OUTPUTDPI" val="1200"/>
  <p:tag name="LATEXADDIN" val="\documentclass{article}&#10;\usepackage{amsmath}&#10;\usepackage{nicefrac}&#10;\usepackage{mathrsfs}&#10;\usepackage{topcapt}&#10;\usepackage{nicefrac}&#10;\usepackage[usenames,dvipsnames]{xcolor}&#10;\usepackage{graphicx}&#10;\usepackage{footnote}&#10;\usepackage{rotating}&#10;\usepackage{slashbox}&#10;\pagestyle{empty}&#10;\def\gtrsim{\mathrel{\hbox{\rlap{\hbox{\lower4pt\hbox{$\sim$}}}\hbox{$&gt;$}}}}&#10;\def\lessim{\mathrel{\hbox{\rlap{\hbox{\lower4pt\hbox{$\sim$}}}\hbox{$&lt;$}}}}&#10;\newcommand{\liso}{L_{iso}}&#10;\newcommand{\eiso}{E_{iso}}&#10;\newcommand{\epkz}{E_{p,z}}&#10;\newcommand{\durz}{T_{90,z}}&#10;\newcommand{\pbol}{P_{bol}}&#10;\newcommand{\sbol}{S_{bol}}&#10;\newcommand{\epk}{E_{p}}&#10;\newcommand{\dur}{T_{90}}&#10;\newcommand{\pph}{P_{50-300}}&#10;\newcommand{\diff}{d}&#10;\begin{document}&#10;\Large&#10;\begin{equation*}&#10;\frac{\diff V}{\diff z} = \frac{C}{H_0}\frac{4\pi {D_L}^2(z)}{(1+z)^2\bigg[\Omega_M(1+z)^3+\Omega_\Lambda\bigg]^{1/2}}&#10;\end{equation*}&#10;&#10;&#10;\end{document}"/>
  <p:tag name="IGUANATEXSIZE" val="20"/>
  <p:tag name="IGUANATEXCURSOR" val="728"/>
  <p:tag name="TRANSPARENCY" val="True"/>
  <p:tag name="FILENAME" val=""/>
  <p:tag name="INPUTTYPE" val="0"/>
  <p:tag name="LATEXENGINEID" val="0"/>
  <p:tag name="TEMPFOLDER" val="C:\Users\Amir\Desktop\"/>
</p:tagLst>
</file>

<file path=ppt/tags/tag10.xml><?xml version="1.0" encoding="utf-8"?>
<p:tagLst xmlns:a="http://schemas.openxmlformats.org/drawingml/2006/main" xmlns:r="http://schemas.openxmlformats.org/officeDocument/2006/relationships" xmlns:p="http://schemas.openxmlformats.org/presentationml/2006/main">
  <p:tag name="ORIGINALHEIGHT" val="540.0261"/>
  <p:tag name="ORIGINALWIDTH" val="279.1771"/>
  <p:tag name="OUTPUTDPI" val="1200"/>
  <p:tag name="LATEXADDIN" val="\documentclass{article}&#10;\usepackage{amsmath,amssymb,amsfonts}    % Typical maths resource packages&#10;\usepackage{graphics}                    % Packages to allow inclusion of graphics&#10;%\usepackage[usenames,dvipsnames]{color}  % For creating coloured text and background&#10;%\usepackage{graphicx}&#10;\usepackage{mathrsfs}&#10;\usepackage{topcapt}&#10;\usepackage{nicefrac}&#10;%\usepackage{supertabular}&#10;%\usepackage{hyperref}&#10;%\usepackage{natbib}&#10;%\usepackage{nicefrac}&#10;\usepackage[usenames,dvipsnames]{xcolor}&#10;\usepackage{graphicx}&#10;\usepackage{footnote}&#10;\usepackage{rotating}&#10;\usepackage{slashbox}&#10;\usepackage{hyperref}                 % For creating hyperlinks in cross references&#10;&#10;\def\gtrsim{\mathrel{\hbox{\rlap{\hbox{\lower4pt\hbox{$\sim$}}}\hbox{$&gt;$}}}}&#10;\def\lessim{\mathrel{\hbox{\rlap{\hbox{\lower4pt\hbox{$\sim$}}}\hbox{$&lt;$}}}}&#10;\newcommand{\liso}{L_{iso}}&#10;\newcommand{\eiso}{E_{iso}}&#10;\newcommand{\epkz}{E_{p,z}}&#10;\newcommand{\durz}{T_{90,z}}&#10;\newcommand{\pbol}{P_{bol}}&#10;\newcommand{\sbol}{S_{bol}}&#10;\newcommand{\epk}{E_{p}}&#10;\newcommand{\dur}{T_{90}}&#10;\newcommand{\pph}{P_{50-300}}&#10;&#10;\begin{document}&#10;&#10;         \begin{eqnarray}&#10;            &amp;&amp; ~{\mathcal L}\big(\boldsymbol{\mathcal{O}} ~|~ \vec\mu,{\boldsymbol\Sigma} \big) = \mathcal{A}^N \exp\bigg(-\mathcal{A}\int_{\vec O space}\mathcal{R}_{obs}\big(\vec O ~|~ \vec\mu,{\boldsymbol\Sigma},\eta \big)~d\vec O\bigg) \nonumber \\&#10;            &amp;&amp; ~\times \prod_{i=1}^{N} \int_{\vec O space} \eta\big(\vec \mu_{i},\boldsymbol\Sigma_i\big) \mathcal{R}_{cosmic}\big(\vec O ~|~ \vec\mu,{\boldsymbol \Sigma}\big)~\times \mathcal{L}_i\big(\vec O ~|~ \hat O(\vec \mu_{i},\boldsymbol\Sigma_i)\big)~d\vec O \nonumber&#10;        \end{eqnarray}&#10;&#10;\end{document}"/>
  <p:tag name="IGUANATEXSIZE" val="20"/>
  <p:tag name="IGUANATEXCURSOR" val="1471"/>
  <p:tag name="TRANSPARENCY" val="True"/>
  <p:tag name="FILENAME" val=""/>
  <p:tag name="INPUTTYPE" val="0"/>
  <p:tag name="LATEXENGINEID" val="0"/>
  <p:tag name="TEMPFOLDER" val="C:\Users\Amir\Desktop\"/>
</p:tagLst>
</file>

<file path=ppt/tags/tag11.xml><?xml version="1.0" encoding="utf-8"?>
<p:tagLst xmlns:a="http://schemas.openxmlformats.org/drawingml/2006/main" xmlns:r="http://schemas.openxmlformats.org/officeDocument/2006/relationships" xmlns:p="http://schemas.openxmlformats.org/presentationml/2006/main">
  <p:tag name="ORIGINALHEIGHT" val="120"/>
  <p:tag name="ORIGINALWIDTH" val="1538.4"/>
  <p:tag name="OUTPUTDPI" val="1200"/>
  <p:tag name="LATEXADDIN" val="\documentclass{article}&#10;\usepackage{amsmath}&#10;\usepackage{hyperref}&#10;\usepackage{natbib}&#10;\usepackage{amsmath}&#10;\usepackage{nicefrac}&#10;\usepackage[usenames,dvipsnames]{xcolor}&#10;\usepackage{graphicx}&#10;\usepackage{footnote}&#10;\usepackage{rotating}&#10;\usepackage{slashbox}&#10;\pagestyle{empty}&#10;&#10;\def\gtrsim{\mathrel{\hbox{\rlap{\hbox{\lower4pt\hbox{$\sim$}}}\hbox{$&gt;$}}}}&#10;\def\lessim{\mathrel{\hbox{\rlap{\hbox{\lower4pt\hbox{$\sim$}}}\hbox{$&lt;$}}}}&#10;\newcommand{\liso}{L_{iso}}&#10;\newcommand{\eiso}{E_{iso}}&#10;\newcommand{\epkz}{E_{p,z}}&#10;\newcommand{\durz}{T_{90,z}}&#10;\newcommand{\pbol}{P_{bol}}&#10;\newcommand{\sbol}{S_{bol}}&#10;\newcommand{\epk}{E_{p}}&#10;\newcommand{\dur}{T_{90}}&#10;\newcommand{\pph}{P_{50-300}}&#10;&#10;\begin{document}&#10;&#10;&#10;\begin{equation}&#10;\mathcal{P}\big(\vec\mu,\boldsymbol\Sigma|\boldsymbol{\mathcal O}\big) \propto \mathcal{P}\big(\vec\mu,\boldsymbol{\Sigma}\big) \times {\mathcal L}\big(\boldsymbol{\mathcal{O}} | \vec\mu,{\boldsymbol\Sigma} \big) \nonumber&#10;\end{equation}&#10;&#10;\end{document}"/>
  <p:tag name="IGUANATEXSIZE" val="20"/>
  <p:tag name="IGUANATEXCURSOR" val="797"/>
  <p:tag name="TRANSPARENCY" val="True"/>
  <p:tag name="FILENAME" val=""/>
  <p:tag name="INPUTTYPE" val="0"/>
  <p:tag name="LATEXENGINEID" val="0"/>
  <p:tag name="TEMPFOLDER" val="C:\Users\Amir\Desktop\"/>
</p:tagLst>
</file>

<file path=ppt/tags/tag12.xml><?xml version="1.0" encoding="utf-8"?>
<p:tagLst xmlns:a="http://schemas.openxmlformats.org/drawingml/2006/main" xmlns:r="http://schemas.openxmlformats.org/officeDocument/2006/relationships" xmlns:p="http://schemas.openxmlformats.org/presentationml/2006/main">
  <p:tag name="ORIGINALHEIGHT" val="523.5"/>
  <p:tag name="ORIGINALWIDTH" val="2328"/>
  <p:tag name="OUTPUTDPI" val="1200"/>
  <p:tag name="LATEXADDIN" val="\documentclass{article}&#10;\usepackage{amsmath}&#10;\usepackage{amsfonts}&#10;\usepackage{nicefrac}&#10;\usepackage{mathrsfs}&#10;\usepackage{topcapt}&#10;\usepackage{nicefrac}&#10;\usepackage[usenames,dvipsnames]{xcolor}&#10;\usepackage{graphicx}&#10;\usepackage{footnote}&#10;\usepackage{rotating}&#10;\usepackage{slashbox}&#10;\pagestyle{empty}&#10;\def\gtrsim{\mathrel{\hbox{\rlap{\hbox{\lower4pt\hbox{$\sim$}}}\hbox{$&gt;$}}}}&#10;\def\lessim{\mathrel{\hbox{\rlap{\hbox{\lower4pt\hbox{$\sim$}}}\hbox{$&lt;$}}}}&#10;\newcommand{\liso}{L_{iso}}&#10;\newcommand{\eiso}{E_{iso}}&#10;\newcommand{\epkz}{E_{p,z}}&#10;\newcommand{\durz}{T_{90,z}}&#10;\newcommand{\pbol}{P_{bol}}&#10;\newcommand{\sbol}{S_{bol}}&#10;\newcommand{\epk}{E_{p}}&#10;\newcommand{\dur}{T_{90}}&#10;\newcommand{\pph}{P_{50-300}}&#10;\newcommand{\diff}{d}&#10;\begin{document}&#10;&#10;\color{black}{&#10;&#10;\begin{eqnarray*}&#10;\dot\zeta(z) \propto \mathcal{SFR}(z)  \propto  \begin{cases}&#10;                                            (1+z)^{\gamma_0} &amp; z&lt;z_0 \\&#10;                                            (1+z)^{\gamma_1} &amp; z_0&lt;z&lt;z_1 \\&#10;                                            (1+z)^{\gamma_2} &amp; z&gt;z_1, \\&#10;                                       \end{cases}&#10;\end{eqnarray*}&#10;&#10;}&#10;&#10;&#10;\end{document}"/>
  <p:tag name="IGUANATEXSIZE" val="20"/>
  <p:tag name="IGUANATEXCURSOR" val="779"/>
  <p:tag name="TRANSPARENCY" val="True"/>
  <p:tag name="FILENAME" val=""/>
  <p:tag name="INPUTTYPE" val="0"/>
  <p:tag name="LATEXENGINEID" val="0"/>
  <p:tag name="TEMPFOLDER" val="C:\Users\Amir\Desktop\"/>
</p:tagLst>
</file>

<file path=ppt/tags/tag13.xml><?xml version="1.0" encoding="utf-8"?>
<p:tagLst xmlns:a="http://schemas.openxmlformats.org/drawingml/2006/main" xmlns:r="http://schemas.openxmlformats.org/officeDocument/2006/relationships" xmlns:p="http://schemas.openxmlformats.org/presentationml/2006/main">
  <p:tag name="ORIGINALHEIGHT" val="540.0261"/>
  <p:tag name="ORIGINALWIDTH" val="266.7401"/>
  <p:tag name="OUTPUTDPI" val="1200"/>
  <p:tag name="LATEXADDIN" val="\documentclass{article}&#10;\usepackage{amsmath,amssymb,amsfonts}    % Typical maths resource packages&#10;\usepackage{graphics}                    % Packages to allow inclusion of graphics&#10;%\usepackage[usenames,dvipsnames]{color}  % For creating coloured text and background&#10;%\usepackage{graphicx}&#10;\usepackage{mathrsfs}&#10;\usepackage{topcapt}&#10;\usepackage{nicefrac}&#10;%\usepackage{supertabular}&#10;%\usepackage{hyperref}&#10;%\usepackage{natbib}&#10;%\usepackage{nicefrac}&#10;\usepackage[usenames,dvipsnames]{xcolor}&#10;\usepackage{graphicx}&#10;\usepackage{footnote}&#10;\usepackage{rotating}&#10;\usepackage{slashbox}&#10;\usepackage{hyperref}                 % For creating hyperlinks in cross references&#10;&#10;\def\gtrsim{\mathrel{\hbox{\rlap{\hbox{\lower4pt\hbox{$\sim$}}}\hbox{$&gt;$}}}}&#10;\def\lessim{\mathrel{\hbox{\rlap{\hbox{\lower4pt\hbox{$\sim$}}}\hbox{$&lt;$}}}}&#10;\newcommand{\liso}{L_{iso}}&#10;\newcommand{\eiso}{E_{iso}}&#10;\newcommand{\epkz}{E_{p,z}}&#10;\newcommand{\durz}{T_{90,z}}&#10;\newcommand{\pbol}{P_{bol}}&#10;\newcommand{\sbol}{S_{bol}}&#10;\newcommand{\epk}{E_{p}}&#10;\newcommand{\dur}{T_{90}}&#10;\newcommand{\pph}{P_{50-300}}&#10;&#10;\begin{document}&#10;&#10;         \begin{eqnarray}&#10;            &amp;&amp; ~{\mathcal L}\big(\boldsymbol{\mathcal{O}} ~|~ \vec\mu,{\boldsymbol\Sigma} \big) = \mathcal{A}^N \exp\bigg(-\mathcal{A}\int_{\vec O space}\mathcal{R}_{obs}\big(\vec O ~|~ \vec\mu,{\boldsymbol\Sigma},\eta \big)~d\vec O\bigg) \nonumber \\&#10;            &amp;&amp; ~\times \prod_{i=1}^{N} \eta\big(\vec O_i\big) \int_{\vec O space} \mathcal{R}_{cosmic}\big(\vec O ~|~ \vec\mu,{\boldsymbol \Sigma}\big)~\times \mathcal{L}_i\big(\vec O ~|~ \hat O(\vec \mu_{i},\boldsymbol\Sigma_i)\big)~d\vec O \nonumber&#10;        \end{eqnarray}&#10;&#10;\end{document}"/>
  <p:tag name="IGUANATEXSIZE" val="20"/>
  <p:tag name="IGUANATEXCURSOR" val="1421"/>
  <p:tag name="TRANSPARENCY" val="True"/>
  <p:tag name="FILENAME" val=""/>
  <p:tag name="INPUTTYPE" val="0"/>
  <p:tag name="LATEXENGINEID" val="0"/>
  <p:tag name="TEMPFOLDER" val="C:\Users\Amir\Desktop\"/>
</p:tagLst>
</file>

<file path=ppt/tags/tag2.xml><?xml version="1.0" encoding="utf-8"?>
<p:tagLst xmlns:a="http://schemas.openxmlformats.org/drawingml/2006/main" xmlns:r="http://schemas.openxmlformats.org/officeDocument/2006/relationships" xmlns:p="http://schemas.openxmlformats.org/presentationml/2006/main">
  <p:tag name="ORIGINALHEIGHT" val="333"/>
  <p:tag name="ORIGINALWIDTH" val="2785.5"/>
  <p:tag name="OUTPUTDPI" val="1200"/>
  <p:tag name="LATEXADDIN" val="\documentclass{article}&#10;\usepackage{amsmath}&#10;\usepackage{amsfonts}&#10;\usepackage{nicefrac}&#10;\usepackage{mathrsfs}&#10;\usepackage{topcapt}&#10;\usepackage{nicefrac}&#10;\usepackage[usenames,dvipsnames]{xcolor}&#10;\usepackage{graphicx}&#10;\usepackage{footnote}&#10;\usepackage{rotating}&#10;\usepackage{slashbox}&#10;\pagestyle{empty}&#10;\def\gtrsim{\mathrel{\hbox{\rlap{\hbox{\lower4pt\hbox{$\sim$}}}\hbox{$&gt;$}}}}&#10;\def\lessim{\mathrel{\hbox{\rlap{\hbox{\lower4pt\hbox{$\sim$}}}\hbox{$&lt;$}}}}&#10;\newcommand{\liso}{L_{iso}}&#10;\newcommand{\eiso}{E_{iso}}&#10;\newcommand{\epkz}{E_{p,z}}&#10;\newcommand{\durz}{T_{90,z}}&#10;\newcommand{\pbol}{P_{bol}}&#10;\newcommand{\sbol}{S_{bol}}&#10;\newcommand{\epk}{E_{p}}&#10;\newcommand{\dur}{T_{90}}&#10;\newcommand{\pph}{P_{50-300}}&#10;\newcommand{\diff}{d}&#10;\begin{document}&#10;&#10;\color{black}{&#10;&#10;\begin{equation*}&#10;D_L(z)=\frac{C}{H_0}(1+z)\int^{z}_{0}dz'\bigg[(1+z')^{3}\Omega_{M}+\Omega_{\Lambda}\bigg]^{-1/2}&#10;\end{equation*}&#10;&#10;}&#10;&#10;&#10;\end{document}"/>
  <p:tag name="IGUANATEXSIZE" val="20"/>
  <p:tag name="IGUANATEXCURSOR" val="893"/>
  <p:tag name="TRANSPARENCY" val="True"/>
  <p:tag name="FILENAME" val=""/>
  <p:tag name="INPUTTYPE" val="0"/>
  <p:tag name="LATEXENGINEID" val="0"/>
  <p:tag name="TEMPFOLDER" val="C:\Users\Amir\Desktop\"/>
</p:tagLst>
</file>

<file path=ppt/tags/tag3.xml><?xml version="1.0" encoding="utf-8"?>
<p:tagLst xmlns:a="http://schemas.openxmlformats.org/drawingml/2006/main" xmlns:r="http://schemas.openxmlformats.org/officeDocument/2006/relationships" xmlns:p="http://schemas.openxmlformats.org/presentationml/2006/main">
  <p:tag name="ORIGINALHEIGHT" val="523.5"/>
  <p:tag name="ORIGINALWIDTH" val="2328"/>
  <p:tag name="OUTPUTDPI" val="1200"/>
  <p:tag name="LATEXADDIN" val="\documentclass{article}&#10;\usepackage{amsmath}&#10;\usepackage{amsfonts}&#10;\usepackage{nicefrac}&#10;\usepackage{mathrsfs}&#10;\usepackage{topcapt}&#10;\usepackage{nicefrac}&#10;\usepackage[usenames,dvipsnames]{xcolor}&#10;\usepackage{graphicx}&#10;\usepackage{footnote}&#10;\usepackage{rotating}&#10;\usepackage{slashbox}&#10;\pagestyle{empty}&#10;\def\gtrsim{\mathrel{\hbox{\rlap{\hbox{\lower4pt\hbox{$\sim$}}}\hbox{$&gt;$}}}}&#10;\def\lessim{\mathrel{\hbox{\rlap{\hbox{\lower4pt\hbox{$\sim$}}}\hbox{$&lt;$}}}}&#10;\newcommand{\liso}{L_{iso}}&#10;\newcommand{\eiso}{E_{iso}}&#10;\newcommand{\epkz}{E_{p,z}}&#10;\newcommand{\durz}{T_{90,z}}&#10;\newcommand{\pbol}{P_{bol}}&#10;\newcommand{\sbol}{S_{bol}}&#10;\newcommand{\epk}{E_{p}}&#10;\newcommand{\dur}{T_{90}}&#10;\newcommand{\pph}{P_{50-300}}&#10;\newcommand{\diff}{d}&#10;\begin{document}&#10;&#10;\color{black}{&#10;&#10;\begin{eqnarray*}&#10;\dot\zeta(z) \propto \mathcal{SFR}(z)  \propto  \begin{cases}&#10;                                            (1+z)^{\gamma_0} &amp; z&lt;z_0 \\&#10;                                            (1+z)^{\gamma_1} &amp; z_0&lt;z&lt;z_1 \\&#10;                                            (1+z)^{\gamma_2} &amp; z&gt;z_1, \\&#10;                                       \end{cases}&#10;\end{eqnarray*}&#10;&#10;}&#10;&#10;&#10;\end{document}"/>
  <p:tag name="IGUANATEXSIZE" val="20"/>
  <p:tag name="IGUANATEXCURSOR" val="779"/>
  <p:tag name="TRANSPARENCY" val="True"/>
  <p:tag name="FILENAME" val=""/>
  <p:tag name="INPUTTYPE" val="0"/>
  <p:tag name="LATEXENGINEID" val="0"/>
  <p:tag name="TEMPFOLDER" val="C:\Users\Amir\Desktop\"/>
</p:tagLst>
</file>

<file path=ppt/tags/tag4.xml><?xml version="1.0" encoding="utf-8"?>
<p:tagLst xmlns:a="http://schemas.openxmlformats.org/drawingml/2006/main" xmlns:r="http://schemas.openxmlformats.org/officeDocument/2006/relationships" xmlns:p="http://schemas.openxmlformats.org/presentationml/2006/main">
  <p:tag name="ORIGINALHEIGHT" val="240"/>
  <p:tag name="ORIGINALWIDTH" val="1349.4"/>
  <p:tag name="OUTPUTDPI" val="1200"/>
  <p:tag name="LATEXADDIN" val="\documentclass{article}&#10;\usepackage{amsmath}&#10;\usepackage{amsmath,amssymb,amsfonts}    % Typical maths resource packages&#10;\usepackage{graphics}                    % Packages to allow inclusion of graphics&#10;%\usepackage[usenames,dvipsnames]{color}  % For creating coloured text and background&#10;%\usepackage{graphicx}&#10;\usepackage{mathrsfs}&#10;\usepackage{topcapt}&#10;\usepackage{nicefrac}&#10;%\usepackage{supertabular}&#10;%\usepackage{hyperref}&#10;%\usepackage{natbib}&#10;%\usepackage{nicefrac}&#10;\usepackage[usenames,dvipsnames]{xcolor}&#10;\usepackage{graphicx}&#10;\usepackage{footnote}&#10;\usepackage{rotating}&#10;\usepackage{slashbox}&#10;\usepackage{hyperref}                 % For creating hyperlinks in cross references&#10;\usepackage{natbib}&#10;%\usepackage{lscape}&#10;%\usepackage{pdflscape}&#10;%\usepackage{longtable}&#10;%\usepackage{tabu}&#10;&#10;\DeclareFontFamily{U}{euc}{}% I chose euc because the chart is called Euler cursive&#10;\DeclareFontShape{U}{euc}{m}{n}{&lt;-6&gt;eurm5&lt;6-8&gt;eurm7&lt;8-&gt;eurm10}{}%&#10;\DeclareSymbolFont{AMSc}{U}{euc}{m}{n} % I chose AMSc because AMSa and AMSb are defined in the amsfonts-package&#10;\DeclareMathSymbol{\upmu}{\mathord}{AMSc}{&quot;16}&#10;% If your system does not have the AMS fonts version 2.0 installed, then&#10;% remove the useAMS option.&#10;% useAMS allows you to obtain upright Greek characters.&#10;% e.g. \umu, \upi etc.  See the section on &quot;Upright Greek characters&quot; in&#10;% this guide for further information.&#10;% If you are using AMS 2.0 fonts, bold math letters/symbols are available&#10;% at a larger range of sizes for NFSS release 1 and 2 (using \boldmath or&#10;% preferably \bmath).&#10;% The usenatbib command allows the use of Patrick Daly's natbib.sty for&#10;% cross-referencing.&#10;% If you wish to typeset the paper in Times font (if you do not have the&#10;% PostScript Type 1 Computer Modern fonts you will need to do this to get&#10;% smoother fonts in a PDF file) then uncomment the next line&#10;% \usepackage{Times}&#10;&#10;%%%%% MACROS HERE %%%%%&#10;&#10;\def\gtrsim{\mathrel{\hbox{\rlap{\hbox{\lower4pt\hbox{$\sim$}}}\hbox{$&gt;$}}}}&#10;\def\lessim{\mathrel{\hbox{\rlap{\hbox{\lower4pt\hbox{$\sim$}}}\hbox{$&lt;$}}}}&#10;\newcommand{\liso}{L_{iso}}&#10;\newcommand{\eiso}{E_{iso}}&#10;\newcommand{\epkz}{E_{p,z}}&#10;\newcommand{\durz}{T_{90,z}}&#10;\newcommand{\pbol}{P_{bol}}&#10;\newcommand{\sbol}{S_{bol}}&#10;\newcommand{\epk}{E_{p}}&#10;\newcommand{\dur}{T_{90}}&#10;\newcommand{\pph}{P_{50-300}}&#10;\newcommand{\diff}{d}&#10;&#10;\pagestyle{empty}&#10;\begin{document}&#10;&#10;\begin{eqnarray}&#10;\color{red}{\mathcal{R}_{obs}} &amp;=&amp; \eta(\liso,\epkz,\durz,z) \nonumber  \\&#10;&amp;\times&amp; \color{red}{\mathcal{R}_{cosmic}} \nonumber&#10;\end{eqnarray}&#10;&#10;&#10;\end{document}"/>
  <p:tag name="IGUANATEXSIZE" val="20"/>
  <p:tag name="IGUANATEXCURSOR" val="2485"/>
  <p:tag name="TRANSPARENCY" val="True"/>
  <p:tag name="FILENAME" val=""/>
  <p:tag name="INPUTTYPE" val="0"/>
  <p:tag name="LATEXENGINEID" val="0"/>
  <p:tag name="TEMPFOLDER" val="C:\Users\Amir\Desktop\"/>
</p:tagLst>
</file>

<file path=ppt/tags/tag5.xml><?xml version="1.0" encoding="utf-8"?>
<p:tagLst xmlns:a="http://schemas.openxmlformats.org/drawingml/2006/main" xmlns:r="http://schemas.openxmlformats.org/officeDocument/2006/relationships" xmlns:p="http://schemas.openxmlformats.org/presentationml/2006/main">
  <p:tag name="ORIGINALHEIGHT" val="78.22197"/>
  <p:tag name="ORIGINALWIDTH" val="719.7074"/>
  <p:tag name="OUTPUTDPI" val="1200"/>
  <p:tag name="LATEXADDIN" val="\documentclass{article}&#10;\usepackage{amsmath}&#10;\usepackage{hyperref}&#10;\usepackage{natbib}&#10;\usepackage{amsmath}&#10;\usepackage{nicefrac}&#10;\usepackage[usenames,dvipsnames]{xcolor}&#10;\usepackage{graphicx}&#10;\usepackage{footnote}&#10;\usepackage{rotating}&#10;\usepackage{slashbox}&#10;\pagestyle{empty}&#10;&#10;\def\gtrsim{\mathrel{\hbox{\rlap{\hbox{\lower4pt\hbox{$\sim$}}}\hbox{$&gt;$}}}}&#10;\def\lessim{\mathrel{\hbox{\rlap{\hbox{\lower4pt\hbox{$\sim$}}}\hbox{$&lt;$}}}}&#10;\newcommand{\liso}{L_{iso}}&#10;\newcommand{\eiso}{E_{iso}}&#10;\newcommand{\epkz}{E_{p,z}}&#10;\newcommand{\durz}{T_{90,z}}&#10;\newcommand{\pbol}{P_{bol}}&#10;\newcommand{\sbol}{S_{bol}}&#10;\newcommand{\epk}{E_{p}}&#10;\newcommand{\dur}{T_{90}}&#10;\newcommand{\pph}{P_{50-300}}&#10;&#10;\begin{document}&#10;&#10;&#10;\begin{equation}&#10;\log\vec O \equiv \bigg(\log(\liso),\log(\eiso),\log(\epkz),\log(\durz)\bigg) \nonumber&#10;\end{equation}&#10;&#10;\end{document}"/>
  <p:tag name="IGUANATEXSIZE" val="20"/>
  <p:tag name="IGUANATEXCURSOR" val="806"/>
  <p:tag name="TRANSPARENCY" val="True"/>
  <p:tag name="FILENAME" val=""/>
  <p:tag name="INPUTTYPE" val="0"/>
  <p:tag name="LATEXENGINEID" val="0"/>
  <p:tag name="TEMPFOLDER" val="C:\Users\Amir\Desktop\"/>
</p:tagLst>
</file>

<file path=ppt/tags/tag6.xml><?xml version="1.0" encoding="utf-8"?>
<p:tagLst xmlns:a="http://schemas.openxmlformats.org/drawingml/2006/main" xmlns:r="http://schemas.openxmlformats.org/officeDocument/2006/relationships" xmlns:p="http://schemas.openxmlformats.org/presentationml/2006/main">
  <p:tag name="ORIGINALHEIGHT" val="52.36614"/>
  <p:tag name="ORIGINALWIDTH" val="720.0347"/>
  <p:tag name="OUTPUTDPI" val="1200"/>
  <p:tag name="LATEXADDIN" val="\documentclass{article}&#10;\usepackage{amsmath}&#10;\usepackage{hyperref}&#10;\usepackage{natbib}&#10;\usepackage{amsmath}&#10;\usepackage{nicefrac}&#10;\usepackage[usenames,dvipsnames]{xcolor}&#10;\usepackage{graphicx}&#10;\usepackage{footnote}&#10;\usepackage{rotating}&#10;\usepackage{slashbox}&#10;\pagestyle{empty}&#10;&#10;\def\gtrsim{\mathrel{\hbox{\rlap{\hbox{\lower4pt\hbox{$\sim$}}}\hbox{$&gt;$}}}}&#10;\def\lessim{\mathrel{\hbox{\rlap{\hbox{\lower4pt\hbox{$\sim$}}}\hbox{$&lt;$}}}}&#10;\newcommand{\liso}{L_{iso}}&#10;\newcommand{\eiso}{E_{iso}}&#10;\newcommand{\epkz}{E_{p,z}}&#10;\newcommand{\durz}{T_{90,z}}&#10;\newcommand{\pbol}{P_{bol}}&#10;\newcommand{\sbol}{S_{bol}}&#10;\newcommand{\epk}{E_{p}}&#10;\newcommand{\dur}{T_{90}}&#10;\newcommand{\pph}{P_{50-300}}&#10;&#10;\begin{document}&#10;&#10;\begin{equation}&#10;\mathcal{N}\bigg(\log\vec O\big|\vec \mu,\Sigma\bigg) = (2\pi)^{-k/2}|\Sigma|^{\nicefrac{-1}{2}} \times \exp\bigg(-(\log\vec O - \vec\mu)'\Sigma^{-1}(\log\vec O - \vec\mu)/2\bigg) \nonumber&#10;\end{equation}&#10;\end{document}"/>
  <p:tag name="IGUANATEXSIZE" val="30"/>
  <p:tag name="IGUANATEXCURSOR" val="907"/>
  <p:tag name="TRANSPARENCY" val="True"/>
  <p:tag name="FILENAME" val=""/>
  <p:tag name="INPUTTYPE" val="0"/>
  <p:tag name="LATEXENGINEID" val="0"/>
  <p:tag name="TEMPFOLDER" val="C:\Users\Amir\Desktop\"/>
</p:tagLst>
</file>

<file path=ppt/tags/tag7.xml><?xml version="1.0" encoding="utf-8"?>
<p:tagLst xmlns:a="http://schemas.openxmlformats.org/drawingml/2006/main" xmlns:r="http://schemas.openxmlformats.org/officeDocument/2006/relationships" xmlns:p="http://schemas.openxmlformats.org/presentationml/2006/main">
  <p:tag name="ORIGINALHEIGHT" val="158.4076"/>
  <p:tag name="ORIGINALWIDTH" val="720.0347"/>
  <p:tag name="OUTPUTDPI" val="1200"/>
  <p:tag name="LATEXADDIN" val="\documentclass{article}&#10;\usepackage{amsmath}&#10;\usepackage{nicefrac}&#10;\usepackage{mathrsfs}&#10;\usepackage{topcapt}&#10;\usepackage{nicefrac}&#10;\usepackage[usenames,dvipsnames]{xcolor}&#10;\usepackage{graphicx}&#10;\usepackage{footnote}&#10;\usepackage{rotating}&#10;\usepackage{slashbox}&#10;\pagestyle{empty}&#10;\def\gtrsim{\mathrel{\hbox{\rlap{\hbox{\lower4pt\hbox{$\sim$}}}\hbox{$&gt;$}}}}&#10;\def\lessim{\mathrel{\hbox{\rlap{\hbox{\lower4pt\hbox{$\sim$}}}\hbox{$&lt;$}}}}&#10;\newcommand{\liso}{L_{iso}}&#10;\newcommand{\eiso}{E_{iso}}&#10;\newcommand{\epkz}{E_{p,z}}&#10;\newcommand{\durz}{T_{90,z}}&#10;\newcommand{\pbol}{P_{bol}}&#10;\newcommand{\sbol}{S_{bol}}&#10;\newcommand{\epk}{E_{p}}&#10;\newcommand{\dur}{T_{90}}&#10;\newcommand{\pph}{P_{50-300}}&#10;\newcommand{\diff}{d}&#10;\begin{document}&#10;\Large&#10;\begin{eqnarray*}&#10;\color{red}{\mathcal{R}_{cosmic}} &amp;=&amp; \frac{\diff N}{\diff\liso~\diff\eiso~\diff\epkz~\diff\durz~\diff z} \\&#10;&amp;\propto&amp; \mathcal{LN}\bigg(\liso,\eiso,\epkz,\durz\big|\vec \mu,\boldsymbol\Sigma\bigg)\times \frac{\dot\zeta(z)\nicefrac{\diff V}{\diff z}}{(1+z)}&#10;\end{eqnarray*}&#10;&#10;&#10;\end{document}"/>
  <p:tag name="IGUANATEXSIZE" val="20"/>
  <p:tag name="IGUANATEXCURSOR" val="728"/>
  <p:tag name="TRANSPARENCY" val="True"/>
  <p:tag name="FILENAME" val=""/>
  <p:tag name="INPUTTYPE" val="0"/>
  <p:tag name="LATEXENGINEID" val="0"/>
  <p:tag name="TEMPFOLDER" val="C:\Users\Amir\Desktop\"/>
</p:tagLst>
</file>

<file path=ppt/tags/tag8.xml><?xml version="1.0" encoding="utf-8"?>
<p:tagLst xmlns:a="http://schemas.openxmlformats.org/drawingml/2006/main" xmlns:r="http://schemas.openxmlformats.org/officeDocument/2006/relationships" xmlns:p="http://schemas.openxmlformats.org/presentationml/2006/main">
  <p:tag name="ORIGINALHEIGHT" val="29.45598"/>
  <p:tag name="ORIGINALWIDTH" val="719.3802"/>
  <p:tag name="OUTPUTDPI" val="1200"/>
  <p:tag name="LATEXADDIN" val="\documentclass{article}&#10;\usepackage{amsmath}&#10;\usepackage{amsmath,amssymb,amsfonts}    % Typical maths resource packages&#10;\usepackage{graphics}                    % Packages to allow inclusion of graphics&#10;%\usepackage[usenames,dvipsnames]{color}  % For creating coloured text and background&#10;%\usepackage{graphicx}&#10;\usepackage{mathrsfs}&#10;\usepackage{topcapt}&#10;\usepackage{nicefrac}&#10;%\usepackage{supertabular}&#10;%\usepackage{hyperref}&#10;%\usepackage{natbib}&#10;%\usepackage{nicefrac}&#10;\usepackage[usenames,dvipsnames]{xcolor}&#10;\usepackage{graphicx}&#10;\usepackage{footnote}&#10;\usepackage{rotating}&#10;\usepackage{slashbox}&#10;\usepackage{hyperref}                 % For creating hyperlinks in cross references&#10;\usepackage{natbib}&#10;%\usepackage{lscape}&#10;%\usepackage{pdflscape}&#10;%\usepackage{longtable}&#10;%\usepackage{tabu}&#10;&#10;\DeclareFontFamily{U}{euc}{}% I chose euc because the chart is called Euler cursive&#10;\DeclareFontShape{U}{euc}{m}{n}{&lt;-6&gt;eurm5&lt;6-8&gt;eurm7&lt;8-&gt;eurm10}{}%&#10;\DeclareSymbolFont{AMSc}{U}{euc}{m}{n} % I chose AMSc because AMSa and AMSb are defined in the amsfonts-package&#10;\DeclareMathSymbol{\upmu}{\mathord}{AMSc}{&quot;16}&#10;% If your system does not have the AMS fonts version 2.0 installed, then&#10;% remove the useAMS option.&#10;% useAMS allows you to obtain upright Greek characters.&#10;% e.g. \umu, \upi etc.  See the section on &quot;Upright Greek characters&quot; in&#10;% this guide for further information.&#10;% If you are using AMS 2.0 fonts, bold math letters/symbols are available&#10;% at a larger range of sizes for NFSS release 1 and 2 (using \boldmath or&#10;% preferably \bmath).&#10;% The usenatbib command allows the use of Patrick Daly's natbib.sty for&#10;% cross-referencing.&#10;% If you wish to typeset the paper in Times font (if you do not have the&#10;% PostScript Type 1 Computer Modern fonts you will need to do this to get&#10;% smoother fonts in a PDF file) then uncomment the next line&#10;% \usepackage{Times}&#10;&#10;%%%%% MACROS HERE %%%%%&#10;&#10;\def\gtrsim{\mathrel{\hbox{\rlap{\hbox{\lower4pt\hbox{$\sim$}}}\hbox{$&gt;$}}}}&#10;\def\lessim{\mathrel{\hbox{\rlap{\hbox{\lower4pt\hbox{$\sim$}}}\hbox{$&lt;$}}}}&#10;\newcommand{\liso}{L_{iso}}&#10;\newcommand{\eiso}{E_{iso}}&#10;\newcommand{\epkz}{E_{p,z}}&#10;\newcommand{\durz}{T_{90,z}}&#10;\newcommand{\pbol}{P_{bol}}&#10;\newcommand{\sbol}{S_{bol}}&#10;\newcommand{\epk}{E_{p}}&#10;\newcommand{\dur}{T_{90}}&#10;\newcommand{\pph}{P_{50-300}}&#10;\newcommand{\diff}{d}&#10;&#10;\pagestyle{empty}&#10;\begin{document}&#10;&#10;\begin{equation}&#10;{\color{red}{\mathcal{R}_{obs}}} = \eta(\liso,\eiso,\epkz,\durz,z|\mu_{\operatorname{thresh}},\sigma_{\operatorname{thresh}}) \times \color{red}{\mathcal{R}_{cosmic}} \nonumber&#10;\end{equation}&#10;&#10;&#10;\end{document}"/>
  <p:tag name="IGUANATEXSIZE" val="110"/>
  <p:tag name="IGUANATEXCURSOR" val="2434"/>
  <p:tag name="TRANSPARENCY" val="True"/>
  <p:tag name="FILENAME" val=""/>
  <p:tag name="INPUTTYPE" val="0"/>
  <p:tag name="LATEXENGINEID" val="0"/>
  <p:tag name="TEMPFOLDER" val="C:\Users\Amir\Desktop\"/>
</p:tagLst>
</file>

<file path=ppt/tags/tag9.xml><?xml version="1.0" encoding="utf-8"?>
<p:tagLst xmlns:a="http://schemas.openxmlformats.org/drawingml/2006/main" xmlns:r="http://schemas.openxmlformats.org/officeDocument/2006/relationships" xmlns:p="http://schemas.openxmlformats.org/presentationml/2006/main">
  <p:tag name="ORIGINALHEIGHT" val="55.31173"/>
  <p:tag name="ORIGINALWIDTH" val="720.0347"/>
  <p:tag name="OUTPUTDPI" val="1200"/>
  <p:tag name="LATEXADDIN" val="\documentclass{article}&#10;\usepackage{amsmath}&#10;\usepackage{hyperref}&#10;\usepackage{natbib}&#10;\usepackage{amsmath}&#10;\usepackage{nicefrac}&#10;\usepackage[usenames,dvipsnames]{xcolor}&#10;\usepackage{graphicx}&#10;\usepackage{footnote}&#10;\usepackage{rotating}&#10;\usepackage{slashbox}&#10;\pagestyle{empty}&#10;&#10;\def\gtrsim{\mathrel{\hbox{\rlap{\hbox{\lower4pt\hbox{$\sim$}}}\hbox{$&gt;$}}}}&#10;\def\lessim{\mathrel{\hbox{\rlap{\hbox{\lower4pt\hbox{$\sim$}}}\hbox{$&lt;$}}}}&#10;\newcommand{\liso}{L_{iso}}&#10;\newcommand{\eiso}{E_{iso}}&#10;\newcommand{\epkz}{E_{p,z}}&#10;\newcommand{\durz}{T_{90,z}}&#10;\newcommand{\pbol}{P_{bol}}&#10;\newcommand{\sbol}{S_{bol}}&#10;\newcommand{\epk}{E_{p}}&#10;\newcommand{\dur}{T_{90}}&#10;\newcommand{\pph}{P_{50-300}}&#10;&#10;\begin{document}&#10;&#10;&#10;\begin{equation}&#10;\eta\big(\operatorname{\boldsymbol{\theta}}|\mu_{\operatorname{thresh}},\sigma_{\operatorname{thresh}}\big) = \frac{1}{2} + \frac{1}{2} \times \operatorname{erf}\bigg(\frac{\log\big(P_{\operatorname{eff}}(\liso,\epkz,\durz,z)-\mu_{\operatorname{thresh}}\big)}{\sqrt{2}\sigma_{\operatorname{thresh}}}\bigg) \nonumber \\&#10;\end{equation}&#10;&#10;\end{document}"/>
  <p:tag name="IGUANATEXSIZE" val="150"/>
  <p:tag name="IGUANATEXCURSOR" val="761"/>
  <p:tag name="TRANSPARENCY" val="True"/>
  <p:tag name="FILENAME" val=""/>
  <p:tag name="INPUTTYPE" val="0"/>
  <p:tag name="LATEXENGINEID" val="0"/>
  <p:tag name="TEMPFOLDER" val="C:\Users\Amir\Desktop\"/>
</p:tagLst>
</file>

<file path=ppt/theme/theme1.xml><?xml version="1.0" encoding="utf-8"?>
<a:theme xmlns:a="http://schemas.openxmlformats.org/drawingml/2006/main" name="New_Wordmark">
  <a:themeElements>
    <a:clrScheme name="Custom 11">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0403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81899</TotalTime>
  <Words>973</Words>
  <Application>Microsoft Office PowerPoint</Application>
  <PresentationFormat>On-screen Show (4:3)</PresentationFormat>
  <Paragraphs>214</Paragraphs>
  <Slides>27</Slides>
  <Notes>26</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Cambria Math</vt:lpstr>
      <vt:lpstr>Times New Roman</vt:lpstr>
      <vt:lpstr>ヒラギノ角ゴ Pro W3</vt:lpstr>
      <vt:lpstr>New_Wordmark</vt:lpstr>
      <vt:lpstr>Short versus long gamma-ray bursts: prompt energetics and correlations</vt:lpstr>
      <vt:lpstr>Why are GRBs of interest?</vt:lpstr>
      <vt:lpstr>Major problem with supernovae-Ia as standard candles? Limited detectability out to z~1.7</vt:lpstr>
      <vt:lpstr>There are two types of Gamma-Ray Bursts (GRBs)</vt:lpstr>
      <vt:lpstr>Classification of BATSE GRBs: fuzzy clustering vs. cutoff line (Shahmoradi &amp; Nemiroff, 2011, MNRAS, 411, 1843–1856)</vt:lpstr>
      <vt:lpstr>Each and every GRB has two sets of properties</vt:lpstr>
      <vt:lpstr>Example GRB light-curve and spectrum: BATSE trigger #1085</vt:lpstr>
      <vt:lpstr>Example GRB light-curve and spectrum: BATSE trigger #1085</vt:lpstr>
      <vt:lpstr>Example GRB lightcurve and spectrum (BATSE GRB trigger 1085)</vt:lpstr>
      <vt:lpstr>Hardness is a proxy measure of spectral peak energy of GRBs (Shahmoradi &amp; Nemiroff, 2010, MNRAS, 407, 2075–2090)</vt:lpstr>
      <vt:lpstr>The peak energy distribution of 2130 BATSE GRBs (Shahmoradi &amp; Nemiroff, 2010, MNRAS, 407, 2075–2090)</vt:lpstr>
      <vt:lpstr>Poisson distribution: The distribution of counts of independent events within a given interval of time, space, …</vt:lpstr>
      <vt:lpstr>GRB detection process can be modeled as a non-homogenous Poisson process </vt:lpstr>
      <vt:lpstr>With a statistical model in hand, we can proceed to construct the likelihood function of the model to estimate model parameters</vt:lpstr>
      <vt:lpstr>How about the likelihood function for the non-homogenous Poisson process of GRB detection?</vt:lpstr>
      <vt:lpstr>Multivariate Log-normal distribution The simplest most natural model of GRB occurrence rate R_cosmic as a function of GRB properties (〖E_iso, L_iso, E_(p,z)  , T〗_(90,z),z )</vt:lpstr>
      <vt:lpstr>GRB detection is therefore a Poisson process with mean λ=R_obs (θ)dθ</vt:lpstr>
      <vt:lpstr>The posterior probability density of model parameters can be obtained from Bayes rule</vt:lpstr>
      <vt:lpstr>The posterior probability density of model parameters can be obtained from Bayes rule</vt:lpstr>
      <vt:lpstr>GRB rate set to star formation rate</vt:lpstr>
      <vt:lpstr>PowerPoint Presentation</vt:lpstr>
      <vt:lpstr>PowerPoint Presentation</vt:lpstr>
      <vt:lpstr>Short and long GRBs exhibit similar prompt correlations</vt:lpstr>
      <vt:lpstr>The Amati relation</vt:lpstr>
      <vt:lpstr>Summary (Detailed)</vt:lpstr>
      <vt:lpstr>Why are GRBs of interest?</vt:lpstr>
      <vt:lpstr>Observational data uncertainties are very important and must be taken into account</vt:lpstr>
    </vt:vector>
  </TitlesOfParts>
  <Company>University of Texas at Austin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Debbie Godfrey</dc:creator>
  <cp:lastModifiedBy>Robert Nemiroff</cp:lastModifiedBy>
  <cp:revision>3557</cp:revision>
  <cp:lastPrinted>2011-01-24T02:49:42Z</cp:lastPrinted>
  <dcterms:created xsi:type="dcterms:W3CDTF">2011-06-30T15:04:08Z</dcterms:created>
  <dcterms:modified xsi:type="dcterms:W3CDTF">2017-06-22T23:01:32Z</dcterms:modified>
</cp:coreProperties>
</file>