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pPr/>
            <a:r>
              <a:t>–Johnny Appleseed</a:t>
            </a:r>
          </a:p>
        </p:txBody>
      </p:sp>
      <p:sp>
        <p:nvSpPr>
          <p:cNvPr id="94" name="“Type a quote here.”"/>
          <p:cNvSpPr txBox="1"/>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Title Text"/>
          <p:cNvSpPr txBox="1"/>
          <p:nvPr>
            <p:ph type="title"/>
          </p:nvPr>
        </p:nvSpPr>
        <p:spPr>
          <a:xfrm>
            <a:off x="356083" y="1029546"/>
            <a:ext cx="12292634" cy="2035872"/>
          </a:xfrm>
          <a:prstGeom prst="rect">
            <a:avLst/>
          </a:prstGeom>
        </p:spPr>
        <p:txBody>
          <a:bodyPr lIns="30963" tIns="30963" rIns="30963" bIns="30963">
            <a:noAutofit/>
          </a:bodyPr>
          <a:lstStyle>
            <a:lvl1pPr defTabSz="585216">
              <a:defRPr cap="all" sz="7000">
                <a:solidFill>
                  <a:srgbClr val="535353"/>
                </a:solidFill>
                <a:latin typeface="Gill Sans Light"/>
                <a:ea typeface="Gill Sans Light"/>
                <a:cs typeface="Gill Sans Light"/>
                <a:sym typeface="Gill Sans Light"/>
              </a:defRPr>
            </a:lvl1pPr>
          </a:lstStyle>
          <a:p>
            <a:pPr/>
            <a:r>
              <a:t>Title Text</a:t>
            </a:r>
          </a:p>
        </p:txBody>
      </p:sp>
      <p:sp>
        <p:nvSpPr>
          <p:cNvPr id="118" name="Body Level One…"/>
          <p:cNvSpPr txBox="1"/>
          <p:nvPr>
            <p:ph type="body" idx="1"/>
          </p:nvPr>
        </p:nvSpPr>
        <p:spPr>
          <a:xfrm>
            <a:off x="356083" y="3467946"/>
            <a:ext cx="12292634" cy="4869060"/>
          </a:xfrm>
          <a:prstGeom prst="rect">
            <a:avLst/>
          </a:prstGeom>
        </p:spPr>
        <p:txBody>
          <a:bodyPr lIns="30963" tIns="30963" rIns="30963" bIns="30963">
            <a:noAutofit/>
          </a:bodyPr>
          <a:lstStyle>
            <a:lvl1pPr marL="215900" indent="-215900" defTabSz="585216">
              <a:spcBef>
                <a:spcPts val="3800"/>
              </a:spcBef>
              <a:buClr>
                <a:srgbClr val="535353"/>
              </a:buClr>
              <a:buSzPct val="82000"/>
              <a:defRPr sz="3400">
                <a:solidFill>
                  <a:srgbClr val="535353"/>
                </a:solidFill>
                <a:latin typeface="Gill Sans Light"/>
                <a:ea typeface="Gill Sans Light"/>
                <a:cs typeface="Gill Sans Light"/>
                <a:sym typeface="Gill Sans Light"/>
              </a:defRPr>
            </a:lvl1pPr>
            <a:lvl2pPr marL="596900" indent="-215900" defTabSz="585216">
              <a:spcBef>
                <a:spcPts val="3800"/>
              </a:spcBef>
              <a:buClr>
                <a:srgbClr val="535353"/>
              </a:buClr>
              <a:buSzPct val="82000"/>
              <a:defRPr sz="3400">
                <a:solidFill>
                  <a:srgbClr val="535353"/>
                </a:solidFill>
                <a:latin typeface="Gill Sans Light"/>
                <a:ea typeface="Gill Sans Light"/>
                <a:cs typeface="Gill Sans Light"/>
                <a:sym typeface="Gill Sans Light"/>
              </a:defRPr>
            </a:lvl2pPr>
            <a:lvl3pPr marL="977900" indent="-215900" defTabSz="585216">
              <a:spcBef>
                <a:spcPts val="3800"/>
              </a:spcBef>
              <a:buClr>
                <a:srgbClr val="535353"/>
              </a:buClr>
              <a:buSzPct val="82000"/>
              <a:defRPr sz="3400">
                <a:solidFill>
                  <a:srgbClr val="535353"/>
                </a:solidFill>
                <a:latin typeface="Gill Sans Light"/>
                <a:ea typeface="Gill Sans Light"/>
                <a:cs typeface="Gill Sans Light"/>
                <a:sym typeface="Gill Sans Light"/>
              </a:defRPr>
            </a:lvl3pPr>
            <a:lvl4pPr marL="1358900" indent="-215900" defTabSz="585216">
              <a:spcBef>
                <a:spcPts val="3800"/>
              </a:spcBef>
              <a:buClr>
                <a:srgbClr val="535353"/>
              </a:buClr>
              <a:buSzPct val="82000"/>
              <a:defRPr sz="3400">
                <a:solidFill>
                  <a:srgbClr val="535353"/>
                </a:solidFill>
                <a:latin typeface="Gill Sans Light"/>
                <a:ea typeface="Gill Sans Light"/>
                <a:cs typeface="Gill Sans Light"/>
                <a:sym typeface="Gill Sans Light"/>
              </a:defRPr>
            </a:lvl4pPr>
            <a:lvl5pPr marL="1739900" indent="-215900" defTabSz="585216">
              <a:spcBef>
                <a:spcPts val="3800"/>
              </a:spcBef>
              <a:buClr>
                <a:srgbClr val="535353"/>
              </a:buClr>
              <a:buSzPct val="82000"/>
              <a:defRPr sz="3400">
                <a:solidFill>
                  <a:srgbClr val="535353"/>
                </a:solidFill>
                <a:latin typeface="Gill Sans Light"/>
                <a:ea typeface="Gill Sans Light"/>
                <a:cs typeface="Gill Sans Light"/>
                <a:sym typeface="Gill Sans Light"/>
              </a:defRP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xfrm>
            <a:off x="6364211" y="8576975"/>
            <a:ext cx="277829" cy="290529"/>
          </a:xfrm>
          <a:prstGeom prst="rect">
            <a:avLst/>
          </a:prstGeom>
        </p:spPr>
        <p:txBody>
          <a:bodyPr lIns="30963" tIns="30963" rIns="30963" bIns="30963"/>
          <a:lstStyle>
            <a:lvl1pPr defTabSz="585216">
              <a:defRPr sz="1600">
                <a:solidFill>
                  <a:srgbClr val="535353"/>
                </a:solidFill>
                <a:latin typeface="Gill Sans Light"/>
                <a:ea typeface="Gill Sans Light"/>
                <a:cs typeface="Gill Sans Light"/>
                <a:sym typeface="Gill Sans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image" Target="../media/image13.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9.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8" name="fgc1287_ugr300.png" descr="fgc1287_ugr300.png"/>
          <p:cNvPicPr>
            <a:picLocks noChangeAspect="1"/>
          </p:cNvPicPr>
          <p:nvPr/>
        </p:nvPicPr>
        <p:blipFill>
          <a:blip r:embed="rId2">
            <a:extLst/>
          </a:blip>
          <a:stretch>
            <a:fillRect/>
          </a:stretch>
        </p:blipFill>
        <p:spPr>
          <a:xfrm>
            <a:off x="106627" y="97807"/>
            <a:ext cx="9961713" cy="9557986"/>
          </a:xfrm>
          <a:prstGeom prst="rect">
            <a:avLst/>
          </a:prstGeom>
          <a:ln w="12700">
            <a:miter lim="400000"/>
          </a:ln>
        </p:spPr>
      </p:pic>
      <p:sp>
        <p:nvSpPr>
          <p:cNvPr id="129" name="“Ram pressure and pre-processing…"/>
          <p:cNvSpPr txBox="1"/>
          <p:nvPr/>
        </p:nvSpPr>
        <p:spPr>
          <a:xfrm>
            <a:off x="1472074" y="195940"/>
            <a:ext cx="7960148" cy="1168401"/>
          </a:xfrm>
          <a:prstGeom prst="rect">
            <a:avLst/>
          </a:prstGeom>
          <a:ln w="12700">
            <a:miter lim="400000"/>
          </a:ln>
          <a:effectLst>
            <a:outerShdw sx="100000" sy="100000" kx="0" ky="0" algn="b" rotWithShape="0" blurRad="355600" dist="0" dir="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marR="457200" defTabSz="457200">
              <a:defRPr>
                <a:solidFill>
                  <a:schemeClr val="accent3">
                    <a:satOff val="18648"/>
                    <a:lumOff val="5971"/>
                  </a:schemeClr>
                </a:solidFill>
                <a:latin typeface="Arial Rounded MT Bold"/>
                <a:ea typeface="Arial Rounded MT Bold"/>
                <a:cs typeface="Arial Rounded MT Bold"/>
                <a:sym typeface="Arial Rounded MT Bold"/>
              </a:defRPr>
            </a:pPr>
            <a:r>
              <a:t>“Ram pressure and pre-processing</a:t>
            </a:r>
          </a:p>
          <a:p>
            <a:pPr marR="457200" defTabSz="457200">
              <a:defRPr>
                <a:solidFill>
                  <a:schemeClr val="accent3">
                    <a:satOff val="18648"/>
                    <a:lumOff val="5971"/>
                  </a:schemeClr>
                </a:solidFill>
                <a:latin typeface="Arial Rounded MT Bold"/>
                <a:ea typeface="Arial Rounded MT Bold"/>
                <a:cs typeface="Arial Rounded MT Bold"/>
                <a:sym typeface="Arial Rounded MT Bold"/>
              </a:defRPr>
            </a:pPr>
            <a:r>
              <a:t> in Abell 1367: a tale of tails”</a:t>
            </a:r>
          </a:p>
        </p:txBody>
      </p:sp>
      <p:sp>
        <p:nvSpPr>
          <p:cNvPr id="130" name="based on a recent paper by…"/>
          <p:cNvSpPr txBox="1"/>
          <p:nvPr/>
        </p:nvSpPr>
        <p:spPr>
          <a:xfrm>
            <a:off x="1066006" y="2095499"/>
            <a:ext cx="4338663" cy="156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R="457200" algn="l" defTabSz="457200">
              <a:defRPr sz="2000">
                <a:solidFill>
                  <a:schemeClr val="accent3">
                    <a:satOff val="18648"/>
                    <a:lumOff val="5971"/>
                  </a:schemeClr>
                </a:solidFill>
                <a:latin typeface="Arial Rounded MT Bold"/>
                <a:ea typeface="Arial Rounded MT Bold"/>
                <a:cs typeface="Arial Rounded MT Bold"/>
                <a:sym typeface="Arial Rounded MT Bold"/>
              </a:defRPr>
            </a:pPr>
            <a:r>
              <a:t>based on a recent paper by</a:t>
            </a:r>
          </a:p>
          <a:p>
            <a:pPr marR="457200" algn="l" defTabSz="457200">
              <a:defRPr sz="2000">
                <a:solidFill>
                  <a:schemeClr val="accent3">
                    <a:satOff val="18648"/>
                    <a:lumOff val="5971"/>
                  </a:schemeClr>
                </a:solidFill>
                <a:latin typeface="Arial Rounded MT Bold"/>
                <a:ea typeface="Arial Rounded MT Bold"/>
                <a:cs typeface="Arial Rounded MT Bold"/>
                <a:sym typeface="Arial Rounded MT Bold"/>
              </a:defRPr>
            </a:pPr>
            <a:r>
              <a:t>Tom Scott , Elias Brinks, </a:t>
            </a:r>
          </a:p>
          <a:p>
            <a:pPr marR="457200" algn="l" defTabSz="457200">
              <a:defRPr sz="2000">
                <a:solidFill>
                  <a:schemeClr val="accent3">
                    <a:satOff val="18648"/>
                    <a:lumOff val="5971"/>
                  </a:schemeClr>
                </a:solidFill>
                <a:latin typeface="Arial Rounded MT Bold"/>
                <a:ea typeface="Arial Rounded MT Bold"/>
                <a:cs typeface="Arial Rounded MT Bold"/>
                <a:sym typeface="Arial Rounded MT Bold"/>
              </a:defRPr>
            </a:pPr>
            <a:r>
              <a:t>Luca Cortese, Alessandro Boselli,</a:t>
            </a:r>
          </a:p>
          <a:p>
            <a:pPr marR="457200" algn="l" defTabSz="457200">
              <a:defRPr sz="2000">
                <a:solidFill>
                  <a:schemeClr val="accent3">
                    <a:satOff val="18648"/>
                    <a:lumOff val="5971"/>
                  </a:schemeClr>
                </a:solidFill>
                <a:latin typeface="Arial Rounded MT Bold"/>
                <a:ea typeface="Arial Rounded MT Bold"/>
                <a:cs typeface="Arial Rounded MT Bold"/>
                <a:sym typeface="Arial Rounded MT Bold"/>
              </a:defRPr>
            </a:pPr>
            <a:r>
              <a:t>Hector Bravo Alfaro</a:t>
            </a:r>
          </a:p>
        </p:txBody>
      </p:sp>
      <p:sp>
        <p:nvSpPr>
          <p:cNvPr id="131" name="FGC1287…"/>
          <p:cNvSpPr txBox="1"/>
          <p:nvPr/>
        </p:nvSpPr>
        <p:spPr>
          <a:xfrm>
            <a:off x="10210704" y="8079775"/>
            <a:ext cx="2269258" cy="12817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latin typeface="Futura"/>
                <a:ea typeface="Futura"/>
                <a:cs typeface="Futura"/>
                <a:sym typeface="Futura"/>
              </a:defRPr>
            </a:pPr>
            <a:r>
              <a:t>FGC1287</a:t>
            </a:r>
          </a:p>
          <a:p>
            <a:pPr>
              <a:defRPr>
                <a:latin typeface="Futura"/>
                <a:ea typeface="Futura"/>
                <a:cs typeface="Futura"/>
                <a:sym typeface="Futura"/>
              </a:defRPr>
            </a:pPr>
            <a:r>
              <a:t>group</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5" name="pasted-image.pdf" descr="pasted-image.pdf"/>
          <p:cNvPicPr>
            <a:picLocks noChangeAspect="1"/>
          </p:cNvPicPr>
          <p:nvPr/>
        </p:nvPicPr>
        <p:blipFill>
          <a:blip r:embed="rId2">
            <a:extLst/>
          </a:blip>
          <a:stretch>
            <a:fillRect/>
          </a:stretch>
        </p:blipFill>
        <p:spPr>
          <a:xfrm>
            <a:off x="216106" y="5997404"/>
            <a:ext cx="4489093" cy="3549992"/>
          </a:xfrm>
          <a:prstGeom prst="rect">
            <a:avLst/>
          </a:prstGeom>
          <a:ln w="12700">
            <a:miter lim="400000"/>
          </a:ln>
        </p:spPr>
      </p:pic>
      <p:pic>
        <p:nvPicPr>
          <p:cNvPr id="216" name="pasted-image.pdf" descr="pasted-image.pdf"/>
          <p:cNvPicPr>
            <a:picLocks noChangeAspect="1"/>
          </p:cNvPicPr>
          <p:nvPr/>
        </p:nvPicPr>
        <p:blipFill>
          <a:blip r:embed="rId3">
            <a:extLst/>
          </a:blip>
          <a:stretch>
            <a:fillRect/>
          </a:stretch>
        </p:blipFill>
        <p:spPr>
          <a:xfrm>
            <a:off x="124029" y="2257920"/>
            <a:ext cx="4470047" cy="3500977"/>
          </a:xfrm>
          <a:prstGeom prst="rect">
            <a:avLst/>
          </a:prstGeom>
          <a:ln w="12700">
            <a:miter lim="400000"/>
          </a:ln>
        </p:spPr>
      </p:pic>
      <p:sp>
        <p:nvSpPr>
          <p:cNvPr id="217" name="Text"/>
          <p:cNvSpPr txBox="1"/>
          <p:nvPr/>
        </p:nvSpPr>
        <p:spPr>
          <a:xfrm>
            <a:off x="1104900" y="1723342"/>
            <a:ext cx="127000" cy="4522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R="457200" algn="l" defTabSz="457200">
              <a:defRPr sz="1200">
                <a:latin typeface="Arial"/>
                <a:ea typeface="Arial"/>
                <a:cs typeface="Arial"/>
                <a:sym typeface="Arial"/>
              </a:defRPr>
            </a:pPr>
          </a:p>
        </p:txBody>
      </p:sp>
      <p:sp>
        <p:nvSpPr>
          <p:cNvPr id="218" name="Four HI perturbation signatures"/>
          <p:cNvSpPr txBox="1"/>
          <p:nvPr/>
        </p:nvSpPr>
        <p:spPr>
          <a:xfrm>
            <a:off x="0" y="-9377"/>
            <a:ext cx="13004801" cy="1362076"/>
          </a:xfrm>
          <a:prstGeom prst="rect">
            <a:avLst/>
          </a:prstGeom>
          <a:solidFill>
            <a:srgbClr val="000000"/>
          </a:solidFill>
          <a:ln w="12700"/>
          <a:extLst>
            <a:ext uri="{C572A759-6A51-4108-AA02-DFA0A04FC94B}">
              <ma14:wrappingTextBoxFlag xmlns:ma14="http://schemas.microsoft.com/office/mac/drawingml/2011/main" val="1"/>
            </a:ext>
          </a:extLst>
        </p:spPr>
        <p:txBody>
          <a:bodyPr lIns="38100" tIns="38100" rIns="38100" bIns="38100" anchor="ctr"/>
          <a:lstStyle>
            <a:lvl1pPr defTabSz="1778000">
              <a:buClr>
                <a:srgbClr val="4093E0"/>
              </a:buClr>
              <a:defRPr sz="6400">
                <a:solidFill>
                  <a:srgbClr val="FEC700"/>
                </a:solidFill>
                <a:uFill>
                  <a:solidFill>
                    <a:srgbClr val="FEC700"/>
                  </a:solidFill>
                </a:uFill>
                <a:latin typeface="Futura"/>
                <a:ea typeface="Futura"/>
                <a:cs typeface="Futura"/>
                <a:sym typeface="Futura"/>
              </a:defRPr>
            </a:lvl1pPr>
          </a:lstStyle>
          <a:p>
            <a:pPr>
              <a:defRPr sz="8400">
                <a:latin typeface="Corbel"/>
                <a:ea typeface="Corbel"/>
                <a:cs typeface="Corbel"/>
                <a:sym typeface="Corbel"/>
              </a:defRPr>
            </a:pPr>
            <a:r>
              <a:rPr sz="6400">
                <a:latin typeface="Futura"/>
                <a:ea typeface="Futura"/>
                <a:cs typeface="Futura"/>
                <a:sym typeface="Futura"/>
              </a:rPr>
              <a:t>Four HI perturbation signatures</a:t>
            </a:r>
          </a:p>
        </p:txBody>
      </p:sp>
      <p:sp>
        <p:nvSpPr>
          <p:cNvPr id="219" name="1 Asymmetries in the HI profile Aflux"/>
          <p:cNvSpPr txBox="1"/>
          <p:nvPr/>
        </p:nvSpPr>
        <p:spPr>
          <a:xfrm>
            <a:off x="200597" y="1635610"/>
            <a:ext cx="6037784" cy="90525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R="457200" algn="l" defTabSz="457200">
              <a:defRPr sz="2400">
                <a:latin typeface="Futura Bold"/>
                <a:ea typeface="Futura Bold"/>
                <a:cs typeface="Futura Bold"/>
                <a:sym typeface="Futura Bold"/>
              </a:defRPr>
            </a:pPr>
            <a:r>
              <a:t>1 Asymmetries in the HI profile A</a:t>
            </a:r>
            <a:r>
              <a:rPr baseline="-5999"/>
              <a:t>flux</a:t>
            </a:r>
            <a:endParaRPr baseline="-5999"/>
          </a:p>
        </p:txBody>
      </p:sp>
      <p:sp>
        <p:nvSpPr>
          <p:cNvPr id="220" name="56% of LTGs with Aflux &gt; 1.26 are members of groups and pairs  =&gt;  significant contribution from tidal interactions."/>
          <p:cNvSpPr txBox="1"/>
          <p:nvPr/>
        </p:nvSpPr>
        <p:spPr>
          <a:xfrm>
            <a:off x="5040293" y="5379738"/>
            <a:ext cx="6694356" cy="13117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R="457200" algn="l" defTabSz="457200">
              <a:defRPr sz="2400">
                <a:solidFill>
                  <a:srgbClr val="0433FF"/>
                </a:solidFill>
                <a:latin typeface="Futura"/>
                <a:ea typeface="Futura"/>
                <a:cs typeface="Futura"/>
                <a:sym typeface="Futura"/>
              </a:defRPr>
            </a:pPr>
            <a:r>
              <a:t>56% of LTGs with A</a:t>
            </a:r>
            <a:r>
              <a:rPr baseline="-5999"/>
              <a:t>flux</a:t>
            </a:r>
            <a:r>
              <a:t> &gt; 1.26 are members of groups and pairs  =&gt;  significant contribution from tidal interactions.</a:t>
            </a:r>
          </a:p>
        </p:txBody>
      </p:sp>
      <p:sp>
        <p:nvSpPr>
          <p:cNvPr id="221" name="Two statistically significant relations for LTGs…"/>
          <p:cNvSpPr txBox="1"/>
          <p:nvPr/>
        </p:nvSpPr>
        <p:spPr>
          <a:xfrm>
            <a:off x="5201581" y="2612272"/>
            <a:ext cx="6371780" cy="17181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400">
                <a:solidFill>
                  <a:srgbClr val="0433FF"/>
                </a:solidFill>
                <a:latin typeface="Futura"/>
                <a:ea typeface="Futura"/>
                <a:cs typeface="Futura"/>
                <a:sym typeface="Futura"/>
              </a:defRPr>
            </a:pPr>
            <a:r>
              <a:t>Two statistically significant relations for LTGs </a:t>
            </a:r>
          </a:p>
          <a:p>
            <a:pPr algn="l">
              <a:defRPr sz="2400">
                <a:solidFill>
                  <a:srgbClr val="0433FF"/>
                </a:solidFill>
                <a:latin typeface="Futura"/>
                <a:ea typeface="Futura"/>
                <a:cs typeface="Futura"/>
                <a:sym typeface="Futura"/>
              </a:defRPr>
            </a:pPr>
            <a:r>
              <a:t>with A</a:t>
            </a:r>
            <a:r>
              <a:rPr baseline="-5999"/>
              <a:t>flux</a:t>
            </a:r>
            <a:r>
              <a:t> &gt; 1.26 in isolated sample found:</a:t>
            </a:r>
          </a:p>
          <a:p>
            <a:pPr lvl="1" marL="740833" indent="-296333" algn="l">
              <a:buSzPct val="75000"/>
              <a:buChar char="•"/>
              <a:defRPr sz="2400">
                <a:solidFill>
                  <a:srgbClr val="0433FF"/>
                </a:solidFill>
                <a:latin typeface="Futura"/>
                <a:ea typeface="Futura"/>
                <a:cs typeface="Futura"/>
                <a:sym typeface="Futura"/>
              </a:defRPr>
            </a:pPr>
            <a:r>
              <a:t>Subcluster distance (r = −0.598)</a:t>
            </a:r>
          </a:p>
          <a:p>
            <a:pPr lvl="1" marL="740833" indent="-296333" algn="l">
              <a:buSzPct val="75000"/>
              <a:buChar char="•"/>
              <a:defRPr sz="2400">
                <a:solidFill>
                  <a:srgbClr val="0433FF"/>
                </a:solidFill>
                <a:latin typeface="Futura"/>
                <a:ea typeface="Futura"/>
                <a:cs typeface="Futura"/>
                <a:sym typeface="Futura"/>
              </a:defRPr>
            </a:pPr>
            <a:r>
              <a:t>HI deficiency (r = 0.522)</a:t>
            </a:r>
          </a:p>
        </p:txBody>
      </p:sp>
      <p:sp>
        <p:nvSpPr>
          <p:cNvPr id="222" name="Aflux"/>
          <p:cNvSpPr txBox="1"/>
          <p:nvPr/>
        </p:nvSpPr>
        <p:spPr>
          <a:xfrm rot="16200000">
            <a:off x="-215561" y="7283450"/>
            <a:ext cx="659722" cy="6477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sz="1800">
                <a:latin typeface="Futura"/>
                <a:ea typeface="Futura"/>
                <a:cs typeface="Futura"/>
                <a:sym typeface="Futura"/>
              </a:rPr>
              <a:t>A</a:t>
            </a:r>
            <a:r>
              <a:rPr baseline="-5999" sz="1800">
                <a:latin typeface="Futura"/>
                <a:ea typeface="Futura"/>
                <a:cs typeface="Futura"/>
                <a:sym typeface="Futura"/>
              </a:rPr>
              <a:t>flux</a:t>
            </a:r>
            <a:r>
              <a:t> </a:t>
            </a:r>
          </a:p>
        </p:txBody>
      </p:sp>
      <p:sp>
        <p:nvSpPr>
          <p:cNvPr id="223" name="Aflux"/>
          <p:cNvSpPr txBox="1"/>
          <p:nvPr/>
        </p:nvSpPr>
        <p:spPr>
          <a:xfrm rot="16200000">
            <a:off x="-202861" y="3667316"/>
            <a:ext cx="659722" cy="6477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sz="1800">
                <a:latin typeface="Futura"/>
                <a:ea typeface="Futura"/>
                <a:cs typeface="Futura"/>
                <a:sym typeface="Futura"/>
              </a:rPr>
              <a:t>A</a:t>
            </a:r>
            <a:r>
              <a:rPr baseline="-5999" sz="1800">
                <a:latin typeface="Futura"/>
                <a:ea typeface="Futura"/>
                <a:cs typeface="Futura"/>
                <a:sym typeface="Futura"/>
              </a:rPr>
              <a:t>flux</a:t>
            </a:r>
            <a:r>
              <a:t> </a:t>
            </a:r>
          </a:p>
        </p:txBody>
      </p:sp>
      <p:sp>
        <p:nvSpPr>
          <p:cNvPr id="224" name="HI Deficiency"/>
          <p:cNvSpPr txBox="1"/>
          <p:nvPr/>
        </p:nvSpPr>
        <p:spPr>
          <a:xfrm>
            <a:off x="1903536" y="9343876"/>
            <a:ext cx="1395017" cy="362248"/>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latin typeface="Futura"/>
                <a:ea typeface="Futura"/>
                <a:cs typeface="Futura"/>
                <a:sym typeface="Futura"/>
              </a:defRPr>
            </a:lvl1pPr>
          </a:lstStyle>
          <a:p>
            <a:pPr/>
            <a:r>
              <a:t>HI Deficiency </a:t>
            </a:r>
          </a:p>
        </p:txBody>
      </p:sp>
      <p:sp>
        <p:nvSpPr>
          <p:cNvPr id="225" name="Subcluster distance [kpc]"/>
          <p:cNvSpPr txBox="1"/>
          <p:nvPr/>
        </p:nvSpPr>
        <p:spPr>
          <a:xfrm>
            <a:off x="1460078" y="5610076"/>
            <a:ext cx="2459733" cy="362248"/>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latin typeface="Futura"/>
                <a:ea typeface="Futura"/>
                <a:cs typeface="Futura"/>
                <a:sym typeface="Futura"/>
              </a:defRPr>
            </a:lvl1pPr>
          </a:lstStyle>
          <a:p>
            <a:pPr/>
            <a:r>
              <a:t>Subcluster distance [kpc] </a:t>
            </a:r>
          </a:p>
        </p:txBody>
      </p:sp>
      <p:sp>
        <p:nvSpPr>
          <p:cNvPr id="226" name="Symbols:…"/>
          <p:cNvSpPr txBox="1"/>
          <p:nvPr/>
        </p:nvSpPr>
        <p:spPr>
          <a:xfrm>
            <a:off x="5390695" y="7740805"/>
            <a:ext cx="6928893" cy="17181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i="1" sz="2400">
                <a:latin typeface="Futura"/>
                <a:ea typeface="Futura"/>
                <a:cs typeface="Futura"/>
                <a:sym typeface="Futura"/>
              </a:defRPr>
            </a:pPr>
            <a:r>
              <a:t>Symbols:</a:t>
            </a:r>
          </a:p>
          <a:p>
            <a:pPr algn="l">
              <a:defRPr sz="2400">
                <a:latin typeface="Futura"/>
                <a:ea typeface="Futura"/>
                <a:cs typeface="Futura"/>
                <a:sym typeface="Futura"/>
              </a:defRPr>
            </a:pPr>
            <a:r>
              <a:t>Black A</a:t>
            </a:r>
            <a:r>
              <a:rPr baseline="-5999"/>
              <a:t>flux</a:t>
            </a:r>
            <a:r>
              <a:t> &gt; 2 𝝈 (A</a:t>
            </a:r>
            <a:r>
              <a:rPr baseline="-5999"/>
              <a:t>flux</a:t>
            </a:r>
            <a:r>
              <a:t> =1.26)  in isolated sample</a:t>
            </a:r>
          </a:p>
          <a:p>
            <a:pPr algn="l">
              <a:defRPr sz="2400">
                <a:latin typeface="Futura"/>
                <a:ea typeface="Futura"/>
                <a:cs typeface="Futura"/>
                <a:sym typeface="Futura"/>
              </a:defRPr>
            </a:pPr>
            <a:r>
              <a:t>Red A</a:t>
            </a:r>
            <a:r>
              <a:rPr baseline="-5999"/>
              <a:t>flux</a:t>
            </a:r>
            <a:r>
              <a:t> &lt; 2 𝝈 (A</a:t>
            </a:r>
            <a:r>
              <a:rPr baseline="-5999"/>
              <a:t>flux</a:t>
            </a:r>
            <a:r>
              <a:t> =1.26) in isolated sample</a:t>
            </a:r>
          </a:p>
          <a:p>
            <a:pPr algn="l">
              <a:defRPr sz="2400">
                <a:latin typeface="Futura"/>
                <a:ea typeface="Futura"/>
                <a:cs typeface="Futura"/>
                <a:sym typeface="Futura"/>
              </a:defRPr>
            </a:pPr>
            <a:r>
              <a:t>Open symbols = members of  groups and pairs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FGC 1287 raises the question of the effectiveness of ram pressure  stripping beyond the virial radius and X–ray detected ICM."/>
          <p:cNvSpPr txBox="1"/>
          <p:nvPr/>
        </p:nvSpPr>
        <p:spPr>
          <a:xfrm>
            <a:off x="6844451" y="7336672"/>
            <a:ext cx="5739219" cy="17181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53585F"/>
                </a:solidFill>
                <a:latin typeface="Futura"/>
                <a:ea typeface="Futura"/>
                <a:cs typeface="Futura"/>
                <a:sym typeface="Futura"/>
              </a:defRPr>
            </a:lvl1pPr>
          </a:lstStyle>
          <a:p>
            <a:pPr/>
            <a:r>
              <a:t>FGC 1287 raises the question of the effectiveness of ram pressure  stripping beyond the virial radius and X–ray detected ICM.</a:t>
            </a:r>
          </a:p>
        </p:txBody>
      </p:sp>
      <p:sp>
        <p:nvSpPr>
          <p:cNvPr id="229" name="Four HI perturbation signatures"/>
          <p:cNvSpPr txBox="1"/>
          <p:nvPr/>
        </p:nvSpPr>
        <p:spPr>
          <a:xfrm>
            <a:off x="0" y="-9377"/>
            <a:ext cx="13004801" cy="1362076"/>
          </a:xfrm>
          <a:prstGeom prst="rect">
            <a:avLst/>
          </a:prstGeom>
          <a:solidFill>
            <a:srgbClr val="000000"/>
          </a:solidFill>
          <a:ln w="12700"/>
          <a:extLst>
            <a:ext uri="{C572A759-6A51-4108-AA02-DFA0A04FC94B}">
              <ma14:wrappingTextBoxFlag xmlns:ma14="http://schemas.microsoft.com/office/mac/drawingml/2011/main" val="1"/>
            </a:ext>
          </a:extLst>
        </p:spPr>
        <p:txBody>
          <a:bodyPr lIns="38100" tIns="38100" rIns="38100" bIns="38100" anchor="ctr"/>
          <a:lstStyle>
            <a:lvl1pPr defTabSz="1778000">
              <a:buClr>
                <a:srgbClr val="4093E0"/>
              </a:buClr>
              <a:defRPr sz="6400">
                <a:solidFill>
                  <a:srgbClr val="FEC700"/>
                </a:solidFill>
                <a:uFill>
                  <a:solidFill>
                    <a:srgbClr val="FEC700"/>
                  </a:solidFill>
                </a:uFill>
                <a:latin typeface="Futura"/>
                <a:ea typeface="Futura"/>
                <a:cs typeface="Futura"/>
                <a:sym typeface="Futura"/>
              </a:defRPr>
            </a:lvl1pPr>
          </a:lstStyle>
          <a:p>
            <a:pPr>
              <a:defRPr sz="8400">
                <a:latin typeface="Corbel"/>
                <a:ea typeface="Corbel"/>
                <a:cs typeface="Corbel"/>
                <a:sym typeface="Corbel"/>
              </a:defRPr>
            </a:pPr>
            <a:r>
              <a:rPr sz="6400">
                <a:latin typeface="Futura"/>
                <a:ea typeface="Futura"/>
                <a:cs typeface="Futura"/>
                <a:sym typeface="Futura"/>
              </a:rPr>
              <a:t>Four HI perturbation signatures</a:t>
            </a:r>
          </a:p>
        </p:txBody>
      </p:sp>
      <p:sp>
        <p:nvSpPr>
          <p:cNvPr id="230" name="2 Differences between optical and HI velocities…"/>
          <p:cNvSpPr txBox="1"/>
          <p:nvPr/>
        </p:nvSpPr>
        <p:spPr>
          <a:xfrm>
            <a:off x="411610" y="1525510"/>
            <a:ext cx="12392274" cy="13117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R="457200" algn="l" defTabSz="457200">
              <a:defRPr sz="2400">
                <a:latin typeface="Futura Bold"/>
                <a:ea typeface="Futura Bold"/>
                <a:cs typeface="Futura Bold"/>
                <a:sym typeface="Futura Bold"/>
              </a:defRPr>
            </a:pPr>
            <a:r>
              <a:t>2 Differences between optical and HI velocities</a:t>
            </a:r>
          </a:p>
          <a:p>
            <a:pPr lvl="1" marR="457200" algn="l" defTabSz="457200">
              <a:defRPr sz="2400">
                <a:solidFill>
                  <a:srgbClr val="53585F"/>
                </a:solidFill>
                <a:latin typeface="Futura"/>
                <a:ea typeface="Futura"/>
                <a:cs typeface="Futura"/>
                <a:sym typeface="Futura"/>
              </a:defRPr>
            </a:pPr>
            <a:r>
              <a:t>Velocity offsets  found in a few cases, where A</a:t>
            </a:r>
            <a:r>
              <a:rPr baseline="-5999"/>
              <a:t>flux</a:t>
            </a:r>
            <a:r>
              <a:t> is also high and tidal interactions are suspected</a:t>
            </a:r>
          </a:p>
        </p:txBody>
      </p:sp>
      <p:sp>
        <p:nvSpPr>
          <p:cNvPr id="231" name="3 Offsets between single dish HI and optical positions (AGES HI offsets)"/>
          <p:cNvSpPr txBox="1"/>
          <p:nvPr/>
        </p:nvSpPr>
        <p:spPr>
          <a:xfrm>
            <a:off x="416497" y="3010044"/>
            <a:ext cx="11772901" cy="49885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R="457200" algn="l" defTabSz="457200">
              <a:defRPr sz="2400">
                <a:latin typeface="Futura Bold"/>
                <a:ea typeface="Futura Bold"/>
                <a:cs typeface="Futura Bold"/>
                <a:sym typeface="Futura Bold"/>
              </a:defRPr>
            </a:lvl1pPr>
          </a:lstStyle>
          <a:p>
            <a:pPr/>
            <a:r>
              <a:t>3 Offsets between single dish HI and optical positions (AGES HI offsets)</a:t>
            </a:r>
          </a:p>
        </p:txBody>
      </p:sp>
      <p:sp>
        <p:nvSpPr>
          <p:cNvPr id="232" name="Single dish HI offsets orientation and…"/>
          <p:cNvSpPr txBox="1"/>
          <p:nvPr/>
        </p:nvSpPr>
        <p:spPr>
          <a:xfrm>
            <a:off x="6870724" y="4106749"/>
            <a:ext cx="5991474" cy="29373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solidFill>
                  <a:srgbClr val="53585F"/>
                </a:solidFill>
                <a:latin typeface="Futura"/>
                <a:ea typeface="Futura"/>
                <a:cs typeface="Futura"/>
                <a:sym typeface="Futura"/>
              </a:defRPr>
            </a:pPr>
            <a:r>
              <a:t>Single dish HI offsets orientation and </a:t>
            </a:r>
          </a:p>
          <a:p>
            <a:pPr algn="l">
              <a:defRPr sz="2400">
                <a:solidFill>
                  <a:srgbClr val="53585F"/>
                </a:solidFill>
                <a:latin typeface="Futura"/>
                <a:ea typeface="Futura"/>
                <a:cs typeface="Futura"/>
                <a:sym typeface="Futura"/>
              </a:defRPr>
            </a:pPr>
            <a:r>
              <a:t>projected magnitude x 20</a:t>
            </a:r>
          </a:p>
          <a:p>
            <a:pPr>
              <a:defRPr sz="2400">
                <a:latin typeface="Futura"/>
                <a:ea typeface="Futura"/>
                <a:cs typeface="Futura"/>
                <a:sym typeface="Futura"/>
              </a:defRPr>
            </a:pPr>
          </a:p>
          <a:p>
            <a:pPr algn="l">
              <a:defRPr sz="2400">
                <a:solidFill>
                  <a:srgbClr val="0433FF"/>
                </a:solidFill>
                <a:latin typeface="Futura"/>
                <a:ea typeface="Futura"/>
                <a:cs typeface="Futura"/>
                <a:sym typeface="Futura"/>
              </a:defRPr>
            </a:pPr>
            <a:r>
              <a:t>Surprising the largest offsets (&gt; 3𝝈 pointing uncertainties) are not  near the cluster centre. One case is group tidal interaction another is FGC1287    </a:t>
            </a:r>
          </a:p>
        </p:txBody>
      </p:sp>
      <p:grpSp>
        <p:nvGrpSpPr>
          <p:cNvPr id="242" name="Group"/>
          <p:cNvGrpSpPr/>
          <p:nvPr/>
        </p:nvGrpSpPr>
        <p:grpSpPr>
          <a:xfrm>
            <a:off x="983823" y="3844174"/>
            <a:ext cx="5576579" cy="5585231"/>
            <a:chOff x="0" y="0"/>
            <a:chExt cx="5576577" cy="5585230"/>
          </a:xfrm>
        </p:grpSpPr>
        <p:pic>
          <p:nvPicPr>
            <p:cNvPr id="233" name="pasted-image.pdf" descr="pasted-image.pdf"/>
            <p:cNvPicPr>
              <a:picLocks noChangeAspect="1"/>
            </p:cNvPicPr>
            <p:nvPr/>
          </p:nvPicPr>
          <p:blipFill>
            <a:blip r:embed="rId2">
              <a:extLst/>
            </a:blip>
            <a:stretch>
              <a:fillRect/>
            </a:stretch>
          </p:blipFill>
          <p:spPr>
            <a:xfrm>
              <a:off x="0" y="0"/>
              <a:ext cx="5576578" cy="4901585"/>
            </a:xfrm>
            <a:prstGeom prst="rect">
              <a:avLst/>
            </a:prstGeom>
            <a:ln w="12700" cap="flat">
              <a:noFill/>
              <a:miter lim="400000"/>
            </a:ln>
            <a:effectLst/>
          </p:spPr>
        </p:pic>
        <p:sp>
          <p:nvSpPr>
            <p:cNvPr id="234" name="NW"/>
            <p:cNvSpPr txBox="1"/>
            <p:nvPr/>
          </p:nvSpPr>
          <p:spPr>
            <a:xfrm>
              <a:off x="3030281" y="3818311"/>
              <a:ext cx="404590" cy="2875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200">
                  <a:latin typeface="Futura"/>
                  <a:ea typeface="Futura"/>
                  <a:cs typeface="Futura"/>
                  <a:sym typeface="Futura"/>
                </a:defRPr>
              </a:lvl1pPr>
            </a:lstStyle>
            <a:p>
              <a:pPr/>
              <a:r>
                <a:t>NW</a:t>
              </a:r>
            </a:p>
          </p:txBody>
        </p:sp>
        <p:sp>
          <p:nvSpPr>
            <p:cNvPr id="235" name="SE"/>
            <p:cNvSpPr txBox="1"/>
            <p:nvPr/>
          </p:nvSpPr>
          <p:spPr>
            <a:xfrm>
              <a:off x="2925904" y="3996111"/>
              <a:ext cx="289323" cy="2875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200">
                  <a:latin typeface="Futura"/>
                  <a:ea typeface="Futura"/>
                  <a:cs typeface="Futura"/>
                  <a:sym typeface="Futura"/>
                </a:defRPr>
              </a:lvl1pPr>
            </a:lstStyle>
            <a:p>
              <a:pPr/>
              <a:r>
                <a:t>SE</a:t>
              </a:r>
            </a:p>
          </p:txBody>
        </p:sp>
        <p:sp>
          <p:nvSpPr>
            <p:cNvPr id="236" name="sub-clusters…"/>
            <p:cNvSpPr txBox="1"/>
            <p:nvPr/>
          </p:nvSpPr>
          <p:spPr>
            <a:xfrm>
              <a:off x="3421211" y="4817339"/>
              <a:ext cx="1341463" cy="7297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800">
                  <a:latin typeface="Futura"/>
                  <a:ea typeface="Futura"/>
                  <a:cs typeface="Futura"/>
                  <a:sym typeface="Futura"/>
                </a:defRPr>
              </a:pPr>
              <a:r>
                <a:t>sub-clusters</a:t>
              </a:r>
            </a:p>
            <a:p>
              <a:pPr>
                <a:defRPr sz="1800">
                  <a:latin typeface="Futura"/>
                  <a:ea typeface="Futura"/>
                  <a:cs typeface="Futura"/>
                  <a:sym typeface="Futura"/>
                </a:defRPr>
              </a:pPr>
              <a:r>
                <a:t>centres</a:t>
              </a:r>
            </a:p>
          </p:txBody>
        </p:sp>
        <p:sp>
          <p:nvSpPr>
            <p:cNvPr id="237" name="Line"/>
            <p:cNvSpPr/>
            <p:nvPr/>
          </p:nvSpPr>
          <p:spPr>
            <a:xfrm flipH="1" flipV="1">
              <a:off x="3241406" y="4145349"/>
              <a:ext cx="389222" cy="799059"/>
            </a:xfrm>
            <a:prstGeom prst="line">
              <a:avLst/>
            </a:prstGeom>
            <a:noFill/>
            <a:ln w="25400" cap="flat">
              <a:solidFill>
                <a:schemeClr val="accent1">
                  <a:satOff val="-3355"/>
                  <a:lumOff val="26614"/>
                </a:schemeClr>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38" name="Viral…"/>
            <p:cNvSpPr txBox="1"/>
            <p:nvPr/>
          </p:nvSpPr>
          <p:spPr>
            <a:xfrm>
              <a:off x="1678159" y="4855439"/>
              <a:ext cx="746634" cy="7297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800">
                  <a:latin typeface="Futura"/>
                  <a:ea typeface="Futura"/>
                  <a:cs typeface="Futura"/>
                  <a:sym typeface="Futura"/>
                </a:defRPr>
              </a:pPr>
              <a:r>
                <a:t>Viral</a:t>
              </a:r>
            </a:p>
            <a:p>
              <a:pPr>
                <a:defRPr sz="1800">
                  <a:latin typeface="Futura"/>
                  <a:ea typeface="Futura"/>
                  <a:cs typeface="Futura"/>
                  <a:sym typeface="Futura"/>
                </a:defRPr>
              </a:pPr>
              <a:r>
                <a:t>radius</a:t>
              </a:r>
            </a:p>
          </p:txBody>
        </p:sp>
        <p:sp>
          <p:nvSpPr>
            <p:cNvPr id="239" name="R200"/>
            <p:cNvSpPr txBox="1"/>
            <p:nvPr/>
          </p:nvSpPr>
          <p:spPr>
            <a:xfrm>
              <a:off x="1085922" y="4874489"/>
              <a:ext cx="534108" cy="4122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800">
                  <a:latin typeface="Futura"/>
                  <a:ea typeface="Futura"/>
                  <a:cs typeface="Futura"/>
                  <a:sym typeface="Futura"/>
                </a:defRPr>
              </a:pPr>
              <a:r>
                <a:t>R</a:t>
              </a:r>
              <a:r>
                <a:rPr baseline="-5999"/>
                <a:t>200</a:t>
              </a:r>
            </a:p>
          </p:txBody>
        </p:sp>
        <p:sp>
          <p:nvSpPr>
            <p:cNvPr id="240" name="Line"/>
            <p:cNvSpPr/>
            <p:nvPr/>
          </p:nvSpPr>
          <p:spPr>
            <a:xfrm flipV="1">
              <a:off x="1454576" y="4588931"/>
              <a:ext cx="1" cy="385391"/>
            </a:xfrm>
            <a:prstGeom prst="line">
              <a:avLst/>
            </a:prstGeom>
            <a:noFill/>
            <a:ln w="25400" cap="flat">
              <a:solidFill>
                <a:schemeClr val="accent1">
                  <a:satOff val="-3355"/>
                  <a:lumOff val="26614"/>
                </a:schemeClr>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41" name="Line"/>
            <p:cNvSpPr/>
            <p:nvPr/>
          </p:nvSpPr>
          <p:spPr>
            <a:xfrm flipV="1">
              <a:off x="2051476" y="4601631"/>
              <a:ext cx="1" cy="385391"/>
            </a:xfrm>
            <a:prstGeom prst="line">
              <a:avLst/>
            </a:prstGeom>
            <a:noFill/>
            <a:ln w="25400" cap="flat">
              <a:solidFill>
                <a:schemeClr val="accent1">
                  <a:satOff val="-3355"/>
                  <a:lumOff val="26614"/>
                </a:schemeClr>
              </a:solidFill>
              <a:prstDash val="solid"/>
              <a:miter lim="400000"/>
              <a:tailEnd type="triangle" w="med" len="med"/>
            </a:ln>
            <a:effectLst/>
          </p:spPr>
          <p:txBody>
            <a:bodyPr wrap="square" lIns="50800" tIns="50800" rIns="50800" bIns="50800" numCol="1" anchor="ctr">
              <a:noAutofit/>
            </a:bodyPr>
            <a:lstStyle/>
            <a:p>
              <a:pPr>
                <a:defRPr sz="2400"/>
              </a:pPr>
            </a:p>
          </p:txBody>
        </p:sp>
      </p:gr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4" name="Text"/>
          <p:cNvSpPr txBox="1"/>
          <p:nvPr/>
        </p:nvSpPr>
        <p:spPr>
          <a:xfrm>
            <a:off x="-552451" y="190499"/>
            <a:ext cx="19050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latin typeface="Times"/>
                <a:ea typeface="Times"/>
                <a:cs typeface="Times"/>
                <a:sym typeface="Times"/>
              </a:defRPr>
            </a:lvl1pPr>
          </a:lstStyle>
          <a:p>
            <a:pPr/>
            <a:r>
              <a:t> </a:t>
            </a:r>
          </a:p>
        </p:txBody>
      </p:sp>
      <p:pic>
        <p:nvPicPr>
          <p:cNvPr id="245" name="fig_6.pdf" descr="fig_6.pdf"/>
          <p:cNvPicPr>
            <a:picLocks noChangeAspect="1"/>
          </p:cNvPicPr>
          <p:nvPr/>
        </p:nvPicPr>
        <p:blipFill>
          <a:blip r:embed="rId2">
            <a:extLst/>
          </a:blip>
          <a:stretch>
            <a:fillRect/>
          </a:stretch>
        </p:blipFill>
        <p:spPr>
          <a:xfrm>
            <a:off x="-134036" y="3100716"/>
            <a:ext cx="5408274" cy="5459812"/>
          </a:xfrm>
          <a:prstGeom prst="rect">
            <a:avLst/>
          </a:prstGeom>
          <a:ln w="12700">
            <a:miter lim="400000"/>
          </a:ln>
        </p:spPr>
      </p:pic>
      <p:sp>
        <p:nvSpPr>
          <p:cNvPr id="246" name="4 Offsets between intensity maxima in resolved HI maps and optical positions (Resolved HI VLA offsets)"/>
          <p:cNvSpPr txBox="1"/>
          <p:nvPr/>
        </p:nvSpPr>
        <p:spPr>
          <a:xfrm>
            <a:off x="524205" y="1652103"/>
            <a:ext cx="11956390" cy="9052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457200" algn="l" defTabSz="457200">
              <a:defRPr sz="2400">
                <a:latin typeface="Futura Bold"/>
                <a:ea typeface="Futura Bold"/>
                <a:cs typeface="Futura Bold"/>
                <a:sym typeface="Futura Bold"/>
              </a:defRPr>
            </a:lvl1pPr>
          </a:lstStyle>
          <a:p>
            <a:pPr/>
            <a:r>
              <a:t>4 Offsets between intensity maxima in resolved HI maps and optical positions (Resolved HI VLA offsets)</a:t>
            </a:r>
          </a:p>
        </p:txBody>
      </p:sp>
      <p:sp>
        <p:nvSpPr>
          <p:cNvPr id="247" name="Four HI perturbation signatures"/>
          <p:cNvSpPr txBox="1"/>
          <p:nvPr/>
        </p:nvSpPr>
        <p:spPr>
          <a:xfrm>
            <a:off x="0" y="-9377"/>
            <a:ext cx="13004801" cy="1459063"/>
          </a:xfrm>
          <a:prstGeom prst="rect">
            <a:avLst/>
          </a:prstGeom>
          <a:solidFill>
            <a:srgbClr val="000000"/>
          </a:solidFill>
          <a:ln w="12700"/>
          <a:extLst>
            <a:ext uri="{C572A759-6A51-4108-AA02-DFA0A04FC94B}">
              <ma14:wrappingTextBoxFlag xmlns:ma14="http://schemas.microsoft.com/office/mac/drawingml/2011/main" val="1"/>
            </a:ext>
          </a:extLst>
        </p:spPr>
        <p:txBody>
          <a:bodyPr lIns="38100" tIns="38100" rIns="38100" bIns="38100" anchor="ctr"/>
          <a:lstStyle>
            <a:lvl1pPr defTabSz="1778000">
              <a:buClr>
                <a:srgbClr val="4093E0"/>
              </a:buClr>
              <a:defRPr sz="6400">
                <a:solidFill>
                  <a:srgbClr val="FEC700"/>
                </a:solidFill>
                <a:uFill>
                  <a:solidFill>
                    <a:srgbClr val="FEC700"/>
                  </a:solidFill>
                </a:uFill>
                <a:latin typeface="Futura"/>
                <a:ea typeface="Futura"/>
                <a:cs typeface="Futura"/>
                <a:sym typeface="Futura"/>
              </a:defRPr>
            </a:lvl1pPr>
          </a:lstStyle>
          <a:p>
            <a:pPr>
              <a:defRPr sz="8400">
                <a:latin typeface="Corbel"/>
                <a:ea typeface="Corbel"/>
                <a:cs typeface="Corbel"/>
                <a:sym typeface="Corbel"/>
              </a:defRPr>
            </a:pPr>
            <a:r>
              <a:rPr sz="6400">
                <a:latin typeface="Futura"/>
                <a:ea typeface="Futura"/>
                <a:cs typeface="Futura"/>
                <a:sym typeface="Futura"/>
              </a:rPr>
              <a:t>Four HI perturbation signatures</a:t>
            </a:r>
          </a:p>
        </p:txBody>
      </p:sp>
      <p:sp>
        <p:nvSpPr>
          <p:cNvPr id="248" name="Location of HI maximum column density in resolved maps depends on resolution.…"/>
          <p:cNvSpPr txBox="1"/>
          <p:nvPr/>
        </p:nvSpPr>
        <p:spPr>
          <a:xfrm>
            <a:off x="5432772" y="2956447"/>
            <a:ext cx="7314903" cy="33936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54000" indent="-254000" algn="l" defTabSz="800100">
              <a:spcBef>
                <a:spcPts val="1400"/>
              </a:spcBef>
              <a:buClr>
                <a:srgbClr val="000000"/>
              </a:buClr>
              <a:buSzPct val="82000"/>
              <a:buFont typeface="Arial"/>
              <a:buChar char="•"/>
              <a:defRPr sz="2400">
                <a:latin typeface="Futura"/>
                <a:ea typeface="Futura"/>
                <a:cs typeface="Futura"/>
                <a:sym typeface="Futura"/>
              </a:defRPr>
            </a:pPr>
            <a:r>
              <a:t>Location of HI maximum column density in resolved maps depends on resolution. </a:t>
            </a:r>
          </a:p>
          <a:p>
            <a:pPr marL="254000" indent="-254000" algn="l" defTabSz="800100">
              <a:spcBef>
                <a:spcPts val="1400"/>
              </a:spcBef>
              <a:buClr>
                <a:srgbClr val="000000"/>
              </a:buClr>
              <a:buSzPct val="82000"/>
              <a:buFont typeface="Arial"/>
              <a:buChar char="•"/>
              <a:defRPr sz="2400">
                <a:latin typeface="Futura"/>
                <a:ea typeface="Futura"/>
                <a:cs typeface="Futura"/>
                <a:sym typeface="Futura"/>
              </a:defRPr>
            </a:pPr>
            <a:r>
              <a:t>At lower resolutions the HI maximum moves toward HI flux weighted mean position, i.e., the Single Dish HI position </a:t>
            </a:r>
          </a:p>
          <a:p>
            <a:pPr algn="l">
              <a:defRPr sz="1600">
                <a:latin typeface="Futura"/>
                <a:ea typeface="Futura"/>
                <a:cs typeface="Futura"/>
                <a:sym typeface="Futura"/>
              </a:defRPr>
            </a:pPr>
          </a:p>
          <a:p>
            <a:pPr lvl="1" algn="l">
              <a:defRPr sz="2400">
                <a:solidFill>
                  <a:srgbClr val="0433FF"/>
                </a:solidFill>
                <a:latin typeface="Futura"/>
                <a:ea typeface="Futura"/>
                <a:cs typeface="Futura"/>
                <a:sym typeface="Futura"/>
              </a:defRPr>
            </a:pPr>
            <a:r>
              <a:t>Conclusion: unresolved offset reflects large scale displacement of low density gas</a:t>
            </a:r>
          </a:p>
        </p:txBody>
      </p:sp>
      <p:sp>
        <p:nvSpPr>
          <p:cNvPr id="249" name="VLA HI image of NGC2976 (D = 3.56 Mpc) from THINGS.              + = location of resolved maxima for 15” (purple), 60” (cyan), 90” (green) 120” (red) and 240” (white) beams. The circles of the same colour indicate the  FWHP beam. The yellow marks the optical centre"/>
          <p:cNvSpPr txBox="1"/>
          <p:nvPr/>
        </p:nvSpPr>
        <p:spPr>
          <a:xfrm>
            <a:off x="5812518" y="7666676"/>
            <a:ext cx="6514856" cy="16822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lgn="l" defTabSz="457200">
              <a:lnSpc>
                <a:spcPts val="3400"/>
              </a:lnSpc>
              <a:spcBef>
                <a:spcPts val="1200"/>
              </a:spcBef>
              <a:defRPr sz="1800">
                <a:latin typeface="Futura"/>
                <a:ea typeface="Futura"/>
                <a:cs typeface="Futura"/>
                <a:sym typeface="Futura"/>
              </a:defRPr>
            </a:pPr>
            <a:r>
              <a:t>VLA HI image of NGC2976 (D = 3.56 Mpc) from THINGS.              + = location of resolved maxima for 15” (purple), 60” (cyan), 90” (green) 120” (red) and 240” (white) beams. The circles of the same colour indicate the  FWHP beam. The yellow marks the optical centre</a:t>
            </a:r>
            <a:r>
              <a:t>   </a:t>
            </a:r>
            <a:r>
              <a:t>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51" name="Text"/>
          <p:cNvSpPr txBox="1"/>
          <p:nvPr/>
        </p:nvSpPr>
        <p:spPr>
          <a:xfrm>
            <a:off x="-552451" y="190499"/>
            <a:ext cx="19050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latin typeface="Times"/>
                <a:ea typeface="Times"/>
                <a:cs typeface="Times"/>
                <a:sym typeface="Times"/>
              </a:defRPr>
            </a:lvl1pPr>
          </a:lstStyle>
          <a:p>
            <a:pPr/>
            <a:r>
              <a:t> </a:t>
            </a:r>
          </a:p>
        </p:txBody>
      </p:sp>
      <p:pic>
        <p:nvPicPr>
          <p:cNvPr id="252" name="VLA_AGES_offsets-eps-converted-to.pdf" descr="VLA_AGES_offsets-eps-converted-to.pdf"/>
          <p:cNvPicPr>
            <a:picLocks noChangeAspect="1"/>
          </p:cNvPicPr>
          <p:nvPr/>
        </p:nvPicPr>
        <p:blipFill>
          <a:blip r:embed="rId2">
            <a:extLst/>
          </a:blip>
          <a:stretch>
            <a:fillRect/>
          </a:stretch>
        </p:blipFill>
        <p:spPr>
          <a:xfrm>
            <a:off x="6207294" y="3573545"/>
            <a:ext cx="6530888" cy="5091213"/>
          </a:xfrm>
          <a:prstGeom prst="rect">
            <a:avLst/>
          </a:prstGeom>
          <a:ln w="12700">
            <a:miter lim="400000"/>
          </a:ln>
        </p:spPr>
      </p:pic>
      <p:sp>
        <p:nvSpPr>
          <p:cNvPr id="253" name="4 Offsets between intensity maxima in resolved HI maps and optical positions              (Resolved HI VLA offsets)"/>
          <p:cNvSpPr txBox="1"/>
          <p:nvPr/>
        </p:nvSpPr>
        <p:spPr>
          <a:xfrm>
            <a:off x="295722" y="1824502"/>
            <a:ext cx="12114909" cy="17203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R="457200" algn="l" defTabSz="457200">
              <a:defRPr sz="2400">
                <a:latin typeface="Futura"/>
                <a:ea typeface="Futura"/>
                <a:cs typeface="Futura"/>
                <a:sym typeface="Futura"/>
              </a:defRPr>
            </a:pPr>
            <a:r>
              <a:t>4 Offsets between intensity maxima in resolved HI maps and optical positions              (Resolved HI VLA offsets)</a:t>
            </a:r>
          </a:p>
          <a:p>
            <a:pPr marR="457200" algn="l" defTabSz="457200">
              <a:defRPr sz="1200">
                <a:latin typeface="Arial"/>
                <a:ea typeface="Arial"/>
                <a:cs typeface="Arial"/>
                <a:sym typeface="Arial"/>
              </a:defRPr>
            </a:pPr>
          </a:p>
          <a:p>
            <a:pPr marR="457200" algn="l" defTabSz="457200">
              <a:defRPr sz="1800">
                <a:latin typeface="Futura"/>
                <a:ea typeface="Futura"/>
                <a:cs typeface="Futura"/>
                <a:sym typeface="Futura"/>
              </a:defRPr>
            </a:pPr>
            <a:endParaRPr baseline="-5999"/>
          </a:p>
        </p:txBody>
      </p:sp>
      <p:sp>
        <p:nvSpPr>
          <p:cNvPr id="254" name="Four HI perturbation signatures INTERACTIONS"/>
          <p:cNvSpPr txBox="1"/>
          <p:nvPr/>
        </p:nvSpPr>
        <p:spPr>
          <a:xfrm>
            <a:off x="0" y="-9377"/>
            <a:ext cx="13004801" cy="1459063"/>
          </a:xfrm>
          <a:prstGeom prst="rect">
            <a:avLst/>
          </a:prstGeom>
          <a:solidFill>
            <a:srgbClr val="000000"/>
          </a:solidFill>
          <a:ln w="12700"/>
          <a:extLst>
            <a:ext uri="{C572A759-6A51-4108-AA02-DFA0A04FC94B}">
              <ma14:wrappingTextBoxFlag xmlns:ma14="http://schemas.microsoft.com/office/mac/drawingml/2011/main" val="1"/>
            </a:ext>
          </a:extLst>
        </p:spPr>
        <p:txBody>
          <a:bodyPr lIns="38100" tIns="38100" rIns="38100" bIns="38100" anchor="ctr"/>
          <a:lstStyle/>
          <a:p>
            <a:pPr defTabSz="1778000">
              <a:buClr>
                <a:srgbClr val="4093E0"/>
              </a:buClr>
              <a:defRPr sz="8400">
                <a:solidFill>
                  <a:srgbClr val="FEC700"/>
                </a:solidFill>
                <a:uFill>
                  <a:solidFill>
                    <a:srgbClr val="FEC700"/>
                  </a:solidFill>
                </a:uFill>
                <a:latin typeface="Corbel"/>
                <a:ea typeface="Corbel"/>
                <a:cs typeface="Corbel"/>
                <a:sym typeface="Corbel"/>
              </a:defRPr>
            </a:pPr>
            <a:r>
              <a:rPr sz="6400">
                <a:latin typeface="Futura"/>
                <a:ea typeface="Futura"/>
                <a:cs typeface="Futura"/>
                <a:sym typeface="Futura"/>
              </a:rPr>
              <a:t>Four HI perturbation signatures</a:t>
            </a:r>
            <a:r>
              <a:rPr>
                <a:latin typeface="Futura"/>
                <a:ea typeface="Futura"/>
                <a:cs typeface="Futura"/>
                <a:sym typeface="Futura"/>
              </a:rPr>
              <a:t> </a:t>
            </a:r>
            <a:r>
              <a:t>INTERACTIONS</a:t>
            </a:r>
          </a:p>
        </p:txBody>
      </p:sp>
      <p:sp>
        <p:nvSpPr>
          <p:cNvPr id="255" name="VLA offset [arcsec]"/>
          <p:cNvSpPr txBox="1"/>
          <p:nvPr/>
        </p:nvSpPr>
        <p:spPr>
          <a:xfrm>
            <a:off x="8799264" y="8442176"/>
            <a:ext cx="1857872" cy="362248"/>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latin typeface="Futura"/>
                <a:ea typeface="Futura"/>
                <a:cs typeface="Futura"/>
                <a:sym typeface="Futura"/>
              </a:defRPr>
            </a:lvl1pPr>
          </a:lstStyle>
          <a:p>
            <a:pPr/>
            <a:r>
              <a:t>VLA offset [arcsec]</a:t>
            </a:r>
          </a:p>
        </p:txBody>
      </p:sp>
      <p:sp>
        <p:nvSpPr>
          <p:cNvPr id="256" name="AGES offset [arcsec]"/>
          <p:cNvSpPr txBox="1"/>
          <p:nvPr/>
        </p:nvSpPr>
        <p:spPr>
          <a:xfrm rot="16200000">
            <a:off x="5343476" y="5815086"/>
            <a:ext cx="2019401" cy="36224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latin typeface="Futura"/>
                <a:ea typeface="Futura"/>
                <a:cs typeface="Futura"/>
                <a:sym typeface="Futura"/>
              </a:defRPr>
            </a:lvl1pPr>
          </a:lstStyle>
          <a:p>
            <a:pPr/>
            <a:r>
              <a:t>AGES offset [arcsec]</a:t>
            </a:r>
          </a:p>
        </p:txBody>
      </p:sp>
      <p:sp>
        <p:nvSpPr>
          <p:cNvPr id="257" name="19 LTGs have VLA and AGES offsets…"/>
          <p:cNvSpPr txBox="1"/>
          <p:nvPr/>
        </p:nvSpPr>
        <p:spPr>
          <a:xfrm>
            <a:off x="1171643" y="3703811"/>
            <a:ext cx="4082915" cy="329594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buClr>
                <a:srgbClr val="FF7E79"/>
              </a:buClr>
              <a:buSzPct val="150000"/>
              <a:buChar char="•"/>
              <a:defRPr sz="1600">
                <a:latin typeface="Futura"/>
                <a:ea typeface="Futura"/>
                <a:cs typeface="Futura"/>
                <a:sym typeface="Futura"/>
              </a:defRPr>
            </a:pPr>
            <a:r>
              <a:t>19 LTGs have VLA and AGES offsets</a:t>
            </a:r>
          </a:p>
          <a:p>
            <a:pPr algn="l">
              <a:defRPr sz="1600">
                <a:latin typeface="Futura"/>
                <a:ea typeface="Futura"/>
                <a:cs typeface="Futura"/>
                <a:sym typeface="Futura"/>
              </a:defRPr>
            </a:pPr>
          </a:p>
          <a:p>
            <a:pPr algn="l">
              <a:defRPr sz="1600">
                <a:latin typeface="Futura"/>
                <a:ea typeface="Futura"/>
                <a:cs typeface="Futura"/>
                <a:sym typeface="Futura"/>
              </a:defRPr>
            </a:pPr>
          </a:p>
          <a:p>
            <a:pPr algn="l">
              <a:defRPr sz="1600">
                <a:latin typeface="Futura"/>
                <a:ea typeface="Futura"/>
                <a:cs typeface="Futura"/>
                <a:sym typeface="Futura"/>
              </a:defRPr>
            </a:pPr>
          </a:p>
          <a:p>
            <a:pPr algn="l">
              <a:defRPr sz="1600">
                <a:latin typeface="Futura"/>
                <a:ea typeface="Futura"/>
                <a:cs typeface="Futura"/>
                <a:sym typeface="Futura"/>
              </a:defRPr>
            </a:pPr>
          </a:p>
          <a:p>
            <a:pPr algn="l">
              <a:defRPr sz="1600">
                <a:latin typeface="Futura"/>
                <a:ea typeface="Futura"/>
                <a:cs typeface="Futura"/>
                <a:sym typeface="Futura"/>
              </a:defRPr>
            </a:pPr>
          </a:p>
          <a:p>
            <a:pPr algn="l">
              <a:defRPr sz="1600">
                <a:latin typeface="Futura"/>
                <a:ea typeface="Futura"/>
                <a:cs typeface="Futura"/>
                <a:sym typeface="Futura"/>
              </a:defRPr>
            </a:pPr>
          </a:p>
          <a:p>
            <a:pPr algn="l">
              <a:defRPr sz="1600">
                <a:solidFill>
                  <a:srgbClr val="0433FF"/>
                </a:solidFill>
                <a:latin typeface="Futura"/>
                <a:ea typeface="Futura"/>
                <a:cs typeface="Futura"/>
                <a:sym typeface="Futura"/>
              </a:defRPr>
            </a:pPr>
            <a:r>
              <a:t>Largest differences occur in cases with resolved HI  tails and A</a:t>
            </a:r>
            <a:r>
              <a:rPr baseline="-5999"/>
              <a:t>flux </a:t>
            </a:r>
            <a:r>
              <a:t>greater than 2𝝈, supporting low density ISM displacement</a:t>
            </a:r>
          </a:p>
          <a:p>
            <a:pPr algn="l">
              <a:defRPr sz="1600">
                <a:latin typeface="Futura"/>
                <a:ea typeface="Futura"/>
                <a:cs typeface="Futura"/>
                <a:sym typeface="Futura"/>
              </a:defRPr>
            </a:pPr>
          </a:p>
        </p:txBody>
      </p:sp>
      <p:sp>
        <p:nvSpPr>
          <p:cNvPr id="258" name="= LTGs with HI tails…"/>
          <p:cNvSpPr txBox="1"/>
          <p:nvPr/>
        </p:nvSpPr>
        <p:spPr>
          <a:xfrm>
            <a:off x="2006600" y="4041626"/>
            <a:ext cx="2336569" cy="116234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1600">
                <a:latin typeface="Futura"/>
                <a:ea typeface="Futura"/>
                <a:cs typeface="Futura"/>
                <a:sym typeface="Futura"/>
              </a:defRPr>
            </a:pPr>
            <a:r>
              <a:t>= LTGs with HI tails</a:t>
            </a:r>
          </a:p>
          <a:p>
            <a:pPr algn="l">
              <a:defRPr sz="1600">
                <a:latin typeface="Futura"/>
                <a:ea typeface="Futura"/>
                <a:cs typeface="Futura"/>
                <a:sym typeface="Futura"/>
              </a:defRPr>
            </a:pPr>
          </a:p>
          <a:p>
            <a:pPr algn="l">
              <a:defRPr sz="1600">
                <a:latin typeface="Futura"/>
                <a:ea typeface="Futura"/>
                <a:cs typeface="Futura"/>
                <a:sym typeface="Futura"/>
              </a:defRPr>
            </a:pPr>
            <a:r>
              <a:t>= A</a:t>
            </a:r>
            <a:r>
              <a:rPr baseline="-5999"/>
              <a:t>flux</a:t>
            </a:r>
            <a:r>
              <a:t> &gt; 2 𝝈 and HI tail</a:t>
            </a:r>
          </a:p>
        </p:txBody>
      </p:sp>
      <p:sp>
        <p:nvSpPr>
          <p:cNvPr id="259" name="Rectangle"/>
          <p:cNvSpPr/>
          <p:nvPr/>
        </p:nvSpPr>
        <p:spPr>
          <a:xfrm>
            <a:off x="1828800" y="4627165"/>
            <a:ext cx="190500" cy="224236"/>
          </a:xfrm>
          <a:prstGeom prst="rect">
            <a:avLst/>
          </a:prstGeom>
          <a:solidFill>
            <a:schemeClr val="accent5"/>
          </a:solidFill>
          <a:ln w="12700">
            <a:miter lim="400000"/>
          </a:ln>
        </p:spPr>
        <p:txBody>
          <a:bodyPr lIns="50800" tIns="50800" rIns="50800" bIns="50800" anchor="ctr"/>
          <a:lstStyle/>
          <a:p>
            <a:pPr>
              <a:defRPr sz="2400">
                <a:solidFill>
                  <a:srgbClr val="FFFFFF"/>
                </a:solidFill>
              </a:defRPr>
            </a:pPr>
          </a:p>
        </p:txBody>
      </p:sp>
      <p:sp>
        <p:nvSpPr>
          <p:cNvPr id="260" name="Rectangle"/>
          <p:cNvSpPr/>
          <p:nvPr/>
        </p:nvSpPr>
        <p:spPr>
          <a:xfrm>
            <a:off x="1828800" y="4093765"/>
            <a:ext cx="190500" cy="224236"/>
          </a:xfrm>
          <a:prstGeom prst="rect">
            <a:avLst/>
          </a:prstGeom>
          <a:solidFill>
            <a:schemeClr val="accent5"/>
          </a:solidFill>
          <a:ln w="12700">
            <a:miter lim="400000"/>
          </a:ln>
        </p:spPr>
        <p:txBody>
          <a:bodyPr lIns="50800" tIns="50800" rIns="50800" bIns="50800" anchor="ctr"/>
          <a:lstStyle/>
          <a:p>
            <a:pPr>
              <a:defRPr sz="2400">
                <a:solidFill>
                  <a:srgbClr val="FFFFFF"/>
                </a:solidFill>
              </a:defRPr>
            </a:pPr>
          </a:p>
        </p:txBody>
      </p:sp>
      <p:sp>
        <p:nvSpPr>
          <p:cNvPr id="261" name="Triangle"/>
          <p:cNvSpPr/>
          <p:nvPr/>
        </p:nvSpPr>
        <p:spPr>
          <a:xfrm>
            <a:off x="1816397" y="4604667"/>
            <a:ext cx="203201" cy="203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rgbClr val="FFFFFF"/>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63" name="Other clusters: HI perturbation signatures INTERACTIONS"/>
          <p:cNvSpPr txBox="1"/>
          <p:nvPr/>
        </p:nvSpPr>
        <p:spPr>
          <a:xfrm>
            <a:off x="0" y="-9377"/>
            <a:ext cx="13004801" cy="1362076"/>
          </a:xfrm>
          <a:prstGeom prst="rect">
            <a:avLst/>
          </a:prstGeom>
          <a:solidFill>
            <a:srgbClr val="000000"/>
          </a:solidFill>
          <a:ln w="12700"/>
          <a:extLst>
            <a:ext uri="{C572A759-6A51-4108-AA02-DFA0A04FC94B}">
              <ma14:wrappingTextBoxFlag xmlns:ma14="http://schemas.microsoft.com/office/mac/drawingml/2011/main" val="1"/>
            </a:ext>
          </a:extLst>
        </p:spPr>
        <p:txBody>
          <a:bodyPr lIns="38100" tIns="38100" rIns="38100" bIns="38100" anchor="ctr"/>
          <a:lstStyle/>
          <a:p>
            <a:pPr defTabSz="1778000">
              <a:buClr>
                <a:srgbClr val="4093E0"/>
              </a:buClr>
              <a:defRPr sz="8400">
                <a:solidFill>
                  <a:srgbClr val="FEC700"/>
                </a:solidFill>
                <a:uFill>
                  <a:solidFill>
                    <a:srgbClr val="FEC700"/>
                  </a:solidFill>
                </a:uFill>
                <a:latin typeface="Corbel"/>
                <a:ea typeface="Corbel"/>
                <a:cs typeface="Corbel"/>
                <a:sym typeface="Corbel"/>
              </a:defRPr>
            </a:pPr>
            <a:r>
              <a:rPr sz="4800">
                <a:latin typeface="Futura"/>
                <a:ea typeface="Futura"/>
                <a:cs typeface="Futura"/>
                <a:sym typeface="Futura"/>
              </a:rPr>
              <a:t>Other clusters: </a:t>
            </a:r>
            <a:r>
              <a:rPr sz="4800">
                <a:latin typeface="Futura"/>
                <a:ea typeface="Futura"/>
                <a:cs typeface="Futura"/>
                <a:sym typeface="Futura"/>
              </a:rPr>
              <a:t>HI perturbation signatures</a:t>
            </a:r>
            <a:r>
              <a:rPr>
                <a:latin typeface="Futura"/>
                <a:ea typeface="Futura"/>
                <a:cs typeface="Futura"/>
                <a:sym typeface="Futura"/>
              </a:rPr>
              <a:t> </a:t>
            </a:r>
            <a:r>
              <a:t>INTERACTIONS</a:t>
            </a:r>
          </a:p>
        </p:txBody>
      </p:sp>
      <p:pic>
        <p:nvPicPr>
          <p:cNvPr id="264" name="pasted-image.pdf" descr="pasted-image.pdf"/>
          <p:cNvPicPr>
            <a:picLocks noChangeAspect="1"/>
          </p:cNvPicPr>
          <p:nvPr/>
        </p:nvPicPr>
        <p:blipFill>
          <a:blip r:embed="rId2">
            <a:extLst/>
          </a:blip>
          <a:stretch>
            <a:fillRect/>
          </a:stretch>
        </p:blipFill>
        <p:spPr>
          <a:xfrm>
            <a:off x="1121486" y="1930814"/>
            <a:ext cx="11010574" cy="6785794"/>
          </a:xfrm>
          <a:prstGeom prst="rect">
            <a:avLst/>
          </a:prstGeom>
          <a:ln w="12700">
            <a:miter lim="400000"/>
          </a:ln>
        </p:spPr>
      </p:pic>
      <p:sp>
        <p:nvSpPr>
          <p:cNvPr id="265" name="THINGS"/>
          <p:cNvSpPr txBox="1"/>
          <p:nvPr/>
        </p:nvSpPr>
        <p:spPr>
          <a:xfrm>
            <a:off x="2499728" y="1657350"/>
            <a:ext cx="1325144" cy="4953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THINGS</a:t>
            </a:r>
          </a:p>
        </p:txBody>
      </p:sp>
      <p:sp>
        <p:nvSpPr>
          <p:cNvPr id="266" name="Coma"/>
          <p:cNvSpPr txBox="1"/>
          <p:nvPr/>
        </p:nvSpPr>
        <p:spPr>
          <a:xfrm>
            <a:off x="4938128" y="1657350"/>
            <a:ext cx="994944" cy="4953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Coma</a:t>
            </a:r>
          </a:p>
        </p:txBody>
      </p:sp>
      <p:sp>
        <p:nvSpPr>
          <p:cNvPr id="267" name="Virgo"/>
          <p:cNvSpPr txBox="1"/>
          <p:nvPr/>
        </p:nvSpPr>
        <p:spPr>
          <a:xfrm>
            <a:off x="7409243" y="1657350"/>
            <a:ext cx="878714" cy="4953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Virgo</a:t>
            </a:r>
          </a:p>
        </p:txBody>
      </p:sp>
      <p:sp>
        <p:nvSpPr>
          <p:cNvPr id="268" name="A1367"/>
          <p:cNvSpPr txBox="1"/>
          <p:nvPr/>
        </p:nvSpPr>
        <p:spPr>
          <a:xfrm>
            <a:off x="9736869" y="1670050"/>
            <a:ext cx="1068909" cy="4953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A1367</a:t>
            </a:r>
          </a:p>
        </p:txBody>
      </p:sp>
      <p:sp>
        <p:nvSpPr>
          <p:cNvPr id="269" name="HI velocity…"/>
          <p:cNvSpPr txBox="1"/>
          <p:nvPr/>
        </p:nvSpPr>
        <p:spPr>
          <a:xfrm>
            <a:off x="480428" y="2578099"/>
            <a:ext cx="1409777" cy="9398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1800"/>
            </a:pPr>
            <a:r>
              <a:t>HI velocity </a:t>
            </a:r>
          </a:p>
          <a:p>
            <a:pPr algn="l">
              <a:defRPr sz="1800"/>
            </a:pPr>
            <a:r>
              <a:t>rotation </a:t>
            </a:r>
          </a:p>
          <a:p>
            <a:pPr algn="l">
              <a:defRPr sz="1800"/>
            </a:pPr>
            <a:r>
              <a:t>asymmetries</a:t>
            </a:r>
          </a:p>
        </p:txBody>
      </p:sp>
      <p:sp>
        <p:nvSpPr>
          <p:cNvPr id="270" name="HI morphology asymmetries"/>
          <p:cNvSpPr txBox="1"/>
          <p:nvPr/>
        </p:nvSpPr>
        <p:spPr>
          <a:xfrm>
            <a:off x="-2133600" y="6343650"/>
            <a:ext cx="13055601" cy="4953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600"/>
            </a:pPr>
            <a:r>
              <a:t>                                      </a:t>
            </a:r>
            <a:r>
              <a:rPr sz="1800"/>
              <a:t>HI morphology asymmetries </a:t>
            </a:r>
            <a:r>
              <a:t>                                                                              </a:t>
            </a:r>
          </a:p>
        </p:txBody>
      </p:sp>
      <p:sp>
        <p:nvSpPr>
          <p:cNvPr id="271" name="Rectangle"/>
          <p:cNvSpPr/>
          <p:nvPr/>
        </p:nvSpPr>
        <p:spPr>
          <a:xfrm>
            <a:off x="9126190" y="1689596"/>
            <a:ext cx="2290267" cy="4860082"/>
          </a:xfrm>
          <a:prstGeom prst="rect">
            <a:avLst/>
          </a:prstGeom>
          <a:ln w="38100">
            <a:solidFill>
              <a:srgbClr val="000000"/>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72" name="HI…"/>
          <p:cNvSpPr txBox="1"/>
          <p:nvPr/>
        </p:nvSpPr>
        <p:spPr>
          <a:xfrm>
            <a:off x="594728" y="4667101"/>
            <a:ext cx="1240842" cy="12192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1800"/>
            </a:pPr>
            <a:r>
              <a:t>HI </a:t>
            </a:r>
          </a:p>
          <a:p>
            <a:pPr algn="l">
              <a:defRPr sz="1800"/>
            </a:pPr>
            <a:r>
              <a:t>warp</a:t>
            </a:r>
          </a:p>
          <a:p>
            <a:pPr algn="l">
              <a:defRPr sz="1800"/>
            </a:pPr>
            <a:r>
              <a:t>signatures</a:t>
            </a:r>
          </a:p>
        </p:txBody>
      </p:sp>
      <p:sp>
        <p:nvSpPr>
          <p:cNvPr id="273" name="Rectangle"/>
          <p:cNvSpPr/>
          <p:nvPr/>
        </p:nvSpPr>
        <p:spPr>
          <a:xfrm>
            <a:off x="838200" y="7035502"/>
            <a:ext cx="1270000" cy="508298"/>
          </a:xfrm>
          <a:prstGeom prst="rect">
            <a:avLst/>
          </a:prstGeom>
          <a:solidFill>
            <a:srgbClr val="FFFFFF"/>
          </a:solidFill>
          <a:ln w="12700">
            <a:miter lim="400000"/>
          </a:ln>
        </p:spPr>
        <p:txBody>
          <a:bodyPr lIns="50800" tIns="50800" rIns="50800" bIns="50800" anchor="ctr"/>
          <a:lstStyle/>
          <a:p>
            <a:pPr>
              <a:defRPr sz="2400">
                <a:solidFill>
                  <a:srgbClr val="FFFFFF"/>
                </a:solidFill>
              </a:defRPr>
            </a:pPr>
          </a:p>
        </p:txBody>
      </p:sp>
      <p:sp>
        <p:nvSpPr>
          <p:cNvPr id="274" name="Line"/>
          <p:cNvSpPr/>
          <p:nvPr/>
        </p:nvSpPr>
        <p:spPr>
          <a:xfrm>
            <a:off x="1790700" y="6654800"/>
            <a:ext cx="1409777" cy="0"/>
          </a:xfrm>
          <a:prstGeom prst="line">
            <a:avLst/>
          </a:prstGeom>
          <a:ln w="25400">
            <a:solidFill>
              <a:srgbClr val="FF2600"/>
            </a:solidFill>
            <a:miter lim="400000"/>
            <a:tailEnd type="triangle"/>
          </a:ln>
        </p:spPr>
        <p:txBody>
          <a:bodyPr lIns="50800" tIns="50800" rIns="50800" bIns="50800" anchor="ctr"/>
          <a:lstStyle/>
          <a:p>
            <a:pPr>
              <a:defRPr sz="2400"/>
            </a:pPr>
          </a:p>
        </p:txBody>
      </p:sp>
      <p:sp>
        <p:nvSpPr>
          <p:cNvPr id="275" name="Line"/>
          <p:cNvSpPr/>
          <p:nvPr/>
        </p:nvSpPr>
        <p:spPr>
          <a:xfrm flipV="1">
            <a:off x="1797088" y="5238711"/>
            <a:ext cx="1" cy="1409778"/>
          </a:xfrm>
          <a:prstGeom prst="line">
            <a:avLst/>
          </a:prstGeom>
          <a:ln w="25400">
            <a:solidFill>
              <a:srgbClr val="FF2600"/>
            </a:solidFill>
            <a:miter lim="400000"/>
            <a:tailEnd type="triangle"/>
          </a:ln>
        </p:spPr>
        <p:txBody>
          <a:bodyPr lIns="50800" tIns="50800" rIns="50800" bIns="50800" anchor="ctr"/>
          <a:lstStyle/>
          <a:p>
            <a:pPr>
              <a:defRPr sz="2400"/>
            </a:pPr>
          </a:p>
        </p:txBody>
      </p:sp>
      <p:sp>
        <p:nvSpPr>
          <p:cNvPr id="276" name="Increasing…"/>
          <p:cNvSpPr txBox="1"/>
          <p:nvPr/>
        </p:nvSpPr>
        <p:spPr>
          <a:xfrm>
            <a:off x="691257" y="6340326"/>
            <a:ext cx="1182886" cy="62894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600">
                <a:solidFill>
                  <a:srgbClr val="FF2600"/>
                </a:solidFill>
                <a:latin typeface="Futura"/>
                <a:ea typeface="Futura"/>
                <a:cs typeface="Futura"/>
                <a:sym typeface="Futura"/>
              </a:defRPr>
            </a:pPr>
            <a:r>
              <a:t>Increasing </a:t>
            </a:r>
          </a:p>
          <a:p>
            <a:pPr>
              <a:defRPr sz="1600">
                <a:solidFill>
                  <a:srgbClr val="FF2600"/>
                </a:solidFill>
                <a:latin typeface="Futura"/>
                <a:ea typeface="Futura"/>
                <a:cs typeface="Futura"/>
                <a:sym typeface="Futura"/>
              </a:defRPr>
            </a:pPr>
            <a:r>
              <a:t>asymmetry</a:t>
            </a:r>
          </a:p>
        </p:txBody>
      </p:sp>
      <p:sp>
        <p:nvSpPr>
          <p:cNvPr id="277" name="Rectangle"/>
          <p:cNvSpPr/>
          <p:nvPr/>
        </p:nvSpPr>
        <p:spPr>
          <a:xfrm>
            <a:off x="2019300" y="6096396"/>
            <a:ext cx="311078" cy="272654"/>
          </a:xfrm>
          <a:prstGeom prst="rect">
            <a:avLst/>
          </a:prstGeom>
          <a:solidFill>
            <a:srgbClr val="FFFFFF"/>
          </a:solidFill>
          <a:ln w="12700">
            <a:miter lim="400000"/>
          </a:ln>
        </p:spPr>
        <p:txBody>
          <a:bodyPr lIns="50800" tIns="50800" rIns="50800" bIns="50800" anchor="ctr"/>
          <a:lstStyle/>
          <a:p>
            <a:pPr>
              <a:defRPr sz="2400">
                <a:solidFill>
                  <a:srgbClr val="FFFFFF"/>
                </a:solidFill>
              </a:defRPr>
            </a:pPr>
          </a:p>
        </p:txBody>
      </p:sp>
      <p:sp>
        <p:nvSpPr>
          <p:cNvPr id="278" name="Rectangle"/>
          <p:cNvSpPr/>
          <p:nvPr/>
        </p:nvSpPr>
        <p:spPr>
          <a:xfrm>
            <a:off x="2019300" y="3855992"/>
            <a:ext cx="311078" cy="272655"/>
          </a:xfrm>
          <a:prstGeom prst="rect">
            <a:avLst/>
          </a:prstGeom>
          <a:solidFill>
            <a:srgbClr val="FFFFFF"/>
          </a:solidFill>
          <a:ln w="12700">
            <a:miter lim="400000"/>
          </a:ln>
        </p:spPr>
        <p:txBody>
          <a:bodyPr lIns="50800" tIns="50800" rIns="50800" bIns="50800" anchor="ctr"/>
          <a:lstStyle/>
          <a:p>
            <a:pPr>
              <a:defRPr sz="2400">
                <a:solidFill>
                  <a:srgbClr val="FFFFFF"/>
                </a:solidFill>
              </a:defRPr>
            </a:pPr>
          </a:p>
        </p:txBody>
      </p:sp>
      <p:sp>
        <p:nvSpPr>
          <p:cNvPr id="279" name="Rectangle"/>
          <p:cNvSpPr/>
          <p:nvPr/>
        </p:nvSpPr>
        <p:spPr>
          <a:xfrm>
            <a:off x="4521200" y="6172596"/>
            <a:ext cx="311078" cy="272654"/>
          </a:xfrm>
          <a:prstGeom prst="rect">
            <a:avLst/>
          </a:prstGeom>
          <a:solidFill>
            <a:srgbClr val="FFFFFF"/>
          </a:solidFill>
          <a:ln w="12700">
            <a:miter lim="400000"/>
          </a:ln>
        </p:spPr>
        <p:txBody>
          <a:bodyPr lIns="50800" tIns="50800" rIns="50800" bIns="50800" anchor="ctr"/>
          <a:lstStyle/>
          <a:p>
            <a:pPr>
              <a:defRPr sz="2400">
                <a:solidFill>
                  <a:srgbClr val="FFFFFF"/>
                </a:solidFill>
              </a:defRPr>
            </a:pPr>
          </a:p>
        </p:txBody>
      </p:sp>
      <p:sp>
        <p:nvSpPr>
          <p:cNvPr id="280" name="Rectangle"/>
          <p:cNvSpPr/>
          <p:nvPr/>
        </p:nvSpPr>
        <p:spPr>
          <a:xfrm>
            <a:off x="6848971" y="6147196"/>
            <a:ext cx="241476" cy="272654"/>
          </a:xfrm>
          <a:prstGeom prst="rect">
            <a:avLst/>
          </a:prstGeom>
          <a:solidFill>
            <a:srgbClr val="FFFFFF"/>
          </a:solidFill>
          <a:ln w="12700">
            <a:miter lim="400000"/>
          </a:ln>
        </p:spPr>
        <p:txBody>
          <a:bodyPr lIns="50800" tIns="50800" rIns="50800" bIns="50800" anchor="ctr"/>
          <a:lstStyle/>
          <a:p>
            <a:pPr>
              <a:defRPr sz="2400">
                <a:solidFill>
                  <a:srgbClr val="FFFFFF"/>
                </a:solidFill>
              </a:defRPr>
            </a:pPr>
          </a:p>
        </p:txBody>
      </p:sp>
      <p:sp>
        <p:nvSpPr>
          <p:cNvPr id="281" name="Rectangle"/>
          <p:cNvSpPr/>
          <p:nvPr/>
        </p:nvSpPr>
        <p:spPr>
          <a:xfrm>
            <a:off x="9220200" y="6070996"/>
            <a:ext cx="311078" cy="272654"/>
          </a:xfrm>
          <a:prstGeom prst="rect">
            <a:avLst/>
          </a:prstGeom>
          <a:solidFill>
            <a:srgbClr val="FFFFFF"/>
          </a:solidFill>
          <a:ln w="12700">
            <a:miter lim="400000"/>
          </a:ln>
        </p:spPr>
        <p:txBody>
          <a:bodyPr lIns="50800" tIns="50800" rIns="50800" bIns="50800" anchor="ctr"/>
          <a:lstStyle/>
          <a:p>
            <a:pPr>
              <a:defRPr sz="2400">
                <a:solidFill>
                  <a:srgbClr val="FFFFFF"/>
                </a:solidFill>
              </a:defRPr>
            </a:pPr>
          </a:p>
        </p:txBody>
      </p:sp>
      <p:sp>
        <p:nvSpPr>
          <p:cNvPr id="282" name="Rectangle"/>
          <p:cNvSpPr/>
          <p:nvPr/>
        </p:nvSpPr>
        <p:spPr>
          <a:xfrm>
            <a:off x="4521200" y="3865562"/>
            <a:ext cx="311078" cy="272654"/>
          </a:xfrm>
          <a:prstGeom prst="rect">
            <a:avLst/>
          </a:prstGeom>
          <a:solidFill>
            <a:srgbClr val="FFFFFF"/>
          </a:solidFill>
          <a:ln w="12700">
            <a:miter lim="400000"/>
          </a:ln>
        </p:spPr>
        <p:txBody>
          <a:bodyPr lIns="50800" tIns="50800" rIns="50800" bIns="50800" anchor="ctr"/>
          <a:lstStyle/>
          <a:p>
            <a:pPr>
              <a:defRPr sz="2400">
                <a:solidFill>
                  <a:srgbClr val="FFFFFF"/>
                </a:solidFill>
              </a:defRPr>
            </a:pPr>
          </a:p>
        </p:txBody>
      </p:sp>
      <p:sp>
        <p:nvSpPr>
          <p:cNvPr id="283" name="Rectangle"/>
          <p:cNvSpPr/>
          <p:nvPr/>
        </p:nvSpPr>
        <p:spPr>
          <a:xfrm>
            <a:off x="6814170" y="3855992"/>
            <a:ext cx="311078" cy="272655"/>
          </a:xfrm>
          <a:prstGeom prst="rect">
            <a:avLst/>
          </a:prstGeom>
          <a:solidFill>
            <a:srgbClr val="FFFFFF"/>
          </a:solidFill>
          <a:ln w="12700">
            <a:miter lim="400000"/>
          </a:ln>
        </p:spPr>
        <p:txBody>
          <a:bodyPr lIns="50800" tIns="50800" rIns="50800" bIns="50800" anchor="ctr"/>
          <a:lstStyle/>
          <a:p>
            <a:pPr>
              <a:defRPr sz="2400">
                <a:solidFill>
                  <a:srgbClr val="FFFFFF"/>
                </a:solidFill>
              </a:defRPr>
            </a:pPr>
          </a:p>
        </p:txBody>
      </p:sp>
      <p:sp>
        <p:nvSpPr>
          <p:cNvPr id="284" name="Rectangle"/>
          <p:cNvSpPr/>
          <p:nvPr/>
        </p:nvSpPr>
        <p:spPr>
          <a:xfrm>
            <a:off x="9220200" y="3865562"/>
            <a:ext cx="311078" cy="272654"/>
          </a:xfrm>
          <a:prstGeom prst="rect">
            <a:avLst/>
          </a:prstGeom>
          <a:solidFill>
            <a:srgbClr val="FFFFFF"/>
          </a:solidFill>
          <a:ln w="12700">
            <a:miter lim="400000"/>
          </a:ln>
        </p:spPr>
        <p:txBody>
          <a:bodyPr lIns="50800" tIns="50800" rIns="50800" bIns="50800" anchor="ctr"/>
          <a:lstStyle/>
          <a:p>
            <a:pPr>
              <a:defRPr sz="2400">
                <a:solidFill>
                  <a:srgbClr val="FFFFFF"/>
                </a:solidFill>
              </a:defRPr>
            </a:pPr>
          </a:p>
        </p:txBody>
      </p:sp>
      <p:sp>
        <p:nvSpPr>
          <p:cNvPr id="285" name="Square"/>
          <p:cNvSpPr/>
          <p:nvPr/>
        </p:nvSpPr>
        <p:spPr>
          <a:xfrm>
            <a:off x="1904824" y="5961776"/>
            <a:ext cx="121921" cy="121921"/>
          </a:xfrm>
          <a:prstGeom prst="rect">
            <a:avLst/>
          </a:prstGeom>
          <a:solidFill>
            <a:srgbClr val="FFFFFF"/>
          </a:solidFill>
          <a:ln w="12700">
            <a:miter lim="400000"/>
          </a:ln>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87" name="pasted-image.pdf" descr="pasted-image.pdf"/>
          <p:cNvPicPr>
            <a:picLocks noChangeAspect="1"/>
          </p:cNvPicPr>
          <p:nvPr/>
        </p:nvPicPr>
        <p:blipFill>
          <a:blip r:embed="rId2">
            <a:extLst/>
          </a:blip>
          <a:stretch>
            <a:fillRect/>
          </a:stretch>
        </p:blipFill>
        <p:spPr>
          <a:xfrm>
            <a:off x="5007030" y="1520081"/>
            <a:ext cx="7918340" cy="7896969"/>
          </a:xfrm>
          <a:prstGeom prst="rect">
            <a:avLst/>
          </a:prstGeom>
          <a:ln w="12700">
            <a:miter lim="400000"/>
          </a:ln>
        </p:spPr>
      </p:pic>
      <p:sp>
        <p:nvSpPr>
          <p:cNvPr id="288" name="A1367: HI perturbation signatures"/>
          <p:cNvSpPr txBox="1"/>
          <p:nvPr/>
        </p:nvSpPr>
        <p:spPr>
          <a:xfrm>
            <a:off x="0" y="-9377"/>
            <a:ext cx="13004801" cy="1362076"/>
          </a:xfrm>
          <a:prstGeom prst="rect">
            <a:avLst/>
          </a:prstGeom>
          <a:solidFill>
            <a:srgbClr val="000000"/>
          </a:solidFill>
          <a:ln w="12700"/>
          <a:extLst>
            <a:ext uri="{C572A759-6A51-4108-AA02-DFA0A04FC94B}">
              <ma14:wrappingTextBoxFlag xmlns:ma14="http://schemas.microsoft.com/office/mac/drawingml/2011/main" val="1"/>
            </a:ext>
          </a:extLst>
        </p:spPr>
        <p:txBody>
          <a:bodyPr lIns="38100" tIns="38100" rIns="38100" bIns="38100" anchor="ctr"/>
          <a:lstStyle>
            <a:lvl1pPr defTabSz="1300480">
              <a:buClr>
                <a:srgbClr val="4093E0"/>
              </a:buClr>
              <a:defRPr sz="6400">
                <a:solidFill>
                  <a:srgbClr val="FEC700"/>
                </a:solidFill>
                <a:uFill>
                  <a:solidFill>
                    <a:srgbClr val="FEC700"/>
                  </a:solidFill>
                </a:uFill>
                <a:latin typeface="Futura"/>
                <a:ea typeface="Futura"/>
                <a:cs typeface="Futura"/>
                <a:sym typeface="Futura"/>
              </a:defRPr>
            </a:lvl1pPr>
          </a:lstStyle>
          <a:p>
            <a:pPr/>
            <a:r>
              <a:t>A1367: HI perturbation signatures</a:t>
            </a:r>
          </a:p>
        </p:txBody>
      </p:sp>
      <p:sp>
        <p:nvSpPr>
          <p:cNvPr id="289" name="Galaxy Density map"/>
          <p:cNvSpPr txBox="1"/>
          <p:nvPr/>
        </p:nvSpPr>
        <p:spPr>
          <a:xfrm>
            <a:off x="7740798" y="1305532"/>
            <a:ext cx="2476204" cy="4369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Futura"/>
                <a:ea typeface="Futura"/>
                <a:cs typeface="Futura"/>
                <a:sym typeface="Futura"/>
              </a:defRPr>
            </a:lvl1pPr>
          </a:lstStyle>
          <a:p>
            <a:pPr/>
            <a:r>
              <a:t>Galaxy Density map</a:t>
            </a:r>
          </a:p>
        </p:txBody>
      </p:sp>
      <p:sp>
        <p:nvSpPr>
          <p:cNvPr id="290" name="X-ray(ROSAT) image and contours"/>
          <p:cNvSpPr txBox="1"/>
          <p:nvPr/>
        </p:nvSpPr>
        <p:spPr>
          <a:xfrm>
            <a:off x="6948177" y="4505932"/>
            <a:ext cx="4753794" cy="4369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a:latin typeface="Futura"/>
                <a:ea typeface="Futura"/>
                <a:cs typeface="Futura"/>
                <a:sym typeface="Futura"/>
              </a:defRPr>
            </a:lvl1pPr>
          </a:lstStyle>
          <a:p>
            <a:pPr/>
            <a:r>
              <a:t>X-ray(ROSAT) image and contours</a:t>
            </a:r>
          </a:p>
        </p:txBody>
      </p:sp>
      <p:sp>
        <p:nvSpPr>
          <p:cNvPr id="291" name="LTGs  with  HI AGES HI detections"/>
          <p:cNvSpPr txBox="1"/>
          <p:nvPr/>
        </p:nvSpPr>
        <p:spPr>
          <a:xfrm>
            <a:off x="1006545" y="1552456"/>
            <a:ext cx="3641640" cy="4122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Futura"/>
                <a:ea typeface="Futura"/>
                <a:cs typeface="Futura"/>
                <a:sym typeface="Futura"/>
              </a:defRPr>
            </a:lvl1pPr>
          </a:lstStyle>
          <a:p>
            <a:pPr/>
            <a:r>
              <a:t>LTGs  with  HI AGES HI detections</a:t>
            </a:r>
          </a:p>
        </p:txBody>
      </p:sp>
      <p:sp>
        <p:nvSpPr>
          <p:cNvPr id="292" name="Rectangle"/>
          <p:cNvSpPr/>
          <p:nvPr/>
        </p:nvSpPr>
        <p:spPr>
          <a:xfrm>
            <a:off x="423515" y="1661417"/>
            <a:ext cx="224185" cy="194371"/>
          </a:xfrm>
          <a:prstGeom prst="rect">
            <a:avLst/>
          </a:prstGeom>
          <a:solidFill>
            <a:schemeClr val="accent1"/>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93" name="LTGs  with AGES Aflux &gt;2 𝝈"/>
          <p:cNvSpPr txBox="1"/>
          <p:nvPr/>
        </p:nvSpPr>
        <p:spPr>
          <a:xfrm>
            <a:off x="1014969" y="1958856"/>
            <a:ext cx="2905126" cy="4122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latin typeface="Futura"/>
                <a:ea typeface="Futura"/>
                <a:cs typeface="Futura"/>
                <a:sym typeface="Futura"/>
              </a:defRPr>
            </a:pPr>
            <a:r>
              <a:t>LTGs  with AGES A</a:t>
            </a:r>
            <a:r>
              <a:rPr baseline="-5999"/>
              <a:t>flux</a:t>
            </a:r>
            <a:r>
              <a:t> &gt;2 𝝈</a:t>
            </a:r>
          </a:p>
        </p:txBody>
      </p:sp>
      <p:sp>
        <p:nvSpPr>
          <p:cNvPr id="294" name="Rectangle"/>
          <p:cNvSpPr/>
          <p:nvPr/>
        </p:nvSpPr>
        <p:spPr>
          <a:xfrm>
            <a:off x="423515" y="2055117"/>
            <a:ext cx="224185" cy="194371"/>
          </a:xfrm>
          <a:prstGeom prst="rect">
            <a:avLst/>
          </a:prstGeom>
          <a:solidFill>
            <a:schemeClr val="accent1"/>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95" name="Circle"/>
          <p:cNvSpPr/>
          <p:nvPr/>
        </p:nvSpPr>
        <p:spPr>
          <a:xfrm>
            <a:off x="474315" y="2101502"/>
            <a:ext cx="127001" cy="127001"/>
          </a:xfrm>
          <a:prstGeom prst="ellipse">
            <a:avLst/>
          </a:prstGeom>
          <a:solidFill>
            <a:schemeClr val="accent3">
              <a:satOff val="18648"/>
              <a:lumOff val="5971"/>
            </a:schemeClr>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96" name="Subcluster positions (NW and SE)"/>
          <p:cNvSpPr txBox="1"/>
          <p:nvPr/>
        </p:nvSpPr>
        <p:spPr>
          <a:xfrm>
            <a:off x="1009336" y="2327156"/>
            <a:ext cx="3615073" cy="4122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Futura"/>
                <a:ea typeface="Futura"/>
                <a:cs typeface="Futura"/>
                <a:sym typeface="Futura"/>
              </a:defRPr>
            </a:lvl1pPr>
          </a:lstStyle>
          <a:p>
            <a:pPr/>
            <a:r>
              <a:t>Subcluster positions (NW and SE)</a:t>
            </a:r>
          </a:p>
        </p:txBody>
      </p:sp>
      <p:sp>
        <p:nvSpPr>
          <p:cNvPr id="297" name="Rectangle"/>
          <p:cNvSpPr/>
          <p:nvPr/>
        </p:nvSpPr>
        <p:spPr>
          <a:xfrm>
            <a:off x="423515" y="2436117"/>
            <a:ext cx="224185" cy="194371"/>
          </a:xfrm>
          <a:prstGeom prst="rect">
            <a:avLst/>
          </a:prstGeom>
          <a:solidFill>
            <a:schemeClr val="accent5"/>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98" name="Line"/>
          <p:cNvSpPr/>
          <p:nvPr/>
        </p:nvSpPr>
        <p:spPr>
          <a:xfrm flipV="1">
            <a:off x="398115" y="2889597"/>
            <a:ext cx="215205" cy="215206"/>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299" name="AGES HI offset x 20"/>
          <p:cNvSpPr txBox="1"/>
          <p:nvPr/>
        </p:nvSpPr>
        <p:spPr>
          <a:xfrm>
            <a:off x="1060010" y="2795544"/>
            <a:ext cx="2222377" cy="4122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Futura"/>
                <a:ea typeface="Futura"/>
                <a:cs typeface="Futura"/>
                <a:sym typeface="Futura"/>
              </a:defRPr>
            </a:lvl1pPr>
          </a:lstStyle>
          <a:p>
            <a:pPr/>
            <a:r>
              <a:t>AGES HI offset x 20</a:t>
            </a:r>
          </a:p>
        </p:txBody>
      </p:sp>
      <p:sp>
        <p:nvSpPr>
          <p:cNvPr id="300" name="Neither HI AGES offsets &gt; 2 𝝈 nor Aflux &gt; 2 𝝈  are well correlated with galaxy density or ICM, traced by X-ray emission"/>
          <p:cNvSpPr txBox="1"/>
          <p:nvPr/>
        </p:nvSpPr>
        <p:spPr>
          <a:xfrm>
            <a:off x="517349" y="4406305"/>
            <a:ext cx="3555102" cy="21245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solidFill>
                  <a:srgbClr val="0433FF"/>
                </a:solidFill>
              </a:defRPr>
            </a:pPr>
            <a:r>
              <a:rPr>
                <a:latin typeface="Futura"/>
                <a:ea typeface="Futura"/>
                <a:cs typeface="Futura"/>
                <a:sym typeface="Futura"/>
              </a:rPr>
              <a:t>Neither HI AGES offsets &gt; 2 𝝈 nor A</a:t>
            </a:r>
            <a:r>
              <a:rPr baseline="-5999">
                <a:latin typeface="Futura"/>
                <a:ea typeface="Futura"/>
                <a:cs typeface="Futura"/>
                <a:sym typeface="Futura"/>
              </a:rPr>
              <a:t>flux</a:t>
            </a:r>
            <a:r>
              <a:rPr>
                <a:latin typeface="Futura"/>
                <a:ea typeface="Futura"/>
                <a:cs typeface="Futura"/>
                <a:sym typeface="Futura"/>
              </a:rPr>
              <a:t> &gt; 2 𝝈  are well correlated with galaxy density or ICM, traced by X-ray emission</a:t>
            </a:r>
          </a:p>
        </p:txBody>
      </p:sp>
      <p:sp>
        <p:nvSpPr>
          <p:cNvPr id="301" name="r200"/>
          <p:cNvSpPr txBox="1"/>
          <p:nvPr/>
        </p:nvSpPr>
        <p:spPr>
          <a:xfrm>
            <a:off x="11501536" y="3578076"/>
            <a:ext cx="441128" cy="36224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600">
                <a:latin typeface="Futura"/>
                <a:ea typeface="Futura"/>
                <a:cs typeface="Futura"/>
                <a:sym typeface="Futura"/>
              </a:defRPr>
            </a:pPr>
            <a:r>
              <a:t>r</a:t>
            </a:r>
            <a:r>
              <a:rPr baseline="-5999"/>
              <a:t>200</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3" name="Extensive HI data for Abell 1367 reveal widespread strong ongoing HI interaction signatures, within and beyond the virial radius. Almost all LTGs with HI detections show at least one HI perturbation signature.…"/>
          <p:cNvSpPr txBox="1"/>
          <p:nvPr/>
        </p:nvSpPr>
        <p:spPr>
          <a:xfrm>
            <a:off x="12873" y="1341245"/>
            <a:ext cx="12755110" cy="83157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54000" indent="-254000" algn="l" defTabSz="800100">
              <a:spcBef>
                <a:spcPts val="1400"/>
              </a:spcBef>
              <a:buClr>
                <a:srgbClr val="000000"/>
              </a:buClr>
              <a:buSzPct val="82000"/>
              <a:buFont typeface="Arial"/>
              <a:buChar char="•"/>
              <a:defRPr sz="3200">
                <a:latin typeface="Futura"/>
                <a:ea typeface="Futura"/>
                <a:cs typeface="Futura"/>
                <a:sym typeface="Futura"/>
              </a:defRPr>
            </a:pPr>
            <a:r>
              <a:t>Extensive HI data for Abell 1367 reveal widespread strong ongoing HI interaction signatures, within and beyond the virial radius. Almost all LTGs with HI detections show at least one HI perturbation signature. </a:t>
            </a:r>
          </a:p>
          <a:p>
            <a:pPr marL="254000" indent="-254000" algn="l" defTabSz="800100">
              <a:spcBef>
                <a:spcPts val="1400"/>
              </a:spcBef>
              <a:buClr>
                <a:srgbClr val="000000"/>
              </a:buClr>
              <a:buSzPct val="82000"/>
              <a:buFont typeface="Arial"/>
              <a:buChar char="•"/>
              <a:defRPr sz="3200">
                <a:latin typeface="Futura"/>
                <a:ea typeface="Futura"/>
                <a:cs typeface="Futura"/>
                <a:sym typeface="Futura"/>
              </a:defRPr>
            </a:pPr>
            <a:r>
              <a:t>Overall distribution of the HI perturbation signatures is not easily interpreted. A</a:t>
            </a:r>
            <a:r>
              <a:rPr baseline="-5999"/>
              <a:t>flux</a:t>
            </a:r>
            <a:r>
              <a:t> and single dish offset being most powerful.</a:t>
            </a:r>
          </a:p>
          <a:p>
            <a:pPr marL="254000" indent="-254000" algn="l" defTabSz="800100">
              <a:spcBef>
                <a:spcPts val="1400"/>
              </a:spcBef>
              <a:buClr>
                <a:srgbClr val="000000"/>
              </a:buClr>
              <a:buSzPct val="82000"/>
              <a:buFont typeface="Arial"/>
              <a:buChar char="•"/>
              <a:defRPr sz="3200">
                <a:latin typeface="Futura"/>
                <a:ea typeface="Futura"/>
                <a:cs typeface="Futura"/>
                <a:sym typeface="Futura"/>
              </a:defRPr>
            </a:pPr>
            <a:r>
              <a:t>A</a:t>
            </a:r>
            <a:r>
              <a:rPr baseline="-5999"/>
              <a:t>flux</a:t>
            </a:r>
            <a:r>
              <a:t> (&gt; 2𝝈 ) indicator: galaxies undergoing recent interactions; correlates with HI def and sub-cluster centric distance; 56%, are group or pair members suggesting a tidal origin</a:t>
            </a:r>
          </a:p>
          <a:p>
            <a:pPr marL="254000" indent="-254000" algn="l" defTabSz="800100">
              <a:spcBef>
                <a:spcPts val="1400"/>
              </a:spcBef>
              <a:buClr>
                <a:srgbClr val="000000"/>
              </a:buClr>
              <a:buSzPct val="82000"/>
              <a:buFont typeface="Arial"/>
              <a:buChar char="•"/>
              <a:defRPr sz="3200">
                <a:latin typeface="Futura"/>
                <a:ea typeface="Futura"/>
                <a:cs typeface="Futura"/>
                <a:sym typeface="Futura"/>
              </a:defRPr>
            </a:pPr>
            <a:r>
              <a:t>Detailed studies indicate several cases where multiple mechanisms appear to operate simultaneously</a:t>
            </a:r>
          </a:p>
          <a:p>
            <a:pPr marL="254000" indent="-254000" algn="l" defTabSz="800100">
              <a:spcBef>
                <a:spcPts val="1400"/>
              </a:spcBef>
              <a:buClr>
                <a:srgbClr val="000000"/>
              </a:buClr>
              <a:buSzPct val="82000"/>
              <a:buFont typeface="Arial"/>
              <a:buChar char="•"/>
              <a:defRPr sz="3200">
                <a:latin typeface="Futura"/>
                <a:ea typeface="Futura"/>
                <a:cs typeface="Futura"/>
                <a:sym typeface="Futura"/>
              </a:defRPr>
            </a:pPr>
            <a:r>
              <a:t>HI appears more perturbed than in Coma, consistent with more massive and longer ionised gas (H𝜶) tails in A1367 than Coma (Yagi et al. 2017)</a:t>
            </a:r>
          </a:p>
        </p:txBody>
      </p:sp>
      <p:sp>
        <p:nvSpPr>
          <p:cNvPr id="304" name="Summary"/>
          <p:cNvSpPr txBox="1"/>
          <p:nvPr/>
        </p:nvSpPr>
        <p:spPr>
          <a:xfrm>
            <a:off x="0" y="-9377"/>
            <a:ext cx="13004801" cy="1362076"/>
          </a:xfrm>
          <a:prstGeom prst="rect">
            <a:avLst/>
          </a:prstGeom>
          <a:solidFill>
            <a:srgbClr val="000000"/>
          </a:solidFill>
          <a:ln w="12700"/>
          <a:extLst>
            <a:ext uri="{C572A759-6A51-4108-AA02-DFA0A04FC94B}">
              <ma14:wrappingTextBoxFlag xmlns:ma14="http://schemas.microsoft.com/office/mac/drawingml/2011/main" val="1"/>
            </a:ext>
          </a:extLst>
        </p:spPr>
        <p:txBody>
          <a:bodyPr lIns="38100" tIns="38100" rIns="38100" bIns="38100" anchor="ctr"/>
          <a:lstStyle>
            <a:lvl1pPr defTabSz="1300480">
              <a:buClr>
                <a:srgbClr val="4093E0"/>
              </a:buClr>
              <a:defRPr sz="6400">
                <a:solidFill>
                  <a:srgbClr val="FEC700"/>
                </a:solidFill>
                <a:uFill>
                  <a:solidFill>
                    <a:srgbClr val="FEC700"/>
                  </a:solidFill>
                </a:uFill>
                <a:latin typeface="Futura"/>
                <a:ea typeface="Futura"/>
                <a:cs typeface="Futura"/>
                <a:sym typeface="Futura"/>
              </a:defRPr>
            </a:lvl1pPr>
          </a:lstStyle>
          <a:p>
            <a:pPr/>
            <a:r>
              <a:t>Summary</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6" name="The End"/>
          <p:cNvSpPr txBox="1"/>
          <p:nvPr/>
        </p:nvSpPr>
        <p:spPr>
          <a:xfrm>
            <a:off x="0" y="-9377"/>
            <a:ext cx="13004801" cy="1362076"/>
          </a:xfrm>
          <a:prstGeom prst="rect">
            <a:avLst/>
          </a:prstGeom>
          <a:solidFill>
            <a:srgbClr val="000000"/>
          </a:solidFill>
          <a:ln w="12700"/>
          <a:extLst>
            <a:ext uri="{C572A759-6A51-4108-AA02-DFA0A04FC94B}">
              <ma14:wrappingTextBoxFlag xmlns:ma14="http://schemas.microsoft.com/office/mac/drawingml/2011/main" val="1"/>
            </a:ext>
          </a:extLst>
        </p:spPr>
        <p:txBody>
          <a:bodyPr lIns="38100" tIns="38100" rIns="38100" bIns="38100" anchor="ctr"/>
          <a:lstStyle>
            <a:lvl1pPr defTabSz="1300480">
              <a:buClr>
                <a:srgbClr val="4093E0"/>
              </a:buClr>
              <a:defRPr sz="6400">
                <a:solidFill>
                  <a:srgbClr val="FEC700"/>
                </a:solidFill>
                <a:uFill>
                  <a:solidFill>
                    <a:srgbClr val="FEC700"/>
                  </a:solidFill>
                </a:uFill>
                <a:latin typeface="Futura"/>
                <a:ea typeface="Futura"/>
                <a:cs typeface="Futura"/>
                <a:sym typeface="Futura"/>
              </a:defRPr>
            </a:lvl1pPr>
          </a:lstStyle>
          <a:p>
            <a:pPr/>
            <a:r>
              <a:t>The End</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08" name="pasted-image.pdf" descr="pasted-image.pdf"/>
          <p:cNvPicPr>
            <a:picLocks noChangeAspect="1"/>
          </p:cNvPicPr>
          <p:nvPr/>
        </p:nvPicPr>
        <p:blipFill>
          <a:blip r:embed="rId2">
            <a:extLst/>
          </a:blip>
          <a:stretch>
            <a:fillRect/>
          </a:stretch>
        </p:blipFill>
        <p:spPr>
          <a:xfrm>
            <a:off x="6135011" y="1338685"/>
            <a:ext cx="6903436" cy="3132766"/>
          </a:xfrm>
          <a:prstGeom prst="rect">
            <a:avLst/>
          </a:prstGeom>
          <a:ln w="12700">
            <a:miter lim="400000"/>
          </a:ln>
        </p:spPr>
      </p:pic>
      <p:sp>
        <p:nvSpPr>
          <p:cNvPr id="309" name="FGC 1287"/>
          <p:cNvSpPr txBox="1"/>
          <p:nvPr/>
        </p:nvSpPr>
        <p:spPr>
          <a:xfrm>
            <a:off x="0" y="-9377"/>
            <a:ext cx="13004801" cy="1362076"/>
          </a:xfrm>
          <a:prstGeom prst="rect">
            <a:avLst/>
          </a:prstGeom>
          <a:solidFill>
            <a:srgbClr val="000000"/>
          </a:solidFill>
          <a:ln w="12700"/>
          <a:extLst>
            <a:ext uri="{C572A759-6A51-4108-AA02-DFA0A04FC94B}">
              <ma14:wrappingTextBoxFlag xmlns:ma14="http://schemas.microsoft.com/office/mac/drawingml/2011/main" val="1"/>
            </a:ext>
          </a:extLst>
        </p:spPr>
        <p:txBody>
          <a:bodyPr lIns="38100" tIns="38100" rIns="38100" bIns="38100" anchor="ctr"/>
          <a:lstStyle>
            <a:lvl1pPr defTabSz="1300480">
              <a:buClr>
                <a:srgbClr val="4093E0"/>
              </a:buClr>
              <a:defRPr sz="6400">
                <a:solidFill>
                  <a:srgbClr val="FEC700"/>
                </a:solidFill>
                <a:uFill>
                  <a:solidFill>
                    <a:srgbClr val="FEC700"/>
                  </a:solidFill>
                </a:uFill>
                <a:latin typeface="Futura"/>
                <a:ea typeface="Futura"/>
                <a:cs typeface="Futura"/>
                <a:sym typeface="Futura"/>
              </a:defRPr>
            </a:lvl1pPr>
          </a:lstStyle>
          <a:p>
            <a:pPr/>
            <a:r>
              <a:t>FGC 1287</a:t>
            </a:r>
          </a:p>
        </p:txBody>
      </p:sp>
      <p:pic>
        <p:nvPicPr>
          <p:cNvPr id="310" name="fgc1287_ugr300.png" descr="fgc1287_ugr300.png"/>
          <p:cNvPicPr>
            <a:picLocks noChangeAspect="1"/>
          </p:cNvPicPr>
          <p:nvPr/>
        </p:nvPicPr>
        <p:blipFill>
          <a:blip r:embed="rId3">
            <a:extLst/>
          </a:blip>
          <a:stretch>
            <a:fillRect/>
          </a:stretch>
        </p:blipFill>
        <p:spPr>
          <a:xfrm>
            <a:off x="-92340" y="5364204"/>
            <a:ext cx="4492454" cy="4310385"/>
          </a:xfrm>
          <a:prstGeom prst="rect">
            <a:avLst/>
          </a:prstGeom>
          <a:ln w="12700">
            <a:miter lim="400000"/>
          </a:ln>
        </p:spPr>
      </p:pic>
      <p:pic>
        <p:nvPicPr>
          <p:cNvPr id="311" name="pasted-image.pdf" descr="pasted-image.pdf"/>
          <p:cNvPicPr>
            <a:picLocks noChangeAspect="1"/>
          </p:cNvPicPr>
          <p:nvPr/>
        </p:nvPicPr>
        <p:blipFill>
          <a:blip r:embed="rId4">
            <a:extLst/>
          </a:blip>
          <a:stretch>
            <a:fillRect/>
          </a:stretch>
        </p:blipFill>
        <p:spPr>
          <a:xfrm>
            <a:off x="4945368" y="5623153"/>
            <a:ext cx="4492454" cy="3972577"/>
          </a:xfrm>
          <a:prstGeom prst="rect">
            <a:avLst/>
          </a:prstGeom>
          <a:ln w="12700">
            <a:miter lim="400000"/>
          </a:ln>
        </p:spPr>
      </p:pic>
      <p:sp>
        <p:nvSpPr>
          <p:cNvPr id="312" name="Square"/>
          <p:cNvSpPr/>
          <p:nvPr/>
        </p:nvSpPr>
        <p:spPr>
          <a:xfrm>
            <a:off x="2013638" y="8202860"/>
            <a:ext cx="395785" cy="395040"/>
          </a:xfrm>
          <a:prstGeom prst="rect">
            <a:avLst/>
          </a:prstGeom>
          <a:ln w="25400">
            <a:solidFill>
              <a:schemeClr val="accent3">
                <a:satOff val="18648"/>
                <a:lumOff val="5971"/>
              </a:schemeClr>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13" name="Line"/>
          <p:cNvSpPr/>
          <p:nvPr/>
        </p:nvSpPr>
        <p:spPr>
          <a:xfrm flipH="1" flipV="1">
            <a:off x="2461071" y="8484840"/>
            <a:ext cx="2966592" cy="934691"/>
          </a:xfrm>
          <a:prstGeom prst="line">
            <a:avLst/>
          </a:prstGeom>
          <a:ln w="25400">
            <a:solidFill>
              <a:schemeClr val="accent3">
                <a:satOff val="18648"/>
                <a:lumOff val="5971"/>
              </a:schemeClr>
            </a:solidFill>
            <a:miter lim="400000"/>
            <a:tailEnd type="triangle"/>
          </a:ln>
        </p:spPr>
        <p:txBody>
          <a:bodyPr lIns="50800" tIns="50800" rIns="50800" bIns="50800" anchor="ctr"/>
          <a:lstStyle/>
          <a:p>
            <a:pPr>
              <a:defRPr sz="2400"/>
            </a:pPr>
          </a:p>
        </p:txBody>
      </p:sp>
      <p:sp>
        <p:nvSpPr>
          <p:cNvPr id="314" name="VLA HI  15”…"/>
          <p:cNvSpPr txBox="1"/>
          <p:nvPr/>
        </p:nvSpPr>
        <p:spPr>
          <a:xfrm>
            <a:off x="5666581" y="5794226"/>
            <a:ext cx="1364159" cy="116234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1600">
                <a:latin typeface="Futura"/>
                <a:ea typeface="Futura"/>
                <a:cs typeface="Futura"/>
                <a:sym typeface="Futura"/>
              </a:defRPr>
            </a:pPr>
            <a:r>
              <a:t>VLA HI  15” </a:t>
            </a:r>
          </a:p>
          <a:p>
            <a:pPr algn="l">
              <a:defRPr sz="1600">
                <a:latin typeface="Futura"/>
                <a:ea typeface="Futura"/>
                <a:cs typeface="Futura"/>
                <a:sym typeface="Futura"/>
              </a:defRPr>
            </a:pPr>
            <a:r>
              <a:t>resolution </a:t>
            </a:r>
          </a:p>
          <a:p>
            <a:pPr algn="l">
              <a:defRPr sz="1600">
                <a:latin typeface="Futura"/>
                <a:ea typeface="Futura"/>
                <a:cs typeface="Futura"/>
                <a:sym typeface="Futura"/>
              </a:defRPr>
            </a:pPr>
            <a:r>
              <a:t>contours</a:t>
            </a:r>
          </a:p>
          <a:p>
            <a:pPr algn="l">
              <a:defRPr sz="1600">
                <a:latin typeface="Futura"/>
                <a:ea typeface="Futura"/>
                <a:cs typeface="Futura"/>
                <a:sym typeface="Futura"/>
              </a:defRPr>
            </a:pPr>
            <a:r>
              <a:t>on Hα image</a:t>
            </a:r>
          </a:p>
        </p:txBody>
      </p:sp>
      <p:sp>
        <p:nvSpPr>
          <p:cNvPr id="315" name="VLA HI 45”…"/>
          <p:cNvSpPr txBox="1"/>
          <p:nvPr/>
        </p:nvSpPr>
        <p:spPr>
          <a:xfrm>
            <a:off x="408037" y="5127128"/>
            <a:ext cx="1317526" cy="14297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1600">
                <a:solidFill>
                  <a:srgbClr val="FFFFFF"/>
                </a:solidFill>
                <a:latin typeface="Futura"/>
                <a:ea typeface="Futura"/>
                <a:cs typeface="Futura"/>
                <a:sym typeface="Futura"/>
              </a:defRPr>
            </a:pPr>
            <a:r>
              <a:t>VLA HI 45” </a:t>
            </a:r>
          </a:p>
          <a:p>
            <a:pPr algn="l">
              <a:defRPr sz="1600">
                <a:solidFill>
                  <a:srgbClr val="FFFFFF"/>
                </a:solidFill>
                <a:latin typeface="Futura"/>
                <a:ea typeface="Futura"/>
                <a:cs typeface="Futura"/>
                <a:sym typeface="Futura"/>
              </a:defRPr>
            </a:pPr>
            <a:r>
              <a:t>resolution</a:t>
            </a:r>
          </a:p>
          <a:p>
            <a:pPr algn="l">
              <a:defRPr sz="1600">
                <a:solidFill>
                  <a:srgbClr val="FFFFFF"/>
                </a:solidFill>
                <a:latin typeface="Futura"/>
                <a:ea typeface="Futura"/>
                <a:cs typeface="Futura"/>
                <a:sym typeface="Futura"/>
              </a:defRPr>
            </a:pPr>
            <a:r>
              <a:t>contours on</a:t>
            </a:r>
          </a:p>
          <a:p>
            <a:pPr algn="l">
              <a:defRPr sz="1600">
                <a:solidFill>
                  <a:srgbClr val="FFFFFF"/>
                </a:solidFill>
                <a:latin typeface="Futura"/>
                <a:ea typeface="Futura"/>
                <a:cs typeface="Futura"/>
                <a:sym typeface="Futura"/>
              </a:defRPr>
            </a:pPr>
            <a:r>
              <a:t>SDSS </a:t>
            </a:r>
            <a:r>
              <a:rPr i="1"/>
              <a:t>griz</a:t>
            </a:r>
          </a:p>
          <a:p>
            <a:pPr algn="l">
              <a:defRPr sz="1600">
                <a:solidFill>
                  <a:srgbClr val="FFFFFF"/>
                </a:solidFill>
                <a:latin typeface="Futura"/>
                <a:ea typeface="Futura"/>
                <a:cs typeface="Futura"/>
                <a:sym typeface="Futura"/>
              </a:defRPr>
            </a:pPr>
            <a:r>
              <a:t> image</a:t>
            </a:r>
          </a:p>
        </p:txBody>
      </p:sp>
      <p:sp>
        <p:nvSpPr>
          <p:cNvPr id="316" name="Interesting case beyond the A1367 virial radius, an LTG with a 250 kpc HI tail.…"/>
          <p:cNvSpPr txBox="1"/>
          <p:nvPr/>
        </p:nvSpPr>
        <p:spPr>
          <a:xfrm>
            <a:off x="331481" y="1599994"/>
            <a:ext cx="6079789" cy="382934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600">
                <a:latin typeface="Futura"/>
                <a:ea typeface="Futura"/>
                <a:cs typeface="Futura"/>
                <a:sym typeface="Futura"/>
              </a:defRPr>
            </a:pPr>
            <a:r>
              <a:t>Interesting case beyond the A1367 virial radius, an LTG with a 250 kpc HI tail.</a:t>
            </a:r>
          </a:p>
          <a:p>
            <a:pPr algn="l">
              <a:defRPr sz="1600">
                <a:latin typeface="Futura"/>
                <a:ea typeface="Futura"/>
                <a:cs typeface="Futura"/>
                <a:sym typeface="Futura"/>
              </a:defRPr>
            </a:pPr>
          </a:p>
          <a:p>
            <a:pPr marL="197555" indent="-197555" algn="l">
              <a:buClr>
                <a:srgbClr val="FF7E79"/>
              </a:buClr>
              <a:buSzPct val="150000"/>
              <a:buChar char="•"/>
              <a:defRPr sz="1600">
                <a:latin typeface="Futura"/>
                <a:ea typeface="Futura"/>
                <a:cs typeface="Futura"/>
                <a:sym typeface="Futura"/>
              </a:defRPr>
            </a:pPr>
            <a:r>
              <a:t>Member of triplet; only FGC 1287 shows perturbed HI</a:t>
            </a:r>
          </a:p>
          <a:p>
            <a:pPr marL="197555" indent="-197555" algn="l">
              <a:buClr>
                <a:srgbClr val="FF7E79"/>
              </a:buClr>
              <a:buSzPct val="150000"/>
              <a:buChar char="•"/>
              <a:defRPr sz="1600">
                <a:latin typeface="Futura"/>
                <a:ea typeface="Futura"/>
                <a:cs typeface="Futura"/>
                <a:sym typeface="Futura"/>
              </a:defRPr>
            </a:pPr>
          </a:p>
          <a:p>
            <a:pPr marL="197555" indent="-197555" algn="l">
              <a:buClr>
                <a:srgbClr val="FF7E79"/>
              </a:buClr>
              <a:buSzPct val="150000"/>
              <a:buChar char="•"/>
              <a:defRPr sz="1600">
                <a:latin typeface="Futura"/>
                <a:ea typeface="Futura"/>
                <a:cs typeface="Futura"/>
                <a:sym typeface="Futura"/>
              </a:defRPr>
            </a:pPr>
            <a:r>
              <a:t>No other likely tidal interaction companions</a:t>
            </a:r>
          </a:p>
          <a:p>
            <a:pPr marL="197555" indent="-197555" algn="l">
              <a:buClr>
                <a:srgbClr val="FF7E79"/>
              </a:buClr>
              <a:buSzPct val="150000"/>
              <a:buChar char="•"/>
              <a:defRPr sz="1600">
                <a:latin typeface="Futura"/>
                <a:ea typeface="Futura"/>
                <a:cs typeface="Futura"/>
                <a:sym typeface="Futura"/>
              </a:defRPr>
            </a:pPr>
          </a:p>
          <a:p>
            <a:pPr marL="197555" indent="-197555" algn="l">
              <a:buClr>
                <a:srgbClr val="FF7E79"/>
              </a:buClr>
              <a:buSzPct val="150000"/>
              <a:buChar char="•"/>
              <a:defRPr sz="1600">
                <a:latin typeface="Futura"/>
                <a:ea typeface="Futura"/>
                <a:cs typeface="Futura"/>
                <a:sym typeface="Futura"/>
              </a:defRPr>
            </a:pPr>
            <a:r>
              <a:t>Many properties in FGC 1287 HI tail like ram pressure stripping, e.g., SF in tail</a:t>
            </a:r>
          </a:p>
          <a:p>
            <a:pPr marL="197555" indent="-197555" algn="l">
              <a:buClr>
                <a:srgbClr val="FF7E79"/>
              </a:buClr>
              <a:buSzPct val="150000"/>
              <a:buChar char="•"/>
              <a:defRPr sz="1600">
                <a:latin typeface="Futura"/>
                <a:ea typeface="Futura"/>
                <a:cs typeface="Futura"/>
                <a:sym typeface="Futura"/>
              </a:defRPr>
            </a:pPr>
          </a:p>
          <a:p>
            <a:pPr marL="197555" indent="-197555" algn="l">
              <a:buClr>
                <a:srgbClr val="FF7E79"/>
              </a:buClr>
              <a:buSzPct val="150000"/>
              <a:buChar char="•"/>
              <a:defRPr sz="1600">
                <a:latin typeface="Futura"/>
                <a:ea typeface="Futura"/>
                <a:cs typeface="Futura"/>
                <a:sym typeface="Futura"/>
              </a:defRPr>
            </a:pPr>
            <a:r>
              <a:t>BUT no X—ray (XMM) from ICM/IGM!</a:t>
            </a:r>
          </a:p>
          <a:p>
            <a:pPr algn="l">
              <a:defRPr sz="1600">
                <a:latin typeface="Futura"/>
                <a:ea typeface="Futura"/>
                <a:cs typeface="Futura"/>
                <a:sym typeface="Futura"/>
              </a:defRPr>
            </a:pPr>
          </a:p>
          <a:p>
            <a:pPr algn="l">
              <a:defRPr sz="1600">
                <a:latin typeface="Futura"/>
                <a:ea typeface="Futura"/>
                <a:cs typeface="Futura"/>
                <a:sym typeface="Futura"/>
              </a:defRPr>
            </a:pPr>
            <a:r>
              <a:rPr>
                <a:solidFill>
                  <a:srgbClr val="0433FF"/>
                </a:solidFill>
              </a:rPr>
              <a:t>Does this imply ram pressure stripping by warm undetected  ICM? If so what does it tell us about the stripping medium</a:t>
            </a:r>
          </a:p>
        </p:txBody>
      </p:sp>
      <p:sp>
        <p:nvSpPr>
          <p:cNvPr id="317" name="Line"/>
          <p:cNvSpPr/>
          <p:nvPr/>
        </p:nvSpPr>
        <p:spPr>
          <a:xfrm>
            <a:off x="8686612" y="1421537"/>
            <a:ext cx="2306494" cy="1720181"/>
          </a:xfrm>
          <a:prstGeom prst="line">
            <a:avLst/>
          </a:prstGeom>
          <a:ln w="25400">
            <a:solidFill>
              <a:schemeClr val="accent3">
                <a:satOff val="18648"/>
                <a:lumOff val="5971"/>
              </a:schemeClr>
            </a:solidFill>
            <a:miter lim="400000"/>
            <a:tailEnd type="triangle"/>
          </a:ln>
        </p:spPr>
        <p:txBody>
          <a:bodyPr lIns="50800" tIns="50800" rIns="50800" bIns="50800" anchor="ctr"/>
          <a:lstStyle/>
          <a:p>
            <a:pPr>
              <a:defRPr sz="2400"/>
            </a:pPr>
          </a:p>
        </p:txBody>
      </p:sp>
      <p:sp>
        <p:nvSpPr>
          <p:cNvPr id="318" name="Line"/>
          <p:cNvSpPr/>
          <p:nvPr/>
        </p:nvSpPr>
        <p:spPr>
          <a:xfrm flipH="1">
            <a:off x="7831085" y="6594284"/>
            <a:ext cx="1170230" cy="784417"/>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19" name="Line"/>
          <p:cNvSpPr/>
          <p:nvPr/>
        </p:nvSpPr>
        <p:spPr>
          <a:xfrm flipH="1" flipV="1">
            <a:off x="7716894" y="5994400"/>
            <a:ext cx="1312367" cy="631169"/>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20" name="Line"/>
          <p:cNvSpPr/>
          <p:nvPr/>
        </p:nvSpPr>
        <p:spPr>
          <a:xfrm flipH="1">
            <a:off x="7802823" y="6594283"/>
            <a:ext cx="1166933" cy="386337"/>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21" name="SF clumps in…"/>
          <p:cNvSpPr txBox="1"/>
          <p:nvPr/>
        </p:nvSpPr>
        <p:spPr>
          <a:xfrm>
            <a:off x="9299093" y="6400043"/>
            <a:ext cx="1950840" cy="11623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1600">
                <a:latin typeface="Futura"/>
                <a:ea typeface="Futura"/>
                <a:cs typeface="Futura"/>
                <a:sym typeface="Futura"/>
              </a:defRPr>
            </a:pPr>
            <a:r>
              <a:t>SF clumps in</a:t>
            </a:r>
          </a:p>
          <a:p>
            <a:pPr algn="l">
              <a:defRPr sz="1600">
                <a:latin typeface="Futura"/>
                <a:ea typeface="Futura"/>
                <a:cs typeface="Futura"/>
                <a:sym typeface="Futura"/>
              </a:defRPr>
            </a:pPr>
            <a:r>
              <a:t> HI tail </a:t>
            </a:r>
          </a:p>
          <a:p>
            <a:pPr algn="l">
              <a:defRPr sz="1600">
                <a:latin typeface="Futura"/>
                <a:ea typeface="Futura"/>
                <a:cs typeface="Futura"/>
                <a:sym typeface="Futura"/>
              </a:defRPr>
            </a:pPr>
            <a:r>
              <a:t>(Velocity confirmed</a:t>
            </a:r>
          </a:p>
          <a:p>
            <a:pPr algn="l">
              <a:defRPr sz="1600">
                <a:latin typeface="Futura"/>
                <a:ea typeface="Futura"/>
                <a:cs typeface="Futura"/>
                <a:sym typeface="Futura"/>
              </a:defRPr>
            </a:pPr>
            <a:r>
              <a:t> with VMOS)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Interactions and impact on HI content and morphology…"/>
          <p:cNvSpPr txBox="1"/>
          <p:nvPr>
            <p:ph type="body" idx="1"/>
          </p:nvPr>
        </p:nvSpPr>
        <p:spPr>
          <a:xfrm>
            <a:off x="922205" y="2161513"/>
            <a:ext cx="10371204" cy="6894910"/>
          </a:xfrm>
          <a:prstGeom prst="rect">
            <a:avLst/>
          </a:prstGeom>
        </p:spPr>
        <p:txBody>
          <a:bodyPr lIns="38100" tIns="38100" rIns="38100" bIns="38100" anchor="t"/>
          <a:lstStyle/>
          <a:p>
            <a:pPr marL="0" indent="0" defTabSz="800100">
              <a:spcBef>
                <a:spcPts val="1400"/>
              </a:spcBef>
              <a:buClr>
                <a:srgbClr val="000000"/>
              </a:buClr>
              <a:buSzTx/>
              <a:buFont typeface="Arial"/>
              <a:buNone/>
              <a:defRPr sz="4000">
                <a:latin typeface="Futura Bold"/>
                <a:ea typeface="Futura Bold"/>
                <a:cs typeface="Futura Bold"/>
                <a:sym typeface="Futura Bold"/>
              </a:defRPr>
            </a:pPr>
          </a:p>
          <a:p>
            <a:pPr lvl="1" marL="685800" indent="-304800" defTabSz="800100">
              <a:spcBef>
                <a:spcPts val="1400"/>
              </a:spcBef>
              <a:buClr>
                <a:srgbClr val="000000"/>
              </a:buClr>
              <a:buSzPct val="100000"/>
              <a:buFont typeface="Arial"/>
              <a:defRPr sz="4000">
                <a:latin typeface="Futura"/>
                <a:ea typeface="Futura"/>
                <a:cs typeface="Futura"/>
                <a:sym typeface="Futura"/>
              </a:defRPr>
            </a:pPr>
            <a:r>
              <a:t>Interactions and impact on HI content and morphology</a:t>
            </a:r>
          </a:p>
          <a:p>
            <a:pPr lvl="1" marL="685800" indent="-304800" defTabSz="800100">
              <a:spcBef>
                <a:spcPts val="1400"/>
              </a:spcBef>
              <a:buClr>
                <a:srgbClr val="000000"/>
              </a:buClr>
              <a:buSzPct val="100000"/>
              <a:buFont typeface="Arial"/>
              <a:defRPr sz="4000">
                <a:latin typeface="Futura"/>
                <a:ea typeface="Futura"/>
                <a:cs typeface="Futura"/>
                <a:sym typeface="Futura"/>
              </a:defRPr>
            </a:pPr>
            <a:r>
              <a:t>A cunning plan…</a:t>
            </a:r>
          </a:p>
          <a:p>
            <a:pPr lvl="1" marL="685800" indent="-304800" defTabSz="800100">
              <a:spcBef>
                <a:spcPts val="1400"/>
              </a:spcBef>
              <a:buClr>
                <a:srgbClr val="000000"/>
              </a:buClr>
              <a:buSzPct val="100000"/>
              <a:buFont typeface="Arial"/>
              <a:defRPr sz="4000">
                <a:latin typeface="Futura"/>
                <a:ea typeface="Futura"/>
                <a:cs typeface="Futura"/>
                <a:sym typeface="Futura"/>
              </a:defRPr>
            </a:pPr>
            <a:r>
              <a:t>…applied to Abell 1367: a merging cluster</a:t>
            </a:r>
          </a:p>
          <a:p>
            <a:pPr lvl="1" marL="685800" indent="-304800" defTabSz="800100">
              <a:spcBef>
                <a:spcPts val="1400"/>
              </a:spcBef>
              <a:buClr>
                <a:srgbClr val="000000"/>
              </a:buClr>
              <a:buSzPct val="100000"/>
              <a:buFont typeface="Arial"/>
              <a:defRPr sz="4000">
                <a:latin typeface="Futura"/>
                <a:ea typeface="Futura"/>
                <a:cs typeface="Futura"/>
                <a:sym typeface="Futura"/>
              </a:defRPr>
            </a:pPr>
            <a:r>
              <a:t>Summary</a:t>
            </a:r>
          </a:p>
        </p:txBody>
      </p:sp>
      <p:sp>
        <p:nvSpPr>
          <p:cNvPr id="134" name="Content"/>
          <p:cNvSpPr txBox="1"/>
          <p:nvPr/>
        </p:nvSpPr>
        <p:spPr>
          <a:xfrm>
            <a:off x="-742406" y="-107164"/>
            <a:ext cx="14018866" cy="1703010"/>
          </a:xfrm>
          <a:prstGeom prst="rect">
            <a:avLst/>
          </a:prstGeom>
          <a:solidFill>
            <a:srgbClr val="000000"/>
          </a:solidFill>
          <a:ln w="12700"/>
          <a:extLst>
            <a:ext uri="{C572A759-6A51-4108-AA02-DFA0A04FC94B}">
              <ma14:wrappingTextBoxFlag xmlns:ma14="http://schemas.microsoft.com/office/mac/drawingml/2011/main" val="1"/>
            </a:ext>
          </a:extLst>
        </p:spPr>
        <p:txBody>
          <a:bodyPr lIns="30963" tIns="30963" rIns="30963" bIns="30963" anchor="ctr"/>
          <a:lstStyle/>
          <a:p>
            <a:pPr lvl="2" indent="685800" defTabSz="1300480">
              <a:buClr>
                <a:srgbClr val="4093E0"/>
              </a:buClr>
              <a:defRPr sz="6400">
                <a:solidFill>
                  <a:srgbClr val="FEC700"/>
                </a:solidFill>
                <a:uFill>
                  <a:solidFill>
                    <a:srgbClr val="FEC700"/>
                  </a:solidFill>
                </a:uFill>
                <a:latin typeface="Futura"/>
                <a:ea typeface="Futura"/>
                <a:cs typeface="Futura"/>
                <a:sym typeface="Futura"/>
              </a:defRPr>
            </a:pPr>
            <a:r>
              <a:t>Content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Ram pressure stripping…"/>
          <p:cNvSpPr txBox="1"/>
          <p:nvPr/>
        </p:nvSpPr>
        <p:spPr>
          <a:xfrm>
            <a:off x="10085583" y="4015338"/>
            <a:ext cx="2771999"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1800">
                <a:solidFill>
                  <a:srgbClr val="FFFFFF"/>
                </a:solidFill>
                <a:latin typeface="Futura"/>
                <a:ea typeface="Futura"/>
                <a:cs typeface="Futura"/>
                <a:sym typeface="Futura"/>
              </a:defRPr>
            </a:pPr>
            <a:r>
              <a:t>Ram pressure stripping</a:t>
            </a:r>
          </a:p>
          <a:p>
            <a:pPr algn="r">
              <a:defRPr sz="1800">
                <a:solidFill>
                  <a:srgbClr val="FFFFFF"/>
                </a:solidFill>
                <a:latin typeface="Futura"/>
                <a:ea typeface="Futura"/>
                <a:cs typeface="Futura"/>
                <a:sym typeface="Futura"/>
              </a:defRPr>
            </a:pPr>
            <a:r>
              <a:t> CGCG 97-121 in A1367</a:t>
            </a:r>
          </a:p>
          <a:p>
            <a:pPr algn="r">
              <a:defRPr sz="1800">
                <a:solidFill>
                  <a:srgbClr val="FFFFFF"/>
                </a:solidFill>
              </a:defRPr>
            </a:pPr>
            <a:r>
              <a:rPr sz="1500">
                <a:latin typeface="Futura"/>
                <a:ea typeface="Futura"/>
                <a:cs typeface="Futura"/>
                <a:sym typeface="Futura"/>
              </a:rPr>
              <a:t>Scott et al. 2017 (submitted)</a:t>
            </a:r>
            <a:r>
              <a:t> </a:t>
            </a:r>
          </a:p>
        </p:txBody>
      </p:sp>
      <p:sp>
        <p:nvSpPr>
          <p:cNvPr id="137" name="HI Perturbations"/>
          <p:cNvSpPr txBox="1"/>
          <p:nvPr/>
        </p:nvSpPr>
        <p:spPr>
          <a:xfrm>
            <a:off x="-51346" y="-35322"/>
            <a:ext cx="13107492" cy="1426121"/>
          </a:xfrm>
          <a:prstGeom prst="rect">
            <a:avLst/>
          </a:prstGeom>
          <a:solidFill>
            <a:srgbClr val="000000"/>
          </a:solidFill>
          <a:ln w="12700"/>
          <a:extLst>
            <a:ext uri="{C572A759-6A51-4108-AA02-DFA0A04FC94B}">
              <ma14:wrappingTextBoxFlag xmlns:ma14="http://schemas.microsoft.com/office/mac/drawingml/2011/main" val="1"/>
            </a:ext>
          </a:extLst>
        </p:spPr>
        <p:txBody>
          <a:bodyPr lIns="38100" tIns="38100" rIns="38100" bIns="38100" anchor="ctr"/>
          <a:lstStyle>
            <a:lvl1pPr defTabSz="1300480">
              <a:buClr>
                <a:srgbClr val="4093E0"/>
              </a:buClr>
              <a:defRPr sz="6400">
                <a:solidFill>
                  <a:srgbClr val="FEC700"/>
                </a:solidFill>
                <a:uFill>
                  <a:solidFill>
                    <a:srgbClr val="FEC700"/>
                  </a:solidFill>
                </a:uFill>
                <a:latin typeface="Futura"/>
                <a:ea typeface="Futura"/>
                <a:cs typeface="Futura"/>
                <a:sym typeface="Futura"/>
              </a:defRPr>
            </a:lvl1pPr>
          </a:lstStyle>
          <a:p>
            <a:pPr/>
            <a:r>
              <a:t>HI Perturbations</a:t>
            </a:r>
          </a:p>
        </p:txBody>
      </p:sp>
      <p:sp>
        <p:nvSpPr>
          <p:cNvPr id="138" name="Rectangle"/>
          <p:cNvSpPr/>
          <p:nvPr/>
        </p:nvSpPr>
        <p:spPr>
          <a:xfrm>
            <a:off x="8051601" y="4368800"/>
            <a:ext cx="344141" cy="5351463"/>
          </a:xfrm>
          <a:prstGeom prst="rect">
            <a:avLst/>
          </a:prstGeom>
          <a:solidFill>
            <a:srgbClr val="FFFFFF"/>
          </a:solidFill>
          <a:ln w="12700">
            <a:miter lim="400000"/>
          </a:ln>
        </p:spPr>
        <p:txBody>
          <a:bodyPr lIns="50800" tIns="50800" rIns="50800" bIns="50800" anchor="ctr"/>
          <a:lstStyle/>
          <a:p>
            <a:pPr>
              <a:defRPr sz="2400">
                <a:solidFill>
                  <a:srgbClr val="FFFFFF"/>
                </a:solidFill>
              </a:defRPr>
            </a:pPr>
          </a:p>
        </p:txBody>
      </p:sp>
      <p:sp>
        <p:nvSpPr>
          <p:cNvPr id="139" name="HI, especially that further out in LTGs, is sensitive to environmental effects, through a wide range of mechanisms…"/>
          <p:cNvSpPr txBox="1"/>
          <p:nvPr>
            <p:ph type="body" idx="1"/>
          </p:nvPr>
        </p:nvSpPr>
        <p:spPr>
          <a:xfrm>
            <a:off x="1316798" y="1429345"/>
            <a:ext cx="10371204" cy="6894910"/>
          </a:xfrm>
          <a:prstGeom prst="rect">
            <a:avLst/>
          </a:prstGeom>
        </p:spPr>
        <p:txBody>
          <a:bodyPr lIns="38100" tIns="38100" rIns="38100" bIns="38100" anchor="t"/>
          <a:lstStyle/>
          <a:p>
            <a:pPr marL="0" indent="0" defTabSz="736092">
              <a:spcBef>
                <a:spcPts val="1300"/>
              </a:spcBef>
              <a:buClr>
                <a:srgbClr val="000000"/>
              </a:buClr>
              <a:buSzTx/>
              <a:buFont typeface="Arial"/>
              <a:buNone/>
              <a:defRPr sz="3680">
                <a:latin typeface="Futura Bold"/>
                <a:ea typeface="Futura Bold"/>
                <a:cs typeface="Futura Bold"/>
                <a:sym typeface="Futura Bold"/>
              </a:defRPr>
            </a:pPr>
          </a:p>
          <a:p>
            <a:pPr lvl="1" marL="630936" indent="-280415" defTabSz="736092">
              <a:spcBef>
                <a:spcPts val="1300"/>
              </a:spcBef>
              <a:buClr>
                <a:srgbClr val="000000"/>
              </a:buClr>
              <a:buSzPct val="100000"/>
              <a:buFont typeface="Arial"/>
              <a:defRPr sz="3680">
                <a:latin typeface="Futura"/>
                <a:ea typeface="Futura"/>
                <a:cs typeface="Futura"/>
                <a:sym typeface="Futura"/>
              </a:defRPr>
            </a:pPr>
            <a:r>
              <a:t>HI, especially that further out in LTGs, is sensitive to environmental effects, through a wide range of mechanisms</a:t>
            </a:r>
          </a:p>
          <a:p>
            <a:pPr lvl="1" marL="630936" indent="-280415" defTabSz="736092">
              <a:spcBef>
                <a:spcPts val="1300"/>
              </a:spcBef>
              <a:buClr>
                <a:srgbClr val="000000"/>
              </a:buClr>
              <a:buSzPct val="100000"/>
              <a:buFont typeface="Arial"/>
              <a:defRPr sz="3680">
                <a:latin typeface="Futura"/>
                <a:ea typeface="Futura"/>
                <a:cs typeface="Futura"/>
                <a:sym typeface="Futura"/>
              </a:defRPr>
            </a:pPr>
            <a:r>
              <a:t>LTGs infalling into clusters are ram pressure stripped of HI</a:t>
            </a:r>
          </a:p>
          <a:p>
            <a:pPr lvl="1" marL="630936" indent="-280415" defTabSz="736092">
              <a:spcBef>
                <a:spcPts val="1300"/>
              </a:spcBef>
              <a:buClr>
                <a:srgbClr val="000000"/>
              </a:buClr>
              <a:buSzPct val="100000"/>
              <a:buFont typeface="Arial"/>
              <a:defRPr sz="3680">
                <a:latin typeface="Futura"/>
                <a:ea typeface="Futura"/>
                <a:cs typeface="Futura"/>
                <a:sym typeface="Futura"/>
              </a:defRPr>
            </a:pPr>
            <a:r>
              <a:t>tidal interactions in the cluster environment give rise to “harassment” (low impact, high velocity) and pre-processing (high impact, low velocity)</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41" name="Cluster LTG’s HI Deficiency"/>
          <p:cNvSpPr txBox="1"/>
          <p:nvPr/>
        </p:nvSpPr>
        <p:spPr>
          <a:xfrm>
            <a:off x="-742406" y="-107164"/>
            <a:ext cx="14018866" cy="1703010"/>
          </a:xfrm>
          <a:prstGeom prst="rect">
            <a:avLst/>
          </a:prstGeom>
          <a:solidFill>
            <a:srgbClr val="000000"/>
          </a:solidFill>
          <a:ln w="12700"/>
          <a:extLst>
            <a:ext uri="{C572A759-6A51-4108-AA02-DFA0A04FC94B}">
              <ma14:wrappingTextBoxFlag xmlns:ma14="http://schemas.microsoft.com/office/mac/drawingml/2011/main" val="1"/>
            </a:ext>
          </a:extLst>
        </p:spPr>
        <p:txBody>
          <a:bodyPr lIns="30963" tIns="30963" rIns="30963" bIns="30963" anchor="ctr"/>
          <a:lstStyle/>
          <a:p>
            <a:pPr lvl="2" indent="685800" defTabSz="1300480">
              <a:buClr>
                <a:srgbClr val="4093E0"/>
              </a:buClr>
              <a:defRPr sz="6400">
                <a:solidFill>
                  <a:srgbClr val="FEC700"/>
                </a:solidFill>
                <a:uFill>
                  <a:solidFill>
                    <a:srgbClr val="FEC700"/>
                  </a:solidFill>
                </a:uFill>
                <a:latin typeface="Futura"/>
                <a:ea typeface="Futura"/>
                <a:cs typeface="Futura"/>
                <a:sym typeface="Futura"/>
              </a:defRPr>
            </a:pPr>
            <a:r>
              <a:t>Cluster LTG’s HI Deficiency</a:t>
            </a:r>
          </a:p>
        </p:txBody>
      </p:sp>
      <p:pic>
        <p:nvPicPr>
          <p:cNvPr id="142" name="image.png" descr="image.png"/>
          <p:cNvPicPr>
            <a:picLocks noChangeAspect="0"/>
          </p:cNvPicPr>
          <p:nvPr/>
        </p:nvPicPr>
        <p:blipFill>
          <a:blip r:embed="rId2">
            <a:extLst/>
          </a:blip>
          <a:stretch>
            <a:fillRect/>
          </a:stretch>
        </p:blipFill>
        <p:spPr>
          <a:xfrm>
            <a:off x="7011609" y="2610393"/>
            <a:ext cx="5588968" cy="4884542"/>
          </a:xfrm>
          <a:prstGeom prst="rect">
            <a:avLst/>
          </a:prstGeom>
          <a:ln w="12700">
            <a:miter lim="400000"/>
          </a:ln>
        </p:spPr>
      </p:pic>
      <p:sp>
        <p:nvSpPr>
          <p:cNvPr id="143" name="Fraction of spirals with    DEF &gt; 0.3"/>
          <p:cNvSpPr txBox="1"/>
          <p:nvPr/>
        </p:nvSpPr>
        <p:spPr>
          <a:xfrm rot="16200000">
            <a:off x="5792592" y="3437883"/>
            <a:ext cx="2534314" cy="880418"/>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30963" tIns="30963" rIns="30963" bIns="30963" anchor="ctr">
            <a:spAutoFit/>
          </a:bodyPr>
          <a:lstStyle>
            <a:lvl1pPr marL="57799" marR="57799" defTabSz="1300480">
              <a:spcBef>
                <a:spcPts val="1000"/>
              </a:spcBef>
              <a:buFont typeface="Arial"/>
              <a:defRPr b="1" sz="1600">
                <a:solidFill>
                  <a:srgbClr val="535353"/>
                </a:solidFill>
                <a:latin typeface="Arial"/>
                <a:ea typeface="Arial"/>
                <a:cs typeface="Arial"/>
                <a:sym typeface="Arial"/>
              </a:defRPr>
            </a:lvl1pPr>
          </a:lstStyle>
          <a:p>
            <a:pPr/>
            <a:r>
              <a:t>Fraction of spirals with    DEF &gt; 0.3</a:t>
            </a:r>
          </a:p>
        </p:txBody>
      </p:sp>
      <p:sp>
        <p:nvSpPr>
          <p:cNvPr id="144" name="FRACTION GALAXIES WITH HI DEFICIENCY"/>
          <p:cNvSpPr txBox="1"/>
          <p:nvPr/>
        </p:nvSpPr>
        <p:spPr>
          <a:xfrm>
            <a:off x="9186414" y="2947277"/>
            <a:ext cx="3173792" cy="51248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30963" tIns="30963" rIns="30963" bIns="30963" anchor="ctr">
            <a:spAutoFit/>
          </a:bodyPr>
          <a:lstStyle>
            <a:lvl1pPr marL="57799" marR="57799" defTabSz="1300480">
              <a:spcBef>
                <a:spcPts val="1000"/>
              </a:spcBef>
              <a:buFont typeface="Arial"/>
              <a:defRPr b="1" sz="1600">
                <a:solidFill>
                  <a:srgbClr val="535353"/>
                </a:solidFill>
                <a:latin typeface="Arial"/>
                <a:ea typeface="Arial"/>
                <a:cs typeface="Arial"/>
                <a:sym typeface="Arial"/>
              </a:defRPr>
            </a:lvl1pPr>
          </a:lstStyle>
          <a:p>
            <a:pPr/>
            <a:r>
              <a:t>FRACTION GALAXIES WITH HI DEFICIENCY</a:t>
            </a:r>
          </a:p>
        </p:txBody>
      </p:sp>
      <p:sp>
        <p:nvSpPr>
          <p:cNvPr id="145" name="HI DEFICIENCY"/>
          <p:cNvSpPr txBox="1"/>
          <p:nvPr/>
        </p:nvSpPr>
        <p:spPr>
          <a:xfrm>
            <a:off x="9490407" y="5220174"/>
            <a:ext cx="2175209" cy="28388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30963" tIns="30963" rIns="30963" bIns="30963" anchor="ctr">
            <a:spAutoFit/>
          </a:bodyPr>
          <a:lstStyle/>
          <a:p>
            <a:pPr marL="57799" marR="57799" defTabSz="1300480">
              <a:spcBef>
                <a:spcPts val="1100"/>
              </a:spcBef>
              <a:buFont typeface="Arial"/>
              <a:defRPr sz="1600">
                <a:solidFill>
                  <a:srgbClr val="535353"/>
                </a:solidFill>
                <a:latin typeface="Arial"/>
                <a:ea typeface="Arial"/>
                <a:cs typeface="Arial"/>
                <a:sym typeface="Arial"/>
              </a:defRPr>
            </a:pPr>
            <a:r>
              <a:t>      </a:t>
            </a:r>
            <a:r>
              <a:rPr b="1"/>
              <a:t>HI DEFICIENCY</a:t>
            </a:r>
          </a:p>
        </p:txBody>
      </p:sp>
      <p:sp>
        <p:nvSpPr>
          <p:cNvPr id="146" name="HI deficiency"/>
          <p:cNvSpPr txBox="1"/>
          <p:nvPr/>
        </p:nvSpPr>
        <p:spPr>
          <a:xfrm rot="16200000">
            <a:off x="5931960" y="5786031"/>
            <a:ext cx="2382578" cy="1019756"/>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30963" tIns="30963" rIns="30963" bIns="30963" anchor="ctr">
            <a:spAutoFit/>
          </a:bodyPr>
          <a:lstStyle/>
          <a:p>
            <a:pPr marL="57799" marR="57799" defTabSz="1300480">
              <a:spcBef>
                <a:spcPts val="1000"/>
              </a:spcBef>
              <a:buFont typeface="Arial"/>
              <a:defRPr sz="1600">
                <a:solidFill>
                  <a:srgbClr val="535353"/>
                </a:solidFill>
                <a:latin typeface="Arial"/>
                <a:ea typeface="Arial"/>
                <a:cs typeface="Arial"/>
                <a:sym typeface="Arial"/>
              </a:defRPr>
            </a:pPr>
            <a:r>
              <a:rPr b="1"/>
              <a:t>HI deficiency</a:t>
            </a:r>
            <a:endParaRPr b="1"/>
          </a:p>
          <a:p>
            <a:pPr marL="57799" marR="57799" defTabSz="1300480">
              <a:spcBef>
                <a:spcPts val="1000"/>
              </a:spcBef>
              <a:buFont typeface="Arial"/>
              <a:defRPr sz="1600">
                <a:solidFill>
                  <a:srgbClr val="535353"/>
                </a:solidFill>
                <a:latin typeface="Arial"/>
                <a:ea typeface="Arial"/>
                <a:cs typeface="Arial"/>
                <a:sym typeface="Arial"/>
              </a:defRPr>
            </a:pPr>
          </a:p>
        </p:txBody>
      </p:sp>
      <p:sp>
        <p:nvSpPr>
          <p:cNvPr id="147" name="R/RA"/>
          <p:cNvSpPr txBox="1"/>
          <p:nvPr/>
        </p:nvSpPr>
        <p:spPr>
          <a:xfrm>
            <a:off x="8720021" y="6850535"/>
            <a:ext cx="936656" cy="2363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30963" tIns="30963" rIns="30963" bIns="30963" anchor="ctr">
            <a:spAutoFit/>
          </a:bodyPr>
          <a:lstStyle/>
          <a:p>
            <a:pPr marL="57799" marR="57799" defTabSz="1300480">
              <a:spcBef>
                <a:spcPts val="800"/>
              </a:spcBef>
              <a:buFont typeface="Arial"/>
              <a:defRPr sz="800">
                <a:solidFill>
                  <a:srgbClr val="535353"/>
                </a:solidFill>
                <a:latin typeface="Arial"/>
                <a:ea typeface="Arial"/>
                <a:cs typeface="Arial"/>
                <a:sym typeface="Arial"/>
              </a:defRPr>
            </a:pPr>
            <a:r>
              <a:rPr b="1" sz="1100"/>
              <a:t>R/R</a:t>
            </a:r>
            <a:r>
              <a:rPr b="1" baseline="-25000" sz="1100"/>
              <a:t>A</a:t>
            </a:r>
          </a:p>
        </p:txBody>
      </p:sp>
      <p:sp>
        <p:nvSpPr>
          <p:cNvPr id="148" name="distance from the cluster centre normalised by RA, the Abell radius, of a composite of 11 clusters (Solanes 2001)"/>
          <p:cNvSpPr txBox="1"/>
          <p:nvPr/>
        </p:nvSpPr>
        <p:spPr>
          <a:xfrm>
            <a:off x="7284305" y="7760486"/>
            <a:ext cx="5322778" cy="1192228"/>
          </a:xfrm>
          <a:prstGeom prst="rect">
            <a:avLst/>
          </a:prstGeom>
          <a:ln w="12700">
            <a:miter lim="400000"/>
          </a:ln>
          <a:extLst>
            <a:ext uri="{C572A759-6A51-4108-AA02-DFA0A04FC94B}">
              <ma14:wrappingTextBoxFlag xmlns:ma14="http://schemas.microsoft.com/office/mac/drawingml/2011/main" val="1"/>
            </a:ext>
          </a:extLst>
        </p:spPr>
        <p:txBody>
          <a:bodyPr lIns="30963" tIns="30963" rIns="30963" bIns="30963" anchor="ctr">
            <a:spAutoFit/>
          </a:bodyPr>
          <a:lstStyle/>
          <a:p>
            <a:pPr algn="l" defTabSz="585216">
              <a:defRPr sz="2600">
                <a:latin typeface="Gill Sans"/>
                <a:ea typeface="Gill Sans"/>
                <a:cs typeface="Gill Sans"/>
                <a:sym typeface="Gill Sans"/>
              </a:defRPr>
            </a:pPr>
            <a:r>
              <a:t>distance from the cluster centre normalised by R</a:t>
            </a:r>
            <a:r>
              <a:rPr baseline="-5999" sz="2500"/>
              <a:t>A</a:t>
            </a:r>
            <a:r>
              <a:rPr sz="2500"/>
              <a:t>, the Abell radius, of a composite of 11 clusters (Solanes 2001)</a:t>
            </a:r>
          </a:p>
        </p:txBody>
      </p:sp>
      <p:sp>
        <p:nvSpPr>
          <p:cNvPr id="149" name="HI Deficiency (Def HI) is defined as:…"/>
          <p:cNvSpPr txBox="1"/>
          <p:nvPr/>
        </p:nvSpPr>
        <p:spPr>
          <a:xfrm>
            <a:off x="406995" y="1965731"/>
            <a:ext cx="6035213" cy="74528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defTabSz="800100">
              <a:spcBef>
                <a:spcPts val="1400"/>
              </a:spcBef>
              <a:defRPr sz="3000">
                <a:latin typeface="Futura"/>
                <a:ea typeface="Futura"/>
                <a:cs typeface="Futura"/>
                <a:sym typeface="Futura"/>
              </a:defRPr>
            </a:pPr>
            <a:r>
              <a:t>HI Deficiency (Def HI) is defined as:</a:t>
            </a:r>
          </a:p>
          <a:p>
            <a:pPr lvl="1" algn="l" defTabSz="800100">
              <a:spcBef>
                <a:spcPts val="1400"/>
              </a:spcBef>
              <a:defRPr sz="3000">
                <a:latin typeface="Futura"/>
                <a:ea typeface="Futura"/>
                <a:cs typeface="Futura"/>
                <a:sym typeface="Futura"/>
              </a:defRPr>
            </a:pPr>
            <a:r>
              <a:t>log(HIexpected/HIobserved)</a:t>
            </a:r>
          </a:p>
          <a:p>
            <a:pPr lvl="2" algn="l" defTabSz="800100">
              <a:spcBef>
                <a:spcPts val="1400"/>
              </a:spcBef>
              <a:defRPr sz="3000">
                <a:latin typeface="Futura"/>
                <a:ea typeface="Futura"/>
                <a:cs typeface="Futura"/>
                <a:sym typeface="Futura"/>
              </a:defRPr>
            </a:pPr>
            <a:r>
              <a:t>+ = deficient,   − = excess                          (Haynes &amp; Giovanelli 1984)</a:t>
            </a:r>
          </a:p>
          <a:p>
            <a:pPr lvl="1" algn="l" defTabSz="800100">
              <a:spcBef>
                <a:spcPts val="1400"/>
              </a:spcBef>
              <a:defRPr sz="3000">
                <a:latin typeface="Futura"/>
                <a:ea typeface="Futura"/>
                <a:cs typeface="Futura"/>
                <a:sym typeface="Futura"/>
              </a:defRPr>
            </a:pPr>
            <a:r>
              <a:t>Fraction of HI deficient late type galaxies (LTGs) increases with proximity to cluster centres (Solanes et al. 2001)</a:t>
            </a:r>
          </a:p>
          <a:p>
            <a:pPr lvl="1" algn="l" defTabSz="800100">
              <a:spcBef>
                <a:spcPts val="1400"/>
              </a:spcBef>
              <a:defRPr sz="2400">
                <a:latin typeface="Futura"/>
                <a:ea typeface="Futura"/>
                <a:cs typeface="Futura"/>
                <a:sym typeface="Futura"/>
              </a:defRPr>
            </a:pPr>
            <a:r>
              <a:rPr sz="3000"/>
              <a:t>HI deficiency correlated with truncated H𝜶 (SF) and dust disks (Koopmann &amp; Kenney 2004;  Cortese et al. 2012)</a:t>
            </a:r>
            <a:r>
              <a:t>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Ram pressure stripping…"/>
          <p:cNvSpPr txBox="1"/>
          <p:nvPr/>
        </p:nvSpPr>
        <p:spPr>
          <a:xfrm>
            <a:off x="10085583" y="4015338"/>
            <a:ext cx="2771999"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1800">
                <a:solidFill>
                  <a:srgbClr val="FFFFFF"/>
                </a:solidFill>
                <a:latin typeface="Futura"/>
                <a:ea typeface="Futura"/>
                <a:cs typeface="Futura"/>
                <a:sym typeface="Futura"/>
              </a:defRPr>
            </a:pPr>
            <a:r>
              <a:t>Ram pressure stripping</a:t>
            </a:r>
          </a:p>
          <a:p>
            <a:pPr algn="r">
              <a:defRPr sz="1800">
                <a:solidFill>
                  <a:srgbClr val="FFFFFF"/>
                </a:solidFill>
                <a:latin typeface="Futura"/>
                <a:ea typeface="Futura"/>
                <a:cs typeface="Futura"/>
                <a:sym typeface="Futura"/>
              </a:defRPr>
            </a:pPr>
            <a:r>
              <a:t> CGCG 97-121 in A1367</a:t>
            </a:r>
          </a:p>
          <a:p>
            <a:pPr algn="r">
              <a:defRPr sz="1800">
                <a:solidFill>
                  <a:srgbClr val="FFFFFF"/>
                </a:solidFill>
              </a:defRPr>
            </a:pPr>
            <a:r>
              <a:rPr sz="1500">
                <a:latin typeface="Futura"/>
                <a:ea typeface="Futura"/>
                <a:cs typeface="Futura"/>
                <a:sym typeface="Futura"/>
              </a:rPr>
              <a:t>Scott et al. 2017 (submitted)</a:t>
            </a:r>
            <a:r>
              <a:t> </a:t>
            </a:r>
          </a:p>
        </p:txBody>
      </p:sp>
      <p:sp>
        <p:nvSpPr>
          <p:cNvPr id="152" name="HI in clusters"/>
          <p:cNvSpPr txBox="1"/>
          <p:nvPr/>
        </p:nvSpPr>
        <p:spPr>
          <a:xfrm>
            <a:off x="-51346" y="-35322"/>
            <a:ext cx="13107492" cy="1426121"/>
          </a:xfrm>
          <a:prstGeom prst="rect">
            <a:avLst/>
          </a:prstGeom>
          <a:solidFill>
            <a:srgbClr val="000000"/>
          </a:solidFill>
          <a:ln w="12700"/>
          <a:extLst>
            <a:ext uri="{C572A759-6A51-4108-AA02-DFA0A04FC94B}">
              <ma14:wrappingTextBoxFlag xmlns:ma14="http://schemas.microsoft.com/office/mac/drawingml/2011/main" val="1"/>
            </a:ext>
          </a:extLst>
        </p:spPr>
        <p:txBody>
          <a:bodyPr lIns="38100" tIns="38100" rIns="38100" bIns="38100" anchor="ctr"/>
          <a:lstStyle>
            <a:lvl1pPr defTabSz="1300480">
              <a:buClr>
                <a:srgbClr val="4093E0"/>
              </a:buClr>
              <a:defRPr sz="6400">
                <a:solidFill>
                  <a:srgbClr val="FEC700"/>
                </a:solidFill>
                <a:uFill>
                  <a:solidFill>
                    <a:srgbClr val="FEC700"/>
                  </a:solidFill>
                </a:uFill>
                <a:latin typeface="Futura"/>
                <a:ea typeface="Futura"/>
                <a:cs typeface="Futura"/>
                <a:sym typeface="Futura"/>
              </a:defRPr>
            </a:lvl1pPr>
          </a:lstStyle>
          <a:p>
            <a:pPr/>
            <a:r>
              <a:t>HI in clusters</a:t>
            </a:r>
          </a:p>
        </p:txBody>
      </p:sp>
      <p:sp>
        <p:nvSpPr>
          <p:cNvPr id="153" name="Rectangle"/>
          <p:cNvSpPr/>
          <p:nvPr/>
        </p:nvSpPr>
        <p:spPr>
          <a:xfrm>
            <a:off x="8051601" y="4368800"/>
            <a:ext cx="344141" cy="5351463"/>
          </a:xfrm>
          <a:prstGeom prst="rect">
            <a:avLst/>
          </a:prstGeom>
          <a:solidFill>
            <a:srgbClr val="FFFFFF"/>
          </a:solidFill>
          <a:ln w="12700">
            <a:miter lim="400000"/>
          </a:ln>
        </p:spPr>
        <p:txBody>
          <a:bodyPr lIns="50800" tIns="50800" rIns="50800" bIns="50800" anchor="ctr"/>
          <a:lstStyle/>
          <a:p>
            <a:pPr>
              <a:defRPr sz="2400">
                <a:solidFill>
                  <a:srgbClr val="FFFFFF"/>
                </a:solidFill>
              </a:defRPr>
            </a:pPr>
          </a:p>
        </p:txBody>
      </p:sp>
      <p:sp>
        <p:nvSpPr>
          <p:cNvPr id="154" name="Evidence cluster environment is impacting late type galaxies (LTGs), out to several Abell radii (Ellingson 2004)…"/>
          <p:cNvSpPr txBox="1"/>
          <p:nvPr>
            <p:ph type="body" idx="1"/>
          </p:nvPr>
        </p:nvSpPr>
        <p:spPr>
          <a:xfrm>
            <a:off x="1316798" y="2305645"/>
            <a:ext cx="10371204" cy="6894910"/>
          </a:xfrm>
          <a:prstGeom prst="rect">
            <a:avLst/>
          </a:prstGeom>
        </p:spPr>
        <p:txBody>
          <a:bodyPr lIns="38100" tIns="38100" rIns="38100" bIns="38100" anchor="t"/>
          <a:lstStyle/>
          <a:p>
            <a:pPr lvl="1" marL="582930" indent="-259080" defTabSz="680085">
              <a:spcBef>
                <a:spcPts val="1200"/>
              </a:spcBef>
              <a:buClr>
                <a:srgbClr val="000000"/>
              </a:buClr>
              <a:buSzPct val="100000"/>
              <a:buFont typeface="Arial"/>
              <a:defRPr sz="3400">
                <a:latin typeface="Futura"/>
                <a:ea typeface="Futura"/>
                <a:cs typeface="Futura"/>
                <a:sym typeface="Futura"/>
              </a:defRPr>
            </a:pPr>
            <a:r>
              <a:t>Evidence cluster environment is impacting late type galaxies (LTGs), out to several Abell radii (Ellingson 2004) </a:t>
            </a:r>
          </a:p>
          <a:p>
            <a:pPr lvl="1" marL="582930" indent="-259080" defTabSz="680085">
              <a:spcBef>
                <a:spcPts val="1200"/>
              </a:spcBef>
              <a:buClr>
                <a:srgbClr val="000000"/>
              </a:buClr>
              <a:buSzPct val="100000"/>
              <a:buFont typeface="Arial"/>
              <a:defRPr sz="3400">
                <a:latin typeface="Futura"/>
                <a:ea typeface="Futura"/>
                <a:cs typeface="Futura"/>
                <a:sym typeface="Futura"/>
              </a:defRPr>
            </a:pPr>
            <a:r>
              <a:t>ISM stripping from LTGs important aspect of transformation of LTGs to earlier Hubble types</a:t>
            </a:r>
          </a:p>
          <a:p>
            <a:pPr lvl="1" marL="582930" indent="-259080" defTabSz="680085">
              <a:spcBef>
                <a:spcPts val="1200"/>
              </a:spcBef>
              <a:buClr>
                <a:srgbClr val="000000"/>
              </a:buClr>
              <a:buSzPct val="100000"/>
              <a:buFont typeface="Arial"/>
              <a:defRPr sz="3400">
                <a:latin typeface="Futura"/>
                <a:ea typeface="Futura"/>
                <a:cs typeface="Futura"/>
                <a:sym typeface="Futura"/>
              </a:defRPr>
            </a:pPr>
            <a:r>
              <a:t>Low </a:t>
            </a:r>
            <a:r>
              <a:rPr i="1"/>
              <a:t>z</a:t>
            </a:r>
            <a:r>
              <a:t> clusters - consensus ram pressure stripping is the dominant LTG transforming mechanism (Boselli et al. 2016) </a:t>
            </a:r>
          </a:p>
          <a:p>
            <a:pPr lvl="1" marL="582930" indent="-259080" defTabSz="680085">
              <a:spcBef>
                <a:spcPts val="1200"/>
              </a:spcBef>
              <a:buClr>
                <a:srgbClr val="000000"/>
              </a:buClr>
              <a:buSzPct val="100000"/>
              <a:buFont typeface="Arial"/>
              <a:defRPr sz="3400">
                <a:latin typeface="Futura"/>
                <a:ea typeface="Futura"/>
                <a:cs typeface="Futura"/>
                <a:sym typeface="Futura"/>
              </a:defRPr>
            </a:pPr>
            <a:r>
              <a:t>Unclear extent to which ram pressure and/or tidal mechanisms operate at different radii or clusters of different types, or as a function of </a:t>
            </a:r>
            <a:r>
              <a:rPr i="1"/>
              <a:t>z</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Ram pressure stripping…"/>
          <p:cNvSpPr txBox="1"/>
          <p:nvPr/>
        </p:nvSpPr>
        <p:spPr>
          <a:xfrm>
            <a:off x="10085583" y="4015338"/>
            <a:ext cx="2771999"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1800">
                <a:solidFill>
                  <a:srgbClr val="FFFFFF"/>
                </a:solidFill>
                <a:latin typeface="Futura"/>
                <a:ea typeface="Futura"/>
                <a:cs typeface="Futura"/>
                <a:sym typeface="Futura"/>
              </a:defRPr>
            </a:pPr>
            <a:r>
              <a:t>Ram pressure stripping</a:t>
            </a:r>
          </a:p>
          <a:p>
            <a:pPr algn="r">
              <a:defRPr sz="1800">
                <a:solidFill>
                  <a:srgbClr val="FFFFFF"/>
                </a:solidFill>
                <a:latin typeface="Futura"/>
                <a:ea typeface="Futura"/>
                <a:cs typeface="Futura"/>
                <a:sym typeface="Futura"/>
              </a:defRPr>
            </a:pPr>
            <a:r>
              <a:t> CGCG 97-121 in A1367</a:t>
            </a:r>
          </a:p>
          <a:p>
            <a:pPr algn="r">
              <a:defRPr sz="1800">
                <a:solidFill>
                  <a:srgbClr val="FFFFFF"/>
                </a:solidFill>
              </a:defRPr>
            </a:pPr>
            <a:r>
              <a:rPr sz="1500">
                <a:latin typeface="Futura"/>
                <a:ea typeface="Futura"/>
                <a:cs typeface="Futura"/>
                <a:sym typeface="Futura"/>
              </a:rPr>
              <a:t>Scott et al. 2017 (submitted)</a:t>
            </a:r>
            <a:r>
              <a:t> </a:t>
            </a:r>
          </a:p>
        </p:txBody>
      </p:sp>
      <p:sp>
        <p:nvSpPr>
          <p:cNvPr id="157" name="The Plan"/>
          <p:cNvSpPr txBox="1"/>
          <p:nvPr/>
        </p:nvSpPr>
        <p:spPr>
          <a:xfrm>
            <a:off x="-51346" y="-35322"/>
            <a:ext cx="13107492" cy="1426121"/>
          </a:xfrm>
          <a:prstGeom prst="rect">
            <a:avLst/>
          </a:prstGeom>
          <a:solidFill>
            <a:srgbClr val="000000"/>
          </a:solidFill>
          <a:ln w="12700"/>
          <a:extLst>
            <a:ext uri="{C572A759-6A51-4108-AA02-DFA0A04FC94B}">
              <ma14:wrappingTextBoxFlag xmlns:ma14="http://schemas.microsoft.com/office/mac/drawingml/2011/main" val="1"/>
            </a:ext>
          </a:extLst>
        </p:spPr>
        <p:txBody>
          <a:bodyPr lIns="38100" tIns="38100" rIns="38100" bIns="38100" anchor="ctr"/>
          <a:lstStyle>
            <a:lvl1pPr defTabSz="1300480">
              <a:buClr>
                <a:srgbClr val="4093E0"/>
              </a:buClr>
              <a:defRPr sz="6400">
                <a:solidFill>
                  <a:srgbClr val="FEC700"/>
                </a:solidFill>
                <a:uFill>
                  <a:solidFill>
                    <a:srgbClr val="FEC700"/>
                  </a:solidFill>
                </a:uFill>
                <a:latin typeface="Futura"/>
                <a:ea typeface="Futura"/>
                <a:cs typeface="Futura"/>
                <a:sym typeface="Futura"/>
              </a:defRPr>
            </a:lvl1pPr>
          </a:lstStyle>
          <a:p>
            <a:pPr/>
            <a:r>
              <a:t>The Plan</a:t>
            </a:r>
          </a:p>
        </p:txBody>
      </p:sp>
      <p:sp>
        <p:nvSpPr>
          <p:cNvPr id="158" name="Rectangle"/>
          <p:cNvSpPr/>
          <p:nvPr/>
        </p:nvSpPr>
        <p:spPr>
          <a:xfrm>
            <a:off x="8051601" y="4368800"/>
            <a:ext cx="344141" cy="5351463"/>
          </a:xfrm>
          <a:prstGeom prst="rect">
            <a:avLst/>
          </a:prstGeom>
          <a:solidFill>
            <a:srgbClr val="FFFFFF"/>
          </a:solidFill>
          <a:ln w="12700">
            <a:miter lim="400000"/>
          </a:ln>
        </p:spPr>
        <p:txBody>
          <a:bodyPr lIns="50800" tIns="50800" rIns="50800" bIns="50800" anchor="ctr"/>
          <a:lstStyle/>
          <a:p>
            <a:pPr>
              <a:defRPr sz="2400">
                <a:solidFill>
                  <a:srgbClr val="FFFFFF"/>
                </a:solidFill>
              </a:defRPr>
            </a:pPr>
          </a:p>
        </p:txBody>
      </p:sp>
      <p:sp>
        <p:nvSpPr>
          <p:cNvPr id="159" name="Question: can HI be used to determine the dominant mechanism affecting LTGs in clusters?…"/>
          <p:cNvSpPr txBox="1"/>
          <p:nvPr>
            <p:ph type="body" idx="1"/>
          </p:nvPr>
        </p:nvSpPr>
        <p:spPr>
          <a:xfrm>
            <a:off x="1316798" y="2305645"/>
            <a:ext cx="10371204" cy="6894910"/>
          </a:xfrm>
          <a:prstGeom prst="rect">
            <a:avLst/>
          </a:prstGeom>
        </p:spPr>
        <p:txBody>
          <a:bodyPr lIns="38100" tIns="38100" rIns="38100" bIns="38100" anchor="t"/>
          <a:lstStyle/>
          <a:p>
            <a:pPr lvl="1" marL="0" indent="228600" defTabSz="800100">
              <a:spcBef>
                <a:spcPts val="1400"/>
              </a:spcBef>
              <a:buSzTx/>
              <a:buNone/>
              <a:defRPr sz="4000">
                <a:latin typeface="Futura"/>
                <a:ea typeface="Futura"/>
                <a:cs typeface="Futura"/>
                <a:sym typeface="Futura"/>
              </a:defRPr>
            </a:pPr>
            <a:r>
              <a:t>Question: can HI be used to determine the dominant mechanism affecting LTGs in clusters?</a:t>
            </a:r>
          </a:p>
          <a:p>
            <a:pPr lvl="1" marL="0" indent="228600" defTabSz="800100">
              <a:spcBef>
                <a:spcPts val="1400"/>
              </a:spcBef>
              <a:buSzTx/>
              <a:buNone/>
              <a:defRPr sz="4000">
                <a:latin typeface="Futura"/>
                <a:ea typeface="Futura"/>
                <a:cs typeface="Futura"/>
                <a:sym typeface="Futura"/>
              </a:defRPr>
            </a:pPr>
            <a:r>
              <a:t>Problem: determining Def HI or spatially mapping HI is expensive</a:t>
            </a:r>
          </a:p>
          <a:p>
            <a:pPr lvl="1" marL="0" indent="228600" defTabSz="800100">
              <a:spcBef>
                <a:spcPts val="1400"/>
              </a:spcBef>
              <a:buSzTx/>
              <a:buNone/>
              <a:defRPr sz="4000">
                <a:latin typeface="Futura"/>
                <a:ea typeface="Futura"/>
                <a:cs typeface="Futura"/>
                <a:sym typeface="Futura"/>
              </a:defRPr>
            </a:pPr>
            <a:r>
              <a:t>Solution: investigate 4 proxies</a:t>
            </a:r>
          </a:p>
          <a:p>
            <a:pPr lvl="1" marL="938388" indent="-493888" defTabSz="800100">
              <a:spcBef>
                <a:spcPts val="1400"/>
              </a:spcBef>
              <a:defRPr sz="4000">
                <a:latin typeface="Futura"/>
                <a:ea typeface="Futura"/>
                <a:cs typeface="Futura"/>
                <a:sym typeface="Futura"/>
              </a:defRPr>
            </a:pPr>
            <a:r>
              <a:t>HI profile asymmetry, A</a:t>
            </a:r>
            <a:r>
              <a:rPr baseline="-5999"/>
              <a:t>flux</a:t>
            </a:r>
            <a:endParaRPr baseline="-5999"/>
          </a:p>
          <a:p>
            <a:pPr lvl="1" marL="938388" indent="-493888" defTabSz="800100">
              <a:spcBef>
                <a:spcPts val="1400"/>
              </a:spcBef>
              <a:defRPr sz="4000">
                <a:latin typeface="Futura"/>
                <a:ea typeface="Futura"/>
                <a:cs typeface="Futura"/>
                <a:sym typeface="Futura"/>
              </a:defRPr>
            </a:pPr>
            <a:r>
              <a:t>opt − HI velocity or position offset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A 1367…"/>
          <p:cNvSpPr txBox="1"/>
          <p:nvPr/>
        </p:nvSpPr>
        <p:spPr>
          <a:xfrm>
            <a:off x="1026864" y="1374372"/>
            <a:ext cx="10951072" cy="34025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R="457200" algn="l" defTabSz="457200">
              <a:defRPr sz="1600">
                <a:latin typeface="Futura"/>
                <a:ea typeface="Futura"/>
                <a:cs typeface="Futura"/>
                <a:sym typeface="Futura"/>
              </a:defRPr>
            </a:pPr>
          </a:p>
          <a:p>
            <a:pPr marR="457200" algn="l" defTabSz="457200">
              <a:buClr>
                <a:srgbClr val="FF7E79"/>
              </a:buClr>
              <a:defRPr sz="3200">
                <a:latin typeface="Futura"/>
                <a:ea typeface="Futura"/>
                <a:cs typeface="Futura"/>
                <a:sym typeface="Futura"/>
              </a:defRPr>
            </a:pPr>
            <a:r>
              <a:t>A 1367 </a:t>
            </a:r>
          </a:p>
          <a:p>
            <a:pPr lvl="1" marL="685800" indent="-304800" algn="l" defTabSz="800100">
              <a:spcBef>
                <a:spcPts val="1400"/>
              </a:spcBef>
              <a:buClr>
                <a:srgbClr val="000000"/>
              </a:buClr>
              <a:buSzPct val="100000"/>
              <a:buFont typeface="Arial"/>
              <a:buChar char="•"/>
              <a:defRPr sz="3200">
                <a:latin typeface="Futura"/>
                <a:ea typeface="Futura"/>
                <a:cs typeface="Futura"/>
                <a:sym typeface="Futura"/>
              </a:defRPr>
            </a:pPr>
            <a:r>
              <a:t>(z =0.02) merging cluster:  X-ray emission (cyan contours) from the ICM (NW and SE sub-cluster)</a:t>
            </a:r>
          </a:p>
          <a:p>
            <a:pPr lvl="1" marL="685800" indent="-304800" algn="l" defTabSz="800100">
              <a:spcBef>
                <a:spcPts val="1400"/>
              </a:spcBef>
              <a:buClr>
                <a:srgbClr val="000000"/>
              </a:buClr>
              <a:buSzPct val="100000"/>
              <a:buFont typeface="Arial"/>
              <a:buChar char="•"/>
              <a:defRPr sz="3200">
                <a:latin typeface="Futura"/>
                <a:ea typeface="Futura"/>
                <a:cs typeface="Futura"/>
                <a:sym typeface="Futura"/>
              </a:defRPr>
            </a:pPr>
            <a:r>
              <a:t> A 1367 central ICM density </a:t>
            </a:r>
            <a:r>
              <a:rPr>
                <a:latin typeface="Cambria Math"/>
                <a:ea typeface="Cambria Math"/>
                <a:cs typeface="Cambria Math"/>
                <a:sym typeface="Cambria Math"/>
              </a:rPr>
              <a:t>∿</a:t>
            </a:r>
            <a:r>
              <a:t>1/5 of Coma (Fukazawa et al 2004).</a:t>
            </a:r>
          </a:p>
        </p:txBody>
      </p:sp>
      <p:sp>
        <p:nvSpPr>
          <p:cNvPr id="162" name="Abell 1367"/>
          <p:cNvSpPr txBox="1"/>
          <p:nvPr/>
        </p:nvSpPr>
        <p:spPr>
          <a:xfrm>
            <a:off x="0" y="-22077"/>
            <a:ext cx="13004801" cy="1451041"/>
          </a:xfrm>
          <a:prstGeom prst="rect">
            <a:avLst/>
          </a:prstGeom>
          <a:solidFill>
            <a:srgbClr val="000000"/>
          </a:solidFill>
          <a:ln w="12700"/>
          <a:extLst>
            <a:ext uri="{C572A759-6A51-4108-AA02-DFA0A04FC94B}">
              <ma14:wrappingTextBoxFlag xmlns:ma14="http://schemas.microsoft.com/office/mac/drawingml/2011/main" val="1"/>
            </a:ext>
          </a:extLst>
        </p:spPr>
        <p:txBody>
          <a:bodyPr lIns="38100" tIns="38100" rIns="38100" bIns="38100" anchor="ctr"/>
          <a:lstStyle>
            <a:lvl1pPr defTabSz="1300480">
              <a:buClr>
                <a:srgbClr val="4093E0"/>
              </a:buClr>
              <a:defRPr sz="6400">
                <a:solidFill>
                  <a:srgbClr val="FEC700"/>
                </a:solidFill>
                <a:uFill>
                  <a:solidFill>
                    <a:srgbClr val="FEC700"/>
                  </a:solidFill>
                </a:uFill>
                <a:latin typeface="Futura"/>
                <a:ea typeface="Futura"/>
                <a:cs typeface="Futura"/>
                <a:sym typeface="Futura"/>
              </a:defRPr>
            </a:lvl1pPr>
          </a:lstStyle>
          <a:p>
            <a:pPr/>
            <a:r>
              <a:t>Abell 1367</a:t>
            </a:r>
          </a:p>
        </p:txBody>
      </p:sp>
      <p:pic>
        <p:nvPicPr>
          <p:cNvPr id="163" name="pasted-image.pdf" descr="pasted-image.pdf"/>
          <p:cNvPicPr>
            <a:picLocks noChangeAspect="1"/>
          </p:cNvPicPr>
          <p:nvPr/>
        </p:nvPicPr>
        <p:blipFill>
          <a:blip r:embed="rId2">
            <a:extLst/>
          </a:blip>
          <a:stretch>
            <a:fillRect/>
          </a:stretch>
        </p:blipFill>
        <p:spPr>
          <a:xfrm>
            <a:off x="700980" y="4842531"/>
            <a:ext cx="10665512" cy="4839989"/>
          </a:xfrm>
          <a:prstGeom prst="rect">
            <a:avLst/>
          </a:prstGeom>
          <a:ln w="12700">
            <a:miter lim="400000"/>
          </a:ln>
        </p:spPr>
      </p:pic>
      <p:sp>
        <p:nvSpPr>
          <p:cNvPr id="164" name="NW"/>
          <p:cNvSpPr txBox="1"/>
          <p:nvPr/>
        </p:nvSpPr>
        <p:spPr>
          <a:xfrm>
            <a:off x="4561482" y="5975349"/>
            <a:ext cx="452836"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solidFill>
                  <a:srgbClr val="00FDFF"/>
                </a:solidFill>
                <a:latin typeface="Helvetica"/>
                <a:ea typeface="Helvetica"/>
                <a:cs typeface="Helvetica"/>
                <a:sym typeface="Helvetica"/>
              </a:defRPr>
            </a:lvl1pPr>
          </a:lstStyle>
          <a:p>
            <a:pPr/>
            <a:r>
              <a:t>NW</a:t>
            </a:r>
          </a:p>
        </p:txBody>
      </p:sp>
      <p:sp>
        <p:nvSpPr>
          <p:cNvPr id="165" name="SE"/>
          <p:cNvSpPr txBox="1"/>
          <p:nvPr/>
        </p:nvSpPr>
        <p:spPr>
          <a:xfrm>
            <a:off x="4074517" y="7080249"/>
            <a:ext cx="385366"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solidFill>
                  <a:srgbClr val="00FDFF"/>
                </a:solidFill>
                <a:latin typeface="Helvetica"/>
                <a:ea typeface="Helvetica"/>
                <a:cs typeface="Helvetica"/>
                <a:sym typeface="Helvetica"/>
              </a:defRPr>
            </a:lvl1pPr>
          </a:lstStyle>
          <a:p>
            <a:pPr/>
            <a:r>
              <a:t>SE</a:t>
            </a:r>
          </a:p>
        </p:txBody>
      </p:sp>
      <p:sp>
        <p:nvSpPr>
          <p:cNvPr id="166" name="X-ray (ROSAT)"/>
          <p:cNvSpPr txBox="1"/>
          <p:nvPr/>
        </p:nvSpPr>
        <p:spPr>
          <a:xfrm>
            <a:off x="2703413" y="5581649"/>
            <a:ext cx="1476574"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solidFill>
                  <a:srgbClr val="00FDFF"/>
                </a:solidFill>
                <a:latin typeface="Helvetica"/>
                <a:ea typeface="Helvetica"/>
                <a:cs typeface="Helvetica"/>
                <a:sym typeface="Helvetica"/>
              </a:defRPr>
            </a:lvl1pPr>
          </a:lstStyle>
          <a:p>
            <a:pPr/>
            <a:r>
              <a:t>X-ray (ROSAT)</a:t>
            </a:r>
          </a:p>
        </p:txBody>
      </p:sp>
      <p:sp>
        <p:nvSpPr>
          <p:cNvPr id="167" name="HI"/>
          <p:cNvSpPr txBox="1"/>
          <p:nvPr/>
        </p:nvSpPr>
        <p:spPr>
          <a:xfrm>
            <a:off x="9899650" y="8464549"/>
            <a:ext cx="317500"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600">
                <a:solidFill>
                  <a:srgbClr val="FFFFFF"/>
                </a:solidFill>
                <a:latin typeface="Helvetica"/>
                <a:ea typeface="Helvetica"/>
                <a:cs typeface="Helvetica"/>
                <a:sym typeface="Helvetica"/>
              </a:defRPr>
            </a:lvl1pPr>
          </a:lstStyle>
          <a:p>
            <a:pPr/>
            <a:r>
              <a:t>HI</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Rectangle"/>
          <p:cNvSpPr/>
          <p:nvPr/>
        </p:nvSpPr>
        <p:spPr>
          <a:xfrm>
            <a:off x="6305426" y="1371600"/>
            <a:ext cx="6717283" cy="3807148"/>
          </a:xfrm>
          <a:prstGeom prst="rect">
            <a:avLst/>
          </a:prstGeom>
          <a:solidFill>
            <a:srgbClr val="A6AAA9"/>
          </a:solidFill>
          <a:ln w="12700">
            <a:miter lim="400000"/>
          </a:ln>
        </p:spPr>
        <p:txBody>
          <a:bodyPr lIns="50800" tIns="50800" rIns="50800" bIns="50800" anchor="ctr"/>
          <a:lstStyle/>
          <a:p>
            <a:pPr>
              <a:defRPr sz="2400">
                <a:solidFill>
                  <a:srgbClr val="FFFFFF"/>
                </a:solidFill>
              </a:defRPr>
            </a:pPr>
          </a:p>
        </p:txBody>
      </p:sp>
      <p:sp>
        <p:nvSpPr>
          <p:cNvPr id="170" name="Rectangle"/>
          <p:cNvSpPr/>
          <p:nvPr/>
        </p:nvSpPr>
        <p:spPr>
          <a:xfrm>
            <a:off x="6293941" y="5168824"/>
            <a:ext cx="6717283" cy="4590779"/>
          </a:xfrm>
          <a:prstGeom prst="rect">
            <a:avLst/>
          </a:prstGeom>
          <a:solidFill>
            <a:srgbClr val="DCDEE0"/>
          </a:solidFill>
          <a:ln w="12700">
            <a:miter lim="400000"/>
          </a:ln>
        </p:spPr>
        <p:txBody>
          <a:bodyPr lIns="50800" tIns="50800" rIns="50800" bIns="50800" anchor="ctr"/>
          <a:lstStyle/>
          <a:p>
            <a:pPr>
              <a:defRPr sz="2400">
                <a:solidFill>
                  <a:srgbClr val="FFFFFF"/>
                </a:solidFill>
              </a:defRPr>
            </a:pPr>
          </a:p>
        </p:txBody>
      </p:sp>
      <p:pic>
        <p:nvPicPr>
          <p:cNvPr id="171" name="pasted-image.pdf" descr="pasted-image.pdf"/>
          <p:cNvPicPr>
            <a:picLocks noChangeAspect="1"/>
          </p:cNvPicPr>
          <p:nvPr/>
        </p:nvPicPr>
        <p:blipFill>
          <a:blip r:embed="rId2">
            <a:extLst/>
          </a:blip>
          <a:stretch>
            <a:fillRect/>
          </a:stretch>
        </p:blipFill>
        <p:spPr>
          <a:xfrm>
            <a:off x="10295224" y="1667272"/>
            <a:ext cx="2430240" cy="2280152"/>
          </a:xfrm>
          <a:prstGeom prst="rect">
            <a:avLst/>
          </a:prstGeom>
          <a:ln w="12700">
            <a:miter lim="400000"/>
          </a:ln>
        </p:spPr>
      </p:pic>
      <p:sp>
        <p:nvSpPr>
          <p:cNvPr id="172" name="HI single dish 1o x 5o blind survey (AGES n=43)…"/>
          <p:cNvSpPr txBox="1"/>
          <p:nvPr/>
        </p:nvSpPr>
        <p:spPr>
          <a:xfrm>
            <a:off x="143234" y="1629242"/>
            <a:ext cx="6029209" cy="47254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54000" indent="-254000" algn="l" defTabSz="800100">
              <a:spcBef>
                <a:spcPts val="1400"/>
              </a:spcBef>
              <a:buClr>
                <a:srgbClr val="000000"/>
              </a:buClr>
              <a:buSzPct val="82000"/>
              <a:buFont typeface="Arial"/>
              <a:buChar char="•"/>
              <a:defRPr sz="2400">
                <a:latin typeface="Futura"/>
                <a:ea typeface="Futura"/>
                <a:cs typeface="Futura"/>
                <a:sym typeface="Futura"/>
              </a:defRPr>
            </a:pPr>
            <a:r>
              <a:t>HI single dish 1</a:t>
            </a:r>
            <a:r>
              <a:rPr baseline="31999"/>
              <a:t>o</a:t>
            </a:r>
            <a:r>
              <a:t> x 5</a:t>
            </a:r>
            <a:r>
              <a:rPr baseline="31999"/>
              <a:t>o</a:t>
            </a:r>
            <a:r>
              <a:t> blind survey (AGES n=43) </a:t>
            </a:r>
          </a:p>
          <a:p>
            <a:pPr marL="254000" indent="-254000" algn="l" defTabSz="800100">
              <a:spcBef>
                <a:spcPts val="1400"/>
              </a:spcBef>
              <a:buClr>
                <a:srgbClr val="000000"/>
              </a:buClr>
              <a:buSzPct val="82000"/>
              <a:buFont typeface="Arial"/>
              <a:buChar char="•"/>
              <a:defRPr sz="2400">
                <a:latin typeface="Futura"/>
                <a:ea typeface="Futura"/>
                <a:cs typeface="Futura"/>
                <a:sym typeface="Futura"/>
              </a:defRPr>
            </a:pPr>
            <a:r>
              <a:t>HI interferometric resolved (VLA n=30)</a:t>
            </a:r>
          </a:p>
          <a:p>
            <a:pPr marL="254000" indent="-254000" algn="l" defTabSz="800100">
              <a:spcBef>
                <a:spcPts val="1400"/>
              </a:spcBef>
              <a:buClr>
                <a:srgbClr val="000000"/>
              </a:buClr>
              <a:buSzPct val="82000"/>
              <a:buFont typeface="Arial"/>
              <a:buChar char="•"/>
              <a:defRPr sz="2400">
                <a:latin typeface="Futura"/>
                <a:ea typeface="Futura"/>
                <a:cs typeface="Futura"/>
                <a:sym typeface="Futura"/>
              </a:defRPr>
            </a:pPr>
            <a:r>
              <a:t>H𝜶 deep imaging (Yagi et al. 2017). H𝜶 tails longer, more massive and more frequent in A1367 compared to Coma</a:t>
            </a:r>
          </a:p>
          <a:p>
            <a:pPr marL="254000" indent="-254000" algn="l" defTabSz="800100">
              <a:spcBef>
                <a:spcPts val="1400"/>
              </a:spcBef>
              <a:buClr>
                <a:srgbClr val="000000"/>
              </a:buClr>
              <a:buSzPct val="82000"/>
              <a:buFont typeface="Arial"/>
              <a:buChar char="•"/>
              <a:defRPr sz="2400">
                <a:latin typeface="Futura"/>
                <a:ea typeface="Futura"/>
                <a:cs typeface="Futura"/>
                <a:sym typeface="Futura"/>
              </a:defRPr>
            </a:pPr>
            <a:r>
              <a:t>Complex cluster environment; examples of multiple mechanisms operating simultaneously, e.g., tidally loosened material aiding ram pressure stripping</a:t>
            </a:r>
          </a:p>
        </p:txBody>
      </p:sp>
      <p:sp>
        <p:nvSpPr>
          <p:cNvPr id="173" name="Text"/>
          <p:cNvSpPr txBox="1"/>
          <p:nvPr/>
        </p:nvSpPr>
        <p:spPr>
          <a:xfrm>
            <a:off x="1257300" y="-13462001"/>
            <a:ext cx="1905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latin typeface="Times"/>
                <a:ea typeface="Times"/>
                <a:cs typeface="Times"/>
                <a:sym typeface="Times"/>
              </a:defRPr>
            </a:lvl1pPr>
          </a:lstStyle>
          <a:p>
            <a:pPr/>
            <a:r>
              <a:t> </a:t>
            </a:r>
          </a:p>
        </p:txBody>
      </p:sp>
      <p:pic>
        <p:nvPicPr>
          <p:cNvPr id="174" name="pasted-image.pdf" descr="pasted-image.pdf"/>
          <p:cNvPicPr>
            <a:picLocks noChangeAspect="1"/>
          </p:cNvPicPr>
          <p:nvPr/>
        </p:nvPicPr>
        <p:blipFill>
          <a:blip r:embed="rId3">
            <a:extLst/>
          </a:blip>
          <a:stretch>
            <a:fillRect/>
          </a:stretch>
        </p:blipFill>
        <p:spPr>
          <a:xfrm>
            <a:off x="6634293" y="1288817"/>
            <a:ext cx="3459367" cy="3540726"/>
          </a:xfrm>
          <a:prstGeom prst="rect">
            <a:avLst/>
          </a:prstGeom>
          <a:ln w="12700">
            <a:miter lim="400000"/>
          </a:ln>
        </p:spPr>
      </p:pic>
      <p:sp>
        <p:nvSpPr>
          <p:cNvPr id="175" name="A1367: ISM stripping observations"/>
          <p:cNvSpPr txBox="1"/>
          <p:nvPr/>
        </p:nvSpPr>
        <p:spPr>
          <a:xfrm>
            <a:off x="0" y="-205366"/>
            <a:ext cx="13004801" cy="1587285"/>
          </a:xfrm>
          <a:prstGeom prst="rect">
            <a:avLst/>
          </a:prstGeom>
          <a:solidFill>
            <a:srgbClr val="000000"/>
          </a:solidFill>
          <a:ln w="12700"/>
          <a:extLst>
            <a:ext uri="{C572A759-6A51-4108-AA02-DFA0A04FC94B}">
              <ma14:wrappingTextBoxFlag xmlns:ma14="http://schemas.microsoft.com/office/mac/drawingml/2011/main" val="1"/>
            </a:ext>
          </a:extLst>
        </p:spPr>
        <p:txBody>
          <a:bodyPr lIns="38100" tIns="38100" rIns="38100" bIns="38100" anchor="ctr"/>
          <a:lstStyle>
            <a:lvl1pPr defTabSz="1300480">
              <a:buClr>
                <a:srgbClr val="4093E0"/>
              </a:buClr>
              <a:defRPr sz="6400">
                <a:solidFill>
                  <a:srgbClr val="FEC700"/>
                </a:solidFill>
                <a:uFill>
                  <a:solidFill>
                    <a:srgbClr val="FEC700"/>
                  </a:solidFill>
                </a:uFill>
                <a:latin typeface="Futura"/>
                <a:ea typeface="Futura"/>
                <a:cs typeface="Futura"/>
                <a:sym typeface="Futura"/>
              </a:defRPr>
            </a:lvl1pPr>
          </a:lstStyle>
          <a:p>
            <a:pPr/>
            <a:r>
              <a:t>A1367: ISM stripping observations</a:t>
            </a:r>
          </a:p>
        </p:txBody>
      </p:sp>
      <p:sp>
        <p:nvSpPr>
          <p:cNvPr id="176" name="Blue Infalling Group (BIG)"/>
          <p:cNvSpPr txBox="1"/>
          <p:nvPr/>
        </p:nvSpPr>
        <p:spPr>
          <a:xfrm>
            <a:off x="8082377" y="1381354"/>
            <a:ext cx="2840869" cy="412292"/>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Futura"/>
                <a:ea typeface="Futura"/>
                <a:cs typeface="Futura"/>
                <a:sym typeface="Futura"/>
              </a:defRPr>
            </a:lvl1pPr>
          </a:lstStyle>
          <a:p>
            <a:pPr/>
            <a:r>
              <a:t>Blue Infalling Group (BIG)</a:t>
            </a:r>
          </a:p>
        </p:txBody>
      </p:sp>
      <p:sp>
        <p:nvSpPr>
          <p:cNvPr id="177" name="Rectangle"/>
          <p:cNvSpPr/>
          <p:nvPr/>
        </p:nvSpPr>
        <p:spPr>
          <a:xfrm>
            <a:off x="7289800" y="3108672"/>
            <a:ext cx="1270000" cy="1222028"/>
          </a:xfrm>
          <a:prstGeom prst="rect">
            <a:avLst/>
          </a:prstGeom>
          <a:ln w="25400">
            <a:solidFill>
              <a:schemeClr val="accent3">
                <a:satOff val="18648"/>
                <a:lumOff val="5971"/>
              </a:schemeClr>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chemeClr val="accent3">
                    <a:satOff val="18648"/>
                    <a:lumOff val="5971"/>
                  </a:schemeClr>
                </a:solidFill>
              </a:defRPr>
            </a:pPr>
          </a:p>
        </p:txBody>
      </p:sp>
      <p:sp>
        <p:nvSpPr>
          <p:cNvPr id="178" name="H 𝜶…"/>
          <p:cNvSpPr txBox="1"/>
          <p:nvPr/>
        </p:nvSpPr>
        <p:spPr>
          <a:xfrm>
            <a:off x="7167413" y="1603604"/>
            <a:ext cx="1689833" cy="7551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000">
                <a:solidFill>
                  <a:srgbClr val="FFFFFF"/>
                </a:solidFill>
                <a:latin typeface="Futura"/>
                <a:ea typeface="Futura"/>
                <a:cs typeface="Futura"/>
                <a:sym typeface="Futura"/>
              </a:defRPr>
            </a:pPr>
            <a:r>
              <a:t>H 𝜶</a:t>
            </a:r>
          </a:p>
          <a:p>
            <a:pPr algn="l">
              <a:defRPr sz="1800">
                <a:solidFill>
                  <a:srgbClr val="FFFFFF"/>
                </a:solidFill>
                <a:latin typeface="Futura"/>
                <a:ea typeface="Futura"/>
                <a:cs typeface="Futura"/>
                <a:sym typeface="Futura"/>
              </a:defRPr>
            </a:pPr>
            <a:r>
              <a:t>Yagi et al 2017</a:t>
            </a:r>
          </a:p>
        </p:txBody>
      </p:sp>
      <p:sp>
        <p:nvSpPr>
          <p:cNvPr id="179" name="HI contours on H alpha…"/>
          <p:cNvSpPr txBox="1"/>
          <p:nvPr/>
        </p:nvSpPr>
        <p:spPr>
          <a:xfrm>
            <a:off x="10174071" y="3851504"/>
            <a:ext cx="2672545" cy="7297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latin typeface="Futura"/>
                <a:ea typeface="Futura"/>
                <a:cs typeface="Futura"/>
                <a:sym typeface="Futura"/>
              </a:defRPr>
            </a:pPr>
            <a:r>
              <a:t>HI contours on H alpha </a:t>
            </a:r>
          </a:p>
          <a:p>
            <a:pPr>
              <a:defRPr sz="1800">
                <a:latin typeface="Futura"/>
                <a:ea typeface="Futura"/>
                <a:cs typeface="Futura"/>
                <a:sym typeface="Futura"/>
              </a:defRPr>
            </a:pPr>
            <a:r>
              <a:t>Scott et al. 2017 (subm.)</a:t>
            </a:r>
          </a:p>
        </p:txBody>
      </p:sp>
      <p:pic>
        <p:nvPicPr>
          <p:cNvPr id="180" name="pasted-image.pdf" descr="pasted-image.pdf"/>
          <p:cNvPicPr>
            <a:picLocks noChangeAspect="1"/>
          </p:cNvPicPr>
          <p:nvPr/>
        </p:nvPicPr>
        <p:blipFill>
          <a:blip r:embed="rId4">
            <a:extLst/>
          </a:blip>
          <a:stretch>
            <a:fillRect/>
          </a:stretch>
        </p:blipFill>
        <p:spPr>
          <a:xfrm>
            <a:off x="6823939" y="5957954"/>
            <a:ext cx="3080076" cy="3063318"/>
          </a:xfrm>
          <a:prstGeom prst="rect">
            <a:avLst/>
          </a:prstGeom>
          <a:ln w="12700">
            <a:miter lim="400000"/>
          </a:ln>
        </p:spPr>
      </p:pic>
      <p:sp>
        <p:nvSpPr>
          <p:cNvPr id="181" name="H 𝜶…"/>
          <p:cNvSpPr txBox="1"/>
          <p:nvPr/>
        </p:nvSpPr>
        <p:spPr>
          <a:xfrm>
            <a:off x="6938813" y="8321904"/>
            <a:ext cx="2801691" cy="7551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000">
                <a:solidFill>
                  <a:srgbClr val="FFFFFF"/>
                </a:solidFill>
                <a:latin typeface="Futura"/>
                <a:ea typeface="Futura"/>
                <a:cs typeface="Futura"/>
                <a:sym typeface="Futura"/>
              </a:defRPr>
            </a:pPr>
            <a:r>
              <a:t>H 𝜶</a:t>
            </a:r>
          </a:p>
          <a:p>
            <a:pPr algn="l">
              <a:defRPr sz="1800">
                <a:solidFill>
                  <a:srgbClr val="FFFFFF"/>
                </a:solidFill>
                <a:latin typeface="Futura"/>
                <a:ea typeface="Futura"/>
                <a:cs typeface="Futura"/>
                <a:sym typeface="Futura"/>
              </a:defRPr>
            </a:pPr>
            <a:r>
              <a:t>Boselli and Gavazzi 2014</a:t>
            </a:r>
          </a:p>
        </p:txBody>
      </p:sp>
      <p:pic>
        <p:nvPicPr>
          <p:cNvPr id="182" name="pasted-image.pdf" descr="pasted-image.pdf"/>
          <p:cNvPicPr>
            <a:picLocks noChangeAspect="1"/>
          </p:cNvPicPr>
          <p:nvPr/>
        </p:nvPicPr>
        <p:blipFill>
          <a:blip r:embed="rId5">
            <a:extLst/>
          </a:blip>
          <a:stretch>
            <a:fillRect/>
          </a:stretch>
        </p:blipFill>
        <p:spPr>
          <a:xfrm>
            <a:off x="10041894" y="7624416"/>
            <a:ext cx="2936900" cy="2150167"/>
          </a:xfrm>
          <a:prstGeom prst="rect">
            <a:avLst/>
          </a:prstGeom>
          <a:ln w="12700">
            <a:miter lim="400000"/>
          </a:ln>
        </p:spPr>
      </p:pic>
      <p:pic>
        <p:nvPicPr>
          <p:cNvPr id="183" name="pasted-image.pdf" descr="pasted-image.pdf"/>
          <p:cNvPicPr>
            <a:picLocks noChangeAspect="1"/>
          </p:cNvPicPr>
          <p:nvPr/>
        </p:nvPicPr>
        <p:blipFill>
          <a:blip r:embed="rId6">
            <a:extLst/>
          </a:blip>
          <a:stretch>
            <a:fillRect/>
          </a:stretch>
        </p:blipFill>
        <p:spPr>
          <a:xfrm>
            <a:off x="10075919" y="5160647"/>
            <a:ext cx="2868851" cy="2132665"/>
          </a:xfrm>
          <a:prstGeom prst="rect">
            <a:avLst/>
          </a:prstGeom>
          <a:ln w="12700">
            <a:miter lim="400000"/>
          </a:ln>
        </p:spPr>
      </p:pic>
      <p:sp>
        <p:nvSpPr>
          <p:cNvPr id="184" name="Rectangle"/>
          <p:cNvSpPr/>
          <p:nvPr/>
        </p:nvSpPr>
        <p:spPr>
          <a:xfrm>
            <a:off x="7096472" y="7388535"/>
            <a:ext cx="392113" cy="386892"/>
          </a:xfrm>
          <a:prstGeom prst="rect">
            <a:avLst/>
          </a:prstGeom>
          <a:ln w="25400">
            <a:solidFill>
              <a:schemeClr val="accent3">
                <a:satOff val="18648"/>
                <a:lumOff val="5971"/>
              </a:schemeClr>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chemeClr val="accent3">
                    <a:satOff val="18648"/>
                    <a:lumOff val="5971"/>
                  </a:schemeClr>
                </a:solidFill>
              </a:defRPr>
            </a:pPr>
          </a:p>
        </p:txBody>
      </p:sp>
      <p:sp>
        <p:nvSpPr>
          <p:cNvPr id="185" name="CGCG 97079"/>
          <p:cNvSpPr txBox="1"/>
          <p:nvPr/>
        </p:nvSpPr>
        <p:spPr>
          <a:xfrm>
            <a:off x="11533435" y="6727676"/>
            <a:ext cx="1418730" cy="36224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latin typeface="Futura"/>
                <a:ea typeface="Futura"/>
                <a:cs typeface="Futura"/>
                <a:sym typeface="Futura"/>
              </a:defRPr>
            </a:lvl1pPr>
          </a:lstStyle>
          <a:p>
            <a:pPr/>
            <a:r>
              <a:t>CGCG 97079</a:t>
            </a:r>
          </a:p>
        </p:txBody>
      </p:sp>
      <p:sp>
        <p:nvSpPr>
          <p:cNvPr id="186" name="Scott et al. 2015"/>
          <p:cNvSpPr txBox="1"/>
          <p:nvPr/>
        </p:nvSpPr>
        <p:spPr>
          <a:xfrm>
            <a:off x="10890262" y="7258067"/>
            <a:ext cx="1816076" cy="4122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Futura"/>
                <a:ea typeface="Futura"/>
                <a:cs typeface="Futura"/>
                <a:sym typeface="Futura"/>
              </a:defRPr>
            </a:lvl1pPr>
          </a:lstStyle>
          <a:p>
            <a:pPr/>
            <a:r>
              <a:t>Scott et al. 2015</a:t>
            </a:r>
          </a:p>
        </p:txBody>
      </p:sp>
      <p:sp>
        <p:nvSpPr>
          <p:cNvPr id="187" name="Line"/>
          <p:cNvSpPr/>
          <p:nvPr/>
        </p:nvSpPr>
        <p:spPr>
          <a:xfrm flipV="1">
            <a:off x="8572155" y="3666145"/>
            <a:ext cx="1865459" cy="644198"/>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188" name="Line"/>
          <p:cNvSpPr/>
          <p:nvPr/>
        </p:nvSpPr>
        <p:spPr>
          <a:xfrm flipV="1">
            <a:off x="7534920" y="7356499"/>
            <a:ext cx="2867548" cy="301477"/>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189" name="Preprocessing + ram pressure"/>
          <p:cNvSpPr txBox="1"/>
          <p:nvPr/>
        </p:nvSpPr>
        <p:spPr>
          <a:xfrm>
            <a:off x="8715350" y="4687154"/>
            <a:ext cx="3168700" cy="4122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0433FF"/>
                </a:solidFill>
                <a:latin typeface="Futura"/>
                <a:ea typeface="Futura"/>
                <a:cs typeface="Futura"/>
                <a:sym typeface="Futura"/>
              </a:defRPr>
            </a:lvl1pPr>
          </a:lstStyle>
          <a:p>
            <a:pPr/>
            <a:r>
              <a:t>Preprocessing + ram pressure</a:t>
            </a:r>
          </a:p>
        </p:txBody>
      </p:sp>
      <p:pic>
        <p:nvPicPr>
          <p:cNvPr id="190" name="pasted-image.pdf" descr="pasted-image.pdf"/>
          <p:cNvPicPr>
            <a:picLocks noChangeAspect="1"/>
          </p:cNvPicPr>
          <p:nvPr/>
        </p:nvPicPr>
        <p:blipFill>
          <a:blip r:embed="rId7">
            <a:extLst/>
          </a:blip>
          <a:stretch>
            <a:fillRect/>
          </a:stretch>
        </p:blipFill>
        <p:spPr>
          <a:xfrm>
            <a:off x="-153511" y="6908417"/>
            <a:ext cx="6438724" cy="3396597"/>
          </a:xfrm>
          <a:prstGeom prst="rect">
            <a:avLst/>
          </a:prstGeom>
          <a:ln w="12700">
            <a:miter lim="400000"/>
          </a:ln>
        </p:spPr>
      </p:pic>
      <p:sp>
        <p:nvSpPr>
          <p:cNvPr id="191" name="Pair interaction"/>
          <p:cNvSpPr txBox="1"/>
          <p:nvPr/>
        </p:nvSpPr>
        <p:spPr>
          <a:xfrm>
            <a:off x="2430369" y="6474054"/>
            <a:ext cx="1667062" cy="4122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0433FF"/>
                </a:solidFill>
                <a:latin typeface="Futura"/>
                <a:ea typeface="Futura"/>
                <a:cs typeface="Futura"/>
                <a:sym typeface="Futura"/>
              </a:defRPr>
            </a:lvl1pPr>
          </a:lstStyle>
          <a:p>
            <a:pPr/>
            <a:r>
              <a:t>Pair interaction</a:t>
            </a:r>
          </a:p>
        </p:txBody>
      </p:sp>
      <p:sp>
        <p:nvSpPr>
          <p:cNvPr id="192" name="Harassment type + ram pressure?"/>
          <p:cNvSpPr txBox="1"/>
          <p:nvPr/>
        </p:nvSpPr>
        <p:spPr>
          <a:xfrm>
            <a:off x="6309329" y="5619864"/>
            <a:ext cx="3575894" cy="4122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latin typeface="Futura"/>
                <a:ea typeface="Futura"/>
                <a:cs typeface="Futura"/>
                <a:sym typeface="Futura"/>
              </a:defRPr>
            </a:pPr>
            <a:r>
              <a:rPr>
                <a:solidFill>
                  <a:srgbClr val="0433FF"/>
                </a:solidFill>
              </a:rPr>
              <a:t>Harassment</a:t>
            </a:r>
            <a:r>
              <a:t> </a:t>
            </a:r>
            <a:r>
              <a:rPr>
                <a:solidFill>
                  <a:srgbClr val="0433FF"/>
                </a:solidFill>
              </a:rPr>
              <a:t>type + ram pressure?</a:t>
            </a:r>
          </a:p>
        </p:txBody>
      </p:sp>
      <p:sp>
        <p:nvSpPr>
          <p:cNvPr id="193" name="HI"/>
          <p:cNvSpPr txBox="1"/>
          <p:nvPr/>
        </p:nvSpPr>
        <p:spPr>
          <a:xfrm>
            <a:off x="10555510" y="1725248"/>
            <a:ext cx="375495" cy="4369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FFFFFF"/>
                </a:solidFill>
                <a:latin typeface="Futura"/>
                <a:ea typeface="Futura"/>
                <a:cs typeface="Futura"/>
                <a:sym typeface="Futura"/>
              </a:defRPr>
            </a:lvl1pPr>
          </a:lstStyle>
          <a:p>
            <a:pPr>
              <a:defRPr>
                <a:solidFill>
                  <a:srgbClr val="000000"/>
                </a:solidFill>
                <a:latin typeface="+mn-lt"/>
                <a:ea typeface="+mn-ea"/>
                <a:cs typeface="+mn-cs"/>
                <a:sym typeface="Helvetica Light"/>
              </a:defRPr>
            </a:pPr>
            <a:r>
              <a:rPr>
                <a:solidFill>
                  <a:srgbClr val="FFFFFF"/>
                </a:solidFill>
                <a:latin typeface="Futura"/>
                <a:ea typeface="Futura"/>
                <a:cs typeface="Futura"/>
                <a:sym typeface="Futura"/>
              </a:rPr>
              <a:t>HI</a:t>
            </a:r>
          </a:p>
        </p:txBody>
      </p:sp>
      <p:sp>
        <p:nvSpPr>
          <p:cNvPr id="194" name="HI"/>
          <p:cNvSpPr txBox="1"/>
          <p:nvPr/>
        </p:nvSpPr>
        <p:spPr>
          <a:xfrm>
            <a:off x="1335310" y="7033848"/>
            <a:ext cx="375495" cy="4369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FFFFFF"/>
                </a:solidFill>
                <a:latin typeface="Futura"/>
                <a:ea typeface="Futura"/>
                <a:cs typeface="Futura"/>
                <a:sym typeface="Futura"/>
              </a:defRPr>
            </a:lvl1pPr>
          </a:lstStyle>
          <a:p>
            <a:pPr>
              <a:defRPr>
                <a:solidFill>
                  <a:srgbClr val="000000"/>
                </a:solidFill>
                <a:latin typeface="+mn-lt"/>
                <a:ea typeface="+mn-ea"/>
                <a:cs typeface="+mn-cs"/>
                <a:sym typeface="Helvetica Light"/>
              </a:defRPr>
            </a:pPr>
            <a:r>
              <a:rPr>
                <a:solidFill>
                  <a:srgbClr val="FFFFFF"/>
                </a:solidFill>
                <a:latin typeface="Futura"/>
                <a:ea typeface="Futura"/>
                <a:cs typeface="Futura"/>
                <a:sym typeface="Futura"/>
              </a:rPr>
              <a:t>HI</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Current investigation, using available HI single dish (AGES) and interferometric resolved (VLA) data in A1367,  four types HI perturbation signatures:"/>
          <p:cNvSpPr txBox="1"/>
          <p:nvPr/>
        </p:nvSpPr>
        <p:spPr>
          <a:xfrm>
            <a:off x="751383" y="1482873"/>
            <a:ext cx="11791042" cy="177135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R="457200" algn="l" defTabSz="457200">
              <a:defRPr sz="2400">
                <a:latin typeface="Futura"/>
                <a:ea typeface="Futura"/>
                <a:cs typeface="Futura"/>
                <a:sym typeface="Futura"/>
              </a:defRPr>
            </a:pPr>
            <a:r>
              <a:t> Current investigation, using available HI single dish (AGES) and interferometric resolved (VLA) data in A1367,  four types HI perturbation signatures:</a:t>
            </a:r>
          </a:p>
          <a:p>
            <a:pPr marR="457200" algn="l" defTabSz="457200">
              <a:defRPr sz="2400">
                <a:latin typeface="Futura"/>
                <a:ea typeface="Futura"/>
                <a:cs typeface="Futura"/>
                <a:sym typeface="Futura"/>
              </a:defRPr>
            </a:pPr>
          </a:p>
          <a:p>
            <a:pPr marR="457200" algn="l" defTabSz="457200">
              <a:defRPr sz="1600">
                <a:latin typeface="Arial"/>
                <a:ea typeface="Arial"/>
                <a:cs typeface="Arial"/>
                <a:sym typeface="Arial"/>
              </a:defRPr>
            </a:pPr>
          </a:p>
        </p:txBody>
      </p:sp>
      <p:pic>
        <p:nvPicPr>
          <p:cNvPr id="197" name="pasted-image.tiff" descr="pasted-image.tiff"/>
          <p:cNvPicPr>
            <a:picLocks noChangeAspect="1"/>
          </p:cNvPicPr>
          <p:nvPr/>
        </p:nvPicPr>
        <p:blipFill>
          <a:blip r:embed="rId2">
            <a:extLst/>
          </a:blip>
          <a:stretch>
            <a:fillRect/>
          </a:stretch>
        </p:blipFill>
        <p:spPr>
          <a:xfrm>
            <a:off x="717222" y="3317051"/>
            <a:ext cx="3500411" cy="2671367"/>
          </a:xfrm>
          <a:prstGeom prst="rect">
            <a:avLst/>
          </a:prstGeom>
          <a:ln w="12700">
            <a:miter lim="400000"/>
          </a:ln>
        </p:spPr>
      </p:pic>
      <p:pic>
        <p:nvPicPr>
          <p:cNvPr id="198" name="pasted-image.tiff" descr="pasted-image.tiff"/>
          <p:cNvPicPr>
            <a:picLocks noChangeAspect="1"/>
          </p:cNvPicPr>
          <p:nvPr/>
        </p:nvPicPr>
        <p:blipFill>
          <a:blip r:embed="rId3">
            <a:extLst/>
          </a:blip>
          <a:stretch>
            <a:fillRect/>
          </a:stretch>
        </p:blipFill>
        <p:spPr>
          <a:xfrm>
            <a:off x="708279" y="6508443"/>
            <a:ext cx="3518404" cy="2671470"/>
          </a:xfrm>
          <a:prstGeom prst="rect">
            <a:avLst/>
          </a:prstGeom>
          <a:ln w="12700">
            <a:miter lim="400000"/>
          </a:ln>
        </p:spPr>
      </p:pic>
      <p:sp>
        <p:nvSpPr>
          <p:cNvPr id="199" name="Aflux =1.04"/>
          <p:cNvSpPr txBox="1"/>
          <p:nvPr/>
        </p:nvSpPr>
        <p:spPr>
          <a:xfrm>
            <a:off x="1821941" y="5919487"/>
            <a:ext cx="1290973" cy="41229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latin typeface="Futura"/>
                <a:ea typeface="Futura"/>
                <a:cs typeface="Futura"/>
                <a:sym typeface="Futura"/>
              </a:defRPr>
            </a:pPr>
            <a:r>
              <a:t>A</a:t>
            </a:r>
            <a:r>
              <a:rPr baseline="-5999"/>
              <a:t>flux</a:t>
            </a:r>
            <a:r>
              <a:t> =1.04 </a:t>
            </a:r>
          </a:p>
        </p:txBody>
      </p:sp>
      <p:sp>
        <p:nvSpPr>
          <p:cNvPr id="200" name="Aflux =1.90"/>
          <p:cNvSpPr txBox="1"/>
          <p:nvPr/>
        </p:nvSpPr>
        <p:spPr>
          <a:xfrm>
            <a:off x="1656465" y="9127873"/>
            <a:ext cx="1295103" cy="4122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latin typeface="Futura"/>
                <a:ea typeface="Futura"/>
                <a:cs typeface="Futura"/>
                <a:sym typeface="Futura"/>
              </a:defRPr>
            </a:pPr>
            <a:r>
              <a:t>A</a:t>
            </a:r>
            <a:r>
              <a:rPr baseline="-5999"/>
              <a:t>flux</a:t>
            </a:r>
            <a:r>
              <a:t> =1.90 </a:t>
            </a:r>
          </a:p>
        </p:txBody>
      </p:sp>
      <p:sp>
        <p:nvSpPr>
          <p:cNvPr id="201" name="26% A1367 (AGES)  have  Aflux &gt; 3𝜎 in…"/>
          <p:cNvSpPr txBox="1"/>
          <p:nvPr/>
        </p:nvSpPr>
        <p:spPr>
          <a:xfrm>
            <a:off x="9682314" y="6630230"/>
            <a:ext cx="2963906" cy="25309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solidFill>
                  <a:srgbClr val="0433FF"/>
                </a:solidFill>
                <a:latin typeface="Futura"/>
                <a:ea typeface="Futura"/>
                <a:cs typeface="Futura"/>
                <a:sym typeface="Futura"/>
              </a:defRPr>
            </a:pPr>
            <a:r>
              <a:t>26% A1367 (AGES)  have  A</a:t>
            </a:r>
            <a:r>
              <a:rPr baseline="-5999"/>
              <a:t>flux</a:t>
            </a:r>
            <a:r>
              <a:t> &gt; 3𝜎 in </a:t>
            </a:r>
          </a:p>
          <a:p>
            <a:pPr algn="l">
              <a:defRPr sz="2400">
                <a:solidFill>
                  <a:srgbClr val="0433FF"/>
                </a:solidFill>
                <a:latin typeface="Futura"/>
                <a:ea typeface="Futura"/>
                <a:cs typeface="Futura"/>
                <a:sym typeface="Futura"/>
              </a:defRPr>
            </a:pPr>
            <a:r>
              <a:t>an isolated sample (2%) and other dense environments (10 to 20%)</a:t>
            </a:r>
          </a:p>
        </p:txBody>
      </p:sp>
      <p:sp>
        <p:nvSpPr>
          <p:cNvPr id="202" name="Four HI perturbation signatures"/>
          <p:cNvSpPr txBox="1"/>
          <p:nvPr/>
        </p:nvSpPr>
        <p:spPr>
          <a:xfrm>
            <a:off x="0" y="-22077"/>
            <a:ext cx="13004801" cy="1451041"/>
          </a:xfrm>
          <a:prstGeom prst="rect">
            <a:avLst/>
          </a:prstGeom>
          <a:solidFill>
            <a:srgbClr val="000000"/>
          </a:solidFill>
          <a:ln w="12700"/>
          <a:extLst>
            <a:ext uri="{C572A759-6A51-4108-AA02-DFA0A04FC94B}">
              <ma14:wrappingTextBoxFlag xmlns:ma14="http://schemas.microsoft.com/office/mac/drawingml/2011/main" val="1"/>
            </a:ext>
          </a:extLst>
        </p:spPr>
        <p:txBody>
          <a:bodyPr lIns="38100" tIns="38100" rIns="38100" bIns="38100" anchor="ctr"/>
          <a:lstStyle>
            <a:lvl1pPr defTabSz="1300480">
              <a:buClr>
                <a:srgbClr val="4093E0"/>
              </a:buClr>
              <a:defRPr sz="6400">
                <a:solidFill>
                  <a:srgbClr val="FEC700"/>
                </a:solidFill>
                <a:uFill>
                  <a:solidFill>
                    <a:srgbClr val="FEC700"/>
                  </a:solidFill>
                </a:uFill>
                <a:latin typeface="Futura"/>
                <a:ea typeface="Futura"/>
                <a:cs typeface="Futura"/>
                <a:sym typeface="Futura"/>
              </a:defRPr>
            </a:lvl1pPr>
          </a:lstStyle>
          <a:p>
            <a:pPr/>
            <a:r>
              <a:t>Four HI perturbation signatures</a:t>
            </a:r>
          </a:p>
        </p:txBody>
      </p:sp>
      <p:sp>
        <p:nvSpPr>
          <p:cNvPr id="203" name="1 Asymmetries in the HI (AGES) profiles Aflux"/>
          <p:cNvSpPr txBox="1"/>
          <p:nvPr/>
        </p:nvSpPr>
        <p:spPr>
          <a:xfrm>
            <a:off x="708597" y="2600368"/>
            <a:ext cx="7336333" cy="49885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R="457200" algn="l" defTabSz="457200">
              <a:defRPr sz="2400">
                <a:latin typeface="Futura Bold"/>
                <a:ea typeface="Futura Bold"/>
                <a:cs typeface="Futura Bold"/>
                <a:sym typeface="Futura Bold"/>
              </a:defRPr>
            </a:pPr>
            <a:r>
              <a:t>1 Asymmetries in the HI (AGES) profiles A</a:t>
            </a:r>
            <a:r>
              <a:rPr baseline="-5999"/>
              <a:t>flux</a:t>
            </a:r>
          </a:p>
        </p:txBody>
      </p:sp>
      <p:sp>
        <p:nvSpPr>
          <p:cNvPr id="204" name="Aflux ratio is a measure of the asymmetry in its integrated HI flux (within its W20 velocity range) at velocities above and below a galaxy’s systemic velocity, VHI (Espada et al. 2011)."/>
          <p:cNvSpPr txBox="1"/>
          <p:nvPr/>
        </p:nvSpPr>
        <p:spPr>
          <a:xfrm>
            <a:off x="5088790" y="3170536"/>
            <a:ext cx="7405422" cy="17181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buClr>
                <a:srgbClr val="FF7E79"/>
              </a:buClr>
              <a:defRPr sz="2400">
                <a:latin typeface="Futura"/>
                <a:ea typeface="Futura"/>
                <a:cs typeface="Futura"/>
                <a:sym typeface="Futura"/>
              </a:defRPr>
            </a:pPr>
            <a:r>
              <a:t>A</a:t>
            </a:r>
            <a:r>
              <a:rPr baseline="-5999"/>
              <a:t>flux</a:t>
            </a:r>
            <a:r>
              <a:t> ratio is a measure of the asymmetry in its integrated HI flux (within its W</a:t>
            </a:r>
            <a:r>
              <a:rPr baseline="-5999"/>
              <a:t>20 </a:t>
            </a:r>
            <a:r>
              <a:t>velocity range) at velocities above and below a galaxy’s systemic velocity, V</a:t>
            </a:r>
            <a:r>
              <a:rPr baseline="-5999"/>
              <a:t>HI </a:t>
            </a:r>
            <a:r>
              <a:t>(Espada et al. 2011). </a:t>
            </a:r>
          </a:p>
        </p:txBody>
      </p:sp>
      <p:grpSp>
        <p:nvGrpSpPr>
          <p:cNvPr id="213" name="Group"/>
          <p:cNvGrpSpPr/>
          <p:nvPr/>
        </p:nvGrpSpPr>
        <p:grpSpPr>
          <a:xfrm>
            <a:off x="4233833" y="5046268"/>
            <a:ext cx="8624322" cy="4623318"/>
            <a:chOff x="0" y="0"/>
            <a:chExt cx="8624321" cy="4623317"/>
          </a:xfrm>
        </p:grpSpPr>
        <p:pic>
          <p:nvPicPr>
            <p:cNvPr id="205" name="pasted-image.pdf" descr="pasted-image.pdf"/>
            <p:cNvPicPr>
              <a:picLocks noChangeAspect="1"/>
            </p:cNvPicPr>
            <p:nvPr/>
          </p:nvPicPr>
          <p:blipFill>
            <a:blip r:embed="rId4">
              <a:extLst/>
            </a:blip>
            <a:stretch>
              <a:fillRect/>
            </a:stretch>
          </p:blipFill>
          <p:spPr>
            <a:xfrm>
              <a:off x="0" y="0"/>
              <a:ext cx="5530713" cy="4286130"/>
            </a:xfrm>
            <a:prstGeom prst="rect">
              <a:avLst/>
            </a:prstGeom>
            <a:ln w="12700" cap="flat">
              <a:noFill/>
              <a:miter lim="400000"/>
            </a:ln>
            <a:effectLst/>
          </p:spPr>
        </p:pic>
        <p:sp>
          <p:nvSpPr>
            <p:cNvPr id="206" name="Line"/>
            <p:cNvSpPr/>
            <p:nvPr/>
          </p:nvSpPr>
          <p:spPr>
            <a:xfrm flipV="1">
              <a:off x="2300024" y="197295"/>
              <a:ext cx="1" cy="3700867"/>
            </a:xfrm>
            <a:prstGeom prst="line">
              <a:avLst/>
            </a:prstGeom>
            <a:noFill/>
            <a:ln w="38100" cap="rnd">
              <a:solidFill>
                <a:srgbClr val="000000"/>
              </a:solidFill>
              <a:custDash>
                <a:ds d="100000" sp="200000"/>
              </a:custDash>
              <a:miter lim="400000"/>
            </a:ln>
            <a:effectLst/>
          </p:spPr>
          <p:txBody>
            <a:bodyPr wrap="square" lIns="50800" tIns="50800" rIns="50800" bIns="50800" numCol="1" anchor="ctr">
              <a:noAutofit/>
            </a:bodyPr>
            <a:lstStyle/>
            <a:p>
              <a:pPr>
                <a:defRPr sz="2400"/>
              </a:pPr>
            </a:p>
          </p:txBody>
        </p:sp>
        <p:sp>
          <p:nvSpPr>
            <p:cNvPr id="207" name="3 𝜎"/>
            <p:cNvSpPr txBox="1"/>
            <p:nvPr/>
          </p:nvSpPr>
          <p:spPr>
            <a:xfrm>
              <a:off x="2057496" y="246685"/>
              <a:ext cx="459657" cy="4122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800">
                  <a:latin typeface="Futura"/>
                  <a:ea typeface="Futura"/>
                  <a:cs typeface="Futura"/>
                  <a:sym typeface="Futura"/>
                </a:defRPr>
              </a:lvl1pPr>
            </a:lstStyle>
            <a:p>
              <a:pPr/>
              <a:r>
                <a:t>3 𝜎</a:t>
              </a:r>
            </a:p>
          </p:txBody>
        </p:sp>
        <p:sp>
          <p:nvSpPr>
            <p:cNvPr id="208" name="Line"/>
            <p:cNvSpPr/>
            <p:nvPr/>
          </p:nvSpPr>
          <p:spPr>
            <a:xfrm flipH="1">
              <a:off x="1128590" y="280430"/>
              <a:ext cx="4352414" cy="111482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09" name="Half gaussian Fit to isolated…"/>
            <p:cNvSpPr txBox="1"/>
            <p:nvPr/>
          </p:nvSpPr>
          <p:spPr>
            <a:xfrm>
              <a:off x="5507190" y="157785"/>
              <a:ext cx="3117132" cy="10472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defRPr sz="1800"/>
              </a:pPr>
              <a:r>
                <a:rPr>
                  <a:latin typeface="Futura"/>
                  <a:ea typeface="Futura"/>
                  <a:cs typeface="Futura"/>
                  <a:sym typeface="Futura"/>
                </a:rPr>
                <a:t>Half gaussian Fit to isolated </a:t>
              </a:r>
              <a:endParaRPr>
                <a:latin typeface="Futura"/>
                <a:ea typeface="Futura"/>
                <a:cs typeface="Futura"/>
                <a:sym typeface="Futura"/>
              </a:endParaRPr>
            </a:p>
            <a:p>
              <a:pPr algn="l">
                <a:defRPr sz="1800"/>
              </a:pPr>
              <a:r>
                <a:rPr>
                  <a:latin typeface="Futura"/>
                  <a:ea typeface="Futura"/>
                  <a:cs typeface="Futura"/>
                  <a:sym typeface="Futura"/>
                </a:rPr>
                <a:t>galaxy sample and 3𝜎 </a:t>
              </a:r>
              <a:endParaRPr>
                <a:latin typeface="Futura"/>
                <a:ea typeface="Futura"/>
                <a:cs typeface="Futura"/>
                <a:sym typeface="Futura"/>
              </a:endParaRPr>
            </a:p>
            <a:p>
              <a:pPr algn="l">
                <a:defRPr sz="1800"/>
              </a:pPr>
              <a:r>
                <a:rPr>
                  <a:latin typeface="Futura"/>
                  <a:ea typeface="Futura"/>
                  <a:cs typeface="Futura"/>
                  <a:sym typeface="Futura"/>
                </a:rPr>
                <a:t>(Espada et al. 2011)</a:t>
              </a:r>
            </a:p>
          </p:txBody>
        </p:sp>
        <p:sp>
          <p:nvSpPr>
            <p:cNvPr id="210" name="Histogram: A1367 Aflux"/>
            <p:cNvSpPr txBox="1"/>
            <p:nvPr/>
          </p:nvSpPr>
          <p:spPr>
            <a:xfrm>
              <a:off x="1217300" y="4211025"/>
              <a:ext cx="2507643" cy="4122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800">
                  <a:latin typeface="Futura"/>
                  <a:ea typeface="Futura"/>
                  <a:cs typeface="Futura"/>
                  <a:sym typeface="Futura"/>
                </a:defRPr>
              </a:pPr>
              <a:r>
                <a:t>Histogram: A1367 A</a:t>
              </a:r>
              <a:r>
                <a:rPr baseline="-5999"/>
                <a:t>flux</a:t>
              </a:r>
            </a:p>
          </p:txBody>
        </p:sp>
        <p:sp>
          <p:nvSpPr>
            <p:cNvPr id="211" name="Line"/>
            <p:cNvSpPr/>
            <p:nvPr/>
          </p:nvSpPr>
          <p:spPr>
            <a:xfrm flipH="1">
              <a:off x="2328531" y="283564"/>
              <a:ext cx="3172545" cy="119475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12" name="(Aflux =1.39)"/>
            <p:cNvSpPr txBox="1"/>
            <p:nvPr/>
          </p:nvSpPr>
          <p:spPr>
            <a:xfrm>
              <a:off x="2492782" y="246685"/>
              <a:ext cx="1462535" cy="4122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800">
                  <a:latin typeface="Futura"/>
                  <a:ea typeface="Futura"/>
                  <a:cs typeface="Futura"/>
                  <a:sym typeface="Futura"/>
                </a:defRPr>
              </a:pPr>
              <a:r>
                <a:t>(A</a:t>
              </a:r>
              <a:r>
                <a:rPr baseline="-5999"/>
                <a:t>flux</a:t>
              </a:r>
              <a:r>
                <a:t> =1.39) </a:t>
              </a:r>
            </a:p>
          </p:txBody>
        </p:sp>
      </p:grpSp>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