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08" r:id="rId20"/>
    <p:sldId id="334" r:id="rId21"/>
    <p:sldId id="335" r:id="rId22"/>
    <p:sldId id="311" r:id="rId23"/>
    <p:sldId id="312" r:id="rId24"/>
    <p:sldId id="313" r:id="rId25"/>
    <p:sldId id="314" r:id="rId26"/>
    <p:sldId id="315" r:id="rId27"/>
    <p:sldId id="316" r:id="rId28"/>
    <p:sldId id="258" r:id="rId29"/>
    <p:sldId id="303" r:id="rId30"/>
    <p:sldId id="304" r:id="rId31"/>
    <p:sldId id="301" r:id="rId32"/>
    <p:sldId id="302" r:id="rId33"/>
    <p:sldId id="297" r:id="rId34"/>
    <p:sldId id="298" r:id="rId35"/>
    <p:sldId id="299" r:id="rId36"/>
    <p:sldId id="300" r:id="rId37"/>
    <p:sldId id="305" r:id="rId38"/>
    <p:sldId id="306" r:id="rId39"/>
    <p:sldId id="307"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2" d="100"/>
          <a:sy n="122" d="100"/>
        </p:scale>
        <p:origin x="96" y="1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F88C-43C2-4FA8-8C22-062B1DBF0981}"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9F654-02A2-4502-8E01-7A01CFD5528D}" type="slidenum">
              <a:rPr lang="en-US" smtClean="0"/>
              <a:t>‹#›</a:t>
            </a:fld>
            <a:endParaRPr lang="en-US"/>
          </a:p>
        </p:txBody>
      </p:sp>
    </p:spTree>
    <p:extLst>
      <p:ext uri="{BB962C8B-B14F-4D97-AF65-F5344CB8AC3E}">
        <p14:creationId xmlns:p14="http://schemas.microsoft.com/office/powerpoint/2010/main" val="302377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279F654-02A2-4502-8E01-7A01CFD5528D}" type="slidenum">
              <a:rPr lang="en-US" smtClean="0"/>
              <a:t>20</a:t>
            </a:fld>
            <a:endParaRPr lang="en-US"/>
          </a:p>
        </p:txBody>
      </p:sp>
    </p:spTree>
    <p:extLst>
      <p:ext uri="{BB962C8B-B14F-4D97-AF65-F5344CB8AC3E}">
        <p14:creationId xmlns:p14="http://schemas.microsoft.com/office/powerpoint/2010/main" val="160222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26B3-FEB0-C322-F441-4DC20C5AB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58F28-66CD-FED7-D1B2-C55AF1526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F753B-2A24-CF1D-3F6B-25213B30A20E}"/>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414CB443-E427-DAB7-1561-834A085B1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B20EF-7DAB-8984-6072-09EF8C4CE291}"/>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251054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040B-6FE0-7E1B-AD07-A2A17C1E6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6A2A6-778D-1F93-58DA-83B87BF9A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329E3-E30E-26DC-89A9-9270970B90D9}"/>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3A999371-527C-A366-5540-C482DB0A1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C4BF5-381E-28C2-9AEC-6F2B8F80E75A}"/>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40748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5CCB1-D01C-63F1-C284-2E27DBF48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04AA3A-0C59-B269-D606-B8C61A029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0763B-7C6C-ED24-AB16-9EA8C8A43624}"/>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B22FFDE7-4A97-845C-F9A6-14907FD79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99774-B4DC-B91D-BD2C-A6ABA563BC89}"/>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270729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D4FA-5E9E-E538-67CF-D1D5344FB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8BA733-411A-0502-98B5-707DBAB99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CF2C8-5327-7E38-D744-642A0D5FF0B9}"/>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A3E825BC-BF90-3C93-C3B8-B76676BA6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83E2D-D0FC-B557-FD6F-C4FD404F1559}"/>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263547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0FCD-0773-3FD6-5509-2991FCDCC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F82EB-8103-3B25-E58C-EF94B3BBE1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F8157-3350-1F1E-8F47-7ECC61367A87}"/>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3654232E-29B2-F643-FA96-EFCA9C74A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72A93-F80C-FA8C-F0EE-0265045D85EB}"/>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177601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A4E7-698E-18FD-9507-EBEA87CAE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FC400-0505-DE0B-F3D6-5DEE0BDE9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B0E69E-0770-626F-8208-4C8C8EF6B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0625A4-543C-526D-1882-3E9F1A8115FA}"/>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6" name="Footer Placeholder 5">
            <a:extLst>
              <a:ext uri="{FF2B5EF4-FFF2-40B4-BE49-F238E27FC236}">
                <a16:creationId xmlns:a16="http://schemas.microsoft.com/office/drawing/2014/main" id="{4A971489-52C8-ADBF-F099-9F03746B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39C73-D6D8-23A3-E207-4BCC5F4DC460}"/>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109152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0080-1862-D67D-5DF8-6E97FE677A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EC20A4-14B7-FE74-6C88-475426BDE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34AFC1-2822-72F8-7CAA-BFF45F753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73FCB-9154-CF17-6B8B-A339A1B5A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FCBA2-AA97-9E45-E9DE-C3160F741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76DB6-77BD-79FE-458E-CD582FC7756E}"/>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8" name="Footer Placeholder 7">
            <a:extLst>
              <a:ext uri="{FF2B5EF4-FFF2-40B4-BE49-F238E27FC236}">
                <a16:creationId xmlns:a16="http://schemas.microsoft.com/office/drawing/2014/main" id="{010CEC8B-D0A7-2CAC-4488-AA713E7EF6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94458A-0B3F-CEF0-D2B2-DF093F298D69}"/>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35379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48F6-0EAB-DDA2-3F17-1A6717D09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0EDBA-BE22-9C1A-BBFF-395EEF239FD3}"/>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4" name="Footer Placeholder 3">
            <a:extLst>
              <a:ext uri="{FF2B5EF4-FFF2-40B4-BE49-F238E27FC236}">
                <a16:creationId xmlns:a16="http://schemas.microsoft.com/office/drawing/2014/main" id="{3598527B-BA8D-E4A5-D13B-7029F0EFF4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E9B5A5-AA15-40E9-5146-98F4790DB3E2}"/>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308040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CE3766-E36A-9D50-7218-28972D914BA5}"/>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3" name="Footer Placeholder 2">
            <a:extLst>
              <a:ext uri="{FF2B5EF4-FFF2-40B4-BE49-F238E27FC236}">
                <a16:creationId xmlns:a16="http://schemas.microsoft.com/office/drawing/2014/main" id="{13F1E375-E3FC-2574-970B-C8F4ED080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1F773-BDA0-B5DF-27CB-54BEFCAFDE52}"/>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220850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9299-1145-051A-7EDD-2DFB27B5C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CF307-5369-0CC1-EB7B-35F79DC6E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ED955-C6D8-398B-C8EC-DD87E63DD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51F9C-3632-9F14-C736-BB3E8C1A936B}"/>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6" name="Footer Placeholder 5">
            <a:extLst>
              <a:ext uri="{FF2B5EF4-FFF2-40B4-BE49-F238E27FC236}">
                <a16:creationId xmlns:a16="http://schemas.microsoft.com/office/drawing/2014/main" id="{F30E2B43-4B0A-C007-64A1-D1535065B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7A78A-EEF8-E160-8C6C-67E33B6210AD}"/>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189741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0393-395E-1EC9-CD97-E55D6F9CE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4CC3D-B54D-B0F7-D637-FA13D0A51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312B03-8A6F-83F0-4303-B5D5A052B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C313F-7D9F-ABC9-82AA-4F4C99287DB2}"/>
              </a:ext>
            </a:extLst>
          </p:cNvPr>
          <p:cNvSpPr>
            <a:spLocks noGrp="1"/>
          </p:cNvSpPr>
          <p:nvPr>
            <p:ph type="dt" sz="half" idx="10"/>
          </p:nvPr>
        </p:nvSpPr>
        <p:spPr/>
        <p:txBody>
          <a:bodyPr/>
          <a:lstStyle/>
          <a:p>
            <a:fld id="{C922AF62-3052-40A7-9877-D0BED2B60D78}" type="datetimeFigureOut">
              <a:rPr lang="en-US" smtClean="0"/>
              <a:t>6/11/2025</a:t>
            </a:fld>
            <a:endParaRPr lang="en-US"/>
          </a:p>
        </p:txBody>
      </p:sp>
      <p:sp>
        <p:nvSpPr>
          <p:cNvPr id="6" name="Footer Placeholder 5">
            <a:extLst>
              <a:ext uri="{FF2B5EF4-FFF2-40B4-BE49-F238E27FC236}">
                <a16:creationId xmlns:a16="http://schemas.microsoft.com/office/drawing/2014/main" id="{8541C15C-2FDB-5D5B-77B0-74EA2ED8C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48E97-9F55-865E-817E-5FB70A794FE2}"/>
              </a:ext>
            </a:extLst>
          </p:cNvPr>
          <p:cNvSpPr>
            <a:spLocks noGrp="1"/>
          </p:cNvSpPr>
          <p:nvPr>
            <p:ph type="sldNum" sz="quarter" idx="12"/>
          </p:nvPr>
        </p:nvSpPr>
        <p:spPr/>
        <p:txBody>
          <a:bodyPr/>
          <a:lstStyle/>
          <a:p>
            <a:fld id="{7970377C-B7D4-4495-9B63-01ABEAA3297F}" type="slidenum">
              <a:rPr lang="en-US" smtClean="0"/>
              <a:t>‹#›</a:t>
            </a:fld>
            <a:endParaRPr lang="en-US"/>
          </a:p>
        </p:txBody>
      </p:sp>
    </p:spTree>
    <p:extLst>
      <p:ext uri="{BB962C8B-B14F-4D97-AF65-F5344CB8AC3E}">
        <p14:creationId xmlns:p14="http://schemas.microsoft.com/office/powerpoint/2010/main" val="70825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A09E-8309-0A16-B9A4-18ABF8F7B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34FAB-4553-17A6-C5A7-4E3BD2C6D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B99A7-9276-2319-DA80-DD35821BC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22AF62-3052-40A7-9877-D0BED2B60D78}" type="datetimeFigureOut">
              <a:rPr lang="en-US" smtClean="0"/>
              <a:t>6/11/2025</a:t>
            </a:fld>
            <a:endParaRPr lang="en-US"/>
          </a:p>
        </p:txBody>
      </p:sp>
      <p:sp>
        <p:nvSpPr>
          <p:cNvPr id="5" name="Footer Placeholder 4">
            <a:extLst>
              <a:ext uri="{FF2B5EF4-FFF2-40B4-BE49-F238E27FC236}">
                <a16:creationId xmlns:a16="http://schemas.microsoft.com/office/drawing/2014/main" id="{7F852AF8-BBB6-FB51-DFF8-9BAE1FBD7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00C0B-FC46-C327-07E5-C7815EAAB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70377C-B7D4-4495-9B63-01ABEAA3297F}" type="slidenum">
              <a:rPr lang="en-US" smtClean="0"/>
              <a:t>‹#›</a:t>
            </a:fld>
            <a:endParaRPr lang="en-US"/>
          </a:p>
        </p:txBody>
      </p:sp>
    </p:spTree>
    <p:extLst>
      <p:ext uri="{BB962C8B-B14F-4D97-AF65-F5344CB8AC3E}">
        <p14:creationId xmlns:p14="http://schemas.microsoft.com/office/powerpoint/2010/main" val="3560923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31CD88-2AD9-9258-C835-6C3CFF3A0B25}"/>
              </a:ext>
            </a:extLst>
          </p:cNvPr>
          <p:cNvSpPr txBox="1"/>
          <p:nvPr/>
        </p:nvSpPr>
        <p:spPr>
          <a:xfrm>
            <a:off x="476738" y="2335441"/>
            <a:ext cx="11301047" cy="954107"/>
          </a:xfrm>
          <a:prstGeom prst="rect">
            <a:avLst/>
          </a:prstGeom>
          <a:noFill/>
        </p:spPr>
        <p:txBody>
          <a:bodyPr wrap="square">
            <a:spAutoFit/>
          </a:bodyPr>
          <a:lstStyle/>
          <a:p>
            <a:pPr algn="ctr"/>
            <a:r>
              <a:rPr kumimoji="0" lang="en-US" altLang="cs-CZ" sz="2800" b="1" i="0" u="none" strike="noStrike" kern="0" cap="none" spc="0" normalizeH="0" baseline="0" noProof="0" dirty="0">
                <a:ln>
                  <a:noFill/>
                </a:ln>
                <a:effectLst/>
                <a:uLnTx/>
                <a:uFillTx/>
                <a:latin typeface="Arial" panose="020B0604020202020204" pitchFamily="34" charset="0"/>
                <a:ea typeface="+mj-ea"/>
                <a:cs typeface="+mj-cs"/>
              </a:rPr>
              <a:t>The NEOPOPS </a:t>
            </a:r>
            <a:r>
              <a:rPr kumimoji="0" lang="cs-CZ" altLang="cs-CZ" sz="2800" b="1" i="0" u="none" strike="noStrike" kern="0" cap="none" spc="0" normalizeH="0" baseline="0" noProof="0" dirty="0">
                <a:ln>
                  <a:noFill/>
                </a:ln>
                <a:effectLst/>
                <a:uLnTx/>
                <a:uFillTx/>
                <a:latin typeface="Arial" panose="020B0604020202020204" pitchFamily="34" charset="0"/>
                <a:ea typeface="+mj-ea"/>
                <a:cs typeface="+mj-cs"/>
              </a:rPr>
              <a:t>t</a:t>
            </a:r>
            <a:r>
              <a:rPr kumimoji="0" lang="en-US" altLang="cs-CZ" sz="2800" b="1" i="0" u="none" strike="noStrike" kern="0" cap="none" spc="0" normalizeH="0" baseline="0" noProof="0" dirty="0">
                <a:ln>
                  <a:noFill/>
                </a:ln>
                <a:effectLst/>
                <a:uLnTx/>
                <a:uFillTx/>
                <a:latin typeface="Arial" panose="020B0604020202020204" pitchFamily="34" charset="0"/>
                <a:ea typeface="+mj-ea"/>
                <a:cs typeface="+mj-cs"/>
              </a:rPr>
              <a:t>ask on NEO rotations, shapes and binaries (WP2)</a:t>
            </a:r>
          </a:p>
          <a:p>
            <a:pPr algn="ctr"/>
            <a:r>
              <a:rPr lang="en-US" sz="2800" b="1" kern="0" dirty="0">
                <a:latin typeface="Arial" panose="020B0604020202020204" pitchFamily="34" charset="0"/>
                <a:ea typeface="+mj-ea"/>
                <a:cs typeface="+mj-cs"/>
              </a:rPr>
              <a:t>Observing plans for 2025B (July-December)</a:t>
            </a:r>
            <a:endParaRPr lang="en-US" sz="1600" dirty="0"/>
          </a:p>
        </p:txBody>
      </p:sp>
      <p:sp>
        <p:nvSpPr>
          <p:cNvPr id="10" name="TextBox 9">
            <a:extLst>
              <a:ext uri="{FF2B5EF4-FFF2-40B4-BE49-F238E27FC236}">
                <a16:creationId xmlns:a16="http://schemas.microsoft.com/office/drawing/2014/main" id="{0215F25F-3FC7-E714-3334-948664000CD0}"/>
              </a:ext>
            </a:extLst>
          </p:cNvPr>
          <p:cNvSpPr txBox="1"/>
          <p:nvPr/>
        </p:nvSpPr>
        <p:spPr>
          <a:xfrm>
            <a:off x="1372998" y="479130"/>
            <a:ext cx="9446003"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a:noFill/>
                </a:ln>
                <a:solidFill>
                  <a:srgbClr val="16365D"/>
                </a:solidFill>
                <a:effectLst/>
                <a:uLnTx/>
                <a:uFillTx/>
                <a:latin typeface="Century Gothic" panose="020B0502020202020204" pitchFamily="34" charset="0"/>
                <a:ea typeface="+mn-ea"/>
                <a:cs typeface="+mn-cs"/>
              </a:rPr>
              <a:t>N E O P O P S </a:t>
            </a:r>
            <a:endParaRPr kumimoji="0" lang="pt-BR" sz="4400" b="0" i="0" u="none" strike="noStrike" kern="1200" cap="none" spc="0" normalizeH="0" baseline="0" noProof="0" dirty="0">
              <a:ln>
                <a:noFill/>
              </a:ln>
              <a:solidFill>
                <a:srgbClr val="16365D"/>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6365D"/>
                </a:solidFill>
                <a:effectLst/>
                <a:uLnTx/>
                <a:uFillTx/>
                <a:latin typeface="Century Gothic" panose="020B0502020202020204" pitchFamily="34" charset="0"/>
                <a:ea typeface="+mn-ea"/>
                <a:cs typeface="+mn-cs"/>
              </a:rPr>
              <a:t>The NEO Physical Observations and Properties Simulation </a:t>
            </a:r>
            <a:endParaRPr kumimoji="0" lang="it-IT"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3">
            <a:extLst>
              <a:ext uri="{FF2B5EF4-FFF2-40B4-BE49-F238E27FC236}">
                <a16:creationId xmlns:a16="http://schemas.microsoft.com/office/drawing/2014/main" id="{DBD509FC-8489-D86C-C4C1-184BC6B49E2F}"/>
              </a:ext>
            </a:extLst>
          </p:cNvPr>
          <p:cNvSpPr txBox="1">
            <a:spLocks noChangeArrowheads="1"/>
          </p:cNvSpPr>
          <p:nvPr/>
        </p:nvSpPr>
        <p:spPr bwMode="auto">
          <a:xfrm>
            <a:off x="2640010" y="4532607"/>
            <a:ext cx="6911975"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altLang="cs-CZ" sz="2400" kern="0" dirty="0">
                <a:latin typeface="Arial" panose="020B0604020202020204" pitchFamily="34" charset="0"/>
              </a:rPr>
              <a:t>Petr Pravec and Petr </a:t>
            </a:r>
            <a:r>
              <a:rPr lang="en-US" altLang="cs-CZ" sz="2400" kern="0" dirty="0" err="1">
                <a:latin typeface="Arial" panose="020B0604020202020204" pitchFamily="34" charset="0"/>
              </a:rPr>
              <a:t>Fatka</a:t>
            </a:r>
            <a:endParaRPr lang="en-US" altLang="cs-CZ" sz="2800" kern="0" dirty="0">
              <a:latin typeface="Arial" panose="020B0604020202020204" pitchFamily="34" charset="0"/>
            </a:endParaRPr>
          </a:p>
          <a:p>
            <a:pPr eaLnBrk="1" hangingPunct="1">
              <a:lnSpc>
                <a:spcPct val="80000"/>
              </a:lnSpc>
            </a:pPr>
            <a:r>
              <a:rPr lang="en-US" altLang="cs-CZ" sz="1600" kern="0" dirty="0">
                <a:latin typeface="Arial" panose="020B0604020202020204" pitchFamily="34" charset="0"/>
              </a:rPr>
              <a:t>Astronomical Institute AS CR, </a:t>
            </a:r>
            <a:r>
              <a:rPr lang="en-US" altLang="cs-CZ" sz="1600" kern="0" dirty="0" err="1">
                <a:latin typeface="Arial" panose="020B0604020202020204" pitchFamily="34" charset="0"/>
              </a:rPr>
              <a:t>Ond</a:t>
            </a:r>
            <a:r>
              <a:rPr lang="cs-CZ" altLang="cs-CZ" sz="1600" kern="0" dirty="0" err="1">
                <a:latin typeface="Arial" panose="020B0604020202020204" pitchFamily="34" charset="0"/>
              </a:rPr>
              <a:t>řejov</a:t>
            </a:r>
            <a:r>
              <a:rPr lang="cs-CZ" altLang="cs-CZ" sz="1600" kern="0" dirty="0">
                <a:latin typeface="Arial" panose="020B0604020202020204" pitchFamily="34" charset="0"/>
              </a:rPr>
              <a:t>, </a:t>
            </a:r>
            <a:r>
              <a:rPr lang="en-US" altLang="cs-CZ" sz="1600" kern="0" dirty="0">
                <a:latin typeface="Arial" panose="020B0604020202020204" pitchFamily="34" charset="0"/>
              </a:rPr>
              <a:t>Czech Republic</a:t>
            </a:r>
            <a:endParaRPr lang="en-US" altLang="cs-CZ" sz="1800" kern="0" dirty="0">
              <a:latin typeface="Arial" panose="020B0604020202020204" pitchFamily="34" charset="0"/>
            </a:endParaRPr>
          </a:p>
          <a:p>
            <a:pPr eaLnBrk="1" hangingPunct="1">
              <a:lnSpc>
                <a:spcPct val="80000"/>
              </a:lnSpc>
            </a:pPr>
            <a:endParaRPr lang="en-US" altLang="cs-CZ" sz="1800" kern="0" dirty="0">
              <a:latin typeface="Arial" panose="020B0604020202020204" pitchFamily="34" charset="0"/>
            </a:endParaRPr>
          </a:p>
          <a:p>
            <a:pPr eaLnBrk="1" hangingPunct="1">
              <a:lnSpc>
                <a:spcPct val="80000"/>
              </a:lnSpc>
            </a:pPr>
            <a:r>
              <a:rPr lang="en-US" altLang="cs-CZ" sz="1600" i="1" kern="0" dirty="0">
                <a:latin typeface="Arial" panose="020B0604020202020204" pitchFamily="34" charset="0"/>
              </a:rPr>
              <a:t>NEOPOPS project Meeting</a:t>
            </a:r>
          </a:p>
          <a:p>
            <a:pPr eaLnBrk="1" hangingPunct="1">
              <a:lnSpc>
                <a:spcPct val="80000"/>
              </a:lnSpc>
            </a:pPr>
            <a:r>
              <a:rPr lang="en-US" altLang="cs-CZ" sz="1600" i="1" kern="0" dirty="0">
                <a:latin typeface="Arial" panose="020B0604020202020204" pitchFamily="34" charset="0"/>
              </a:rPr>
              <a:t>Rome, Italy</a:t>
            </a:r>
          </a:p>
          <a:p>
            <a:pPr eaLnBrk="1" hangingPunct="1">
              <a:lnSpc>
                <a:spcPct val="80000"/>
              </a:lnSpc>
            </a:pPr>
            <a:r>
              <a:rPr lang="cs-CZ" altLang="cs-CZ" sz="1600" i="1" kern="0" dirty="0">
                <a:latin typeface="Arial" panose="020B0604020202020204" pitchFamily="34" charset="0"/>
              </a:rPr>
              <a:t>20</a:t>
            </a:r>
            <a:r>
              <a:rPr lang="en-US" altLang="cs-CZ" sz="1600" i="1" kern="0" dirty="0">
                <a:latin typeface="Arial" panose="020B0604020202020204" pitchFamily="34" charset="0"/>
              </a:rPr>
              <a:t>25 June 17-19</a:t>
            </a:r>
            <a:endParaRPr lang="en-US" altLang="cs-CZ" sz="1800" i="1" kern="0" dirty="0">
              <a:latin typeface="Arial" panose="020B0604020202020204" pitchFamily="34" charset="0"/>
            </a:endParaRPr>
          </a:p>
          <a:p>
            <a:pPr eaLnBrk="1" hangingPunct="1">
              <a:lnSpc>
                <a:spcPct val="80000"/>
              </a:lnSpc>
            </a:pPr>
            <a:endParaRPr lang="cs-CZ" altLang="cs-CZ" sz="2000" i="1" kern="0" dirty="0">
              <a:latin typeface="Arial" panose="020B0604020202020204" pitchFamily="34" charset="0"/>
            </a:endParaRPr>
          </a:p>
        </p:txBody>
      </p:sp>
    </p:spTree>
    <p:extLst>
      <p:ext uri="{BB962C8B-B14F-4D97-AF65-F5344CB8AC3E}">
        <p14:creationId xmlns:p14="http://schemas.microsoft.com/office/powerpoint/2010/main" val="406169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(7)</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Moon distance &gt; 45</a:t>
            </a:r>
            <a:r>
              <a:rPr lang="en-US" sz="1700" u="sng" dirty="0">
                <a:latin typeface="Arial" panose="020B0604020202020204" pitchFamily="34" charset="0"/>
                <a:cs typeface="Arial" panose="020B0604020202020204" pitchFamily="34" charset="0"/>
              </a:rPr>
              <a:t>°</a:t>
            </a:r>
            <a:endParaRPr lang="en-US" altLang="cs-CZ" sz="1700" u="sng"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7: </a:t>
            </a:r>
            <a:r>
              <a:rPr lang="en-US" altLang="cs-CZ" sz="1700" u="sng" dirty="0">
                <a:latin typeface="Arial" panose="020B0604020202020204" pitchFamily="34" charset="0"/>
              </a:rPr>
              <a:t>Moon interference needs to be avoided</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Observations closer than ~45</a:t>
            </a:r>
            <a:r>
              <a:rPr lang="en-US" sz="1700" dirty="0">
                <a:latin typeface="Arial" panose="020B0604020202020204" pitchFamily="34" charset="0"/>
                <a:cs typeface="Arial" panose="020B0604020202020204" pitchFamily="34" charset="0"/>
              </a:rPr>
              <a:t>° from Moon have a higher risk of being affected by systematic errors from stray light from Moon.</a:t>
            </a:r>
            <a:endParaRPr lang="en-US" altLang="cs-CZ" sz="1700" dirty="0">
              <a:latin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a:t>
            </a:r>
            <a:r>
              <a:rPr lang="en-US" altLang="cs-CZ" sz="1700" dirty="0" err="1">
                <a:latin typeface="Arial" panose="020B0604020202020204" pitchFamily="34" charset="0"/>
              </a:rPr>
              <a:t>Occassionally</a:t>
            </a:r>
            <a:r>
              <a:rPr lang="en-US" altLang="cs-CZ" sz="1700" dirty="0">
                <a:latin typeface="Arial" panose="020B0604020202020204" pitchFamily="34" charset="0"/>
              </a:rPr>
              <a:t> we can get good data also closer to Moon; can be attempted when there is a high-priority target </a:t>
            </a:r>
            <a:r>
              <a:rPr lang="en-US" altLang="cs-CZ" sz="1700" dirty="0" err="1">
                <a:latin typeface="Arial" panose="020B0604020202020204" pitchFamily="34" charset="0"/>
              </a:rPr>
              <a:t>justifiying</a:t>
            </a:r>
            <a:r>
              <a:rPr lang="en-US" altLang="cs-CZ" sz="1700" dirty="0">
                <a:latin typeface="Arial" panose="020B0604020202020204" pitchFamily="34" charset="0"/>
              </a:rPr>
              <a:t> the risk of loss of data quality.</a:t>
            </a:r>
          </a:p>
        </p:txBody>
      </p:sp>
    </p:spTree>
    <p:extLst>
      <p:ext uri="{BB962C8B-B14F-4D97-AF65-F5344CB8AC3E}">
        <p14:creationId xmlns:p14="http://schemas.microsoft.com/office/powerpoint/2010/main" val="113213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(8)</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8: </a:t>
            </a:r>
            <a:r>
              <a:rPr lang="en-US" altLang="cs-CZ" sz="1700" u="sng" dirty="0">
                <a:latin typeface="Arial" panose="020B0604020202020204" pitchFamily="34" charset="0"/>
              </a:rPr>
              <a:t>Bright-star interference needs to be avoided</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A bright star in the FOV can corrupt the photometric measurements of a NEO (depending on its brightness and distance).  Typically stars of 9</a:t>
            </a:r>
            <a:r>
              <a:rPr lang="en-US" altLang="cs-CZ" sz="1700" baseline="30000" dirty="0">
                <a:latin typeface="Arial" panose="020B0604020202020204" pitchFamily="34" charset="0"/>
              </a:rPr>
              <a:t>th</a:t>
            </a:r>
            <a:r>
              <a:rPr lang="en-US" altLang="cs-CZ" sz="1700" dirty="0">
                <a:latin typeface="Arial" panose="020B0604020202020204" pitchFamily="34" charset="0"/>
              </a:rPr>
              <a:t> magnitude and brighter need to be avoided.</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For a typical NEO, we plan its observations for other nights (or parts of a night) when it is sufficiently away from an interfering bright star.</a:t>
            </a:r>
          </a:p>
        </p:txBody>
      </p:sp>
    </p:spTree>
    <p:extLst>
      <p:ext uri="{BB962C8B-B14F-4D97-AF65-F5344CB8AC3E}">
        <p14:creationId xmlns:p14="http://schemas.microsoft.com/office/powerpoint/2010/main" val="414130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(9)</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9: We </a:t>
            </a:r>
            <a:r>
              <a:rPr lang="en-US" altLang="cs-CZ" sz="1700" u="sng" dirty="0">
                <a:latin typeface="Arial" panose="020B0604020202020204" pitchFamily="34" charset="0"/>
              </a:rPr>
              <a:t>prefer to observe NEOs where we expect (e.g., based on previous data) to get more interesting results</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We give higher observing priorities to NEOs where we can get more physically or dynamically interesting results (e.g., suspicion on its binarity).</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Sometimes it happens that little or nothing is known on NEOs that are observable on a given night.  Then we select our NEO targets a sort of “randomly” (sampling the general NEO population).</a:t>
            </a:r>
          </a:p>
        </p:txBody>
      </p:sp>
    </p:spTree>
    <p:extLst>
      <p:ext uri="{BB962C8B-B14F-4D97-AF65-F5344CB8AC3E}">
        <p14:creationId xmlns:p14="http://schemas.microsoft.com/office/powerpoint/2010/main" val="184312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(10)</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10: When there is </a:t>
            </a:r>
            <a:r>
              <a:rPr lang="en-US" altLang="cs-CZ" sz="1700" u="sng" dirty="0">
                <a:latin typeface="Arial" panose="020B0604020202020204" pitchFamily="34" charset="0"/>
              </a:rPr>
              <a:t>a “virtual impactor” (however small the Impact Probability is), we give it a high priority</a:t>
            </a:r>
            <a:r>
              <a:rPr lang="en-US" altLang="cs-CZ" sz="1700" dirty="0">
                <a:latin typeface="Arial" panose="020B0604020202020204" pitchFamily="34" charset="0"/>
              </a:rPr>
              <a:t> on our target list.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Of course, getting data for NEOs with non-zero IP is most needed for Planetary Defense.</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There are no photometrically observable VIs most of the time, so most often we select NEO targets with zero IP.</a:t>
            </a:r>
          </a:p>
        </p:txBody>
      </p:sp>
    </p:spTree>
    <p:extLst>
      <p:ext uri="{BB962C8B-B14F-4D97-AF65-F5344CB8AC3E}">
        <p14:creationId xmlns:p14="http://schemas.microsoft.com/office/powerpoint/2010/main" val="317070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679939" y="241984"/>
            <a:ext cx="108321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list preparation for the 2025-06-30 to -07-04 run (1) </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08012"/>
            <a:ext cx="1110566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Typically ~20 NEOs satisfying the target selection criteria for a given observing run at the 1.54-m telescope.</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Can observe only a few or several NEOs during a typical run.</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Narrowing down the target list (setting the target priorities), accounting also for which NEOs other members of the NEOPOPS consortium plan to observe, or considering what previous data are available for them.</a:t>
            </a:r>
          </a:p>
        </p:txBody>
      </p:sp>
      <p:pic>
        <p:nvPicPr>
          <p:cNvPr id="2" name="Obrázek 1">
            <a:extLst>
              <a:ext uri="{FF2B5EF4-FFF2-40B4-BE49-F238E27FC236}">
                <a16:creationId xmlns:a16="http://schemas.microsoft.com/office/drawing/2014/main" id="{A505EC01-5A5B-4144-B902-5AE27AD3CA2B}"/>
              </a:ext>
            </a:extLst>
          </p:cNvPr>
          <p:cNvPicPr>
            <a:picLocks noChangeAspect="1"/>
          </p:cNvPicPr>
          <p:nvPr/>
        </p:nvPicPr>
        <p:blipFill>
          <a:blip r:embed="rId2"/>
          <a:stretch>
            <a:fillRect/>
          </a:stretch>
        </p:blipFill>
        <p:spPr>
          <a:xfrm>
            <a:off x="406400" y="2951252"/>
            <a:ext cx="11452539" cy="3796387"/>
          </a:xfrm>
          <a:prstGeom prst="rect">
            <a:avLst/>
          </a:prstGeom>
        </p:spPr>
      </p:pic>
    </p:spTree>
    <p:extLst>
      <p:ext uri="{BB962C8B-B14F-4D97-AF65-F5344CB8AC3E}">
        <p14:creationId xmlns:p14="http://schemas.microsoft.com/office/powerpoint/2010/main" val="152054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679939" y="241984"/>
            <a:ext cx="108321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list preparation for the 2025-06-30 to -07-04 run (2) </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399" y="1208012"/>
            <a:ext cx="11340124"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dirty="0">
                <a:latin typeface="Arial" panose="020B0604020202020204" pitchFamily="34" charset="0"/>
              </a:rPr>
              <a:t>Our target list (still under construction) for the 5 nights:</a:t>
            </a:r>
          </a:p>
          <a:p>
            <a:pPr fontAlgn="base">
              <a:spcBef>
                <a:spcPct val="0"/>
              </a:spcBef>
              <a:spcAft>
                <a:spcPct val="0"/>
              </a:spcAft>
              <a:buFontTx/>
              <a:buNone/>
            </a:pPr>
            <a:endParaRPr lang="en-US" altLang="cs-CZ" sz="1600" dirty="0">
              <a:latin typeface="Arial" panose="020B0604020202020204" pitchFamily="34" charset="0"/>
            </a:endParaRPr>
          </a:p>
          <a:p>
            <a:pPr marL="285750" indent="-285750" fontAlgn="base">
              <a:spcBef>
                <a:spcPct val="0"/>
              </a:spcBef>
              <a:spcAft>
                <a:spcPct val="0"/>
              </a:spcAft>
            </a:pPr>
            <a:r>
              <a:rPr lang="en-US" altLang="cs-CZ" sz="1600" b="1" dirty="0">
                <a:latin typeface="Arial" panose="020B0604020202020204" pitchFamily="34" charset="0"/>
              </a:rPr>
              <a:t>(99799) 2002 LJ3</a:t>
            </a:r>
            <a:r>
              <a:rPr lang="en-US" altLang="cs-CZ" sz="1600" dirty="0">
                <a:latin typeface="Arial" panose="020B0604020202020204" pitchFamily="34" charset="0"/>
              </a:rPr>
              <a:t> – 3n, High priority (more observations in 2025-10 to -12 and 2028-01 to -02 </a:t>
            </a:r>
            <a:r>
              <a:rPr lang="en-US" altLang="cs-CZ" sz="1600" dirty="0">
                <a:latin typeface="Arial" panose="020B0604020202020204" pitchFamily="34" charset="0"/>
                <a:sym typeface="Wingdings" panose="05000000000000000000" pitchFamily="2" charset="2"/>
              </a:rPr>
              <a:t> Spin vector and Shape modeling to be attempted</a:t>
            </a:r>
            <a:r>
              <a:rPr lang="en-US" altLang="cs-CZ" sz="1600" dirty="0">
                <a:latin typeface="Arial" panose="020B0604020202020204" pitchFamily="34" charset="0"/>
              </a:rPr>
              <a:t>; Medium priority target for spectroscopy by M. </a:t>
            </a:r>
            <a:r>
              <a:rPr lang="en-US" altLang="cs-CZ" sz="1600" dirty="0" err="1">
                <a:latin typeface="Arial" panose="020B0604020202020204" pitchFamily="34" charset="0"/>
              </a:rPr>
              <a:t>Lazzarin</a:t>
            </a:r>
            <a:r>
              <a:rPr lang="en-US" altLang="cs-CZ" sz="1600" dirty="0">
                <a:latin typeface="Arial" panose="020B0604020202020204" pitchFamily="34" charset="0"/>
              </a:rPr>
              <a:t> and coll.)</a:t>
            </a:r>
          </a:p>
          <a:p>
            <a:pPr marL="285750" indent="-285750" fontAlgn="base">
              <a:spcBef>
                <a:spcPct val="0"/>
              </a:spcBef>
              <a:spcAft>
                <a:spcPct val="0"/>
              </a:spcAft>
            </a:pPr>
            <a:r>
              <a:rPr lang="en-US" altLang="cs-CZ" sz="1600" b="1" dirty="0">
                <a:latin typeface="Arial" panose="020B0604020202020204" pitchFamily="34" charset="0"/>
              </a:rPr>
              <a:t>(154276) 2002 SY50</a:t>
            </a:r>
            <a:r>
              <a:rPr lang="en-US" altLang="cs-CZ" sz="1600" dirty="0">
                <a:latin typeface="Arial" panose="020B0604020202020204" pitchFamily="34" charset="0"/>
              </a:rPr>
              <a:t> – 2n, High priority (follow-up to the June 2&amp;3 run)</a:t>
            </a:r>
          </a:p>
          <a:p>
            <a:pPr marL="285750" indent="-285750" fontAlgn="base">
              <a:spcBef>
                <a:spcPct val="0"/>
              </a:spcBef>
              <a:spcAft>
                <a:spcPct val="0"/>
              </a:spcAft>
            </a:pPr>
            <a:r>
              <a:rPr lang="en-US" altLang="cs-CZ" sz="1600" b="1" dirty="0">
                <a:latin typeface="Arial" panose="020B0604020202020204" pitchFamily="34" charset="0"/>
              </a:rPr>
              <a:t>(263976) 2009 KD5</a:t>
            </a:r>
            <a:r>
              <a:rPr lang="en-US" altLang="cs-CZ" sz="1600" dirty="0">
                <a:latin typeface="Arial" panose="020B0604020202020204" pitchFamily="34" charset="0"/>
              </a:rPr>
              <a:t> – 3n, High priority (potential binary; preliminary estimate </a:t>
            </a:r>
            <a:r>
              <a:rPr lang="en-US" altLang="cs-CZ" sz="1600" i="1" dirty="0">
                <a:latin typeface="Arial" panose="020B0604020202020204" pitchFamily="34" charset="0"/>
              </a:rPr>
              <a:t>P</a:t>
            </a:r>
            <a:r>
              <a:rPr lang="en-US" altLang="cs-CZ" sz="1600" dirty="0">
                <a:latin typeface="Arial" panose="020B0604020202020204" pitchFamily="34" charset="0"/>
              </a:rPr>
              <a:t> = 2.664 h, Hicks et al. 2010; High priority target also for spectroscopy by M. </a:t>
            </a:r>
            <a:r>
              <a:rPr lang="en-US" altLang="cs-CZ" sz="1600" dirty="0" err="1">
                <a:latin typeface="Arial" panose="020B0604020202020204" pitchFamily="34" charset="0"/>
              </a:rPr>
              <a:t>Lazzarin</a:t>
            </a:r>
            <a:r>
              <a:rPr lang="en-US" altLang="cs-CZ" sz="1600" dirty="0">
                <a:latin typeface="Arial" panose="020B0604020202020204" pitchFamily="34" charset="0"/>
              </a:rPr>
              <a:t> and coll.)</a:t>
            </a:r>
          </a:p>
          <a:p>
            <a:pPr marL="285750" indent="-285750" fontAlgn="base">
              <a:spcBef>
                <a:spcPct val="0"/>
              </a:spcBef>
              <a:spcAft>
                <a:spcPct val="0"/>
              </a:spcAft>
            </a:pPr>
            <a:r>
              <a:rPr lang="en-US" altLang="cs-CZ" sz="1600" b="1" dirty="0">
                <a:latin typeface="Arial" panose="020B0604020202020204" pitchFamily="34" charset="0"/>
              </a:rPr>
              <a:t>(523585) 1998 MW5</a:t>
            </a:r>
            <a:r>
              <a:rPr lang="en-US" altLang="cs-CZ" sz="1600" dirty="0">
                <a:latin typeface="Arial" panose="020B0604020202020204" pitchFamily="34" charset="0"/>
              </a:rPr>
              <a:t> – 1n or more  (depending on what the observations show), High priority (follow-up to the June 2&amp;3 run)</a:t>
            </a:r>
          </a:p>
          <a:p>
            <a:pPr marL="285750" indent="-285750" fontAlgn="base">
              <a:spcBef>
                <a:spcPct val="0"/>
              </a:spcBef>
              <a:spcAft>
                <a:spcPct val="0"/>
              </a:spcAft>
            </a:pPr>
            <a:r>
              <a:rPr lang="en-US" altLang="cs-CZ" sz="1600" b="1" dirty="0">
                <a:latin typeface="Arial" panose="020B0604020202020204" pitchFamily="34" charset="0"/>
              </a:rPr>
              <a:t>(527115) 2007 TD14</a:t>
            </a:r>
            <a:r>
              <a:rPr lang="en-US" altLang="cs-CZ" sz="1600" dirty="0">
                <a:latin typeface="Arial" panose="020B0604020202020204" pitchFamily="34" charset="0"/>
              </a:rPr>
              <a:t> – 1 or 2n (depending on what the observations show), Medium-High priority (follow-up to the </a:t>
            </a:r>
            <a:r>
              <a:rPr lang="en-US" altLang="cs-CZ" sz="1600">
                <a:latin typeface="Arial" panose="020B0604020202020204" pitchFamily="34" charset="0"/>
              </a:rPr>
              <a:t>June 2&amp;3 </a:t>
            </a:r>
            <a:r>
              <a:rPr lang="en-US" altLang="cs-CZ" sz="1600" dirty="0">
                <a:latin typeface="Arial" panose="020B0604020202020204" pitchFamily="34" charset="0"/>
              </a:rPr>
              <a:t>run)</a:t>
            </a:r>
          </a:p>
          <a:p>
            <a:pPr marL="285750" indent="-285750" fontAlgn="base">
              <a:spcBef>
                <a:spcPct val="0"/>
              </a:spcBef>
              <a:spcAft>
                <a:spcPct val="0"/>
              </a:spcAft>
            </a:pPr>
            <a:r>
              <a:rPr lang="en-US" altLang="cs-CZ" sz="1600" b="1" dirty="0">
                <a:latin typeface="Arial" panose="020B0604020202020204" pitchFamily="34" charset="0"/>
              </a:rPr>
              <a:t>(85989) 1999 JD6</a:t>
            </a:r>
            <a:r>
              <a:rPr lang="en-US" altLang="cs-CZ" sz="1600" dirty="0">
                <a:latin typeface="Arial" panose="020B0604020202020204" pitchFamily="34" charset="0"/>
              </a:rPr>
              <a:t> – 1n, Medium priority (improving the spin pole estimate by </a:t>
            </a:r>
            <a:r>
              <a:rPr lang="en-US" altLang="cs-CZ" sz="1600" dirty="0" err="1">
                <a:latin typeface="Arial" panose="020B0604020202020204" pitchFamily="34" charset="0"/>
              </a:rPr>
              <a:t>Durech</a:t>
            </a:r>
            <a:r>
              <a:rPr lang="en-US" altLang="cs-CZ" sz="1600" dirty="0">
                <a:latin typeface="Arial" panose="020B0604020202020204" pitchFamily="34" charset="0"/>
              </a:rPr>
              <a:t> et al. 2024; Medium priority target also for spectroscopy by M. </a:t>
            </a:r>
            <a:r>
              <a:rPr lang="en-US" altLang="cs-CZ" sz="1600" dirty="0" err="1">
                <a:latin typeface="Arial" panose="020B0604020202020204" pitchFamily="34" charset="0"/>
              </a:rPr>
              <a:t>Lazzarin</a:t>
            </a:r>
            <a:r>
              <a:rPr lang="en-US" altLang="cs-CZ" sz="1600" dirty="0">
                <a:latin typeface="Arial" panose="020B0604020202020204" pitchFamily="34" charset="0"/>
              </a:rPr>
              <a:t> and coll.)</a:t>
            </a:r>
          </a:p>
          <a:p>
            <a:pPr marL="285750" indent="-285750" fontAlgn="base">
              <a:spcBef>
                <a:spcPct val="0"/>
              </a:spcBef>
              <a:spcAft>
                <a:spcPct val="0"/>
              </a:spcAft>
            </a:pPr>
            <a:r>
              <a:rPr lang="en-US" altLang="cs-CZ" sz="1600" b="1" dirty="0">
                <a:latin typeface="Arial" panose="020B0604020202020204" pitchFamily="34" charset="0"/>
              </a:rPr>
              <a:t>(387746) 2003 MH4</a:t>
            </a:r>
            <a:r>
              <a:rPr lang="en-US" altLang="cs-CZ" sz="1600" dirty="0">
                <a:latin typeface="Arial" panose="020B0604020202020204" pitchFamily="34" charset="0"/>
              </a:rPr>
              <a:t> – 3n, Medium priority (Medium priority target also for spectroscopy by M. </a:t>
            </a:r>
            <a:r>
              <a:rPr lang="en-US" altLang="cs-CZ" sz="1600" dirty="0" err="1">
                <a:latin typeface="Arial" panose="020B0604020202020204" pitchFamily="34" charset="0"/>
              </a:rPr>
              <a:t>Lazzarin</a:t>
            </a:r>
            <a:r>
              <a:rPr lang="en-US" altLang="cs-CZ" sz="1600" dirty="0">
                <a:latin typeface="Arial" panose="020B0604020202020204" pitchFamily="34" charset="0"/>
              </a:rPr>
              <a:t> and coll.)</a:t>
            </a:r>
          </a:p>
          <a:p>
            <a:pPr marL="285750" indent="-285750" fontAlgn="base">
              <a:spcBef>
                <a:spcPct val="0"/>
              </a:spcBef>
              <a:spcAft>
                <a:spcPct val="0"/>
              </a:spcAft>
            </a:pPr>
            <a:r>
              <a:rPr lang="en-US" altLang="cs-CZ" sz="1600" b="1" dirty="0">
                <a:latin typeface="Arial" panose="020B0604020202020204" pitchFamily="34" charset="0"/>
              </a:rPr>
              <a:t>(491567) 2012 RG3</a:t>
            </a:r>
            <a:r>
              <a:rPr lang="en-US" altLang="cs-CZ" sz="1600" dirty="0">
                <a:latin typeface="Arial" panose="020B0604020202020204" pitchFamily="34" charset="0"/>
              </a:rPr>
              <a:t> – 3n, Medium priority (more observations in 2026-10 to -12 and 2027-07 </a:t>
            </a:r>
            <a:r>
              <a:rPr lang="en-US" altLang="cs-CZ" sz="1600" dirty="0">
                <a:latin typeface="Arial" panose="020B0604020202020204" pitchFamily="34" charset="0"/>
                <a:sym typeface="Wingdings" panose="05000000000000000000" pitchFamily="2" charset="2"/>
              </a:rPr>
              <a:t> Spin vector and Shape modeling to be attempted)</a:t>
            </a:r>
            <a:endParaRPr lang="en-US" altLang="cs-CZ" sz="1600" dirty="0">
              <a:latin typeface="Arial" panose="020B0604020202020204" pitchFamily="34" charset="0"/>
            </a:endParaRPr>
          </a:p>
          <a:p>
            <a:pPr fontAlgn="base">
              <a:spcBef>
                <a:spcPct val="0"/>
              </a:spcBef>
              <a:spcAft>
                <a:spcPct val="0"/>
              </a:spcAft>
              <a:buNone/>
            </a:pPr>
            <a:endParaRPr lang="en-US" altLang="cs-CZ" sz="1600" dirty="0">
              <a:latin typeface="Arial" panose="020B0604020202020204" pitchFamily="34" charset="0"/>
            </a:endParaRPr>
          </a:p>
          <a:p>
            <a:pPr fontAlgn="base">
              <a:spcBef>
                <a:spcPct val="0"/>
              </a:spcBef>
              <a:spcAft>
                <a:spcPct val="0"/>
              </a:spcAft>
              <a:buNone/>
            </a:pPr>
            <a:r>
              <a:rPr lang="en-US" altLang="cs-CZ" sz="1600" dirty="0">
                <a:latin typeface="Arial" panose="020B0604020202020204" pitchFamily="34" charset="0"/>
              </a:rPr>
              <a:t>Lower priority (back-up) targets:</a:t>
            </a:r>
          </a:p>
          <a:p>
            <a:pPr fontAlgn="base">
              <a:spcBef>
                <a:spcPct val="0"/>
              </a:spcBef>
              <a:spcAft>
                <a:spcPct val="0"/>
              </a:spcAft>
              <a:buNone/>
            </a:pPr>
            <a:r>
              <a:rPr lang="en-US" altLang="cs-CZ" sz="1600" dirty="0">
                <a:latin typeface="Arial" panose="020B0604020202020204" pitchFamily="34" charset="0"/>
              </a:rPr>
              <a:t>(7889) 1994 LX, (348776) 2006 KZ37, (388567) 2007 QX14, (427621) 2003 UN12, (483472) 2002 NX, 2006 TK, 2012 ML6, 2020 AK</a:t>
            </a:r>
          </a:p>
          <a:p>
            <a:pPr fontAlgn="base">
              <a:spcBef>
                <a:spcPct val="0"/>
              </a:spcBef>
              <a:spcAft>
                <a:spcPct val="0"/>
              </a:spcAft>
              <a:buNone/>
            </a:pPr>
            <a:endParaRPr lang="en-US" altLang="cs-CZ" sz="1600" dirty="0">
              <a:latin typeface="Arial" panose="020B0604020202020204" pitchFamily="34" charset="0"/>
            </a:endParaRPr>
          </a:p>
          <a:p>
            <a:pPr fontAlgn="base">
              <a:spcBef>
                <a:spcPct val="0"/>
              </a:spcBef>
              <a:spcAft>
                <a:spcPct val="0"/>
              </a:spcAft>
              <a:buNone/>
            </a:pPr>
            <a:endParaRPr lang="en-US" altLang="cs-CZ" sz="1600" dirty="0">
              <a:latin typeface="Arial" panose="020B0604020202020204" pitchFamily="34" charset="0"/>
            </a:endParaRPr>
          </a:p>
          <a:p>
            <a:pPr fontAlgn="base">
              <a:spcBef>
                <a:spcPct val="0"/>
              </a:spcBef>
              <a:spcAft>
                <a:spcPct val="0"/>
              </a:spcAft>
              <a:buFontTx/>
              <a:buNone/>
            </a:pPr>
            <a:endParaRPr lang="en-US" altLang="cs-CZ" sz="1600" dirty="0">
              <a:latin typeface="Arial" panose="020B0604020202020204" pitchFamily="34" charset="0"/>
            </a:endParaRPr>
          </a:p>
          <a:p>
            <a:pPr fontAlgn="base">
              <a:spcBef>
                <a:spcPct val="0"/>
              </a:spcBef>
              <a:spcAft>
                <a:spcPct val="0"/>
              </a:spcAft>
              <a:buFontTx/>
              <a:buNone/>
            </a:pPr>
            <a:endParaRPr lang="en-US" altLang="cs-CZ" sz="1600" dirty="0">
              <a:latin typeface="Arial" panose="020B0604020202020204" pitchFamily="34" charset="0"/>
            </a:endParaRPr>
          </a:p>
          <a:p>
            <a:pPr fontAlgn="base">
              <a:spcBef>
                <a:spcPct val="0"/>
              </a:spcBef>
              <a:spcAft>
                <a:spcPct val="0"/>
              </a:spcAft>
              <a:buFontTx/>
              <a:buNone/>
            </a:pPr>
            <a:endParaRPr lang="en-US" altLang="cs-CZ" sz="1700" dirty="0">
              <a:latin typeface="Arial" panose="020B0604020202020204" pitchFamily="34" charset="0"/>
            </a:endParaRPr>
          </a:p>
        </p:txBody>
      </p:sp>
    </p:spTree>
    <p:extLst>
      <p:ext uri="{BB962C8B-B14F-4D97-AF65-F5344CB8AC3E}">
        <p14:creationId xmlns:p14="http://schemas.microsoft.com/office/powerpoint/2010/main" val="250666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Collaboration with other projects and observers</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There are other NEO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 projects running at 1-2m class telescopes, e.g.:</a:t>
            </a:r>
          </a:p>
          <a:p>
            <a:pPr fontAlgn="base">
              <a:spcBef>
                <a:spcPct val="0"/>
              </a:spcBef>
              <a:spcAft>
                <a:spcPct val="0"/>
              </a:spcAft>
              <a:buFontTx/>
              <a:buNone/>
            </a:pPr>
            <a:endParaRPr lang="en-US" altLang="cs-CZ" sz="1700" dirty="0">
              <a:latin typeface="Arial" panose="020B0604020202020204" pitchFamily="34" charset="0"/>
            </a:endParaRPr>
          </a:p>
          <a:p>
            <a:pPr marL="285750" indent="-285750" fontAlgn="base">
              <a:spcBef>
                <a:spcPct val="0"/>
              </a:spcBef>
              <a:spcAft>
                <a:spcPct val="0"/>
              </a:spcAft>
            </a:pPr>
            <a:r>
              <a:rPr lang="en-US" altLang="cs-CZ" sz="1700" dirty="0" err="1">
                <a:latin typeface="Arial" panose="020B0604020202020204" pitchFamily="34" charset="0"/>
              </a:rPr>
              <a:t>NEOsource</a:t>
            </a:r>
            <a:r>
              <a:rPr lang="en-US" altLang="cs-CZ" sz="1700" dirty="0">
                <a:latin typeface="Arial" panose="020B0604020202020204" pitchFamily="34" charset="0"/>
              </a:rPr>
              <a:t> project (supported by the </a:t>
            </a:r>
            <a:r>
              <a:rPr lang="en-US" altLang="cs-CZ" sz="1700" i="1" dirty="0" err="1">
                <a:latin typeface="Arial" panose="020B0604020202020204" pitchFamily="34" charset="0"/>
              </a:rPr>
              <a:t>Praemium</a:t>
            </a:r>
            <a:r>
              <a:rPr lang="en-US" altLang="cs-CZ" sz="1700" i="1" dirty="0">
                <a:latin typeface="Arial" panose="020B0604020202020204" pitchFamily="34" charset="0"/>
              </a:rPr>
              <a:t> </a:t>
            </a:r>
            <a:r>
              <a:rPr lang="en-US" altLang="cs-CZ" sz="1700" i="1" dirty="0" err="1">
                <a:latin typeface="Arial" panose="020B0604020202020204" pitchFamily="34" charset="0"/>
              </a:rPr>
              <a:t>Academiae</a:t>
            </a:r>
            <a:r>
              <a:rPr lang="en-US" altLang="cs-CZ" sz="1700" dirty="0">
                <a:latin typeface="Arial" panose="020B0604020202020204" pitchFamily="34" charset="0"/>
              </a:rPr>
              <a:t> grant from the Academy of Sciences of the Czech Republic) at the 1.54-m Danish Telescope on La Silla</a:t>
            </a:r>
          </a:p>
          <a:p>
            <a:pPr marL="285750" indent="-285750" fontAlgn="base">
              <a:spcBef>
                <a:spcPct val="0"/>
              </a:spcBef>
              <a:spcAft>
                <a:spcPct val="0"/>
              </a:spcAft>
            </a:pPr>
            <a:r>
              <a:rPr lang="en-US" altLang="cs-CZ" sz="1700" dirty="0" err="1">
                <a:latin typeface="Arial" panose="020B0604020202020204" pitchFamily="34" charset="0"/>
              </a:rPr>
              <a:t>Maidanak</a:t>
            </a:r>
            <a:r>
              <a:rPr lang="en-US" altLang="cs-CZ" sz="1700" dirty="0">
                <a:latin typeface="Arial" panose="020B0604020202020204" pitchFamily="34" charset="0"/>
              </a:rPr>
              <a:t> NEO photometry project at the 1.5-m telescope at </a:t>
            </a:r>
            <a:r>
              <a:rPr lang="en-US" altLang="cs-CZ" sz="1700" dirty="0" err="1">
                <a:latin typeface="Arial" panose="020B0604020202020204" pitchFamily="34" charset="0"/>
              </a:rPr>
              <a:t>Maidanak</a:t>
            </a:r>
            <a:r>
              <a:rPr lang="en-US" altLang="cs-CZ" sz="1700" dirty="0">
                <a:latin typeface="Arial" panose="020B0604020202020204" pitchFamily="34" charset="0"/>
              </a:rPr>
              <a:t> observatory in Uzbekistan</a:t>
            </a:r>
          </a:p>
          <a:p>
            <a:pPr marL="285750" indent="-285750" fontAlgn="base">
              <a:spcBef>
                <a:spcPct val="0"/>
              </a:spcBef>
              <a:spcAft>
                <a:spcPct val="0"/>
              </a:spcAft>
            </a:pPr>
            <a:r>
              <a:rPr lang="en-US" altLang="cs-CZ" sz="1700" dirty="0">
                <a:latin typeface="Arial" panose="020B0604020202020204" pitchFamily="34" charset="0"/>
              </a:rPr>
              <a:t>LCOGT (a network of 1-m, plus a few 2-m telescopes) photometry of NEOs around their close approaches</a:t>
            </a:r>
          </a:p>
          <a:p>
            <a:pPr marL="285750" indent="-285750" fontAlgn="base">
              <a:spcBef>
                <a:spcPct val="0"/>
              </a:spcBef>
              <a:spcAft>
                <a:spcPct val="0"/>
              </a:spcAft>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They are independent of our NEOPOPS project, but can occasionally (or intentionally) observe the same NEO targets on nearby nights.</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Should we aim to collaborate with them on some specific objects?  Or should we avoid observing the same targets as they (so that to obtain data for a completely different NEO sample)?</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A collaboration or a coordination with the other projects would provide a </a:t>
            </a:r>
            <a:r>
              <a:rPr lang="en-US" altLang="cs-CZ" sz="1700" i="1" dirty="0">
                <a:latin typeface="Arial" panose="020B0604020202020204" pitchFamily="34" charset="0"/>
              </a:rPr>
              <a:t>synergy</a:t>
            </a:r>
            <a:r>
              <a:rPr lang="en-US" altLang="cs-CZ" sz="1700" dirty="0">
                <a:latin typeface="Arial" panose="020B0604020202020204" pitchFamily="34" charset="0"/>
              </a:rPr>
              <a:t>!  (Getting more thorough data for interesting or demanding objects, e.g., binaries or slow rotating tumblers, would allow to get better results for them.)</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endParaRPr>
          </a:p>
        </p:txBody>
      </p:sp>
    </p:spTree>
    <p:extLst>
      <p:ext uri="{BB962C8B-B14F-4D97-AF65-F5344CB8AC3E}">
        <p14:creationId xmlns:p14="http://schemas.microsoft.com/office/powerpoint/2010/main" val="117770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EB4385F-752B-4ACF-BEE3-47D801082AFD}"/>
              </a:ext>
            </a:extLst>
          </p:cNvPr>
          <p:cNvSpPr txBox="1"/>
          <p:nvPr/>
        </p:nvSpPr>
        <p:spPr>
          <a:xfrm>
            <a:off x="4384431" y="3075057"/>
            <a:ext cx="2722220"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Thank you!</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15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EB4385F-752B-4ACF-BEE3-47D801082AFD}"/>
              </a:ext>
            </a:extLst>
          </p:cNvPr>
          <p:cNvSpPr txBox="1"/>
          <p:nvPr/>
        </p:nvSpPr>
        <p:spPr>
          <a:xfrm>
            <a:off x="1341686" y="3075057"/>
            <a:ext cx="9166031"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Slides from Part 1 and from the KOM of 2025-02-13 follow</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35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First observing run on 2025 June 3 and 4 UT</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pic>
        <p:nvPicPr>
          <p:cNvPr id="2" name="Picture 10" descr="dalekohled">
            <a:extLst>
              <a:ext uri="{FF2B5EF4-FFF2-40B4-BE49-F238E27FC236}">
                <a16:creationId xmlns:a16="http://schemas.microsoft.com/office/drawing/2014/main" id="{677C4903-7546-4C49-5A64-FBBE312CD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563" y="4548554"/>
            <a:ext cx="1655228" cy="2208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Zástupný symbol pro obsah 2">
            <a:extLst>
              <a:ext uri="{FF2B5EF4-FFF2-40B4-BE49-F238E27FC236}">
                <a16:creationId xmlns:a16="http://schemas.microsoft.com/office/drawing/2014/main" id="{32EBAD71-1FF8-7DAC-04DF-E5A311854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4547030"/>
            <a:ext cx="3313722" cy="221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13432"/>
            <a:ext cx="1076638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The first NEOPOPS run at the 1.54-m telescope, La Silla: 2 nights 2025-06-02/03 and 03/04</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Photometric (</a:t>
            </a:r>
            <a:r>
              <a:rPr lang="en-US" altLang="cs-CZ" sz="1700" dirty="0" err="1">
                <a:latin typeface="Arial" panose="020B0604020202020204" pitchFamily="34" charset="0"/>
              </a:rPr>
              <a:t>lightcurve</a:t>
            </a:r>
            <a:r>
              <a:rPr lang="en-US" altLang="cs-CZ" sz="1700" dirty="0">
                <a:latin typeface="Arial" panose="020B0604020202020204" pitchFamily="34" charset="0"/>
              </a:rPr>
              <a:t>) observations of 5 NEAs:</a:t>
            </a:r>
          </a:p>
          <a:p>
            <a:pPr marL="285750" indent="-285750" fontAlgn="base">
              <a:spcBef>
                <a:spcPct val="0"/>
              </a:spcBef>
              <a:spcAft>
                <a:spcPct val="0"/>
              </a:spcAft>
            </a:pPr>
            <a:r>
              <a:rPr lang="en-US" altLang="cs-CZ" sz="1700" dirty="0">
                <a:latin typeface="Arial" panose="020B0604020202020204" pitchFamily="34" charset="0"/>
              </a:rPr>
              <a:t>(65733) 1993 PC</a:t>
            </a:r>
          </a:p>
          <a:p>
            <a:pPr marL="285750" indent="-285750" fontAlgn="base">
              <a:spcBef>
                <a:spcPct val="0"/>
              </a:spcBef>
              <a:spcAft>
                <a:spcPct val="0"/>
              </a:spcAft>
            </a:pPr>
            <a:r>
              <a:rPr lang="en-US" altLang="cs-CZ" sz="1700" dirty="0">
                <a:latin typeface="Arial" panose="020B0604020202020204" pitchFamily="34" charset="0"/>
              </a:rPr>
              <a:t>(68359) 2001 OZ13</a:t>
            </a:r>
          </a:p>
          <a:p>
            <a:pPr marL="285750" indent="-285750" fontAlgn="base">
              <a:spcBef>
                <a:spcPct val="0"/>
              </a:spcBef>
              <a:spcAft>
                <a:spcPct val="0"/>
              </a:spcAft>
            </a:pPr>
            <a:r>
              <a:rPr lang="en-US" altLang="cs-CZ" sz="1700" dirty="0">
                <a:latin typeface="Arial" panose="020B0604020202020204" pitchFamily="34" charset="0"/>
              </a:rPr>
              <a:t>(154276) 2002 SY50</a:t>
            </a:r>
          </a:p>
          <a:p>
            <a:pPr marL="285750" indent="-285750" fontAlgn="base">
              <a:spcBef>
                <a:spcPct val="0"/>
              </a:spcBef>
              <a:spcAft>
                <a:spcPct val="0"/>
              </a:spcAft>
            </a:pPr>
            <a:r>
              <a:rPr lang="en-US" altLang="cs-CZ" sz="1700" dirty="0">
                <a:latin typeface="Arial" panose="020B0604020202020204" pitchFamily="34" charset="0"/>
              </a:rPr>
              <a:t>(523585) 1998 MW5</a:t>
            </a:r>
          </a:p>
          <a:p>
            <a:pPr marL="285750" indent="-285750" fontAlgn="base">
              <a:spcBef>
                <a:spcPct val="0"/>
              </a:spcBef>
              <a:spcAft>
                <a:spcPct val="0"/>
              </a:spcAft>
            </a:pPr>
            <a:r>
              <a:rPr lang="en-US" altLang="cs-CZ" sz="1700" dirty="0">
                <a:latin typeface="Arial" panose="020B0604020202020204" pitchFamily="34" charset="0"/>
              </a:rPr>
              <a:t>(527115) 2007 TD14</a:t>
            </a:r>
          </a:p>
          <a:p>
            <a:pPr marL="285750" indent="-285750" fontAlgn="base">
              <a:spcBef>
                <a:spcPct val="0"/>
              </a:spcBef>
              <a:spcAft>
                <a:spcPct val="0"/>
              </a:spcAft>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The targets observed quasi-simultaneously, alternating between (up to 3 of the 5) targets at a given time.</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Observations partially successful – partly cloudy.</a:t>
            </a:r>
          </a:p>
        </p:txBody>
      </p:sp>
      <p:pic>
        <p:nvPicPr>
          <p:cNvPr id="5" name="Obrázek 4">
            <a:extLst>
              <a:ext uri="{FF2B5EF4-FFF2-40B4-BE49-F238E27FC236}">
                <a16:creationId xmlns:a16="http://schemas.microsoft.com/office/drawing/2014/main" id="{6EB1698F-54C9-4B04-BE31-C7AAA0B09286}"/>
              </a:ext>
            </a:extLst>
          </p:cNvPr>
          <p:cNvPicPr>
            <a:picLocks noChangeAspect="1"/>
          </p:cNvPicPr>
          <p:nvPr/>
        </p:nvPicPr>
        <p:blipFill>
          <a:blip r:embed="rId4"/>
          <a:stretch>
            <a:fillRect/>
          </a:stretch>
        </p:blipFill>
        <p:spPr>
          <a:xfrm>
            <a:off x="5799112" y="4547030"/>
            <a:ext cx="2983910" cy="2206510"/>
          </a:xfrm>
          <a:prstGeom prst="rect">
            <a:avLst/>
          </a:prstGeom>
        </p:spPr>
      </p:pic>
      <p:pic>
        <p:nvPicPr>
          <p:cNvPr id="7" name="Obrázek 6">
            <a:extLst>
              <a:ext uri="{FF2B5EF4-FFF2-40B4-BE49-F238E27FC236}">
                <a16:creationId xmlns:a16="http://schemas.microsoft.com/office/drawing/2014/main" id="{0AC7091E-BA34-4B2E-9F09-587B9C9EB808}"/>
              </a:ext>
            </a:extLst>
          </p:cNvPr>
          <p:cNvPicPr>
            <a:picLocks noChangeAspect="1"/>
          </p:cNvPicPr>
          <p:nvPr/>
        </p:nvPicPr>
        <p:blipFill>
          <a:blip r:embed="rId5"/>
          <a:stretch>
            <a:fillRect/>
          </a:stretch>
        </p:blipFill>
        <p:spPr>
          <a:xfrm>
            <a:off x="8871882" y="4547030"/>
            <a:ext cx="2983911" cy="2208748"/>
          </a:xfrm>
          <a:prstGeom prst="rect">
            <a:avLst/>
          </a:prstGeom>
        </p:spPr>
      </p:pic>
    </p:spTree>
    <p:extLst>
      <p:ext uri="{BB962C8B-B14F-4D97-AF65-F5344CB8AC3E}">
        <p14:creationId xmlns:p14="http://schemas.microsoft.com/office/powerpoint/2010/main" val="253291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NEOPOPS observations in 2025B</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13432"/>
            <a:ext cx="9651999"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12.5 nights available at the Danish 1.54-m telescope for NEOPOPS in each semester.</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Our next scheduled run (evening dates):</a:t>
            </a:r>
          </a:p>
          <a:p>
            <a:pPr fontAlgn="base">
              <a:spcBef>
                <a:spcPct val="0"/>
              </a:spcBef>
              <a:spcAft>
                <a:spcPct val="0"/>
              </a:spcAft>
              <a:buFontTx/>
              <a:buNone/>
            </a:pPr>
            <a:r>
              <a:rPr lang="en-US" altLang="cs-CZ" sz="1700" dirty="0">
                <a:latin typeface="Arial" panose="020B0604020202020204" pitchFamily="34" charset="0"/>
              </a:rPr>
              <a:t>2025-06-30 to 07-04 (1+4 nights, 2025A+2025B)</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Available slots for the remaining 8-9 nights (evening dates) in 2025B:</a:t>
            </a:r>
          </a:p>
          <a:p>
            <a:pPr fontAlgn="base">
              <a:spcBef>
                <a:spcPct val="0"/>
              </a:spcBef>
              <a:spcAft>
                <a:spcPct val="0"/>
              </a:spcAft>
              <a:buFontTx/>
              <a:buNone/>
            </a:pPr>
            <a:r>
              <a:rPr lang="en-US" altLang="cs-CZ" sz="1700" dirty="0">
                <a:latin typeface="Arial" panose="020B0604020202020204" pitchFamily="34" charset="0"/>
              </a:rPr>
              <a:t>2025-08-27 to 30</a:t>
            </a:r>
          </a:p>
          <a:p>
            <a:pPr fontAlgn="base">
              <a:spcBef>
                <a:spcPct val="0"/>
              </a:spcBef>
              <a:spcAft>
                <a:spcPct val="0"/>
              </a:spcAft>
              <a:buFontTx/>
              <a:buNone/>
            </a:pPr>
            <a:r>
              <a:rPr lang="en-US" altLang="cs-CZ" sz="1700" dirty="0">
                <a:latin typeface="Arial" panose="020B0604020202020204" pitchFamily="34" charset="0"/>
              </a:rPr>
              <a:t>2025-09-28 and 29</a:t>
            </a:r>
          </a:p>
          <a:p>
            <a:pPr fontAlgn="base">
              <a:spcBef>
                <a:spcPct val="0"/>
              </a:spcBef>
              <a:spcAft>
                <a:spcPct val="0"/>
              </a:spcAft>
              <a:buFontTx/>
              <a:buNone/>
            </a:pPr>
            <a:r>
              <a:rPr lang="en-US" altLang="cs-CZ" sz="1700" dirty="0">
                <a:latin typeface="Arial" panose="020B0604020202020204" pitchFamily="34" charset="0"/>
              </a:rPr>
              <a:t>2025-10-12 to 29</a:t>
            </a:r>
          </a:p>
          <a:p>
            <a:pPr fontAlgn="base">
              <a:spcBef>
                <a:spcPct val="0"/>
              </a:spcBef>
              <a:spcAft>
                <a:spcPct val="0"/>
              </a:spcAft>
              <a:buFontTx/>
              <a:buNone/>
            </a:pPr>
            <a:r>
              <a:rPr lang="en-US" altLang="cs-CZ" sz="1700" dirty="0">
                <a:latin typeface="Arial" panose="020B0604020202020204" pitchFamily="34" charset="0"/>
              </a:rPr>
              <a:t>2025-11-10 to 27</a:t>
            </a:r>
          </a:p>
          <a:p>
            <a:pPr fontAlgn="base">
              <a:spcBef>
                <a:spcPct val="0"/>
              </a:spcBef>
              <a:spcAft>
                <a:spcPct val="0"/>
              </a:spcAft>
              <a:buFontTx/>
              <a:buNone/>
            </a:pPr>
            <a:r>
              <a:rPr lang="en-US" altLang="cs-CZ" sz="1700" dirty="0">
                <a:latin typeface="Arial" panose="020B0604020202020204" pitchFamily="34" charset="0"/>
              </a:rPr>
              <a:t>2025-12-10 to 22</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How to distribute the remaining 8-9 nights within the available slots?</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Our preference: 2 observing runs, each 4 (or 5) nights long.</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Advantage: Longer runs are favored because they provide more thorough data that allow to detect tumblers and binaries more efficiently.</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Disadvantage: Longer runs can be scheduled in only a few lunations (months) per semester.</a:t>
            </a:r>
          </a:p>
          <a:p>
            <a:pPr fontAlgn="base">
              <a:spcBef>
                <a:spcPct val="0"/>
              </a:spcBef>
              <a:spcAft>
                <a:spcPct val="0"/>
              </a:spcAft>
              <a:buFontTx/>
              <a:buNone/>
            </a:pPr>
            <a:endParaRPr lang="en-US" altLang="cs-CZ" sz="1700" dirty="0">
              <a:latin typeface="Arial" panose="020B0604020202020204" pitchFamily="34" charset="0"/>
            </a:endParaRPr>
          </a:p>
        </p:txBody>
      </p:sp>
      <p:pic>
        <p:nvPicPr>
          <p:cNvPr id="8" name="Zástupný symbol pro obsah 2">
            <a:extLst>
              <a:ext uri="{FF2B5EF4-FFF2-40B4-BE49-F238E27FC236}">
                <a16:creationId xmlns:a16="http://schemas.microsoft.com/office/drawing/2014/main" id="{E6B839B1-E528-4D44-ADFD-116CC9BA7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802" y="1751965"/>
            <a:ext cx="3313722" cy="221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dalekohled">
            <a:extLst>
              <a:ext uri="{FF2B5EF4-FFF2-40B4-BE49-F238E27FC236}">
                <a16:creationId xmlns:a16="http://schemas.microsoft.com/office/drawing/2014/main" id="{53948271-DBB8-4AA8-B553-A2E65D856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296" y="4145728"/>
            <a:ext cx="1655228" cy="2208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070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Data obtained for the 5 NEO targets </a:t>
            </a:r>
            <a:r>
              <a:rPr lang="en-US" altLang="cs-CZ" sz="3200" dirty="0">
                <a:latin typeface="Arial" panose="020B0604020202020204" pitchFamily="34" charset="0"/>
              </a:rPr>
              <a:t>– summary</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The 5 NEOs are between 0.5 and 1.1 km</a:t>
            </a:r>
            <a:r>
              <a:rPr lang="en-US" altLang="cs-CZ" sz="1200" dirty="0">
                <a:latin typeface="Arial" panose="020B0604020202020204" pitchFamily="34" charset="0"/>
              </a:rPr>
              <a:t> (from thermal observations or estimated from their H).</a:t>
            </a:r>
          </a:p>
          <a:p>
            <a:pPr fontAlgn="base">
              <a:spcBef>
                <a:spcPct val="0"/>
              </a:spcBef>
              <a:spcAft>
                <a:spcPct val="0"/>
              </a:spcAft>
              <a:buFontTx/>
              <a:buNone/>
            </a:pPr>
            <a:endParaRPr lang="en-US" altLang="cs-CZ" sz="12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Spin periods and amplitudes in the most populated range (for their sizes) from 2.4 to 5.1 h and from 0.1 to 1.1 mag.</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No excited rotator/tumbler detect yet (will be refined with more observations for 154276, 523585 and 527115).</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No binary detected yet (will be refined with more observations for 154276, 523585 and 527115).</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Spin vector and Shape modeling (will be) done for (65733) and (523585).</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r>
              <a:rPr lang="en-US" altLang="cs-CZ" sz="1700" dirty="0">
                <a:latin typeface="Arial" panose="020B0604020202020204" pitchFamily="34" charset="0"/>
              </a:rPr>
              <a:t>For 2 of the 5 (68359 and 527115), additional data were taken by our Uzbek colleagues with the </a:t>
            </a:r>
            <a:r>
              <a:rPr lang="en-US" altLang="cs-CZ" sz="1700" dirty="0" err="1">
                <a:latin typeface="Arial" panose="020B0604020202020204" pitchFamily="34" charset="0"/>
              </a:rPr>
              <a:t>Maidanak</a:t>
            </a:r>
            <a:r>
              <a:rPr lang="en-US" altLang="cs-CZ" sz="1700" dirty="0">
                <a:latin typeface="Arial" panose="020B0604020202020204" pitchFamily="34" charset="0"/>
              </a:rPr>
              <a:t> 1.5-m.</a:t>
            </a:r>
          </a:p>
          <a:p>
            <a:pPr fontAlgn="base">
              <a:spcBef>
                <a:spcPct val="0"/>
              </a:spcBef>
              <a:spcAft>
                <a:spcPct val="0"/>
              </a:spcAft>
              <a:buFontTx/>
              <a:buNone/>
            </a:pPr>
            <a:endParaRPr lang="en-US" altLang="cs-CZ" sz="1700" dirty="0">
              <a:latin typeface="Arial" panose="020B0604020202020204" pitchFamily="34" charset="0"/>
            </a:endParaRPr>
          </a:p>
          <a:p>
            <a:pPr fontAlgn="base">
              <a:spcBef>
                <a:spcPct val="0"/>
              </a:spcBef>
              <a:spcAft>
                <a:spcPct val="0"/>
              </a:spcAft>
              <a:buFontTx/>
              <a:buNone/>
            </a:pPr>
            <a:endParaRPr lang="en-US" altLang="cs-CZ" sz="1700" dirty="0">
              <a:latin typeface="Arial" panose="020B0604020202020204" pitchFamily="34" charset="0"/>
            </a:endParaRPr>
          </a:p>
        </p:txBody>
      </p:sp>
      <p:graphicFrame>
        <p:nvGraphicFramePr>
          <p:cNvPr id="8" name="Tabulka 7">
            <a:extLst>
              <a:ext uri="{FF2B5EF4-FFF2-40B4-BE49-F238E27FC236}">
                <a16:creationId xmlns:a16="http://schemas.microsoft.com/office/drawing/2014/main" id="{4A45C8EF-96F5-4764-926B-610A35DEA366}"/>
              </a:ext>
            </a:extLst>
          </p:cNvPr>
          <p:cNvGraphicFramePr>
            <a:graphicFrameLocks noGrp="1"/>
          </p:cNvGraphicFramePr>
          <p:nvPr>
            <p:extLst>
              <p:ext uri="{D42A27DB-BD31-4B8C-83A1-F6EECF244321}">
                <p14:modId xmlns:p14="http://schemas.microsoft.com/office/powerpoint/2010/main" val="324757857"/>
              </p:ext>
            </p:extLst>
          </p:nvPr>
        </p:nvGraphicFramePr>
        <p:xfrm>
          <a:off x="406401" y="4390976"/>
          <a:ext cx="11723078" cy="2225040"/>
        </p:xfrm>
        <a:graphic>
          <a:graphicData uri="http://schemas.openxmlformats.org/drawingml/2006/table">
            <a:tbl>
              <a:tblPr firstRow="1" bandRow="1">
                <a:tableStyleId>{5C22544A-7EE6-4342-B048-85BDC9FD1C3A}</a:tableStyleId>
              </a:tblPr>
              <a:tblGrid>
                <a:gridCol w="1820988">
                  <a:extLst>
                    <a:ext uri="{9D8B030D-6E8A-4147-A177-3AD203B41FA5}">
                      <a16:colId xmlns:a16="http://schemas.microsoft.com/office/drawing/2014/main" val="2517699010"/>
                    </a:ext>
                  </a:extLst>
                </a:gridCol>
                <a:gridCol w="945661">
                  <a:extLst>
                    <a:ext uri="{9D8B030D-6E8A-4147-A177-3AD203B41FA5}">
                      <a16:colId xmlns:a16="http://schemas.microsoft.com/office/drawing/2014/main" val="3373012075"/>
                    </a:ext>
                  </a:extLst>
                </a:gridCol>
                <a:gridCol w="1477108">
                  <a:extLst>
                    <a:ext uri="{9D8B030D-6E8A-4147-A177-3AD203B41FA5}">
                      <a16:colId xmlns:a16="http://schemas.microsoft.com/office/drawing/2014/main" val="4172021285"/>
                    </a:ext>
                  </a:extLst>
                </a:gridCol>
                <a:gridCol w="937846">
                  <a:extLst>
                    <a:ext uri="{9D8B030D-6E8A-4147-A177-3AD203B41FA5}">
                      <a16:colId xmlns:a16="http://schemas.microsoft.com/office/drawing/2014/main" val="4181624391"/>
                    </a:ext>
                  </a:extLst>
                </a:gridCol>
                <a:gridCol w="570523">
                  <a:extLst>
                    <a:ext uri="{9D8B030D-6E8A-4147-A177-3AD203B41FA5}">
                      <a16:colId xmlns:a16="http://schemas.microsoft.com/office/drawing/2014/main" val="2710418131"/>
                    </a:ext>
                  </a:extLst>
                </a:gridCol>
                <a:gridCol w="617416">
                  <a:extLst>
                    <a:ext uri="{9D8B030D-6E8A-4147-A177-3AD203B41FA5}">
                      <a16:colId xmlns:a16="http://schemas.microsoft.com/office/drawing/2014/main" val="2694722506"/>
                    </a:ext>
                  </a:extLst>
                </a:gridCol>
                <a:gridCol w="5353536">
                  <a:extLst>
                    <a:ext uri="{9D8B030D-6E8A-4147-A177-3AD203B41FA5}">
                      <a16:colId xmlns:a16="http://schemas.microsoft.com/office/drawing/2014/main" val="2727645544"/>
                    </a:ext>
                  </a:extLst>
                </a:gridCol>
              </a:tblGrid>
              <a:tr h="370840">
                <a:tc>
                  <a:txBody>
                    <a:bodyPr/>
                    <a:lstStyle/>
                    <a:p>
                      <a:r>
                        <a:rPr lang="en-US" dirty="0"/>
                        <a:t>NEO</a:t>
                      </a:r>
                      <a:endParaRPr lang="cs-CZ" dirty="0"/>
                    </a:p>
                  </a:txBody>
                  <a:tcPr/>
                </a:tc>
                <a:tc>
                  <a:txBody>
                    <a:bodyPr/>
                    <a:lstStyle/>
                    <a:p>
                      <a:pPr algn="ctr"/>
                      <a:r>
                        <a:rPr lang="en-US" dirty="0"/>
                        <a:t>H (mag)</a:t>
                      </a:r>
                      <a:endParaRPr lang="cs-CZ" dirty="0"/>
                    </a:p>
                  </a:txBody>
                  <a:tcPr/>
                </a:tc>
                <a:tc>
                  <a:txBody>
                    <a:bodyPr/>
                    <a:lstStyle/>
                    <a:p>
                      <a:r>
                        <a:rPr lang="en-US" dirty="0"/>
                        <a:t>Period (h)</a:t>
                      </a:r>
                      <a:endParaRPr lang="cs-CZ" dirty="0"/>
                    </a:p>
                  </a:txBody>
                  <a:tcPr/>
                </a:tc>
                <a:tc>
                  <a:txBody>
                    <a:bodyPr/>
                    <a:lstStyle/>
                    <a:p>
                      <a:pPr algn="ctr"/>
                      <a:r>
                        <a:rPr lang="en-US" dirty="0"/>
                        <a:t>A (mag)</a:t>
                      </a:r>
                      <a:endParaRPr lang="cs-CZ" dirty="0"/>
                    </a:p>
                  </a:txBody>
                  <a:tcPr/>
                </a:tc>
                <a:tc>
                  <a:txBody>
                    <a:bodyPr/>
                    <a:lstStyle/>
                    <a:p>
                      <a:pPr algn="ctr"/>
                      <a:r>
                        <a:rPr lang="en-US" dirty="0"/>
                        <a:t>PAR</a:t>
                      </a:r>
                      <a:endParaRPr lang="cs-CZ" dirty="0"/>
                    </a:p>
                  </a:txBody>
                  <a:tcPr/>
                </a:tc>
                <a:tc>
                  <a:txBody>
                    <a:bodyPr/>
                    <a:lstStyle/>
                    <a:p>
                      <a:pPr algn="ctr"/>
                      <a:r>
                        <a:rPr lang="en-US" dirty="0"/>
                        <a:t>Bin?</a:t>
                      </a:r>
                      <a:endParaRPr lang="cs-CZ" dirty="0"/>
                    </a:p>
                  </a:txBody>
                  <a:tcPr/>
                </a:tc>
                <a:tc>
                  <a:txBody>
                    <a:bodyPr/>
                    <a:lstStyle/>
                    <a:p>
                      <a:r>
                        <a:rPr lang="en-US" dirty="0"/>
                        <a:t>Comments/Notes</a:t>
                      </a:r>
                      <a:endParaRPr lang="cs-CZ" dirty="0"/>
                    </a:p>
                  </a:txBody>
                  <a:tcPr/>
                </a:tc>
                <a:extLst>
                  <a:ext uri="{0D108BD9-81ED-4DB2-BD59-A6C34878D82A}">
                    <a16:rowId xmlns:a16="http://schemas.microsoft.com/office/drawing/2014/main" val="32887623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(65733) 1993 PC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18.39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Arial" panose="020B0604020202020204" pitchFamily="34" charset="0"/>
                          <a:cs typeface="Arial" panose="020B0604020202020204" pitchFamily="34" charset="0"/>
                        </a:rPr>
                        <a:t>4.18</a:t>
                      </a:r>
                      <a:r>
                        <a:rPr lang="en-US" sz="1400" dirty="0">
                          <a:latin typeface="Arial" panose="020B0604020202020204" pitchFamily="34" charset="0"/>
                          <a:cs typeface="Arial" panose="020B0604020202020204" pitchFamily="34" charset="0"/>
                        </a:rPr>
                        <a:t>5 ± &lt;0.001</a:t>
                      </a:r>
                      <a:endParaRPr lang="cs-CZ"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1.08</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No</a:t>
                      </a:r>
                      <a:endParaRPr lang="cs-CZ"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(V - R) = 0.381 ± 0.010. Shape modeling (incl. data 2013-2023).</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30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(68359) 2001 OZ13</a:t>
                      </a:r>
                      <a:endParaRPr lang="en-US" altLang="cs-CZ" sz="1800" dirty="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(18.1)</a:t>
                      </a:r>
                      <a:endParaRPr lang="en-US" altLang="cs-CZ" sz="1800"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2.4943 ± 0.0003</a:t>
                      </a:r>
                      <a:endParaRPr lang="cs-CZ"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0.10</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a:t>
                      </a:r>
                      <a:endParaRPr lang="cs-CZ"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No</a:t>
                      </a:r>
                      <a:endParaRPr lang="cs-CZ" sz="1400" dirty="0"/>
                    </a:p>
                  </a:txBody>
                  <a:tcPr/>
                </a:tc>
                <a:tc>
                  <a:txBody>
                    <a:bodyPr/>
                    <a:lstStyle/>
                    <a:p>
                      <a:r>
                        <a:rPr lang="en-US" sz="1400" dirty="0">
                          <a:latin typeface="Arial" panose="020B0604020202020204" pitchFamily="34" charset="0"/>
                          <a:cs typeface="Arial" panose="020B0604020202020204" pitchFamily="34" charset="0"/>
                        </a:rPr>
                        <a:t>Corrected wrong P estimates in LCDB (2.91 h, 18.07 h).</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82767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(154276) 2002 SY50</a:t>
                      </a:r>
                      <a:endParaRPr lang="en-US" altLang="cs-CZ" sz="1800" dirty="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(17.6)</a:t>
                      </a:r>
                      <a:endParaRPr lang="en-US" altLang="cs-CZ" sz="1800"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5.075 ± 0.002</a:t>
                      </a:r>
                      <a:endParaRPr lang="cs-CZ"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0.70</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a:t>
                      </a:r>
                      <a:endParaRPr lang="cs-CZ"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(No)</a:t>
                      </a:r>
                      <a:endParaRPr lang="cs-CZ" sz="1400" dirty="0"/>
                    </a:p>
                  </a:txBody>
                  <a:tcPr/>
                </a:tc>
                <a:tc>
                  <a:txBody>
                    <a:bodyPr/>
                    <a:lstStyle/>
                    <a:p>
                      <a:r>
                        <a:rPr lang="en-US" sz="1400" dirty="0">
                          <a:latin typeface="Arial" panose="020B0604020202020204" pitchFamily="34" charset="0"/>
                          <a:cs typeface="Arial" panose="020B0604020202020204" pitchFamily="34" charset="0"/>
                        </a:rPr>
                        <a:t>DESTINY+ target.  More observations in 2025-07.</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3063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(523585) 1998 MW5</a:t>
                      </a:r>
                      <a:endParaRPr lang="en-US" altLang="cs-CZ" sz="1800" dirty="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(18.9)</a:t>
                      </a:r>
                    </a:p>
                  </a:txBody>
                  <a:tcPr/>
                </a:tc>
                <a:tc>
                  <a:txBody>
                    <a:bodyPr/>
                    <a:lstStyle/>
                    <a:p>
                      <a:r>
                        <a:rPr lang="en-US" sz="1400" dirty="0">
                          <a:latin typeface="Arial" panose="020B0604020202020204" pitchFamily="34" charset="0"/>
                          <a:cs typeface="Arial" panose="020B0604020202020204" pitchFamily="34" charset="0"/>
                        </a:rPr>
                        <a:t>(3.236)</a:t>
                      </a:r>
                      <a:endParaRPr lang="cs-CZ" dirty="0"/>
                    </a:p>
                  </a:txBody>
                  <a:tcPr/>
                </a:tc>
                <a:tc>
                  <a:txBody>
                    <a:bodyPr/>
                    <a:lstStyle/>
                    <a:p>
                      <a:pPr algn="ctr"/>
                      <a:r>
                        <a:rPr lang="en-US" sz="1400" dirty="0">
                          <a:latin typeface="Arial" panose="020B0604020202020204" pitchFamily="34" charset="0"/>
                          <a:cs typeface="Arial" panose="020B0604020202020204" pitchFamily="34" charset="0"/>
                        </a:rPr>
                        <a:t>0.66</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0</a:t>
                      </a:r>
                      <a:endParaRPr lang="cs-CZ"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(No)</a:t>
                      </a:r>
                      <a:endParaRPr lang="cs-CZ" sz="1400" dirty="0"/>
                    </a:p>
                  </a:txBody>
                  <a:tcPr/>
                </a:tc>
                <a:tc>
                  <a:txBody>
                    <a:bodyPr/>
                    <a:lstStyle/>
                    <a:p>
                      <a:r>
                        <a:rPr lang="en-US" sz="1400" dirty="0">
                          <a:latin typeface="Arial" panose="020B0604020202020204" pitchFamily="34" charset="0"/>
                          <a:cs typeface="Arial" panose="020B0604020202020204" pitchFamily="34" charset="0"/>
                        </a:rPr>
                        <a:t>More </a:t>
                      </a:r>
                      <a:r>
                        <a:rPr lang="en-US" sz="1400" dirty="0" err="1">
                          <a:latin typeface="Arial" panose="020B0604020202020204" pitchFamily="34" charset="0"/>
                          <a:cs typeface="Arial" panose="020B0604020202020204" pitchFamily="34" charset="0"/>
                        </a:rPr>
                        <a:t>obs</a:t>
                      </a:r>
                      <a:r>
                        <a:rPr lang="en-US" sz="1400" dirty="0">
                          <a:latin typeface="Arial" panose="020B0604020202020204" pitchFamily="34" charset="0"/>
                          <a:cs typeface="Arial" panose="020B0604020202020204" pitchFamily="34" charset="0"/>
                        </a:rPr>
                        <a:t> 2025-07, 2026-05 and -06. 2027-05, 2028-06 and -07.</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5118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(527115) 2007 TD14</a:t>
                      </a:r>
                      <a:endParaRPr lang="en-US" altLang="cs-CZ" sz="1800" dirty="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cs-CZ" sz="1400" dirty="0">
                          <a:latin typeface="Arial" panose="020B0604020202020204" pitchFamily="34" charset="0"/>
                        </a:rPr>
                        <a:t>(19.0)</a:t>
                      </a:r>
                    </a:p>
                  </a:txBody>
                  <a:tcPr/>
                </a:tc>
                <a:tc>
                  <a:txBody>
                    <a:bodyPr/>
                    <a:lstStyle/>
                    <a:p>
                      <a:r>
                        <a:rPr lang="cs-CZ"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882 ± 0.002</a:t>
                      </a:r>
                      <a:endParaRPr lang="cs-CZ" sz="1400" dirty="0"/>
                    </a:p>
                  </a:txBody>
                  <a:tcPr/>
                </a:tc>
                <a:tc>
                  <a:txBody>
                    <a:bodyPr/>
                    <a:lstStyle/>
                    <a:p>
                      <a:pPr algn="ctr"/>
                      <a:r>
                        <a:rPr lang="en-US" sz="1400" dirty="0">
                          <a:latin typeface="Arial" panose="020B0604020202020204" pitchFamily="34" charset="0"/>
                          <a:cs typeface="Arial" panose="020B0604020202020204" pitchFamily="34" charset="0"/>
                        </a:rPr>
                        <a:t>0.46</a:t>
                      </a:r>
                      <a:endParaRPr lang="cs-CZ"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a:t>
                      </a:r>
                      <a:endParaRPr lang="cs-CZ"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(No)</a:t>
                      </a:r>
                      <a:endParaRPr lang="cs-CZ" sz="1400" dirty="0"/>
                    </a:p>
                  </a:txBody>
                  <a:tcPr/>
                </a:tc>
                <a:tc>
                  <a:txBody>
                    <a:bodyPr/>
                    <a:lstStyle/>
                    <a:p>
                      <a:r>
                        <a:rPr lang="en-US" sz="1400" dirty="0">
                          <a:latin typeface="Arial" panose="020B0604020202020204" pitchFamily="34" charset="0"/>
                          <a:cs typeface="Arial" panose="020B0604020202020204" pitchFamily="34" charset="0"/>
                        </a:rPr>
                        <a:t>More observations in 2025-07.</a:t>
                      </a:r>
                      <a:endParaRPr lang="cs-CZ" sz="1400" dirty="0"/>
                    </a:p>
                  </a:txBody>
                  <a:tcPr/>
                </a:tc>
                <a:extLst>
                  <a:ext uri="{0D108BD9-81ED-4DB2-BD59-A6C34878D82A}">
                    <a16:rowId xmlns:a16="http://schemas.microsoft.com/office/drawing/2014/main" val="639556644"/>
                  </a:ext>
                </a:extLst>
              </a:tr>
            </a:tbl>
          </a:graphicData>
        </a:graphic>
      </p:graphicFrame>
    </p:spTree>
    <p:extLst>
      <p:ext uri="{BB962C8B-B14F-4D97-AF65-F5344CB8AC3E}">
        <p14:creationId xmlns:p14="http://schemas.microsoft.com/office/powerpoint/2010/main" val="139886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cs-CZ" sz="3200" kern="0" dirty="0">
                <a:solidFill>
                  <a:schemeClr val="tx1"/>
                </a:solidFill>
                <a:latin typeface="Arial" panose="020B0604020202020204" pitchFamily="34" charset="0"/>
              </a:rPr>
              <a:t>(65733) 1993 PC</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Unique period determined from the two nights (4 sessions) 2025-06-03 and 04: </a:t>
            </a:r>
            <a:r>
              <a:rPr lang="en-US" altLang="cs-CZ" sz="1700" i="1" dirty="0" err="1">
                <a:latin typeface="Arial" panose="020B0604020202020204" pitchFamily="34" charset="0"/>
              </a:rPr>
              <a:t>P</a:t>
            </a:r>
            <a:r>
              <a:rPr lang="en-US" altLang="cs-CZ" sz="1700" baseline="-25000" dirty="0" err="1">
                <a:latin typeface="Arial" panose="020B0604020202020204" pitchFamily="34" charset="0"/>
              </a:rPr>
              <a:t>syn</a:t>
            </a:r>
            <a:r>
              <a:rPr lang="en-US" altLang="cs-CZ" sz="1700" dirty="0">
                <a:latin typeface="Arial" panose="020B0604020202020204" pitchFamily="34" charset="0"/>
              </a:rPr>
              <a:t> = 4.187 </a:t>
            </a:r>
            <a:r>
              <a:rPr lang="en-US" sz="1700" dirty="0">
                <a:latin typeface="Arial" panose="020B0604020202020204" pitchFamily="34" charset="0"/>
                <a:cs typeface="Arial" panose="020B0604020202020204" pitchFamily="34" charset="0"/>
              </a:rPr>
              <a:t>± 0.001 h.</a:t>
            </a: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Absolute magnitude </a:t>
            </a:r>
            <a:r>
              <a:rPr lang="en-US" altLang="cs-CZ" sz="1700" i="1" dirty="0">
                <a:latin typeface="Arial" panose="020B0604020202020204" pitchFamily="34" charset="0"/>
                <a:cs typeface="Arial" panose="020B0604020202020204" pitchFamily="34" charset="0"/>
              </a:rPr>
              <a:t>H </a:t>
            </a:r>
            <a:r>
              <a:rPr lang="en-US" altLang="cs-CZ" sz="1700" dirty="0">
                <a:latin typeface="Arial" panose="020B0604020202020204" pitchFamily="34" charset="0"/>
                <a:cs typeface="Arial" panose="020B0604020202020204" pitchFamily="34" charset="0"/>
              </a:rPr>
              <a:t>= 18.39 </a:t>
            </a:r>
            <a:r>
              <a:rPr lang="en-US" sz="1700" dirty="0">
                <a:latin typeface="Arial" panose="020B0604020202020204" pitchFamily="34" charset="0"/>
                <a:cs typeface="Arial" panose="020B0604020202020204" pitchFamily="34" charset="0"/>
              </a:rPr>
              <a:t>± 0.40 (relatively large error due to the high phase angle about 53°).</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sz="1700" dirty="0">
                <a:latin typeface="Arial" panose="020B0604020202020204" pitchFamily="34" charset="0"/>
                <a:cs typeface="Arial" panose="020B0604020202020204" pitchFamily="34" charset="0"/>
              </a:rPr>
              <a:t>Color index </a:t>
            </a:r>
            <a:r>
              <a:rPr lang="en-US" sz="1700" i="1" dirty="0">
                <a:latin typeface="Arial" panose="020B0604020202020204" pitchFamily="34" charset="0"/>
                <a:cs typeface="Arial" panose="020B0604020202020204" pitchFamily="34" charset="0"/>
              </a:rPr>
              <a:t>(V – R) = </a:t>
            </a:r>
            <a:r>
              <a:rPr lang="en-US" sz="1700" dirty="0">
                <a:latin typeface="Arial" panose="020B0604020202020204" pitchFamily="34" charset="0"/>
                <a:cs typeface="Arial" panose="020B0604020202020204" pitchFamily="34" charset="0"/>
              </a:rPr>
              <a:t>0.381 ± 0.010 (nearly neutral spectral reflectance; not an SQ type).  </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High amplitude of 1.08 mag </a:t>
            </a:r>
            <a:r>
              <a:rPr lang="en-US" altLang="cs-CZ" sz="1700" dirty="0">
                <a:latin typeface="Arial" panose="020B0604020202020204" pitchFamily="34" charset="0"/>
                <a:cs typeface="Arial" panose="020B0604020202020204" pitchFamily="34" charset="0"/>
                <a:sym typeface="Wingdings" panose="05000000000000000000" pitchFamily="2" charset="2"/>
              </a:rPr>
              <a:t> elongated shape (see </a:t>
            </a:r>
            <a:r>
              <a:rPr lang="en-US" altLang="cs-CZ" sz="1700">
                <a:latin typeface="Arial" panose="020B0604020202020204" pitchFamily="34" charset="0"/>
                <a:cs typeface="Arial" panose="020B0604020202020204" pitchFamily="34" charset="0"/>
                <a:sym typeface="Wingdings" panose="05000000000000000000" pitchFamily="2" charset="2"/>
              </a:rPr>
              <a:t>Shape model below: </a:t>
            </a:r>
            <a:r>
              <a:rPr lang="en-US" altLang="cs-CZ" sz="1700" i="1">
                <a:latin typeface="Arial" panose="020B0604020202020204" pitchFamily="34" charset="0"/>
                <a:cs typeface="Arial" panose="020B0604020202020204" pitchFamily="34" charset="0"/>
                <a:sym typeface="Wingdings" panose="05000000000000000000" pitchFamily="2" charset="2"/>
              </a:rPr>
              <a:t>a/b </a:t>
            </a:r>
            <a:r>
              <a:rPr lang="en-US" altLang="cs-CZ" sz="1700">
                <a:latin typeface="Arial" panose="020B0604020202020204" pitchFamily="34" charset="0"/>
                <a:cs typeface="Arial" panose="020B0604020202020204" pitchFamily="34" charset="0"/>
                <a:sym typeface="Wingdings" panose="05000000000000000000" pitchFamily="2" charset="2"/>
              </a:rPr>
              <a:t>~ 1.8). </a:t>
            </a: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No apparent tumbling present (PAR = +1 on the scale of Pravec et al. 2005).  No sign of a satellite.</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pic>
        <p:nvPicPr>
          <p:cNvPr id="3" name="Obrázek 2">
            <a:extLst>
              <a:ext uri="{FF2B5EF4-FFF2-40B4-BE49-F238E27FC236}">
                <a16:creationId xmlns:a16="http://schemas.microsoft.com/office/drawing/2014/main" id="{261BA96A-EDDA-4FCC-87C0-0416C70B6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00" y="3636000"/>
            <a:ext cx="6012000" cy="3124499"/>
          </a:xfrm>
          <a:prstGeom prst="rect">
            <a:avLst/>
          </a:prstGeom>
        </p:spPr>
      </p:pic>
      <p:sp>
        <p:nvSpPr>
          <p:cNvPr id="7" name="TextovéPole 6">
            <a:extLst>
              <a:ext uri="{FF2B5EF4-FFF2-40B4-BE49-F238E27FC236}">
                <a16:creationId xmlns:a16="http://schemas.microsoft.com/office/drawing/2014/main" id="{17C55416-98B1-4950-B684-71703978F4D7}"/>
              </a:ext>
            </a:extLst>
          </p:cNvPr>
          <p:cNvSpPr txBox="1">
            <a:spLocks noChangeArrowheads="1"/>
          </p:cNvSpPr>
          <p:nvPr/>
        </p:nvSpPr>
        <p:spPr bwMode="auto">
          <a:xfrm>
            <a:off x="406400" y="3793638"/>
            <a:ext cx="5689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Spin vector and Shape modeling using also previous data (Warner, 2014; Warner and Stephens, 2019; ATLAS) from 2013, 2018, 2020 and 2023  Two solutions for </a:t>
            </a:r>
            <a:r>
              <a:rPr lang="en-US" altLang="cs-CZ" sz="1700" i="1" dirty="0" err="1">
                <a:latin typeface="Arial" panose="020B0604020202020204" pitchFamily="34" charset="0"/>
              </a:rPr>
              <a:t>P</a:t>
            </a:r>
            <a:r>
              <a:rPr lang="en-US" altLang="cs-CZ" sz="1700" i="1" baseline="-25000" dirty="0" err="1">
                <a:latin typeface="Arial" panose="020B0604020202020204" pitchFamily="34" charset="0"/>
              </a:rPr>
              <a:t>sid</a:t>
            </a:r>
            <a:r>
              <a:rPr lang="en-US" altLang="cs-CZ" sz="1700" dirty="0">
                <a:latin typeface="Arial" panose="020B0604020202020204" pitchFamily="34" charset="0"/>
              </a:rPr>
              <a:t> = 4.18441 and 4.18502 h (</a:t>
            </a:r>
            <a:r>
              <a:rPr lang="en-US" sz="1700" dirty="0">
                <a:latin typeface="Arial" panose="020B0604020202020204" pitchFamily="34" charset="0"/>
                <a:cs typeface="Arial" panose="020B0604020202020204" pitchFamily="34" charset="0"/>
              </a:rPr>
              <a:t>± 0.00001 h), Spin pole (</a:t>
            </a:r>
            <a:r>
              <a:rPr lang="en-US" sz="1700" i="1" dirty="0" err="1">
                <a:latin typeface="Arial" panose="020B0604020202020204" pitchFamily="34" charset="0"/>
                <a:cs typeface="Arial" panose="020B0604020202020204" pitchFamily="34" charset="0"/>
              </a:rPr>
              <a:t>L</a:t>
            </a:r>
            <a:r>
              <a:rPr lang="en-US" sz="1700" baseline="-25000" dirty="0" err="1">
                <a:latin typeface="Arial" panose="020B0604020202020204" pitchFamily="34" charset="0"/>
                <a:cs typeface="Arial" panose="020B0604020202020204" pitchFamily="34" charset="0"/>
              </a:rPr>
              <a:t>p</a:t>
            </a:r>
            <a:r>
              <a:rPr lang="en-US" sz="1700" dirty="0">
                <a:latin typeface="Arial" panose="020B0604020202020204" pitchFamily="34" charset="0"/>
                <a:cs typeface="Arial" panose="020B0604020202020204" pitchFamily="34" charset="0"/>
              </a:rPr>
              <a:t>,</a:t>
            </a:r>
            <a:r>
              <a:rPr lang="en-US" sz="1700" baseline="-25000" dirty="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B</a:t>
            </a:r>
            <a:r>
              <a:rPr lang="en-US" sz="1700" baseline="-25000" dirty="0">
                <a:latin typeface="Arial" panose="020B0604020202020204" pitchFamily="34" charset="0"/>
                <a:cs typeface="Arial" panose="020B0604020202020204" pitchFamily="34" charset="0"/>
              </a:rPr>
              <a:t>p</a:t>
            </a:r>
            <a:r>
              <a:rPr lang="en-US" sz="1700" dirty="0">
                <a:latin typeface="Arial" panose="020B0604020202020204" pitchFamily="34" charset="0"/>
                <a:cs typeface="Arial" panose="020B0604020202020204" pitchFamily="34" charset="0"/>
              </a:rPr>
              <a:t>) = (101°, -32°), </a:t>
            </a:r>
            <a:r>
              <a:rPr lang="en-US" sz="1700" dirty="0" err="1">
                <a:latin typeface="Arial" panose="020B0604020202020204" pitchFamily="34" charset="0"/>
                <a:cs typeface="Arial" panose="020B0604020202020204" pitchFamily="34" charset="0"/>
              </a:rPr>
              <a:t>unc</a:t>
            </a:r>
            <a:r>
              <a:rPr lang="en-US" sz="1700" dirty="0">
                <a:latin typeface="Arial" panose="020B0604020202020204" pitchFamily="34" charset="0"/>
                <a:cs typeface="Arial" panose="020B0604020202020204" pitchFamily="34" charset="0"/>
              </a:rPr>
              <a:t>. radius ~45° (3</a:t>
            </a:r>
            <a:r>
              <a:rPr lang="el-GR" sz="1700" dirty="0">
                <a:latin typeface="Arial" panose="020B0604020202020204" pitchFamily="34" charset="0"/>
                <a:cs typeface="Arial" panose="020B0604020202020204" pitchFamily="34" charset="0"/>
              </a:rPr>
              <a:t>σ</a:t>
            </a:r>
            <a:r>
              <a:rPr lang="en-US" sz="1700" dirty="0">
                <a:latin typeface="Arial" panose="020B0604020202020204" pitchFamily="34" charset="0"/>
                <a:cs typeface="Arial" panose="020B0604020202020204" pitchFamily="34" charset="0"/>
              </a:rPr>
              <a:t>).</a:t>
            </a:r>
            <a:endParaRPr 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pic>
        <p:nvPicPr>
          <p:cNvPr id="5" name="Obrázek 4">
            <a:extLst>
              <a:ext uri="{FF2B5EF4-FFF2-40B4-BE49-F238E27FC236}">
                <a16:creationId xmlns:a16="http://schemas.microsoft.com/office/drawing/2014/main" id="{01E868C5-6424-4323-8CDA-D3004F795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57" y="5282489"/>
            <a:ext cx="3270746" cy="1308299"/>
          </a:xfrm>
          <a:prstGeom prst="rect">
            <a:avLst/>
          </a:prstGeom>
        </p:spPr>
      </p:pic>
      <p:pic>
        <p:nvPicPr>
          <p:cNvPr id="9" name="Obrázek 8">
            <a:extLst>
              <a:ext uri="{FF2B5EF4-FFF2-40B4-BE49-F238E27FC236}">
                <a16:creationId xmlns:a16="http://schemas.microsoft.com/office/drawing/2014/main" id="{C3FDFFAA-8090-4533-A07A-639B8C3FC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346" y="5282489"/>
            <a:ext cx="3270746" cy="1414538"/>
          </a:xfrm>
          <a:prstGeom prst="rect">
            <a:avLst/>
          </a:prstGeom>
        </p:spPr>
      </p:pic>
    </p:spTree>
    <p:extLst>
      <p:ext uri="{BB962C8B-B14F-4D97-AF65-F5344CB8AC3E}">
        <p14:creationId xmlns:p14="http://schemas.microsoft.com/office/powerpoint/2010/main" val="247161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cs-CZ" sz="3200" kern="0" dirty="0">
                <a:solidFill>
                  <a:schemeClr val="tx1"/>
                </a:solidFill>
                <a:latin typeface="Arial" panose="020B0604020202020204" pitchFamily="34" charset="0"/>
              </a:rPr>
              <a:t>(68359) 2001 OZ13</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Spin period determined from the 2 nights 2025-06-03 and 04 from DK154 and 3 partial nights (3-h nightly runs) 2025-05-28, 2025-06-02 and 03 from </a:t>
            </a:r>
            <a:r>
              <a:rPr lang="en-US" altLang="cs-CZ" sz="1700" dirty="0" err="1">
                <a:latin typeface="Arial" panose="020B0604020202020204" pitchFamily="34" charset="0"/>
              </a:rPr>
              <a:t>Maidanak</a:t>
            </a:r>
            <a:r>
              <a:rPr lang="en-US" altLang="cs-CZ" sz="1700" dirty="0">
                <a:latin typeface="Arial" panose="020B0604020202020204" pitchFamily="34" charset="0"/>
              </a:rPr>
              <a:t> 1.5-m: </a:t>
            </a:r>
            <a:r>
              <a:rPr lang="en-US" altLang="cs-CZ" sz="1700" i="1" dirty="0">
                <a:latin typeface="Arial" panose="020B0604020202020204" pitchFamily="34" charset="0"/>
              </a:rPr>
              <a:t>P</a:t>
            </a:r>
            <a:r>
              <a:rPr lang="en-US" altLang="cs-CZ" sz="1700" dirty="0">
                <a:latin typeface="Arial" panose="020B0604020202020204" pitchFamily="34" charset="0"/>
              </a:rPr>
              <a:t> = 2.4943 </a:t>
            </a:r>
            <a:r>
              <a:rPr lang="en-US" sz="1700" dirty="0">
                <a:latin typeface="Arial" panose="020B0604020202020204" pitchFamily="34" charset="0"/>
                <a:cs typeface="Arial" panose="020B0604020202020204" pitchFamily="34" charset="0"/>
              </a:rPr>
              <a:t>± 0.0003 h.</a:t>
            </a: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Absolute magnitude </a:t>
            </a:r>
            <a:r>
              <a:rPr lang="en-US" altLang="cs-CZ" sz="1700" i="1" dirty="0">
                <a:latin typeface="Arial" panose="020B0604020202020204" pitchFamily="34" charset="0"/>
                <a:cs typeface="Arial" panose="020B0604020202020204" pitchFamily="34" charset="0"/>
              </a:rPr>
              <a:t>H</a:t>
            </a:r>
            <a:r>
              <a:rPr lang="en-US" altLang="cs-CZ" sz="1700" dirty="0">
                <a:latin typeface="Arial" panose="020B0604020202020204" pitchFamily="34" charset="0"/>
                <a:cs typeface="Arial" panose="020B0604020202020204" pitchFamily="34" charset="0"/>
              </a:rPr>
              <a:t> and </a:t>
            </a:r>
            <a:r>
              <a:rPr lang="en-US" sz="1700" dirty="0">
                <a:latin typeface="Arial" panose="020B0604020202020204" pitchFamily="34" charset="0"/>
                <a:cs typeface="Arial" panose="020B0604020202020204" pitchFamily="34" charset="0"/>
              </a:rPr>
              <a:t>Color index </a:t>
            </a:r>
            <a:r>
              <a:rPr lang="en-US" sz="1700" i="1" dirty="0">
                <a:latin typeface="Arial" panose="020B0604020202020204" pitchFamily="34" charset="0"/>
                <a:cs typeface="Arial" panose="020B0604020202020204" pitchFamily="34" charset="0"/>
              </a:rPr>
              <a:t>(V – R) </a:t>
            </a:r>
            <a:r>
              <a:rPr lang="en-US" sz="1700" dirty="0">
                <a:latin typeface="Arial" panose="020B0604020202020204" pitchFamily="34" charset="0"/>
                <a:cs typeface="Arial" panose="020B0604020202020204" pitchFamily="34" charset="0"/>
              </a:rPr>
              <a:t>TBD.  </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Low amplitude 0.10 mag </a:t>
            </a:r>
            <a:r>
              <a:rPr lang="en-US" altLang="cs-CZ" sz="1700" dirty="0">
                <a:latin typeface="Arial" panose="020B0604020202020204" pitchFamily="34" charset="0"/>
                <a:cs typeface="Arial" panose="020B0604020202020204" pitchFamily="34" charset="0"/>
                <a:sym typeface="Wingdings" panose="05000000000000000000" pitchFamily="2" charset="2"/>
              </a:rPr>
              <a:t> suggests unelongated (nearly spheroidal) shape.  </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No apparent tumbling present (PAR = +2 on the scale of Pravec et al. 2005).  No sign of a satellite.</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sp>
        <p:nvSpPr>
          <p:cNvPr id="7" name="TextovéPole 6">
            <a:extLst>
              <a:ext uri="{FF2B5EF4-FFF2-40B4-BE49-F238E27FC236}">
                <a16:creationId xmlns:a16="http://schemas.microsoft.com/office/drawing/2014/main" id="{17C55416-98B1-4950-B684-71703978F4D7}"/>
              </a:ext>
            </a:extLst>
          </p:cNvPr>
          <p:cNvSpPr txBox="1">
            <a:spLocks noChangeArrowheads="1"/>
          </p:cNvSpPr>
          <p:nvPr/>
        </p:nvSpPr>
        <p:spPr bwMode="auto">
          <a:xfrm>
            <a:off x="406401" y="3793638"/>
            <a:ext cx="550203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Previous uncertain (U = 2) data taken by Pal et al. (2020) and Warner and Stephens (2021) in 2018 and 2020: Discrepant </a:t>
            </a:r>
            <a:r>
              <a:rPr lang="en-US" altLang="cs-CZ" sz="1700" i="1" dirty="0">
                <a:latin typeface="Arial" panose="020B0604020202020204" pitchFamily="34" charset="0"/>
                <a:cs typeface="Arial" panose="020B0604020202020204" pitchFamily="34" charset="0"/>
                <a:sym typeface="Wingdings" panose="05000000000000000000" pitchFamily="2" charset="2"/>
              </a:rPr>
              <a:t>P</a:t>
            </a:r>
            <a:r>
              <a:rPr lang="en-US" altLang="cs-CZ" sz="1700" dirty="0">
                <a:latin typeface="Arial" panose="020B0604020202020204" pitchFamily="34" charset="0"/>
                <a:cs typeface="Arial" panose="020B0604020202020204" pitchFamily="34" charset="0"/>
                <a:sym typeface="Wingdings" panose="05000000000000000000" pitchFamily="2" charset="2"/>
              </a:rPr>
              <a:t> estimates 2.9103 and 18.07 h.</a:t>
            </a:r>
          </a:p>
        </p:txBody>
      </p:sp>
      <p:pic>
        <p:nvPicPr>
          <p:cNvPr id="5" name="Obrázek 4">
            <a:extLst>
              <a:ext uri="{FF2B5EF4-FFF2-40B4-BE49-F238E27FC236}">
                <a16:creationId xmlns:a16="http://schemas.microsoft.com/office/drawing/2014/main" id="{495ACAE3-211F-41A9-A34E-F74983D9D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00" y="3636000"/>
            <a:ext cx="6012000" cy="3136276"/>
          </a:xfrm>
          <a:prstGeom prst="rect">
            <a:avLst/>
          </a:prstGeom>
        </p:spPr>
      </p:pic>
    </p:spTree>
    <p:extLst>
      <p:ext uri="{BB962C8B-B14F-4D97-AF65-F5344CB8AC3E}">
        <p14:creationId xmlns:p14="http://schemas.microsoft.com/office/powerpoint/2010/main" val="43232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cs-CZ" sz="3200" kern="0" dirty="0">
                <a:solidFill>
                  <a:schemeClr val="tx1"/>
                </a:solidFill>
                <a:latin typeface="Arial" panose="020B0604020202020204" pitchFamily="34" charset="0"/>
              </a:rPr>
              <a:t>(154276) 2002 SY50</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Unique period determined from the two nights (4 sessions) 2025-06-03 and 04: </a:t>
            </a:r>
            <a:r>
              <a:rPr lang="en-US" altLang="cs-CZ" sz="1700" i="1" dirty="0">
                <a:latin typeface="Arial" panose="020B0604020202020204" pitchFamily="34" charset="0"/>
              </a:rPr>
              <a:t>P</a:t>
            </a:r>
            <a:r>
              <a:rPr lang="en-US" altLang="cs-CZ" sz="1700" dirty="0">
                <a:latin typeface="Arial" panose="020B0604020202020204" pitchFamily="34" charset="0"/>
              </a:rPr>
              <a:t> = 5.075 </a:t>
            </a:r>
            <a:r>
              <a:rPr lang="en-US" sz="1700" dirty="0">
                <a:latin typeface="Arial" panose="020B0604020202020204" pitchFamily="34" charset="0"/>
                <a:cs typeface="Arial" panose="020B0604020202020204" pitchFamily="34" charset="0"/>
              </a:rPr>
              <a:t>± 0.002 h.</a:t>
            </a: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Absolute magnitude </a:t>
            </a:r>
            <a:r>
              <a:rPr lang="en-US" altLang="cs-CZ" sz="1700" i="1" dirty="0">
                <a:latin typeface="Arial" panose="020B0604020202020204" pitchFamily="34" charset="0"/>
                <a:cs typeface="Arial" panose="020B0604020202020204" pitchFamily="34" charset="0"/>
              </a:rPr>
              <a:t>H</a:t>
            </a:r>
            <a:r>
              <a:rPr lang="en-US" altLang="cs-CZ" sz="1700" dirty="0">
                <a:latin typeface="Arial" panose="020B0604020202020204" pitchFamily="34" charset="0"/>
                <a:cs typeface="Arial" panose="020B0604020202020204" pitchFamily="34" charset="0"/>
              </a:rPr>
              <a:t> and </a:t>
            </a:r>
            <a:r>
              <a:rPr lang="en-US" sz="1700" dirty="0">
                <a:latin typeface="Arial" panose="020B0604020202020204" pitchFamily="34" charset="0"/>
                <a:cs typeface="Arial" panose="020B0604020202020204" pitchFamily="34" charset="0"/>
              </a:rPr>
              <a:t>Color index </a:t>
            </a:r>
            <a:r>
              <a:rPr lang="en-US" sz="1700" i="1" dirty="0">
                <a:latin typeface="Arial" panose="020B0604020202020204" pitchFamily="34" charset="0"/>
                <a:cs typeface="Arial" panose="020B0604020202020204" pitchFamily="34" charset="0"/>
              </a:rPr>
              <a:t>(V – R) </a:t>
            </a:r>
            <a:r>
              <a:rPr lang="en-US" sz="1700" dirty="0">
                <a:latin typeface="Arial" panose="020B0604020202020204" pitchFamily="34" charset="0"/>
                <a:cs typeface="Arial" panose="020B0604020202020204" pitchFamily="34" charset="0"/>
              </a:rPr>
              <a:t>TBD.</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High amplitude of 0.70 mag </a:t>
            </a:r>
            <a:r>
              <a:rPr lang="en-US" altLang="cs-CZ" sz="1700" dirty="0">
                <a:latin typeface="Arial" panose="020B0604020202020204" pitchFamily="34" charset="0"/>
                <a:cs typeface="Arial" panose="020B0604020202020204" pitchFamily="34" charset="0"/>
                <a:sym typeface="Wingdings" panose="05000000000000000000" pitchFamily="2" charset="2"/>
              </a:rPr>
              <a:t> elongated shape.  </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No apparent tumbling and No sign of a satellite yet (TBC).</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sp>
        <p:nvSpPr>
          <p:cNvPr id="7" name="TextovéPole 6">
            <a:extLst>
              <a:ext uri="{FF2B5EF4-FFF2-40B4-BE49-F238E27FC236}">
                <a16:creationId xmlns:a16="http://schemas.microsoft.com/office/drawing/2014/main" id="{17C55416-98B1-4950-B684-71703978F4D7}"/>
              </a:ext>
            </a:extLst>
          </p:cNvPr>
          <p:cNvSpPr txBox="1">
            <a:spLocks noChangeArrowheads="1"/>
          </p:cNvSpPr>
          <p:nvPr/>
        </p:nvSpPr>
        <p:spPr bwMode="auto">
          <a:xfrm>
            <a:off x="406401" y="3793638"/>
            <a:ext cx="550203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More observations planned to be taken during our next run at the 1.54-m from 2025-07-01 to 05.</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Previous uncertain data taken by G. </a:t>
            </a:r>
            <a:r>
              <a:rPr lang="en-US" altLang="cs-CZ" sz="1700" dirty="0" err="1">
                <a:latin typeface="Arial" panose="020B0604020202020204" pitchFamily="34" charset="0"/>
                <a:cs typeface="Arial" panose="020B0604020202020204" pitchFamily="34" charset="0"/>
                <a:sym typeface="Wingdings" panose="05000000000000000000" pitchFamily="2" charset="2"/>
              </a:rPr>
              <a:t>Masi</a:t>
            </a:r>
            <a:r>
              <a:rPr lang="en-US" altLang="cs-CZ" sz="1700" dirty="0">
                <a:latin typeface="Arial" panose="020B0604020202020204" pitchFamily="34" charset="0"/>
                <a:cs typeface="Arial" panose="020B0604020202020204" pitchFamily="34" charset="0"/>
                <a:sym typeface="Wingdings" panose="05000000000000000000" pitchFamily="2" charset="2"/>
              </a:rPr>
              <a:t> in 2002: </a:t>
            </a:r>
            <a:r>
              <a:rPr lang="en-US" altLang="cs-CZ" sz="1700" i="1" dirty="0">
                <a:latin typeface="Arial" panose="020B0604020202020204" pitchFamily="34" charset="0"/>
                <a:cs typeface="Arial" panose="020B0604020202020204" pitchFamily="34" charset="0"/>
                <a:sym typeface="Wingdings" panose="05000000000000000000" pitchFamily="2" charset="2"/>
              </a:rPr>
              <a:t>P</a:t>
            </a:r>
            <a:r>
              <a:rPr lang="en-US" altLang="cs-CZ" sz="1700" dirty="0">
                <a:latin typeface="Arial" panose="020B0604020202020204" pitchFamily="34" charset="0"/>
                <a:cs typeface="Arial" panose="020B0604020202020204" pitchFamily="34" charset="0"/>
                <a:sym typeface="Wingdings" panose="05000000000000000000" pitchFamily="2" charset="2"/>
              </a:rPr>
              <a:t> = 4.823 h.</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Flyby target of JAXA’s DESTINY+ (in their preferred flight scenario)  We plan to publish our results in a paper later in this year and present it at ACM 2026.</a:t>
            </a:r>
          </a:p>
        </p:txBody>
      </p:sp>
      <p:pic>
        <p:nvPicPr>
          <p:cNvPr id="5" name="Obrázek 4">
            <a:extLst>
              <a:ext uri="{FF2B5EF4-FFF2-40B4-BE49-F238E27FC236}">
                <a16:creationId xmlns:a16="http://schemas.microsoft.com/office/drawing/2014/main" id="{450C7978-A217-4469-85F3-9AE732E7B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00" y="3636000"/>
            <a:ext cx="6012000" cy="3132058"/>
          </a:xfrm>
          <a:prstGeom prst="rect">
            <a:avLst/>
          </a:prstGeom>
        </p:spPr>
      </p:pic>
    </p:spTree>
    <p:extLst>
      <p:ext uri="{BB962C8B-B14F-4D97-AF65-F5344CB8AC3E}">
        <p14:creationId xmlns:p14="http://schemas.microsoft.com/office/powerpoint/2010/main" val="393982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cs-CZ" sz="3200" kern="0" dirty="0">
                <a:solidFill>
                  <a:schemeClr val="tx1"/>
                </a:solidFill>
                <a:latin typeface="Arial" panose="020B0604020202020204" pitchFamily="34" charset="0"/>
              </a:rPr>
              <a:t>(523585) 1998 MW5</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A preliminary estimate for its period from the two nights 2025-06-03 and 04: </a:t>
            </a:r>
            <a:r>
              <a:rPr lang="en-US" altLang="cs-CZ" sz="1700" i="1" dirty="0">
                <a:latin typeface="Arial" panose="020B0604020202020204" pitchFamily="34" charset="0"/>
              </a:rPr>
              <a:t>P</a:t>
            </a:r>
            <a:r>
              <a:rPr lang="en-US" altLang="cs-CZ" sz="1700" dirty="0">
                <a:latin typeface="Arial" panose="020B0604020202020204" pitchFamily="34" charset="0"/>
              </a:rPr>
              <a:t> = 3.236</a:t>
            </a:r>
            <a:r>
              <a:rPr lang="en-US" sz="1700" dirty="0">
                <a:latin typeface="Arial" panose="020B0604020202020204" pitchFamily="34" charset="0"/>
                <a:cs typeface="Arial" panose="020B0604020202020204" pitchFamily="34" charset="0"/>
              </a:rPr>
              <a:t> h.</a:t>
            </a: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Absolute magnitude </a:t>
            </a:r>
            <a:r>
              <a:rPr lang="en-US" altLang="cs-CZ" sz="1700" i="1" dirty="0">
                <a:latin typeface="Arial" panose="020B0604020202020204" pitchFamily="34" charset="0"/>
                <a:cs typeface="Arial" panose="020B0604020202020204" pitchFamily="34" charset="0"/>
              </a:rPr>
              <a:t>H</a:t>
            </a:r>
            <a:r>
              <a:rPr lang="en-US" altLang="cs-CZ" sz="1700" dirty="0">
                <a:latin typeface="Arial" panose="020B0604020202020204" pitchFamily="34" charset="0"/>
                <a:cs typeface="Arial" panose="020B0604020202020204" pitchFamily="34" charset="0"/>
              </a:rPr>
              <a:t> and </a:t>
            </a:r>
            <a:r>
              <a:rPr lang="en-US" sz="1700" dirty="0">
                <a:latin typeface="Arial" panose="020B0604020202020204" pitchFamily="34" charset="0"/>
                <a:cs typeface="Arial" panose="020B0604020202020204" pitchFamily="34" charset="0"/>
              </a:rPr>
              <a:t>Color index </a:t>
            </a:r>
            <a:r>
              <a:rPr lang="en-US" sz="1700" i="1" dirty="0">
                <a:latin typeface="Arial" panose="020B0604020202020204" pitchFamily="34" charset="0"/>
                <a:cs typeface="Arial" panose="020B0604020202020204" pitchFamily="34" charset="0"/>
              </a:rPr>
              <a:t>(V – R) </a:t>
            </a:r>
            <a:r>
              <a:rPr lang="en-US" sz="1700" dirty="0">
                <a:latin typeface="Arial" panose="020B0604020202020204" pitchFamily="34" charset="0"/>
                <a:cs typeface="Arial" panose="020B0604020202020204" pitchFamily="34" charset="0"/>
              </a:rPr>
              <a:t>TBD.</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High amplitude of 0.66 mag </a:t>
            </a:r>
            <a:r>
              <a:rPr lang="en-US" altLang="cs-CZ" sz="1700" dirty="0">
                <a:latin typeface="Arial" panose="020B0604020202020204" pitchFamily="34" charset="0"/>
                <a:cs typeface="Arial" panose="020B0604020202020204" pitchFamily="34" charset="0"/>
                <a:sym typeface="Wingdings" panose="05000000000000000000" pitchFamily="2" charset="2"/>
              </a:rPr>
              <a:t> elongated shape.  </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Data insufficient to detect or rule out potential tumbling and </a:t>
            </a:r>
            <a:r>
              <a:rPr lang="en-US" altLang="cs-CZ" sz="1700">
                <a:latin typeface="Arial" panose="020B0604020202020204" pitchFamily="34" charset="0"/>
                <a:cs typeface="Arial" panose="020B0604020202020204" pitchFamily="34" charset="0"/>
                <a:sym typeface="Wingdings" panose="05000000000000000000" pitchFamily="2" charset="2"/>
              </a:rPr>
              <a:t>binarity </a:t>
            </a:r>
            <a:r>
              <a:rPr lang="en-US" altLang="cs-CZ" sz="1700" dirty="0">
                <a:latin typeface="Arial" panose="020B0604020202020204" pitchFamily="34" charset="0"/>
                <a:cs typeface="Arial" panose="020B0604020202020204" pitchFamily="34" charset="0"/>
                <a:sym typeface="Wingdings" panose="05000000000000000000" pitchFamily="2" charset="2"/>
              </a:rPr>
              <a:t>y</a:t>
            </a:r>
            <a:r>
              <a:rPr lang="en-US" altLang="cs-CZ" sz="1700">
                <a:latin typeface="Arial" panose="020B0604020202020204" pitchFamily="34" charset="0"/>
                <a:cs typeface="Arial" panose="020B0604020202020204" pitchFamily="34" charset="0"/>
                <a:sym typeface="Wingdings" panose="05000000000000000000" pitchFamily="2" charset="2"/>
              </a:rPr>
              <a:t>et</a:t>
            </a:r>
            <a:r>
              <a:rPr lang="en-US" altLang="cs-CZ" sz="1700" dirty="0">
                <a:latin typeface="Arial" panose="020B0604020202020204" pitchFamily="34" charset="0"/>
                <a:cs typeface="Arial" panose="020B0604020202020204" pitchFamily="34" charset="0"/>
                <a:sym typeface="Wingdings" panose="05000000000000000000" pitchFamily="2" charset="2"/>
              </a:rPr>
              <a:t>.</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sp>
        <p:nvSpPr>
          <p:cNvPr id="7" name="TextovéPole 6">
            <a:extLst>
              <a:ext uri="{FF2B5EF4-FFF2-40B4-BE49-F238E27FC236}">
                <a16:creationId xmlns:a16="http://schemas.microsoft.com/office/drawing/2014/main" id="{17C55416-98B1-4950-B684-71703978F4D7}"/>
              </a:ext>
            </a:extLst>
          </p:cNvPr>
          <p:cNvSpPr txBox="1">
            <a:spLocks noChangeArrowheads="1"/>
          </p:cNvSpPr>
          <p:nvPr/>
        </p:nvSpPr>
        <p:spPr bwMode="auto">
          <a:xfrm>
            <a:off x="406401" y="3793638"/>
            <a:ext cx="55020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More observations planned to be taken during our next run at the 1.54-m in 2025-07, and then in its next three apparitions </a:t>
            </a:r>
            <a:r>
              <a:rPr lang="en-US" sz="1800" dirty="0">
                <a:latin typeface="Arial" panose="020B0604020202020204" pitchFamily="34" charset="0"/>
                <a:cs typeface="Arial" panose="020B0604020202020204" pitchFamily="34" charset="0"/>
              </a:rPr>
              <a:t>2026-05 to -06, 2027-05, and 2028-06 to -07 </a:t>
            </a:r>
            <a:r>
              <a:rPr lang="en-US" altLang="cs-CZ" sz="1700" dirty="0">
                <a:latin typeface="Arial" panose="020B0604020202020204" pitchFamily="34" charset="0"/>
                <a:cs typeface="Arial" panose="020B0604020202020204" pitchFamily="34" charset="0"/>
                <a:sym typeface="Wingdings" panose="05000000000000000000" pitchFamily="2" charset="2"/>
              </a:rPr>
              <a:t> Will get a unique determination for its period etc., and we will also attempt to create its Spin vector and Shape model (including also sparse data, e.g., from ATLAS).</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pic>
        <p:nvPicPr>
          <p:cNvPr id="5" name="Obrázek 4">
            <a:extLst>
              <a:ext uri="{FF2B5EF4-FFF2-40B4-BE49-F238E27FC236}">
                <a16:creationId xmlns:a16="http://schemas.microsoft.com/office/drawing/2014/main" id="{5DBEDA26-53CF-4892-BDF1-1E96146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00" y="3636000"/>
            <a:ext cx="6012000" cy="3124308"/>
          </a:xfrm>
          <a:prstGeom prst="rect">
            <a:avLst/>
          </a:prstGeom>
        </p:spPr>
      </p:pic>
    </p:spTree>
    <p:extLst>
      <p:ext uri="{BB962C8B-B14F-4D97-AF65-F5344CB8AC3E}">
        <p14:creationId xmlns:p14="http://schemas.microsoft.com/office/powerpoint/2010/main" val="320780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cs-CZ" sz="3200" kern="0" dirty="0">
                <a:solidFill>
                  <a:schemeClr val="tx1"/>
                </a:solidFill>
                <a:latin typeface="Arial" panose="020B0604020202020204" pitchFamily="34" charset="0"/>
              </a:rPr>
              <a:t>(527115) 2007 TD14</a:t>
            </a:r>
            <a:endParaRPr kumimoji="0" lang="cs-CZ"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06875"/>
            <a:ext cx="1134012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rPr>
              <a:t>Spin period determined from the 2 nights 2025-06-03 and 04 from DK154 and 1 partial night (3-h nightly run) 2025-06-04 from </a:t>
            </a:r>
            <a:r>
              <a:rPr lang="en-US" altLang="cs-CZ" sz="1700" dirty="0" err="1">
                <a:latin typeface="Arial" panose="020B0604020202020204" pitchFamily="34" charset="0"/>
              </a:rPr>
              <a:t>Maidanak</a:t>
            </a:r>
            <a:r>
              <a:rPr lang="en-US" altLang="cs-CZ" sz="1700" dirty="0">
                <a:latin typeface="Arial" panose="020B0604020202020204" pitchFamily="34" charset="0"/>
              </a:rPr>
              <a:t> 1.5-m: </a:t>
            </a:r>
            <a:r>
              <a:rPr lang="en-US" altLang="cs-CZ" sz="1700" i="1" dirty="0">
                <a:latin typeface="Arial" panose="020B0604020202020204" pitchFamily="34" charset="0"/>
              </a:rPr>
              <a:t>P</a:t>
            </a:r>
            <a:r>
              <a:rPr lang="en-US" altLang="cs-CZ" sz="1700" dirty="0">
                <a:latin typeface="Arial" panose="020B0604020202020204" pitchFamily="34" charset="0"/>
              </a:rPr>
              <a:t> = 4.882 </a:t>
            </a:r>
            <a:r>
              <a:rPr lang="en-US" sz="1700" dirty="0">
                <a:latin typeface="Arial" panose="020B0604020202020204" pitchFamily="34" charset="0"/>
                <a:cs typeface="Arial" panose="020B0604020202020204" pitchFamily="34" charset="0"/>
              </a:rPr>
              <a:t>± 0.002 h.</a:t>
            </a: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Absolute magnitude </a:t>
            </a:r>
            <a:r>
              <a:rPr lang="en-US" altLang="cs-CZ" sz="1700" i="1" dirty="0">
                <a:latin typeface="Arial" panose="020B0604020202020204" pitchFamily="34" charset="0"/>
                <a:cs typeface="Arial" panose="020B0604020202020204" pitchFamily="34" charset="0"/>
              </a:rPr>
              <a:t>H</a:t>
            </a:r>
            <a:r>
              <a:rPr lang="en-US" altLang="cs-CZ" sz="1700" dirty="0">
                <a:latin typeface="Arial" panose="020B0604020202020204" pitchFamily="34" charset="0"/>
                <a:cs typeface="Arial" panose="020B0604020202020204" pitchFamily="34" charset="0"/>
              </a:rPr>
              <a:t> and </a:t>
            </a:r>
            <a:r>
              <a:rPr lang="en-US" sz="1700" dirty="0">
                <a:latin typeface="Arial" panose="020B0604020202020204" pitchFamily="34" charset="0"/>
                <a:cs typeface="Arial" panose="020B0604020202020204" pitchFamily="34" charset="0"/>
              </a:rPr>
              <a:t>Color index </a:t>
            </a:r>
            <a:r>
              <a:rPr lang="en-US" sz="1700" i="1" dirty="0">
                <a:latin typeface="Arial" panose="020B0604020202020204" pitchFamily="34" charset="0"/>
                <a:cs typeface="Arial" panose="020B0604020202020204" pitchFamily="34" charset="0"/>
              </a:rPr>
              <a:t>(V – R) </a:t>
            </a:r>
            <a:r>
              <a:rPr lang="en-US" sz="1700" dirty="0">
                <a:latin typeface="Arial" panose="020B0604020202020204" pitchFamily="34" charset="0"/>
                <a:cs typeface="Arial" panose="020B0604020202020204" pitchFamily="34" charset="0"/>
              </a:rPr>
              <a:t>TBD.</a:t>
            </a:r>
          </a:p>
          <a:p>
            <a:pPr fontAlgn="base">
              <a:spcBef>
                <a:spcPct val="0"/>
              </a:spcBef>
              <a:spcAft>
                <a:spcPct val="0"/>
              </a:spcAft>
              <a:buNone/>
            </a:pPr>
            <a:endParaRPr lang="en-US" sz="1700" dirty="0">
              <a:latin typeface="Arial" panose="020B0604020202020204" pitchFamily="34" charset="0"/>
              <a:cs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rPr>
              <a:t>Moderately high amplitude of 0.46 mag </a:t>
            </a:r>
            <a:r>
              <a:rPr lang="en-US" altLang="cs-CZ" sz="1700" dirty="0">
                <a:latin typeface="Arial" panose="020B0604020202020204" pitchFamily="34" charset="0"/>
                <a:cs typeface="Arial" panose="020B0604020202020204" pitchFamily="34" charset="0"/>
                <a:sym typeface="Wingdings" panose="05000000000000000000" pitchFamily="2" charset="2"/>
              </a:rPr>
              <a:t> moderately elongated shape.  </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No apparent tumbling and No sign of a satellite yet (TBC).</a:t>
            </a:r>
          </a:p>
          <a:p>
            <a:pPr fontAlgn="base">
              <a:spcBef>
                <a:spcPct val="0"/>
              </a:spcBef>
              <a:spcAft>
                <a:spcPct val="0"/>
              </a:spcAft>
              <a:buNone/>
            </a:pPr>
            <a:endParaRPr lang="en-US" altLang="cs-CZ" sz="1700" dirty="0">
              <a:latin typeface="Arial" panose="020B0604020202020204" pitchFamily="34" charset="0"/>
              <a:cs typeface="Arial" panose="020B0604020202020204" pitchFamily="34" charset="0"/>
              <a:sym typeface="Wingdings" panose="05000000000000000000" pitchFamily="2" charset="2"/>
            </a:endParaRPr>
          </a:p>
        </p:txBody>
      </p:sp>
      <p:sp>
        <p:nvSpPr>
          <p:cNvPr id="7" name="TextovéPole 6">
            <a:extLst>
              <a:ext uri="{FF2B5EF4-FFF2-40B4-BE49-F238E27FC236}">
                <a16:creationId xmlns:a16="http://schemas.microsoft.com/office/drawing/2014/main" id="{17C55416-98B1-4950-B684-71703978F4D7}"/>
              </a:ext>
            </a:extLst>
          </p:cNvPr>
          <p:cNvSpPr txBox="1">
            <a:spLocks noChangeArrowheads="1"/>
          </p:cNvSpPr>
          <p:nvPr/>
        </p:nvSpPr>
        <p:spPr bwMode="auto">
          <a:xfrm>
            <a:off x="406401" y="3793638"/>
            <a:ext cx="55020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cs-CZ" sz="1700" dirty="0">
                <a:latin typeface="Arial" panose="020B0604020202020204" pitchFamily="34" charset="0"/>
                <a:cs typeface="Arial" panose="020B0604020202020204" pitchFamily="34" charset="0"/>
                <a:sym typeface="Wingdings" panose="05000000000000000000" pitchFamily="2" charset="2"/>
              </a:rPr>
              <a:t>More observations planned to be taken during our next run at the 1.54-m from 2025-07-01 to 05.</a:t>
            </a:r>
          </a:p>
        </p:txBody>
      </p:sp>
      <p:pic>
        <p:nvPicPr>
          <p:cNvPr id="3" name="Obrázek 2">
            <a:extLst>
              <a:ext uri="{FF2B5EF4-FFF2-40B4-BE49-F238E27FC236}">
                <a16:creationId xmlns:a16="http://schemas.microsoft.com/office/drawing/2014/main" id="{603C8F0F-7826-48F4-A1B9-79D1B2AA4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00" y="3636000"/>
            <a:ext cx="6012000" cy="3121801"/>
          </a:xfrm>
          <a:prstGeom prst="rect">
            <a:avLst/>
          </a:prstGeom>
        </p:spPr>
      </p:pic>
    </p:spTree>
    <p:extLst>
      <p:ext uri="{BB962C8B-B14F-4D97-AF65-F5344CB8AC3E}">
        <p14:creationId xmlns:p14="http://schemas.microsoft.com/office/powerpoint/2010/main" val="55820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EB4385F-752B-4ACF-BEE3-47D801082AFD}"/>
              </a:ext>
            </a:extLst>
          </p:cNvPr>
          <p:cNvSpPr txBox="1"/>
          <p:nvPr/>
        </p:nvSpPr>
        <p:spPr>
          <a:xfrm>
            <a:off x="4384431" y="3075057"/>
            <a:ext cx="2722220"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Thank you!</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88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EB4385F-752B-4ACF-BEE3-47D801082AFD}"/>
              </a:ext>
            </a:extLst>
          </p:cNvPr>
          <p:cNvSpPr txBox="1"/>
          <p:nvPr/>
        </p:nvSpPr>
        <p:spPr>
          <a:xfrm>
            <a:off x="1341686" y="3075057"/>
            <a:ext cx="9853980"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Slides from the KOM of 2025-02-13 follow</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8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E5ED2-E410-A97E-D9E9-3207D0B08C19}"/>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E8C9A50D-523E-0366-6EE3-CAAB0A396563}"/>
              </a:ext>
            </a:extLst>
          </p:cNvPr>
          <p:cNvSpPr txBox="1">
            <a:spLocks noChangeArrowheads="1"/>
          </p:cNvSpPr>
          <p:nvPr/>
        </p:nvSpPr>
        <p:spPr bwMode="auto">
          <a:xfrm>
            <a:off x="889232" y="487697"/>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The Asteroid team at the ASU </a:t>
            </a:r>
            <a:r>
              <a:rPr kumimoji="0" lang="en-US" altLang="cs-CZ" sz="4000" b="0" i="0" u="none" strike="noStrike" kern="0" cap="none" spc="0" normalizeH="0" baseline="0" noProof="0" dirty="0" err="1">
                <a:ln>
                  <a:noFill/>
                </a:ln>
                <a:solidFill>
                  <a:schemeClr val="tx1"/>
                </a:solidFill>
                <a:effectLst/>
                <a:uLnTx/>
                <a:uFillTx/>
                <a:latin typeface="Arial" panose="020B0604020202020204" pitchFamily="34" charset="0"/>
                <a:ea typeface="+mj-ea"/>
                <a:cs typeface="+mj-cs"/>
              </a:rPr>
              <a:t>Ondřejov</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8" name="Rectangle 3">
            <a:extLst>
              <a:ext uri="{FF2B5EF4-FFF2-40B4-BE49-F238E27FC236}">
                <a16:creationId xmlns:a16="http://schemas.microsoft.com/office/drawing/2014/main" id="{EFD89CE8-247C-C180-0BB8-748250B9F2E2}"/>
              </a:ext>
            </a:extLst>
          </p:cNvPr>
          <p:cNvSpPr txBox="1">
            <a:spLocks noChangeArrowheads="1"/>
          </p:cNvSpPr>
          <p:nvPr/>
        </p:nvSpPr>
        <p:spPr bwMode="auto">
          <a:xfrm>
            <a:off x="763398" y="2060678"/>
            <a:ext cx="109727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altLang="cs-CZ" sz="1800" u="sng" kern="0" dirty="0">
                <a:latin typeface="Arial" panose="020B0604020202020204" pitchFamily="34" charset="0"/>
              </a:rPr>
              <a:t>Our team for the NEOPOPS project</a:t>
            </a:r>
            <a:r>
              <a:rPr lang="en-US" altLang="cs-CZ" sz="1800" kern="0" dirty="0">
                <a:latin typeface="Arial" panose="020B0604020202020204" pitchFamily="34" charset="0"/>
              </a:rPr>
              <a:t>:</a:t>
            </a:r>
          </a:p>
          <a:p>
            <a:pPr marL="0" indent="0" eaLnBrk="1" hangingPunct="1">
              <a:buFontTx/>
              <a:buNone/>
            </a:pPr>
            <a:r>
              <a:rPr lang="en-US" altLang="cs-CZ" sz="1800" kern="0" dirty="0">
                <a:latin typeface="Arial" panose="020B0604020202020204" pitchFamily="34" charset="0"/>
              </a:rPr>
              <a:t>Leading scientist: </a:t>
            </a:r>
            <a:r>
              <a:rPr lang="en-US" altLang="cs-CZ" sz="1800" b="1" u="sng" kern="0" dirty="0">
                <a:latin typeface="Arial" panose="020B0604020202020204" pitchFamily="34" charset="0"/>
              </a:rPr>
              <a:t>Petr </a:t>
            </a:r>
            <a:r>
              <a:rPr lang="en-US" altLang="cs-CZ" sz="1800" b="1" u="sng" kern="0" dirty="0" err="1">
                <a:latin typeface="Arial" panose="020B0604020202020204" pitchFamily="34" charset="0"/>
              </a:rPr>
              <a:t>Pravec</a:t>
            </a:r>
            <a:endParaRPr lang="en-US" altLang="cs-CZ" sz="1800" b="1" u="sng" kern="0" dirty="0">
              <a:latin typeface="Arial" panose="020B0604020202020204" pitchFamily="34" charset="0"/>
            </a:endParaRPr>
          </a:p>
          <a:p>
            <a:pPr marL="0" indent="0" eaLnBrk="1" hangingPunct="1">
              <a:buFontTx/>
              <a:buNone/>
            </a:pPr>
            <a:r>
              <a:rPr lang="en-US" altLang="cs-CZ" sz="1800" kern="0" dirty="0">
                <a:latin typeface="Arial" panose="020B0604020202020204" pitchFamily="34" charset="0"/>
              </a:rPr>
              <a:t>Scientist (also observer): </a:t>
            </a:r>
            <a:r>
              <a:rPr lang="en-US" altLang="cs-CZ" sz="1800" b="1" kern="0" dirty="0">
                <a:latin typeface="Arial" panose="020B0604020202020204" pitchFamily="34" charset="0"/>
              </a:rPr>
              <a:t>Petr </a:t>
            </a:r>
            <a:r>
              <a:rPr lang="en-US" altLang="cs-CZ" sz="1800" b="1" kern="0" dirty="0" err="1">
                <a:latin typeface="Arial" panose="020B0604020202020204" pitchFamily="34" charset="0"/>
              </a:rPr>
              <a:t>Fatka</a:t>
            </a:r>
            <a:endParaRPr lang="en-US" altLang="cs-CZ" sz="1800" b="1" kern="0" dirty="0">
              <a:latin typeface="Arial" panose="020B0604020202020204" pitchFamily="34" charset="0"/>
            </a:endParaRPr>
          </a:p>
          <a:p>
            <a:pPr marL="0" indent="0" eaLnBrk="1" hangingPunct="1">
              <a:buFontTx/>
              <a:buNone/>
            </a:pPr>
            <a:r>
              <a:rPr lang="en-US" altLang="cs-CZ" sz="1800" kern="0" dirty="0">
                <a:latin typeface="Arial" panose="020B0604020202020204" pitchFamily="34" charset="0"/>
              </a:rPr>
              <a:t>Observers/reducers: </a:t>
            </a:r>
            <a:r>
              <a:rPr lang="cs-CZ" altLang="cs-CZ" sz="1800" b="1" kern="0" dirty="0">
                <a:latin typeface="Arial" panose="020B0604020202020204" pitchFamily="34" charset="0"/>
              </a:rPr>
              <a:t>Kamil Hornoch, </a:t>
            </a:r>
            <a:r>
              <a:rPr lang="en-US" altLang="cs-CZ" sz="1800" b="1" kern="0" dirty="0">
                <a:latin typeface="Arial" panose="020B0604020202020204" pitchFamily="34" charset="0"/>
              </a:rPr>
              <a:t>Peter </a:t>
            </a:r>
            <a:r>
              <a:rPr lang="cs-CZ" altLang="cs-CZ" sz="1800" b="1" kern="0" dirty="0">
                <a:latin typeface="Arial" panose="020B0604020202020204" pitchFamily="34" charset="0"/>
              </a:rPr>
              <a:t>Kušnirák</a:t>
            </a:r>
          </a:p>
          <a:p>
            <a:pPr marL="0" indent="0" eaLnBrk="1" hangingPunct="1">
              <a:buFontTx/>
              <a:buNone/>
            </a:pPr>
            <a:endParaRPr lang="en-US" altLang="cs-CZ" sz="1800" kern="0" dirty="0">
              <a:latin typeface="Arial" panose="020B0604020202020204" pitchFamily="34" charset="0"/>
            </a:endParaRPr>
          </a:p>
          <a:p>
            <a:pPr marL="0" indent="0" eaLnBrk="1" hangingPunct="1">
              <a:buFontTx/>
              <a:buNone/>
            </a:pPr>
            <a:r>
              <a:rPr lang="en-US" altLang="cs-CZ" sz="1800" kern="0" dirty="0">
                <a:latin typeface="Arial" panose="020B0604020202020204" pitchFamily="34" charset="0"/>
              </a:rPr>
              <a:t>Total amount of personal time for the NEOPOPS project: 0.4 FTE (starting probably sometimes in Spring 2025, after the first money is received and all the administrative steps here are completed).</a:t>
            </a:r>
          </a:p>
          <a:p>
            <a:pPr marL="0" indent="0" eaLnBrk="1" hangingPunct="1">
              <a:buFontTx/>
              <a:buNone/>
            </a:pPr>
            <a:endParaRPr lang="en-US" altLang="cs-CZ" sz="1800" kern="0" dirty="0">
              <a:latin typeface="Arial" panose="020B0604020202020204" pitchFamily="34" charset="0"/>
            </a:endParaRPr>
          </a:p>
          <a:p>
            <a:pPr marL="0" indent="0" eaLnBrk="1" hangingPunct="1">
              <a:buFontTx/>
              <a:buNone/>
            </a:pPr>
            <a:r>
              <a:rPr lang="en-US" altLang="cs-CZ" sz="1800" kern="0" dirty="0">
                <a:latin typeface="Arial" panose="020B0604020202020204" pitchFamily="34" charset="0"/>
              </a:rPr>
              <a:t>Other members of our Asteroid team at </a:t>
            </a:r>
            <a:r>
              <a:rPr lang="cs-CZ" altLang="cs-CZ" sz="1800" kern="0" dirty="0">
                <a:latin typeface="Arial" panose="020B0604020202020204" pitchFamily="34" charset="0"/>
              </a:rPr>
              <a:t>Ondřejov </a:t>
            </a:r>
            <a:r>
              <a:rPr lang="en-US" altLang="cs-CZ" sz="1800" kern="0" dirty="0">
                <a:latin typeface="Arial" panose="020B0604020202020204" pitchFamily="34" charset="0"/>
              </a:rPr>
              <a:t>(not involved in NEOPOPS in the 1</a:t>
            </a:r>
            <a:r>
              <a:rPr lang="en-US" altLang="cs-CZ" sz="1800" kern="0" baseline="30000" dirty="0">
                <a:latin typeface="Arial" panose="020B0604020202020204" pitchFamily="34" charset="0"/>
              </a:rPr>
              <a:t>st</a:t>
            </a:r>
            <a:r>
              <a:rPr lang="en-US" altLang="cs-CZ" sz="1800" kern="0" dirty="0">
                <a:latin typeface="Arial" panose="020B0604020202020204" pitchFamily="34" charset="0"/>
              </a:rPr>
              <a:t> year):</a:t>
            </a:r>
          </a:p>
          <a:p>
            <a:pPr marL="0" indent="0" eaLnBrk="1" hangingPunct="1">
              <a:buFontTx/>
              <a:buNone/>
            </a:pPr>
            <a:r>
              <a:rPr lang="cs-CZ" altLang="cs-CZ" sz="1800" kern="0" dirty="0">
                <a:latin typeface="Arial" panose="020B0604020202020204" pitchFamily="34" charset="0"/>
              </a:rPr>
              <a:t>Petr Scheirich (scientist), Hana Kučáková</a:t>
            </a:r>
            <a:r>
              <a:rPr lang="en-US" altLang="cs-CZ" sz="1800" kern="0" dirty="0">
                <a:latin typeface="Arial" panose="020B0604020202020204" pitchFamily="34" charset="0"/>
              </a:rPr>
              <a:t>, Adri</a:t>
            </a:r>
            <a:r>
              <a:rPr lang="cs-CZ" altLang="cs-CZ" sz="1800" kern="0" dirty="0">
                <a:latin typeface="Arial" panose="020B0604020202020204" pitchFamily="34" charset="0"/>
              </a:rPr>
              <a:t>án Galád (observers), Miroslav Velen </a:t>
            </a:r>
            <a:r>
              <a:rPr lang="en-US" altLang="cs-CZ" sz="1800" kern="0" dirty="0">
                <a:latin typeface="Arial" panose="020B0604020202020204" pitchFamily="34" charset="0"/>
              </a:rPr>
              <a:t>(</a:t>
            </a:r>
            <a:r>
              <a:rPr lang="en-US" altLang="cs-CZ" sz="1800" kern="0" dirty="0" err="1">
                <a:latin typeface="Arial" panose="020B0604020202020204" pitchFamily="34" charset="0"/>
              </a:rPr>
              <a:t>sw</a:t>
            </a:r>
            <a:r>
              <a:rPr lang="en-US" altLang="cs-CZ" sz="1800" kern="0" dirty="0">
                <a:latin typeface="Arial" panose="020B0604020202020204" pitchFamily="34" charset="0"/>
              </a:rPr>
              <a:t> specialist)</a:t>
            </a:r>
          </a:p>
          <a:p>
            <a:pPr marL="0" indent="0" eaLnBrk="1" hangingPunct="1">
              <a:buFontTx/>
              <a:buNone/>
            </a:pPr>
            <a:endParaRPr lang="en-US" altLang="cs-CZ" sz="1800" kern="0" dirty="0">
              <a:latin typeface="Arial" panose="020B0604020202020204" pitchFamily="34" charset="0"/>
            </a:endParaRPr>
          </a:p>
        </p:txBody>
      </p:sp>
    </p:spTree>
    <p:extLst>
      <p:ext uri="{BB962C8B-B14F-4D97-AF65-F5344CB8AC3E}">
        <p14:creationId xmlns:p14="http://schemas.microsoft.com/office/powerpoint/2010/main" val="322687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The ASU team’s primary instrument:</a:t>
            </a:r>
            <a:b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b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Danish 1.54-m telescope</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pic>
        <p:nvPicPr>
          <p:cNvPr id="2" name="Picture 10" descr="dalekohled">
            <a:extLst>
              <a:ext uri="{FF2B5EF4-FFF2-40B4-BE49-F238E27FC236}">
                <a16:creationId xmlns:a16="http://schemas.microsoft.com/office/drawing/2014/main" id="{677C4903-7546-4C49-5A64-FBBE312CD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92" y="3328305"/>
            <a:ext cx="2569679" cy="3428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Zástupný symbol pro obsah 2">
            <a:extLst>
              <a:ext uri="{FF2B5EF4-FFF2-40B4-BE49-F238E27FC236}">
                <a16:creationId xmlns:a16="http://schemas.microsoft.com/office/drawing/2014/main" id="{32EBAD71-1FF8-7DAC-04DF-E5A311854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334" y="3328305"/>
            <a:ext cx="4929060"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176170" y="1815217"/>
            <a:ext cx="1193753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A </a:t>
            </a:r>
            <a:r>
              <a:rPr lang="en-US" altLang="cs-CZ" sz="1700" u="sng" dirty="0">
                <a:latin typeface="Arial" panose="020B0604020202020204" pitchFamily="34" charset="0"/>
              </a:rPr>
              <a:t>remotely-operated photometric telescope</a:t>
            </a:r>
            <a:r>
              <a:rPr lang="en-US" altLang="cs-CZ" sz="1700" dirty="0">
                <a:latin typeface="Arial" panose="020B0604020202020204" pitchFamily="34" charset="0"/>
              </a:rPr>
              <a:t> at </a:t>
            </a:r>
            <a:r>
              <a:rPr lang="cs-CZ" altLang="cs-CZ" sz="1700" dirty="0">
                <a:latin typeface="Arial" panose="020B0604020202020204" pitchFamily="34" charset="0"/>
              </a:rPr>
              <a:t>ESO La Silla, Chile</a:t>
            </a:r>
            <a:r>
              <a:rPr lang="en-US" altLang="cs-CZ" sz="1700" dirty="0">
                <a:latin typeface="Arial" panose="020B0604020202020204" pitchFamily="34" charset="0"/>
              </a:rPr>
              <a:t>.  Operated collaboratively by the NBI </a:t>
            </a:r>
            <a:r>
              <a:rPr lang="cs-CZ" altLang="cs-CZ" sz="1700" dirty="0">
                <a:latin typeface="Arial" panose="020B0604020202020204" pitchFamily="34" charset="0"/>
              </a:rPr>
              <a:t>Copenhagen </a:t>
            </a:r>
            <a:r>
              <a:rPr lang="en-US" altLang="cs-CZ" sz="1700" dirty="0">
                <a:latin typeface="Arial" panose="020B0604020202020204" pitchFamily="34" charset="0"/>
              </a:rPr>
              <a:t>(owner) and the AI AS CR </a:t>
            </a:r>
            <a:r>
              <a:rPr lang="cs-CZ" altLang="cs-CZ" sz="1700" dirty="0">
                <a:latin typeface="Arial" panose="020B0604020202020204" pitchFamily="34" charset="0"/>
              </a:rPr>
              <a:t>Ondřejov </a:t>
            </a:r>
            <a:r>
              <a:rPr lang="en-US" altLang="cs-CZ" sz="1700" dirty="0">
                <a:latin typeface="Arial" panose="020B0604020202020204" pitchFamily="34" charset="0"/>
              </a:rPr>
              <a:t>since 2012.</a:t>
            </a:r>
          </a:p>
          <a:p>
            <a:pPr fontAlgn="base">
              <a:spcBef>
                <a:spcPct val="0"/>
              </a:spcBef>
              <a:spcAft>
                <a:spcPct val="0"/>
              </a:spcAft>
              <a:buFontTx/>
              <a:buNone/>
            </a:pPr>
            <a:endParaRPr lang="cs-CZ" altLang="cs-CZ" sz="1700" dirty="0">
              <a:latin typeface="Arial" panose="020B0604020202020204" pitchFamily="34" charset="0"/>
            </a:endParaRPr>
          </a:p>
          <a:p>
            <a:pPr fontAlgn="base">
              <a:spcBef>
                <a:spcPct val="0"/>
              </a:spcBef>
              <a:spcAft>
                <a:spcPct val="0"/>
              </a:spcAft>
              <a:buFontTx/>
              <a:buNone/>
            </a:pPr>
            <a:r>
              <a:rPr lang="cs-CZ" altLang="cs-CZ" sz="1700" b="1" dirty="0">
                <a:latin typeface="Arial" panose="020B0604020202020204" pitchFamily="34" charset="0"/>
              </a:rPr>
              <a:t>Precise time-resolved </a:t>
            </a:r>
            <a:r>
              <a:rPr lang="en-US" altLang="cs-CZ" sz="1700" b="1" dirty="0">
                <a:latin typeface="Arial" panose="020B0604020202020204" pitchFamily="34" charset="0"/>
              </a:rPr>
              <a:t>(</a:t>
            </a:r>
            <a:r>
              <a:rPr lang="cs-CZ" altLang="cs-CZ" sz="1700" b="1" dirty="0">
                <a:latin typeface="Arial" panose="020B0604020202020204" pitchFamily="34" charset="0"/>
              </a:rPr>
              <a:t>lightcurve</a:t>
            </a:r>
            <a:r>
              <a:rPr lang="en-US" altLang="cs-CZ" sz="1700" b="1" dirty="0">
                <a:latin typeface="Arial" panose="020B0604020202020204" pitchFamily="34" charset="0"/>
              </a:rPr>
              <a:t>) photometry for NEOs up to V = 19 typically </a:t>
            </a:r>
            <a:r>
              <a:rPr lang="en-US" altLang="cs-CZ" sz="1700" dirty="0">
                <a:latin typeface="Arial" panose="020B0604020202020204" pitchFamily="34" charset="0"/>
              </a:rPr>
              <a:t>(occasionally may go up to V = 20)</a:t>
            </a:r>
          </a:p>
        </p:txBody>
      </p:sp>
    </p:spTree>
    <p:extLst>
      <p:ext uri="{BB962C8B-B14F-4D97-AF65-F5344CB8AC3E}">
        <p14:creationId xmlns:p14="http://schemas.microsoft.com/office/powerpoint/2010/main" val="31187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(0)</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13432"/>
            <a:ext cx="10766384"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None of these criteria is “carved in stone”, we can modify them in justified cases (sometimes on the expense of data quality or quantity).</a:t>
            </a:r>
          </a:p>
        </p:txBody>
      </p:sp>
    </p:spTree>
    <p:extLst>
      <p:ext uri="{BB962C8B-B14F-4D97-AF65-F5344CB8AC3E}">
        <p14:creationId xmlns:p14="http://schemas.microsoft.com/office/powerpoint/2010/main" val="2708383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6980-9602-0760-A7AF-5844BFC9896E}"/>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977EC86E-AF84-4BAC-7FC9-7FD31CE866D1}"/>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Time allocation and scheduling at the</a:t>
            </a:r>
            <a:b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b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Danish 1.54-m telescope</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5" name="TextovéPole 3">
            <a:extLst>
              <a:ext uri="{FF2B5EF4-FFF2-40B4-BE49-F238E27FC236}">
                <a16:creationId xmlns:a16="http://schemas.microsoft.com/office/drawing/2014/main" id="{C55801C9-B5BC-E844-9600-EF6F12AB572A}"/>
              </a:ext>
            </a:extLst>
          </p:cNvPr>
          <p:cNvSpPr txBox="1">
            <a:spLocks noChangeArrowheads="1"/>
          </p:cNvSpPr>
          <p:nvPr/>
        </p:nvSpPr>
        <p:spPr bwMode="auto">
          <a:xfrm>
            <a:off x="813731" y="1846889"/>
            <a:ext cx="10310069" cy="4801314"/>
          </a:xfrm>
          <a:prstGeom prst="rect">
            <a:avLst/>
          </a:prstGeom>
          <a:noFill/>
          <a:ln>
            <a:noFill/>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defRPr/>
            </a:pPr>
            <a:r>
              <a:rPr lang="en-US" altLang="cs-CZ" sz="1700" dirty="0">
                <a:latin typeface="Arial" panose="020B0604020202020204" pitchFamily="34" charset="0"/>
              </a:rPr>
              <a:t>The ASU team has got a guaranteed time at the 1.</a:t>
            </a:r>
            <a:r>
              <a:rPr lang="cs-CZ" altLang="cs-CZ" sz="1700" dirty="0">
                <a:latin typeface="Arial" panose="020B0604020202020204" pitchFamily="34" charset="0"/>
              </a:rPr>
              <a:t>54-m </a:t>
            </a:r>
            <a:r>
              <a:rPr lang="cs-CZ" altLang="cs-CZ" sz="1700" dirty="0" err="1">
                <a:latin typeface="Arial" panose="020B0604020202020204" pitchFamily="34" charset="0"/>
              </a:rPr>
              <a:t>telescope</a:t>
            </a:r>
            <a:r>
              <a:rPr lang="cs-CZ" altLang="cs-CZ" sz="1700" dirty="0">
                <a:latin typeface="Arial" panose="020B0604020202020204" pitchFamily="34" charset="0"/>
              </a:rPr>
              <a:t> </a:t>
            </a:r>
            <a:r>
              <a:rPr lang="cs-CZ" altLang="cs-CZ" sz="1700" dirty="0" err="1">
                <a:latin typeface="Arial" panose="020B0604020202020204" pitchFamily="34" charset="0"/>
              </a:rPr>
              <a:t>for</a:t>
            </a:r>
            <a:r>
              <a:rPr lang="cs-CZ" altLang="cs-CZ" sz="1700" dirty="0">
                <a:latin typeface="Arial" panose="020B0604020202020204" pitchFamily="34" charset="0"/>
              </a:rPr>
              <a:t> 50 </a:t>
            </a:r>
            <a:r>
              <a:rPr lang="cs-CZ" altLang="cs-CZ" sz="1700" dirty="0" err="1">
                <a:latin typeface="Arial" panose="020B0604020202020204" pitchFamily="34" charset="0"/>
              </a:rPr>
              <a:t>nights</a:t>
            </a:r>
            <a:r>
              <a:rPr lang="cs-CZ" altLang="cs-CZ" sz="1700" dirty="0">
                <a:latin typeface="Arial" panose="020B0604020202020204" pitchFamily="34" charset="0"/>
              </a:rPr>
              <a:t> per </a:t>
            </a:r>
            <a:r>
              <a:rPr lang="cs-CZ" altLang="cs-CZ" sz="1700" dirty="0" err="1">
                <a:latin typeface="Arial" panose="020B0604020202020204" pitchFamily="34" charset="0"/>
              </a:rPr>
              <a:t>semester</a:t>
            </a:r>
            <a:r>
              <a:rPr lang="cs-CZ" altLang="cs-CZ" sz="1700" dirty="0">
                <a:latin typeface="Arial" panose="020B0604020202020204" pitchFamily="34" charset="0"/>
              </a:rPr>
              <a:t>.  </a:t>
            </a:r>
          </a:p>
          <a:p>
            <a:pPr eaLnBrk="1" fontAlgn="base" hangingPunct="1">
              <a:spcBef>
                <a:spcPct val="0"/>
              </a:spcBef>
              <a:spcAft>
                <a:spcPct val="0"/>
              </a:spcAft>
              <a:buFontTx/>
              <a:buNone/>
              <a:defRPr/>
            </a:pPr>
            <a:endParaRPr lang="cs-CZ" altLang="cs-CZ" sz="1700" dirty="0">
              <a:latin typeface="Arial" panose="020B0604020202020204" pitchFamily="34" charset="0"/>
            </a:endParaRPr>
          </a:p>
          <a:p>
            <a:pPr eaLnBrk="1" fontAlgn="base" hangingPunct="1">
              <a:spcBef>
                <a:spcPct val="0"/>
              </a:spcBef>
              <a:spcAft>
                <a:spcPct val="0"/>
              </a:spcAft>
              <a:buFontTx/>
              <a:buNone/>
              <a:defRPr/>
            </a:pPr>
            <a:r>
              <a:rPr lang="cs-CZ" altLang="cs-CZ" sz="1700" dirty="0" err="1">
                <a:latin typeface="Arial" panose="020B0604020202020204" pitchFamily="34" charset="0"/>
              </a:rPr>
              <a:t>Two</a:t>
            </a:r>
            <a:r>
              <a:rPr lang="cs-CZ" altLang="cs-CZ" sz="1700" dirty="0">
                <a:latin typeface="Arial" panose="020B0604020202020204" pitchFamily="34" charset="0"/>
              </a:rPr>
              <a:t> </a:t>
            </a:r>
            <a:r>
              <a:rPr lang="cs-CZ" altLang="cs-CZ" sz="1700" dirty="0" err="1">
                <a:latin typeface="Arial" panose="020B0604020202020204" pitchFamily="34" charset="0"/>
              </a:rPr>
              <a:t>main</a:t>
            </a:r>
            <a:r>
              <a:rPr lang="cs-CZ" altLang="cs-CZ" sz="1700" dirty="0">
                <a:latin typeface="Arial" panose="020B0604020202020204" pitchFamily="34" charset="0"/>
              </a:rPr>
              <a:t> </a:t>
            </a:r>
            <a:r>
              <a:rPr lang="cs-CZ" altLang="cs-CZ" sz="1700" dirty="0" err="1">
                <a:latin typeface="Arial" panose="020B0604020202020204" pitchFamily="34" charset="0"/>
              </a:rPr>
              <a:t>projects</a:t>
            </a:r>
            <a:r>
              <a:rPr lang="cs-CZ" altLang="cs-CZ" sz="1700" dirty="0">
                <a:latin typeface="Arial" panose="020B0604020202020204" pitchFamily="34" charset="0"/>
              </a:rPr>
              <a:t> to </a:t>
            </a:r>
            <a:r>
              <a:rPr lang="cs-CZ" altLang="cs-CZ" sz="1700" dirty="0" err="1">
                <a:latin typeface="Arial" panose="020B0604020202020204" pitchFamily="34" charset="0"/>
              </a:rPr>
              <a:t>be</a:t>
            </a:r>
            <a:r>
              <a:rPr lang="cs-CZ" altLang="cs-CZ" sz="1700" dirty="0">
                <a:latin typeface="Arial" panose="020B0604020202020204" pitchFamily="34" charset="0"/>
              </a:rPr>
              <a:t> run </a:t>
            </a:r>
            <a:r>
              <a:rPr lang="cs-CZ" altLang="cs-CZ" sz="1700" dirty="0" err="1">
                <a:latin typeface="Arial" panose="020B0604020202020204" pitchFamily="34" charset="0"/>
              </a:rPr>
              <a:t>at</a:t>
            </a:r>
            <a:r>
              <a:rPr lang="cs-CZ" altLang="cs-CZ" sz="1700" dirty="0">
                <a:latin typeface="Arial" panose="020B0604020202020204" pitchFamily="34" charset="0"/>
              </a:rPr>
              <a:t> </a:t>
            </a:r>
            <a:r>
              <a:rPr lang="cs-CZ" altLang="cs-CZ" sz="1700" dirty="0" err="1">
                <a:latin typeface="Arial" panose="020B0604020202020204" pitchFamily="34" charset="0"/>
              </a:rPr>
              <a:t>the</a:t>
            </a:r>
            <a:r>
              <a:rPr lang="cs-CZ" altLang="cs-CZ" sz="1700" dirty="0">
                <a:latin typeface="Arial" panose="020B0604020202020204" pitchFamily="34" charset="0"/>
              </a:rPr>
              <a:t> </a:t>
            </a:r>
            <a:r>
              <a:rPr lang="cs-CZ" altLang="cs-CZ" sz="1700" dirty="0" err="1">
                <a:latin typeface="Arial" panose="020B0604020202020204" pitchFamily="34" charset="0"/>
              </a:rPr>
              <a:t>telescope</a:t>
            </a:r>
            <a:r>
              <a:rPr lang="cs-CZ" altLang="cs-CZ" sz="1700" dirty="0">
                <a:latin typeface="Arial" panose="020B0604020202020204" pitchFamily="34" charset="0"/>
              </a:rPr>
              <a:t> </a:t>
            </a:r>
            <a:r>
              <a:rPr lang="cs-CZ" altLang="cs-CZ" sz="1700" dirty="0" err="1">
                <a:latin typeface="Arial" panose="020B0604020202020204" pitchFamily="34" charset="0"/>
              </a:rPr>
              <a:t>since</a:t>
            </a:r>
            <a:r>
              <a:rPr lang="cs-CZ" altLang="cs-CZ" sz="1700" dirty="0">
                <a:latin typeface="Arial" panose="020B0604020202020204" pitchFamily="34" charset="0"/>
              </a:rPr>
              <a:t> 2025B:</a:t>
            </a:r>
          </a:p>
          <a:p>
            <a:pPr marL="285750" indent="-285750" eaLnBrk="1" fontAlgn="base" hangingPunct="1">
              <a:spcBef>
                <a:spcPct val="0"/>
              </a:spcBef>
              <a:spcAft>
                <a:spcPct val="0"/>
              </a:spcAft>
              <a:defRPr/>
            </a:pPr>
            <a:r>
              <a:rPr lang="cs-CZ" altLang="cs-CZ" sz="1700" u="sng" dirty="0" err="1">
                <a:latin typeface="Arial" panose="020B0604020202020204" pitchFamily="34" charset="0"/>
              </a:rPr>
              <a:t>NEOSource</a:t>
            </a:r>
            <a:r>
              <a:rPr lang="cs-CZ" altLang="cs-CZ" sz="1700" dirty="0">
                <a:latin typeface="Arial" panose="020B0604020202020204" pitchFamily="34" charset="0"/>
              </a:rPr>
              <a:t> </a:t>
            </a:r>
            <a:r>
              <a:rPr lang="cs-CZ" altLang="cs-CZ" sz="1700" dirty="0" err="1">
                <a:latin typeface="Arial" panose="020B0604020202020204" pitchFamily="34" charset="0"/>
              </a:rPr>
              <a:t>project</a:t>
            </a:r>
            <a:r>
              <a:rPr lang="cs-CZ" altLang="cs-CZ" sz="1700" dirty="0">
                <a:latin typeface="Arial" panose="020B0604020202020204" pitchFamily="34" charset="0"/>
              </a:rPr>
              <a:t> </a:t>
            </a:r>
            <a:r>
              <a:rPr lang="en-US" altLang="cs-CZ" sz="1700" dirty="0">
                <a:latin typeface="Arial" panose="020B0604020202020204" pitchFamily="34" charset="0"/>
              </a:rPr>
              <a:t>(supported by the </a:t>
            </a:r>
            <a:r>
              <a:rPr lang="en-US" altLang="cs-CZ" sz="1700" i="1" dirty="0" err="1">
                <a:latin typeface="Arial" panose="020B0604020202020204" pitchFamily="34" charset="0"/>
              </a:rPr>
              <a:t>Praemium</a:t>
            </a:r>
            <a:r>
              <a:rPr lang="en-US" altLang="cs-CZ" sz="1700" i="1" dirty="0">
                <a:latin typeface="Arial" panose="020B0604020202020204" pitchFamily="34" charset="0"/>
              </a:rPr>
              <a:t> </a:t>
            </a:r>
            <a:r>
              <a:rPr lang="en-US" altLang="cs-CZ" sz="1700" i="1" dirty="0" err="1">
                <a:latin typeface="Arial" panose="020B0604020202020204" pitchFamily="34" charset="0"/>
              </a:rPr>
              <a:t>Academiae</a:t>
            </a:r>
            <a:r>
              <a:rPr lang="en-US" altLang="cs-CZ" sz="1700" dirty="0">
                <a:latin typeface="Arial" panose="020B0604020202020204" pitchFamily="34" charset="0"/>
              </a:rPr>
              <a:t> grant from the Academy of Sciences of the Czech Republic): 		37.5 nights per semester</a:t>
            </a:r>
          </a:p>
          <a:p>
            <a:pPr marL="285750" indent="-285750" eaLnBrk="1" fontAlgn="base" hangingPunct="1">
              <a:spcBef>
                <a:spcPct val="0"/>
              </a:spcBef>
              <a:spcAft>
                <a:spcPct val="0"/>
              </a:spcAft>
              <a:defRPr/>
            </a:pPr>
            <a:r>
              <a:rPr lang="en-US" altLang="cs-CZ" sz="1700" b="1" u="sng" dirty="0">
                <a:latin typeface="Arial" panose="020B0604020202020204" pitchFamily="34" charset="0"/>
              </a:rPr>
              <a:t>NEOPOPS</a:t>
            </a:r>
            <a:r>
              <a:rPr lang="en-US" altLang="cs-CZ" sz="1700" dirty="0">
                <a:latin typeface="Arial" panose="020B0604020202020204" pitchFamily="34" charset="0"/>
              </a:rPr>
              <a:t> project:		</a:t>
            </a:r>
            <a:r>
              <a:rPr lang="en-US" altLang="cs-CZ" sz="1700" b="1" dirty="0">
                <a:latin typeface="Arial" panose="020B0604020202020204" pitchFamily="34" charset="0"/>
              </a:rPr>
              <a:t>12.5 nights per semester</a:t>
            </a:r>
          </a:p>
          <a:p>
            <a:pPr eaLnBrk="1" fontAlgn="base" hangingPunct="1">
              <a:spcBef>
                <a:spcPct val="0"/>
              </a:spcBef>
              <a:spcAft>
                <a:spcPct val="0"/>
              </a:spcAft>
              <a:buFontTx/>
              <a:buNone/>
              <a:defRPr/>
            </a:pPr>
            <a:endParaRPr lang="en-US" altLang="cs-CZ" sz="1700" dirty="0">
              <a:latin typeface="Arial" panose="020B0604020202020204" pitchFamily="34" charset="0"/>
            </a:endParaRPr>
          </a:p>
          <a:p>
            <a:pPr eaLnBrk="1" fontAlgn="base" hangingPunct="1">
              <a:spcBef>
                <a:spcPct val="0"/>
              </a:spcBef>
              <a:spcAft>
                <a:spcPct val="0"/>
              </a:spcAft>
              <a:buFontTx/>
              <a:buNone/>
              <a:defRPr/>
            </a:pPr>
            <a:endParaRPr lang="en-US" altLang="cs-CZ" sz="1700" dirty="0">
              <a:latin typeface="Arial" panose="020B0604020202020204" pitchFamily="34" charset="0"/>
            </a:endParaRPr>
          </a:p>
          <a:p>
            <a:pPr eaLnBrk="1" fontAlgn="base" hangingPunct="1">
              <a:spcBef>
                <a:spcPct val="0"/>
              </a:spcBef>
              <a:spcAft>
                <a:spcPct val="0"/>
              </a:spcAft>
              <a:buFontTx/>
              <a:buNone/>
              <a:defRPr/>
            </a:pPr>
            <a:r>
              <a:rPr lang="en-US" altLang="cs-CZ" sz="1700" dirty="0">
                <a:latin typeface="Arial" panose="020B0604020202020204" pitchFamily="34" charset="0"/>
              </a:rPr>
              <a:t>Telescope time allocation: </a:t>
            </a:r>
          </a:p>
          <a:p>
            <a:pPr marL="285750" indent="-285750" eaLnBrk="1" fontAlgn="base" hangingPunct="1">
              <a:spcBef>
                <a:spcPct val="0"/>
              </a:spcBef>
              <a:spcAft>
                <a:spcPct val="0"/>
              </a:spcAft>
              <a:defRPr/>
            </a:pPr>
            <a:r>
              <a:rPr lang="en-US" altLang="cs-CZ" sz="1700" dirty="0">
                <a:latin typeface="Arial" panose="020B0604020202020204" pitchFamily="34" charset="0"/>
              </a:rPr>
              <a:t>Done </a:t>
            </a:r>
            <a:r>
              <a:rPr lang="en-US" altLang="cs-CZ" sz="1700" b="1" dirty="0">
                <a:latin typeface="Arial" panose="020B0604020202020204" pitchFamily="34" charset="0"/>
              </a:rPr>
              <a:t>several months ahead </a:t>
            </a:r>
            <a:r>
              <a:rPr lang="en-US" altLang="cs-CZ" sz="1700" dirty="0">
                <a:latin typeface="Arial" panose="020B0604020202020204" pitchFamily="34" charset="0"/>
              </a:rPr>
              <a:t>before the start of each semester</a:t>
            </a:r>
          </a:p>
          <a:p>
            <a:pPr marL="285750" indent="-285750" eaLnBrk="1" fontAlgn="base" hangingPunct="1">
              <a:spcBef>
                <a:spcPct val="0"/>
              </a:spcBef>
              <a:spcAft>
                <a:spcPct val="0"/>
              </a:spcAft>
              <a:defRPr/>
            </a:pPr>
            <a:r>
              <a:rPr lang="en-US" altLang="cs-CZ" sz="1700" b="1" dirty="0">
                <a:latin typeface="Arial" panose="020B0604020202020204" pitchFamily="34" charset="0"/>
              </a:rPr>
              <a:t>Swapping</a:t>
            </a:r>
            <a:r>
              <a:rPr lang="en-US" altLang="cs-CZ" sz="1700" dirty="0">
                <a:latin typeface="Arial" panose="020B0604020202020204" pitchFamily="34" charset="0"/>
              </a:rPr>
              <a:t> between </a:t>
            </a:r>
            <a:r>
              <a:rPr lang="en-US" altLang="cs-CZ" sz="1700" dirty="0" err="1">
                <a:latin typeface="Arial" panose="020B0604020202020204" pitchFamily="34" charset="0"/>
              </a:rPr>
              <a:t>NEOSource</a:t>
            </a:r>
            <a:r>
              <a:rPr lang="en-US" altLang="cs-CZ" sz="1700" dirty="0">
                <a:latin typeface="Arial" panose="020B0604020202020204" pitchFamily="34" charset="0"/>
              </a:rPr>
              <a:t> and NEOPOPS </a:t>
            </a:r>
            <a:r>
              <a:rPr lang="en-US" altLang="cs-CZ" sz="1700" b="1" dirty="0">
                <a:latin typeface="Arial" panose="020B0604020202020204" pitchFamily="34" charset="0"/>
              </a:rPr>
              <a:t>nights occasionally possible </a:t>
            </a:r>
            <a:r>
              <a:rPr lang="en-US" altLang="cs-CZ" sz="1700" dirty="0">
                <a:latin typeface="Arial" panose="020B0604020202020204" pitchFamily="34" charset="0"/>
              </a:rPr>
              <a:t>(but not guaranteed) – will try to do it for some special super-interesting NEOs on the last minute notice</a:t>
            </a:r>
          </a:p>
          <a:p>
            <a:pPr marL="285750" indent="-285750" eaLnBrk="1" fontAlgn="base" hangingPunct="1">
              <a:spcBef>
                <a:spcPct val="0"/>
              </a:spcBef>
              <a:spcAft>
                <a:spcPct val="0"/>
              </a:spcAft>
              <a:defRPr/>
            </a:pPr>
            <a:endParaRPr lang="en-US" altLang="cs-CZ" sz="1700" dirty="0">
              <a:latin typeface="Arial" panose="020B0604020202020204" pitchFamily="34" charset="0"/>
            </a:endParaRPr>
          </a:p>
          <a:p>
            <a:pPr eaLnBrk="1" fontAlgn="base" hangingPunct="1">
              <a:spcBef>
                <a:spcPct val="0"/>
              </a:spcBef>
              <a:spcAft>
                <a:spcPct val="0"/>
              </a:spcAft>
              <a:buFontTx/>
              <a:buNone/>
              <a:defRPr/>
            </a:pPr>
            <a:r>
              <a:rPr lang="en-US" altLang="cs-CZ" sz="1700" dirty="0">
                <a:latin typeface="Arial" panose="020B0604020202020204" pitchFamily="34" charset="0"/>
              </a:rPr>
              <a:t>Allocation of nights for the NEOPOPS project:</a:t>
            </a:r>
          </a:p>
          <a:p>
            <a:pPr marL="285750" indent="-285750" eaLnBrk="1" fontAlgn="base" hangingPunct="1">
              <a:spcBef>
                <a:spcPct val="0"/>
              </a:spcBef>
              <a:spcAft>
                <a:spcPct val="0"/>
              </a:spcAft>
              <a:defRPr/>
            </a:pPr>
            <a:r>
              <a:rPr lang="en-US" altLang="cs-CZ" sz="1700" b="1" dirty="0">
                <a:latin typeface="Arial" panose="020B0604020202020204" pitchFamily="34" charset="0"/>
              </a:rPr>
              <a:t>In a given semester we plan to split the 12.5 nights into two blocks (observing runs)</a:t>
            </a:r>
            <a:r>
              <a:rPr lang="en-US" altLang="cs-CZ" sz="1700" dirty="0">
                <a:latin typeface="Arial" panose="020B0604020202020204" pitchFamily="34" charset="0"/>
              </a:rPr>
              <a:t>, each 6-6.5 nights long.</a:t>
            </a:r>
          </a:p>
          <a:p>
            <a:pPr marL="285750" indent="-285750" eaLnBrk="1" fontAlgn="base" hangingPunct="1">
              <a:spcBef>
                <a:spcPct val="0"/>
              </a:spcBef>
              <a:spcAft>
                <a:spcPct val="0"/>
              </a:spcAft>
              <a:defRPr/>
            </a:pPr>
            <a:r>
              <a:rPr lang="en-US" altLang="cs-CZ" sz="1700" dirty="0">
                <a:latin typeface="Arial" panose="020B0604020202020204" pitchFamily="34" charset="0"/>
              </a:rPr>
              <a:t>Will coordinate with other NEOPOPS participants when to best allocate the two observing runs in a given semester – to get the best synergy with observations using various techniques.</a:t>
            </a:r>
          </a:p>
        </p:txBody>
      </p:sp>
    </p:spTree>
    <p:extLst>
      <p:ext uri="{BB962C8B-B14F-4D97-AF65-F5344CB8AC3E}">
        <p14:creationId xmlns:p14="http://schemas.microsoft.com/office/powerpoint/2010/main" val="714940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2F0F-6DA8-CEA3-1F72-B0F939BA2A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144B6A-5890-1D45-D3C5-DFF7A067BA52}"/>
              </a:ext>
            </a:extLst>
          </p:cNvPr>
          <p:cNvPicPr>
            <a:picLocks noChangeAspect="1"/>
          </p:cNvPicPr>
          <p:nvPr/>
        </p:nvPicPr>
        <p:blipFill>
          <a:blip r:embed="rId2"/>
          <a:stretch>
            <a:fillRect/>
          </a:stretch>
        </p:blipFill>
        <p:spPr>
          <a:xfrm>
            <a:off x="266700" y="1181100"/>
            <a:ext cx="11658600" cy="2494674"/>
          </a:xfrm>
          <a:prstGeom prst="rect">
            <a:avLst/>
          </a:prstGeom>
        </p:spPr>
      </p:pic>
      <p:sp>
        <p:nvSpPr>
          <p:cNvPr id="6" name="Rectangle 2">
            <a:extLst>
              <a:ext uri="{FF2B5EF4-FFF2-40B4-BE49-F238E27FC236}">
                <a16:creationId xmlns:a16="http://schemas.microsoft.com/office/drawing/2014/main" id="{5971BD93-5340-2433-E2E1-FA6A02348D14}"/>
              </a:ext>
            </a:extLst>
          </p:cNvPr>
          <p:cNvSpPr txBox="1">
            <a:spLocks noChangeArrowheads="1"/>
          </p:cNvSpPr>
          <p:nvPr/>
        </p:nvSpPr>
        <p:spPr>
          <a:xfrm>
            <a:off x="2522989" y="471671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cs-CZ" sz="3600" dirty="0">
                <a:latin typeface="Arial" panose="020B0604020202020204" pitchFamily="34" charset="0"/>
              </a:rPr>
              <a:t>NEOPOPS task on</a:t>
            </a:r>
            <a:br>
              <a:rPr lang="en-US" altLang="cs-CZ" sz="3600" dirty="0">
                <a:latin typeface="Arial" panose="020B0604020202020204" pitchFamily="34" charset="0"/>
              </a:rPr>
            </a:br>
            <a:r>
              <a:rPr lang="en-US" altLang="cs-CZ" sz="3600" dirty="0">
                <a:latin typeface="Arial" panose="020B0604020202020204" pitchFamily="34" charset="0"/>
              </a:rPr>
              <a:t>NEO rotations, shapes and binaries</a:t>
            </a:r>
            <a:endParaRPr lang="cs-CZ" altLang="cs-CZ" sz="3600" dirty="0">
              <a:latin typeface="Arial" panose="020B0604020202020204" pitchFamily="34" charset="0"/>
            </a:endParaRPr>
          </a:p>
        </p:txBody>
      </p:sp>
    </p:spTree>
    <p:extLst>
      <p:ext uri="{BB962C8B-B14F-4D97-AF65-F5344CB8AC3E}">
        <p14:creationId xmlns:p14="http://schemas.microsoft.com/office/powerpoint/2010/main" val="588441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2868-6240-F240-980A-3B1BAEE58F6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B2A7801F-2BBF-435E-2DAF-7BE403FC75E8}"/>
              </a:ext>
            </a:extLst>
          </p:cNvPr>
          <p:cNvSpPr txBox="1">
            <a:spLocks noChangeArrowheads="1"/>
          </p:cNvSpPr>
          <p:nvPr/>
        </p:nvSpPr>
        <p:spPr bwMode="auto">
          <a:xfrm>
            <a:off x="1976117" y="48769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Goals</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7" name="Rectangle 3">
            <a:extLst>
              <a:ext uri="{FF2B5EF4-FFF2-40B4-BE49-F238E27FC236}">
                <a16:creationId xmlns:a16="http://schemas.microsoft.com/office/drawing/2014/main" id="{AC9F84A9-4268-AC75-5354-67823B331610}"/>
              </a:ext>
            </a:extLst>
          </p:cNvPr>
          <p:cNvSpPr txBox="1">
            <a:spLocks noChangeArrowheads="1"/>
          </p:cNvSpPr>
          <p:nvPr/>
        </p:nvSpPr>
        <p:spPr bwMode="auto">
          <a:xfrm>
            <a:off x="763398" y="1849772"/>
            <a:ext cx="1031007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cs-CZ" sz="1800" kern="0" dirty="0">
                <a:latin typeface="Arial" panose="020B0604020202020204" pitchFamily="34" charset="0"/>
              </a:rPr>
              <a:t>Running </a:t>
            </a:r>
            <a:r>
              <a:rPr lang="en-US" altLang="cs-CZ" sz="1800" b="1" u="sng" kern="0" dirty="0">
                <a:latin typeface="Arial" panose="020B0604020202020204" pitchFamily="34" charset="0"/>
              </a:rPr>
              <a:t>photometric </a:t>
            </a:r>
            <a:r>
              <a:rPr lang="en-US" altLang="cs-CZ" sz="1800" b="1" u="sng" kern="0" dirty="0" err="1">
                <a:latin typeface="Arial" panose="020B0604020202020204" pitchFamily="34" charset="0"/>
              </a:rPr>
              <a:t>lightcurve</a:t>
            </a:r>
            <a:r>
              <a:rPr lang="en-US" altLang="cs-CZ" sz="1800" b="1" u="sng" kern="0" dirty="0">
                <a:latin typeface="Arial" panose="020B0604020202020204" pitchFamily="34" charset="0"/>
              </a:rPr>
              <a:t> observations of dangerous or interesting NEOs</a:t>
            </a:r>
            <a:r>
              <a:rPr lang="en-US" altLang="cs-CZ" sz="1800" b="1" kern="0" dirty="0">
                <a:latin typeface="Arial" panose="020B0604020202020204" pitchFamily="34" charset="0"/>
              </a:rPr>
              <a:t> </a:t>
            </a:r>
            <a:r>
              <a:rPr lang="en-US" altLang="cs-CZ" sz="1800" kern="0" dirty="0">
                <a:latin typeface="Arial" panose="020B0604020202020204" pitchFamily="34" charset="0"/>
              </a:rPr>
              <a:t>during their favorable apparitions (usually during their close approaches to Earth)</a:t>
            </a:r>
          </a:p>
          <a:p>
            <a:pPr marL="0" indent="0" eaLnBrk="1" hangingPunct="1">
              <a:buFontTx/>
              <a:buNone/>
              <a:defRPr/>
            </a:pPr>
            <a:endParaRPr lang="en-US" altLang="cs-CZ" sz="1800" kern="0" dirty="0">
              <a:latin typeface="Arial" panose="020B0604020202020204" pitchFamily="34" charset="0"/>
            </a:endParaRPr>
          </a:p>
          <a:p>
            <a:pPr eaLnBrk="1" hangingPunct="1">
              <a:defRPr/>
            </a:pPr>
            <a:r>
              <a:rPr lang="en-US" altLang="cs-CZ" sz="1800" kern="0" dirty="0">
                <a:latin typeface="Arial" panose="020B0604020202020204" pitchFamily="34" charset="0"/>
              </a:rPr>
              <a:t>Determining </a:t>
            </a:r>
            <a:r>
              <a:rPr lang="en-US" altLang="cs-CZ" sz="1800" b="1" kern="0" dirty="0">
                <a:latin typeface="Arial" panose="020B0604020202020204" pitchFamily="34" charset="0"/>
              </a:rPr>
              <a:t>rotation periods </a:t>
            </a:r>
            <a:r>
              <a:rPr lang="en-US" altLang="cs-CZ" sz="1800" kern="0" dirty="0">
                <a:latin typeface="Arial" panose="020B0604020202020204" pitchFamily="34" charset="0"/>
              </a:rPr>
              <a:t>for the observed objects, estimating or constraining their </a:t>
            </a:r>
            <a:r>
              <a:rPr lang="en-US" altLang="cs-CZ" sz="1800" b="1" kern="0" dirty="0">
                <a:latin typeface="Arial" panose="020B0604020202020204" pitchFamily="34" charset="0"/>
              </a:rPr>
              <a:t>shapes</a:t>
            </a:r>
            <a:r>
              <a:rPr lang="en-US" altLang="cs-CZ" sz="1800" kern="0" dirty="0">
                <a:latin typeface="Arial" panose="020B0604020202020204" pitchFamily="34" charset="0"/>
              </a:rPr>
              <a:t>, and estimating their absolute </a:t>
            </a:r>
            <a:r>
              <a:rPr lang="en-US" altLang="cs-CZ" sz="1800" b="1" kern="0" dirty="0">
                <a:latin typeface="Arial" panose="020B0604020202020204" pitchFamily="34" charset="0"/>
              </a:rPr>
              <a:t>magnitudes</a:t>
            </a:r>
          </a:p>
          <a:p>
            <a:pPr eaLnBrk="1" hangingPunct="1">
              <a:defRPr/>
            </a:pPr>
            <a:endParaRPr lang="en-US" altLang="cs-CZ" sz="1800" kern="0" dirty="0">
              <a:latin typeface="Arial" panose="020B0604020202020204" pitchFamily="34" charset="0"/>
            </a:endParaRPr>
          </a:p>
          <a:p>
            <a:pPr eaLnBrk="1" hangingPunct="1">
              <a:defRPr/>
            </a:pPr>
            <a:r>
              <a:rPr lang="en-US" altLang="cs-CZ" sz="1800" kern="0" dirty="0">
                <a:latin typeface="Arial" panose="020B0604020202020204" pitchFamily="34" charset="0"/>
              </a:rPr>
              <a:t>Constraining the </a:t>
            </a:r>
            <a:r>
              <a:rPr lang="en-US" altLang="cs-CZ" sz="1800" b="1" kern="0" dirty="0">
                <a:latin typeface="Arial" panose="020B0604020202020204" pitchFamily="34" charset="0"/>
              </a:rPr>
              <a:t>spin states </a:t>
            </a:r>
            <a:r>
              <a:rPr lang="en-US" altLang="cs-CZ" sz="1800" kern="0" dirty="0">
                <a:latin typeface="Arial" panose="020B0604020202020204" pitchFamily="34" charset="0"/>
              </a:rPr>
              <a:t>(principal-axis or excited) of observed asteroids</a:t>
            </a:r>
          </a:p>
          <a:p>
            <a:pPr eaLnBrk="1" hangingPunct="1">
              <a:defRPr/>
            </a:pPr>
            <a:endParaRPr lang="en-US" altLang="cs-CZ" sz="1800" kern="0" dirty="0">
              <a:latin typeface="Arial" panose="020B0604020202020204" pitchFamily="34" charset="0"/>
            </a:endParaRPr>
          </a:p>
          <a:p>
            <a:pPr eaLnBrk="1" hangingPunct="1">
              <a:defRPr/>
            </a:pPr>
            <a:r>
              <a:rPr lang="en-US" altLang="cs-CZ" sz="1800" kern="0" dirty="0">
                <a:latin typeface="Arial" panose="020B0604020202020204" pitchFamily="34" charset="0"/>
              </a:rPr>
              <a:t>Searching for potential </a:t>
            </a:r>
            <a:r>
              <a:rPr lang="en-US" altLang="cs-CZ" sz="1800" b="1" kern="0" dirty="0">
                <a:latin typeface="Arial" panose="020B0604020202020204" pitchFamily="34" charset="0"/>
              </a:rPr>
              <a:t>mutual eclipse/occultation events </a:t>
            </a:r>
            <a:r>
              <a:rPr lang="en-US" altLang="cs-CZ" sz="1800" kern="0" dirty="0">
                <a:latin typeface="Arial" panose="020B0604020202020204" pitchFamily="34" charset="0"/>
              </a:rPr>
              <a:t>(brightness attenuations) caused by satellites of observed asteroids, and estimating parameters of detected binary asteroids.</a:t>
            </a:r>
          </a:p>
          <a:p>
            <a:pPr eaLnBrk="1" hangingPunct="1">
              <a:defRPr/>
            </a:pPr>
            <a:endParaRPr lang="en-US" altLang="cs-CZ" sz="1800" kern="0" dirty="0">
              <a:latin typeface="Arial" panose="020B0604020202020204" pitchFamily="34" charset="0"/>
            </a:endParaRPr>
          </a:p>
          <a:p>
            <a:pPr eaLnBrk="1" hangingPunct="1">
              <a:defRPr/>
            </a:pPr>
            <a:r>
              <a:rPr lang="en-US" altLang="cs-CZ" sz="1800" kern="0" dirty="0">
                <a:latin typeface="Arial" panose="020B0604020202020204" pitchFamily="34" charset="0"/>
              </a:rPr>
              <a:t>Potential extension: Observing newly discovered or known near-Earth binary asteroids during their close approaches to Earth, to determine or refine parameters of the satellite orbits.</a:t>
            </a:r>
          </a:p>
        </p:txBody>
      </p:sp>
    </p:spTree>
    <p:extLst>
      <p:ext uri="{BB962C8B-B14F-4D97-AF65-F5344CB8AC3E}">
        <p14:creationId xmlns:p14="http://schemas.microsoft.com/office/powerpoint/2010/main" val="1017087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58B1-7447-ABD4-B41A-E97B02EAF0B9}"/>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3F6C65E3-9B8D-DCC7-9D86-B4FFB7948332}"/>
              </a:ext>
            </a:extLst>
          </p:cNvPr>
          <p:cNvSpPr txBox="1">
            <a:spLocks noChangeArrowheads="1"/>
          </p:cNvSpPr>
          <p:nvPr/>
        </p:nvSpPr>
        <p:spPr bwMode="auto">
          <a:xfrm>
            <a:off x="1447609" y="321928"/>
            <a:ext cx="9097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Observing strategy and target selection</a:t>
            </a:r>
          </a:p>
        </p:txBody>
      </p:sp>
      <p:sp>
        <p:nvSpPr>
          <p:cNvPr id="7" name="Rectangle 3">
            <a:extLst>
              <a:ext uri="{FF2B5EF4-FFF2-40B4-BE49-F238E27FC236}">
                <a16:creationId xmlns:a16="http://schemas.microsoft.com/office/drawing/2014/main" id="{6EB26FA8-7524-D8E8-1A92-8452A955C476}"/>
              </a:ext>
            </a:extLst>
          </p:cNvPr>
          <p:cNvSpPr txBox="1">
            <a:spLocks noChangeArrowheads="1"/>
          </p:cNvSpPr>
          <p:nvPr/>
        </p:nvSpPr>
        <p:spPr bwMode="auto">
          <a:xfrm>
            <a:off x="232095" y="1464928"/>
            <a:ext cx="1172780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cs-CZ" sz="1700" kern="0" dirty="0">
                <a:latin typeface="Arial" panose="020B0604020202020204" pitchFamily="34" charset="0"/>
              </a:rPr>
              <a:t>Typically </a:t>
            </a:r>
            <a:r>
              <a:rPr lang="en-US" altLang="cs-CZ" sz="1700" b="1" kern="0" dirty="0">
                <a:latin typeface="Arial" panose="020B0604020202020204" pitchFamily="34" charset="0"/>
              </a:rPr>
              <a:t>3 NEOs to be observed on one night </a:t>
            </a:r>
            <a:r>
              <a:rPr lang="en-US" altLang="cs-CZ" sz="1700" kern="0" dirty="0">
                <a:latin typeface="Arial" panose="020B0604020202020204" pitchFamily="34" charset="0"/>
              </a:rPr>
              <a:t>(alternating between them, to get a good semi-dense coverage of their </a:t>
            </a:r>
            <a:r>
              <a:rPr lang="en-US" altLang="cs-CZ" sz="1700" kern="0" dirty="0" err="1">
                <a:latin typeface="Arial" panose="020B0604020202020204" pitchFamily="34" charset="0"/>
              </a:rPr>
              <a:t>lightcurves</a:t>
            </a:r>
            <a:r>
              <a:rPr lang="en-US" altLang="cs-CZ" sz="1700" kern="0" dirty="0">
                <a:latin typeface="Arial" panose="020B0604020202020204" pitchFamily="34" charset="0"/>
              </a:rPr>
              <a:t>).</a:t>
            </a:r>
          </a:p>
          <a:p>
            <a:pPr eaLnBrk="1" hangingPunct="1">
              <a:defRPr/>
            </a:pPr>
            <a:endParaRPr lang="en-US" altLang="cs-CZ" sz="1700" kern="0" dirty="0">
              <a:latin typeface="Arial" panose="020B0604020202020204" pitchFamily="34" charset="0"/>
            </a:endParaRPr>
          </a:p>
          <a:p>
            <a:pPr eaLnBrk="1" hangingPunct="1">
              <a:defRPr/>
            </a:pPr>
            <a:r>
              <a:rPr lang="en-US" altLang="cs-CZ" sz="1700" b="1" kern="0" dirty="0">
                <a:latin typeface="Arial" panose="020B0604020202020204" pitchFamily="34" charset="0"/>
              </a:rPr>
              <a:t>For a typical NEO, 2-3 observing nights are needed </a:t>
            </a:r>
            <a:r>
              <a:rPr lang="en-US" altLang="cs-CZ" sz="1700" kern="0" dirty="0">
                <a:latin typeface="Arial" panose="020B0604020202020204" pitchFamily="34" charset="0"/>
              </a:rPr>
              <a:t>to determine its spin period, constrain its spin state (PA vs NPA), and to look for signs of possible satellite.</a:t>
            </a:r>
          </a:p>
          <a:p>
            <a:pPr eaLnBrk="1" hangingPunct="1">
              <a:defRPr/>
            </a:pPr>
            <a:endParaRPr lang="en-US" altLang="cs-CZ" sz="1700" kern="0" dirty="0">
              <a:latin typeface="Arial" panose="020B0604020202020204" pitchFamily="34" charset="0"/>
            </a:endParaRPr>
          </a:p>
          <a:p>
            <a:pPr eaLnBrk="1" hangingPunct="1">
              <a:defRPr/>
            </a:pPr>
            <a:r>
              <a:rPr lang="en-US" altLang="cs-CZ" sz="1700" kern="0" dirty="0">
                <a:latin typeface="Arial" panose="020B0604020202020204" pitchFamily="34" charset="0"/>
              </a:rPr>
              <a:t>It means </a:t>
            </a:r>
            <a:r>
              <a:rPr lang="en-US" altLang="cs-CZ" sz="1700" b="1" kern="0" dirty="0">
                <a:latin typeface="Arial" panose="020B0604020202020204" pitchFamily="34" charset="0"/>
              </a:rPr>
              <a:t>that during each semester (12.5 nights), we will get these data for 15 NEOs </a:t>
            </a:r>
          </a:p>
          <a:p>
            <a:pPr marL="0" indent="0" eaLnBrk="1" hangingPunct="1">
              <a:buNone/>
              <a:defRPr/>
            </a:pPr>
            <a:r>
              <a:rPr lang="en-US" altLang="cs-CZ" sz="1700" kern="0" dirty="0">
                <a:latin typeface="Arial" panose="020B0604020202020204" pitchFamily="34" charset="0"/>
                <a:sym typeface="Wingdings" panose="05000000000000000000" pitchFamily="2" charset="2"/>
              </a:rPr>
              <a:t> </a:t>
            </a:r>
            <a:r>
              <a:rPr lang="en-US" altLang="cs-CZ" sz="1700" kern="0" dirty="0">
                <a:latin typeface="Arial" panose="020B0604020202020204" pitchFamily="34" charset="0"/>
              </a:rPr>
              <a:t>We will characterize </a:t>
            </a:r>
            <a:r>
              <a:rPr lang="en-US" altLang="cs-CZ" sz="1700" b="1" kern="0" dirty="0">
                <a:latin typeface="Arial" panose="020B0604020202020204" pitchFamily="34" charset="0"/>
              </a:rPr>
              <a:t>a sample of 105 NEOs during the 7 semesters (3.5 yr) </a:t>
            </a:r>
            <a:r>
              <a:rPr lang="en-US" altLang="cs-CZ" sz="1700" kern="0" dirty="0">
                <a:latin typeface="Arial" panose="020B0604020202020204" pitchFamily="34" charset="0"/>
              </a:rPr>
              <a:t>of the NEOPOPS project.</a:t>
            </a:r>
          </a:p>
          <a:p>
            <a:pPr eaLnBrk="1" hangingPunct="1">
              <a:defRPr/>
            </a:pPr>
            <a:endParaRPr lang="en-US" altLang="cs-CZ" sz="1700" kern="0" dirty="0">
              <a:latin typeface="Arial" panose="020B0604020202020204" pitchFamily="34" charset="0"/>
            </a:endParaRPr>
          </a:p>
          <a:p>
            <a:pPr marL="0" indent="0" eaLnBrk="1" hangingPunct="1">
              <a:buNone/>
              <a:defRPr/>
            </a:pPr>
            <a:r>
              <a:rPr lang="en-US" altLang="cs-CZ" sz="1700" b="1" u="sng" kern="0" dirty="0">
                <a:latin typeface="Arial" panose="020B0604020202020204" pitchFamily="34" charset="0"/>
              </a:rPr>
              <a:t>Target selection:</a:t>
            </a:r>
          </a:p>
          <a:p>
            <a:pPr eaLnBrk="1" hangingPunct="1">
              <a:defRPr/>
            </a:pPr>
            <a:r>
              <a:rPr lang="en-US" altLang="cs-CZ" sz="1700" kern="0" dirty="0">
                <a:latin typeface="Arial" panose="020B0604020202020204" pitchFamily="34" charset="0"/>
              </a:rPr>
              <a:t>During the initial telescope time allocation (several months in advance): The most interesting ones among observable known NEOs are selected as our primary targets for each semester (for the two 6-6.5 nights long observing runs)</a:t>
            </a:r>
          </a:p>
          <a:p>
            <a:pPr eaLnBrk="1" hangingPunct="1">
              <a:defRPr/>
            </a:pPr>
            <a:r>
              <a:rPr lang="en-US" altLang="cs-CZ" sz="1700" kern="0" dirty="0">
                <a:latin typeface="Arial" panose="020B0604020202020204" pitchFamily="34" charset="0"/>
              </a:rPr>
              <a:t>A few days before each our observing run we will check newly discovered NEOs and select the most interesting ones as “last minute targets” of opportunity.</a:t>
            </a:r>
          </a:p>
          <a:p>
            <a:pPr marL="0" indent="0" eaLnBrk="1" hangingPunct="1">
              <a:buNone/>
              <a:defRPr/>
            </a:pPr>
            <a:r>
              <a:rPr lang="en-US" altLang="cs-CZ" sz="1700" kern="0" dirty="0">
                <a:latin typeface="Arial" panose="020B0604020202020204" pitchFamily="34" charset="0"/>
              </a:rPr>
              <a:t>We will coordinate the selection of targets with other tasks, prioritizing NEOs that are observed also by other techniques (so that to characterize them most thoroughly).</a:t>
            </a:r>
          </a:p>
          <a:p>
            <a:pPr marL="0" indent="0" eaLnBrk="1" hangingPunct="1">
              <a:buNone/>
              <a:defRPr/>
            </a:pPr>
            <a:endParaRPr lang="en-US" altLang="cs-CZ" sz="1800" kern="0" dirty="0">
              <a:latin typeface="Arial" panose="020B0604020202020204" pitchFamily="34" charset="0"/>
            </a:endParaRPr>
          </a:p>
        </p:txBody>
      </p:sp>
    </p:spTree>
    <p:extLst>
      <p:ext uri="{BB962C8B-B14F-4D97-AF65-F5344CB8AC3E}">
        <p14:creationId xmlns:p14="http://schemas.microsoft.com/office/powerpoint/2010/main" val="74155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4D7E-2DA1-C967-AC1D-DE086093E0E7}"/>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D6BC19E7-D23C-8114-686F-75E5F218D356}"/>
              </a:ext>
            </a:extLst>
          </p:cNvPr>
          <p:cNvSpPr txBox="1">
            <a:spLocks noChangeArrowheads="1"/>
          </p:cNvSpPr>
          <p:nvPr/>
        </p:nvSpPr>
        <p:spPr bwMode="auto">
          <a:xfrm>
            <a:off x="1547324" y="0"/>
            <a:ext cx="9097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NEA Rotations</a:t>
            </a:r>
          </a:p>
        </p:txBody>
      </p:sp>
      <p:sp>
        <p:nvSpPr>
          <p:cNvPr id="3" name="TextovéPole 4">
            <a:extLst>
              <a:ext uri="{FF2B5EF4-FFF2-40B4-BE49-F238E27FC236}">
                <a16:creationId xmlns:a16="http://schemas.microsoft.com/office/drawing/2014/main" id="{18A66B99-93B2-3DD8-B544-1E4234598228}"/>
              </a:ext>
            </a:extLst>
          </p:cNvPr>
          <p:cNvSpPr txBox="1">
            <a:spLocks noChangeArrowheads="1"/>
          </p:cNvSpPr>
          <p:nvPr/>
        </p:nvSpPr>
        <p:spPr bwMode="auto">
          <a:xfrm>
            <a:off x="665163" y="1174416"/>
            <a:ext cx="105676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800" dirty="0">
                <a:latin typeface="Arial" panose="020B0604020202020204" pitchFamily="34" charset="0"/>
              </a:rPr>
              <a:t>Spin rates of NEOs in our targeted diameter range (10 m to 1 km) span from very slow rotations (</a:t>
            </a:r>
            <a:r>
              <a:rPr lang="en-US" altLang="cs-CZ" sz="1800" i="1" dirty="0">
                <a:latin typeface="Arial" panose="020B0604020202020204" pitchFamily="34" charset="0"/>
              </a:rPr>
              <a:t>P</a:t>
            </a:r>
            <a:r>
              <a:rPr lang="en-US" altLang="cs-CZ" sz="1800" dirty="0">
                <a:latin typeface="Arial" panose="020B0604020202020204" pitchFamily="34" charset="0"/>
              </a:rPr>
              <a:t> of many days) to very fast ones (</a:t>
            </a:r>
            <a:r>
              <a:rPr lang="en-US" altLang="cs-CZ" sz="1800" i="1" dirty="0">
                <a:latin typeface="Arial" panose="020B0604020202020204" pitchFamily="34" charset="0"/>
              </a:rPr>
              <a:t>P</a:t>
            </a:r>
            <a:r>
              <a:rPr lang="en-US" altLang="cs-CZ" sz="1800" dirty="0">
                <a:latin typeface="Arial" panose="020B0604020202020204" pitchFamily="34" charset="0"/>
              </a:rPr>
              <a:t> of tens of seconds).</a:t>
            </a:r>
          </a:p>
          <a:p>
            <a:pPr fontAlgn="base">
              <a:spcBef>
                <a:spcPct val="0"/>
              </a:spcBef>
              <a:spcAft>
                <a:spcPct val="0"/>
              </a:spcAft>
              <a:buFontTx/>
              <a:buNone/>
            </a:pPr>
            <a:endParaRPr lang="en-US" altLang="cs-CZ" sz="1800" dirty="0">
              <a:latin typeface="Arial" panose="020B0604020202020204" pitchFamily="34" charset="0"/>
            </a:endParaRPr>
          </a:p>
          <a:p>
            <a:pPr fontAlgn="base">
              <a:spcBef>
                <a:spcPct val="0"/>
              </a:spcBef>
              <a:spcAft>
                <a:spcPct val="0"/>
              </a:spcAft>
              <a:buFontTx/>
              <a:buNone/>
            </a:pPr>
            <a:r>
              <a:rPr lang="en-US" altLang="cs-CZ" sz="1800" dirty="0">
                <a:latin typeface="Arial" panose="020B0604020202020204" pitchFamily="34" charset="0"/>
              </a:rPr>
              <a:t>A majority of them are in basic (principal-axis) spin states, but a significant fraction of them are in excited (tumbling) spin states.</a:t>
            </a:r>
          </a:p>
        </p:txBody>
      </p:sp>
      <p:pic>
        <p:nvPicPr>
          <p:cNvPr id="4" name="Zástupný symbol pro obsah 3">
            <a:extLst>
              <a:ext uri="{FF2B5EF4-FFF2-40B4-BE49-F238E27FC236}">
                <a16:creationId xmlns:a16="http://schemas.microsoft.com/office/drawing/2014/main" id="{03021F29-FBA9-1E18-7F99-C349ECA82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208" y="2683160"/>
            <a:ext cx="55054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15">
            <a:extLst>
              <a:ext uri="{FF2B5EF4-FFF2-40B4-BE49-F238E27FC236}">
                <a16:creationId xmlns:a16="http://schemas.microsoft.com/office/drawing/2014/main" id="{BBDDE0F8-9A20-27C9-EFA3-062E9777D40A}"/>
              </a:ext>
            </a:extLst>
          </p:cNvPr>
          <p:cNvCxnSpPr>
            <a:cxnSpLocks noChangeShapeType="1"/>
          </p:cNvCxnSpPr>
          <p:nvPr/>
        </p:nvCxnSpPr>
        <p:spPr bwMode="auto">
          <a:xfrm flipV="1">
            <a:off x="4442670" y="4051585"/>
            <a:ext cx="1295400" cy="1965325"/>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ovéPole 10">
            <a:extLst>
              <a:ext uri="{FF2B5EF4-FFF2-40B4-BE49-F238E27FC236}">
                <a16:creationId xmlns:a16="http://schemas.microsoft.com/office/drawing/2014/main" id="{F5C05838-B5B9-65AE-B289-3A9B208C2C2F}"/>
              </a:ext>
            </a:extLst>
          </p:cNvPr>
          <p:cNvSpPr txBox="1">
            <a:spLocks noChangeArrowheads="1"/>
          </p:cNvSpPr>
          <p:nvPr/>
        </p:nvSpPr>
        <p:spPr bwMode="auto">
          <a:xfrm>
            <a:off x="1416895" y="5354923"/>
            <a:ext cx="3168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i="1" dirty="0">
                <a:latin typeface="Arial" panose="020B0604020202020204" pitchFamily="34" charset="0"/>
              </a:rPr>
              <a:t>Observational bias against tumblers – they are actually very frequent: ~30% of small NEAs are in NPA rotation states (our recent result, to be </a:t>
            </a:r>
            <a:r>
              <a:rPr lang="en-US" altLang="cs-CZ" sz="1600" i="1" dirty="0" err="1">
                <a:latin typeface="Arial" panose="020B0604020202020204" pitchFamily="34" charset="0"/>
              </a:rPr>
              <a:t>pubslihed</a:t>
            </a:r>
            <a:r>
              <a:rPr lang="en-US" altLang="cs-CZ" sz="1600" i="1" dirty="0">
                <a:latin typeface="Arial" panose="020B0604020202020204" pitchFamily="34" charset="0"/>
              </a:rPr>
              <a:t>).</a:t>
            </a:r>
            <a:endParaRPr lang="cs-CZ" altLang="cs-CZ" sz="1600" i="1" dirty="0">
              <a:latin typeface="Arial" panose="020B0604020202020204" pitchFamily="34" charset="0"/>
            </a:endParaRPr>
          </a:p>
        </p:txBody>
      </p:sp>
    </p:spTree>
    <p:extLst>
      <p:ext uri="{BB962C8B-B14F-4D97-AF65-F5344CB8AC3E}">
        <p14:creationId xmlns:p14="http://schemas.microsoft.com/office/powerpoint/2010/main" val="29855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144E-06E2-4A67-8416-FAB818C790AF}"/>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0416AF5D-10B9-A512-E84F-DCC10F3A7C29}"/>
              </a:ext>
            </a:extLst>
          </p:cNvPr>
          <p:cNvSpPr txBox="1">
            <a:spLocks noChangeArrowheads="1"/>
          </p:cNvSpPr>
          <p:nvPr/>
        </p:nvSpPr>
        <p:spPr bwMode="auto">
          <a:xfrm>
            <a:off x="562062" y="0"/>
            <a:ext cx="1102313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Example 1: </a:t>
            </a:r>
            <a:r>
              <a:rPr kumimoji="0" lang="en-US" altLang="cs-CZ" sz="3200" b="0" i="0" u="none" strike="noStrike" kern="0" cap="none" spc="0" normalizeH="0" baseline="0" noProof="0" dirty="0" err="1">
                <a:ln>
                  <a:noFill/>
                </a:ln>
                <a:solidFill>
                  <a:schemeClr val="tx1"/>
                </a:solidFill>
                <a:effectLst/>
                <a:uLnTx/>
                <a:uFillTx/>
                <a:latin typeface="Arial" panose="020B0604020202020204" pitchFamily="34" charset="0"/>
                <a:ea typeface="+mj-ea"/>
                <a:cs typeface="+mj-cs"/>
              </a:rPr>
              <a:t>Lightcurve</a:t>
            </a: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 of a fast principal-axis rotator</a:t>
            </a:r>
          </a:p>
        </p:txBody>
      </p:sp>
      <p:pic>
        <p:nvPicPr>
          <p:cNvPr id="2" name="Obrázek 2">
            <a:extLst>
              <a:ext uri="{FF2B5EF4-FFF2-40B4-BE49-F238E27FC236}">
                <a16:creationId xmlns:a16="http://schemas.microsoft.com/office/drawing/2014/main" id="{37226464-97A6-CA09-C837-6F2C6C0AC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982" y="1276950"/>
            <a:ext cx="517525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2">
            <a:extLst>
              <a:ext uri="{FF2B5EF4-FFF2-40B4-BE49-F238E27FC236}">
                <a16:creationId xmlns:a16="http://schemas.microsoft.com/office/drawing/2014/main" id="{C7566B3D-92D2-5073-BB33-84587DAD622B}"/>
              </a:ext>
            </a:extLst>
          </p:cNvPr>
          <p:cNvSpPr txBox="1">
            <a:spLocks noChangeArrowheads="1"/>
          </p:cNvSpPr>
          <p:nvPr/>
        </p:nvSpPr>
        <p:spPr bwMode="auto">
          <a:xfrm>
            <a:off x="1568742" y="5638483"/>
            <a:ext cx="8848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800" dirty="0">
                <a:latin typeface="Arial" panose="020B0604020202020204" pitchFamily="34" charset="0"/>
              </a:rPr>
              <a:t>Data from </a:t>
            </a:r>
            <a:r>
              <a:rPr lang="en-US" altLang="cs-CZ" sz="1800" b="1" dirty="0">
                <a:latin typeface="Arial" panose="020B0604020202020204" pitchFamily="34" charset="0"/>
              </a:rPr>
              <a:t>2 nights sufficient to determine its period and reveal its PA spin state</a:t>
            </a:r>
            <a:r>
              <a:rPr lang="en-US" altLang="cs-CZ" sz="1800" dirty="0">
                <a:latin typeface="Arial" panose="020B0604020202020204" pitchFamily="34" charset="0"/>
              </a:rPr>
              <a:t>.  (Constraints on its elongation and estimating its absolute magnitude </a:t>
            </a:r>
            <a:r>
              <a:rPr lang="en-US" altLang="cs-CZ" sz="1800" i="1" dirty="0">
                <a:latin typeface="Arial" panose="020B0604020202020204" pitchFamily="34" charset="0"/>
              </a:rPr>
              <a:t>H</a:t>
            </a:r>
            <a:r>
              <a:rPr lang="en-US" altLang="cs-CZ" sz="1800" dirty="0">
                <a:latin typeface="Arial" panose="020B0604020202020204" pitchFamily="34" charset="0"/>
              </a:rPr>
              <a:t> also possible.)</a:t>
            </a:r>
          </a:p>
        </p:txBody>
      </p:sp>
    </p:spTree>
    <p:extLst>
      <p:ext uri="{BB962C8B-B14F-4D97-AF65-F5344CB8AC3E}">
        <p14:creationId xmlns:p14="http://schemas.microsoft.com/office/powerpoint/2010/main" val="3606047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82F4-1352-4B08-E23D-0652530AE07E}"/>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8EEA5476-FAF6-D853-C00B-B63781C2B0D1}"/>
              </a:ext>
            </a:extLst>
          </p:cNvPr>
          <p:cNvSpPr txBox="1">
            <a:spLocks noChangeArrowheads="1"/>
          </p:cNvSpPr>
          <p:nvPr/>
        </p:nvSpPr>
        <p:spPr bwMode="auto">
          <a:xfrm>
            <a:off x="192947" y="0"/>
            <a:ext cx="1156002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Example 2: </a:t>
            </a:r>
            <a:r>
              <a:rPr kumimoji="0" lang="en-US" altLang="cs-CZ" sz="3200" b="0" i="0" u="none" strike="noStrike" kern="0" cap="none" spc="0" normalizeH="0" baseline="0" noProof="0" dirty="0" err="1">
                <a:ln>
                  <a:noFill/>
                </a:ln>
                <a:solidFill>
                  <a:schemeClr val="tx1"/>
                </a:solidFill>
                <a:effectLst/>
                <a:uLnTx/>
                <a:uFillTx/>
                <a:latin typeface="Arial" panose="020B0604020202020204" pitchFamily="34" charset="0"/>
                <a:ea typeface="+mj-ea"/>
                <a:cs typeface="+mj-cs"/>
              </a:rPr>
              <a:t>Lightcurve</a:t>
            </a: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 of a fast spinning tumbler (2002 TD60)</a:t>
            </a:r>
          </a:p>
        </p:txBody>
      </p:sp>
      <p:pic>
        <p:nvPicPr>
          <p:cNvPr id="3" name="Obrázek 1">
            <a:extLst>
              <a:ext uri="{FF2B5EF4-FFF2-40B4-BE49-F238E27FC236}">
                <a16:creationId xmlns:a16="http://schemas.microsoft.com/office/drawing/2014/main" id="{61249744-5A5A-0C14-062B-FB5BF83755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5874" y="1042988"/>
            <a:ext cx="51689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5">
            <a:extLst>
              <a:ext uri="{FF2B5EF4-FFF2-40B4-BE49-F238E27FC236}">
                <a16:creationId xmlns:a16="http://schemas.microsoft.com/office/drawing/2014/main" id="{CC5747FD-A707-F640-BC2B-36187458FADE}"/>
              </a:ext>
            </a:extLst>
          </p:cNvPr>
          <p:cNvSpPr txBox="1">
            <a:spLocks noChangeArrowheads="1"/>
          </p:cNvSpPr>
          <p:nvPr/>
        </p:nvSpPr>
        <p:spPr bwMode="auto">
          <a:xfrm>
            <a:off x="3441874" y="6581775"/>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200" i="1">
                <a:latin typeface="Arial" panose="020B0604020202020204" pitchFamily="34" charset="0"/>
              </a:rPr>
              <a:t>(Pravec et al. 2005)</a:t>
            </a:r>
            <a:endParaRPr lang="cs-CZ" altLang="cs-CZ" sz="1200" i="1">
              <a:latin typeface="Arial" panose="020B0604020202020204" pitchFamily="34" charset="0"/>
            </a:endParaRPr>
          </a:p>
        </p:txBody>
      </p:sp>
      <p:pic>
        <p:nvPicPr>
          <p:cNvPr id="5" name="Obrázek 1">
            <a:extLst>
              <a:ext uri="{FF2B5EF4-FFF2-40B4-BE49-F238E27FC236}">
                <a16:creationId xmlns:a16="http://schemas.microsoft.com/office/drawing/2014/main" id="{B984B9D5-2D94-3205-C905-0AE3863AE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412" y="1019175"/>
            <a:ext cx="33115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2">
            <a:extLst>
              <a:ext uri="{FF2B5EF4-FFF2-40B4-BE49-F238E27FC236}">
                <a16:creationId xmlns:a16="http://schemas.microsoft.com/office/drawing/2014/main" id="{852C63B2-3749-C1E2-F234-A24C5A8354C6}"/>
              </a:ext>
            </a:extLst>
          </p:cNvPr>
          <p:cNvSpPr txBox="1">
            <a:spLocks noChangeArrowheads="1"/>
          </p:cNvSpPr>
          <p:nvPr/>
        </p:nvSpPr>
        <p:spPr bwMode="auto">
          <a:xfrm>
            <a:off x="4988099" y="5891213"/>
            <a:ext cx="5168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dirty="0">
                <a:latin typeface="Arial" panose="020B0604020202020204" pitchFamily="34" charset="0"/>
              </a:rPr>
              <a:t>Data from </a:t>
            </a:r>
            <a:r>
              <a:rPr lang="en-US" altLang="cs-CZ" sz="1600" b="1" dirty="0">
                <a:latin typeface="Arial" panose="020B0604020202020204" pitchFamily="34" charset="0"/>
              </a:rPr>
              <a:t>3 nights typically needed to reveal its NPA rotation.</a:t>
            </a:r>
          </a:p>
        </p:txBody>
      </p:sp>
    </p:spTree>
    <p:extLst>
      <p:ext uri="{BB962C8B-B14F-4D97-AF65-F5344CB8AC3E}">
        <p14:creationId xmlns:p14="http://schemas.microsoft.com/office/powerpoint/2010/main" val="353066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7AA3-6069-A702-DFAA-3799960BE234}"/>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C80BBFD1-D156-0829-4589-DC970ADD176B}"/>
              </a:ext>
            </a:extLst>
          </p:cNvPr>
          <p:cNvSpPr txBox="1">
            <a:spLocks noChangeArrowheads="1"/>
          </p:cNvSpPr>
          <p:nvPr/>
        </p:nvSpPr>
        <p:spPr bwMode="auto">
          <a:xfrm>
            <a:off x="192947" y="0"/>
            <a:ext cx="1156002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Example 3: </a:t>
            </a:r>
            <a:r>
              <a:rPr kumimoji="0" lang="en-US" altLang="cs-CZ" sz="3200" b="0" i="0" u="none" strike="noStrike" kern="0" cap="none" spc="0" normalizeH="0" baseline="0" noProof="0" dirty="0" err="1">
                <a:ln>
                  <a:noFill/>
                </a:ln>
                <a:solidFill>
                  <a:schemeClr val="tx1"/>
                </a:solidFill>
                <a:effectLst/>
                <a:uLnTx/>
                <a:uFillTx/>
                <a:latin typeface="Arial" panose="020B0604020202020204" pitchFamily="34" charset="0"/>
                <a:ea typeface="+mj-ea"/>
                <a:cs typeface="+mj-cs"/>
              </a:rPr>
              <a:t>Lightcurve</a:t>
            </a:r>
            <a:r>
              <a:rPr kumimoji="0" lang="en-US" altLang="cs-CZ" sz="32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 of a slow-spinning tumbler (Apophis)</a:t>
            </a:r>
          </a:p>
        </p:txBody>
      </p:sp>
      <p:pic>
        <p:nvPicPr>
          <p:cNvPr id="2" name="Obrázek 1">
            <a:extLst>
              <a:ext uri="{FF2B5EF4-FFF2-40B4-BE49-F238E27FC236}">
                <a16:creationId xmlns:a16="http://schemas.microsoft.com/office/drawing/2014/main" id="{90291749-7683-ED9E-A322-E70327194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5915" y="1175543"/>
            <a:ext cx="3529012"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2">
            <a:extLst>
              <a:ext uri="{FF2B5EF4-FFF2-40B4-BE49-F238E27FC236}">
                <a16:creationId xmlns:a16="http://schemas.microsoft.com/office/drawing/2014/main" id="{94026DC5-4420-5E13-9FC5-99BD27955DAD}"/>
              </a:ext>
            </a:extLst>
          </p:cNvPr>
          <p:cNvSpPr txBox="1">
            <a:spLocks noChangeArrowheads="1"/>
          </p:cNvSpPr>
          <p:nvPr/>
        </p:nvSpPr>
        <p:spPr bwMode="auto">
          <a:xfrm>
            <a:off x="1872915" y="6098381"/>
            <a:ext cx="8264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a:latin typeface="Arial" panose="020B0604020202020204" pitchFamily="34" charset="0"/>
              </a:rPr>
              <a:t>It required observations on 60+ nights from 2012 Dec. 23 to 2013 April 15.  But only “normal points” were taken (i.e., it didn’t require continuous observing runs).</a:t>
            </a:r>
          </a:p>
          <a:p>
            <a:pPr fontAlgn="base">
              <a:spcBef>
                <a:spcPct val="0"/>
              </a:spcBef>
              <a:spcAft>
                <a:spcPct val="0"/>
              </a:spcAft>
              <a:buFontTx/>
              <a:buNone/>
            </a:pPr>
            <a:r>
              <a:rPr lang="en-US" altLang="cs-CZ" sz="1600">
                <a:latin typeface="Arial" panose="020B0604020202020204" pitchFamily="34" charset="0"/>
              </a:rPr>
              <a:t> </a:t>
            </a:r>
          </a:p>
        </p:txBody>
      </p:sp>
      <p:pic>
        <p:nvPicPr>
          <p:cNvPr id="9" name="Obrázek 1">
            <a:extLst>
              <a:ext uri="{FF2B5EF4-FFF2-40B4-BE49-F238E27FC236}">
                <a16:creationId xmlns:a16="http://schemas.microsoft.com/office/drawing/2014/main" id="{FCBF9D3A-5A89-0D16-3857-B716D873D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3865" y="3737768"/>
            <a:ext cx="3708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2">
            <a:extLst>
              <a:ext uri="{FF2B5EF4-FFF2-40B4-BE49-F238E27FC236}">
                <a16:creationId xmlns:a16="http://schemas.microsoft.com/office/drawing/2014/main" id="{EF6F8DB4-545A-B890-E465-4D22CD15A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8165" y="1175543"/>
            <a:ext cx="4214812"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5">
            <a:extLst>
              <a:ext uri="{FF2B5EF4-FFF2-40B4-BE49-F238E27FC236}">
                <a16:creationId xmlns:a16="http://schemas.microsoft.com/office/drawing/2014/main" id="{DF511537-C8F1-2080-5F5B-AA1F0F14AD0E}"/>
              </a:ext>
            </a:extLst>
          </p:cNvPr>
          <p:cNvSpPr txBox="1">
            <a:spLocks noChangeArrowheads="1"/>
          </p:cNvSpPr>
          <p:nvPr/>
        </p:nvSpPr>
        <p:spPr bwMode="auto">
          <a:xfrm>
            <a:off x="8508665" y="5682456"/>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200" i="1">
                <a:latin typeface="Arial" panose="020B0604020202020204" pitchFamily="34" charset="0"/>
              </a:rPr>
              <a:t>(Pravec et al. 2014)</a:t>
            </a:r>
            <a:endParaRPr lang="cs-CZ" altLang="cs-CZ" sz="1200" i="1">
              <a:latin typeface="Arial" panose="020B0604020202020204" pitchFamily="34" charset="0"/>
            </a:endParaRPr>
          </a:p>
        </p:txBody>
      </p:sp>
    </p:spTree>
    <p:extLst>
      <p:ext uri="{BB962C8B-B14F-4D97-AF65-F5344CB8AC3E}">
        <p14:creationId xmlns:p14="http://schemas.microsoft.com/office/powerpoint/2010/main" val="4218742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049BF-F6D5-2E6C-6911-FC3BC2EA4DAB}"/>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BC90E41F-9A8D-8DDF-7373-B7ADF01CA430}"/>
              </a:ext>
            </a:extLst>
          </p:cNvPr>
          <p:cNvSpPr txBox="1">
            <a:spLocks noChangeArrowheads="1"/>
          </p:cNvSpPr>
          <p:nvPr/>
        </p:nvSpPr>
        <p:spPr bwMode="auto">
          <a:xfrm>
            <a:off x="1547324" y="0"/>
            <a:ext cx="9097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NEA shapes</a:t>
            </a:r>
          </a:p>
        </p:txBody>
      </p:sp>
      <p:pic>
        <p:nvPicPr>
          <p:cNvPr id="2" name="Obrázek 2">
            <a:extLst>
              <a:ext uri="{FF2B5EF4-FFF2-40B4-BE49-F238E27FC236}">
                <a16:creationId xmlns:a16="http://schemas.microsoft.com/office/drawing/2014/main" id="{CBD7CD2C-D8FE-A96E-B336-F58D95CFB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328" y="3980343"/>
            <a:ext cx="53816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4">
            <a:extLst>
              <a:ext uri="{FF2B5EF4-FFF2-40B4-BE49-F238E27FC236}">
                <a16:creationId xmlns:a16="http://schemas.microsoft.com/office/drawing/2014/main" id="{0C63EF72-9EA1-5BAC-8A22-7AE261FA5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278" y="3213581"/>
            <a:ext cx="25209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2">
            <a:extLst>
              <a:ext uri="{FF2B5EF4-FFF2-40B4-BE49-F238E27FC236}">
                <a16:creationId xmlns:a16="http://schemas.microsoft.com/office/drawing/2014/main" id="{EEEB240A-A433-DA80-F656-82620B47876E}"/>
              </a:ext>
            </a:extLst>
          </p:cNvPr>
          <p:cNvSpPr txBox="1">
            <a:spLocks noChangeArrowheads="1"/>
          </p:cNvSpPr>
          <p:nvPr/>
        </p:nvSpPr>
        <p:spPr bwMode="auto">
          <a:xfrm>
            <a:off x="981512" y="1182256"/>
            <a:ext cx="1028490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800" b="1" dirty="0">
                <a:latin typeface="Arial" panose="020B0604020202020204" pitchFamily="34" charset="0"/>
              </a:rPr>
              <a:t>Shape models of selected NEAs with previous data </a:t>
            </a:r>
            <a:r>
              <a:rPr lang="en-US" altLang="cs-CZ" sz="1800" dirty="0">
                <a:latin typeface="Arial" panose="020B0604020202020204" pitchFamily="34" charset="0"/>
              </a:rPr>
              <a:t>available (taken by us or from other stations in previous years) will be created.</a:t>
            </a:r>
          </a:p>
          <a:p>
            <a:pPr fontAlgn="base">
              <a:spcBef>
                <a:spcPct val="0"/>
              </a:spcBef>
              <a:spcAft>
                <a:spcPct val="0"/>
              </a:spcAft>
              <a:buFontTx/>
              <a:buNone/>
            </a:pPr>
            <a:endParaRPr lang="en-US" altLang="cs-CZ" sz="1800" dirty="0">
              <a:latin typeface="Arial" panose="020B0604020202020204" pitchFamily="34" charset="0"/>
            </a:endParaRPr>
          </a:p>
          <a:p>
            <a:pPr fontAlgn="base">
              <a:spcBef>
                <a:spcPct val="0"/>
              </a:spcBef>
              <a:spcAft>
                <a:spcPct val="0"/>
              </a:spcAft>
              <a:buFontTx/>
              <a:buNone/>
            </a:pPr>
            <a:r>
              <a:rPr lang="en-US" altLang="cs-CZ" sz="1800" dirty="0">
                <a:latin typeface="Arial" panose="020B0604020202020204" pitchFamily="34" charset="0"/>
              </a:rPr>
              <a:t>To derive an asteroid shape model, </a:t>
            </a:r>
            <a:r>
              <a:rPr lang="en-US" altLang="cs-CZ" sz="1800" dirty="0" err="1">
                <a:latin typeface="Arial" panose="020B0604020202020204" pitchFamily="34" charset="0"/>
              </a:rPr>
              <a:t>lightcurve</a:t>
            </a:r>
            <a:r>
              <a:rPr lang="en-US" altLang="cs-CZ" sz="1800" dirty="0">
                <a:latin typeface="Arial" panose="020B0604020202020204" pitchFamily="34" charset="0"/>
              </a:rPr>
              <a:t> data from 2-4 apparitions are typically needed.</a:t>
            </a:r>
          </a:p>
          <a:p>
            <a:pPr fontAlgn="base">
              <a:spcBef>
                <a:spcPct val="0"/>
              </a:spcBef>
              <a:spcAft>
                <a:spcPct val="0"/>
              </a:spcAft>
              <a:buFontTx/>
              <a:buNone/>
            </a:pPr>
            <a:endParaRPr lang="en-US" altLang="cs-CZ" sz="1800" dirty="0">
              <a:latin typeface="Arial" panose="020B0604020202020204" pitchFamily="34" charset="0"/>
            </a:endParaRPr>
          </a:p>
          <a:p>
            <a:pPr fontAlgn="base">
              <a:spcBef>
                <a:spcPct val="0"/>
              </a:spcBef>
              <a:spcAft>
                <a:spcPct val="0"/>
              </a:spcAft>
              <a:buFontTx/>
              <a:buNone/>
            </a:pPr>
            <a:r>
              <a:rPr lang="en-US" altLang="cs-CZ" sz="1800" dirty="0">
                <a:latin typeface="Arial" panose="020B0604020202020204" pitchFamily="34" charset="0"/>
              </a:rPr>
              <a:t>It will be usually enough to </a:t>
            </a:r>
            <a:r>
              <a:rPr lang="en-US" altLang="cs-CZ" sz="1800" b="1" dirty="0">
                <a:latin typeface="Arial" panose="020B0604020202020204" pitchFamily="34" charset="0"/>
              </a:rPr>
              <a:t>observe such NEO target on only one night during an observing run </a:t>
            </a:r>
            <a:r>
              <a:rPr lang="en-US" altLang="cs-CZ" sz="1800" dirty="0">
                <a:latin typeface="Arial" panose="020B0604020202020204" pitchFamily="34" charset="0"/>
                <a:sym typeface="Wingdings" panose="05000000000000000000" pitchFamily="2" charset="2"/>
              </a:rPr>
              <a:t> suitable as a “filler” target.</a:t>
            </a:r>
            <a:endParaRPr lang="en-US" altLang="cs-CZ" sz="1800" dirty="0">
              <a:latin typeface="Arial" panose="020B0604020202020204" pitchFamily="34" charset="0"/>
            </a:endParaRPr>
          </a:p>
        </p:txBody>
      </p:sp>
      <p:sp>
        <p:nvSpPr>
          <p:cNvPr id="10" name="TextovéPole 10">
            <a:extLst>
              <a:ext uri="{FF2B5EF4-FFF2-40B4-BE49-F238E27FC236}">
                <a16:creationId xmlns:a16="http://schemas.microsoft.com/office/drawing/2014/main" id="{14B10FCC-5590-017C-9364-E18D64D06F0D}"/>
              </a:ext>
            </a:extLst>
          </p:cNvPr>
          <p:cNvSpPr txBox="1">
            <a:spLocks noChangeArrowheads="1"/>
          </p:cNvSpPr>
          <p:nvPr/>
        </p:nvSpPr>
        <p:spPr bwMode="auto">
          <a:xfrm>
            <a:off x="7439840" y="6037743"/>
            <a:ext cx="287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i="1">
                <a:latin typeface="Arial" panose="020B0604020202020204" pitchFamily="34" charset="0"/>
              </a:rPr>
              <a:t>Direction of the spin axis of NEA (7025)</a:t>
            </a:r>
            <a:endParaRPr lang="cs-CZ" altLang="cs-CZ" sz="1600" i="1">
              <a:latin typeface="Arial" panose="020B0604020202020204" pitchFamily="34" charset="0"/>
            </a:endParaRPr>
          </a:p>
        </p:txBody>
      </p:sp>
      <p:sp>
        <p:nvSpPr>
          <p:cNvPr id="11" name="TextovéPole 10">
            <a:extLst>
              <a:ext uri="{FF2B5EF4-FFF2-40B4-BE49-F238E27FC236}">
                <a16:creationId xmlns:a16="http://schemas.microsoft.com/office/drawing/2014/main" id="{435837E6-D704-FE10-EDF7-55E363D4A01D}"/>
              </a:ext>
            </a:extLst>
          </p:cNvPr>
          <p:cNvSpPr txBox="1">
            <a:spLocks noChangeArrowheads="1"/>
          </p:cNvSpPr>
          <p:nvPr/>
        </p:nvSpPr>
        <p:spPr bwMode="auto">
          <a:xfrm>
            <a:off x="1815328" y="6128231"/>
            <a:ext cx="5389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i="1">
                <a:latin typeface="Arial" panose="020B0604020202020204" pitchFamily="34" charset="0"/>
              </a:rPr>
              <a:t>Derived convex shape model of NEA (7025)</a:t>
            </a:r>
            <a:endParaRPr lang="cs-CZ" altLang="cs-CZ" sz="1600" i="1">
              <a:latin typeface="Arial" panose="020B0604020202020204" pitchFamily="34" charset="0"/>
            </a:endParaRPr>
          </a:p>
        </p:txBody>
      </p:sp>
    </p:spTree>
    <p:extLst>
      <p:ext uri="{BB962C8B-B14F-4D97-AF65-F5344CB8AC3E}">
        <p14:creationId xmlns:p14="http://schemas.microsoft.com/office/powerpoint/2010/main" val="220300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EB31-65AB-6F4A-6A8D-04B196A45905}"/>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8294BF8F-9CC1-7801-AE44-D9EE2D1E0EC1}"/>
              </a:ext>
            </a:extLst>
          </p:cNvPr>
          <p:cNvSpPr txBox="1">
            <a:spLocks noChangeArrowheads="1"/>
          </p:cNvSpPr>
          <p:nvPr/>
        </p:nvSpPr>
        <p:spPr bwMode="auto">
          <a:xfrm>
            <a:off x="1547324" y="0"/>
            <a:ext cx="9097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Binary asteroids</a:t>
            </a:r>
            <a:b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br>
            <a:r>
              <a:rPr kumimoji="0" lang="en-US"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rPr>
              <a:t>Some NEOs have satellites</a:t>
            </a:r>
          </a:p>
        </p:txBody>
      </p:sp>
      <p:sp>
        <p:nvSpPr>
          <p:cNvPr id="3" name="TextovéPole 4">
            <a:extLst>
              <a:ext uri="{FF2B5EF4-FFF2-40B4-BE49-F238E27FC236}">
                <a16:creationId xmlns:a16="http://schemas.microsoft.com/office/drawing/2014/main" id="{97AC9707-936F-B844-73E0-BB193A33A6B3}"/>
              </a:ext>
            </a:extLst>
          </p:cNvPr>
          <p:cNvSpPr txBox="1">
            <a:spLocks noChangeArrowheads="1"/>
          </p:cNvSpPr>
          <p:nvPr/>
        </p:nvSpPr>
        <p:spPr bwMode="auto">
          <a:xfrm>
            <a:off x="2112818" y="1484312"/>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 typeface="Wingdings" panose="05000000000000000000" pitchFamily="2" charset="2"/>
              <a:buNone/>
            </a:pPr>
            <a:r>
              <a:rPr lang="en-US" altLang="cs-CZ" sz="1600" dirty="0">
                <a:latin typeface="Arial" panose="020B0604020202020204" pitchFamily="34" charset="0"/>
              </a:rPr>
              <a:t>Binary asteroids are frequent among NEAs larger than about 100-200 m:  The fraction of binaries estimated 15</a:t>
            </a:r>
            <a:r>
              <a:rPr lang="en-US" altLang="cs-CZ" sz="1600" dirty="0">
                <a:latin typeface="Arial" panose="020B0604020202020204" pitchFamily="34" charset="0"/>
                <a:cs typeface="Arial" panose="020B0604020202020204" pitchFamily="34" charset="0"/>
              </a:rPr>
              <a:t> ± 4% (</a:t>
            </a:r>
            <a:r>
              <a:rPr lang="en-US" altLang="cs-CZ" sz="1600" dirty="0" err="1">
                <a:latin typeface="Arial" panose="020B0604020202020204" pitchFamily="34" charset="0"/>
                <a:cs typeface="Arial" panose="020B0604020202020204" pitchFamily="34" charset="0"/>
              </a:rPr>
              <a:t>Pravec</a:t>
            </a:r>
            <a:r>
              <a:rPr lang="en-US" altLang="cs-CZ" sz="1600" dirty="0">
                <a:latin typeface="Arial" panose="020B0604020202020204" pitchFamily="34" charset="0"/>
                <a:cs typeface="Arial" panose="020B0604020202020204" pitchFamily="34" charset="0"/>
              </a:rPr>
              <a:t> et al. 2006).</a:t>
            </a:r>
          </a:p>
        </p:txBody>
      </p:sp>
      <p:pic>
        <p:nvPicPr>
          <p:cNvPr id="4" name="Zástupný symbol pro obsah 6">
            <a:extLst>
              <a:ext uri="{FF2B5EF4-FFF2-40B4-BE49-F238E27FC236}">
                <a16:creationId xmlns:a16="http://schemas.microsoft.com/office/drawing/2014/main" id="{E3926FD8-CB9A-7CD7-ECFE-FE72E384F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130" y="2214562"/>
            <a:ext cx="5272088"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8" descr="Animation1">
            <a:extLst>
              <a:ext uri="{FF2B5EF4-FFF2-40B4-BE49-F238E27FC236}">
                <a16:creationId xmlns:a16="http://schemas.microsoft.com/office/drawing/2014/main" id="{A18729F1-BA96-A59B-609C-059A16B774D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73180" y="2139950"/>
            <a:ext cx="187166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a:extLst>
              <a:ext uri="{FF2B5EF4-FFF2-40B4-BE49-F238E27FC236}">
                <a16:creationId xmlns:a16="http://schemas.microsoft.com/office/drawing/2014/main" id="{6C39DF17-445A-33F6-AF95-F542CEA20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605" y="3511550"/>
            <a:ext cx="29686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ovéPole 2">
            <a:extLst>
              <a:ext uri="{FF2B5EF4-FFF2-40B4-BE49-F238E27FC236}">
                <a16:creationId xmlns:a16="http://schemas.microsoft.com/office/drawing/2014/main" id="{FA180476-44E9-D64C-D258-13C486B20E2D}"/>
              </a:ext>
            </a:extLst>
          </p:cNvPr>
          <p:cNvSpPr txBox="1">
            <a:spLocks noChangeArrowheads="1"/>
          </p:cNvSpPr>
          <p:nvPr/>
        </p:nvSpPr>
        <p:spPr bwMode="auto">
          <a:xfrm>
            <a:off x="2023918" y="6273800"/>
            <a:ext cx="826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600" dirty="0">
                <a:latin typeface="Arial" panose="020B0604020202020204" pitchFamily="34" charset="0"/>
              </a:rPr>
              <a:t>Data from </a:t>
            </a:r>
            <a:r>
              <a:rPr lang="en-US" altLang="cs-CZ" sz="1600" b="1" dirty="0">
                <a:latin typeface="Arial" panose="020B0604020202020204" pitchFamily="34" charset="0"/>
              </a:rPr>
              <a:t>3 nights can give a hint on binary nature of a studied NEO</a:t>
            </a:r>
            <a:r>
              <a:rPr lang="en-US" altLang="cs-CZ" sz="1600" dirty="0">
                <a:latin typeface="Arial" panose="020B0604020202020204" pitchFamily="34" charset="0"/>
              </a:rPr>
              <a:t>.  More nights needed to estimate basic parameters of the discovered satellite.</a:t>
            </a:r>
          </a:p>
        </p:txBody>
      </p:sp>
    </p:spTree>
    <p:extLst>
      <p:ext uri="{BB962C8B-B14F-4D97-AF65-F5344CB8AC3E}">
        <p14:creationId xmlns:p14="http://schemas.microsoft.com/office/powerpoint/2010/main" val="33339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(1)</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1" y="1213432"/>
            <a:ext cx="1076638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1: We are mainly </a:t>
            </a:r>
            <a:r>
              <a:rPr lang="en-US" altLang="cs-CZ" sz="1700" u="sng" dirty="0">
                <a:latin typeface="Arial" panose="020B0604020202020204" pitchFamily="34" charset="0"/>
              </a:rPr>
              <a:t>interested in small NEOs</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For </a:t>
            </a:r>
            <a:r>
              <a:rPr lang="en-US" altLang="cs-CZ" sz="1700" i="1" dirty="0">
                <a:latin typeface="Arial" panose="020B0604020202020204" pitchFamily="34" charset="0"/>
              </a:rPr>
              <a:t>H </a:t>
            </a:r>
            <a:r>
              <a:rPr lang="en-US" altLang="cs-CZ" sz="1700" dirty="0">
                <a:latin typeface="Arial" panose="020B0604020202020204" pitchFamily="34" charset="0"/>
              </a:rPr>
              <a:t>= 18.0 and </a:t>
            </a:r>
            <a:r>
              <a:rPr lang="en-US" altLang="cs-CZ" sz="1700" i="1" dirty="0" err="1">
                <a:latin typeface="Arial" panose="020B0604020202020204" pitchFamily="34" charset="0"/>
              </a:rPr>
              <a:t>p</a:t>
            </a:r>
            <a:r>
              <a:rPr lang="en-US" altLang="cs-CZ" sz="1700" baseline="-25000" dirty="0" err="1">
                <a:latin typeface="Arial" panose="020B0604020202020204" pitchFamily="34" charset="0"/>
              </a:rPr>
              <a:t>V</a:t>
            </a:r>
            <a:r>
              <a:rPr lang="en-US" altLang="cs-CZ" sz="1700" dirty="0">
                <a:latin typeface="Arial" panose="020B0604020202020204" pitchFamily="34" charset="0"/>
              </a:rPr>
              <a:t> = 0.20 (the mean albedo for S type asteroids), the estimated </a:t>
            </a:r>
            <a:r>
              <a:rPr lang="en-US" altLang="cs-CZ" sz="1700" i="1" dirty="0">
                <a:latin typeface="Arial" panose="020B0604020202020204" pitchFamily="34" charset="0"/>
              </a:rPr>
              <a:t>D</a:t>
            </a:r>
            <a:r>
              <a:rPr lang="en-US" altLang="cs-CZ" sz="1700" dirty="0">
                <a:latin typeface="Arial" panose="020B0604020202020204" pitchFamily="34" charset="0"/>
              </a:rPr>
              <a:t> = 0.75 km.</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We certainly can observe larger NEOs where there is an interest.</a:t>
            </a:r>
          </a:p>
        </p:txBody>
      </p:sp>
    </p:spTree>
    <p:extLst>
      <p:ext uri="{BB962C8B-B14F-4D97-AF65-F5344CB8AC3E}">
        <p14:creationId xmlns:p14="http://schemas.microsoft.com/office/powerpoint/2010/main" val="7372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FE553-2B87-74CB-89D5-5B4BFEB6D9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A8DD54-C557-328D-3935-9ED31175504E}"/>
              </a:ext>
            </a:extLst>
          </p:cNvPr>
          <p:cNvPicPr>
            <a:picLocks noChangeAspect="1"/>
          </p:cNvPicPr>
          <p:nvPr/>
        </p:nvPicPr>
        <p:blipFill>
          <a:blip r:embed="rId2"/>
          <a:stretch>
            <a:fillRect/>
          </a:stretch>
        </p:blipFill>
        <p:spPr>
          <a:xfrm>
            <a:off x="266700" y="1181100"/>
            <a:ext cx="11658600" cy="2494674"/>
          </a:xfrm>
          <a:prstGeom prst="rect">
            <a:avLst/>
          </a:prstGeom>
        </p:spPr>
      </p:pic>
      <p:sp>
        <p:nvSpPr>
          <p:cNvPr id="3" name="Titolo 1">
            <a:extLst>
              <a:ext uri="{FF2B5EF4-FFF2-40B4-BE49-F238E27FC236}">
                <a16:creationId xmlns:a16="http://schemas.microsoft.com/office/drawing/2014/main" id="{761BF2AB-9175-F1D6-C784-A9937EF86EBD}"/>
              </a:ext>
            </a:extLst>
          </p:cNvPr>
          <p:cNvSpPr txBox="1">
            <a:spLocks/>
          </p:cNvSpPr>
          <p:nvPr/>
        </p:nvSpPr>
        <p:spPr>
          <a:xfrm>
            <a:off x="1981200" y="45339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6600" dirty="0">
                <a:latin typeface="Century Gothic" panose="020B0502020202020204" pitchFamily="34" charset="0"/>
              </a:rPr>
              <a:t>Thank </a:t>
            </a:r>
            <a:r>
              <a:rPr lang="it-IT" sz="6600" dirty="0" err="1">
                <a:latin typeface="Century Gothic" panose="020B0502020202020204" pitchFamily="34" charset="0"/>
              </a:rPr>
              <a:t>you</a:t>
            </a:r>
            <a:r>
              <a:rPr lang="it-IT" sz="6600" dirty="0">
                <a:latin typeface="Century Gothic" panose="020B0502020202020204" pitchFamily="34" charset="0"/>
              </a:rPr>
              <a:t>!</a:t>
            </a:r>
          </a:p>
        </p:txBody>
      </p:sp>
    </p:spTree>
    <p:extLst>
      <p:ext uri="{BB962C8B-B14F-4D97-AF65-F5344CB8AC3E}">
        <p14:creationId xmlns:p14="http://schemas.microsoft.com/office/powerpoint/2010/main" val="30381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(2)</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2: We aim to get </a:t>
            </a:r>
            <a:r>
              <a:rPr lang="en-US" altLang="cs-CZ" sz="1700" u="sng" dirty="0">
                <a:latin typeface="Arial" panose="020B0604020202020204" pitchFamily="34" charset="0"/>
              </a:rPr>
              <a:t>high-quality data so that to get unique spin solutions and can detect tumblers and binaries</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Data with higher errors may not always allow to get a unique spin solution, and detection of tumblers and binaries is difficult or impossible.</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We can observe also fainter NEOs with lower S/N in justified cases (where a data of lower quality can bring usable results).</a:t>
            </a:r>
          </a:p>
        </p:txBody>
      </p:sp>
    </p:spTree>
    <p:extLst>
      <p:ext uri="{BB962C8B-B14F-4D97-AF65-F5344CB8AC3E}">
        <p14:creationId xmlns:p14="http://schemas.microsoft.com/office/powerpoint/2010/main" val="304904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(3)</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Dec &lt; +30</a:t>
            </a:r>
            <a:r>
              <a:rPr lang="en-US" sz="1700" u="sng" dirty="0">
                <a:latin typeface="Arial" panose="020B0604020202020204" pitchFamily="34" charset="0"/>
                <a:cs typeface="Arial" panose="020B0604020202020204" pitchFamily="34" charset="0"/>
              </a:rPr>
              <a:t>°</a:t>
            </a:r>
            <a:endParaRPr lang="en-US" altLang="cs-CZ" sz="1700" u="sng"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3: We aim to get sufficiently </a:t>
            </a:r>
            <a:r>
              <a:rPr lang="en-US" altLang="cs-CZ" sz="1700" u="sng" dirty="0">
                <a:latin typeface="Arial" panose="020B0604020202020204" pitchFamily="34" charset="0"/>
              </a:rPr>
              <a:t>long nightly runs</a:t>
            </a:r>
            <a:r>
              <a:rPr lang="en-US" altLang="cs-CZ" sz="1700" dirty="0">
                <a:latin typeface="Arial" panose="020B0604020202020204" pitchFamily="34" charset="0"/>
              </a:rPr>
              <a:t> so that we get unique spin period solutions, resolve binaries etc.</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From La Silla (lat. -29.26</a:t>
            </a:r>
            <a:r>
              <a:rPr lang="en-US" sz="1700" dirty="0">
                <a:latin typeface="Arial" panose="020B0604020202020204" pitchFamily="34" charset="0"/>
                <a:cs typeface="Arial" panose="020B0604020202020204" pitchFamily="34" charset="0"/>
              </a:rPr>
              <a:t>°), an object at </a:t>
            </a:r>
            <a:r>
              <a:rPr lang="en-US" altLang="cs-CZ" sz="1700" dirty="0">
                <a:latin typeface="Arial" panose="020B0604020202020204" pitchFamily="34" charset="0"/>
              </a:rPr>
              <a:t>Dec = +30</a:t>
            </a:r>
            <a:r>
              <a:rPr lang="en-US" sz="1700" dirty="0">
                <a:latin typeface="Arial" panose="020B0604020202020204" pitchFamily="34" charset="0"/>
                <a:cs typeface="Arial" panose="020B0604020202020204" pitchFamily="34" charset="0"/>
              </a:rPr>
              <a:t>° can be observed at altitude &gt; </a:t>
            </a:r>
            <a:r>
              <a:rPr lang="en-US" altLang="cs-CZ" sz="1700" dirty="0">
                <a:latin typeface="Arial" panose="020B0604020202020204" pitchFamily="34" charset="0"/>
              </a:rPr>
              <a:t>20</a:t>
            </a:r>
            <a:r>
              <a:rPr lang="en-US" sz="1700" dirty="0">
                <a:latin typeface="Arial" panose="020B0604020202020204" pitchFamily="34" charset="0"/>
                <a:cs typeface="Arial" panose="020B0604020202020204" pitchFamily="34" charset="0"/>
              </a:rPr>
              <a:t>° for 5.1 h.</a:t>
            </a:r>
            <a:endParaRPr lang="en-US" altLang="cs-CZ" sz="1700" u="sng" dirty="0">
              <a:latin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We can observe also NEOs at higher declinations where shorter runs are usable.  (For instance, </a:t>
            </a:r>
            <a:r>
              <a:rPr lang="en-US" sz="1700" dirty="0">
                <a:latin typeface="Arial" panose="020B0604020202020204" pitchFamily="34" charset="0"/>
                <a:cs typeface="Arial" panose="020B0604020202020204" pitchFamily="34" charset="0"/>
              </a:rPr>
              <a:t>an object at </a:t>
            </a:r>
            <a:r>
              <a:rPr lang="en-US" altLang="cs-CZ" sz="1700" dirty="0">
                <a:latin typeface="Arial" panose="020B0604020202020204" pitchFamily="34" charset="0"/>
              </a:rPr>
              <a:t>Dec = +35</a:t>
            </a:r>
            <a:r>
              <a:rPr lang="en-US" sz="1700" dirty="0">
                <a:latin typeface="Arial" panose="020B0604020202020204" pitchFamily="34" charset="0"/>
                <a:cs typeface="Arial" panose="020B0604020202020204" pitchFamily="34" charset="0"/>
              </a:rPr>
              <a:t>° or </a:t>
            </a:r>
            <a:r>
              <a:rPr lang="en-US" altLang="cs-CZ" sz="1700" dirty="0">
                <a:latin typeface="Arial" panose="020B0604020202020204" pitchFamily="34" charset="0"/>
              </a:rPr>
              <a:t>+38</a:t>
            </a:r>
            <a:r>
              <a:rPr lang="en-US" sz="1700" dirty="0">
                <a:latin typeface="Arial" panose="020B0604020202020204" pitchFamily="34" charset="0"/>
                <a:cs typeface="Arial" panose="020B0604020202020204" pitchFamily="34" charset="0"/>
              </a:rPr>
              <a:t>° can be observed at altitude &gt; </a:t>
            </a:r>
            <a:r>
              <a:rPr lang="en-US" altLang="cs-CZ" sz="1700" dirty="0">
                <a:latin typeface="Arial" panose="020B0604020202020204" pitchFamily="34" charset="0"/>
              </a:rPr>
              <a:t>20</a:t>
            </a:r>
            <a:r>
              <a:rPr lang="en-US" sz="1700" dirty="0">
                <a:latin typeface="Arial" panose="020B0604020202020204" pitchFamily="34" charset="0"/>
                <a:cs typeface="Arial" panose="020B0604020202020204" pitchFamily="34" charset="0"/>
              </a:rPr>
              <a:t>° for 3.9 or 2.7 h.)</a:t>
            </a:r>
            <a:endParaRPr lang="en-US" altLang="cs-CZ" sz="1700" u="sng" dirty="0">
              <a:latin typeface="Arial" panose="020B0604020202020204" pitchFamily="34" charset="0"/>
            </a:endParaRPr>
          </a:p>
          <a:p>
            <a:pPr fontAlgn="base">
              <a:spcBef>
                <a:spcPct val="0"/>
              </a:spcBef>
              <a:spcAft>
                <a:spcPct val="0"/>
              </a:spcAft>
              <a:buNone/>
            </a:pPr>
            <a:endParaRPr lang="en-US" altLang="cs-CZ" sz="1700" dirty="0">
              <a:latin typeface="Arial" panose="020B0604020202020204" pitchFamily="34" charset="0"/>
            </a:endParaRPr>
          </a:p>
        </p:txBody>
      </p:sp>
    </p:spTree>
    <p:extLst>
      <p:ext uri="{BB962C8B-B14F-4D97-AF65-F5344CB8AC3E}">
        <p14:creationId xmlns:p14="http://schemas.microsoft.com/office/powerpoint/2010/main" val="40633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(4)</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u="sng" dirty="0" err="1">
                <a:latin typeface="Arial" panose="020B0604020202020204" pitchFamily="34" charset="0"/>
              </a:rPr>
              <a:t>Elong</a:t>
            </a:r>
            <a:r>
              <a:rPr lang="en-US" altLang="cs-CZ" sz="1700" u="sng" dirty="0">
                <a:latin typeface="Arial" panose="020B0604020202020204" pitchFamily="34" charset="0"/>
              </a:rPr>
              <a:t> &gt; 70</a:t>
            </a:r>
            <a:r>
              <a:rPr lang="en-US" sz="1700" u="sng" dirty="0">
                <a:latin typeface="Arial" panose="020B0604020202020204" pitchFamily="34" charset="0"/>
                <a:cs typeface="Arial" panose="020B0604020202020204" pitchFamily="34" charset="0"/>
              </a:rPr>
              <a:t>°</a:t>
            </a:r>
            <a:endParaRPr lang="en-US" altLang="cs-CZ" sz="1700" u="sng"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4: We aim to get sufficiently </a:t>
            </a:r>
            <a:r>
              <a:rPr lang="en-US" altLang="cs-CZ" sz="1700" u="sng" dirty="0">
                <a:latin typeface="Arial" panose="020B0604020202020204" pitchFamily="34" charset="0"/>
              </a:rPr>
              <a:t>long nightly runs</a:t>
            </a:r>
            <a:r>
              <a:rPr lang="en-US" altLang="cs-CZ" sz="1700" dirty="0">
                <a:latin typeface="Arial" panose="020B0604020202020204" pitchFamily="34" charset="0"/>
              </a:rPr>
              <a:t> so that we get unique spin period solutions, resolve binaries etc.</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A NEO closer to the sun provides only short nightly runs (duration depending on its declination).</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NEOs at high southern (negative) declinations can be observed for several hours even when they are closer to the sun.</a:t>
            </a:r>
          </a:p>
          <a:p>
            <a:pPr fontAlgn="base">
              <a:spcBef>
                <a:spcPct val="0"/>
              </a:spcBef>
              <a:spcAft>
                <a:spcPct val="0"/>
              </a:spcAft>
              <a:buNone/>
            </a:pPr>
            <a:endParaRPr lang="en-US" altLang="cs-CZ" sz="1700" dirty="0">
              <a:latin typeface="Arial" panose="020B0604020202020204" pitchFamily="34" charset="0"/>
            </a:endParaRPr>
          </a:p>
        </p:txBody>
      </p:sp>
    </p:spTree>
    <p:extLst>
      <p:ext uri="{BB962C8B-B14F-4D97-AF65-F5344CB8AC3E}">
        <p14:creationId xmlns:p14="http://schemas.microsoft.com/office/powerpoint/2010/main" val="195956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(5)</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u="sng" dirty="0">
                <a:latin typeface="Arial" panose="020B0604020202020204" pitchFamily="34" charset="0"/>
              </a:rPr>
              <a:t>Abs(</a:t>
            </a:r>
            <a:r>
              <a:rPr lang="en-US" altLang="cs-CZ" sz="1700" u="sng" dirty="0" err="1">
                <a:latin typeface="Arial" panose="020B0604020202020204" pitchFamily="34" charset="0"/>
              </a:rPr>
              <a:t>B_gal</a:t>
            </a:r>
            <a:r>
              <a:rPr lang="en-US" altLang="cs-CZ" sz="1700" u="sng" dirty="0">
                <a:latin typeface="Arial" panose="020B0604020202020204" pitchFamily="34" charset="0"/>
              </a:rPr>
              <a:t>) &gt; 15</a:t>
            </a:r>
            <a:r>
              <a:rPr lang="en-US" sz="1700" u="sng" dirty="0">
                <a:latin typeface="Arial" panose="020B0604020202020204" pitchFamily="34" charset="0"/>
                <a:cs typeface="Arial" panose="020B0604020202020204" pitchFamily="34" charset="0"/>
              </a:rPr>
              <a:t>°</a:t>
            </a:r>
            <a:endParaRPr lang="en-US" altLang="cs-CZ" sz="1700" u="sng"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App.Mot</a:t>
            </a:r>
            <a:r>
              <a:rPr lang="en-US" altLang="cs-CZ" sz="1700" dirty="0">
                <a:latin typeface="Arial" panose="020B0604020202020204" pitchFamily="34" charset="0"/>
              </a:rPr>
              <a:t>. &lt; 5</a:t>
            </a:r>
            <a:r>
              <a:rPr lang="en-US" sz="1700" dirty="0">
                <a:latin typeface="Arial" panose="020B0604020202020204" pitchFamily="34" charset="0"/>
                <a:cs typeface="Arial" panose="020B0604020202020204" pitchFamily="34" charset="0"/>
              </a:rPr>
              <a:t>°</a:t>
            </a:r>
            <a:r>
              <a:rPr lang="en-US" altLang="cs-CZ" sz="1700"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5: We aim to get </a:t>
            </a:r>
            <a:r>
              <a:rPr lang="en-US" altLang="cs-CZ" sz="1700" u="sng" dirty="0">
                <a:latin typeface="Arial" panose="020B0604020202020204" pitchFamily="34" charset="0"/>
              </a:rPr>
              <a:t>high-quality data with small losses of data points</a:t>
            </a:r>
            <a:r>
              <a:rPr lang="en-US" altLang="cs-CZ" sz="1700" dirty="0">
                <a:latin typeface="Arial" panose="020B0604020202020204" pitchFamily="34" charset="0"/>
              </a:rPr>
              <a:t> due to interferences with background stars.</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An asteroid in crowded star fields in or close to the Milky Way can be observed with a high photometric quality only when it is in (infrequent) gaps between field stars.</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For some NEOs, observations with a low quality and high data loss rate can be still useful.</a:t>
            </a:r>
          </a:p>
        </p:txBody>
      </p:sp>
    </p:spTree>
    <p:extLst>
      <p:ext uri="{BB962C8B-B14F-4D97-AF65-F5344CB8AC3E}">
        <p14:creationId xmlns:p14="http://schemas.microsoft.com/office/powerpoint/2010/main" val="220186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AAD-6A33-2A7C-0DA8-3F21357F9A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119C0620-5903-7DD6-7B64-6B537ECF7104}"/>
              </a:ext>
            </a:extLst>
          </p:cNvPr>
          <p:cNvSpPr txBox="1">
            <a:spLocks noChangeArrowheads="1"/>
          </p:cNvSpPr>
          <p:nvPr/>
        </p:nvSpPr>
        <p:spPr bwMode="auto">
          <a:xfrm>
            <a:off x="940965" y="241984"/>
            <a:ext cx="103100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cs-CZ" sz="3200" kern="0" dirty="0">
                <a:solidFill>
                  <a:schemeClr val="tx1"/>
                </a:solidFill>
                <a:latin typeface="Arial" panose="020B0604020202020204" pitchFamily="34" charset="0"/>
              </a:rPr>
              <a:t>Target selection criteria and strategy (6)</a:t>
            </a:r>
            <a:endParaRPr kumimoji="0" lang="cs-CZ" altLang="cs-CZ" sz="4000" b="0" i="0" u="none" strike="noStrike" kern="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4" name="TextovéPole 3">
            <a:extLst>
              <a:ext uri="{FF2B5EF4-FFF2-40B4-BE49-F238E27FC236}">
                <a16:creationId xmlns:a16="http://schemas.microsoft.com/office/drawing/2014/main" id="{F3D34B6A-4B73-AB42-13BF-6FCABCDF2E58}"/>
              </a:ext>
            </a:extLst>
          </p:cNvPr>
          <p:cNvSpPr txBox="1">
            <a:spLocks noChangeArrowheads="1"/>
          </p:cNvSpPr>
          <p:nvPr/>
        </p:nvSpPr>
        <p:spPr bwMode="auto">
          <a:xfrm>
            <a:off x="406400" y="1213432"/>
            <a:ext cx="11105661"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cs-CZ" sz="1700" dirty="0">
                <a:latin typeface="Arial" panose="020B0604020202020204" pitchFamily="34" charset="0"/>
              </a:rPr>
              <a:t>Our standard NEO target selection criteria for </a:t>
            </a:r>
            <a:r>
              <a:rPr lang="en-US" altLang="cs-CZ" sz="1700" dirty="0" err="1">
                <a:latin typeface="Arial" panose="020B0604020202020204" pitchFamily="34" charset="0"/>
              </a:rPr>
              <a:t>lightcurve</a:t>
            </a:r>
            <a:r>
              <a:rPr lang="en-US" altLang="cs-CZ" sz="1700" dirty="0">
                <a:latin typeface="Arial" panose="020B0604020202020204" pitchFamily="34" charset="0"/>
              </a:rPr>
              <a:t> photometry:</a:t>
            </a:r>
          </a:p>
          <a:p>
            <a:pPr fontAlgn="base">
              <a:spcBef>
                <a:spcPct val="0"/>
              </a:spcBef>
              <a:spcAft>
                <a:spcPct val="0"/>
              </a:spcAft>
              <a:buFontTx/>
              <a:buNone/>
            </a:pP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H &gt; 18 (i.e., D &lt;~ 1 km)</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Photometric errors (according to the telescope's ETC) &lt; 0.03 mag</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Dec &lt; +30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err="1">
                <a:latin typeface="Arial" panose="020B0604020202020204" pitchFamily="34" charset="0"/>
              </a:rPr>
              <a:t>Elong</a:t>
            </a:r>
            <a:r>
              <a:rPr lang="en-US" altLang="cs-CZ" sz="1700" dirty="0">
                <a:latin typeface="Arial" panose="020B0604020202020204" pitchFamily="34" charset="0"/>
              </a:rPr>
              <a:t> &gt; 70</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Abs(</a:t>
            </a:r>
            <a:r>
              <a:rPr lang="en-US" altLang="cs-CZ" sz="1700" dirty="0" err="1">
                <a:latin typeface="Arial" panose="020B0604020202020204" pitchFamily="34" charset="0"/>
              </a:rPr>
              <a:t>B_gal</a:t>
            </a:r>
            <a:r>
              <a:rPr lang="en-US" altLang="cs-CZ" sz="1700" dirty="0">
                <a:latin typeface="Arial" panose="020B0604020202020204" pitchFamily="34" charset="0"/>
              </a:rPr>
              <a:t>) &gt; 15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u="sng" dirty="0" err="1">
                <a:latin typeface="Arial" panose="020B0604020202020204" pitchFamily="34" charset="0"/>
              </a:rPr>
              <a:t>App.Mot</a:t>
            </a:r>
            <a:r>
              <a:rPr lang="en-US" altLang="cs-CZ" sz="1700" u="sng" dirty="0">
                <a:latin typeface="Arial" panose="020B0604020202020204" pitchFamily="34" charset="0"/>
              </a:rPr>
              <a:t>. &lt; 5</a:t>
            </a:r>
            <a:r>
              <a:rPr lang="en-US" sz="1700" u="sng" dirty="0">
                <a:latin typeface="Arial" panose="020B0604020202020204" pitchFamily="34" charset="0"/>
                <a:cs typeface="Arial" panose="020B0604020202020204" pitchFamily="34" charset="0"/>
              </a:rPr>
              <a:t>°</a:t>
            </a:r>
            <a:r>
              <a:rPr lang="en-US" altLang="cs-CZ" sz="1700" u="sng" dirty="0">
                <a:latin typeface="Arial" panose="020B0604020202020204" pitchFamily="34" charset="0"/>
              </a:rPr>
              <a:t>/d</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Moon distance &gt; 45</a:t>
            </a:r>
            <a:r>
              <a:rPr lang="en-US" sz="1700" dirty="0">
                <a:latin typeface="Arial" panose="020B0604020202020204" pitchFamily="34" charset="0"/>
                <a:cs typeface="Arial" panose="020B0604020202020204" pitchFamily="34" charset="0"/>
              </a:rPr>
              <a:t>°</a:t>
            </a:r>
            <a:endParaRPr lang="en-US" altLang="cs-CZ" sz="1700" dirty="0">
              <a:latin typeface="Arial" panose="020B0604020202020204" pitchFamily="34" charset="0"/>
            </a:endParaRP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Bright-star avoidance</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Physically, dynamically, or otherwise interesting properties</a:t>
            </a:r>
          </a:p>
          <a:p>
            <a:pPr marL="342900" indent="-342900" fontAlgn="base">
              <a:spcBef>
                <a:spcPct val="0"/>
              </a:spcBef>
              <a:spcAft>
                <a:spcPct val="0"/>
              </a:spcAft>
              <a:buFont typeface="+mj-lt"/>
              <a:buAutoNum type="arabicPeriod"/>
            </a:pPr>
            <a:r>
              <a:rPr lang="en-US" altLang="cs-CZ" sz="1700" dirty="0">
                <a:latin typeface="Arial" panose="020B0604020202020204" pitchFamily="34" charset="0"/>
              </a:rPr>
              <a:t>Non-zero probability of impact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Re. 6: Observations of </a:t>
            </a:r>
            <a:r>
              <a:rPr lang="en-US" altLang="cs-CZ" sz="1700" u="sng" dirty="0">
                <a:latin typeface="Arial" panose="020B0604020202020204" pitchFamily="34" charset="0"/>
              </a:rPr>
              <a:t>very fast movers are more demanding (and less effective)</a:t>
            </a:r>
            <a:r>
              <a:rPr lang="en-US" altLang="cs-CZ" sz="1700" dirty="0">
                <a:latin typeface="Arial" panose="020B0604020202020204" pitchFamily="34" charset="0"/>
              </a:rPr>
              <a:t> as they go through a number of FOVs during a night.  Moreover, </a:t>
            </a:r>
            <a:r>
              <a:rPr lang="en-US" altLang="cs-CZ" sz="1700" u="sng" dirty="0">
                <a:latin typeface="Arial" panose="020B0604020202020204" pitchFamily="34" charset="0"/>
              </a:rPr>
              <a:t>interpretations</a:t>
            </a:r>
            <a:r>
              <a:rPr lang="en-US" altLang="cs-CZ" sz="1700" dirty="0">
                <a:latin typeface="Arial" panose="020B0604020202020204" pitchFamily="34" charset="0"/>
              </a:rPr>
              <a:t> of data taken for a FMO over more nights </a:t>
            </a:r>
            <a:r>
              <a:rPr lang="en-US" altLang="cs-CZ" sz="1700" u="sng" dirty="0">
                <a:latin typeface="Arial" panose="020B0604020202020204" pitchFamily="34" charset="0"/>
              </a:rPr>
              <a:t>can be ambiguous</a:t>
            </a:r>
            <a:r>
              <a:rPr lang="en-US" altLang="cs-CZ" sz="1700" dirty="0">
                <a:latin typeface="Arial" panose="020B0604020202020204" pitchFamily="34" charset="0"/>
              </a:rPr>
              <a:t>.</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We generally prefer to observe NEOs when they move a little bit slower so that to get solid results effectively.</a:t>
            </a:r>
          </a:p>
          <a:p>
            <a:pPr fontAlgn="base">
              <a:spcBef>
                <a:spcPct val="0"/>
              </a:spcBef>
              <a:spcAft>
                <a:spcPct val="0"/>
              </a:spcAft>
              <a:buNone/>
            </a:pPr>
            <a:endParaRPr lang="en-US" altLang="cs-CZ" sz="1700" dirty="0">
              <a:latin typeface="Arial" panose="020B0604020202020204" pitchFamily="34" charset="0"/>
            </a:endParaRPr>
          </a:p>
          <a:p>
            <a:pPr fontAlgn="base">
              <a:spcBef>
                <a:spcPct val="0"/>
              </a:spcBef>
              <a:spcAft>
                <a:spcPct val="0"/>
              </a:spcAft>
              <a:buNone/>
            </a:pPr>
            <a:r>
              <a:rPr lang="en-US" altLang="cs-CZ" sz="1700" dirty="0">
                <a:latin typeface="Arial" panose="020B0604020202020204" pitchFamily="34" charset="0"/>
              </a:rPr>
              <a:t>Possible relaxation of the criterion: For specific NEOs, observations at high apparent speeds can be still useful.</a:t>
            </a:r>
          </a:p>
        </p:txBody>
      </p:sp>
    </p:spTree>
    <p:extLst>
      <p:ext uri="{BB962C8B-B14F-4D97-AF65-F5344CB8AC3E}">
        <p14:creationId xmlns:p14="http://schemas.microsoft.com/office/powerpoint/2010/main" val="3230574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TotalTime>
  <Words>4711</Words>
  <Application>Microsoft Office PowerPoint</Application>
  <PresentationFormat>Širokoúhlá obrazovka</PresentationFormat>
  <Paragraphs>471</Paragraphs>
  <Slides>40</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40</vt:i4>
      </vt:variant>
    </vt:vector>
  </HeadingPairs>
  <TitlesOfParts>
    <vt:vector size="47" baseType="lpstr">
      <vt:lpstr>Aptos</vt:lpstr>
      <vt:lpstr>Aptos Display</vt:lpstr>
      <vt:lpstr>Arial</vt:lpstr>
      <vt:lpstr>Century Gothic</vt:lpstr>
      <vt:lpstr>Times New Roman</vt:lpstr>
      <vt:lpstr>Wingdings</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elisabetta.dotto</dc:creator>
  <cp:lastModifiedBy>Petr Pravec</cp:lastModifiedBy>
  <cp:revision>114</cp:revision>
  <dcterms:created xsi:type="dcterms:W3CDTF">2025-02-05T06:47:26Z</dcterms:created>
  <dcterms:modified xsi:type="dcterms:W3CDTF">2025-06-11T12:59:48Z</dcterms:modified>
</cp:coreProperties>
</file>