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258" r:id="rId12"/>
    <p:sldId id="303" r:id="rId13"/>
    <p:sldId id="304" r:id="rId14"/>
    <p:sldId id="301" r:id="rId15"/>
    <p:sldId id="302" r:id="rId16"/>
    <p:sldId id="297" r:id="rId17"/>
    <p:sldId id="298" r:id="rId18"/>
    <p:sldId id="299" r:id="rId19"/>
    <p:sldId id="300" r:id="rId20"/>
    <p:sldId id="305" r:id="rId21"/>
    <p:sldId id="306" r:id="rId22"/>
    <p:sldId id="307" r:id="rId23"/>
    <p:sldId id="26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5F88C-43C2-4FA8-8C22-062B1DBF0981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9F654-02A2-4502-8E01-7A01CFD55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70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9F654-02A2-4502-8E01-7A01CFD552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27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D26B3-FEB0-C322-F441-4DC20C5AB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858F28-66CD-FED7-D1B2-C55AF1526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F753B-2A24-CF1D-3F6B-25213B30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AF62-3052-40A7-9877-D0BED2B60D78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CB443-E427-DAB7-1561-834A085B1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B20EF-7DAB-8984-6072-09EF8C4CE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377C-B7D4-4495-9B63-01ABEAA3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4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0040B-6FE0-7E1B-AD07-A2A17C1E6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C6A2A6-778D-1F93-58DA-83B87BF9A3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329E3-E30E-26DC-89A9-9270970B9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AF62-3052-40A7-9877-D0BED2B60D78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99371-527C-A366-5540-C482DB0A1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C4BF5-381E-28C2-9AEC-6F2B8F80E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377C-B7D4-4495-9B63-01ABEAA3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9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B5CCB1-D01C-63F1-C284-2E27DBF48F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04AA3A-0C59-B269-D606-B8C61A029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0763B-7C6C-ED24-AB16-9EA8C8A43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AF62-3052-40A7-9877-D0BED2B60D78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FFDE7-4A97-845C-F9A6-14907FD79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99774-B4DC-B91D-BD2C-A6ABA563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377C-B7D4-4495-9B63-01ABEAA3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92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0D4FA-5E9E-E538-67CF-D1D5344FB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BA733-411A-0502-98B5-707DBAB99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CF2C8-5327-7E38-D744-642A0D5FF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AF62-3052-40A7-9877-D0BED2B60D78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825BC-BF90-3C93-C3B8-B76676BA6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83E2D-D0FC-B557-FD6F-C4FD404F1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377C-B7D4-4495-9B63-01ABEAA3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71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10FCD-0773-3FD6-5509-2991FCDCC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F82EB-8103-3B25-E58C-EF94B3BBE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F8157-3350-1F1E-8F47-7ECC61367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AF62-3052-40A7-9877-D0BED2B60D78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4232E-29B2-F643-FA96-EFCA9C74A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72A93-F80C-FA8C-F0EE-0265045D8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377C-B7D4-4495-9B63-01ABEAA3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17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DA4E7-698E-18FD-9507-EBEA87CAE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FC400-0505-DE0B-F3D6-5DEE0BDE9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B0E69E-0770-626F-8208-4C8C8EF6B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0625A4-543C-526D-1882-3E9F1A811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AF62-3052-40A7-9877-D0BED2B60D78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971489-52C8-ADBF-F099-9F03746B4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639C73-D6D8-23A3-E207-4BCC5F4DC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377C-B7D4-4495-9B63-01ABEAA3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2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30080-1862-D67D-5DF8-6E97FE677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C20A4-14B7-FE74-6C88-475426BDE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34AFC1-2822-72F8-7CAA-BFF45F753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673FCB-9154-CF17-6B8B-A339A1B5AC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7FCBA2-AA97-9E45-E9DE-C3160F7416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E76DB6-77BD-79FE-458E-CD582FC77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AF62-3052-40A7-9877-D0BED2B60D78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0CEC8B-D0A7-2CAC-4488-AA713E7EF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94458A-0B3F-CEF0-D2B2-DF093F298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377C-B7D4-4495-9B63-01ABEAA3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0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B48F6-0EAB-DDA2-3F17-1A6717D09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80EDBA-BE22-9C1A-BBFF-395EEF239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AF62-3052-40A7-9877-D0BED2B60D78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98527B-BA8D-E4A5-D13B-7029F0EFF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E9B5A5-AA15-40E9-5146-98F4790DB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377C-B7D4-4495-9B63-01ABEAA3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00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CE3766-E36A-9D50-7218-28972D91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AF62-3052-40A7-9877-D0BED2B60D78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F1E375-E3FC-2574-970B-C8F4ED080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C1F773-BDA0-B5DF-27CB-54BEFCAFD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377C-B7D4-4495-9B63-01ABEAA3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04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49299-1145-051A-7EDD-2DFB27B5C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CF307-5369-0CC1-EB7B-35F79DC6E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AED955-C6D8-398B-C8EC-DD87E63DD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E51F9C-3632-9F14-C736-BB3E8C1A9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AF62-3052-40A7-9877-D0BED2B60D78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0E2B43-4B0A-C007-64A1-D1535065B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7A78A-EEF8-E160-8C6C-67E33B621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377C-B7D4-4495-9B63-01ABEAA3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11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80393-395E-1EC9-CD97-E55D6F9CE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F4CC3D-B54D-B0F7-D637-FA13D0A517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12B03-8A6F-83F0-4303-B5D5A052B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AC313F-7D9F-ABC9-82AA-4F4C99287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AF62-3052-40A7-9877-D0BED2B60D78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41C15C-2FDB-5D5B-77B0-74EA2ED8C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B48E97-9F55-865E-817E-5FB70A794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377C-B7D4-4495-9B63-01ABEAA3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59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1AA09E-8309-0A16-B9A4-18ABF8F7B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34FAB-4553-17A6-C5A7-4E3BD2C6D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B99A7-9276-2319-DA80-DD35821BC5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22AF62-3052-40A7-9877-D0BED2B60D78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52AF8-BBB6-FB51-DFF8-9BAE1FBD7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00C0B-FC46-C327-07E5-C7815EAABA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70377C-B7D4-4495-9B63-01ABEAA3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2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E31CD88-2AD9-9258-C835-6C3CFF3A0B25}"/>
              </a:ext>
            </a:extLst>
          </p:cNvPr>
          <p:cNvSpPr txBox="1"/>
          <p:nvPr/>
        </p:nvSpPr>
        <p:spPr>
          <a:xfrm>
            <a:off x="476735" y="2325393"/>
            <a:ext cx="112385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cs-CZ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The NEOPOPS </a:t>
            </a:r>
            <a:r>
              <a:rPr kumimoji="0" lang="cs-CZ" altLang="cs-CZ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t</a:t>
            </a:r>
            <a:r>
              <a:rPr kumimoji="0" lang="en-US" altLang="cs-CZ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ask on NEO rotations, shapes and binaries (WP2)</a:t>
            </a:r>
          </a:p>
          <a:p>
            <a:pPr algn="ctr"/>
            <a:r>
              <a:rPr lang="en-US" sz="2800" b="1" kern="0" dirty="0">
                <a:latin typeface="Arial" panose="020B0604020202020204" pitchFamily="34" charset="0"/>
                <a:ea typeface="+mj-ea"/>
                <a:cs typeface="+mj-cs"/>
              </a:rPr>
              <a:t>First observations on 2025-06-02/03 and 03/04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15F25F-3FC7-E714-3334-948664000CD0}"/>
              </a:ext>
            </a:extLst>
          </p:cNvPr>
          <p:cNvSpPr txBox="1"/>
          <p:nvPr/>
        </p:nvSpPr>
        <p:spPr>
          <a:xfrm>
            <a:off x="1372998" y="479130"/>
            <a:ext cx="944600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16365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 E O P O P S 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rgbClr val="16365D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6365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NEO Physical Observations and Properties Simulation 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DBD509FC-8489-D86C-C4C1-184BC6B49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0" y="4532607"/>
            <a:ext cx="6911975" cy="184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cs-CZ" sz="2400" kern="0" dirty="0">
                <a:latin typeface="Arial" panose="020B0604020202020204" pitchFamily="34" charset="0"/>
              </a:rPr>
              <a:t>Petr Pravec and Petr </a:t>
            </a:r>
            <a:r>
              <a:rPr lang="en-US" altLang="cs-CZ" sz="2400" kern="0" dirty="0" err="1">
                <a:latin typeface="Arial" panose="020B0604020202020204" pitchFamily="34" charset="0"/>
              </a:rPr>
              <a:t>Fatka</a:t>
            </a:r>
            <a:endParaRPr lang="en-US" altLang="cs-CZ" sz="2800" kern="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cs-CZ" sz="1600" kern="0" dirty="0">
                <a:latin typeface="Arial" panose="020B0604020202020204" pitchFamily="34" charset="0"/>
              </a:rPr>
              <a:t>Astronomical Institute AS CR, </a:t>
            </a:r>
            <a:r>
              <a:rPr lang="en-US" altLang="cs-CZ" sz="1600" kern="0" dirty="0" err="1">
                <a:latin typeface="Arial" panose="020B0604020202020204" pitchFamily="34" charset="0"/>
              </a:rPr>
              <a:t>Ond</a:t>
            </a:r>
            <a:r>
              <a:rPr lang="cs-CZ" altLang="cs-CZ" sz="1600" kern="0" dirty="0" err="1">
                <a:latin typeface="Arial" panose="020B0604020202020204" pitchFamily="34" charset="0"/>
              </a:rPr>
              <a:t>řejov</a:t>
            </a:r>
            <a:r>
              <a:rPr lang="cs-CZ" altLang="cs-CZ" sz="1600" kern="0" dirty="0">
                <a:latin typeface="Arial" panose="020B0604020202020204" pitchFamily="34" charset="0"/>
              </a:rPr>
              <a:t>, </a:t>
            </a:r>
            <a:r>
              <a:rPr lang="en-US" altLang="cs-CZ" sz="1600" kern="0" dirty="0">
                <a:latin typeface="Arial" panose="020B0604020202020204" pitchFamily="34" charset="0"/>
              </a:rPr>
              <a:t>Czech Republic</a:t>
            </a:r>
            <a:endParaRPr lang="en-US" altLang="cs-CZ" sz="1800" kern="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cs-CZ" sz="1800" kern="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cs-CZ" sz="1600" i="1" kern="0" dirty="0">
                <a:latin typeface="Arial" panose="020B0604020202020204" pitchFamily="34" charset="0"/>
              </a:rPr>
              <a:t>NEOPOPS project Meeting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600" i="1" kern="0" dirty="0">
                <a:latin typeface="Arial" panose="020B0604020202020204" pitchFamily="34" charset="0"/>
              </a:rPr>
              <a:t>Rome, Italy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i="1" kern="0" dirty="0">
                <a:latin typeface="Arial" panose="020B0604020202020204" pitchFamily="34" charset="0"/>
              </a:rPr>
              <a:t>20</a:t>
            </a:r>
            <a:r>
              <a:rPr lang="en-US" altLang="cs-CZ" sz="1600" i="1" kern="0" dirty="0">
                <a:latin typeface="Arial" panose="020B0604020202020204" pitchFamily="34" charset="0"/>
              </a:rPr>
              <a:t>25 June 17-19</a:t>
            </a:r>
            <a:endParaRPr lang="en-US" altLang="cs-CZ" sz="1800" i="1" kern="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cs-CZ" altLang="cs-CZ" sz="2000" i="1" kern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698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EB4385F-752B-4ACF-BEE3-47D801082AFD}"/>
              </a:ext>
            </a:extLst>
          </p:cNvPr>
          <p:cNvSpPr txBox="1"/>
          <p:nvPr/>
        </p:nvSpPr>
        <p:spPr>
          <a:xfrm>
            <a:off x="1341686" y="3075057"/>
            <a:ext cx="98539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Slides from the KOM of 2025-02-13 follow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86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E5ED2-E410-A97E-D9E9-3207D0B08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E8C9A50D-523E-0366-6EE3-CAAB0A396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232" y="487697"/>
            <a:ext cx="1031006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The Asteroid team at the ASU </a:t>
            </a:r>
            <a:r>
              <a:rPr kumimoji="0" lang="en-US" altLang="cs-CZ" sz="4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Ondřejov</a:t>
            </a:r>
            <a:endParaRPr kumimoji="0" lang="cs-CZ" altLang="cs-CZ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FD89CE8-247C-C180-0BB8-748250B9F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398" y="2060678"/>
            <a:ext cx="1097279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cs-CZ" sz="1800" u="sng" kern="0" dirty="0">
                <a:latin typeface="Arial" panose="020B0604020202020204" pitchFamily="34" charset="0"/>
              </a:rPr>
              <a:t>Our team for the NEOPOPS project</a:t>
            </a:r>
            <a:r>
              <a:rPr lang="en-US" altLang="cs-CZ" sz="1800" kern="0" dirty="0">
                <a:latin typeface="Arial" panose="020B0604020202020204" pitchFamily="34" charset="0"/>
              </a:rPr>
              <a:t>:</a:t>
            </a:r>
          </a:p>
          <a:p>
            <a:pPr marL="0" indent="0" eaLnBrk="1" hangingPunct="1">
              <a:buFontTx/>
              <a:buNone/>
            </a:pPr>
            <a:r>
              <a:rPr lang="en-US" altLang="cs-CZ" sz="1800" kern="0" dirty="0">
                <a:latin typeface="Arial" panose="020B0604020202020204" pitchFamily="34" charset="0"/>
              </a:rPr>
              <a:t>Leading scientist: </a:t>
            </a:r>
            <a:r>
              <a:rPr lang="en-US" altLang="cs-CZ" sz="1800" b="1" u="sng" kern="0" dirty="0">
                <a:latin typeface="Arial" panose="020B0604020202020204" pitchFamily="34" charset="0"/>
              </a:rPr>
              <a:t>Petr </a:t>
            </a:r>
            <a:r>
              <a:rPr lang="en-US" altLang="cs-CZ" sz="1800" b="1" u="sng" kern="0" dirty="0" err="1">
                <a:latin typeface="Arial" panose="020B0604020202020204" pitchFamily="34" charset="0"/>
              </a:rPr>
              <a:t>Pravec</a:t>
            </a:r>
            <a:endParaRPr lang="en-US" altLang="cs-CZ" sz="1800" b="1" u="sng" kern="0" dirty="0">
              <a:latin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cs-CZ" sz="1800" kern="0" dirty="0">
                <a:latin typeface="Arial" panose="020B0604020202020204" pitchFamily="34" charset="0"/>
              </a:rPr>
              <a:t>Scientist (also observer): </a:t>
            </a:r>
            <a:r>
              <a:rPr lang="en-US" altLang="cs-CZ" sz="1800" b="1" kern="0" dirty="0">
                <a:latin typeface="Arial" panose="020B0604020202020204" pitchFamily="34" charset="0"/>
              </a:rPr>
              <a:t>Petr </a:t>
            </a:r>
            <a:r>
              <a:rPr lang="en-US" altLang="cs-CZ" sz="1800" b="1" kern="0" dirty="0" err="1">
                <a:latin typeface="Arial" panose="020B0604020202020204" pitchFamily="34" charset="0"/>
              </a:rPr>
              <a:t>Fatka</a:t>
            </a:r>
            <a:endParaRPr lang="en-US" altLang="cs-CZ" sz="1800" b="1" kern="0" dirty="0">
              <a:latin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cs-CZ" sz="1800" kern="0" dirty="0">
                <a:latin typeface="Arial" panose="020B0604020202020204" pitchFamily="34" charset="0"/>
              </a:rPr>
              <a:t>Observers/reducers: </a:t>
            </a:r>
            <a:r>
              <a:rPr lang="cs-CZ" altLang="cs-CZ" sz="1800" b="1" kern="0" dirty="0">
                <a:latin typeface="Arial" panose="020B0604020202020204" pitchFamily="34" charset="0"/>
              </a:rPr>
              <a:t>Kamil Hornoch, </a:t>
            </a:r>
            <a:r>
              <a:rPr lang="en-US" altLang="cs-CZ" sz="1800" b="1" kern="0" dirty="0">
                <a:latin typeface="Arial" panose="020B0604020202020204" pitchFamily="34" charset="0"/>
              </a:rPr>
              <a:t>Peter </a:t>
            </a:r>
            <a:r>
              <a:rPr lang="cs-CZ" altLang="cs-CZ" sz="1800" b="1" kern="0" dirty="0">
                <a:latin typeface="Arial" panose="020B0604020202020204" pitchFamily="34" charset="0"/>
              </a:rPr>
              <a:t>Kušnirák</a:t>
            </a:r>
          </a:p>
          <a:p>
            <a:pPr marL="0" indent="0" eaLnBrk="1" hangingPunct="1">
              <a:buFontTx/>
              <a:buNone/>
            </a:pPr>
            <a:endParaRPr lang="en-US" altLang="cs-CZ" sz="1800" kern="0" dirty="0">
              <a:latin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cs-CZ" sz="1800" kern="0" dirty="0">
                <a:latin typeface="Arial" panose="020B0604020202020204" pitchFamily="34" charset="0"/>
              </a:rPr>
              <a:t>Total amount of personal time for the NEOPOPS project: 0.4 FTE (starting probably sometimes in Spring 2025, after the first money is received and all the administrative steps here are completed).</a:t>
            </a:r>
          </a:p>
          <a:p>
            <a:pPr marL="0" indent="0" eaLnBrk="1" hangingPunct="1">
              <a:buFontTx/>
              <a:buNone/>
            </a:pPr>
            <a:endParaRPr lang="en-US" altLang="cs-CZ" sz="1800" kern="0" dirty="0">
              <a:latin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cs-CZ" sz="1800" kern="0" dirty="0">
                <a:latin typeface="Arial" panose="020B0604020202020204" pitchFamily="34" charset="0"/>
              </a:rPr>
              <a:t>Other members of our Asteroid team at </a:t>
            </a:r>
            <a:r>
              <a:rPr lang="cs-CZ" altLang="cs-CZ" sz="1800" kern="0" dirty="0">
                <a:latin typeface="Arial" panose="020B0604020202020204" pitchFamily="34" charset="0"/>
              </a:rPr>
              <a:t>Ondřejov </a:t>
            </a:r>
            <a:r>
              <a:rPr lang="en-US" altLang="cs-CZ" sz="1800" kern="0" dirty="0">
                <a:latin typeface="Arial" panose="020B0604020202020204" pitchFamily="34" charset="0"/>
              </a:rPr>
              <a:t>(not involved in NEOPOPS in the 1</a:t>
            </a:r>
            <a:r>
              <a:rPr lang="en-US" altLang="cs-CZ" sz="1800" kern="0" baseline="30000" dirty="0">
                <a:latin typeface="Arial" panose="020B0604020202020204" pitchFamily="34" charset="0"/>
              </a:rPr>
              <a:t>st</a:t>
            </a:r>
            <a:r>
              <a:rPr lang="en-US" altLang="cs-CZ" sz="1800" kern="0" dirty="0">
                <a:latin typeface="Arial" panose="020B0604020202020204" pitchFamily="34" charset="0"/>
              </a:rPr>
              <a:t> year):</a:t>
            </a:r>
          </a:p>
          <a:p>
            <a:pPr marL="0" indent="0" eaLnBrk="1" hangingPunct="1">
              <a:buFontTx/>
              <a:buNone/>
            </a:pPr>
            <a:r>
              <a:rPr lang="cs-CZ" altLang="cs-CZ" sz="1800" kern="0" dirty="0">
                <a:latin typeface="Arial" panose="020B0604020202020204" pitchFamily="34" charset="0"/>
              </a:rPr>
              <a:t>Petr Scheirich (scientist), Hana Kučáková</a:t>
            </a:r>
            <a:r>
              <a:rPr lang="en-US" altLang="cs-CZ" sz="1800" kern="0" dirty="0">
                <a:latin typeface="Arial" panose="020B0604020202020204" pitchFamily="34" charset="0"/>
              </a:rPr>
              <a:t>, Adri</a:t>
            </a:r>
            <a:r>
              <a:rPr lang="cs-CZ" altLang="cs-CZ" sz="1800" kern="0" dirty="0">
                <a:latin typeface="Arial" panose="020B0604020202020204" pitchFamily="34" charset="0"/>
              </a:rPr>
              <a:t>án Galád (observers), Miroslav Velen </a:t>
            </a:r>
            <a:r>
              <a:rPr lang="en-US" altLang="cs-CZ" sz="1800" kern="0" dirty="0">
                <a:latin typeface="Arial" panose="020B0604020202020204" pitchFamily="34" charset="0"/>
              </a:rPr>
              <a:t>(</a:t>
            </a:r>
            <a:r>
              <a:rPr lang="en-US" altLang="cs-CZ" sz="1800" kern="0" dirty="0" err="1">
                <a:latin typeface="Arial" panose="020B0604020202020204" pitchFamily="34" charset="0"/>
              </a:rPr>
              <a:t>sw</a:t>
            </a:r>
            <a:r>
              <a:rPr lang="en-US" altLang="cs-CZ" sz="1800" kern="0" dirty="0">
                <a:latin typeface="Arial" panose="020B0604020202020204" pitchFamily="34" charset="0"/>
              </a:rPr>
              <a:t> specialist)</a:t>
            </a:r>
          </a:p>
          <a:p>
            <a:pPr marL="0" indent="0" eaLnBrk="1" hangingPunct="1">
              <a:buFontTx/>
              <a:buNone/>
            </a:pPr>
            <a:endParaRPr lang="en-US" altLang="cs-CZ" sz="1800" kern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870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0DAAD-6A33-2A7C-0DA8-3F21357F9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19C0620-5903-7DD6-7B64-6B537ECF7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965" y="241984"/>
            <a:ext cx="1031006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The ASU team’s primary instrument:</a:t>
            </a:r>
            <a:br>
              <a:rPr kumimoji="0" lang="en-US" altLang="cs-CZ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en-US" altLang="cs-CZ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Danish 1.54-m telescope</a:t>
            </a:r>
            <a:endParaRPr kumimoji="0" lang="cs-CZ" altLang="cs-CZ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2" name="Picture 10" descr="dalekohled">
            <a:extLst>
              <a:ext uri="{FF2B5EF4-FFF2-40B4-BE49-F238E27FC236}">
                <a16:creationId xmlns:a16="http://schemas.microsoft.com/office/drawing/2014/main" id="{677C4903-7546-4C49-5A64-FBBE312CD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92" y="3328305"/>
            <a:ext cx="2569679" cy="3428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Zástupný symbol pro obsah 2">
            <a:extLst>
              <a:ext uri="{FF2B5EF4-FFF2-40B4-BE49-F238E27FC236}">
                <a16:creationId xmlns:a16="http://schemas.microsoft.com/office/drawing/2014/main" id="{32EBAD71-1FF8-7DAC-04DF-E5A311854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334" y="3328305"/>
            <a:ext cx="4929060" cy="328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3D34B6A-4B73-AB42-13BF-6FCABCDF2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170" y="1815217"/>
            <a:ext cx="1193753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cs-CZ" sz="1700" dirty="0">
                <a:latin typeface="Arial" panose="020B0604020202020204" pitchFamily="34" charset="0"/>
              </a:rPr>
              <a:t>A </a:t>
            </a:r>
            <a:r>
              <a:rPr lang="en-US" altLang="cs-CZ" sz="1700" u="sng" dirty="0">
                <a:latin typeface="Arial" panose="020B0604020202020204" pitchFamily="34" charset="0"/>
              </a:rPr>
              <a:t>remotely-operated photometric telescope</a:t>
            </a:r>
            <a:r>
              <a:rPr lang="en-US" altLang="cs-CZ" sz="1700" dirty="0">
                <a:latin typeface="Arial" panose="020B0604020202020204" pitchFamily="34" charset="0"/>
              </a:rPr>
              <a:t> at </a:t>
            </a:r>
            <a:r>
              <a:rPr lang="cs-CZ" altLang="cs-CZ" sz="1700" dirty="0">
                <a:latin typeface="Arial" panose="020B0604020202020204" pitchFamily="34" charset="0"/>
              </a:rPr>
              <a:t>ESO La Silla, Chile</a:t>
            </a:r>
            <a:r>
              <a:rPr lang="en-US" altLang="cs-CZ" sz="1700" dirty="0">
                <a:latin typeface="Arial" panose="020B0604020202020204" pitchFamily="34" charset="0"/>
              </a:rPr>
              <a:t>.  Operated collaboratively by the NBI </a:t>
            </a:r>
            <a:r>
              <a:rPr lang="cs-CZ" altLang="cs-CZ" sz="1700" dirty="0">
                <a:latin typeface="Arial" panose="020B0604020202020204" pitchFamily="34" charset="0"/>
              </a:rPr>
              <a:t>Copenhagen </a:t>
            </a:r>
            <a:r>
              <a:rPr lang="en-US" altLang="cs-CZ" sz="1700" dirty="0">
                <a:latin typeface="Arial" panose="020B0604020202020204" pitchFamily="34" charset="0"/>
              </a:rPr>
              <a:t>(owner) and the AI AS CR </a:t>
            </a:r>
            <a:r>
              <a:rPr lang="cs-CZ" altLang="cs-CZ" sz="1700" dirty="0">
                <a:latin typeface="Arial" panose="020B0604020202020204" pitchFamily="34" charset="0"/>
              </a:rPr>
              <a:t>Ondřejov </a:t>
            </a:r>
            <a:r>
              <a:rPr lang="en-US" altLang="cs-CZ" sz="1700" dirty="0">
                <a:latin typeface="Arial" panose="020B0604020202020204" pitchFamily="34" charset="0"/>
              </a:rPr>
              <a:t>since 2012.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700" dirty="0"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700" b="1" dirty="0">
                <a:latin typeface="Arial" panose="020B0604020202020204" pitchFamily="34" charset="0"/>
              </a:rPr>
              <a:t>Precise time-resolved </a:t>
            </a:r>
            <a:r>
              <a:rPr lang="en-US" altLang="cs-CZ" sz="1700" b="1" dirty="0">
                <a:latin typeface="Arial" panose="020B0604020202020204" pitchFamily="34" charset="0"/>
              </a:rPr>
              <a:t>(</a:t>
            </a:r>
            <a:r>
              <a:rPr lang="cs-CZ" altLang="cs-CZ" sz="1700" b="1" dirty="0">
                <a:latin typeface="Arial" panose="020B0604020202020204" pitchFamily="34" charset="0"/>
              </a:rPr>
              <a:t>lightcurve</a:t>
            </a:r>
            <a:r>
              <a:rPr lang="en-US" altLang="cs-CZ" sz="1700" b="1" dirty="0">
                <a:latin typeface="Arial" panose="020B0604020202020204" pitchFamily="34" charset="0"/>
              </a:rPr>
              <a:t>) photometry for NEOs up to V = 19 typically </a:t>
            </a:r>
            <a:r>
              <a:rPr lang="en-US" altLang="cs-CZ" sz="1700" dirty="0">
                <a:latin typeface="Arial" panose="020B0604020202020204" pitchFamily="34" charset="0"/>
              </a:rPr>
              <a:t>(occasionally may go up to V = 20)</a:t>
            </a:r>
          </a:p>
        </p:txBody>
      </p:sp>
    </p:spTree>
    <p:extLst>
      <p:ext uri="{BB962C8B-B14F-4D97-AF65-F5344CB8AC3E}">
        <p14:creationId xmlns:p14="http://schemas.microsoft.com/office/powerpoint/2010/main" val="311875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06980-9602-0760-A7AF-5844BFC98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977EC86E-AF84-4BAC-7FC9-7FD31CE86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965" y="241984"/>
            <a:ext cx="1031006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Time allocation and scheduling at the</a:t>
            </a:r>
            <a:br>
              <a:rPr kumimoji="0" lang="en-US" altLang="cs-CZ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en-US" altLang="cs-CZ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Danish 1.54-m telescope</a:t>
            </a:r>
            <a:endParaRPr kumimoji="0" lang="cs-CZ" altLang="cs-CZ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5" name="TextovéPole 3">
            <a:extLst>
              <a:ext uri="{FF2B5EF4-FFF2-40B4-BE49-F238E27FC236}">
                <a16:creationId xmlns:a16="http://schemas.microsoft.com/office/drawing/2014/main" id="{C55801C9-B5BC-E844-9600-EF6F12AB5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731" y="1846889"/>
            <a:ext cx="10310069" cy="48013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cs-CZ" sz="1700" dirty="0">
                <a:latin typeface="Arial" panose="020B0604020202020204" pitchFamily="34" charset="0"/>
              </a:rPr>
              <a:t>The ASU team has got a guaranteed time at the 1.</a:t>
            </a:r>
            <a:r>
              <a:rPr lang="cs-CZ" altLang="cs-CZ" sz="1700" dirty="0">
                <a:latin typeface="Arial" panose="020B0604020202020204" pitchFamily="34" charset="0"/>
              </a:rPr>
              <a:t>54-m </a:t>
            </a:r>
            <a:r>
              <a:rPr lang="cs-CZ" altLang="cs-CZ" sz="1700" dirty="0" err="1">
                <a:latin typeface="Arial" panose="020B0604020202020204" pitchFamily="34" charset="0"/>
              </a:rPr>
              <a:t>telescope</a:t>
            </a:r>
            <a:r>
              <a:rPr lang="cs-CZ" altLang="cs-CZ" sz="1700" dirty="0">
                <a:latin typeface="Arial" panose="020B0604020202020204" pitchFamily="34" charset="0"/>
              </a:rPr>
              <a:t> </a:t>
            </a:r>
            <a:r>
              <a:rPr lang="cs-CZ" altLang="cs-CZ" sz="1700" dirty="0" err="1">
                <a:latin typeface="Arial" panose="020B0604020202020204" pitchFamily="34" charset="0"/>
              </a:rPr>
              <a:t>for</a:t>
            </a:r>
            <a:r>
              <a:rPr lang="cs-CZ" altLang="cs-CZ" sz="1700" dirty="0">
                <a:latin typeface="Arial" panose="020B0604020202020204" pitchFamily="34" charset="0"/>
              </a:rPr>
              <a:t> 50 </a:t>
            </a:r>
            <a:r>
              <a:rPr lang="cs-CZ" altLang="cs-CZ" sz="1700" dirty="0" err="1">
                <a:latin typeface="Arial" panose="020B0604020202020204" pitchFamily="34" charset="0"/>
              </a:rPr>
              <a:t>nights</a:t>
            </a:r>
            <a:r>
              <a:rPr lang="cs-CZ" altLang="cs-CZ" sz="1700" dirty="0">
                <a:latin typeface="Arial" panose="020B0604020202020204" pitchFamily="34" charset="0"/>
              </a:rPr>
              <a:t> per </a:t>
            </a:r>
            <a:r>
              <a:rPr lang="cs-CZ" altLang="cs-CZ" sz="1700" dirty="0" err="1">
                <a:latin typeface="Arial" panose="020B0604020202020204" pitchFamily="34" charset="0"/>
              </a:rPr>
              <a:t>semester</a:t>
            </a:r>
            <a:r>
              <a:rPr lang="cs-CZ" altLang="cs-CZ" sz="1700" dirty="0">
                <a:latin typeface="Arial" panose="020B0604020202020204" pitchFamily="34" charset="0"/>
              </a:rPr>
              <a:t>.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cs-CZ" altLang="cs-CZ" sz="1700" dirty="0">
              <a:latin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cs-CZ" altLang="cs-CZ" sz="1700" dirty="0" err="1">
                <a:latin typeface="Arial" panose="020B0604020202020204" pitchFamily="34" charset="0"/>
              </a:rPr>
              <a:t>Two</a:t>
            </a:r>
            <a:r>
              <a:rPr lang="cs-CZ" altLang="cs-CZ" sz="1700" dirty="0">
                <a:latin typeface="Arial" panose="020B0604020202020204" pitchFamily="34" charset="0"/>
              </a:rPr>
              <a:t> </a:t>
            </a:r>
            <a:r>
              <a:rPr lang="cs-CZ" altLang="cs-CZ" sz="1700" dirty="0" err="1">
                <a:latin typeface="Arial" panose="020B0604020202020204" pitchFamily="34" charset="0"/>
              </a:rPr>
              <a:t>main</a:t>
            </a:r>
            <a:r>
              <a:rPr lang="cs-CZ" altLang="cs-CZ" sz="1700" dirty="0">
                <a:latin typeface="Arial" panose="020B0604020202020204" pitchFamily="34" charset="0"/>
              </a:rPr>
              <a:t> </a:t>
            </a:r>
            <a:r>
              <a:rPr lang="cs-CZ" altLang="cs-CZ" sz="1700" dirty="0" err="1">
                <a:latin typeface="Arial" panose="020B0604020202020204" pitchFamily="34" charset="0"/>
              </a:rPr>
              <a:t>projects</a:t>
            </a:r>
            <a:r>
              <a:rPr lang="cs-CZ" altLang="cs-CZ" sz="1700" dirty="0">
                <a:latin typeface="Arial" panose="020B0604020202020204" pitchFamily="34" charset="0"/>
              </a:rPr>
              <a:t> to </a:t>
            </a:r>
            <a:r>
              <a:rPr lang="cs-CZ" altLang="cs-CZ" sz="1700" dirty="0" err="1">
                <a:latin typeface="Arial" panose="020B0604020202020204" pitchFamily="34" charset="0"/>
              </a:rPr>
              <a:t>be</a:t>
            </a:r>
            <a:r>
              <a:rPr lang="cs-CZ" altLang="cs-CZ" sz="1700" dirty="0">
                <a:latin typeface="Arial" panose="020B0604020202020204" pitchFamily="34" charset="0"/>
              </a:rPr>
              <a:t> run </a:t>
            </a:r>
            <a:r>
              <a:rPr lang="cs-CZ" altLang="cs-CZ" sz="1700" dirty="0" err="1">
                <a:latin typeface="Arial" panose="020B0604020202020204" pitchFamily="34" charset="0"/>
              </a:rPr>
              <a:t>at</a:t>
            </a:r>
            <a:r>
              <a:rPr lang="cs-CZ" altLang="cs-CZ" sz="1700" dirty="0">
                <a:latin typeface="Arial" panose="020B0604020202020204" pitchFamily="34" charset="0"/>
              </a:rPr>
              <a:t> </a:t>
            </a:r>
            <a:r>
              <a:rPr lang="cs-CZ" altLang="cs-CZ" sz="1700" dirty="0" err="1">
                <a:latin typeface="Arial" panose="020B0604020202020204" pitchFamily="34" charset="0"/>
              </a:rPr>
              <a:t>the</a:t>
            </a:r>
            <a:r>
              <a:rPr lang="cs-CZ" altLang="cs-CZ" sz="1700" dirty="0">
                <a:latin typeface="Arial" panose="020B0604020202020204" pitchFamily="34" charset="0"/>
              </a:rPr>
              <a:t> </a:t>
            </a:r>
            <a:r>
              <a:rPr lang="cs-CZ" altLang="cs-CZ" sz="1700" dirty="0" err="1">
                <a:latin typeface="Arial" panose="020B0604020202020204" pitchFamily="34" charset="0"/>
              </a:rPr>
              <a:t>telescope</a:t>
            </a:r>
            <a:r>
              <a:rPr lang="cs-CZ" altLang="cs-CZ" sz="1700" dirty="0">
                <a:latin typeface="Arial" panose="020B0604020202020204" pitchFamily="34" charset="0"/>
              </a:rPr>
              <a:t> </a:t>
            </a:r>
            <a:r>
              <a:rPr lang="cs-CZ" altLang="cs-CZ" sz="1700" dirty="0" err="1">
                <a:latin typeface="Arial" panose="020B0604020202020204" pitchFamily="34" charset="0"/>
              </a:rPr>
              <a:t>since</a:t>
            </a:r>
            <a:r>
              <a:rPr lang="cs-CZ" altLang="cs-CZ" sz="1700" dirty="0">
                <a:latin typeface="Arial" panose="020B0604020202020204" pitchFamily="34" charset="0"/>
              </a:rPr>
              <a:t> 2025B:</a:t>
            </a: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1700" u="sng" dirty="0" err="1">
                <a:latin typeface="Arial" panose="020B0604020202020204" pitchFamily="34" charset="0"/>
              </a:rPr>
              <a:t>NEOSource</a:t>
            </a:r>
            <a:r>
              <a:rPr lang="cs-CZ" altLang="cs-CZ" sz="1700" dirty="0">
                <a:latin typeface="Arial" panose="020B0604020202020204" pitchFamily="34" charset="0"/>
              </a:rPr>
              <a:t> </a:t>
            </a:r>
            <a:r>
              <a:rPr lang="cs-CZ" altLang="cs-CZ" sz="1700" dirty="0" err="1">
                <a:latin typeface="Arial" panose="020B0604020202020204" pitchFamily="34" charset="0"/>
              </a:rPr>
              <a:t>project</a:t>
            </a:r>
            <a:r>
              <a:rPr lang="cs-CZ" altLang="cs-CZ" sz="1700" dirty="0">
                <a:latin typeface="Arial" panose="020B0604020202020204" pitchFamily="34" charset="0"/>
              </a:rPr>
              <a:t> </a:t>
            </a:r>
            <a:r>
              <a:rPr lang="en-US" altLang="cs-CZ" sz="1700" dirty="0">
                <a:latin typeface="Arial" panose="020B0604020202020204" pitchFamily="34" charset="0"/>
              </a:rPr>
              <a:t>(supported by the </a:t>
            </a:r>
            <a:r>
              <a:rPr lang="en-US" altLang="cs-CZ" sz="1700" i="1" dirty="0" err="1">
                <a:latin typeface="Arial" panose="020B0604020202020204" pitchFamily="34" charset="0"/>
              </a:rPr>
              <a:t>Praemium</a:t>
            </a:r>
            <a:r>
              <a:rPr lang="en-US" altLang="cs-CZ" sz="1700" i="1" dirty="0">
                <a:latin typeface="Arial" panose="020B0604020202020204" pitchFamily="34" charset="0"/>
              </a:rPr>
              <a:t> </a:t>
            </a:r>
            <a:r>
              <a:rPr lang="en-US" altLang="cs-CZ" sz="1700" i="1" dirty="0" err="1">
                <a:latin typeface="Arial" panose="020B0604020202020204" pitchFamily="34" charset="0"/>
              </a:rPr>
              <a:t>Academiae</a:t>
            </a:r>
            <a:r>
              <a:rPr lang="en-US" altLang="cs-CZ" sz="1700" dirty="0">
                <a:latin typeface="Arial" panose="020B0604020202020204" pitchFamily="34" charset="0"/>
              </a:rPr>
              <a:t> grant from the Academy of Sciences of the Czech Republic): 		37.5 nights per semester</a:t>
            </a: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cs-CZ" sz="1700" b="1" u="sng" dirty="0">
                <a:latin typeface="Arial" panose="020B0604020202020204" pitchFamily="34" charset="0"/>
              </a:rPr>
              <a:t>NEOPOPS</a:t>
            </a:r>
            <a:r>
              <a:rPr lang="en-US" altLang="cs-CZ" sz="1700" dirty="0">
                <a:latin typeface="Arial" panose="020B0604020202020204" pitchFamily="34" charset="0"/>
              </a:rPr>
              <a:t> project:		</a:t>
            </a:r>
            <a:r>
              <a:rPr lang="en-US" altLang="cs-CZ" sz="1700" b="1" dirty="0">
                <a:latin typeface="Arial" panose="020B0604020202020204" pitchFamily="34" charset="0"/>
              </a:rPr>
              <a:t>12.5 nights per semester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cs-CZ" sz="1700" dirty="0">
              <a:latin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cs-CZ" sz="1700" dirty="0">
              <a:latin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cs-CZ" sz="1700" dirty="0">
                <a:latin typeface="Arial" panose="020B0604020202020204" pitchFamily="34" charset="0"/>
              </a:rPr>
              <a:t>Telescope time allocation: </a:t>
            </a: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cs-CZ" sz="1700" dirty="0">
                <a:latin typeface="Arial" panose="020B0604020202020204" pitchFamily="34" charset="0"/>
              </a:rPr>
              <a:t>Done </a:t>
            </a:r>
            <a:r>
              <a:rPr lang="en-US" altLang="cs-CZ" sz="1700" b="1" dirty="0">
                <a:latin typeface="Arial" panose="020B0604020202020204" pitchFamily="34" charset="0"/>
              </a:rPr>
              <a:t>several months ahead </a:t>
            </a:r>
            <a:r>
              <a:rPr lang="en-US" altLang="cs-CZ" sz="1700" dirty="0">
                <a:latin typeface="Arial" panose="020B0604020202020204" pitchFamily="34" charset="0"/>
              </a:rPr>
              <a:t>before the start of each semester</a:t>
            </a: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cs-CZ" sz="1700" b="1" dirty="0">
                <a:latin typeface="Arial" panose="020B0604020202020204" pitchFamily="34" charset="0"/>
              </a:rPr>
              <a:t>Swapping</a:t>
            </a:r>
            <a:r>
              <a:rPr lang="en-US" altLang="cs-CZ" sz="1700" dirty="0">
                <a:latin typeface="Arial" panose="020B0604020202020204" pitchFamily="34" charset="0"/>
              </a:rPr>
              <a:t> between </a:t>
            </a:r>
            <a:r>
              <a:rPr lang="en-US" altLang="cs-CZ" sz="1700" dirty="0" err="1">
                <a:latin typeface="Arial" panose="020B0604020202020204" pitchFamily="34" charset="0"/>
              </a:rPr>
              <a:t>NEOSource</a:t>
            </a:r>
            <a:r>
              <a:rPr lang="en-US" altLang="cs-CZ" sz="1700" dirty="0">
                <a:latin typeface="Arial" panose="020B0604020202020204" pitchFamily="34" charset="0"/>
              </a:rPr>
              <a:t> and NEOPOPS </a:t>
            </a:r>
            <a:r>
              <a:rPr lang="en-US" altLang="cs-CZ" sz="1700" b="1" dirty="0">
                <a:latin typeface="Arial" panose="020B0604020202020204" pitchFamily="34" charset="0"/>
              </a:rPr>
              <a:t>nights occasionally possible </a:t>
            </a:r>
            <a:r>
              <a:rPr lang="en-US" altLang="cs-CZ" sz="1700" dirty="0">
                <a:latin typeface="Arial" panose="020B0604020202020204" pitchFamily="34" charset="0"/>
              </a:rPr>
              <a:t>(but not guaranteed) – will try to do it for some special super-interesting NEOs on the last minute notice</a:t>
            </a: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cs-CZ" sz="1700" dirty="0">
              <a:latin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cs-CZ" sz="1700" dirty="0">
                <a:latin typeface="Arial" panose="020B0604020202020204" pitchFamily="34" charset="0"/>
              </a:rPr>
              <a:t>Allocation of nights for the NEOPOPS project:</a:t>
            </a: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cs-CZ" sz="1700" b="1" dirty="0">
                <a:latin typeface="Arial" panose="020B0604020202020204" pitchFamily="34" charset="0"/>
              </a:rPr>
              <a:t>In a given semester we plan to split the 12.5 nights into two blocks (observing runs)</a:t>
            </a:r>
            <a:r>
              <a:rPr lang="en-US" altLang="cs-CZ" sz="1700" dirty="0">
                <a:latin typeface="Arial" panose="020B0604020202020204" pitchFamily="34" charset="0"/>
              </a:rPr>
              <a:t>, each 6-6.5 nights long.</a:t>
            </a: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cs-CZ" sz="1700" dirty="0">
                <a:latin typeface="Arial" panose="020B0604020202020204" pitchFamily="34" charset="0"/>
              </a:rPr>
              <a:t>Will coordinate with other NEOPOPS participants when to best allocate the two observing runs in a given semester – to get the best synergy with observations using various techniques.</a:t>
            </a:r>
          </a:p>
        </p:txBody>
      </p:sp>
    </p:spTree>
    <p:extLst>
      <p:ext uri="{BB962C8B-B14F-4D97-AF65-F5344CB8AC3E}">
        <p14:creationId xmlns:p14="http://schemas.microsoft.com/office/powerpoint/2010/main" val="714940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B2F0F-6DA8-CEA3-1F72-B0F939BA2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144B6A-5890-1D45-D3C5-DFF7A067B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181100"/>
            <a:ext cx="11658600" cy="2494674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5971BD93-5340-2433-E2E1-FA6A02348D14}"/>
              </a:ext>
            </a:extLst>
          </p:cNvPr>
          <p:cNvSpPr txBox="1">
            <a:spLocks noChangeArrowheads="1"/>
          </p:cNvSpPr>
          <p:nvPr/>
        </p:nvSpPr>
        <p:spPr>
          <a:xfrm>
            <a:off x="2522989" y="4716710"/>
            <a:ext cx="77724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cs-CZ" sz="3600" dirty="0">
                <a:latin typeface="Arial" panose="020B0604020202020204" pitchFamily="34" charset="0"/>
              </a:rPr>
              <a:t>NEOPOPS task on</a:t>
            </a:r>
            <a:br>
              <a:rPr lang="en-US" altLang="cs-CZ" sz="3600" dirty="0">
                <a:latin typeface="Arial" panose="020B0604020202020204" pitchFamily="34" charset="0"/>
              </a:rPr>
            </a:br>
            <a:r>
              <a:rPr lang="en-US" altLang="cs-CZ" sz="3600" dirty="0">
                <a:latin typeface="Arial" panose="020B0604020202020204" pitchFamily="34" charset="0"/>
              </a:rPr>
              <a:t>NEO rotations, shapes and binaries</a:t>
            </a:r>
            <a:endParaRPr lang="cs-CZ" altLang="cs-CZ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441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12868-6240-F240-980A-3B1BAEE58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B2A7801F-2BBF-435E-2DAF-7BE403FC7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117" y="487697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Goals</a:t>
            </a:r>
            <a:endParaRPr kumimoji="0" lang="cs-CZ" altLang="cs-CZ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C9F84A9-4268-AC75-5354-67823B331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398" y="1849772"/>
            <a:ext cx="1031007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cs-CZ" sz="1800" kern="0" dirty="0">
                <a:latin typeface="Arial" panose="020B0604020202020204" pitchFamily="34" charset="0"/>
              </a:rPr>
              <a:t>Running </a:t>
            </a:r>
            <a:r>
              <a:rPr lang="en-US" altLang="cs-CZ" sz="1800" b="1" u="sng" kern="0" dirty="0">
                <a:latin typeface="Arial" panose="020B0604020202020204" pitchFamily="34" charset="0"/>
              </a:rPr>
              <a:t>photometric </a:t>
            </a:r>
            <a:r>
              <a:rPr lang="en-US" altLang="cs-CZ" sz="1800" b="1" u="sng" kern="0" dirty="0" err="1">
                <a:latin typeface="Arial" panose="020B0604020202020204" pitchFamily="34" charset="0"/>
              </a:rPr>
              <a:t>lightcurve</a:t>
            </a:r>
            <a:r>
              <a:rPr lang="en-US" altLang="cs-CZ" sz="1800" b="1" u="sng" kern="0" dirty="0">
                <a:latin typeface="Arial" panose="020B0604020202020204" pitchFamily="34" charset="0"/>
              </a:rPr>
              <a:t> observations of dangerous or interesting NEOs</a:t>
            </a:r>
            <a:r>
              <a:rPr lang="en-US" altLang="cs-CZ" sz="1800" b="1" kern="0" dirty="0">
                <a:latin typeface="Arial" panose="020B0604020202020204" pitchFamily="34" charset="0"/>
              </a:rPr>
              <a:t> </a:t>
            </a:r>
            <a:r>
              <a:rPr lang="en-US" altLang="cs-CZ" sz="1800" kern="0" dirty="0">
                <a:latin typeface="Arial" panose="020B0604020202020204" pitchFamily="34" charset="0"/>
              </a:rPr>
              <a:t>during their favorable apparitions (usually during their close approaches to Earth)</a:t>
            </a:r>
          </a:p>
          <a:p>
            <a:pPr marL="0" indent="0" eaLnBrk="1" hangingPunct="1">
              <a:buFontTx/>
              <a:buNone/>
              <a:defRPr/>
            </a:pPr>
            <a:endParaRPr lang="en-US" altLang="cs-CZ" sz="1800" kern="0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cs-CZ" sz="1800" kern="0" dirty="0">
                <a:latin typeface="Arial" panose="020B0604020202020204" pitchFamily="34" charset="0"/>
              </a:rPr>
              <a:t>Determining </a:t>
            </a:r>
            <a:r>
              <a:rPr lang="en-US" altLang="cs-CZ" sz="1800" b="1" kern="0" dirty="0">
                <a:latin typeface="Arial" panose="020B0604020202020204" pitchFamily="34" charset="0"/>
              </a:rPr>
              <a:t>rotation periods </a:t>
            </a:r>
            <a:r>
              <a:rPr lang="en-US" altLang="cs-CZ" sz="1800" kern="0" dirty="0">
                <a:latin typeface="Arial" panose="020B0604020202020204" pitchFamily="34" charset="0"/>
              </a:rPr>
              <a:t>for the observed objects, estimating or constraining their </a:t>
            </a:r>
            <a:r>
              <a:rPr lang="en-US" altLang="cs-CZ" sz="1800" b="1" kern="0" dirty="0">
                <a:latin typeface="Arial" panose="020B0604020202020204" pitchFamily="34" charset="0"/>
              </a:rPr>
              <a:t>shapes</a:t>
            </a:r>
            <a:r>
              <a:rPr lang="en-US" altLang="cs-CZ" sz="1800" kern="0" dirty="0">
                <a:latin typeface="Arial" panose="020B0604020202020204" pitchFamily="34" charset="0"/>
              </a:rPr>
              <a:t>, and estimating their absolute </a:t>
            </a:r>
            <a:r>
              <a:rPr lang="en-US" altLang="cs-CZ" sz="1800" b="1" kern="0" dirty="0">
                <a:latin typeface="Arial" panose="020B0604020202020204" pitchFamily="34" charset="0"/>
              </a:rPr>
              <a:t>magnitudes</a:t>
            </a:r>
          </a:p>
          <a:p>
            <a:pPr eaLnBrk="1" hangingPunct="1">
              <a:defRPr/>
            </a:pPr>
            <a:endParaRPr lang="en-US" altLang="cs-CZ" sz="1800" kern="0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cs-CZ" sz="1800" kern="0" dirty="0">
                <a:latin typeface="Arial" panose="020B0604020202020204" pitchFamily="34" charset="0"/>
              </a:rPr>
              <a:t>Constraining the </a:t>
            </a:r>
            <a:r>
              <a:rPr lang="en-US" altLang="cs-CZ" sz="1800" b="1" kern="0" dirty="0">
                <a:latin typeface="Arial" panose="020B0604020202020204" pitchFamily="34" charset="0"/>
              </a:rPr>
              <a:t>spin states </a:t>
            </a:r>
            <a:r>
              <a:rPr lang="en-US" altLang="cs-CZ" sz="1800" kern="0" dirty="0">
                <a:latin typeface="Arial" panose="020B0604020202020204" pitchFamily="34" charset="0"/>
              </a:rPr>
              <a:t>(principal-axis or excited) of observed asteroids</a:t>
            </a:r>
          </a:p>
          <a:p>
            <a:pPr eaLnBrk="1" hangingPunct="1">
              <a:defRPr/>
            </a:pPr>
            <a:endParaRPr lang="en-US" altLang="cs-CZ" sz="1800" kern="0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cs-CZ" sz="1800" kern="0" dirty="0">
                <a:latin typeface="Arial" panose="020B0604020202020204" pitchFamily="34" charset="0"/>
              </a:rPr>
              <a:t>Searching for potential </a:t>
            </a:r>
            <a:r>
              <a:rPr lang="en-US" altLang="cs-CZ" sz="1800" b="1" kern="0" dirty="0">
                <a:latin typeface="Arial" panose="020B0604020202020204" pitchFamily="34" charset="0"/>
              </a:rPr>
              <a:t>mutual eclipse/occultation events </a:t>
            </a:r>
            <a:r>
              <a:rPr lang="en-US" altLang="cs-CZ" sz="1800" kern="0" dirty="0">
                <a:latin typeface="Arial" panose="020B0604020202020204" pitchFamily="34" charset="0"/>
              </a:rPr>
              <a:t>(brightness attenuations) caused by satellites of observed asteroids, and estimating parameters of detected binary asteroids.</a:t>
            </a:r>
          </a:p>
          <a:p>
            <a:pPr eaLnBrk="1" hangingPunct="1">
              <a:defRPr/>
            </a:pPr>
            <a:endParaRPr lang="en-US" altLang="cs-CZ" sz="1800" kern="0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cs-CZ" sz="1800" kern="0" dirty="0">
                <a:latin typeface="Arial" panose="020B0604020202020204" pitchFamily="34" charset="0"/>
              </a:rPr>
              <a:t>Potential extension: Observing newly discovered or known near-Earth binary asteroids during their close approaches to Earth, to determine or refine parameters of the satellite orbits.</a:t>
            </a:r>
          </a:p>
        </p:txBody>
      </p:sp>
    </p:spTree>
    <p:extLst>
      <p:ext uri="{BB962C8B-B14F-4D97-AF65-F5344CB8AC3E}">
        <p14:creationId xmlns:p14="http://schemas.microsoft.com/office/powerpoint/2010/main" val="1017087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158B1-7447-ABD4-B41A-E97B02EAF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3F6C65E3-9B8D-DCC7-9D86-B4FFB7948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609" y="321928"/>
            <a:ext cx="909735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Observing strategy and target selection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EB26FA8-7524-D8E8-1A92-8452A955C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095" y="1464928"/>
            <a:ext cx="1172780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cs-CZ" sz="1700" kern="0" dirty="0">
                <a:latin typeface="Arial" panose="020B0604020202020204" pitchFamily="34" charset="0"/>
              </a:rPr>
              <a:t>Typically </a:t>
            </a:r>
            <a:r>
              <a:rPr lang="en-US" altLang="cs-CZ" sz="1700" b="1" kern="0" dirty="0">
                <a:latin typeface="Arial" panose="020B0604020202020204" pitchFamily="34" charset="0"/>
              </a:rPr>
              <a:t>3 NEOs to be observed on one night </a:t>
            </a:r>
            <a:r>
              <a:rPr lang="en-US" altLang="cs-CZ" sz="1700" kern="0" dirty="0">
                <a:latin typeface="Arial" panose="020B0604020202020204" pitchFamily="34" charset="0"/>
              </a:rPr>
              <a:t>(alternating between them, to get a good semi-dense coverage of their </a:t>
            </a:r>
            <a:r>
              <a:rPr lang="en-US" altLang="cs-CZ" sz="1700" kern="0" dirty="0" err="1">
                <a:latin typeface="Arial" panose="020B0604020202020204" pitchFamily="34" charset="0"/>
              </a:rPr>
              <a:t>lightcurves</a:t>
            </a:r>
            <a:r>
              <a:rPr lang="en-US" altLang="cs-CZ" sz="1700" kern="0" dirty="0">
                <a:latin typeface="Arial" panose="020B0604020202020204" pitchFamily="34" charset="0"/>
              </a:rPr>
              <a:t>).</a:t>
            </a:r>
          </a:p>
          <a:p>
            <a:pPr eaLnBrk="1" hangingPunct="1">
              <a:defRPr/>
            </a:pPr>
            <a:endParaRPr lang="en-US" altLang="cs-CZ" sz="1700" kern="0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cs-CZ" sz="1700" b="1" kern="0" dirty="0">
                <a:latin typeface="Arial" panose="020B0604020202020204" pitchFamily="34" charset="0"/>
              </a:rPr>
              <a:t>For a typical NEO, 2-3 observing nights are needed </a:t>
            </a:r>
            <a:r>
              <a:rPr lang="en-US" altLang="cs-CZ" sz="1700" kern="0" dirty="0">
                <a:latin typeface="Arial" panose="020B0604020202020204" pitchFamily="34" charset="0"/>
              </a:rPr>
              <a:t>to determine its spin period, constrain its spin state (PA vs NPA), and to look for signs of possible satellite.</a:t>
            </a:r>
          </a:p>
          <a:p>
            <a:pPr eaLnBrk="1" hangingPunct="1">
              <a:defRPr/>
            </a:pPr>
            <a:endParaRPr lang="en-US" altLang="cs-CZ" sz="1700" kern="0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cs-CZ" sz="1700" kern="0" dirty="0">
                <a:latin typeface="Arial" panose="020B0604020202020204" pitchFamily="34" charset="0"/>
              </a:rPr>
              <a:t>It means </a:t>
            </a:r>
            <a:r>
              <a:rPr lang="en-US" altLang="cs-CZ" sz="1700" b="1" kern="0" dirty="0">
                <a:latin typeface="Arial" panose="020B0604020202020204" pitchFamily="34" charset="0"/>
              </a:rPr>
              <a:t>that during each semester (12.5 nights), we will get these data for 15 NEOs </a:t>
            </a:r>
          </a:p>
          <a:p>
            <a:pPr marL="0" indent="0" eaLnBrk="1" hangingPunct="1">
              <a:buNone/>
              <a:defRPr/>
            </a:pPr>
            <a:r>
              <a:rPr lang="en-US" altLang="cs-CZ" sz="1700" kern="0" dirty="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cs-CZ" sz="1700" kern="0" dirty="0">
                <a:latin typeface="Arial" panose="020B0604020202020204" pitchFamily="34" charset="0"/>
              </a:rPr>
              <a:t>We will characterize </a:t>
            </a:r>
            <a:r>
              <a:rPr lang="en-US" altLang="cs-CZ" sz="1700" b="1" kern="0" dirty="0">
                <a:latin typeface="Arial" panose="020B0604020202020204" pitchFamily="34" charset="0"/>
              </a:rPr>
              <a:t>a sample of 105 NEOs during the 7 semesters (3.5 yr) </a:t>
            </a:r>
            <a:r>
              <a:rPr lang="en-US" altLang="cs-CZ" sz="1700" kern="0" dirty="0">
                <a:latin typeface="Arial" panose="020B0604020202020204" pitchFamily="34" charset="0"/>
              </a:rPr>
              <a:t>of the NEOPOPS project.</a:t>
            </a:r>
          </a:p>
          <a:p>
            <a:pPr eaLnBrk="1" hangingPunct="1">
              <a:defRPr/>
            </a:pPr>
            <a:endParaRPr lang="en-US" altLang="cs-CZ" sz="1700" kern="0" dirty="0">
              <a:latin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cs-CZ" sz="1700" b="1" u="sng" kern="0" dirty="0">
                <a:latin typeface="Arial" panose="020B0604020202020204" pitchFamily="34" charset="0"/>
              </a:rPr>
              <a:t>Target selection:</a:t>
            </a:r>
          </a:p>
          <a:p>
            <a:pPr eaLnBrk="1" hangingPunct="1">
              <a:defRPr/>
            </a:pPr>
            <a:r>
              <a:rPr lang="en-US" altLang="cs-CZ" sz="1700" kern="0" dirty="0">
                <a:latin typeface="Arial" panose="020B0604020202020204" pitchFamily="34" charset="0"/>
              </a:rPr>
              <a:t>During the initial telescope time allocation (several months in advance): The most interesting ones among observable known NEOs are selected as our primary targets for each semester (for the two 6-6.5 nights long observing runs)</a:t>
            </a:r>
          </a:p>
          <a:p>
            <a:pPr eaLnBrk="1" hangingPunct="1">
              <a:defRPr/>
            </a:pPr>
            <a:r>
              <a:rPr lang="en-US" altLang="cs-CZ" sz="1700" kern="0" dirty="0">
                <a:latin typeface="Arial" panose="020B0604020202020204" pitchFamily="34" charset="0"/>
              </a:rPr>
              <a:t>A few days before each our observing run we will check newly discovered NEOs and select the most interesting ones as “last minute targets” of opportunity.</a:t>
            </a:r>
          </a:p>
          <a:p>
            <a:pPr marL="0" indent="0" eaLnBrk="1" hangingPunct="1">
              <a:buNone/>
              <a:defRPr/>
            </a:pPr>
            <a:r>
              <a:rPr lang="en-US" altLang="cs-CZ" sz="1700" kern="0" dirty="0">
                <a:latin typeface="Arial" panose="020B0604020202020204" pitchFamily="34" charset="0"/>
              </a:rPr>
              <a:t>We will coordinate the selection of targets with other tasks, prioritizing NEOs that are observed also by other techniques (so that to characterize them most thoroughly).</a:t>
            </a:r>
          </a:p>
          <a:p>
            <a:pPr marL="0" indent="0" eaLnBrk="1" hangingPunct="1">
              <a:buNone/>
              <a:defRPr/>
            </a:pPr>
            <a:endParaRPr lang="en-US" altLang="cs-CZ" sz="1800" kern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555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54D7E-2DA1-C967-AC1D-DE086093E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D6BC19E7-D23C-8114-686F-75E5F218D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324" y="0"/>
            <a:ext cx="909735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NEA Rotations</a:t>
            </a:r>
          </a:p>
        </p:txBody>
      </p:sp>
      <p:sp>
        <p:nvSpPr>
          <p:cNvPr id="3" name="TextovéPole 4">
            <a:extLst>
              <a:ext uri="{FF2B5EF4-FFF2-40B4-BE49-F238E27FC236}">
                <a16:creationId xmlns:a16="http://schemas.microsoft.com/office/drawing/2014/main" id="{18A66B99-93B2-3DD8-B544-1E4234598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3" y="1174416"/>
            <a:ext cx="1056769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cs-CZ" sz="1800" dirty="0">
                <a:latin typeface="Arial" panose="020B0604020202020204" pitchFamily="34" charset="0"/>
              </a:rPr>
              <a:t>Spin rates of NEOs in our targeted diameter range (10 m to 1 km) span from very slow rotations (</a:t>
            </a:r>
            <a:r>
              <a:rPr lang="en-US" altLang="cs-CZ" sz="1800" i="1" dirty="0">
                <a:latin typeface="Arial" panose="020B0604020202020204" pitchFamily="34" charset="0"/>
              </a:rPr>
              <a:t>P</a:t>
            </a:r>
            <a:r>
              <a:rPr lang="en-US" altLang="cs-CZ" sz="1800" dirty="0">
                <a:latin typeface="Arial" panose="020B0604020202020204" pitchFamily="34" charset="0"/>
              </a:rPr>
              <a:t> of many days) to very fast ones (</a:t>
            </a:r>
            <a:r>
              <a:rPr lang="en-US" altLang="cs-CZ" sz="1800" i="1" dirty="0">
                <a:latin typeface="Arial" panose="020B0604020202020204" pitchFamily="34" charset="0"/>
              </a:rPr>
              <a:t>P</a:t>
            </a:r>
            <a:r>
              <a:rPr lang="en-US" altLang="cs-CZ" sz="1800" dirty="0">
                <a:latin typeface="Arial" panose="020B0604020202020204" pitchFamily="34" charset="0"/>
              </a:rPr>
              <a:t> of tens of seconds).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cs-CZ" sz="1800" dirty="0"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cs-CZ" sz="1800" dirty="0">
                <a:latin typeface="Arial" panose="020B0604020202020204" pitchFamily="34" charset="0"/>
              </a:rPr>
              <a:t>A majority of them are in basic (principal-axis) spin states, but a significant fraction of them are in excited (tumbling) spin states.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03021F29-FBA9-1E18-7F99-C349ECA82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208" y="2683160"/>
            <a:ext cx="550545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Přímá spojnice se šipkou 15">
            <a:extLst>
              <a:ext uri="{FF2B5EF4-FFF2-40B4-BE49-F238E27FC236}">
                <a16:creationId xmlns:a16="http://schemas.microsoft.com/office/drawing/2014/main" id="{BBDDE0F8-9A20-27C9-EFA3-062E9777D40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442670" y="4051585"/>
            <a:ext cx="1295400" cy="1965325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ovéPole 10">
            <a:extLst>
              <a:ext uri="{FF2B5EF4-FFF2-40B4-BE49-F238E27FC236}">
                <a16:creationId xmlns:a16="http://schemas.microsoft.com/office/drawing/2014/main" id="{F5C05838-B5B9-65AE-B289-3A9B208C2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895" y="5354923"/>
            <a:ext cx="31686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cs-CZ" sz="1600" i="1" dirty="0">
                <a:latin typeface="Arial" panose="020B0604020202020204" pitchFamily="34" charset="0"/>
              </a:rPr>
              <a:t>Observational bias against tumblers – they are actually very frequent: ~30% of small NEAs are in NPA rotation states (our recent result, to be </a:t>
            </a:r>
            <a:r>
              <a:rPr lang="en-US" altLang="cs-CZ" sz="1600" i="1" dirty="0" err="1">
                <a:latin typeface="Arial" panose="020B0604020202020204" pitchFamily="34" charset="0"/>
              </a:rPr>
              <a:t>pubslihed</a:t>
            </a:r>
            <a:r>
              <a:rPr lang="en-US" altLang="cs-CZ" sz="1600" i="1" dirty="0">
                <a:latin typeface="Arial" panose="020B0604020202020204" pitchFamily="34" charset="0"/>
              </a:rPr>
              <a:t>).</a:t>
            </a:r>
            <a:endParaRPr lang="cs-CZ" altLang="cs-CZ" sz="16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56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3144E-06E2-4A67-8416-FAB818C79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0416AF5D-10B9-A512-E84F-DCC10F3A7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062" y="0"/>
            <a:ext cx="1102313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Example 1: </a:t>
            </a:r>
            <a:r>
              <a:rPr kumimoji="0" lang="en-US" altLang="cs-CZ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Lightcurve</a:t>
            </a:r>
            <a:r>
              <a:rPr kumimoji="0" lang="en-US" altLang="cs-CZ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of a fast principal-axis rotator</a:t>
            </a:r>
          </a:p>
        </p:txBody>
      </p:sp>
      <p:pic>
        <p:nvPicPr>
          <p:cNvPr id="2" name="Obrázek 2">
            <a:extLst>
              <a:ext uri="{FF2B5EF4-FFF2-40B4-BE49-F238E27FC236}">
                <a16:creationId xmlns:a16="http://schemas.microsoft.com/office/drawing/2014/main" id="{37226464-97A6-CA09-C837-6F2C6C0AC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982" y="1276950"/>
            <a:ext cx="5175250" cy="397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2">
            <a:extLst>
              <a:ext uri="{FF2B5EF4-FFF2-40B4-BE49-F238E27FC236}">
                <a16:creationId xmlns:a16="http://schemas.microsoft.com/office/drawing/2014/main" id="{C7566B3D-92D2-5073-BB33-84587DAD6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742" y="5638483"/>
            <a:ext cx="884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cs-CZ" sz="1800" dirty="0">
                <a:latin typeface="Arial" panose="020B0604020202020204" pitchFamily="34" charset="0"/>
              </a:rPr>
              <a:t>Data from </a:t>
            </a:r>
            <a:r>
              <a:rPr lang="en-US" altLang="cs-CZ" sz="1800" b="1" dirty="0">
                <a:latin typeface="Arial" panose="020B0604020202020204" pitchFamily="34" charset="0"/>
              </a:rPr>
              <a:t>2 nights sufficient to determine its period and reveal its PA spin state</a:t>
            </a:r>
            <a:r>
              <a:rPr lang="en-US" altLang="cs-CZ" sz="1800" dirty="0">
                <a:latin typeface="Arial" panose="020B0604020202020204" pitchFamily="34" charset="0"/>
              </a:rPr>
              <a:t>.  (Constraints on its elongation and estimating its absolute magnitude </a:t>
            </a:r>
            <a:r>
              <a:rPr lang="en-US" altLang="cs-CZ" sz="1800" i="1" dirty="0">
                <a:latin typeface="Arial" panose="020B0604020202020204" pitchFamily="34" charset="0"/>
              </a:rPr>
              <a:t>H</a:t>
            </a:r>
            <a:r>
              <a:rPr lang="en-US" altLang="cs-CZ" sz="1800" dirty="0">
                <a:latin typeface="Arial" panose="020B0604020202020204" pitchFamily="34" charset="0"/>
              </a:rPr>
              <a:t> also possible.)</a:t>
            </a:r>
          </a:p>
        </p:txBody>
      </p:sp>
    </p:spTree>
    <p:extLst>
      <p:ext uri="{BB962C8B-B14F-4D97-AF65-F5344CB8AC3E}">
        <p14:creationId xmlns:p14="http://schemas.microsoft.com/office/powerpoint/2010/main" val="3606047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782F4-1352-4B08-E23D-0652530AE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8EEA5476-FAF6-D853-C00B-B63781C2B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947" y="0"/>
            <a:ext cx="1156002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Example 2: </a:t>
            </a:r>
            <a:r>
              <a:rPr kumimoji="0" lang="en-US" altLang="cs-CZ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Lightcurve</a:t>
            </a:r>
            <a:r>
              <a:rPr kumimoji="0" lang="en-US" altLang="cs-CZ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of a fast spinning tumbler (2002 TD60)</a:t>
            </a:r>
          </a:p>
        </p:txBody>
      </p:sp>
      <p:pic>
        <p:nvPicPr>
          <p:cNvPr id="3" name="Obrázek 1">
            <a:extLst>
              <a:ext uri="{FF2B5EF4-FFF2-40B4-BE49-F238E27FC236}">
                <a16:creationId xmlns:a16="http://schemas.microsoft.com/office/drawing/2014/main" id="{61249744-5A5A-0C14-062B-FB5BF8375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874" y="1042988"/>
            <a:ext cx="51689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5">
            <a:extLst>
              <a:ext uri="{FF2B5EF4-FFF2-40B4-BE49-F238E27FC236}">
                <a16:creationId xmlns:a16="http://schemas.microsoft.com/office/drawing/2014/main" id="{CC5747FD-A707-F640-BC2B-36187458F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1874" y="6581775"/>
            <a:ext cx="152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cs-CZ" sz="1200" i="1">
                <a:latin typeface="Arial" panose="020B0604020202020204" pitchFamily="34" charset="0"/>
              </a:rPr>
              <a:t>(Pravec et al. 2005)</a:t>
            </a:r>
            <a:endParaRPr lang="cs-CZ" altLang="cs-CZ" sz="1200" i="1">
              <a:latin typeface="Arial" panose="020B0604020202020204" pitchFamily="34" charset="0"/>
            </a:endParaRPr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B984B9D5-2D94-3205-C905-0AE3863AE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412" y="1019175"/>
            <a:ext cx="33115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2">
            <a:extLst>
              <a:ext uri="{FF2B5EF4-FFF2-40B4-BE49-F238E27FC236}">
                <a16:creationId xmlns:a16="http://schemas.microsoft.com/office/drawing/2014/main" id="{852C63B2-3749-C1E2-F234-A24C5A835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8099" y="5891213"/>
            <a:ext cx="5168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cs-CZ" sz="1600" dirty="0">
                <a:latin typeface="Arial" panose="020B0604020202020204" pitchFamily="34" charset="0"/>
              </a:rPr>
              <a:t>Data from </a:t>
            </a:r>
            <a:r>
              <a:rPr lang="en-US" altLang="cs-CZ" sz="1600" b="1" dirty="0">
                <a:latin typeface="Arial" panose="020B0604020202020204" pitchFamily="34" charset="0"/>
              </a:rPr>
              <a:t>3 nights typically needed to reveal its NPA rotation.</a:t>
            </a:r>
          </a:p>
        </p:txBody>
      </p:sp>
    </p:spTree>
    <p:extLst>
      <p:ext uri="{BB962C8B-B14F-4D97-AF65-F5344CB8AC3E}">
        <p14:creationId xmlns:p14="http://schemas.microsoft.com/office/powerpoint/2010/main" val="3530668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0DAAD-6A33-2A7C-0DA8-3F21357F9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19C0620-5903-7DD6-7B64-6B537ECF7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965" y="241984"/>
            <a:ext cx="1031006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cs-CZ" sz="3200" kern="0" dirty="0">
                <a:solidFill>
                  <a:schemeClr val="tx1"/>
                </a:solidFill>
                <a:latin typeface="Arial" panose="020B0604020202020204" pitchFamily="34" charset="0"/>
              </a:rPr>
              <a:t>First observing run on 2025 June 3 and 4 UT</a:t>
            </a:r>
            <a:endParaRPr kumimoji="0" lang="cs-CZ" altLang="cs-CZ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2" name="Picture 10" descr="dalekohled">
            <a:extLst>
              <a:ext uri="{FF2B5EF4-FFF2-40B4-BE49-F238E27FC236}">
                <a16:creationId xmlns:a16="http://schemas.microsoft.com/office/drawing/2014/main" id="{677C4903-7546-4C49-5A64-FBBE312CD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563" y="4548554"/>
            <a:ext cx="1655228" cy="220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Zástupný symbol pro obsah 2">
            <a:extLst>
              <a:ext uri="{FF2B5EF4-FFF2-40B4-BE49-F238E27FC236}">
                <a16:creationId xmlns:a16="http://schemas.microsoft.com/office/drawing/2014/main" id="{32EBAD71-1FF8-7DAC-04DF-E5A311854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4547030"/>
            <a:ext cx="3313722" cy="221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3D34B6A-4B73-AB42-13BF-6FCABCDF2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1" y="1213432"/>
            <a:ext cx="10766384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cs-CZ" sz="1700" dirty="0">
                <a:latin typeface="Arial" panose="020B0604020202020204" pitchFamily="34" charset="0"/>
              </a:rPr>
              <a:t>The first NEOPOPS run at the 1.54-m telescope, La Silla: 2 nights 2025-06-02/03 and 03/04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cs-CZ" sz="1700" dirty="0"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cs-CZ" sz="1700" dirty="0">
                <a:latin typeface="Arial" panose="020B0604020202020204" pitchFamily="34" charset="0"/>
              </a:rPr>
              <a:t>Photometric (</a:t>
            </a:r>
            <a:r>
              <a:rPr lang="en-US" altLang="cs-CZ" sz="1700" dirty="0" err="1">
                <a:latin typeface="Arial" panose="020B0604020202020204" pitchFamily="34" charset="0"/>
              </a:rPr>
              <a:t>lightcurve</a:t>
            </a:r>
            <a:r>
              <a:rPr lang="en-US" altLang="cs-CZ" sz="1700" dirty="0">
                <a:latin typeface="Arial" panose="020B0604020202020204" pitchFamily="34" charset="0"/>
              </a:rPr>
              <a:t>) observations of 5 NEAs: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en-US" altLang="cs-CZ" sz="1700" dirty="0">
                <a:latin typeface="Arial" panose="020B0604020202020204" pitchFamily="34" charset="0"/>
              </a:rPr>
              <a:t>(65733) 1993 PC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en-US" altLang="cs-CZ" sz="1700" dirty="0">
                <a:latin typeface="Arial" panose="020B0604020202020204" pitchFamily="34" charset="0"/>
              </a:rPr>
              <a:t>(68359) 2001 OZ13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en-US" altLang="cs-CZ" sz="1700" dirty="0">
                <a:latin typeface="Arial" panose="020B0604020202020204" pitchFamily="34" charset="0"/>
              </a:rPr>
              <a:t>(154276) 2002 SY50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en-US" altLang="cs-CZ" sz="1700" dirty="0">
                <a:latin typeface="Arial" panose="020B0604020202020204" pitchFamily="34" charset="0"/>
              </a:rPr>
              <a:t>(523585) 1998 MW5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en-US" altLang="cs-CZ" sz="1700" dirty="0">
                <a:latin typeface="Arial" panose="020B0604020202020204" pitchFamily="34" charset="0"/>
              </a:rPr>
              <a:t>(527115) 2007 TD14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endParaRPr lang="en-US" altLang="cs-CZ" sz="1700" dirty="0"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cs-CZ" sz="1700" dirty="0">
                <a:latin typeface="Arial" panose="020B0604020202020204" pitchFamily="34" charset="0"/>
              </a:rPr>
              <a:t>The targets observed quasi-simultaneously, alternating between (up to 3 of the 5) targets at a given time.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cs-CZ" sz="1700" dirty="0"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cs-CZ" sz="1700" dirty="0">
                <a:latin typeface="Arial" panose="020B0604020202020204" pitchFamily="34" charset="0"/>
              </a:rPr>
              <a:t>Observations partially successful – partly cloudy.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EB1698F-54C9-4B04-BE31-C7AAA0B09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9112" y="4547030"/>
            <a:ext cx="2983910" cy="220651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AC7091E-BA34-4B2E-9F09-587B9C9EB8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1882" y="4547030"/>
            <a:ext cx="2983911" cy="220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14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07AA3-6069-A702-DFAA-3799960BE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C80BBFD1-D156-0829-4589-DC970ADD1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947" y="0"/>
            <a:ext cx="1156002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Example 3: </a:t>
            </a:r>
            <a:r>
              <a:rPr kumimoji="0" lang="en-US" altLang="cs-CZ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Lightcurve</a:t>
            </a:r>
            <a:r>
              <a:rPr kumimoji="0" lang="en-US" altLang="cs-CZ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of a slow-spinning tumbler (Apophis)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0291749-7683-ED9E-A322-E70327194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915" y="1175543"/>
            <a:ext cx="3529012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2">
            <a:extLst>
              <a:ext uri="{FF2B5EF4-FFF2-40B4-BE49-F238E27FC236}">
                <a16:creationId xmlns:a16="http://schemas.microsoft.com/office/drawing/2014/main" id="{94026DC5-4420-5E13-9FC5-99BD27955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2915" y="6098381"/>
            <a:ext cx="82645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cs-CZ" sz="1600">
                <a:latin typeface="Arial" panose="020B0604020202020204" pitchFamily="34" charset="0"/>
              </a:rPr>
              <a:t>It required observations on 60+ nights from 2012 Dec. 23 to 2013 April 15.  But only “normal points” were taken (i.e., it didn’t require continuous observing runs).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cs-CZ" sz="16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FCBF9D3A-5A89-0D16-3857-B716D873D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865" y="3737768"/>
            <a:ext cx="370840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2">
            <a:extLst>
              <a:ext uri="{FF2B5EF4-FFF2-40B4-BE49-F238E27FC236}">
                <a16:creationId xmlns:a16="http://schemas.microsoft.com/office/drawing/2014/main" id="{EF6F8DB4-545A-B890-E465-4D22CD15A8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165" y="1175543"/>
            <a:ext cx="4214812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5">
            <a:extLst>
              <a:ext uri="{FF2B5EF4-FFF2-40B4-BE49-F238E27FC236}">
                <a16:creationId xmlns:a16="http://schemas.microsoft.com/office/drawing/2014/main" id="{DF511537-C8F1-2080-5F5B-AA1F0F14A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8665" y="5682456"/>
            <a:ext cx="152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cs-CZ" sz="1200" i="1">
                <a:latin typeface="Arial" panose="020B0604020202020204" pitchFamily="34" charset="0"/>
              </a:rPr>
              <a:t>(Pravec et al. 2014)</a:t>
            </a:r>
            <a:endParaRPr lang="cs-CZ" altLang="cs-CZ" sz="1200" i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742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049BF-F6D5-2E6C-6911-FC3BC2EA4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BC90E41F-9A8D-8DDF-7373-B7ADF01CA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324" y="0"/>
            <a:ext cx="909735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NEA shapes</a:t>
            </a:r>
          </a:p>
        </p:txBody>
      </p:sp>
      <p:pic>
        <p:nvPicPr>
          <p:cNvPr id="2" name="Obrázek 2">
            <a:extLst>
              <a:ext uri="{FF2B5EF4-FFF2-40B4-BE49-F238E27FC236}">
                <a16:creationId xmlns:a16="http://schemas.microsoft.com/office/drawing/2014/main" id="{CBD7CD2C-D8FE-A96E-B336-F58D95CFB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328" y="3980343"/>
            <a:ext cx="5381625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4">
            <a:extLst>
              <a:ext uri="{FF2B5EF4-FFF2-40B4-BE49-F238E27FC236}">
                <a16:creationId xmlns:a16="http://schemas.microsoft.com/office/drawing/2014/main" id="{0C63EF72-9EA1-5BAC-8A22-7AE261FA5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278" y="3213581"/>
            <a:ext cx="2520950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2">
            <a:extLst>
              <a:ext uri="{FF2B5EF4-FFF2-40B4-BE49-F238E27FC236}">
                <a16:creationId xmlns:a16="http://schemas.microsoft.com/office/drawing/2014/main" id="{EEEB240A-A433-DA80-F656-82620B478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512" y="1182256"/>
            <a:ext cx="1028490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cs-CZ" sz="1800" b="1" dirty="0">
                <a:latin typeface="Arial" panose="020B0604020202020204" pitchFamily="34" charset="0"/>
              </a:rPr>
              <a:t>Shape models of selected NEAs with previous data </a:t>
            </a:r>
            <a:r>
              <a:rPr lang="en-US" altLang="cs-CZ" sz="1800" dirty="0">
                <a:latin typeface="Arial" panose="020B0604020202020204" pitchFamily="34" charset="0"/>
              </a:rPr>
              <a:t>available (taken by us or from other stations in previous years) will be created.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cs-CZ" sz="1800" dirty="0"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cs-CZ" sz="1800" dirty="0">
                <a:latin typeface="Arial" panose="020B0604020202020204" pitchFamily="34" charset="0"/>
              </a:rPr>
              <a:t>To derive an asteroid shape model, </a:t>
            </a:r>
            <a:r>
              <a:rPr lang="en-US" altLang="cs-CZ" sz="1800" dirty="0" err="1">
                <a:latin typeface="Arial" panose="020B0604020202020204" pitchFamily="34" charset="0"/>
              </a:rPr>
              <a:t>lightcurve</a:t>
            </a:r>
            <a:r>
              <a:rPr lang="en-US" altLang="cs-CZ" sz="1800" dirty="0">
                <a:latin typeface="Arial" panose="020B0604020202020204" pitchFamily="34" charset="0"/>
              </a:rPr>
              <a:t> data from 2-4 apparitions are typically needed.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cs-CZ" sz="1800" dirty="0"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cs-CZ" sz="1800" dirty="0">
                <a:latin typeface="Arial" panose="020B0604020202020204" pitchFamily="34" charset="0"/>
              </a:rPr>
              <a:t>It will be usually enough to </a:t>
            </a:r>
            <a:r>
              <a:rPr lang="en-US" altLang="cs-CZ" sz="1800" b="1" dirty="0">
                <a:latin typeface="Arial" panose="020B0604020202020204" pitchFamily="34" charset="0"/>
              </a:rPr>
              <a:t>observe such NEO target on only one night during an observing run </a:t>
            </a:r>
            <a:r>
              <a:rPr lang="en-US" altLang="cs-CZ" sz="1800" dirty="0">
                <a:latin typeface="Arial" panose="020B0604020202020204" pitchFamily="34" charset="0"/>
                <a:sym typeface="Wingdings" panose="05000000000000000000" pitchFamily="2" charset="2"/>
              </a:rPr>
              <a:t> suitable as a “filler” target.</a:t>
            </a:r>
            <a:endParaRPr lang="en-US" altLang="cs-CZ" sz="1800" dirty="0">
              <a:latin typeface="Arial" panose="020B0604020202020204" pitchFamily="34" charset="0"/>
            </a:endParaRPr>
          </a:p>
        </p:txBody>
      </p:sp>
      <p:sp>
        <p:nvSpPr>
          <p:cNvPr id="10" name="TextovéPole 10">
            <a:extLst>
              <a:ext uri="{FF2B5EF4-FFF2-40B4-BE49-F238E27FC236}">
                <a16:creationId xmlns:a16="http://schemas.microsoft.com/office/drawing/2014/main" id="{14B10FCC-5590-017C-9364-E18D64D06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9840" y="6037743"/>
            <a:ext cx="2879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cs-CZ" sz="1600" i="1">
                <a:latin typeface="Arial" panose="020B0604020202020204" pitchFamily="34" charset="0"/>
              </a:rPr>
              <a:t>Direction of the spin axis of NEA (7025)</a:t>
            </a:r>
            <a:endParaRPr lang="cs-CZ" altLang="cs-CZ" sz="1600" i="1">
              <a:latin typeface="Arial" panose="020B06040202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35837E6-D704-FE10-EDF7-55E363D4A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5328" y="6128231"/>
            <a:ext cx="53895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cs-CZ" sz="1600" i="1">
                <a:latin typeface="Arial" panose="020B0604020202020204" pitchFamily="34" charset="0"/>
              </a:rPr>
              <a:t>Derived convex shape model of NEA (7025)</a:t>
            </a:r>
            <a:endParaRPr lang="cs-CZ" altLang="cs-CZ" sz="1600" i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009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3EB31-65AB-6F4A-6A8D-04B196A45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8294BF8F-9CC1-7801-AE44-D9EE2D1E0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324" y="0"/>
            <a:ext cx="909735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Binary asteroids</a:t>
            </a:r>
            <a:br>
              <a:rPr kumimoji="0" lang="en-US" altLang="cs-CZ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en-US" altLang="cs-CZ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Some NEOs have satellites</a:t>
            </a:r>
          </a:p>
        </p:txBody>
      </p:sp>
      <p:sp>
        <p:nvSpPr>
          <p:cNvPr id="3" name="TextovéPole 4">
            <a:extLst>
              <a:ext uri="{FF2B5EF4-FFF2-40B4-BE49-F238E27FC236}">
                <a16:creationId xmlns:a16="http://schemas.microsoft.com/office/drawing/2014/main" id="{97AC9707-936F-B844-73E0-BB193A33A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818" y="1484312"/>
            <a:ext cx="8353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cs-CZ" sz="1600" dirty="0">
                <a:latin typeface="Arial" panose="020B0604020202020204" pitchFamily="34" charset="0"/>
              </a:rPr>
              <a:t>Binary asteroids are frequent among NEAs larger than about 100-200 m:  The fraction of binaries estimated 15</a:t>
            </a:r>
            <a:r>
              <a:rPr lang="en-US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± 4% (</a:t>
            </a:r>
            <a:r>
              <a:rPr lang="en-US" alt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Pravec</a:t>
            </a:r>
            <a:r>
              <a:rPr lang="en-US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et al. 2006).</a:t>
            </a:r>
          </a:p>
        </p:txBody>
      </p:sp>
      <p:pic>
        <p:nvPicPr>
          <p:cNvPr id="4" name="Zástupný symbol pro obsah 6">
            <a:extLst>
              <a:ext uri="{FF2B5EF4-FFF2-40B4-BE49-F238E27FC236}">
                <a16:creationId xmlns:a16="http://schemas.microsoft.com/office/drawing/2014/main" id="{E3926FD8-CB9A-7CD7-ECFE-FE72E384F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130" y="2214562"/>
            <a:ext cx="5272088" cy="391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8" descr="Animation1">
            <a:extLst>
              <a:ext uri="{FF2B5EF4-FFF2-40B4-BE49-F238E27FC236}">
                <a16:creationId xmlns:a16="http://schemas.microsoft.com/office/drawing/2014/main" id="{A18729F1-BA96-A59B-609C-059A16B774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180" y="2139950"/>
            <a:ext cx="1871663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C39DF17-445A-33F6-AF95-F542CEA20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605" y="3511550"/>
            <a:ext cx="29686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2">
            <a:extLst>
              <a:ext uri="{FF2B5EF4-FFF2-40B4-BE49-F238E27FC236}">
                <a16:creationId xmlns:a16="http://schemas.microsoft.com/office/drawing/2014/main" id="{FA180476-44E9-D64C-D258-13C486B20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3918" y="6273800"/>
            <a:ext cx="8264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cs-CZ" sz="1600" dirty="0">
                <a:latin typeface="Arial" panose="020B0604020202020204" pitchFamily="34" charset="0"/>
              </a:rPr>
              <a:t>Data from </a:t>
            </a:r>
            <a:r>
              <a:rPr lang="en-US" altLang="cs-CZ" sz="1600" b="1" dirty="0">
                <a:latin typeface="Arial" panose="020B0604020202020204" pitchFamily="34" charset="0"/>
              </a:rPr>
              <a:t>3 nights can give a hint on binary nature of a studied NEO</a:t>
            </a:r>
            <a:r>
              <a:rPr lang="en-US" altLang="cs-CZ" sz="1600" dirty="0">
                <a:latin typeface="Arial" panose="020B0604020202020204" pitchFamily="34" charset="0"/>
              </a:rPr>
              <a:t>.  More nights needed to estimate basic parameters of the discovered satellite.</a:t>
            </a:r>
          </a:p>
        </p:txBody>
      </p:sp>
    </p:spTree>
    <p:extLst>
      <p:ext uri="{BB962C8B-B14F-4D97-AF65-F5344CB8AC3E}">
        <p14:creationId xmlns:p14="http://schemas.microsoft.com/office/powerpoint/2010/main" val="3333935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FE553-2B87-74CB-89D5-5B4BFEB6D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A8DD54-C557-328D-3935-9ED311755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181100"/>
            <a:ext cx="11658600" cy="2494674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761BF2AB-9175-F1D6-C784-A9937EF86EBD}"/>
              </a:ext>
            </a:extLst>
          </p:cNvPr>
          <p:cNvSpPr txBox="1">
            <a:spLocks/>
          </p:cNvSpPr>
          <p:nvPr/>
        </p:nvSpPr>
        <p:spPr>
          <a:xfrm>
            <a:off x="1981200" y="453390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6600" dirty="0">
                <a:latin typeface="Century Gothic" panose="020B0502020202020204" pitchFamily="34" charset="0"/>
              </a:rPr>
              <a:t>Thank </a:t>
            </a:r>
            <a:r>
              <a:rPr lang="it-IT" sz="6600" dirty="0" err="1">
                <a:latin typeface="Century Gothic" panose="020B0502020202020204" pitchFamily="34" charset="0"/>
              </a:rPr>
              <a:t>you</a:t>
            </a:r>
            <a:r>
              <a:rPr lang="it-IT" sz="6600" dirty="0">
                <a:latin typeface="Century Gothic" panose="020B0502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3811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0DAAD-6A33-2A7C-0DA8-3F21357F9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19C0620-5903-7DD6-7B64-6B537ECF7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965" y="241984"/>
            <a:ext cx="1031006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defRPr/>
            </a:pPr>
            <a:r>
              <a:rPr kumimoji="0" lang="en-US" altLang="cs-CZ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Data obtained for the 5 NEO targets </a:t>
            </a:r>
            <a:r>
              <a:rPr lang="en-US" altLang="cs-CZ" sz="3200" dirty="0">
                <a:latin typeface="Arial" panose="020B0604020202020204" pitchFamily="34" charset="0"/>
              </a:rPr>
              <a:t>– summary</a:t>
            </a:r>
            <a:endParaRPr kumimoji="0" lang="cs-CZ" altLang="cs-CZ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3D34B6A-4B73-AB42-13BF-6FCABCDF2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1" y="1206875"/>
            <a:ext cx="1134012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cs-CZ" sz="1700" dirty="0">
                <a:latin typeface="Arial" panose="020B0604020202020204" pitchFamily="34" charset="0"/>
              </a:rPr>
              <a:t>The 5 NEOs are between 0.5 and 1.1 km</a:t>
            </a:r>
            <a:r>
              <a:rPr lang="en-US" altLang="cs-CZ" sz="1200" dirty="0">
                <a:latin typeface="Arial" panose="020B0604020202020204" pitchFamily="34" charset="0"/>
              </a:rPr>
              <a:t> (from thermal observations or estimated from their H).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cs-CZ" sz="1200" dirty="0"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cs-CZ" sz="1700" dirty="0">
                <a:latin typeface="Arial" panose="020B0604020202020204" pitchFamily="34" charset="0"/>
              </a:rPr>
              <a:t>Spin periods and amplitudes in the most populated range (for their sizes) from 2.4 to 5.1 h and from 0.1 to 1.1 mag.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cs-CZ" sz="1700" dirty="0"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cs-CZ" sz="1700" dirty="0">
                <a:latin typeface="Arial" panose="020B0604020202020204" pitchFamily="34" charset="0"/>
              </a:rPr>
              <a:t>No excited rotator/tumbler detect yet (will be refined with more observations for 154276, 523585 and 527115).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cs-CZ" sz="1700" dirty="0"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cs-CZ" sz="1700" dirty="0">
                <a:latin typeface="Arial" panose="020B0604020202020204" pitchFamily="34" charset="0"/>
              </a:rPr>
              <a:t>No binary detected yet (will be refined with more observations for 154276, 523585 and 527115).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cs-CZ" sz="1700" dirty="0"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cs-CZ" sz="1700" dirty="0">
                <a:latin typeface="Arial" panose="020B0604020202020204" pitchFamily="34" charset="0"/>
              </a:rPr>
              <a:t>Spin vector and Shape modeling (will be) done for (65733) and (523585).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cs-CZ" sz="1700" dirty="0"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cs-CZ" sz="1700" dirty="0">
                <a:latin typeface="Arial" panose="020B0604020202020204" pitchFamily="34" charset="0"/>
              </a:rPr>
              <a:t>For 2 of the 5 (68359 and 527115), additional data were taken by our Uzbek colleagues with the </a:t>
            </a:r>
            <a:r>
              <a:rPr lang="en-US" altLang="cs-CZ" sz="1700" dirty="0" err="1">
                <a:latin typeface="Arial" panose="020B0604020202020204" pitchFamily="34" charset="0"/>
              </a:rPr>
              <a:t>Maidanak</a:t>
            </a:r>
            <a:r>
              <a:rPr lang="en-US" altLang="cs-CZ" sz="1700" dirty="0">
                <a:latin typeface="Arial" panose="020B0604020202020204" pitchFamily="34" charset="0"/>
              </a:rPr>
              <a:t> 1.5-m.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cs-CZ" sz="1700" dirty="0"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cs-CZ" sz="1700" dirty="0">
              <a:latin typeface="Arial" panose="020B0604020202020204" pitchFamily="34" charset="0"/>
            </a:endParaRP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4A45C8EF-96F5-4764-926B-610A35DEA3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287815"/>
              </p:ext>
            </p:extLst>
          </p:nvPr>
        </p:nvGraphicFramePr>
        <p:xfrm>
          <a:off x="406401" y="4390976"/>
          <a:ext cx="1172307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0988">
                  <a:extLst>
                    <a:ext uri="{9D8B030D-6E8A-4147-A177-3AD203B41FA5}">
                      <a16:colId xmlns:a16="http://schemas.microsoft.com/office/drawing/2014/main" val="2517699010"/>
                    </a:ext>
                  </a:extLst>
                </a:gridCol>
                <a:gridCol w="945661">
                  <a:extLst>
                    <a:ext uri="{9D8B030D-6E8A-4147-A177-3AD203B41FA5}">
                      <a16:colId xmlns:a16="http://schemas.microsoft.com/office/drawing/2014/main" val="3373012075"/>
                    </a:ext>
                  </a:extLst>
                </a:gridCol>
                <a:gridCol w="1477108">
                  <a:extLst>
                    <a:ext uri="{9D8B030D-6E8A-4147-A177-3AD203B41FA5}">
                      <a16:colId xmlns:a16="http://schemas.microsoft.com/office/drawing/2014/main" val="4172021285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4181624391"/>
                    </a:ext>
                  </a:extLst>
                </a:gridCol>
                <a:gridCol w="570523">
                  <a:extLst>
                    <a:ext uri="{9D8B030D-6E8A-4147-A177-3AD203B41FA5}">
                      <a16:colId xmlns:a16="http://schemas.microsoft.com/office/drawing/2014/main" val="2710418131"/>
                    </a:ext>
                  </a:extLst>
                </a:gridCol>
                <a:gridCol w="617416">
                  <a:extLst>
                    <a:ext uri="{9D8B030D-6E8A-4147-A177-3AD203B41FA5}">
                      <a16:colId xmlns:a16="http://schemas.microsoft.com/office/drawing/2014/main" val="2694722506"/>
                    </a:ext>
                  </a:extLst>
                </a:gridCol>
                <a:gridCol w="5353536">
                  <a:extLst>
                    <a:ext uri="{9D8B030D-6E8A-4147-A177-3AD203B41FA5}">
                      <a16:colId xmlns:a16="http://schemas.microsoft.com/office/drawing/2014/main" val="27276455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 (mag)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Period (h)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 (mag)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Bin?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Comments/Notes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762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cs-CZ" sz="1400" dirty="0">
                          <a:latin typeface="Arial" panose="020B0604020202020204" pitchFamily="34" charset="0"/>
                        </a:rPr>
                        <a:t>(65733) 1993 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cs-CZ" sz="1400" dirty="0">
                          <a:latin typeface="Arial" panose="020B0604020202020204" pitchFamily="34" charset="0"/>
                        </a:rPr>
                        <a:t>18.39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4.18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± &lt;0.001</a:t>
                      </a:r>
                      <a:endParaRPr lang="cs-CZ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1.08</a:t>
                      </a: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</a:t>
                      </a: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 - R) = </a:t>
                      </a: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0.381 ± 0.010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Shape modeling (incl. data 2013-2023).</a:t>
                      </a: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301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cs-CZ" sz="1400" dirty="0">
                          <a:latin typeface="Arial" panose="020B0604020202020204" pitchFamily="34" charset="0"/>
                        </a:rPr>
                        <a:t>(68359) 2001 OZ13</a:t>
                      </a:r>
                      <a:endParaRPr lang="en-US" altLang="cs-CZ" sz="180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cs-CZ" sz="1400" dirty="0">
                          <a:latin typeface="Arial" panose="020B0604020202020204" pitchFamily="34" charset="0"/>
                        </a:rPr>
                        <a:t>(18.1)</a:t>
                      </a:r>
                      <a:endParaRPr lang="en-US" altLang="cs-CZ" sz="180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2.4943 ± 0.0003</a:t>
                      </a:r>
                      <a:endParaRPr lang="cs-CZ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Corrected wrong P estimates in LCDB (2.91 h, 18.07 h).</a:t>
                      </a: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276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cs-CZ" sz="1400" dirty="0">
                          <a:latin typeface="Arial" panose="020B0604020202020204" pitchFamily="34" charset="0"/>
                        </a:rPr>
                        <a:t>(154276) 2002 SY50</a:t>
                      </a:r>
                      <a:endParaRPr lang="en-US" altLang="cs-CZ" sz="180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cs-CZ" sz="1400" dirty="0">
                          <a:latin typeface="Arial" panose="020B0604020202020204" pitchFamily="34" charset="0"/>
                        </a:rPr>
                        <a:t>(17.6)</a:t>
                      </a:r>
                      <a:endParaRPr lang="en-US" altLang="cs-CZ" sz="180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5.075 ± 0.002</a:t>
                      </a:r>
                      <a:endParaRPr lang="cs-CZ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</a:t>
                      </a: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(+1)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DESTINY+ target.  More observations in 2025-07.</a:t>
                      </a: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063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cs-CZ" sz="1400" dirty="0">
                          <a:latin typeface="Arial" panose="020B0604020202020204" pitchFamily="34" charset="0"/>
                        </a:rPr>
                        <a:t>(523585) 1998 MW5</a:t>
                      </a:r>
                      <a:endParaRPr lang="en-US" altLang="cs-CZ" sz="180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cs-CZ" sz="1400" dirty="0">
                          <a:latin typeface="Arial" panose="020B0604020202020204" pitchFamily="34" charset="0"/>
                        </a:rPr>
                        <a:t>(18.9)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(3.236)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</a:t>
                      </a: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2025-07, 2026-05 and -06. 2027-05, 2028-06 and -07.</a:t>
                      </a: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118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cs-CZ" sz="1400" dirty="0">
                          <a:latin typeface="Arial" panose="020B0604020202020204" pitchFamily="34" charset="0"/>
                        </a:rPr>
                        <a:t>(527115) 2007 TD14</a:t>
                      </a:r>
                      <a:endParaRPr lang="en-US" altLang="cs-CZ" sz="180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cs-CZ" sz="1400" dirty="0">
                          <a:latin typeface="Arial" panose="020B0604020202020204" pitchFamily="34" charset="0"/>
                        </a:rPr>
                        <a:t>(19.0)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882 ± 0.002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0.46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(+1)</a:t>
                      </a: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observations in 2025-07.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556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155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0DAAD-6A33-2A7C-0DA8-3F21357F9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19C0620-5903-7DD6-7B64-6B537ECF7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965" y="241984"/>
            <a:ext cx="1031006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defRPr/>
            </a:pPr>
            <a:r>
              <a:rPr lang="en-US" altLang="cs-CZ" sz="3200" kern="0" dirty="0">
                <a:solidFill>
                  <a:schemeClr val="tx1"/>
                </a:solidFill>
                <a:latin typeface="Arial" panose="020B0604020202020204" pitchFamily="34" charset="0"/>
              </a:rPr>
              <a:t>(65733) 1993 PC</a:t>
            </a:r>
            <a:endParaRPr kumimoji="0" lang="cs-CZ" altLang="cs-CZ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3D34B6A-4B73-AB42-13BF-6FCABCDF2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1" y="1206875"/>
            <a:ext cx="11340122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cs-CZ" sz="1700" dirty="0">
                <a:latin typeface="Arial" panose="020B0604020202020204" pitchFamily="34" charset="0"/>
              </a:rPr>
              <a:t>Unique period determined from the two nights (4 sessions) 2025-06-03 and 04: </a:t>
            </a:r>
            <a:r>
              <a:rPr lang="en-US" altLang="cs-CZ" sz="1700" i="1" dirty="0" err="1">
                <a:latin typeface="Arial" panose="020B0604020202020204" pitchFamily="34" charset="0"/>
              </a:rPr>
              <a:t>P</a:t>
            </a:r>
            <a:r>
              <a:rPr lang="en-US" altLang="cs-CZ" sz="1700" baseline="-25000" dirty="0" err="1">
                <a:latin typeface="Arial" panose="020B0604020202020204" pitchFamily="34" charset="0"/>
              </a:rPr>
              <a:t>syn</a:t>
            </a:r>
            <a:r>
              <a:rPr lang="en-US" altLang="cs-CZ" sz="1700" dirty="0">
                <a:latin typeface="Arial" panose="020B0604020202020204" pitchFamily="34" charset="0"/>
              </a:rPr>
              <a:t> = 4.187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± 0.001 h.</a:t>
            </a:r>
            <a:endParaRPr lang="en-US" alt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cs-CZ" sz="1700" dirty="0">
                <a:latin typeface="Arial" panose="020B0604020202020204" pitchFamily="34" charset="0"/>
                <a:cs typeface="Arial" panose="020B0604020202020204" pitchFamily="34" charset="0"/>
              </a:rPr>
              <a:t>Absolute magnitude </a:t>
            </a:r>
            <a:r>
              <a:rPr lang="en-US" altLang="cs-CZ" sz="1700" i="1" dirty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altLang="cs-CZ" sz="1700" dirty="0">
                <a:latin typeface="Arial" panose="020B0604020202020204" pitchFamily="34" charset="0"/>
                <a:cs typeface="Arial" panose="020B0604020202020204" pitchFamily="34" charset="0"/>
              </a:rPr>
              <a:t>= 18.39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± 0.40 (relatively large error due to the high phase angle about 53°).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Color index </a:t>
            </a:r>
            <a:r>
              <a:rPr lang="en-US" sz="1700" i="1" dirty="0">
                <a:latin typeface="Arial" panose="020B0604020202020204" pitchFamily="34" charset="0"/>
                <a:cs typeface="Arial" panose="020B0604020202020204" pitchFamily="34" charset="0"/>
              </a:rPr>
              <a:t>(V – R) =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0.381 ± 0.010 (nearly neutral spectral reflectance; not an SQ type).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cs-CZ" sz="1700" dirty="0">
                <a:latin typeface="Arial" panose="020B0604020202020204" pitchFamily="34" charset="0"/>
                <a:cs typeface="Arial" panose="020B0604020202020204" pitchFamily="34" charset="0"/>
              </a:rPr>
              <a:t>High amplitude of 1.08 mag </a:t>
            </a:r>
            <a:r>
              <a:rPr lang="en-US" altLang="cs-CZ" sz="1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elongated shape (see Shape model below: </a:t>
            </a:r>
            <a:r>
              <a:rPr lang="en-US" altLang="cs-CZ" sz="17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a/b </a:t>
            </a:r>
            <a:r>
              <a:rPr lang="en-US" altLang="cs-CZ" sz="1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~ 1.8).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cs-CZ" sz="17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cs-CZ" sz="1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 apparent tumbling present (PAR = +1 on the scale of Pravec et al. 2005).  No sign of a satellite.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cs-CZ" sz="17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61BA96A-EDDA-4FCC-87C0-0416C70B6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00" y="3636000"/>
            <a:ext cx="6012000" cy="312449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7C55416-98B1-4950-B684-71703978F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793638"/>
            <a:ext cx="568960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cs-CZ" sz="1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Spin vector and Shape modeling using also previous data (Warner, 2014; Warner and Stephens, 2019; ATLAS) from 2013, 2018, 2020 and 2023  Two solutions for </a:t>
            </a:r>
            <a:r>
              <a:rPr lang="en-US" altLang="cs-CZ" sz="1700" i="1" dirty="0" err="1">
                <a:latin typeface="Arial" panose="020B0604020202020204" pitchFamily="34" charset="0"/>
              </a:rPr>
              <a:t>P</a:t>
            </a:r>
            <a:r>
              <a:rPr lang="en-US" altLang="cs-CZ" sz="1700" i="1" baseline="-25000" dirty="0" err="1">
                <a:latin typeface="Arial" panose="020B0604020202020204" pitchFamily="34" charset="0"/>
              </a:rPr>
              <a:t>sid</a:t>
            </a:r>
            <a:r>
              <a:rPr lang="en-US" altLang="cs-CZ" sz="1700" dirty="0">
                <a:latin typeface="Arial" panose="020B0604020202020204" pitchFamily="34" charset="0"/>
              </a:rPr>
              <a:t> = 4.18441 and 4.18502 h (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± 0.00001 h), Spin pole (</a:t>
            </a:r>
            <a:r>
              <a:rPr lang="en-US" sz="1700" i="1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7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7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7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) = (101°, -32°),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unc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. radius ~45° (3</a:t>
            </a:r>
            <a:r>
              <a:rPr lang="el-GR" sz="1700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cs-CZ" sz="17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1E868C5-6424-4323-8CDA-D3004F795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57" y="5282489"/>
            <a:ext cx="3270746" cy="130829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3FDFFAA-8090-4533-A07A-639B8C3FCC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346" y="5282489"/>
            <a:ext cx="3270746" cy="141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34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0DAAD-6A33-2A7C-0DA8-3F21357F9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19C0620-5903-7DD6-7B64-6B537ECF7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965" y="241984"/>
            <a:ext cx="1031006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defRPr/>
            </a:pPr>
            <a:r>
              <a:rPr lang="en-US" altLang="cs-CZ" sz="3200" kern="0" dirty="0">
                <a:solidFill>
                  <a:schemeClr val="tx1"/>
                </a:solidFill>
                <a:latin typeface="Arial" panose="020B0604020202020204" pitchFamily="34" charset="0"/>
              </a:rPr>
              <a:t>(68359) 2001 OZ13</a:t>
            </a:r>
            <a:endParaRPr kumimoji="0" lang="cs-CZ" altLang="cs-CZ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3D34B6A-4B73-AB42-13BF-6FCABCDF2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1" y="1206875"/>
            <a:ext cx="11340122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cs-CZ" sz="1700" dirty="0">
                <a:latin typeface="Arial" panose="020B0604020202020204" pitchFamily="34" charset="0"/>
              </a:rPr>
              <a:t>Spin period determined from the 2 nights 2025-06-03 and 04 from DK154 and 3 partial nights (3-h nightly runs) 2025-05-28, 2025-06-02 and 03 from </a:t>
            </a:r>
            <a:r>
              <a:rPr lang="en-US" altLang="cs-CZ" sz="1700" dirty="0" err="1">
                <a:latin typeface="Arial" panose="020B0604020202020204" pitchFamily="34" charset="0"/>
              </a:rPr>
              <a:t>Maidanak</a:t>
            </a:r>
            <a:r>
              <a:rPr lang="en-US" altLang="cs-CZ" sz="1700" dirty="0">
                <a:latin typeface="Arial" panose="020B0604020202020204" pitchFamily="34" charset="0"/>
              </a:rPr>
              <a:t> 1.5-m: </a:t>
            </a:r>
            <a:r>
              <a:rPr lang="en-US" altLang="cs-CZ" sz="1700" i="1" dirty="0">
                <a:latin typeface="Arial" panose="020B0604020202020204" pitchFamily="34" charset="0"/>
              </a:rPr>
              <a:t>P</a:t>
            </a:r>
            <a:r>
              <a:rPr lang="en-US" altLang="cs-CZ" sz="1700" dirty="0">
                <a:latin typeface="Arial" panose="020B0604020202020204" pitchFamily="34" charset="0"/>
              </a:rPr>
              <a:t> = 2.4943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± 0.0003 h.</a:t>
            </a:r>
            <a:endParaRPr lang="en-US" alt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cs-CZ" sz="1700" dirty="0">
                <a:latin typeface="Arial" panose="020B0604020202020204" pitchFamily="34" charset="0"/>
                <a:cs typeface="Arial" panose="020B0604020202020204" pitchFamily="34" charset="0"/>
              </a:rPr>
              <a:t>Absolute magnitude </a:t>
            </a:r>
            <a:r>
              <a:rPr lang="en-US" altLang="cs-CZ" sz="17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Color index </a:t>
            </a:r>
            <a:r>
              <a:rPr lang="en-US" sz="1700" i="1" dirty="0">
                <a:latin typeface="Arial" panose="020B0604020202020204" pitchFamily="34" charset="0"/>
                <a:cs typeface="Arial" panose="020B0604020202020204" pitchFamily="34" charset="0"/>
              </a:rPr>
              <a:t>(V – R)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TBD.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cs-CZ" sz="1700" dirty="0">
                <a:latin typeface="Arial" panose="020B0604020202020204" pitchFamily="34" charset="0"/>
                <a:cs typeface="Arial" panose="020B0604020202020204" pitchFamily="34" charset="0"/>
              </a:rPr>
              <a:t>Low amplitude 0.10 mag </a:t>
            </a:r>
            <a:r>
              <a:rPr lang="en-US" altLang="cs-CZ" sz="1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suggests unelongated (nearly spheroidal) shape.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cs-CZ" sz="17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cs-CZ" sz="1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 apparent tumbling present (PAR = +2 on the scale of Pravec et al. 2005).  No sign of a satellite.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cs-CZ" sz="17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7C55416-98B1-4950-B684-71703978F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1" y="3793638"/>
            <a:ext cx="550203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cs-CZ" sz="1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Previous uncertain (U = 2) data taken by Pal et al. (2020) and Warner and Stephens (2021) in 2018 and 2020: Discrepant </a:t>
            </a:r>
            <a:r>
              <a:rPr lang="en-US" altLang="cs-CZ" sz="17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en-US" altLang="cs-CZ" sz="1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estimates 2.9103 and 18.07 h.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95ACAE3-211F-41A9-A34E-F74983D9D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00" y="3636000"/>
            <a:ext cx="6012000" cy="313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28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0DAAD-6A33-2A7C-0DA8-3F21357F9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19C0620-5903-7DD6-7B64-6B537ECF7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965" y="241984"/>
            <a:ext cx="1031006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defRPr/>
            </a:pPr>
            <a:r>
              <a:rPr lang="en-US" altLang="cs-CZ" sz="3200" kern="0" dirty="0">
                <a:solidFill>
                  <a:schemeClr val="tx1"/>
                </a:solidFill>
                <a:latin typeface="Arial" panose="020B0604020202020204" pitchFamily="34" charset="0"/>
              </a:rPr>
              <a:t>(154276) 2002 SY50</a:t>
            </a:r>
            <a:endParaRPr kumimoji="0" lang="cs-CZ" altLang="cs-CZ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3D34B6A-4B73-AB42-13BF-6FCABCDF2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1" y="1206875"/>
            <a:ext cx="11340122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cs-CZ" sz="1700" dirty="0">
                <a:latin typeface="Arial" panose="020B0604020202020204" pitchFamily="34" charset="0"/>
              </a:rPr>
              <a:t>Unique period determined from the two nights (4 sessions) 2025-06-03 and 04: </a:t>
            </a:r>
            <a:r>
              <a:rPr lang="en-US" altLang="cs-CZ" sz="1700" i="1" dirty="0">
                <a:latin typeface="Arial" panose="020B0604020202020204" pitchFamily="34" charset="0"/>
              </a:rPr>
              <a:t>P</a:t>
            </a:r>
            <a:r>
              <a:rPr lang="en-US" altLang="cs-CZ" sz="1700" dirty="0">
                <a:latin typeface="Arial" panose="020B0604020202020204" pitchFamily="34" charset="0"/>
              </a:rPr>
              <a:t> = 5.075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± 0.002 h.</a:t>
            </a:r>
            <a:endParaRPr lang="en-US" alt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cs-CZ" sz="1700" dirty="0">
                <a:latin typeface="Arial" panose="020B0604020202020204" pitchFamily="34" charset="0"/>
                <a:cs typeface="Arial" panose="020B0604020202020204" pitchFamily="34" charset="0"/>
              </a:rPr>
              <a:t>Absolute magnitude </a:t>
            </a:r>
            <a:r>
              <a:rPr lang="en-US" altLang="cs-CZ" sz="17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Color index </a:t>
            </a:r>
            <a:r>
              <a:rPr lang="en-US" sz="1700" i="1" dirty="0">
                <a:latin typeface="Arial" panose="020B0604020202020204" pitchFamily="34" charset="0"/>
                <a:cs typeface="Arial" panose="020B0604020202020204" pitchFamily="34" charset="0"/>
              </a:rPr>
              <a:t>(V – R)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TBD.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cs-CZ" sz="1700" dirty="0">
                <a:latin typeface="Arial" panose="020B0604020202020204" pitchFamily="34" charset="0"/>
                <a:cs typeface="Arial" panose="020B0604020202020204" pitchFamily="34" charset="0"/>
              </a:rPr>
              <a:t>High amplitude of 0.70 mag </a:t>
            </a:r>
            <a:r>
              <a:rPr lang="en-US" altLang="cs-CZ" sz="1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elongated shape.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cs-CZ" sz="17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cs-CZ" sz="1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 apparent tumbling and No sign of a satellite yet (TBC).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cs-CZ" sz="17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7C55416-98B1-4950-B684-71703978F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1" y="3793638"/>
            <a:ext cx="5502030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cs-CZ" sz="1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More observations planned to be taken during our next run at the 1.54-m from 2025-07-01 to 05.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cs-CZ" sz="17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cs-CZ" sz="1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Previous uncertain data taken by G. </a:t>
            </a:r>
            <a:r>
              <a:rPr lang="en-US" altLang="cs-CZ" sz="17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Masi</a:t>
            </a:r>
            <a:r>
              <a:rPr lang="en-US" altLang="cs-CZ" sz="1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 2002: </a:t>
            </a:r>
            <a:r>
              <a:rPr lang="en-US" altLang="cs-CZ" sz="17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en-US" altLang="cs-CZ" sz="1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= 4.823 h.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cs-CZ" sz="17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cs-CZ" sz="1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Flyby target of JAXA’s DESTINY+ (in their preferred flight scenario)  We plan to publish our results in a paper later in this year and present it at ACM 2026.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0C7978-A217-4469-85F3-9AE732E7B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00" y="3636000"/>
            <a:ext cx="6012000" cy="313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29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0DAAD-6A33-2A7C-0DA8-3F21357F9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19C0620-5903-7DD6-7B64-6B537ECF7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965" y="241984"/>
            <a:ext cx="1031006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defRPr/>
            </a:pPr>
            <a:r>
              <a:rPr lang="en-US" altLang="cs-CZ" sz="3200" kern="0" dirty="0">
                <a:solidFill>
                  <a:schemeClr val="tx1"/>
                </a:solidFill>
                <a:latin typeface="Arial" panose="020B0604020202020204" pitchFamily="34" charset="0"/>
              </a:rPr>
              <a:t>(523585) 1998 MW5</a:t>
            </a:r>
            <a:endParaRPr kumimoji="0" lang="cs-CZ" altLang="cs-CZ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3D34B6A-4B73-AB42-13BF-6FCABCDF2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1" y="1206875"/>
            <a:ext cx="11340122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cs-CZ" sz="1700" dirty="0">
                <a:latin typeface="Arial" panose="020B0604020202020204" pitchFamily="34" charset="0"/>
              </a:rPr>
              <a:t>A preliminary estimate for its period from the two nights 2025-06-03 and 04: </a:t>
            </a:r>
            <a:r>
              <a:rPr lang="en-US" altLang="cs-CZ" sz="1700" i="1" dirty="0">
                <a:latin typeface="Arial" panose="020B0604020202020204" pitchFamily="34" charset="0"/>
              </a:rPr>
              <a:t>P</a:t>
            </a:r>
            <a:r>
              <a:rPr lang="en-US" altLang="cs-CZ" sz="1700" dirty="0">
                <a:latin typeface="Arial" panose="020B0604020202020204" pitchFamily="34" charset="0"/>
              </a:rPr>
              <a:t> = 3.236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h.</a:t>
            </a:r>
            <a:endParaRPr lang="en-US" alt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cs-CZ" sz="1700" dirty="0">
                <a:latin typeface="Arial" panose="020B0604020202020204" pitchFamily="34" charset="0"/>
                <a:cs typeface="Arial" panose="020B0604020202020204" pitchFamily="34" charset="0"/>
              </a:rPr>
              <a:t>Absolute magnitude </a:t>
            </a:r>
            <a:r>
              <a:rPr lang="en-US" altLang="cs-CZ" sz="17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Color index </a:t>
            </a:r>
            <a:r>
              <a:rPr lang="en-US" sz="1700" i="1" dirty="0">
                <a:latin typeface="Arial" panose="020B0604020202020204" pitchFamily="34" charset="0"/>
                <a:cs typeface="Arial" panose="020B0604020202020204" pitchFamily="34" charset="0"/>
              </a:rPr>
              <a:t>(V – R)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TBD.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cs-CZ" sz="1700" dirty="0">
                <a:latin typeface="Arial" panose="020B0604020202020204" pitchFamily="34" charset="0"/>
                <a:cs typeface="Arial" panose="020B0604020202020204" pitchFamily="34" charset="0"/>
              </a:rPr>
              <a:t>High amplitude of 0.66 mag </a:t>
            </a:r>
            <a:r>
              <a:rPr lang="en-US" altLang="cs-CZ" sz="1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elongated shape.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cs-CZ" sz="17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cs-CZ" sz="1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Data insufficient to detect or rule out potential tumbling and </a:t>
            </a:r>
            <a:r>
              <a:rPr lang="en-US" altLang="cs-CZ" sz="17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binarity </a:t>
            </a:r>
            <a:r>
              <a:rPr lang="en-US" altLang="cs-CZ" sz="1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y</a:t>
            </a:r>
            <a:r>
              <a:rPr lang="en-US" altLang="cs-CZ" sz="17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et</a:t>
            </a:r>
            <a:r>
              <a:rPr lang="en-US" altLang="cs-CZ" sz="1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cs-CZ" sz="17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7C55416-98B1-4950-B684-71703978F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1" y="3793638"/>
            <a:ext cx="550203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cs-CZ" sz="1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More observations planned to be taken during our next run at the 1.54-m in 2025-07, and then in its next three apparitions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2026-05 to -06, 2027-05, and 2028-06 to -07 </a:t>
            </a:r>
            <a:r>
              <a:rPr lang="en-US" altLang="cs-CZ" sz="1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Will get a unique determination for its period etc., and we will also attempt to create its Spin vector and Shape model (including also sparse data, e.g., from ATLAS).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cs-CZ" sz="17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DBEDA26-53CF-4892-BDF1-1E9614602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00" y="3636000"/>
            <a:ext cx="6012000" cy="312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05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0DAAD-6A33-2A7C-0DA8-3F21357F9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19C0620-5903-7DD6-7B64-6B537ECF7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965" y="241984"/>
            <a:ext cx="1031006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defRPr/>
            </a:pPr>
            <a:r>
              <a:rPr lang="en-US" altLang="cs-CZ" sz="3200" kern="0" dirty="0">
                <a:solidFill>
                  <a:schemeClr val="tx1"/>
                </a:solidFill>
                <a:latin typeface="Arial" panose="020B0604020202020204" pitchFamily="34" charset="0"/>
              </a:rPr>
              <a:t>(527115) 2007 TD14</a:t>
            </a:r>
            <a:endParaRPr kumimoji="0" lang="cs-CZ" altLang="cs-CZ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3D34B6A-4B73-AB42-13BF-6FCABCDF2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1" y="1206875"/>
            <a:ext cx="11340122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cs-CZ" sz="1700" dirty="0">
                <a:latin typeface="Arial" panose="020B0604020202020204" pitchFamily="34" charset="0"/>
              </a:rPr>
              <a:t>Spin period determined from the 2 nights 2025-06-03 and 04 from DK154 and 1 partial night (3-h nightly run) 2025-06-04 from </a:t>
            </a:r>
            <a:r>
              <a:rPr lang="en-US" altLang="cs-CZ" sz="1700" dirty="0" err="1">
                <a:latin typeface="Arial" panose="020B0604020202020204" pitchFamily="34" charset="0"/>
              </a:rPr>
              <a:t>Maidanak</a:t>
            </a:r>
            <a:r>
              <a:rPr lang="en-US" altLang="cs-CZ" sz="1700" dirty="0">
                <a:latin typeface="Arial" panose="020B0604020202020204" pitchFamily="34" charset="0"/>
              </a:rPr>
              <a:t> 1.5-m: </a:t>
            </a:r>
            <a:r>
              <a:rPr lang="en-US" altLang="cs-CZ" sz="1700" i="1" dirty="0">
                <a:latin typeface="Arial" panose="020B0604020202020204" pitchFamily="34" charset="0"/>
              </a:rPr>
              <a:t>P</a:t>
            </a:r>
            <a:r>
              <a:rPr lang="en-US" altLang="cs-CZ" sz="1700" dirty="0">
                <a:latin typeface="Arial" panose="020B0604020202020204" pitchFamily="34" charset="0"/>
              </a:rPr>
              <a:t> = 4.882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± 0.002 h.</a:t>
            </a:r>
            <a:endParaRPr lang="en-US" alt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cs-CZ" sz="1700" dirty="0">
                <a:latin typeface="Arial" panose="020B0604020202020204" pitchFamily="34" charset="0"/>
                <a:cs typeface="Arial" panose="020B0604020202020204" pitchFamily="34" charset="0"/>
              </a:rPr>
              <a:t>Absolute magnitude </a:t>
            </a:r>
            <a:r>
              <a:rPr lang="en-US" altLang="cs-CZ" sz="17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Color index </a:t>
            </a:r>
            <a:r>
              <a:rPr lang="en-US" sz="1700" i="1" dirty="0">
                <a:latin typeface="Arial" panose="020B0604020202020204" pitchFamily="34" charset="0"/>
                <a:cs typeface="Arial" panose="020B0604020202020204" pitchFamily="34" charset="0"/>
              </a:rPr>
              <a:t>(V – R)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TBD.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cs-CZ" sz="1700" dirty="0">
                <a:latin typeface="Arial" panose="020B0604020202020204" pitchFamily="34" charset="0"/>
                <a:cs typeface="Arial" panose="020B0604020202020204" pitchFamily="34" charset="0"/>
              </a:rPr>
              <a:t>Moderately high amplitude of 0.46 mag </a:t>
            </a:r>
            <a:r>
              <a:rPr lang="en-US" altLang="cs-CZ" sz="1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moderately elongated shape.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cs-CZ" sz="17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cs-CZ" sz="1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 apparent tumbling and No sign of a satellite yet (TBC).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cs-CZ" sz="17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7C55416-98B1-4950-B684-71703978F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1" y="3793638"/>
            <a:ext cx="550203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cs-CZ" sz="1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More observations planned to be taken during our next run at the 1.54-m from 2025-07-01 to 05.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03C8F0F-7826-48F4-A1B9-79D1B2AA4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00" y="3636000"/>
            <a:ext cx="6012000" cy="312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02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EB4385F-752B-4ACF-BEE3-47D801082AFD}"/>
              </a:ext>
            </a:extLst>
          </p:cNvPr>
          <p:cNvSpPr txBox="1"/>
          <p:nvPr/>
        </p:nvSpPr>
        <p:spPr>
          <a:xfrm>
            <a:off x="4384431" y="3075057"/>
            <a:ext cx="2722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880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2175</Words>
  <Application>Microsoft Office PowerPoint</Application>
  <PresentationFormat>Širokoúhlá obrazovka</PresentationFormat>
  <Paragraphs>209</Paragraphs>
  <Slides>23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0" baseType="lpstr">
      <vt:lpstr>Aptos</vt:lpstr>
      <vt:lpstr>Aptos Display</vt:lpstr>
      <vt:lpstr>Arial</vt:lpstr>
      <vt:lpstr>Century Gothic</vt:lpstr>
      <vt:lpstr>Times New Roman</vt:lpstr>
      <vt:lpstr>Wingdings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elisabetta.dotto</dc:creator>
  <cp:lastModifiedBy>Petr Pravec</cp:lastModifiedBy>
  <cp:revision>75</cp:revision>
  <dcterms:created xsi:type="dcterms:W3CDTF">2025-02-05T06:47:26Z</dcterms:created>
  <dcterms:modified xsi:type="dcterms:W3CDTF">2025-06-11T12:59:13Z</dcterms:modified>
</cp:coreProperties>
</file>